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906" r:id="rId2"/>
    <p:sldId id="257" r:id="rId3"/>
    <p:sldId id="898" r:id="rId4"/>
    <p:sldId id="263" r:id="rId5"/>
    <p:sldId id="901" r:id="rId6"/>
    <p:sldId id="902" r:id="rId7"/>
    <p:sldId id="903" r:id="rId8"/>
    <p:sldId id="904" r:id="rId9"/>
    <p:sldId id="907" r:id="rId10"/>
    <p:sldId id="266" r:id="rId11"/>
    <p:sldId id="911" r:id="rId12"/>
    <p:sldId id="912" r:id="rId13"/>
    <p:sldId id="914" r:id="rId14"/>
    <p:sldId id="915" r:id="rId15"/>
    <p:sldId id="273" r:id="rId16"/>
    <p:sldId id="274" r:id="rId17"/>
    <p:sldId id="276" r:id="rId18"/>
    <p:sldId id="275" r:id="rId19"/>
    <p:sldId id="27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5F52"/>
    <a:srgbClr val="E19825"/>
    <a:srgbClr val="FFFF15"/>
    <a:srgbClr val="A5300F"/>
    <a:srgbClr val="074D67"/>
    <a:srgbClr val="00A0D8"/>
    <a:srgbClr val="E60029"/>
    <a:srgbClr val="91971A"/>
    <a:srgbClr val="C2C923"/>
    <a:srgbClr val="981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DF191-4BCD-4E0D-8CF1-6CE2FA6D9DC5}" v="94" dt="2021-08-22T10:01:58.152"/>
    <p1510:client id="{9561D523-1894-433F-BA63-3778622D8B03}" v="1" dt="2021-06-23T07:04:25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4954" autoAdjust="0"/>
  </p:normalViewPr>
  <p:slideViewPr>
    <p:cSldViewPr snapToGrid="0">
      <p:cViewPr varScale="1">
        <p:scale>
          <a:sx n="60" d="100"/>
          <a:sy n="60" d="100"/>
        </p:scale>
        <p:origin x="8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 Louati" userId="S::may.louati@newaccess.ch::103ebd43-cfac-4261-8a82-e39d767bc618" providerId="AD" clId="Web-{448DF191-4BCD-4E0D-8CF1-6CE2FA6D9DC5}"/>
    <pc:docChg chg="modSld">
      <pc:chgData name="May Louati" userId="S::may.louati@newaccess.ch::103ebd43-cfac-4261-8a82-e39d767bc618" providerId="AD" clId="Web-{448DF191-4BCD-4E0D-8CF1-6CE2FA6D9DC5}" dt="2021-08-22T10:01:58.152" v="81" actId="20577"/>
      <pc:docMkLst>
        <pc:docMk/>
      </pc:docMkLst>
      <pc:sldChg chg="addSp delSp modSp">
        <pc:chgData name="May Louati" userId="S::may.louati@newaccess.ch::103ebd43-cfac-4261-8a82-e39d767bc618" providerId="AD" clId="Web-{448DF191-4BCD-4E0D-8CF1-6CE2FA6D9DC5}" dt="2021-08-22T10:01:58.152" v="81" actId="20577"/>
        <pc:sldMkLst>
          <pc:docMk/>
          <pc:sldMk cId="2700298591" sldId="906"/>
        </pc:sldMkLst>
        <pc:spChg chg="add del mod">
          <ac:chgData name="May Louati" userId="S::may.louati@newaccess.ch::103ebd43-cfac-4261-8a82-e39d767bc618" providerId="AD" clId="Web-{448DF191-4BCD-4E0D-8CF1-6CE2FA6D9DC5}" dt="2021-08-22T09:49:49.822" v="29"/>
          <ac:spMkLst>
            <pc:docMk/>
            <pc:sldMk cId="2700298591" sldId="906"/>
            <ac:spMk id="2" creationId="{F3A92F1D-C213-4428-8FB1-8D8D4E9BAC9B}"/>
          </ac:spMkLst>
        </pc:spChg>
        <pc:spChg chg="add del mod">
          <ac:chgData name="May Louati" userId="S::may.louati@newaccess.ch::103ebd43-cfac-4261-8a82-e39d767bc618" providerId="AD" clId="Web-{448DF191-4BCD-4E0D-8CF1-6CE2FA6D9DC5}" dt="2021-08-22T09:49:55.838" v="31"/>
          <ac:spMkLst>
            <pc:docMk/>
            <pc:sldMk cId="2700298591" sldId="906"/>
            <ac:spMk id="3" creationId="{D3028466-EB59-4F45-A41E-8B8DDF7DD95E}"/>
          </ac:spMkLst>
        </pc:spChg>
        <pc:spChg chg="add del mod">
          <ac:chgData name="May Louati" userId="S::may.louati@newaccess.ch::103ebd43-cfac-4261-8a82-e39d767bc618" providerId="AD" clId="Web-{448DF191-4BCD-4E0D-8CF1-6CE2FA6D9DC5}" dt="2021-08-22T09:50:07.401" v="32"/>
          <ac:spMkLst>
            <pc:docMk/>
            <pc:sldMk cId="2700298591" sldId="906"/>
            <ac:spMk id="4" creationId="{95CCE0D4-AE36-4E8C-B876-C730B691AD4D}"/>
          </ac:spMkLst>
        </pc:spChg>
        <pc:spChg chg="add del mod">
          <ac:chgData name="May Louati" userId="S::may.louati@newaccess.ch::103ebd43-cfac-4261-8a82-e39d767bc618" providerId="AD" clId="Web-{448DF191-4BCD-4E0D-8CF1-6CE2FA6D9DC5}" dt="2021-08-22T09:50:14.198" v="33"/>
          <ac:spMkLst>
            <pc:docMk/>
            <pc:sldMk cId="2700298591" sldId="906"/>
            <ac:spMk id="5" creationId="{9E04B8FE-0AF9-47A7-9148-DA82AE286788}"/>
          </ac:spMkLst>
        </pc:spChg>
        <pc:spChg chg="add del mod">
          <ac:chgData name="May Louati" userId="S::may.louati@newaccess.ch::103ebd43-cfac-4261-8a82-e39d767bc618" providerId="AD" clId="Web-{448DF191-4BCD-4E0D-8CF1-6CE2FA6D9DC5}" dt="2021-08-22T09:54:23.282" v="49"/>
          <ac:spMkLst>
            <pc:docMk/>
            <pc:sldMk cId="2700298591" sldId="906"/>
            <ac:spMk id="6" creationId="{90E87B57-1DA8-40E6-A84A-BF44900D20CC}"/>
          </ac:spMkLst>
        </pc:spChg>
        <pc:spChg chg="mod">
          <ac:chgData name="May Louati" userId="S::may.louati@newaccess.ch::103ebd43-cfac-4261-8a82-e39d767bc618" providerId="AD" clId="Web-{448DF191-4BCD-4E0D-8CF1-6CE2FA6D9DC5}" dt="2021-08-22T10:01:32.324" v="79" actId="1076"/>
          <ac:spMkLst>
            <pc:docMk/>
            <pc:sldMk cId="2700298591" sldId="906"/>
            <ac:spMk id="8" creationId="{7EE389AB-F47C-4E1A-B190-10C2D678A228}"/>
          </ac:spMkLst>
        </pc:spChg>
        <pc:spChg chg="mod">
          <ac:chgData name="May Louati" userId="S::may.louati@newaccess.ch::103ebd43-cfac-4261-8a82-e39d767bc618" providerId="AD" clId="Web-{448DF191-4BCD-4E0D-8CF1-6CE2FA6D9DC5}" dt="2021-08-22T09:45:48.160" v="1" actId="1076"/>
          <ac:spMkLst>
            <pc:docMk/>
            <pc:sldMk cId="2700298591" sldId="906"/>
            <ac:spMk id="76" creationId="{00000000-0000-0000-0000-000000000000}"/>
          </ac:spMkLst>
        </pc:spChg>
        <pc:spChg chg="mod">
          <ac:chgData name="May Louati" userId="S::may.louati@newaccess.ch::103ebd43-cfac-4261-8a82-e39d767bc618" providerId="AD" clId="Web-{448DF191-4BCD-4E0D-8CF1-6CE2FA6D9DC5}" dt="2021-08-22T10:01:58.152" v="81" actId="20577"/>
          <ac:spMkLst>
            <pc:docMk/>
            <pc:sldMk cId="2700298591" sldId="906"/>
            <ac:spMk id="77" creationId="{00000000-0000-0000-0000-000000000000}"/>
          </ac:spMkLst>
        </pc:spChg>
        <pc:spChg chg="mod">
          <ac:chgData name="May Louati" userId="S::may.louati@newaccess.ch::103ebd43-cfac-4261-8a82-e39d767bc618" providerId="AD" clId="Web-{448DF191-4BCD-4E0D-8CF1-6CE2FA6D9DC5}" dt="2021-08-22T09:52:41.373" v="46" actId="1076"/>
          <ac:spMkLst>
            <pc:docMk/>
            <pc:sldMk cId="2700298591" sldId="906"/>
            <ac:spMk id="79" creationId="{00000000-0000-0000-0000-000000000000}"/>
          </ac:spMkLst>
        </pc:spChg>
        <pc:spChg chg="mod">
          <ac:chgData name="May Louati" userId="S::may.louati@newaccess.ch::103ebd43-cfac-4261-8a82-e39d767bc618" providerId="AD" clId="Web-{448DF191-4BCD-4E0D-8CF1-6CE2FA6D9DC5}" dt="2021-08-22T09:46:05.129" v="3" actId="1076"/>
          <ac:spMkLst>
            <pc:docMk/>
            <pc:sldMk cId="2700298591" sldId="906"/>
            <ac:spMk id="80" creationId="{00000000-0000-0000-0000-000000000000}"/>
          </ac:spMkLst>
        </pc:spChg>
        <pc:spChg chg="mod">
          <ac:chgData name="May Louati" userId="S::may.louati@newaccess.ch::103ebd43-cfac-4261-8a82-e39d767bc618" providerId="AD" clId="Web-{448DF191-4BCD-4E0D-8CF1-6CE2FA6D9DC5}" dt="2021-08-22T09:52:36.045" v="44" actId="1076"/>
          <ac:spMkLst>
            <pc:docMk/>
            <pc:sldMk cId="2700298591" sldId="906"/>
            <ac:spMk id="81" creationId="{00000000-0000-0000-0000-000000000000}"/>
          </ac:spMkLst>
        </pc:spChg>
      </pc:sldChg>
    </pc:docChg>
  </pc:docChgLst>
  <pc:docChgLst>
    <pc:chgData name="Farah Marsaoui" userId="S::farah.marsaoui@newaccess.ch::e87375cc-4ca6-4666-8fe3-70a6f5dc39e4" providerId="AD" clId="Web-{9561D523-1894-433F-BA63-3778622D8B03}"/>
    <pc:docChg chg="modSld">
      <pc:chgData name="Farah Marsaoui" userId="S::farah.marsaoui@newaccess.ch::e87375cc-4ca6-4666-8fe3-70a6f5dc39e4" providerId="AD" clId="Web-{9561D523-1894-433F-BA63-3778622D8B03}" dt="2021-06-23T07:04:25.954" v="0" actId="1076"/>
      <pc:docMkLst>
        <pc:docMk/>
      </pc:docMkLst>
      <pc:sldChg chg="modSp">
        <pc:chgData name="Farah Marsaoui" userId="S::farah.marsaoui@newaccess.ch::e87375cc-4ca6-4666-8fe3-70a6f5dc39e4" providerId="AD" clId="Web-{9561D523-1894-433F-BA63-3778622D8B03}" dt="2021-06-23T07:04:25.954" v="0" actId="1076"/>
        <pc:sldMkLst>
          <pc:docMk/>
          <pc:sldMk cId="3739217131" sldId="898"/>
        </pc:sldMkLst>
        <pc:spChg chg="mod">
          <ac:chgData name="Farah Marsaoui" userId="S::farah.marsaoui@newaccess.ch::e87375cc-4ca6-4666-8fe3-70a6f5dc39e4" providerId="AD" clId="Web-{9561D523-1894-433F-BA63-3778622D8B03}" dt="2021-06-23T07:04:25.954" v="0" actId="1076"/>
          <ac:spMkLst>
            <pc:docMk/>
            <pc:sldMk cId="3739217131" sldId="898"/>
            <ac:spMk id="6" creationId="{C5DF5641-74AA-4CBA-BB22-266A437AE3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2542A-3C9A-408F-93C2-0C920B6F4FE3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693B6-C04B-4B90-9603-4A04FB2778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0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00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Sprint 2 , </a:t>
            </a:r>
          </a:p>
          <a:p>
            <a:r>
              <a:rPr lang="fr-FR" dirty="0"/>
              <a:t>On a développer</a:t>
            </a:r>
            <a:r>
              <a:rPr lang="fr-FR" baseline="0" dirty="0"/>
              <a:t> les interfaces , planifier les autorisations selon nos acteurs</a:t>
            </a:r>
          </a:p>
          <a:p>
            <a:r>
              <a:rPr lang="fr-FR" baseline="0" dirty="0"/>
              <a:t>Qui sont un employé , un manager et un </a:t>
            </a:r>
            <a:r>
              <a:rPr lang="fr-FR" baseline="0" dirty="0" err="1"/>
              <a:t>Rhet</a:t>
            </a:r>
            <a:r>
              <a:rPr lang="fr-FR" baseline="0" dirty="0"/>
              <a:t> ADMIN ou chacun a ses </a:t>
            </a:r>
            <a:r>
              <a:rPr lang="fr-FR" baseline="0" dirty="0" err="1"/>
              <a:t>roles</a:t>
            </a:r>
            <a:r>
              <a:rPr lang="fr-FR" baseline="0" dirty="0"/>
              <a:t> </a:t>
            </a:r>
          </a:p>
          <a:p>
            <a:r>
              <a:rPr lang="fr-FR" baseline="0" dirty="0"/>
              <a:t>Gestion d’</a:t>
            </a:r>
            <a:r>
              <a:rPr lang="fr-FR" baseline="0" dirty="0" err="1"/>
              <a:t>equipes</a:t>
            </a:r>
            <a:r>
              <a:rPr lang="fr-FR" baseline="0" dirty="0"/>
              <a:t> et affectation d’utilisateur aux </a:t>
            </a:r>
            <a:r>
              <a:rPr lang="fr-FR" baseline="0" dirty="0" err="1"/>
              <a:t>equipes</a:t>
            </a:r>
            <a:endParaRPr lang="fr-FR" baseline="0" dirty="0"/>
          </a:p>
          <a:p>
            <a:r>
              <a:rPr lang="fr-FR" baseline="0" dirty="0"/>
              <a:t>Sprint3</a:t>
            </a:r>
          </a:p>
          <a:p>
            <a:r>
              <a:rPr lang="fr-FR" baseline="0" dirty="0"/>
              <a:t>Dans ce sprint on faire manipuler les demandes de congé et vérifier</a:t>
            </a:r>
          </a:p>
          <a:p>
            <a:r>
              <a:rPr lang="fr-FR" baseline="0" dirty="0"/>
              <a:t>Si les demandes sont correctes ou non, en prendront en considération les jours </a:t>
            </a:r>
            <a:r>
              <a:rPr lang="fr-FR" baseline="0" dirty="0" err="1"/>
              <a:t>fériers</a:t>
            </a:r>
            <a:r>
              <a:rPr lang="fr-FR" baseline="0" dirty="0"/>
              <a:t> selon le pays d’utilisateur</a:t>
            </a:r>
          </a:p>
          <a:p>
            <a:endParaRPr lang="fr-FR" baseline="0" dirty="0"/>
          </a:p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93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5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40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938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</a:t>
            </a:r>
            <a:r>
              <a:rPr lang="fr-FR" baseline="0" dirty="0"/>
              <a:t> la liste de technologies </a:t>
            </a:r>
            <a:r>
              <a:rPr lang="fr-FR" baseline="0" dirty="0" err="1"/>
              <a:t>util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57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1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commence par l’organisme d’</a:t>
            </a:r>
            <a:r>
              <a:rPr lang="fr-FR" dirty="0" err="1"/>
              <a:t>acceuil</a:t>
            </a:r>
            <a:r>
              <a:rPr lang="fr-FR" dirty="0"/>
              <a:t> , </a:t>
            </a:r>
          </a:p>
          <a:p>
            <a:r>
              <a:rPr lang="fr-FR" dirty="0"/>
              <a:t>NEWACCESS est une </a:t>
            </a:r>
            <a:r>
              <a:rPr lang="fr-FR" dirty="0" err="1"/>
              <a:t>entrep</a:t>
            </a:r>
            <a:r>
              <a:rPr lang="fr-FR" dirty="0"/>
              <a:t> multinational</a:t>
            </a:r>
            <a:r>
              <a:rPr lang="fr-FR" baseline="0" dirty="0"/>
              <a:t> , fondée a </a:t>
            </a:r>
            <a:r>
              <a:rPr lang="fr-FR" baseline="0" dirty="0" err="1"/>
              <a:t>géneve</a:t>
            </a:r>
            <a:r>
              <a:rPr lang="fr-FR" baseline="0" dirty="0"/>
              <a:t> en 2000 </a:t>
            </a:r>
            <a:r>
              <a:rPr lang="fr-FR" baseline="0" dirty="0" err="1"/>
              <a:t>dedié</a:t>
            </a:r>
            <a:r>
              <a:rPr lang="fr-FR" baseline="0" dirty="0"/>
              <a:t> aux secteurs de la banque privé</a:t>
            </a:r>
          </a:p>
          <a:p>
            <a:r>
              <a:rPr lang="fr-FR" baseline="0" dirty="0"/>
              <a:t>Elle comporte 200 experts , +55 clients </a:t>
            </a:r>
          </a:p>
          <a:p>
            <a:r>
              <a:rPr lang="fr-FR" baseline="0" dirty="0"/>
              <a:t>Et 7 </a:t>
            </a:r>
            <a:r>
              <a:rPr lang="fr-FR" baseline="0" dirty="0" err="1"/>
              <a:t>equipes</a:t>
            </a:r>
            <a:r>
              <a:rPr lang="fr-FR" baseline="0" dirty="0"/>
              <a:t> qui sont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EEE83-B446-4E20-86F4-7DC3E433AC2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77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71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Notre</a:t>
            </a:r>
            <a:r>
              <a:rPr lang="fr-FR" baseline="0" dirty="0"/>
              <a:t> application doit couvrir ces Besoins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Donc les besoins sont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Avoir un employé</a:t>
            </a:r>
            <a:r>
              <a:rPr lang="fr-FR" baseline="0" dirty="0"/>
              <a:t> qui peut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4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559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65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Possibilité de remplacer une Dll et de laisser le reste de l'application fonctionnelle</a:t>
            </a:r>
            <a:r>
              <a:rPr lang="fr-F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93B6-C04B-4B90-9603-4A04FB27784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3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Maintenant je passe a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presenter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la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methodologie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 travail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Nous avons utilisé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Scrum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qui se base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essentiellent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sur le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product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owner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qui</a:t>
            </a:r>
            <a:r>
              <a:rPr lang="fr-FR" sz="1200" b="0" i="0" u="none" strike="noStrike" baseline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va présenter </a:t>
            </a:r>
            <a:r>
              <a:rPr lang="fr-FR" dirty="0"/>
              <a:t>Il définit les besoins priorisés </a:t>
            </a:r>
            <a:r>
              <a:rPr lang="fr-FR" sz="1200" b="0" i="0" u="none" strike="noStrike" baseline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baseline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 </a:t>
            </a:r>
            <a:r>
              <a:rPr lang="fr-FR" sz="1200" b="0" i="0" u="none" strike="noStrike" baseline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scrum</a:t>
            </a:r>
            <a:r>
              <a:rPr lang="fr-FR" sz="1200" b="0" i="0" u="none" strike="noStrike" baseline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master </a:t>
            </a:r>
            <a:r>
              <a:rPr lang="fr-FR" dirty="0"/>
              <a:t>Organiser les réunions</a:t>
            </a:r>
            <a:r>
              <a:rPr lang="fr-FR" baseline="0" dirty="0"/>
              <a:t> et suivre l’avancement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Réaliser les fonctionnalités du produit </a:t>
            </a:r>
            <a:endParaRPr lang="fr-FR" sz="1200" b="0" i="0" u="none" strike="noStrike" baseline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baseline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Au </a:t>
            </a:r>
            <a:r>
              <a:rPr lang="fr-FR" sz="1200" b="0" i="0" u="none" strike="noStrike" baseline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debut</a:t>
            </a:r>
            <a:r>
              <a:rPr lang="fr-FR" sz="1200" b="0" i="0" u="none" strike="noStrike" baseline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 stage nous avons discuté de fonctionnalités globales de notre produit qui se présentent en taches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baseline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Ensuite nous avons le composé en 3 sprint (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EEE83-B446-4E20-86F4-7DC3E433AC2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06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ED70-CB51-4F22-9226-97368DFF014A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18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3194-9D03-454D-B497-90C5CA9CFAED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2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1A-E4D0-41A8-B9CD-F86BE158664E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6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624613" y="1035680"/>
            <a:ext cx="5862638" cy="9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75" tIns="53625" rIns="107275" bIns="53625" anchor="t" anchorCtr="0">
            <a:noAutofit/>
          </a:bodyPr>
          <a:lstStyle>
            <a:lvl1pPr marL="457200" lvl="0" indent="-228600" algn="l">
              <a:spcBef>
                <a:spcPts val="975"/>
              </a:spcBef>
              <a:spcAft>
                <a:spcPts val="0"/>
              </a:spcAft>
              <a:buSzPts val="4875"/>
              <a:buNone/>
              <a:defRPr sz="4875" b="1"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24613" y="1295399"/>
            <a:ext cx="10972800" cy="13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75" tIns="53625" rIns="107275" bIns="536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5000"/>
              </a:buClr>
              <a:buSzPts val="2925"/>
              <a:buFont typeface="Raleway Thin"/>
              <a:buNone/>
              <a:defRPr sz="2925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2"/>
          </p:nvPr>
        </p:nvSpPr>
        <p:spPr>
          <a:xfrm>
            <a:off x="624613" y="5859323"/>
            <a:ext cx="6006446" cy="46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75" tIns="53625" rIns="107275" bIns="53625" anchor="t" anchorCtr="0">
            <a:normAutofit/>
          </a:bodyPr>
          <a:lstStyle>
            <a:lvl1pPr marL="457200" lvl="0" indent="-228600" algn="l">
              <a:spcBef>
                <a:spcPts val="276"/>
              </a:spcBef>
              <a:spcAft>
                <a:spcPts val="0"/>
              </a:spcAft>
              <a:buSzPts val="1381"/>
              <a:buNone/>
              <a:defRPr sz="138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460"/>
              </a:spcBef>
              <a:spcAft>
                <a:spcPts val="0"/>
              </a:spcAft>
              <a:buSzPts val="23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3625" y="6094101"/>
            <a:ext cx="2775184" cy="64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/>
          <p:nvPr/>
        </p:nvSpPr>
        <p:spPr>
          <a:xfrm>
            <a:off x="538684" y="6409267"/>
            <a:ext cx="3804261" cy="333756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Open Sans"/>
              <a:buNone/>
            </a:pPr>
            <a:r>
              <a:rPr lang="fr-FR" sz="65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@2020 New Access SA – All rights reserved - Confidential</a:t>
            </a:r>
            <a:endParaRPr sz="1800"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3"/>
          </p:nvPr>
        </p:nvSpPr>
        <p:spPr>
          <a:xfrm>
            <a:off x="649484" y="3361268"/>
            <a:ext cx="5217915" cy="69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75" tIns="53625" rIns="107275" bIns="53625" anchor="t" anchorCtr="0">
            <a:norm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806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44412"/>
            <a:ext cx="12192000" cy="31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1731"/>
            <a:ext cx="10972800" cy="865909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anchor="b"/>
          <a:lstStyle/>
          <a:p>
            <a:r>
              <a:rPr lang="fr-FR" dirty="0"/>
              <a:t>NEW ACCESS </a:t>
            </a:r>
            <a:r>
              <a:rPr lang="mr-IN" dirty="0"/>
              <a:t>–</a:t>
            </a:r>
            <a:r>
              <a:rPr lang="fr-FR" dirty="0"/>
              <a:t> TITLE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>
              <a:defRPr sz="900" b="1"/>
            </a:lvl1pPr>
          </a:lstStyle>
          <a:p>
            <a:fld id="{C0CBC4AA-EDD1-0140-BCF4-8201FD82F82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262468"/>
            <a:ext cx="10972800" cy="289263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999899"/>
                </a:solidFill>
                <a:latin typeface="Raleway ExtraBold"/>
              </a:defRPr>
            </a:lvl1pPr>
          </a:lstStyle>
          <a:p>
            <a:pPr lvl="0"/>
            <a:r>
              <a:rPr lang="en-US" dirty="0"/>
              <a:t>CHAPTER TITLE/</a:t>
            </a:r>
          </a:p>
        </p:txBody>
      </p:sp>
    </p:spTree>
    <p:extLst>
      <p:ext uri="{BB962C8B-B14F-4D97-AF65-F5344CB8AC3E}">
        <p14:creationId xmlns:p14="http://schemas.microsoft.com/office/powerpoint/2010/main" val="123946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5F8B-9496-4F1C-BFA7-16693F830BF4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07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77F8-1CCF-4CEF-927A-DD2D283178BF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28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09D8-5802-4C96-82BE-74667EF2A6E6}" type="datetime1">
              <a:rPr lang="fr-FR" smtClean="0"/>
              <a:t>22/08/2021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26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274A-8E63-4B9B-AE81-B44D26B03230}" type="datetime1">
              <a:rPr lang="fr-FR" smtClean="0"/>
              <a:t>22/08/2021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05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AA3B-9243-41DB-B8C0-6CC40D6EFCE1}" type="datetime1">
              <a:rPr lang="fr-FR" smtClean="0"/>
              <a:t>22/08/2021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20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103-4067-4869-9DB2-4E60492ABEDB}" type="datetime1">
              <a:rPr lang="fr-FR" smtClean="0"/>
              <a:t>22/08/2021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3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FDAB-767A-40FD-BF06-A739DC4C0FB3}" type="datetime1">
              <a:rPr lang="fr-FR" smtClean="0"/>
              <a:t>22/08/2021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42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B249-7823-47C7-9122-F1FD0411B26E}" type="datetime1">
              <a:rPr lang="fr-FR" smtClean="0"/>
              <a:t>22/08/2021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2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4E993-D97C-4E3B-AB58-FF441539057F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0FFB-CB85-4170-9945-EB6CA6D6B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5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Compr&#233;hension%20de%20script%20existant%20create_emptydb.sh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body" idx="1"/>
          </p:nvPr>
        </p:nvSpPr>
        <p:spPr>
          <a:xfrm>
            <a:off x="554580" y="4755564"/>
            <a:ext cx="3279227" cy="739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75" tIns="53625" rIns="107275" bIns="53625" rtlCol="0" anchor="t" anchorCtr="0">
            <a:normAutofit/>
          </a:bodyPr>
          <a:lstStyle/>
          <a:p>
            <a:pPr marL="0" indent="0">
              <a:spcBef>
                <a:spcPts val="0"/>
              </a:spcBef>
              <a:buSzPts val="1800"/>
            </a:pPr>
            <a:r>
              <a:rPr lang="fr-F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Encadrants  Professionnels </a:t>
            </a:r>
            <a:endParaRPr dirty="0"/>
          </a:p>
        </p:txBody>
      </p:sp>
      <p:sp>
        <p:nvSpPr>
          <p:cNvPr id="77" name="Google Shape;77;p1"/>
          <p:cNvSpPr txBox="1">
            <a:spLocks noGrp="1"/>
          </p:cNvSpPr>
          <p:nvPr>
            <p:ph type="title"/>
          </p:nvPr>
        </p:nvSpPr>
        <p:spPr>
          <a:xfrm>
            <a:off x="597949" y="2556260"/>
            <a:ext cx="7513117" cy="6864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75" tIns="53625" rIns="107275" bIns="53625" rtlCol="0" anchor="ctr" anchorCtr="0">
            <a:noAutofit/>
          </a:bodyPr>
          <a:lstStyle/>
          <a:p>
            <a:pPr algn="ctr">
              <a:buSzPts val="2400"/>
            </a:pPr>
            <a:endParaRPr lang="fr-FR" sz="3000" b="1" u="sng" dirty="0"/>
          </a:p>
        </p:txBody>
      </p:sp>
      <p:pic>
        <p:nvPicPr>
          <p:cNvPr id="78" name="Google Shape;78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19" y="579539"/>
            <a:ext cx="1572052" cy="7830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/>
        </p:nvSpPr>
        <p:spPr>
          <a:xfrm>
            <a:off x="595449" y="5121110"/>
            <a:ext cx="386529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Mohamed </a:t>
            </a:r>
            <a:r>
              <a:rPr lang="fr-FR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Lassad</a:t>
            </a:r>
            <a:r>
              <a:rPr lang="fr-FR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Jrad</a:t>
            </a:r>
            <a:r>
              <a:rPr lang="fr-FR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Hédi</a:t>
            </a:r>
            <a:r>
              <a:rPr lang="fr-FR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Tezeghdanti</a:t>
            </a:r>
            <a:endParaRPr sz="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4719009" y="4751932"/>
            <a:ext cx="3279227" cy="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75" tIns="53625" rIns="107275" bIns="53625" anchor="t" anchorCtr="0">
            <a:normAutofit/>
          </a:bodyPr>
          <a:lstStyle/>
          <a:p>
            <a:pPr>
              <a:buClr>
                <a:schemeClr val="accent6"/>
              </a:buClr>
              <a:buSzPts val="1800"/>
            </a:pPr>
            <a:r>
              <a:rPr lang="fr-FR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Encadrant Académique 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4719009" y="5128165"/>
            <a:ext cx="3865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Wadhah</a:t>
            </a:r>
            <a:r>
              <a:rPr lang="fr-FR" sz="1600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Dhawahi</a:t>
            </a:r>
            <a:endParaRPr sz="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76;p1">
            <a:extLst>
              <a:ext uri="{FF2B5EF4-FFF2-40B4-BE49-F238E27FC236}">
                <a16:creationId xmlns:a16="http://schemas.microsoft.com/office/drawing/2014/main" id="{7EE389AB-F47C-4E1A-B190-10C2D678A228}"/>
              </a:ext>
            </a:extLst>
          </p:cNvPr>
          <p:cNvSpPr txBox="1">
            <a:spLocks/>
          </p:cNvSpPr>
          <p:nvPr/>
        </p:nvSpPr>
        <p:spPr>
          <a:xfrm>
            <a:off x="1168458" y="3813098"/>
            <a:ext cx="5737097" cy="739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75" tIns="53625" rIns="107275" bIns="53625" rtlCol="0" anchor="t" anchorCtr="0">
            <a:normAutofit/>
          </a:bodyPr>
          <a:lstStyle>
            <a:lvl1pPr marL="457200" lvl="0" indent="-228600" algn="l" defTabSz="914400" rtl="0" eaLnBrk="1" latinLnBrk="0" hangingPunct="1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4875"/>
              <a:buFont typeface="Arial" panose="020B0604020202020204" pitchFamily="34" charset="0"/>
              <a:buNone/>
              <a:defRPr sz="4875" b="1" kern="1200">
                <a:solidFill>
                  <a:schemeClr val="tx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SzPts val="1800"/>
            </a:pPr>
            <a:r>
              <a:rPr lang="fr-FR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Présenté par: MOKHTAR NAJJAR</a:t>
            </a:r>
          </a:p>
        </p:txBody>
      </p:sp>
    </p:spTree>
    <p:extLst>
      <p:ext uri="{BB962C8B-B14F-4D97-AF65-F5344CB8AC3E}">
        <p14:creationId xmlns:p14="http://schemas.microsoft.com/office/powerpoint/2010/main" val="270029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8161" y="1213015"/>
            <a:ext cx="4873553" cy="1247511"/>
            <a:chOff x="2497345" y="2655380"/>
            <a:chExt cx="4981628" cy="1275176"/>
          </a:xfrm>
        </p:grpSpPr>
        <p:grpSp>
          <p:nvGrpSpPr>
            <p:cNvPr id="23" name="Group 22"/>
            <p:cNvGrpSpPr/>
            <p:nvPr/>
          </p:nvGrpSpPr>
          <p:grpSpPr>
            <a:xfrm>
              <a:off x="2497345" y="2655380"/>
              <a:ext cx="1863248" cy="1275176"/>
              <a:chOff x="3150226" y="1468023"/>
              <a:chExt cx="5891549" cy="39219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EA6C197-BDB7-4398-8369-FE1E78306DF5}"/>
                  </a:ext>
                </a:extLst>
              </p:cNvPr>
              <p:cNvGrpSpPr/>
              <p:nvPr/>
            </p:nvGrpSpPr>
            <p:grpSpPr>
              <a:xfrm rot="10800000">
                <a:off x="3150226" y="1996451"/>
                <a:ext cx="2149380" cy="2621692"/>
                <a:chOff x="3389152" y="2224726"/>
                <a:chExt cx="2203483" cy="2687684"/>
              </a:xfrm>
              <a:solidFill>
                <a:schemeClr val="accent5"/>
              </a:solidFill>
            </p:grpSpPr>
            <p:sp>
              <p:nvSpPr>
                <p:cNvPr id="9" name="Freeform 5">
                  <a:extLst>
                    <a:ext uri="{FF2B5EF4-FFF2-40B4-BE49-F238E27FC236}">
                      <a16:creationId xmlns:a16="http://schemas.microsoft.com/office/drawing/2014/main" id="{EE960C1B-4594-4ED8-AABB-CE79ABEB87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806423" y="2224726"/>
                  <a:ext cx="1371034" cy="2278778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D7FF47DC-F5AD-4858-99C1-A382812DA7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921239" y="3693016"/>
                  <a:ext cx="97258" cy="165236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Freeform 7">
                  <a:extLst>
                    <a:ext uri="{FF2B5EF4-FFF2-40B4-BE49-F238E27FC236}">
                      <a16:creationId xmlns:a16="http://schemas.microsoft.com/office/drawing/2014/main" id="{BF63F0CF-59A4-4A8B-B3F5-1FA8733693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617959" y="3071816"/>
                  <a:ext cx="352431" cy="565773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8">
                  <a:extLst>
                    <a:ext uri="{FF2B5EF4-FFF2-40B4-BE49-F238E27FC236}">
                      <a16:creationId xmlns:a16="http://schemas.microsoft.com/office/drawing/2014/main" id="{577F9F8F-8DFA-479A-BDAD-356F7E7818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997802" y="3473401"/>
                  <a:ext cx="157916" cy="19556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9">
                  <a:extLst>
                    <a:ext uri="{FF2B5EF4-FFF2-40B4-BE49-F238E27FC236}">
                      <a16:creationId xmlns:a16="http://schemas.microsoft.com/office/drawing/2014/main" id="{4A22BA89-F3C0-44E4-8ABD-F570AE16A2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965383" y="3720208"/>
                  <a:ext cx="569957" cy="621200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5F653486-015F-4C44-B904-11DCFF202E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447493" y="4577757"/>
                  <a:ext cx="87847" cy="334653"/>
                </a:xfrm>
                <a:custGeom>
                  <a:avLst/>
                  <a:gdLst>
                    <a:gd name="T0" fmla="*/ 24 w 48"/>
                    <a:gd name="T1" fmla="*/ 182 h 182"/>
                    <a:gd name="T2" fmla="*/ 48 w 48"/>
                    <a:gd name="T3" fmla="*/ 158 h 182"/>
                    <a:gd name="T4" fmla="*/ 48 w 48"/>
                    <a:gd name="T5" fmla="*/ 24 h 182"/>
                    <a:gd name="T6" fmla="*/ 24 w 48"/>
                    <a:gd name="T7" fmla="*/ 0 h 182"/>
                    <a:gd name="T8" fmla="*/ 0 w 48"/>
                    <a:gd name="T9" fmla="*/ 24 h 182"/>
                    <a:gd name="T10" fmla="*/ 0 w 48"/>
                    <a:gd name="T11" fmla="*/ 158 h 182"/>
                    <a:gd name="T12" fmla="*/ 24 w 48"/>
                    <a:gd name="T13" fmla="*/ 182 h 182"/>
                    <a:gd name="T14" fmla="*/ 24 w 48"/>
                    <a:gd name="T15" fmla="*/ 182 h 182"/>
                    <a:gd name="T16" fmla="*/ 24 w 48"/>
                    <a:gd name="T17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182">
                      <a:moveTo>
                        <a:pt x="24" y="182"/>
                      </a:moveTo>
                      <a:cubicBezTo>
                        <a:pt x="38" y="182"/>
                        <a:pt x="48" y="172"/>
                        <a:pt x="48" y="158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8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58"/>
                        <a:pt x="0" y="158"/>
                        <a:pt x="0" y="158"/>
                      </a:cubicBezTo>
                      <a:cubicBezTo>
                        <a:pt x="0" y="172"/>
                        <a:pt x="11" y="182"/>
                        <a:pt x="24" y="182"/>
                      </a:cubicBezTo>
                      <a:close/>
                      <a:moveTo>
                        <a:pt x="24" y="182"/>
                      </a:moveTo>
                      <a:cubicBezTo>
                        <a:pt x="24" y="182"/>
                        <a:pt x="24" y="182"/>
                        <a:pt x="24" y="18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11">
                  <a:extLst>
                    <a:ext uri="{FF2B5EF4-FFF2-40B4-BE49-F238E27FC236}">
                      <a16:creationId xmlns:a16="http://schemas.microsoft.com/office/drawing/2014/main" id="{9737F040-0DA1-4B18-863A-F6855333A8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846986" y="4466902"/>
                  <a:ext cx="222754" cy="309553"/>
                </a:xfrm>
                <a:custGeom>
                  <a:avLst/>
                  <a:gdLst>
                    <a:gd name="T0" fmla="*/ 74 w 122"/>
                    <a:gd name="T1" fmla="*/ 156 h 168"/>
                    <a:gd name="T2" fmla="*/ 94 w 122"/>
                    <a:gd name="T3" fmla="*/ 168 h 168"/>
                    <a:gd name="T4" fmla="*/ 106 w 122"/>
                    <a:gd name="T5" fmla="*/ 165 h 168"/>
                    <a:gd name="T6" fmla="*/ 115 w 122"/>
                    <a:gd name="T7" fmla="*/ 132 h 168"/>
                    <a:gd name="T8" fmla="*/ 48 w 122"/>
                    <a:gd name="T9" fmla="*/ 15 h 168"/>
                    <a:gd name="T10" fmla="*/ 15 w 122"/>
                    <a:gd name="T11" fmla="*/ 7 h 168"/>
                    <a:gd name="T12" fmla="*/ 6 w 122"/>
                    <a:gd name="T13" fmla="*/ 39 h 168"/>
                    <a:gd name="T14" fmla="*/ 74 w 122"/>
                    <a:gd name="T15" fmla="*/ 156 h 168"/>
                    <a:gd name="T16" fmla="*/ 74 w 122"/>
                    <a:gd name="T17" fmla="*/ 156 h 168"/>
                    <a:gd name="T18" fmla="*/ 74 w 122"/>
                    <a:gd name="T19" fmla="*/ 156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168">
                      <a:moveTo>
                        <a:pt x="74" y="156"/>
                      </a:moveTo>
                      <a:cubicBezTo>
                        <a:pt x="78" y="164"/>
                        <a:pt x="86" y="168"/>
                        <a:pt x="94" y="168"/>
                      </a:cubicBezTo>
                      <a:cubicBezTo>
                        <a:pt x="98" y="168"/>
                        <a:pt x="103" y="167"/>
                        <a:pt x="106" y="165"/>
                      </a:cubicBezTo>
                      <a:cubicBezTo>
                        <a:pt x="118" y="158"/>
                        <a:pt x="122" y="143"/>
                        <a:pt x="115" y="132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1" y="4"/>
                        <a:pt x="27" y="0"/>
                        <a:pt x="15" y="7"/>
                      </a:cubicBezTo>
                      <a:cubicBezTo>
                        <a:pt x="4" y="13"/>
                        <a:pt x="0" y="28"/>
                        <a:pt x="6" y="39"/>
                      </a:cubicBezTo>
                      <a:lnTo>
                        <a:pt x="74" y="156"/>
                      </a:lnTo>
                      <a:close/>
                      <a:moveTo>
                        <a:pt x="74" y="156"/>
                      </a:moveTo>
                      <a:cubicBezTo>
                        <a:pt x="74" y="156"/>
                        <a:pt x="74" y="156"/>
                        <a:pt x="74" y="15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12">
                  <a:extLst>
                    <a:ext uri="{FF2B5EF4-FFF2-40B4-BE49-F238E27FC236}">
                      <a16:creationId xmlns:a16="http://schemas.microsoft.com/office/drawing/2014/main" id="{C994E011-E367-4338-880B-3D421A5224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525105" y="3224503"/>
                  <a:ext cx="312692" cy="219617"/>
                </a:xfrm>
                <a:custGeom>
                  <a:avLst/>
                  <a:gdLst>
                    <a:gd name="T0" fmla="*/ 155 w 171"/>
                    <a:gd name="T1" fmla="*/ 74 h 119"/>
                    <a:gd name="T2" fmla="*/ 39 w 171"/>
                    <a:gd name="T3" fmla="*/ 7 h 119"/>
                    <a:gd name="T4" fmla="*/ 6 w 171"/>
                    <a:gd name="T5" fmla="*/ 15 h 119"/>
                    <a:gd name="T6" fmla="*/ 15 w 171"/>
                    <a:gd name="T7" fmla="*/ 48 h 119"/>
                    <a:gd name="T8" fmla="*/ 131 w 171"/>
                    <a:gd name="T9" fmla="*/ 115 h 119"/>
                    <a:gd name="T10" fmla="*/ 143 w 171"/>
                    <a:gd name="T11" fmla="*/ 119 h 119"/>
                    <a:gd name="T12" fmla="*/ 164 w 171"/>
                    <a:gd name="T13" fmla="*/ 107 h 119"/>
                    <a:gd name="T14" fmla="*/ 155 w 171"/>
                    <a:gd name="T15" fmla="*/ 74 h 119"/>
                    <a:gd name="T16" fmla="*/ 155 w 171"/>
                    <a:gd name="T17" fmla="*/ 74 h 119"/>
                    <a:gd name="T18" fmla="*/ 155 w 171"/>
                    <a:gd name="T19" fmla="*/ 7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9">
                      <a:moveTo>
                        <a:pt x="155" y="74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7" y="0"/>
                        <a:pt x="13" y="4"/>
                        <a:pt x="6" y="15"/>
                      </a:cubicBezTo>
                      <a:cubicBezTo>
                        <a:pt x="0" y="27"/>
                        <a:pt x="3" y="42"/>
                        <a:pt x="15" y="48"/>
                      </a:cubicBezTo>
                      <a:cubicBezTo>
                        <a:pt x="131" y="115"/>
                        <a:pt x="131" y="115"/>
                        <a:pt x="131" y="115"/>
                      </a:cubicBezTo>
                      <a:cubicBezTo>
                        <a:pt x="135" y="118"/>
                        <a:pt x="139" y="119"/>
                        <a:pt x="143" y="119"/>
                      </a:cubicBezTo>
                      <a:cubicBezTo>
                        <a:pt x="152" y="119"/>
                        <a:pt x="160" y="114"/>
                        <a:pt x="164" y="107"/>
                      </a:cubicBezTo>
                      <a:cubicBezTo>
                        <a:pt x="171" y="95"/>
                        <a:pt x="167" y="80"/>
                        <a:pt x="155" y="74"/>
                      </a:cubicBezTo>
                      <a:close/>
                      <a:moveTo>
                        <a:pt x="155" y="74"/>
                      </a:moveTo>
                      <a:cubicBezTo>
                        <a:pt x="155" y="74"/>
                        <a:pt x="155" y="74"/>
                        <a:pt x="155" y="7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F7A9D8C0-6CC3-4182-A557-6FE49DCF1C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5143990" y="4167808"/>
                  <a:ext cx="312692" cy="217524"/>
                </a:xfrm>
                <a:custGeom>
                  <a:avLst/>
                  <a:gdLst>
                    <a:gd name="T0" fmla="*/ 15 w 171"/>
                    <a:gd name="T1" fmla="*/ 48 h 118"/>
                    <a:gd name="T2" fmla="*/ 132 w 171"/>
                    <a:gd name="T3" fmla="*/ 115 h 118"/>
                    <a:gd name="T4" fmla="*/ 144 w 171"/>
                    <a:gd name="T5" fmla="*/ 118 h 118"/>
                    <a:gd name="T6" fmla="*/ 165 w 171"/>
                    <a:gd name="T7" fmla="*/ 106 h 118"/>
                    <a:gd name="T8" fmla="*/ 156 w 171"/>
                    <a:gd name="T9" fmla="*/ 74 h 118"/>
                    <a:gd name="T10" fmla="*/ 39 w 171"/>
                    <a:gd name="T11" fmla="*/ 6 h 118"/>
                    <a:gd name="T12" fmla="*/ 7 w 171"/>
                    <a:gd name="T13" fmla="*/ 15 h 118"/>
                    <a:gd name="T14" fmla="*/ 15 w 171"/>
                    <a:gd name="T15" fmla="*/ 48 h 118"/>
                    <a:gd name="T16" fmla="*/ 15 w 171"/>
                    <a:gd name="T17" fmla="*/ 48 h 118"/>
                    <a:gd name="T18" fmla="*/ 15 w 171"/>
                    <a:gd name="T19" fmla="*/ 4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8">
                      <a:moveTo>
                        <a:pt x="15" y="48"/>
                      </a:moveTo>
                      <a:cubicBezTo>
                        <a:pt x="132" y="115"/>
                        <a:pt x="132" y="115"/>
                        <a:pt x="132" y="115"/>
                      </a:cubicBezTo>
                      <a:cubicBezTo>
                        <a:pt x="136" y="117"/>
                        <a:pt x="140" y="118"/>
                        <a:pt x="144" y="118"/>
                      </a:cubicBezTo>
                      <a:cubicBezTo>
                        <a:pt x="152" y="118"/>
                        <a:pt x="160" y="114"/>
                        <a:pt x="165" y="106"/>
                      </a:cubicBezTo>
                      <a:cubicBezTo>
                        <a:pt x="171" y="95"/>
                        <a:pt x="167" y="80"/>
                        <a:pt x="156" y="74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28" y="0"/>
                        <a:pt x="13" y="4"/>
                        <a:pt x="7" y="15"/>
                      </a:cubicBezTo>
                      <a:cubicBezTo>
                        <a:pt x="0" y="27"/>
                        <a:pt x="4" y="41"/>
                        <a:pt x="15" y="48"/>
                      </a:cubicBezTo>
                      <a:close/>
                      <a:moveTo>
                        <a:pt x="15" y="48"/>
                      </a:moveTo>
                      <a:cubicBezTo>
                        <a:pt x="15" y="48"/>
                        <a:pt x="15" y="48"/>
                        <a:pt x="15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00714B71-DDF0-4A98-A443-D016BED81C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389152" y="3758902"/>
                  <a:ext cx="334653" cy="88893"/>
                </a:xfrm>
                <a:custGeom>
                  <a:avLst/>
                  <a:gdLst>
                    <a:gd name="T0" fmla="*/ 159 w 183"/>
                    <a:gd name="T1" fmla="*/ 0 h 48"/>
                    <a:gd name="T2" fmla="*/ 24 w 183"/>
                    <a:gd name="T3" fmla="*/ 0 h 48"/>
                    <a:gd name="T4" fmla="*/ 0 w 183"/>
                    <a:gd name="T5" fmla="*/ 24 h 48"/>
                    <a:gd name="T6" fmla="*/ 24 w 183"/>
                    <a:gd name="T7" fmla="*/ 48 h 48"/>
                    <a:gd name="T8" fmla="*/ 159 w 183"/>
                    <a:gd name="T9" fmla="*/ 48 h 48"/>
                    <a:gd name="T10" fmla="*/ 183 w 183"/>
                    <a:gd name="T11" fmla="*/ 24 h 48"/>
                    <a:gd name="T12" fmla="*/ 159 w 183"/>
                    <a:gd name="T13" fmla="*/ 0 h 48"/>
                    <a:gd name="T14" fmla="*/ 159 w 183"/>
                    <a:gd name="T15" fmla="*/ 0 h 48"/>
                    <a:gd name="T16" fmla="*/ 159 w 183"/>
                    <a:gd name="T1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3" h="48">
                      <a:moveTo>
                        <a:pt x="159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159" y="48"/>
                        <a:pt x="159" y="48"/>
                        <a:pt x="159" y="48"/>
                      </a:cubicBezTo>
                      <a:cubicBezTo>
                        <a:pt x="172" y="48"/>
                        <a:pt x="183" y="38"/>
                        <a:pt x="183" y="24"/>
                      </a:cubicBezTo>
                      <a:cubicBezTo>
                        <a:pt x="183" y="11"/>
                        <a:pt x="172" y="0"/>
                        <a:pt x="159" y="0"/>
                      </a:cubicBezTo>
                      <a:close/>
                      <a:moveTo>
                        <a:pt x="159" y="0"/>
                      </a:moveTo>
                      <a:cubicBezTo>
                        <a:pt x="159" y="0"/>
                        <a:pt x="159" y="0"/>
                        <a:pt x="159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 15">
                  <a:extLst>
                    <a:ext uri="{FF2B5EF4-FFF2-40B4-BE49-F238E27FC236}">
                      <a16:creationId xmlns:a16="http://schemas.microsoft.com/office/drawing/2014/main" id="{13AA15DA-14AA-4A57-A895-3FDFF20388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5260073" y="3758902"/>
                  <a:ext cx="332562" cy="88893"/>
                </a:xfrm>
                <a:custGeom>
                  <a:avLst/>
                  <a:gdLst>
                    <a:gd name="T0" fmla="*/ 182 w 182"/>
                    <a:gd name="T1" fmla="*/ 24 h 48"/>
                    <a:gd name="T2" fmla="*/ 158 w 182"/>
                    <a:gd name="T3" fmla="*/ 0 h 48"/>
                    <a:gd name="T4" fmla="*/ 24 w 182"/>
                    <a:gd name="T5" fmla="*/ 0 h 48"/>
                    <a:gd name="T6" fmla="*/ 0 w 182"/>
                    <a:gd name="T7" fmla="*/ 24 h 48"/>
                    <a:gd name="T8" fmla="*/ 24 w 182"/>
                    <a:gd name="T9" fmla="*/ 48 h 48"/>
                    <a:gd name="T10" fmla="*/ 158 w 182"/>
                    <a:gd name="T11" fmla="*/ 48 h 48"/>
                    <a:gd name="T12" fmla="*/ 182 w 182"/>
                    <a:gd name="T13" fmla="*/ 24 h 48"/>
                    <a:gd name="T14" fmla="*/ 182 w 182"/>
                    <a:gd name="T15" fmla="*/ 24 h 48"/>
                    <a:gd name="T16" fmla="*/ 182 w 182"/>
                    <a:gd name="T17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2" h="48">
                      <a:moveTo>
                        <a:pt x="182" y="24"/>
                      </a:moveTo>
                      <a:cubicBezTo>
                        <a:pt x="182" y="11"/>
                        <a:pt x="172" y="0"/>
                        <a:pt x="158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158" y="48"/>
                        <a:pt x="158" y="48"/>
                        <a:pt x="158" y="48"/>
                      </a:cubicBezTo>
                      <a:cubicBezTo>
                        <a:pt x="172" y="48"/>
                        <a:pt x="182" y="38"/>
                        <a:pt x="182" y="24"/>
                      </a:cubicBezTo>
                      <a:close/>
                      <a:moveTo>
                        <a:pt x="182" y="24"/>
                      </a:moveTo>
                      <a:cubicBezTo>
                        <a:pt x="182" y="24"/>
                        <a:pt x="182" y="24"/>
                        <a:pt x="182" y="2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6">
                  <a:extLst>
                    <a:ext uri="{FF2B5EF4-FFF2-40B4-BE49-F238E27FC236}">
                      <a16:creationId xmlns:a16="http://schemas.microsoft.com/office/drawing/2014/main" id="{F94E3DBD-E46A-4430-9266-E6E831D6BC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525105" y="4167808"/>
                  <a:ext cx="312692" cy="217524"/>
                </a:xfrm>
                <a:custGeom>
                  <a:avLst/>
                  <a:gdLst>
                    <a:gd name="T0" fmla="*/ 27 w 171"/>
                    <a:gd name="T1" fmla="*/ 118 h 118"/>
                    <a:gd name="T2" fmla="*/ 39 w 171"/>
                    <a:gd name="T3" fmla="*/ 115 h 118"/>
                    <a:gd name="T4" fmla="*/ 155 w 171"/>
                    <a:gd name="T5" fmla="*/ 48 h 118"/>
                    <a:gd name="T6" fmla="*/ 164 w 171"/>
                    <a:gd name="T7" fmla="*/ 15 h 118"/>
                    <a:gd name="T8" fmla="*/ 131 w 171"/>
                    <a:gd name="T9" fmla="*/ 6 h 118"/>
                    <a:gd name="T10" fmla="*/ 15 w 171"/>
                    <a:gd name="T11" fmla="*/ 74 h 118"/>
                    <a:gd name="T12" fmla="*/ 6 w 171"/>
                    <a:gd name="T13" fmla="*/ 106 h 118"/>
                    <a:gd name="T14" fmla="*/ 27 w 171"/>
                    <a:gd name="T15" fmla="*/ 118 h 118"/>
                    <a:gd name="T16" fmla="*/ 27 w 171"/>
                    <a:gd name="T17" fmla="*/ 118 h 118"/>
                    <a:gd name="T18" fmla="*/ 27 w 171"/>
                    <a:gd name="T1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8">
                      <a:moveTo>
                        <a:pt x="27" y="118"/>
                      </a:moveTo>
                      <a:cubicBezTo>
                        <a:pt x="31" y="118"/>
                        <a:pt x="35" y="117"/>
                        <a:pt x="39" y="115"/>
                      </a:cubicBezTo>
                      <a:cubicBezTo>
                        <a:pt x="155" y="48"/>
                        <a:pt x="155" y="48"/>
                        <a:pt x="155" y="48"/>
                      </a:cubicBezTo>
                      <a:cubicBezTo>
                        <a:pt x="167" y="41"/>
                        <a:pt x="171" y="27"/>
                        <a:pt x="164" y="15"/>
                      </a:cubicBezTo>
                      <a:cubicBezTo>
                        <a:pt x="157" y="4"/>
                        <a:pt x="143" y="0"/>
                        <a:pt x="131" y="6"/>
                      </a:cubicBezTo>
                      <a:cubicBezTo>
                        <a:pt x="15" y="74"/>
                        <a:pt x="15" y="74"/>
                        <a:pt x="15" y="74"/>
                      </a:cubicBezTo>
                      <a:cubicBezTo>
                        <a:pt x="3" y="80"/>
                        <a:pt x="0" y="95"/>
                        <a:pt x="6" y="106"/>
                      </a:cubicBezTo>
                      <a:cubicBezTo>
                        <a:pt x="11" y="114"/>
                        <a:pt x="19" y="118"/>
                        <a:pt x="27" y="118"/>
                      </a:cubicBezTo>
                      <a:close/>
                      <a:moveTo>
                        <a:pt x="27" y="118"/>
                      </a:moveTo>
                      <a:cubicBezTo>
                        <a:pt x="27" y="118"/>
                        <a:pt x="27" y="118"/>
                        <a:pt x="27" y="11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17">
                  <a:extLst>
                    <a:ext uri="{FF2B5EF4-FFF2-40B4-BE49-F238E27FC236}">
                      <a16:creationId xmlns:a16="http://schemas.microsoft.com/office/drawing/2014/main" id="{C5D4E82A-9E73-4169-9333-D8D1511B12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5143990" y="3224503"/>
                  <a:ext cx="312692" cy="219617"/>
                </a:xfrm>
                <a:custGeom>
                  <a:avLst/>
                  <a:gdLst>
                    <a:gd name="T0" fmla="*/ 132 w 171"/>
                    <a:gd name="T1" fmla="*/ 7 h 119"/>
                    <a:gd name="T2" fmla="*/ 15 w 171"/>
                    <a:gd name="T3" fmla="*/ 74 h 119"/>
                    <a:gd name="T4" fmla="*/ 7 w 171"/>
                    <a:gd name="T5" fmla="*/ 107 h 119"/>
                    <a:gd name="T6" fmla="*/ 28 w 171"/>
                    <a:gd name="T7" fmla="*/ 119 h 119"/>
                    <a:gd name="T8" fmla="*/ 39 w 171"/>
                    <a:gd name="T9" fmla="*/ 115 h 119"/>
                    <a:gd name="T10" fmla="*/ 156 w 171"/>
                    <a:gd name="T11" fmla="*/ 48 h 119"/>
                    <a:gd name="T12" fmla="*/ 165 w 171"/>
                    <a:gd name="T13" fmla="*/ 15 h 119"/>
                    <a:gd name="T14" fmla="*/ 132 w 171"/>
                    <a:gd name="T15" fmla="*/ 7 h 119"/>
                    <a:gd name="T16" fmla="*/ 132 w 171"/>
                    <a:gd name="T17" fmla="*/ 7 h 119"/>
                    <a:gd name="T18" fmla="*/ 132 w 171"/>
                    <a:gd name="T19" fmla="*/ 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9">
                      <a:moveTo>
                        <a:pt x="132" y="7"/>
                      </a:moveTo>
                      <a:cubicBezTo>
                        <a:pt x="15" y="74"/>
                        <a:pt x="15" y="74"/>
                        <a:pt x="15" y="74"/>
                      </a:cubicBezTo>
                      <a:cubicBezTo>
                        <a:pt x="4" y="80"/>
                        <a:pt x="0" y="95"/>
                        <a:pt x="7" y="107"/>
                      </a:cubicBezTo>
                      <a:cubicBezTo>
                        <a:pt x="11" y="114"/>
                        <a:pt x="19" y="119"/>
                        <a:pt x="28" y="119"/>
                      </a:cubicBezTo>
                      <a:cubicBezTo>
                        <a:pt x="32" y="119"/>
                        <a:pt x="36" y="118"/>
                        <a:pt x="39" y="115"/>
                      </a:cubicBezTo>
                      <a:cubicBezTo>
                        <a:pt x="156" y="48"/>
                        <a:pt x="156" y="48"/>
                        <a:pt x="156" y="48"/>
                      </a:cubicBezTo>
                      <a:cubicBezTo>
                        <a:pt x="167" y="42"/>
                        <a:pt x="171" y="27"/>
                        <a:pt x="165" y="15"/>
                      </a:cubicBezTo>
                      <a:cubicBezTo>
                        <a:pt x="158" y="4"/>
                        <a:pt x="143" y="0"/>
                        <a:pt x="132" y="7"/>
                      </a:cubicBezTo>
                      <a:close/>
                      <a:moveTo>
                        <a:pt x="132" y="7"/>
                      </a:moveTo>
                      <a:cubicBezTo>
                        <a:pt x="132" y="7"/>
                        <a:pt x="132" y="7"/>
                        <a:pt x="132" y="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reeform 18">
                  <a:extLst>
                    <a:ext uri="{FF2B5EF4-FFF2-40B4-BE49-F238E27FC236}">
                      <a16:creationId xmlns:a16="http://schemas.microsoft.com/office/drawing/2014/main" id="{42B10E46-A558-4578-A571-60BF2B1774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912047" y="4466902"/>
                  <a:ext cx="222754" cy="309553"/>
                </a:xfrm>
                <a:custGeom>
                  <a:avLst/>
                  <a:gdLst>
                    <a:gd name="T0" fmla="*/ 15 w 122"/>
                    <a:gd name="T1" fmla="*/ 165 h 168"/>
                    <a:gd name="T2" fmla="*/ 27 w 122"/>
                    <a:gd name="T3" fmla="*/ 168 h 168"/>
                    <a:gd name="T4" fmla="*/ 48 w 122"/>
                    <a:gd name="T5" fmla="*/ 156 h 168"/>
                    <a:gd name="T6" fmla="*/ 115 w 122"/>
                    <a:gd name="T7" fmla="*/ 39 h 168"/>
                    <a:gd name="T8" fmla="*/ 107 w 122"/>
                    <a:gd name="T9" fmla="*/ 7 h 168"/>
                    <a:gd name="T10" fmla="*/ 74 w 122"/>
                    <a:gd name="T11" fmla="*/ 15 h 168"/>
                    <a:gd name="T12" fmla="*/ 7 w 122"/>
                    <a:gd name="T13" fmla="*/ 132 h 168"/>
                    <a:gd name="T14" fmla="*/ 15 w 122"/>
                    <a:gd name="T15" fmla="*/ 165 h 168"/>
                    <a:gd name="T16" fmla="*/ 15 w 122"/>
                    <a:gd name="T17" fmla="*/ 165 h 168"/>
                    <a:gd name="T18" fmla="*/ 15 w 122"/>
                    <a:gd name="T19" fmla="*/ 165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168">
                      <a:moveTo>
                        <a:pt x="15" y="165"/>
                      </a:moveTo>
                      <a:cubicBezTo>
                        <a:pt x="19" y="167"/>
                        <a:pt x="23" y="168"/>
                        <a:pt x="27" y="168"/>
                      </a:cubicBezTo>
                      <a:cubicBezTo>
                        <a:pt x="36" y="168"/>
                        <a:pt x="44" y="164"/>
                        <a:pt x="48" y="156"/>
                      </a:cubicBezTo>
                      <a:cubicBezTo>
                        <a:pt x="115" y="39"/>
                        <a:pt x="115" y="39"/>
                        <a:pt x="115" y="39"/>
                      </a:cubicBezTo>
                      <a:cubicBezTo>
                        <a:pt x="122" y="28"/>
                        <a:pt x="118" y="13"/>
                        <a:pt x="107" y="7"/>
                      </a:cubicBezTo>
                      <a:cubicBezTo>
                        <a:pt x="95" y="0"/>
                        <a:pt x="80" y="4"/>
                        <a:pt x="74" y="15"/>
                      </a:cubicBezTo>
                      <a:cubicBezTo>
                        <a:pt x="7" y="132"/>
                        <a:pt x="7" y="132"/>
                        <a:pt x="7" y="132"/>
                      </a:cubicBezTo>
                      <a:cubicBezTo>
                        <a:pt x="0" y="143"/>
                        <a:pt x="4" y="158"/>
                        <a:pt x="15" y="165"/>
                      </a:cubicBezTo>
                      <a:close/>
                      <a:moveTo>
                        <a:pt x="15" y="165"/>
                      </a:moveTo>
                      <a:cubicBezTo>
                        <a:pt x="15" y="165"/>
                        <a:pt x="15" y="165"/>
                        <a:pt x="15" y="16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9C0C3BD7-4482-4A0E-ABEF-1DB69660B2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6200000">
                <a:off x="7208332" y="2496580"/>
                <a:ext cx="1819435" cy="1847450"/>
              </a:xfrm>
              <a:custGeom>
                <a:avLst/>
                <a:gdLst>
                  <a:gd name="T0" fmla="*/ 548 w 567"/>
                  <a:gd name="T1" fmla="*/ 239 h 571"/>
                  <a:gd name="T2" fmla="*/ 495 w 567"/>
                  <a:gd name="T3" fmla="*/ 210 h 571"/>
                  <a:gd name="T4" fmla="*/ 485 w 567"/>
                  <a:gd name="T5" fmla="*/ 162 h 571"/>
                  <a:gd name="T6" fmla="*/ 506 w 567"/>
                  <a:gd name="T7" fmla="*/ 119 h 571"/>
                  <a:gd name="T8" fmla="*/ 465 w 567"/>
                  <a:gd name="T9" fmla="*/ 66 h 571"/>
                  <a:gd name="T10" fmla="*/ 409 w 567"/>
                  <a:gd name="T11" fmla="*/ 79 h 571"/>
                  <a:gd name="T12" fmla="*/ 355 w 567"/>
                  <a:gd name="T13" fmla="*/ 71 h 571"/>
                  <a:gd name="T14" fmla="*/ 330 w 567"/>
                  <a:gd name="T15" fmla="*/ 19 h 571"/>
                  <a:gd name="T16" fmla="*/ 258 w 567"/>
                  <a:gd name="T17" fmla="*/ 1 h 571"/>
                  <a:gd name="T18" fmla="*/ 227 w 567"/>
                  <a:gd name="T19" fmla="*/ 53 h 571"/>
                  <a:gd name="T20" fmla="*/ 186 w 567"/>
                  <a:gd name="T21" fmla="*/ 83 h 571"/>
                  <a:gd name="T22" fmla="*/ 128 w 567"/>
                  <a:gd name="T23" fmla="*/ 64 h 571"/>
                  <a:gd name="T24" fmla="*/ 66 w 567"/>
                  <a:gd name="T25" fmla="*/ 104 h 571"/>
                  <a:gd name="T26" fmla="*/ 81 w 567"/>
                  <a:gd name="T27" fmla="*/ 159 h 571"/>
                  <a:gd name="T28" fmla="*/ 71 w 567"/>
                  <a:gd name="T29" fmla="*/ 214 h 571"/>
                  <a:gd name="T30" fmla="*/ 20 w 567"/>
                  <a:gd name="T31" fmla="*/ 239 h 571"/>
                  <a:gd name="T32" fmla="*/ 2 w 567"/>
                  <a:gd name="T33" fmla="*/ 312 h 571"/>
                  <a:gd name="T34" fmla="*/ 50 w 567"/>
                  <a:gd name="T35" fmla="*/ 341 h 571"/>
                  <a:gd name="T36" fmla="*/ 82 w 567"/>
                  <a:gd name="T37" fmla="*/ 387 h 571"/>
                  <a:gd name="T38" fmla="*/ 82 w 567"/>
                  <a:gd name="T39" fmla="*/ 408 h 571"/>
                  <a:gd name="T40" fmla="*/ 68 w 567"/>
                  <a:gd name="T41" fmla="*/ 470 h 571"/>
                  <a:gd name="T42" fmla="*/ 103 w 567"/>
                  <a:gd name="T43" fmla="*/ 505 h 571"/>
                  <a:gd name="T44" fmla="*/ 153 w 567"/>
                  <a:gd name="T45" fmla="*/ 494 h 571"/>
                  <a:gd name="T46" fmla="*/ 210 w 567"/>
                  <a:gd name="T47" fmla="*/ 500 h 571"/>
                  <a:gd name="T48" fmla="*/ 238 w 567"/>
                  <a:gd name="T49" fmla="*/ 551 h 571"/>
                  <a:gd name="T50" fmla="*/ 273 w 567"/>
                  <a:gd name="T51" fmla="*/ 571 h 571"/>
                  <a:gd name="T52" fmla="*/ 330 w 567"/>
                  <a:gd name="T53" fmla="*/ 551 h 571"/>
                  <a:gd name="T54" fmla="*/ 356 w 567"/>
                  <a:gd name="T55" fmla="*/ 501 h 571"/>
                  <a:gd name="T56" fmla="*/ 405 w 567"/>
                  <a:gd name="T57" fmla="*/ 489 h 571"/>
                  <a:gd name="T58" fmla="*/ 452 w 567"/>
                  <a:gd name="T59" fmla="*/ 509 h 571"/>
                  <a:gd name="T60" fmla="*/ 501 w 567"/>
                  <a:gd name="T61" fmla="*/ 468 h 571"/>
                  <a:gd name="T62" fmla="*/ 490 w 567"/>
                  <a:gd name="T63" fmla="*/ 417 h 571"/>
                  <a:gd name="T64" fmla="*/ 495 w 567"/>
                  <a:gd name="T65" fmla="*/ 364 h 571"/>
                  <a:gd name="T66" fmla="*/ 548 w 567"/>
                  <a:gd name="T67" fmla="*/ 331 h 571"/>
                  <a:gd name="T68" fmla="*/ 567 w 567"/>
                  <a:gd name="T69" fmla="*/ 275 h 571"/>
                  <a:gd name="T70" fmla="*/ 285 w 567"/>
                  <a:gd name="T71" fmla="*/ 355 h 571"/>
                  <a:gd name="T72" fmla="*/ 285 w 567"/>
                  <a:gd name="T73" fmla="*/ 215 h 571"/>
                  <a:gd name="T74" fmla="*/ 285 w 567"/>
                  <a:gd name="T75" fmla="*/ 355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7" h="571">
                    <a:moveTo>
                      <a:pt x="565" y="260"/>
                    </a:moveTo>
                    <a:cubicBezTo>
                      <a:pt x="566" y="250"/>
                      <a:pt x="557" y="241"/>
                      <a:pt x="548" y="239"/>
                    </a:cubicBezTo>
                    <a:cubicBezTo>
                      <a:pt x="537" y="236"/>
                      <a:pt x="526" y="232"/>
                      <a:pt x="515" y="229"/>
                    </a:cubicBezTo>
                    <a:cubicBezTo>
                      <a:pt x="506" y="227"/>
                      <a:pt x="499" y="219"/>
                      <a:pt x="495" y="210"/>
                    </a:cubicBezTo>
                    <a:cubicBezTo>
                      <a:pt x="492" y="202"/>
                      <a:pt x="489" y="193"/>
                      <a:pt x="486" y="186"/>
                    </a:cubicBezTo>
                    <a:cubicBezTo>
                      <a:pt x="480" y="177"/>
                      <a:pt x="480" y="170"/>
                      <a:pt x="485" y="162"/>
                    </a:cubicBezTo>
                    <a:cubicBezTo>
                      <a:pt x="490" y="153"/>
                      <a:pt x="495" y="145"/>
                      <a:pt x="499" y="137"/>
                    </a:cubicBezTo>
                    <a:cubicBezTo>
                      <a:pt x="502" y="131"/>
                      <a:pt x="506" y="126"/>
                      <a:pt x="506" y="119"/>
                    </a:cubicBezTo>
                    <a:cubicBezTo>
                      <a:pt x="507" y="106"/>
                      <a:pt x="499" y="98"/>
                      <a:pt x="492" y="91"/>
                    </a:cubicBezTo>
                    <a:cubicBezTo>
                      <a:pt x="484" y="82"/>
                      <a:pt x="474" y="74"/>
                      <a:pt x="465" y="66"/>
                    </a:cubicBezTo>
                    <a:cubicBezTo>
                      <a:pt x="457" y="60"/>
                      <a:pt x="449" y="59"/>
                      <a:pt x="440" y="63"/>
                    </a:cubicBezTo>
                    <a:cubicBezTo>
                      <a:pt x="430" y="68"/>
                      <a:pt x="420" y="74"/>
                      <a:pt x="409" y="79"/>
                    </a:cubicBezTo>
                    <a:cubicBezTo>
                      <a:pt x="401" y="84"/>
                      <a:pt x="392" y="86"/>
                      <a:pt x="383" y="83"/>
                    </a:cubicBezTo>
                    <a:cubicBezTo>
                      <a:pt x="373" y="79"/>
                      <a:pt x="363" y="75"/>
                      <a:pt x="355" y="71"/>
                    </a:cubicBezTo>
                    <a:cubicBezTo>
                      <a:pt x="348" y="67"/>
                      <a:pt x="342" y="61"/>
                      <a:pt x="340" y="54"/>
                    </a:cubicBezTo>
                    <a:cubicBezTo>
                      <a:pt x="336" y="42"/>
                      <a:pt x="333" y="30"/>
                      <a:pt x="330" y="19"/>
                    </a:cubicBezTo>
                    <a:cubicBezTo>
                      <a:pt x="327" y="11"/>
                      <a:pt x="318" y="2"/>
                      <a:pt x="310" y="1"/>
                    </a:cubicBezTo>
                    <a:cubicBezTo>
                      <a:pt x="293" y="0"/>
                      <a:pt x="276" y="0"/>
                      <a:pt x="258" y="1"/>
                    </a:cubicBezTo>
                    <a:cubicBezTo>
                      <a:pt x="249" y="2"/>
                      <a:pt x="240" y="9"/>
                      <a:pt x="238" y="18"/>
                    </a:cubicBezTo>
                    <a:cubicBezTo>
                      <a:pt x="234" y="30"/>
                      <a:pt x="231" y="42"/>
                      <a:pt x="227" y="53"/>
                    </a:cubicBezTo>
                    <a:cubicBezTo>
                      <a:pt x="225" y="61"/>
                      <a:pt x="219" y="68"/>
                      <a:pt x="212" y="71"/>
                    </a:cubicBezTo>
                    <a:cubicBezTo>
                      <a:pt x="204" y="75"/>
                      <a:pt x="195" y="79"/>
                      <a:pt x="186" y="83"/>
                    </a:cubicBezTo>
                    <a:cubicBezTo>
                      <a:pt x="177" y="86"/>
                      <a:pt x="167" y="85"/>
                      <a:pt x="159" y="81"/>
                    </a:cubicBezTo>
                    <a:cubicBezTo>
                      <a:pt x="149" y="76"/>
                      <a:pt x="138" y="69"/>
                      <a:pt x="128" y="64"/>
                    </a:cubicBezTo>
                    <a:cubicBezTo>
                      <a:pt x="120" y="60"/>
                      <a:pt x="110" y="60"/>
                      <a:pt x="103" y="66"/>
                    </a:cubicBezTo>
                    <a:cubicBezTo>
                      <a:pt x="89" y="77"/>
                      <a:pt x="76" y="89"/>
                      <a:pt x="66" y="104"/>
                    </a:cubicBezTo>
                    <a:cubicBezTo>
                      <a:pt x="60" y="111"/>
                      <a:pt x="60" y="120"/>
                      <a:pt x="64" y="129"/>
                    </a:cubicBezTo>
                    <a:cubicBezTo>
                      <a:pt x="69" y="139"/>
                      <a:pt x="75" y="149"/>
                      <a:pt x="81" y="159"/>
                    </a:cubicBezTo>
                    <a:cubicBezTo>
                      <a:pt x="85" y="167"/>
                      <a:pt x="86" y="176"/>
                      <a:pt x="83" y="184"/>
                    </a:cubicBezTo>
                    <a:cubicBezTo>
                      <a:pt x="79" y="193"/>
                      <a:pt x="75" y="204"/>
                      <a:pt x="71" y="214"/>
                    </a:cubicBezTo>
                    <a:cubicBezTo>
                      <a:pt x="67" y="221"/>
                      <a:pt x="62" y="226"/>
                      <a:pt x="54" y="229"/>
                    </a:cubicBezTo>
                    <a:cubicBezTo>
                      <a:pt x="43" y="233"/>
                      <a:pt x="32" y="236"/>
                      <a:pt x="20" y="239"/>
                    </a:cubicBezTo>
                    <a:cubicBezTo>
                      <a:pt x="11" y="241"/>
                      <a:pt x="3" y="249"/>
                      <a:pt x="1" y="260"/>
                    </a:cubicBezTo>
                    <a:cubicBezTo>
                      <a:pt x="0" y="277"/>
                      <a:pt x="1" y="295"/>
                      <a:pt x="2" y="312"/>
                    </a:cubicBezTo>
                    <a:cubicBezTo>
                      <a:pt x="3" y="322"/>
                      <a:pt x="10" y="328"/>
                      <a:pt x="18" y="331"/>
                    </a:cubicBezTo>
                    <a:cubicBezTo>
                      <a:pt x="29" y="335"/>
                      <a:pt x="39" y="338"/>
                      <a:pt x="50" y="341"/>
                    </a:cubicBezTo>
                    <a:cubicBezTo>
                      <a:pt x="60" y="344"/>
                      <a:pt x="67" y="350"/>
                      <a:pt x="71" y="360"/>
                    </a:cubicBezTo>
                    <a:cubicBezTo>
                      <a:pt x="75" y="369"/>
                      <a:pt x="79" y="378"/>
                      <a:pt x="82" y="387"/>
                    </a:cubicBezTo>
                    <a:cubicBezTo>
                      <a:pt x="84" y="391"/>
                      <a:pt x="88" y="395"/>
                      <a:pt x="85" y="400"/>
                    </a:cubicBezTo>
                    <a:cubicBezTo>
                      <a:pt x="85" y="403"/>
                      <a:pt x="84" y="405"/>
                      <a:pt x="82" y="408"/>
                    </a:cubicBezTo>
                    <a:cubicBezTo>
                      <a:pt x="77" y="419"/>
                      <a:pt x="71" y="429"/>
                      <a:pt x="65" y="440"/>
                    </a:cubicBezTo>
                    <a:cubicBezTo>
                      <a:pt x="60" y="452"/>
                      <a:pt x="60" y="461"/>
                      <a:pt x="68" y="470"/>
                    </a:cubicBezTo>
                    <a:cubicBezTo>
                      <a:pt x="75" y="477"/>
                      <a:pt x="81" y="484"/>
                      <a:pt x="87" y="490"/>
                    </a:cubicBezTo>
                    <a:cubicBezTo>
                      <a:pt x="93" y="495"/>
                      <a:pt x="97" y="500"/>
                      <a:pt x="103" y="505"/>
                    </a:cubicBezTo>
                    <a:cubicBezTo>
                      <a:pt x="110" y="512"/>
                      <a:pt x="119" y="511"/>
                      <a:pt x="127" y="508"/>
                    </a:cubicBezTo>
                    <a:cubicBezTo>
                      <a:pt x="136" y="503"/>
                      <a:pt x="145" y="498"/>
                      <a:pt x="153" y="494"/>
                    </a:cubicBezTo>
                    <a:cubicBezTo>
                      <a:pt x="163" y="487"/>
                      <a:pt x="173" y="485"/>
                      <a:pt x="184" y="489"/>
                    </a:cubicBezTo>
                    <a:cubicBezTo>
                      <a:pt x="193" y="493"/>
                      <a:pt x="201" y="496"/>
                      <a:pt x="210" y="500"/>
                    </a:cubicBezTo>
                    <a:cubicBezTo>
                      <a:pt x="218" y="503"/>
                      <a:pt x="225" y="509"/>
                      <a:pt x="229" y="518"/>
                    </a:cubicBezTo>
                    <a:cubicBezTo>
                      <a:pt x="232" y="529"/>
                      <a:pt x="235" y="540"/>
                      <a:pt x="238" y="551"/>
                    </a:cubicBezTo>
                    <a:cubicBezTo>
                      <a:pt x="240" y="559"/>
                      <a:pt x="244" y="565"/>
                      <a:pt x="252" y="568"/>
                    </a:cubicBezTo>
                    <a:cubicBezTo>
                      <a:pt x="259" y="570"/>
                      <a:pt x="266" y="570"/>
                      <a:pt x="273" y="571"/>
                    </a:cubicBezTo>
                    <a:cubicBezTo>
                      <a:pt x="285" y="571"/>
                      <a:pt x="298" y="569"/>
                      <a:pt x="310" y="569"/>
                    </a:cubicBezTo>
                    <a:cubicBezTo>
                      <a:pt x="319" y="569"/>
                      <a:pt x="328" y="559"/>
                      <a:pt x="330" y="551"/>
                    </a:cubicBezTo>
                    <a:cubicBezTo>
                      <a:pt x="332" y="541"/>
                      <a:pt x="336" y="530"/>
                      <a:pt x="339" y="520"/>
                    </a:cubicBezTo>
                    <a:cubicBezTo>
                      <a:pt x="342" y="512"/>
                      <a:pt x="348" y="505"/>
                      <a:pt x="356" y="501"/>
                    </a:cubicBezTo>
                    <a:cubicBezTo>
                      <a:pt x="365" y="497"/>
                      <a:pt x="374" y="494"/>
                      <a:pt x="383" y="490"/>
                    </a:cubicBezTo>
                    <a:cubicBezTo>
                      <a:pt x="390" y="486"/>
                      <a:pt x="398" y="486"/>
                      <a:pt x="405" y="489"/>
                    </a:cubicBezTo>
                    <a:cubicBezTo>
                      <a:pt x="414" y="493"/>
                      <a:pt x="422" y="498"/>
                      <a:pt x="430" y="502"/>
                    </a:cubicBezTo>
                    <a:cubicBezTo>
                      <a:pt x="437" y="505"/>
                      <a:pt x="444" y="511"/>
                      <a:pt x="452" y="509"/>
                    </a:cubicBezTo>
                    <a:cubicBezTo>
                      <a:pt x="457" y="509"/>
                      <a:pt x="462" y="507"/>
                      <a:pt x="466" y="504"/>
                    </a:cubicBezTo>
                    <a:cubicBezTo>
                      <a:pt x="479" y="493"/>
                      <a:pt x="490" y="481"/>
                      <a:pt x="501" y="468"/>
                    </a:cubicBezTo>
                    <a:cubicBezTo>
                      <a:pt x="508" y="460"/>
                      <a:pt x="508" y="452"/>
                      <a:pt x="504" y="442"/>
                    </a:cubicBezTo>
                    <a:cubicBezTo>
                      <a:pt x="499" y="434"/>
                      <a:pt x="495" y="425"/>
                      <a:pt x="490" y="417"/>
                    </a:cubicBezTo>
                    <a:cubicBezTo>
                      <a:pt x="483" y="405"/>
                      <a:pt x="482" y="393"/>
                      <a:pt x="488" y="380"/>
                    </a:cubicBezTo>
                    <a:cubicBezTo>
                      <a:pt x="490" y="376"/>
                      <a:pt x="493" y="371"/>
                      <a:pt x="495" y="364"/>
                    </a:cubicBezTo>
                    <a:cubicBezTo>
                      <a:pt x="499" y="354"/>
                      <a:pt x="504" y="345"/>
                      <a:pt x="515" y="341"/>
                    </a:cubicBezTo>
                    <a:cubicBezTo>
                      <a:pt x="526" y="338"/>
                      <a:pt x="537" y="334"/>
                      <a:pt x="548" y="331"/>
                    </a:cubicBezTo>
                    <a:cubicBezTo>
                      <a:pt x="556" y="329"/>
                      <a:pt x="565" y="320"/>
                      <a:pt x="565" y="312"/>
                    </a:cubicBezTo>
                    <a:cubicBezTo>
                      <a:pt x="566" y="300"/>
                      <a:pt x="567" y="287"/>
                      <a:pt x="567" y="275"/>
                    </a:cubicBezTo>
                    <a:cubicBezTo>
                      <a:pt x="567" y="269"/>
                      <a:pt x="565" y="264"/>
                      <a:pt x="565" y="260"/>
                    </a:cubicBezTo>
                    <a:close/>
                    <a:moveTo>
                      <a:pt x="285" y="355"/>
                    </a:moveTo>
                    <a:cubicBezTo>
                      <a:pt x="246" y="355"/>
                      <a:pt x="215" y="324"/>
                      <a:pt x="215" y="285"/>
                    </a:cubicBezTo>
                    <a:cubicBezTo>
                      <a:pt x="215" y="246"/>
                      <a:pt x="246" y="215"/>
                      <a:pt x="285" y="215"/>
                    </a:cubicBezTo>
                    <a:cubicBezTo>
                      <a:pt x="324" y="215"/>
                      <a:pt x="355" y="246"/>
                      <a:pt x="355" y="285"/>
                    </a:cubicBezTo>
                    <a:cubicBezTo>
                      <a:pt x="355" y="324"/>
                      <a:pt x="324" y="355"/>
                      <a:pt x="285" y="3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2125FEC2-5AC1-4713-9D19-60541BC80A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276761">
                <a:off x="5740882" y="2690861"/>
                <a:ext cx="1478075" cy="1500834"/>
              </a:xfrm>
              <a:custGeom>
                <a:avLst/>
                <a:gdLst>
                  <a:gd name="T0" fmla="*/ 548 w 567"/>
                  <a:gd name="T1" fmla="*/ 239 h 571"/>
                  <a:gd name="T2" fmla="*/ 495 w 567"/>
                  <a:gd name="T3" fmla="*/ 210 h 571"/>
                  <a:gd name="T4" fmla="*/ 485 w 567"/>
                  <a:gd name="T5" fmla="*/ 162 h 571"/>
                  <a:gd name="T6" fmla="*/ 506 w 567"/>
                  <a:gd name="T7" fmla="*/ 119 h 571"/>
                  <a:gd name="T8" fmla="*/ 465 w 567"/>
                  <a:gd name="T9" fmla="*/ 66 h 571"/>
                  <a:gd name="T10" fmla="*/ 409 w 567"/>
                  <a:gd name="T11" fmla="*/ 79 h 571"/>
                  <a:gd name="T12" fmla="*/ 355 w 567"/>
                  <a:gd name="T13" fmla="*/ 71 h 571"/>
                  <a:gd name="T14" fmla="*/ 330 w 567"/>
                  <a:gd name="T15" fmla="*/ 19 h 571"/>
                  <a:gd name="T16" fmla="*/ 258 w 567"/>
                  <a:gd name="T17" fmla="*/ 1 h 571"/>
                  <a:gd name="T18" fmla="*/ 227 w 567"/>
                  <a:gd name="T19" fmla="*/ 53 h 571"/>
                  <a:gd name="T20" fmla="*/ 186 w 567"/>
                  <a:gd name="T21" fmla="*/ 83 h 571"/>
                  <a:gd name="T22" fmla="*/ 128 w 567"/>
                  <a:gd name="T23" fmla="*/ 64 h 571"/>
                  <a:gd name="T24" fmla="*/ 66 w 567"/>
                  <a:gd name="T25" fmla="*/ 104 h 571"/>
                  <a:gd name="T26" fmla="*/ 81 w 567"/>
                  <a:gd name="T27" fmla="*/ 159 h 571"/>
                  <a:gd name="T28" fmla="*/ 71 w 567"/>
                  <a:gd name="T29" fmla="*/ 214 h 571"/>
                  <a:gd name="T30" fmla="*/ 20 w 567"/>
                  <a:gd name="T31" fmla="*/ 239 h 571"/>
                  <a:gd name="T32" fmla="*/ 2 w 567"/>
                  <a:gd name="T33" fmla="*/ 312 h 571"/>
                  <a:gd name="T34" fmla="*/ 50 w 567"/>
                  <a:gd name="T35" fmla="*/ 341 h 571"/>
                  <a:gd name="T36" fmla="*/ 82 w 567"/>
                  <a:gd name="T37" fmla="*/ 387 h 571"/>
                  <a:gd name="T38" fmla="*/ 82 w 567"/>
                  <a:gd name="T39" fmla="*/ 408 h 571"/>
                  <a:gd name="T40" fmla="*/ 68 w 567"/>
                  <a:gd name="T41" fmla="*/ 470 h 571"/>
                  <a:gd name="T42" fmla="*/ 103 w 567"/>
                  <a:gd name="T43" fmla="*/ 505 h 571"/>
                  <a:gd name="T44" fmla="*/ 153 w 567"/>
                  <a:gd name="T45" fmla="*/ 494 h 571"/>
                  <a:gd name="T46" fmla="*/ 210 w 567"/>
                  <a:gd name="T47" fmla="*/ 500 h 571"/>
                  <a:gd name="T48" fmla="*/ 238 w 567"/>
                  <a:gd name="T49" fmla="*/ 551 h 571"/>
                  <a:gd name="T50" fmla="*/ 273 w 567"/>
                  <a:gd name="T51" fmla="*/ 571 h 571"/>
                  <a:gd name="T52" fmla="*/ 330 w 567"/>
                  <a:gd name="T53" fmla="*/ 551 h 571"/>
                  <a:gd name="T54" fmla="*/ 356 w 567"/>
                  <a:gd name="T55" fmla="*/ 501 h 571"/>
                  <a:gd name="T56" fmla="*/ 405 w 567"/>
                  <a:gd name="T57" fmla="*/ 489 h 571"/>
                  <a:gd name="T58" fmla="*/ 452 w 567"/>
                  <a:gd name="T59" fmla="*/ 509 h 571"/>
                  <a:gd name="T60" fmla="*/ 501 w 567"/>
                  <a:gd name="T61" fmla="*/ 468 h 571"/>
                  <a:gd name="T62" fmla="*/ 490 w 567"/>
                  <a:gd name="T63" fmla="*/ 417 h 571"/>
                  <a:gd name="T64" fmla="*/ 495 w 567"/>
                  <a:gd name="T65" fmla="*/ 364 h 571"/>
                  <a:gd name="T66" fmla="*/ 548 w 567"/>
                  <a:gd name="T67" fmla="*/ 331 h 571"/>
                  <a:gd name="T68" fmla="*/ 567 w 567"/>
                  <a:gd name="T69" fmla="*/ 275 h 571"/>
                  <a:gd name="T70" fmla="*/ 285 w 567"/>
                  <a:gd name="T71" fmla="*/ 355 h 571"/>
                  <a:gd name="T72" fmla="*/ 285 w 567"/>
                  <a:gd name="T73" fmla="*/ 215 h 571"/>
                  <a:gd name="T74" fmla="*/ 285 w 567"/>
                  <a:gd name="T75" fmla="*/ 355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7" h="571">
                    <a:moveTo>
                      <a:pt x="565" y="260"/>
                    </a:moveTo>
                    <a:cubicBezTo>
                      <a:pt x="566" y="250"/>
                      <a:pt x="557" y="241"/>
                      <a:pt x="548" y="239"/>
                    </a:cubicBezTo>
                    <a:cubicBezTo>
                      <a:pt x="537" y="236"/>
                      <a:pt x="526" y="232"/>
                      <a:pt x="515" y="229"/>
                    </a:cubicBezTo>
                    <a:cubicBezTo>
                      <a:pt x="506" y="227"/>
                      <a:pt x="499" y="219"/>
                      <a:pt x="495" y="210"/>
                    </a:cubicBezTo>
                    <a:cubicBezTo>
                      <a:pt x="492" y="202"/>
                      <a:pt x="489" y="193"/>
                      <a:pt x="486" y="186"/>
                    </a:cubicBezTo>
                    <a:cubicBezTo>
                      <a:pt x="480" y="177"/>
                      <a:pt x="480" y="170"/>
                      <a:pt x="485" y="162"/>
                    </a:cubicBezTo>
                    <a:cubicBezTo>
                      <a:pt x="490" y="153"/>
                      <a:pt x="495" y="145"/>
                      <a:pt x="499" y="137"/>
                    </a:cubicBezTo>
                    <a:cubicBezTo>
                      <a:pt x="502" y="131"/>
                      <a:pt x="506" y="126"/>
                      <a:pt x="506" y="119"/>
                    </a:cubicBezTo>
                    <a:cubicBezTo>
                      <a:pt x="507" y="106"/>
                      <a:pt x="499" y="98"/>
                      <a:pt x="492" y="91"/>
                    </a:cubicBezTo>
                    <a:cubicBezTo>
                      <a:pt x="484" y="82"/>
                      <a:pt x="474" y="74"/>
                      <a:pt x="465" y="66"/>
                    </a:cubicBezTo>
                    <a:cubicBezTo>
                      <a:pt x="457" y="60"/>
                      <a:pt x="449" y="59"/>
                      <a:pt x="440" y="63"/>
                    </a:cubicBezTo>
                    <a:cubicBezTo>
                      <a:pt x="430" y="68"/>
                      <a:pt x="420" y="74"/>
                      <a:pt x="409" y="79"/>
                    </a:cubicBezTo>
                    <a:cubicBezTo>
                      <a:pt x="401" y="84"/>
                      <a:pt x="392" y="86"/>
                      <a:pt x="383" y="83"/>
                    </a:cubicBezTo>
                    <a:cubicBezTo>
                      <a:pt x="373" y="79"/>
                      <a:pt x="363" y="75"/>
                      <a:pt x="355" y="71"/>
                    </a:cubicBezTo>
                    <a:cubicBezTo>
                      <a:pt x="348" y="67"/>
                      <a:pt x="342" y="61"/>
                      <a:pt x="340" y="54"/>
                    </a:cubicBezTo>
                    <a:cubicBezTo>
                      <a:pt x="336" y="42"/>
                      <a:pt x="333" y="30"/>
                      <a:pt x="330" y="19"/>
                    </a:cubicBezTo>
                    <a:cubicBezTo>
                      <a:pt x="327" y="11"/>
                      <a:pt x="318" y="2"/>
                      <a:pt x="310" y="1"/>
                    </a:cubicBezTo>
                    <a:cubicBezTo>
                      <a:pt x="293" y="0"/>
                      <a:pt x="276" y="0"/>
                      <a:pt x="258" y="1"/>
                    </a:cubicBezTo>
                    <a:cubicBezTo>
                      <a:pt x="249" y="2"/>
                      <a:pt x="240" y="9"/>
                      <a:pt x="238" y="18"/>
                    </a:cubicBezTo>
                    <a:cubicBezTo>
                      <a:pt x="234" y="30"/>
                      <a:pt x="231" y="42"/>
                      <a:pt x="227" y="53"/>
                    </a:cubicBezTo>
                    <a:cubicBezTo>
                      <a:pt x="225" y="61"/>
                      <a:pt x="219" y="68"/>
                      <a:pt x="212" y="71"/>
                    </a:cubicBezTo>
                    <a:cubicBezTo>
                      <a:pt x="204" y="75"/>
                      <a:pt x="195" y="79"/>
                      <a:pt x="186" y="83"/>
                    </a:cubicBezTo>
                    <a:cubicBezTo>
                      <a:pt x="177" y="86"/>
                      <a:pt x="167" y="85"/>
                      <a:pt x="159" y="81"/>
                    </a:cubicBezTo>
                    <a:cubicBezTo>
                      <a:pt x="149" y="76"/>
                      <a:pt x="138" y="69"/>
                      <a:pt x="128" y="64"/>
                    </a:cubicBezTo>
                    <a:cubicBezTo>
                      <a:pt x="120" y="60"/>
                      <a:pt x="110" y="60"/>
                      <a:pt x="103" y="66"/>
                    </a:cubicBezTo>
                    <a:cubicBezTo>
                      <a:pt x="89" y="77"/>
                      <a:pt x="76" y="89"/>
                      <a:pt x="66" y="104"/>
                    </a:cubicBezTo>
                    <a:cubicBezTo>
                      <a:pt x="60" y="111"/>
                      <a:pt x="60" y="120"/>
                      <a:pt x="64" y="129"/>
                    </a:cubicBezTo>
                    <a:cubicBezTo>
                      <a:pt x="69" y="139"/>
                      <a:pt x="75" y="149"/>
                      <a:pt x="81" y="159"/>
                    </a:cubicBezTo>
                    <a:cubicBezTo>
                      <a:pt x="85" y="167"/>
                      <a:pt x="86" y="176"/>
                      <a:pt x="83" y="184"/>
                    </a:cubicBezTo>
                    <a:cubicBezTo>
                      <a:pt x="79" y="193"/>
                      <a:pt x="75" y="204"/>
                      <a:pt x="71" y="214"/>
                    </a:cubicBezTo>
                    <a:cubicBezTo>
                      <a:pt x="67" y="221"/>
                      <a:pt x="62" y="226"/>
                      <a:pt x="54" y="229"/>
                    </a:cubicBezTo>
                    <a:cubicBezTo>
                      <a:pt x="43" y="233"/>
                      <a:pt x="32" y="236"/>
                      <a:pt x="20" y="239"/>
                    </a:cubicBezTo>
                    <a:cubicBezTo>
                      <a:pt x="11" y="241"/>
                      <a:pt x="3" y="249"/>
                      <a:pt x="1" y="260"/>
                    </a:cubicBezTo>
                    <a:cubicBezTo>
                      <a:pt x="0" y="277"/>
                      <a:pt x="1" y="295"/>
                      <a:pt x="2" y="312"/>
                    </a:cubicBezTo>
                    <a:cubicBezTo>
                      <a:pt x="3" y="322"/>
                      <a:pt x="10" y="328"/>
                      <a:pt x="18" y="331"/>
                    </a:cubicBezTo>
                    <a:cubicBezTo>
                      <a:pt x="29" y="335"/>
                      <a:pt x="39" y="338"/>
                      <a:pt x="50" y="341"/>
                    </a:cubicBezTo>
                    <a:cubicBezTo>
                      <a:pt x="60" y="344"/>
                      <a:pt x="67" y="350"/>
                      <a:pt x="71" y="360"/>
                    </a:cubicBezTo>
                    <a:cubicBezTo>
                      <a:pt x="75" y="369"/>
                      <a:pt x="79" y="378"/>
                      <a:pt x="82" y="387"/>
                    </a:cubicBezTo>
                    <a:cubicBezTo>
                      <a:pt x="84" y="391"/>
                      <a:pt x="88" y="395"/>
                      <a:pt x="85" y="400"/>
                    </a:cubicBezTo>
                    <a:cubicBezTo>
                      <a:pt x="85" y="403"/>
                      <a:pt x="84" y="405"/>
                      <a:pt x="82" y="408"/>
                    </a:cubicBezTo>
                    <a:cubicBezTo>
                      <a:pt x="77" y="419"/>
                      <a:pt x="71" y="429"/>
                      <a:pt x="65" y="440"/>
                    </a:cubicBezTo>
                    <a:cubicBezTo>
                      <a:pt x="60" y="452"/>
                      <a:pt x="60" y="461"/>
                      <a:pt x="68" y="470"/>
                    </a:cubicBezTo>
                    <a:cubicBezTo>
                      <a:pt x="75" y="477"/>
                      <a:pt x="81" y="484"/>
                      <a:pt x="87" y="490"/>
                    </a:cubicBezTo>
                    <a:cubicBezTo>
                      <a:pt x="93" y="495"/>
                      <a:pt x="97" y="500"/>
                      <a:pt x="103" y="505"/>
                    </a:cubicBezTo>
                    <a:cubicBezTo>
                      <a:pt x="110" y="512"/>
                      <a:pt x="119" y="511"/>
                      <a:pt x="127" y="508"/>
                    </a:cubicBezTo>
                    <a:cubicBezTo>
                      <a:pt x="136" y="503"/>
                      <a:pt x="145" y="498"/>
                      <a:pt x="153" y="494"/>
                    </a:cubicBezTo>
                    <a:cubicBezTo>
                      <a:pt x="163" y="487"/>
                      <a:pt x="173" y="485"/>
                      <a:pt x="184" y="489"/>
                    </a:cubicBezTo>
                    <a:cubicBezTo>
                      <a:pt x="193" y="493"/>
                      <a:pt x="201" y="496"/>
                      <a:pt x="210" y="500"/>
                    </a:cubicBezTo>
                    <a:cubicBezTo>
                      <a:pt x="218" y="503"/>
                      <a:pt x="225" y="509"/>
                      <a:pt x="229" y="518"/>
                    </a:cubicBezTo>
                    <a:cubicBezTo>
                      <a:pt x="232" y="529"/>
                      <a:pt x="235" y="540"/>
                      <a:pt x="238" y="551"/>
                    </a:cubicBezTo>
                    <a:cubicBezTo>
                      <a:pt x="240" y="559"/>
                      <a:pt x="244" y="565"/>
                      <a:pt x="252" y="568"/>
                    </a:cubicBezTo>
                    <a:cubicBezTo>
                      <a:pt x="259" y="570"/>
                      <a:pt x="266" y="570"/>
                      <a:pt x="273" y="571"/>
                    </a:cubicBezTo>
                    <a:cubicBezTo>
                      <a:pt x="285" y="571"/>
                      <a:pt x="298" y="569"/>
                      <a:pt x="310" y="569"/>
                    </a:cubicBezTo>
                    <a:cubicBezTo>
                      <a:pt x="319" y="569"/>
                      <a:pt x="328" y="559"/>
                      <a:pt x="330" y="551"/>
                    </a:cubicBezTo>
                    <a:cubicBezTo>
                      <a:pt x="332" y="541"/>
                      <a:pt x="336" y="530"/>
                      <a:pt x="339" y="520"/>
                    </a:cubicBezTo>
                    <a:cubicBezTo>
                      <a:pt x="342" y="512"/>
                      <a:pt x="348" y="505"/>
                      <a:pt x="356" y="501"/>
                    </a:cubicBezTo>
                    <a:cubicBezTo>
                      <a:pt x="365" y="497"/>
                      <a:pt x="374" y="494"/>
                      <a:pt x="383" y="490"/>
                    </a:cubicBezTo>
                    <a:cubicBezTo>
                      <a:pt x="390" y="486"/>
                      <a:pt x="398" y="486"/>
                      <a:pt x="405" y="489"/>
                    </a:cubicBezTo>
                    <a:cubicBezTo>
                      <a:pt x="414" y="493"/>
                      <a:pt x="422" y="498"/>
                      <a:pt x="430" y="502"/>
                    </a:cubicBezTo>
                    <a:cubicBezTo>
                      <a:pt x="437" y="505"/>
                      <a:pt x="444" y="511"/>
                      <a:pt x="452" y="509"/>
                    </a:cubicBezTo>
                    <a:cubicBezTo>
                      <a:pt x="457" y="509"/>
                      <a:pt x="462" y="507"/>
                      <a:pt x="466" y="504"/>
                    </a:cubicBezTo>
                    <a:cubicBezTo>
                      <a:pt x="479" y="493"/>
                      <a:pt x="490" y="481"/>
                      <a:pt x="501" y="468"/>
                    </a:cubicBezTo>
                    <a:cubicBezTo>
                      <a:pt x="508" y="460"/>
                      <a:pt x="508" y="452"/>
                      <a:pt x="504" y="442"/>
                    </a:cubicBezTo>
                    <a:cubicBezTo>
                      <a:pt x="499" y="434"/>
                      <a:pt x="495" y="425"/>
                      <a:pt x="490" y="417"/>
                    </a:cubicBezTo>
                    <a:cubicBezTo>
                      <a:pt x="483" y="405"/>
                      <a:pt x="482" y="393"/>
                      <a:pt x="488" y="380"/>
                    </a:cubicBezTo>
                    <a:cubicBezTo>
                      <a:pt x="490" y="376"/>
                      <a:pt x="493" y="371"/>
                      <a:pt x="495" y="364"/>
                    </a:cubicBezTo>
                    <a:cubicBezTo>
                      <a:pt x="499" y="354"/>
                      <a:pt x="504" y="345"/>
                      <a:pt x="515" y="341"/>
                    </a:cubicBezTo>
                    <a:cubicBezTo>
                      <a:pt x="526" y="338"/>
                      <a:pt x="537" y="334"/>
                      <a:pt x="548" y="331"/>
                    </a:cubicBezTo>
                    <a:cubicBezTo>
                      <a:pt x="556" y="329"/>
                      <a:pt x="565" y="320"/>
                      <a:pt x="565" y="312"/>
                    </a:cubicBezTo>
                    <a:cubicBezTo>
                      <a:pt x="566" y="300"/>
                      <a:pt x="567" y="287"/>
                      <a:pt x="567" y="275"/>
                    </a:cubicBezTo>
                    <a:cubicBezTo>
                      <a:pt x="567" y="269"/>
                      <a:pt x="565" y="264"/>
                      <a:pt x="565" y="260"/>
                    </a:cubicBezTo>
                    <a:close/>
                    <a:moveTo>
                      <a:pt x="285" y="355"/>
                    </a:moveTo>
                    <a:cubicBezTo>
                      <a:pt x="246" y="355"/>
                      <a:pt x="215" y="324"/>
                      <a:pt x="215" y="285"/>
                    </a:cubicBezTo>
                    <a:cubicBezTo>
                      <a:pt x="215" y="246"/>
                      <a:pt x="246" y="215"/>
                      <a:pt x="285" y="215"/>
                    </a:cubicBezTo>
                    <a:cubicBezTo>
                      <a:pt x="324" y="215"/>
                      <a:pt x="355" y="246"/>
                      <a:pt x="355" y="285"/>
                    </a:cubicBezTo>
                    <a:cubicBezTo>
                      <a:pt x="355" y="324"/>
                      <a:pt x="324" y="355"/>
                      <a:pt x="285" y="3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A0C22C2B-5F3A-4C43-AF18-EB2B59FCC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579" y="1468023"/>
                <a:ext cx="2231419" cy="882657"/>
              </a:xfrm>
              <a:custGeom>
                <a:avLst/>
                <a:gdLst>
                  <a:gd name="T0" fmla="*/ 491 w 741"/>
                  <a:gd name="T1" fmla="*/ 218 h 288"/>
                  <a:gd name="T2" fmla="*/ 535 w 741"/>
                  <a:gd name="T3" fmla="*/ 180 h 288"/>
                  <a:gd name="T4" fmla="*/ 0 w 741"/>
                  <a:gd name="T5" fmla="*/ 122 h 288"/>
                  <a:gd name="T6" fmla="*/ 89 w 741"/>
                  <a:gd name="T7" fmla="*/ 73 h 288"/>
                  <a:gd name="T8" fmla="*/ 602 w 741"/>
                  <a:gd name="T9" fmla="*/ 85 h 288"/>
                  <a:gd name="T10" fmla="*/ 637 w 741"/>
                  <a:gd name="T11" fmla="*/ 79 h 288"/>
                  <a:gd name="T12" fmla="*/ 671 w 741"/>
                  <a:gd name="T13" fmla="*/ 38 h 288"/>
                  <a:gd name="T14" fmla="*/ 679 w 741"/>
                  <a:gd name="T15" fmla="*/ 43 h 288"/>
                  <a:gd name="T16" fmla="*/ 741 w 741"/>
                  <a:gd name="T17" fmla="*/ 288 h 288"/>
                  <a:gd name="T18" fmla="*/ 491 w 741"/>
                  <a:gd name="T19" fmla="*/ 21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1" h="288">
                    <a:moveTo>
                      <a:pt x="491" y="218"/>
                    </a:moveTo>
                    <a:cubicBezTo>
                      <a:pt x="508" y="203"/>
                      <a:pt x="522" y="192"/>
                      <a:pt x="535" y="180"/>
                    </a:cubicBezTo>
                    <a:cubicBezTo>
                      <a:pt x="458" y="108"/>
                      <a:pt x="235" y="21"/>
                      <a:pt x="0" y="122"/>
                    </a:cubicBezTo>
                    <a:cubicBezTo>
                      <a:pt x="30" y="105"/>
                      <a:pt x="58" y="86"/>
                      <a:pt x="89" y="73"/>
                    </a:cubicBezTo>
                    <a:cubicBezTo>
                      <a:pt x="262" y="0"/>
                      <a:pt x="433" y="5"/>
                      <a:pt x="602" y="85"/>
                    </a:cubicBezTo>
                    <a:cubicBezTo>
                      <a:pt x="617" y="93"/>
                      <a:pt x="627" y="92"/>
                      <a:pt x="637" y="79"/>
                    </a:cubicBezTo>
                    <a:cubicBezTo>
                      <a:pt x="648" y="65"/>
                      <a:pt x="660" y="52"/>
                      <a:pt x="671" y="38"/>
                    </a:cubicBezTo>
                    <a:cubicBezTo>
                      <a:pt x="674" y="40"/>
                      <a:pt x="676" y="41"/>
                      <a:pt x="679" y="43"/>
                    </a:cubicBezTo>
                    <a:cubicBezTo>
                      <a:pt x="699" y="123"/>
                      <a:pt x="719" y="203"/>
                      <a:pt x="741" y="288"/>
                    </a:cubicBezTo>
                    <a:cubicBezTo>
                      <a:pt x="657" y="265"/>
                      <a:pt x="577" y="242"/>
                      <a:pt x="491" y="218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E4360170-6298-4DB6-B6E6-5414B2385BB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37522" y="4507319"/>
                <a:ext cx="2231419" cy="882657"/>
              </a:xfrm>
              <a:custGeom>
                <a:avLst/>
                <a:gdLst>
                  <a:gd name="T0" fmla="*/ 491 w 741"/>
                  <a:gd name="T1" fmla="*/ 218 h 288"/>
                  <a:gd name="T2" fmla="*/ 535 w 741"/>
                  <a:gd name="T3" fmla="*/ 180 h 288"/>
                  <a:gd name="T4" fmla="*/ 0 w 741"/>
                  <a:gd name="T5" fmla="*/ 122 h 288"/>
                  <a:gd name="T6" fmla="*/ 89 w 741"/>
                  <a:gd name="T7" fmla="*/ 73 h 288"/>
                  <a:gd name="T8" fmla="*/ 602 w 741"/>
                  <a:gd name="T9" fmla="*/ 85 h 288"/>
                  <a:gd name="T10" fmla="*/ 637 w 741"/>
                  <a:gd name="T11" fmla="*/ 79 h 288"/>
                  <a:gd name="T12" fmla="*/ 671 w 741"/>
                  <a:gd name="T13" fmla="*/ 38 h 288"/>
                  <a:gd name="T14" fmla="*/ 679 w 741"/>
                  <a:gd name="T15" fmla="*/ 43 h 288"/>
                  <a:gd name="T16" fmla="*/ 741 w 741"/>
                  <a:gd name="T17" fmla="*/ 288 h 288"/>
                  <a:gd name="T18" fmla="*/ 491 w 741"/>
                  <a:gd name="T19" fmla="*/ 21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1" h="288">
                    <a:moveTo>
                      <a:pt x="491" y="218"/>
                    </a:moveTo>
                    <a:cubicBezTo>
                      <a:pt x="508" y="203"/>
                      <a:pt x="522" y="192"/>
                      <a:pt x="535" y="180"/>
                    </a:cubicBezTo>
                    <a:cubicBezTo>
                      <a:pt x="458" y="108"/>
                      <a:pt x="235" y="21"/>
                      <a:pt x="0" y="122"/>
                    </a:cubicBezTo>
                    <a:cubicBezTo>
                      <a:pt x="30" y="105"/>
                      <a:pt x="58" y="86"/>
                      <a:pt x="89" y="73"/>
                    </a:cubicBezTo>
                    <a:cubicBezTo>
                      <a:pt x="262" y="0"/>
                      <a:pt x="433" y="5"/>
                      <a:pt x="602" y="85"/>
                    </a:cubicBezTo>
                    <a:cubicBezTo>
                      <a:pt x="617" y="93"/>
                      <a:pt x="627" y="92"/>
                      <a:pt x="637" y="79"/>
                    </a:cubicBezTo>
                    <a:cubicBezTo>
                      <a:pt x="648" y="65"/>
                      <a:pt x="660" y="52"/>
                      <a:pt x="671" y="38"/>
                    </a:cubicBezTo>
                    <a:cubicBezTo>
                      <a:pt x="674" y="40"/>
                      <a:pt x="676" y="41"/>
                      <a:pt x="679" y="43"/>
                    </a:cubicBezTo>
                    <a:cubicBezTo>
                      <a:pt x="699" y="123"/>
                      <a:pt x="719" y="203"/>
                      <a:pt x="741" y="288"/>
                    </a:cubicBezTo>
                    <a:cubicBezTo>
                      <a:pt x="657" y="265"/>
                      <a:pt x="577" y="242"/>
                      <a:pt x="491" y="218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531057" y="3063346"/>
              <a:ext cx="2947916" cy="408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Méthodologie Scrum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226386" y="3064376"/>
            <a:ext cx="2894650" cy="2609850"/>
            <a:chOff x="2226386" y="3064376"/>
            <a:chExt cx="2894650" cy="2609850"/>
          </a:xfrm>
        </p:grpSpPr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C4940865-309A-435A-80F3-80104F6D24F2}"/>
                </a:ext>
              </a:extLst>
            </p:cNvPr>
            <p:cNvSpPr/>
            <p:nvPr/>
          </p:nvSpPr>
          <p:spPr>
            <a:xfrm>
              <a:off x="2226386" y="3064376"/>
              <a:ext cx="2894650" cy="2609850"/>
            </a:xfrm>
            <a:prstGeom prst="chevron">
              <a:avLst>
                <a:gd name="adj" fmla="val 263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C6C4F309-5697-47D4-B491-35FDBCB48E46}"/>
                </a:ext>
              </a:extLst>
            </p:cNvPr>
            <p:cNvSpPr txBox="1"/>
            <p:nvPr/>
          </p:nvSpPr>
          <p:spPr>
            <a:xfrm>
              <a:off x="2487731" y="3150328"/>
              <a:ext cx="1830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Sprint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1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73871" y="3907635"/>
              <a:ext cx="16923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Authentification et autorisation avec Azure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74063" y="3064376"/>
            <a:ext cx="2894650" cy="2609850"/>
            <a:chOff x="4674063" y="3064376"/>
            <a:chExt cx="2894650" cy="2609850"/>
          </a:xfrm>
        </p:grpSpPr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F8D83CA8-F2D6-4B98-8BB8-70088C5E481F}"/>
                </a:ext>
              </a:extLst>
            </p:cNvPr>
            <p:cNvSpPr/>
            <p:nvPr/>
          </p:nvSpPr>
          <p:spPr>
            <a:xfrm>
              <a:off x="4674063" y="3064376"/>
              <a:ext cx="2894650" cy="2609850"/>
            </a:xfrm>
            <a:prstGeom prst="chevron">
              <a:avLst>
                <a:gd name="adj" fmla="val 2639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11"/>
            <p:cNvSpPr txBox="1"/>
            <p:nvPr/>
          </p:nvSpPr>
          <p:spPr>
            <a:xfrm>
              <a:off x="4992825" y="3171843"/>
              <a:ext cx="1830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Sprint 2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17718" y="4038313"/>
              <a:ext cx="2079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</a:rPr>
                <a:t>Gestion d’utilisateurs et rôles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119830" y="3064376"/>
            <a:ext cx="2894650" cy="2609850"/>
            <a:chOff x="7119830" y="3064376"/>
            <a:chExt cx="2894650" cy="2609850"/>
          </a:xfrm>
        </p:grpSpPr>
        <p:sp>
          <p:nvSpPr>
            <p:cNvPr id="66" name="Arrow: Chevron 65">
              <a:extLst>
                <a:ext uri="{FF2B5EF4-FFF2-40B4-BE49-F238E27FC236}">
                  <a16:creationId xmlns:a16="http://schemas.microsoft.com/office/drawing/2014/main" id="{249443B9-17FB-465A-B335-F0C483849F03}"/>
                </a:ext>
              </a:extLst>
            </p:cNvPr>
            <p:cNvSpPr/>
            <p:nvPr/>
          </p:nvSpPr>
          <p:spPr>
            <a:xfrm>
              <a:off x="7119830" y="3064376"/>
              <a:ext cx="2894650" cy="2609850"/>
            </a:xfrm>
            <a:prstGeom prst="chevron">
              <a:avLst>
                <a:gd name="adj" fmla="val 263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TextBox 11"/>
            <p:cNvSpPr txBox="1"/>
            <p:nvPr/>
          </p:nvSpPr>
          <p:spPr>
            <a:xfrm>
              <a:off x="7497064" y="3140555"/>
              <a:ext cx="1830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Sprint 3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93787" y="3769136"/>
              <a:ext cx="19212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Gestion de demandes de congés</a:t>
              </a:r>
            </a:p>
          </p:txBody>
        </p:sp>
      </p:grpSp>
      <p:sp>
        <p:nvSpPr>
          <p:cNvPr id="78" name="TextBox 4"/>
          <p:cNvSpPr txBox="1"/>
          <p:nvPr/>
        </p:nvSpPr>
        <p:spPr>
          <a:xfrm>
            <a:off x="932130" y="136136"/>
            <a:ext cx="967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 (Body)"/>
              <a:ea typeface="Noto Sans" panose="020B0502040504020204" pitchFamily="34"/>
              <a:cs typeface="Consolas" panose="020B0609020204030204" pitchFamily="49" charset="0"/>
            </a:endParaRPr>
          </a:p>
        </p:txBody>
      </p:sp>
      <p:sp>
        <p:nvSpPr>
          <p:cNvPr id="80" name="Flowchart: Process 79"/>
          <p:cNvSpPr/>
          <p:nvPr/>
        </p:nvSpPr>
        <p:spPr>
          <a:xfrm>
            <a:off x="9736838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1" name="Flowchart: Process 80"/>
          <p:cNvSpPr/>
          <p:nvPr/>
        </p:nvSpPr>
        <p:spPr>
          <a:xfrm>
            <a:off x="7302730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2" name="Flowchart: Process 81"/>
          <p:cNvSpPr/>
          <p:nvPr/>
        </p:nvSpPr>
        <p:spPr>
          <a:xfrm>
            <a:off x="4875117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2530821" y="955785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331560" y="955784"/>
            <a:ext cx="2180235" cy="163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lowchart: Connector 84"/>
          <p:cNvSpPr/>
          <p:nvPr/>
        </p:nvSpPr>
        <p:spPr>
          <a:xfrm>
            <a:off x="4583601" y="837625"/>
            <a:ext cx="378642" cy="3753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86" name="Flowchart: Connector 85"/>
          <p:cNvSpPr/>
          <p:nvPr/>
        </p:nvSpPr>
        <p:spPr>
          <a:xfrm>
            <a:off x="6967651" y="837624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7" name="Flowchart: Connector 86"/>
          <p:cNvSpPr/>
          <p:nvPr/>
        </p:nvSpPr>
        <p:spPr>
          <a:xfrm>
            <a:off x="9441253" y="806773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92" name="Flowchart: Connector 91"/>
          <p:cNvSpPr/>
          <p:nvPr/>
        </p:nvSpPr>
        <p:spPr>
          <a:xfrm>
            <a:off x="4689754" y="947164"/>
            <a:ext cx="166336" cy="16489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lowchart: Connector 96"/>
          <p:cNvSpPr/>
          <p:nvPr/>
        </p:nvSpPr>
        <p:spPr>
          <a:xfrm>
            <a:off x="11825303" y="806772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13925" y="782135"/>
            <a:ext cx="470214" cy="468239"/>
            <a:chOff x="6493081" y="1742364"/>
            <a:chExt cx="660464" cy="657690"/>
          </a:xfrm>
        </p:grpSpPr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: Rounded Corners 99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290487" y="783660"/>
            <a:ext cx="470214" cy="468239"/>
            <a:chOff x="6493081" y="1742364"/>
            <a:chExt cx="660464" cy="657690"/>
          </a:xfrm>
        </p:grpSpPr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Rectangle: Rounded Corners 103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6153" y="62775"/>
            <a:ext cx="7794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Méthodologies de travail[2/2]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59644" y="158389"/>
            <a:ext cx="3682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A5300F"/>
                </a:solidFill>
                <a:latin typeface="Trebuchet MS (Body)"/>
              </a:rPr>
              <a:t>  Planification des sprints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4CB72FCE-371A-4529-A133-0BB96688229E}"/>
              </a:ext>
            </a:extLst>
          </p:cNvPr>
          <p:cNvSpPr/>
          <p:nvPr/>
        </p:nvSpPr>
        <p:spPr>
          <a:xfrm>
            <a:off x="1606550" y="5479335"/>
            <a:ext cx="2654300" cy="1168400"/>
          </a:xfrm>
          <a:prstGeom prst="cube">
            <a:avLst>
              <a:gd name="adj" fmla="val 619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EF1653C2-8B4E-4BB2-A1A3-E26CF8260CCF}"/>
              </a:ext>
            </a:extLst>
          </p:cNvPr>
          <p:cNvSpPr/>
          <p:nvPr/>
        </p:nvSpPr>
        <p:spPr>
          <a:xfrm>
            <a:off x="4692650" y="5479335"/>
            <a:ext cx="2654300" cy="1168400"/>
          </a:xfrm>
          <a:prstGeom prst="cube">
            <a:avLst>
              <a:gd name="adj" fmla="val 6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F19C7551-3CD1-43B1-B260-4DB605CDA2C0}"/>
              </a:ext>
            </a:extLst>
          </p:cNvPr>
          <p:cNvSpPr/>
          <p:nvPr/>
        </p:nvSpPr>
        <p:spPr>
          <a:xfrm>
            <a:off x="7931150" y="5479335"/>
            <a:ext cx="2654300" cy="1168400"/>
          </a:xfrm>
          <a:prstGeom prst="cube">
            <a:avLst>
              <a:gd name="adj" fmla="val 6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75CFC09-87B4-498C-8D5D-66BB09ABF368}"/>
              </a:ext>
            </a:extLst>
          </p:cNvPr>
          <p:cNvGrpSpPr/>
          <p:nvPr/>
        </p:nvGrpSpPr>
        <p:grpSpPr>
          <a:xfrm>
            <a:off x="2487667" y="3609584"/>
            <a:ext cx="892066" cy="2248504"/>
            <a:chOff x="6375630" y="4237822"/>
            <a:chExt cx="695859" cy="1844204"/>
          </a:xfrm>
          <a:solidFill>
            <a:schemeClr val="tx1"/>
          </a:solidFill>
        </p:grpSpPr>
        <p:sp>
          <p:nvSpPr>
            <p:cNvPr id="131" name="Freeform 98">
              <a:extLst>
                <a:ext uri="{FF2B5EF4-FFF2-40B4-BE49-F238E27FC236}">
                  <a16:creationId xmlns:a16="http://schemas.microsoft.com/office/drawing/2014/main" id="{C42DBAEE-BAA3-4389-A42E-BE118AC1A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630" y="4547519"/>
              <a:ext cx="673410" cy="1534507"/>
            </a:xfrm>
            <a:custGeom>
              <a:avLst/>
              <a:gdLst>
                <a:gd name="T0" fmla="*/ 276 w 340"/>
                <a:gd name="T1" fmla="*/ 100 h 746"/>
                <a:gd name="T2" fmla="*/ 261 w 340"/>
                <a:gd name="T3" fmla="*/ 113 h 746"/>
                <a:gd name="T4" fmla="*/ 261 w 340"/>
                <a:gd name="T5" fmla="*/ 351 h 746"/>
                <a:gd name="T6" fmla="*/ 261 w 340"/>
                <a:gd name="T7" fmla="*/ 687 h 746"/>
                <a:gd name="T8" fmla="*/ 243 w 340"/>
                <a:gd name="T9" fmla="*/ 730 h 746"/>
                <a:gd name="T10" fmla="*/ 181 w 340"/>
                <a:gd name="T11" fmla="*/ 703 h 746"/>
                <a:gd name="T12" fmla="*/ 180 w 340"/>
                <a:gd name="T13" fmla="*/ 655 h 746"/>
                <a:gd name="T14" fmla="*/ 180 w 340"/>
                <a:gd name="T15" fmla="*/ 412 h 746"/>
                <a:gd name="T16" fmla="*/ 179 w 340"/>
                <a:gd name="T17" fmla="*/ 398 h 746"/>
                <a:gd name="T18" fmla="*/ 170 w 340"/>
                <a:gd name="T19" fmla="*/ 391 h 746"/>
                <a:gd name="T20" fmla="*/ 161 w 340"/>
                <a:gd name="T21" fmla="*/ 399 h 746"/>
                <a:gd name="T22" fmla="*/ 160 w 340"/>
                <a:gd name="T23" fmla="*/ 414 h 746"/>
                <a:gd name="T24" fmla="*/ 160 w 340"/>
                <a:gd name="T25" fmla="*/ 687 h 746"/>
                <a:gd name="T26" fmla="*/ 132 w 340"/>
                <a:gd name="T27" fmla="*/ 735 h 746"/>
                <a:gd name="T28" fmla="*/ 79 w 340"/>
                <a:gd name="T29" fmla="*/ 702 h 746"/>
                <a:gd name="T30" fmla="*/ 79 w 340"/>
                <a:gd name="T31" fmla="*/ 680 h 746"/>
                <a:gd name="T32" fmla="*/ 79 w 340"/>
                <a:gd name="T33" fmla="*/ 119 h 746"/>
                <a:gd name="T34" fmla="*/ 78 w 340"/>
                <a:gd name="T35" fmla="*/ 105 h 746"/>
                <a:gd name="T36" fmla="*/ 71 w 340"/>
                <a:gd name="T37" fmla="*/ 99 h 746"/>
                <a:gd name="T38" fmla="*/ 63 w 340"/>
                <a:gd name="T39" fmla="*/ 104 h 746"/>
                <a:gd name="T40" fmla="*/ 62 w 340"/>
                <a:gd name="T41" fmla="*/ 116 h 746"/>
                <a:gd name="T42" fmla="*/ 62 w 340"/>
                <a:gd name="T43" fmla="*/ 326 h 746"/>
                <a:gd name="T44" fmla="*/ 61 w 340"/>
                <a:gd name="T45" fmla="*/ 348 h 746"/>
                <a:gd name="T46" fmla="*/ 35 w 340"/>
                <a:gd name="T47" fmla="*/ 371 h 746"/>
                <a:gd name="T48" fmla="*/ 5 w 340"/>
                <a:gd name="T49" fmla="*/ 355 h 746"/>
                <a:gd name="T50" fmla="*/ 0 w 340"/>
                <a:gd name="T51" fmla="*/ 329 h 746"/>
                <a:gd name="T52" fmla="*/ 0 w 340"/>
                <a:gd name="T53" fmla="*/ 83 h 746"/>
                <a:gd name="T54" fmla="*/ 82 w 340"/>
                <a:gd name="T55" fmla="*/ 0 h 746"/>
                <a:gd name="T56" fmla="*/ 258 w 340"/>
                <a:gd name="T57" fmla="*/ 0 h 746"/>
                <a:gd name="T58" fmla="*/ 340 w 340"/>
                <a:gd name="T59" fmla="*/ 83 h 746"/>
                <a:gd name="T60" fmla="*/ 340 w 340"/>
                <a:gd name="T61" fmla="*/ 335 h 746"/>
                <a:gd name="T62" fmla="*/ 297 w 340"/>
                <a:gd name="T63" fmla="*/ 369 h 746"/>
                <a:gd name="T64" fmla="*/ 276 w 340"/>
                <a:gd name="T65" fmla="*/ 332 h 746"/>
                <a:gd name="T66" fmla="*/ 276 w 340"/>
                <a:gd name="T67" fmla="*/ 118 h 746"/>
                <a:gd name="T68" fmla="*/ 276 w 340"/>
                <a:gd name="T69" fmla="*/ 100 h 746"/>
                <a:gd name="T70" fmla="*/ 170 w 340"/>
                <a:gd name="T71" fmla="*/ 202 h 746"/>
                <a:gd name="T72" fmla="*/ 188 w 340"/>
                <a:gd name="T73" fmla="*/ 164 h 746"/>
                <a:gd name="T74" fmla="*/ 181 w 340"/>
                <a:gd name="T75" fmla="*/ 106 h 746"/>
                <a:gd name="T76" fmla="*/ 172 w 340"/>
                <a:gd name="T77" fmla="*/ 40 h 746"/>
                <a:gd name="T78" fmla="*/ 168 w 340"/>
                <a:gd name="T79" fmla="*/ 40 h 746"/>
                <a:gd name="T80" fmla="*/ 164 w 340"/>
                <a:gd name="T81" fmla="*/ 56 h 746"/>
                <a:gd name="T82" fmla="*/ 153 w 340"/>
                <a:gd name="T83" fmla="*/ 165 h 746"/>
                <a:gd name="T84" fmla="*/ 170 w 340"/>
                <a:gd name="T85" fmla="*/ 202 h 746"/>
                <a:gd name="T86" fmla="*/ 169 w 340"/>
                <a:gd name="T87" fmla="*/ 0 h 746"/>
                <a:gd name="T88" fmla="*/ 158 w 340"/>
                <a:gd name="T89" fmla="*/ 19 h 746"/>
                <a:gd name="T90" fmla="*/ 170 w 340"/>
                <a:gd name="T91" fmla="*/ 31 h 746"/>
                <a:gd name="T92" fmla="*/ 181 w 340"/>
                <a:gd name="T93" fmla="*/ 18 h 746"/>
                <a:gd name="T94" fmla="*/ 169 w 340"/>
                <a:gd name="T95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" h="746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28">
              <a:extLst>
                <a:ext uri="{FF2B5EF4-FFF2-40B4-BE49-F238E27FC236}">
                  <a16:creationId xmlns:a16="http://schemas.microsoft.com/office/drawing/2014/main" id="{A1E727D4-6B28-402F-8E25-10B6A2EBC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122" y="4237822"/>
              <a:ext cx="246918" cy="263125"/>
            </a:xfrm>
            <a:custGeom>
              <a:avLst/>
              <a:gdLst>
                <a:gd name="T0" fmla="*/ 62 w 126"/>
                <a:gd name="T1" fmla="*/ 128 h 128"/>
                <a:gd name="T2" fmla="*/ 0 w 126"/>
                <a:gd name="T3" fmla="*/ 62 h 128"/>
                <a:gd name="T4" fmla="*/ 67 w 126"/>
                <a:gd name="T5" fmla="*/ 1 h 128"/>
                <a:gd name="T6" fmla="*/ 126 w 126"/>
                <a:gd name="T7" fmla="*/ 66 h 128"/>
                <a:gd name="T8" fmla="*/ 62 w 12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8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35">
              <a:extLst>
                <a:ext uri="{FF2B5EF4-FFF2-40B4-BE49-F238E27FC236}">
                  <a16:creationId xmlns:a16="http://schemas.microsoft.com/office/drawing/2014/main" id="{23E670B9-B7A8-4BB5-8212-4D9244855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274" y="5390449"/>
              <a:ext cx="121215" cy="407495"/>
            </a:xfrm>
            <a:custGeom>
              <a:avLst/>
              <a:gdLst>
                <a:gd name="T0" fmla="*/ 62 w 62"/>
                <a:gd name="T1" fmla="*/ 198 h 198"/>
                <a:gd name="T2" fmla="*/ 2 w 62"/>
                <a:gd name="T3" fmla="*/ 198 h 198"/>
                <a:gd name="T4" fmla="*/ 1 w 62"/>
                <a:gd name="T5" fmla="*/ 185 h 198"/>
                <a:gd name="T6" fmla="*/ 0 w 62"/>
                <a:gd name="T7" fmla="*/ 30 h 198"/>
                <a:gd name="T8" fmla="*/ 19 w 62"/>
                <a:gd name="T9" fmla="*/ 1 h 198"/>
                <a:gd name="T10" fmla="*/ 42 w 62"/>
                <a:gd name="T11" fmla="*/ 29 h 198"/>
                <a:gd name="T12" fmla="*/ 58 w 62"/>
                <a:gd name="T13" fmla="*/ 161 h 198"/>
                <a:gd name="T14" fmla="*/ 62 w 6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98">
                  <a:moveTo>
                    <a:pt x="62" y="198"/>
                  </a:moveTo>
                  <a:cubicBezTo>
                    <a:pt x="40" y="198"/>
                    <a:pt x="22" y="198"/>
                    <a:pt x="2" y="198"/>
                  </a:cubicBezTo>
                  <a:cubicBezTo>
                    <a:pt x="1" y="194"/>
                    <a:pt x="1" y="190"/>
                    <a:pt x="1" y="185"/>
                  </a:cubicBezTo>
                  <a:cubicBezTo>
                    <a:pt x="0" y="133"/>
                    <a:pt x="0" y="81"/>
                    <a:pt x="0" y="30"/>
                  </a:cubicBezTo>
                  <a:cubicBezTo>
                    <a:pt x="0" y="11"/>
                    <a:pt x="6" y="2"/>
                    <a:pt x="19" y="1"/>
                  </a:cubicBezTo>
                  <a:cubicBezTo>
                    <a:pt x="33" y="0"/>
                    <a:pt x="40" y="10"/>
                    <a:pt x="42" y="29"/>
                  </a:cubicBezTo>
                  <a:cubicBezTo>
                    <a:pt x="47" y="73"/>
                    <a:pt x="53" y="117"/>
                    <a:pt x="58" y="161"/>
                  </a:cubicBezTo>
                  <a:cubicBezTo>
                    <a:pt x="60" y="173"/>
                    <a:pt x="61" y="185"/>
                    <a:pt x="62" y="1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5C5C04D-A006-4294-8F7E-DDBBAC1D0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740" y="5332235"/>
              <a:ext cx="40406" cy="3958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DD3CE25-1FE9-4033-8042-15ACEDFEFCBB}"/>
              </a:ext>
            </a:extLst>
          </p:cNvPr>
          <p:cNvGrpSpPr/>
          <p:nvPr/>
        </p:nvGrpSpPr>
        <p:grpSpPr>
          <a:xfrm>
            <a:off x="5624567" y="3609584"/>
            <a:ext cx="892066" cy="2248504"/>
            <a:chOff x="6375630" y="4237822"/>
            <a:chExt cx="695859" cy="1844204"/>
          </a:xfrm>
          <a:solidFill>
            <a:schemeClr val="tx1"/>
          </a:solidFill>
        </p:grpSpPr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C34C0D75-5444-4D1B-8EA4-E327B1D7DB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630" y="4547519"/>
              <a:ext cx="673410" cy="1534507"/>
            </a:xfrm>
            <a:custGeom>
              <a:avLst/>
              <a:gdLst>
                <a:gd name="T0" fmla="*/ 276 w 340"/>
                <a:gd name="T1" fmla="*/ 100 h 746"/>
                <a:gd name="T2" fmla="*/ 261 w 340"/>
                <a:gd name="T3" fmla="*/ 113 h 746"/>
                <a:gd name="T4" fmla="*/ 261 w 340"/>
                <a:gd name="T5" fmla="*/ 351 h 746"/>
                <a:gd name="T6" fmla="*/ 261 w 340"/>
                <a:gd name="T7" fmla="*/ 687 h 746"/>
                <a:gd name="T8" fmla="*/ 243 w 340"/>
                <a:gd name="T9" fmla="*/ 730 h 746"/>
                <a:gd name="T10" fmla="*/ 181 w 340"/>
                <a:gd name="T11" fmla="*/ 703 h 746"/>
                <a:gd name="T12" fmla="*/ 180 w 340"/>
                <a:gd name="T13" fmla="*/ 655 h 746"/>
                <a:gd name="T14" fmla="*/ 180 w 340"/>
                <a:gd name="T15" fmla="*/ 412 h 746"/>
                <a:gd name="T16" fmla="*/ 179 w 340"/>
                <a:gd name="T17" fmla="*/ 398 h 746"/>
                <a:gd name="T18" fmla="*/ 170 w 340"/>
                <a:gd name="T19" fmla="*/ 391 h 746"/>
                <a:gd name="T20" fmla="*/ 161 w 340"/>
                <a:gd name="T21" fmla="*/ 399 h 746"/>
                <a:gd name="T22" fmla="*/ 160 w 340"/>
                <a:gd name="T23" fmla="*/ 414 h 746"/>
                <a:gd name="T24" fmla="*/ 160 w 340"/>
                <a:gd name="T25" fmla="*/ 687 h 746"/>
                <a:gd name="T26" fmla="*/ 132 w 340"/>
                <a:gd name="T27" fmla="*/ 735 h 746"/>
                <a:gd name="T28" fmla="*/ 79 w 340"/>
                <a:gd name="T29" fmla="*/ 702 h 746"/>
                <a:gd name="T30" fmla="*/ 79 w 340"/>
                <a:gd name="T31" fmla="*/ 680 h 746"/>
                <a:gd name="T32" fmla="*/ 79 w 340"/>
                <a:gd name="T33" fmla="*/ 119 h 746"/>
                <a:gd name="T34" fmla="*/ 78 w 340"/>
                <a:gd name="T35" fmla="*/ 105 h 746"/>
                <a:gd name="T36" fmla="*/ 71 w 340"/>
                <a:gd name="T37" fmla="*/ 99 h 746"/>
                <a:gd name="T38" fmla="*/ 63 w 340"/>
                <a:gd name="T39" fmla="*/ 104 h 746"/>
                <a:gd name="T40" fmla="*/ 62 w 340"/>
                <a:gd name="T41" fmla="*/ 116 h 746"/>
                <a:gd name="T42" fmla="*/ 62 w 340"/>
                <a:gd name="T43" fmla="*/ 326 h 746"/>
                <a:gd name="T44" fmla="*/ 61 w 340"/>
                <a:gd name="T45" fmla="*/ 348 h 746"/>
                <a:gd name="T46" fmla="*/ 35 w 340"/>
                <a:gd name="T47" fmla="*/ 371 h 746"/>
                <a:gd name="T48" fmla="*/ 5 w 340"/>
                <a:gd name="T49" fmla="*/ 355 h 746"/>
                <a:gd name="T50" fmla="*/ 0 w 340"/>
                <a:gd name="T51" fmla="*/ 329 h 746"/>
                <a:gd name="T52" fmla="*/ 0 w 340"/>
                <a:gd name="T53" fmla="*/ 83 h 746"/>
                <a:gd name="T54" fmla="*/ 82 w 340"/>
                <a:gd name="T55" fmla="*/ 0 h 746"/>
                <a:gd name="T56" fmla="*/ 258 w 340"/>
                <a:gd name="T57" fmla="*/ 0 h 746"/>
                <a:gd name="T58" fmla="*/ 340 w 340"/>
                <a:gd name="T59" fmla="*/ 83 h 746"/>
                <a:gd name="T60" fmla="*/ 340 w 340"/>
                <a:gd name="T61" fmla="*/ 335 h 746"/>
                <a:gd name="T62" fmla="*/ 297 w 340"/>
                <a:gd name="T63" fmla="*/ 369 h 746"/>
                <a:gd name="T64" fmla="*/ 276 w 340"/>
                <a:gd name="T65" fmla="*/ 332 h 746"/>
                <a:gd name="T66" fmla="*/ 276 w 340"/>
                <a:gd name="T67" fmla="*/ 118 h 746"/>
                <a:gd name="T68" fmla="*/ 276 w 340"/>
                <a:gd name="T69" fmla="*/ 100 h 746"/>
                <a:gd name="T70" fmla="*/ 170 w 340"/>
                <a:gd name="T71" fmla="*/ 202 h 746"/>
                <a:gd name="T72" fmla="*/ 188 w 340"/>
                <a:gd name="T73" fmla="*/ 164 h 746"/>
                <a:gd name="T74" fmla="*/ 181 w 340"/>
                <a:gd name="T75" fmla="*/ 106 h 746"/>
                <a:gd name="T76" fmla="*/ 172 w 340"/>
                <a:gd name="T77" fmla="*/ 40 h 746"/>
                <a:gd name="T78" fmla="*/ 168 w 340"/>
                <a:gd name="T79" fmla="*/ 40 h 746"/>
                <a:gd name="T80" fmla="*/ 164 w 340"/>
                <a:gd name="T81" fmla="*/ 56 h 746"/>
                <a:gd name="T82" fmla="*/ 153 w 340"/>
                <a:gd name="T83" fmla="*/ 165 h 746"/>
                <a:gd name="T84" fmla="*/ 170 w 340"/>
                <a:gd name="T85" fmla="*/ 202 h 746"/>
                <a:gd name="T86" fmla="*/ 169 w 340"/>
                <a:gd name="T87" fmla="*/ 0 h 746"/>
                <a:gd name="T88" fmla="*/ 158 w 340"/>
                <a:gd name="T89" fmla="*/ 19 h 746"/>
                <a:gd name="T90" fmla="*/ 170 w 340"/>
                <a:gd name="T91" fmla="*/ 31 h 746"/>
                <a:gd name="T92" fmla="*/ 181 w 340"/>
                <a:gd name="T93" fmla="*/ 18 h 746"/>
                <a:gd name="T94" fmla="*/ 169 w 340"/>
                <a:gd name="T95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" h="746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28">
              <a:extLst>
                <a:ext uri="{FF2B5EF4-FFF2-40B4-BE49-F238E27FC236}">
                  <a16:creationId xmlns:a16="http://schemas.microsoft.com/office/drawing/2014/main" id="{636D10E2-4CBE-461E-8115-FE4648DCD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122" y="4237822"/>
              <a:ext cx="246918" cy="263125"/>
            </a:xfrm>
            <a:custGeom>
              <a:avLst/>
              <a:gdLst>
                <a:gd name="T0" fmla="*/ 62 w 126"/>
                <a:gd name="T1" fmla="*/ 128 h 128"/>
                <a:gd name="T2" fmla="*/ 0 w 126"/>
                <a:gd name="T3" fmla="*/ 62 h 128"/>
                <a:gd name="T4" fmla="*/ 67 w 126"/>
                <a:gd name="T5" fmla="*/ 1 h 128"/>
                <a:gd name="T6" fmla="*/ 126 w 126"/>
                <a:gd name="T7" fmla="*/ 66 h 128"/>
                <a:gd name="T8" fmla="*/ 62 w 12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8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35">
              <a:extLst>
                <a:ext uri="{FF2B5EF4-FFF2-40B4-BE49-F238E27FC236}">
                  <a16:creationId xmlns:a16="http://schemas.microsoft.com/office/drawing/2014/main" id="{FB4B2CDE-6AC9-4240-BF09-C7BBCA250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274" y="5390449"/>
              <a:ext cx="121215" cy="407495"/>
            </a:xfrm>
            <a:custGeom>
              <a:avLst/>
              <a:gdLst>
                <a:gd name="T0" fmla="*/ 62 w 62"/>
                <a:gd name="T1" fmla="*/ 198 h 198"/>
                <a:gd name="T2" fmla="*/ 2 w 62"/>
                <a:gd name="T3" fmla="*/ 198 h 198"/>
                <a:gd name="T4" fmla="*/ 1 w 62"/>
                <a:gd name="T5" fmla="*/ 185 h 198"/>
                <a:gd name="T6" fmla="*/ 0 w 62"/>
                <a:gd name="T7" fmla="*/ 30 h 198"/>
                <a:gd name="T8" fmla="*/ 19 w 62"/>
                <a:gd name="T9" fmla="*/ 1 h 198"/>
                <a:gd name="T10" fmla="*/ 42 w 62"/>
                <a:gd name="T11" fmla="*/ 29 h 198"/>
                <a:gd name="T12" fmla="*/ 58 w 62"/>
                <a:gd name="T13" fmla="*/ 161 h 198"/>
                <a:gd name="T14" fmla="*/ 62 w 6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98">
                  <a:moveTo>
                    <a:pt x="62" y="198"/>
                  </a:moveTo>
                  <a:cubicBezTo>
                    <a:pt x="40" y="198"/>
                    <a:pt x="22" y="198"/>
                    <a:pt x="2" y="198"/>
                  </a:cubicBezTo>
                  <a:cubicBezTo>
                    <a:pt x="1" y="194"/>
                    <a:pt x="1" y="190"/>
                    <a:pt x="1" y="185"/>
                  </a:cubicBezTo>
                  <a:cubicBezTo>
                    <a:pt x="0" y="133"/>
                    <a:pt x="0" y="81"/>
                    <a:pt x="0" y="30"/>
                  </a:cubicBezTo>
                  <a:cubicBezTo>
                    <a:pt x="0" y="11"/>
                    <a:pt x="6" y="2"/>
                    <a:pt x="19" y="1"/>
                  </a:cubicBezTo>
                  <a:cubicBezTo>
                    <a:pt x="33" y="0"/>
                    <a:pt x="40" y="10"/>
                    <a:pt x="42" y="29"/>
                  </a:cubicBezTo>
                  <a:cubicBezTo>
                    <a:pt x="47" y="73"/>
                    <a:pt x="53" y="117"/>
                    <a:pt x="58" y="161"/>
                  </a:cubicBezTo>
                  <a:cubicBezTo>
                    <a:pt x="60" y="173"/>
                    <a:pt x="61" y="185"/>
                    <a:pt x="62" y="1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85E6906-4630-433B-850E-D5CC069C8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740" y="5332235"/>
              <a:ext cx="40406" cy="3958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D6E137-0644-460D-A11D-E87EA0B59F07}"/>
              </a:ext>
            </a:extLst>
          </p:cNvPr>
          <p:cNvGrpSpPr/>
          <p:nvPr/>
        </p:nvGrpSpPr>
        <p:grpSpPr>
          <a:xfrm>
            <a:off x="8913867" y="3609584"/>
            <a:ext cx="892066" cy="2248504"/>
            <a:chOff x="6375630" y="4237822"/>
            <a:chExt cx="695859" cy="1844204"/>
          </a:xfrm>
          <a:solidFill>
            <a:schemeClr val="tx1"/>
          </a:solidFill>
        </p:grpSpPr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3A8D00AB-71C3-45B2-A2DA-6764BF496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630" y="4547519"/>
              <a:ext cx="673410" cy="1534507"/>
            </a:xfrm>
            <a:custGeom>
              <a:avLst/>
              <a:gdLst>
                <a:gd name="T0" fmla="*/ 276 w 340"/>
                <a:gd name="T1" fmla="*/ 100 h 746"/>
                <a:gd name="T2" fmla="*/ 261 w 340"/>
                <a:gd name="T3" fmla="*/ 113 h 746"/>
                <a:gd name="T4" fmla="*/ 261 w 340"/>
                <a:gd name="T5" fmla="*/ 351 h 746"/>
                <a:gd name="T6" fmla="*/ 261 w 340"/>
                <a:gd name="T7" fmla="*/ 687 h 746"/>
                <a:gd name="T8" fmla="*/ 243 w 340"/>
                <a:gd name="T9" fmla="*/ 730 h 746"/>
                <a:gd name="T10" fmla="*/ 181 w 340"/>
                <a:gd name="T11" fmla="*/ 703 h 746"/>
                <a:gd name="T12" fmla="*/ 180 w 340"/>
                <a:gd name="T13" fmla="*/ 655 h 746"/>
                <a:gd name="T14" fmla="*/ 180 w 340"/>
                <a:gd name="T15" fmla="*/ 412 h 746"/>
                <a:gd name="T16" fmla="*/ 179 w 340"/>
                <a:gd name="T17" fmla="*/ 398 h 746"/>
                <a:gd name="T18" fmla="*/ 170 w 340"/>
                <a:gd name="T19" fmla="*/ 391 h 746"/>
                <a:gd name="T20" fmla="*/ 161 w 340"/>
                <a:gd name="T21" fmla="*/ 399 h 746"/>
                <a:gd name="T22" fmla="*/ 160 w 340"/>
                <a:gd name="T23" fmla="*/ 414 h 746"/>
                <a:gd name="T24" fmla="*/ 160 w 340"/>
                <a:gd name="T25" fmla="*/ 687 h 746"/>
                <a:gd name="T26" fmla="*/ 132 w 340"/>
                <a:gd name="T27" fmla="*/ 735 h 746"/>
                <a:gd name="T28" fmla="*/ 79 w 340"/>
                <a:gd name="T29" fmla="*/ 702 h 746"/>
                <a:gd name="T30" fmla="*/ 79 w 340"/>
                <a:gd name="T31" fmla="*/ 680 h 746"/>
                <a:gd name="T32" fmla="*/ 79 w 340"/>
                <a:gd name="T33" fmla="*/ 119 h 746"/>
                <a:gd name="T34" fmla="*/ 78 w 340"/>
                <a:gd name="T35" fmla="*/ 105 h 746"/>
                <a:gd name="T36" fmla="*/ 71 w 340"/>
                <a:gd name="T37" fmla="*/ 99 h 746"/>
                <a:gd name="T38" fmla="*/ 63 w 340"/>
                <a:gd name="T39" fmla="*/ 104 h 746"/>
                <a:gd name="T40" fmla="*/ 62 w 340"/>
                <a:gd name="T41" fmla="*/ 116 h 746"/>
                <a:gd name="T42" fmla="*/ 62 w 340"/>
                <a:gd name="T43" fmla="*/ 326 h 746"/>
                <a:gd name="T44" fmla="*/ 61 w 340"/>
                <a:gd name="T45" fmla="*/ 348 h 746"/>
                <a:gd name="T46" fmla="*/ 35 w 340"/>
                <a:gd name="T47" fmla="*/ 371 h 746"/>
                <a:gd name="T48" fmla="*/ 5 w 340"/>
                <a:gd name="T49" fmla="*/ 355 h 746"/>
                <a:gd name="T50" fmla="*/ 0 w 340"/>
                <a:gd name="T51" fmla="*/ 329 h 746"/>
                <a:gd name="T52" fmla="*/ 0 w 340"/>
                <a:gd name="T53" fmla="*/ 83 h 746"/>
                <a:gd name="T54" fmla="*/ 82 w 340"/>
                <a:gd name="T55" fmla="*/ 0 h 746"/>
                <a:gd name="T56" fmla="*/ 258 w 340"/>
                <a:gd name="T57" fmla="*/ 0 h 746"/>
                <a:gd name="T58" fmla="*/ 340 w 340"/>
                <a:gd name="T59" fmla="*/ 83 h 746"/>
                <a:gd name="T60" fmla="*/ 340 w 340"/>
                <a:gd name="T61" fmla="*/ 335 h 746"/>
                <a:gd name="T62" fmla="*/ 297 w 340"/>
                <a:gd name="T63" fmla="*/ 369 h 746"/>
                <a:gd name="T64" fmla="*/ 276 w 340"/>
                <a:gd name="T65" fmla="*/ 332 h 746"/>
                <a:gd name="T66" fmla="*/ 276 w 340"/>
                <a:gd name="T67" fmla="*/ 118 h 746"/>
                <a:gd name="T68" fmla="*/ 276 w 340"/>
                <a:gd name="T69" fmla="*/ 100 h 746"/>
                <a:gd name="T70" fmla="*/ 170 w 340"/>
                <a:gd name="T71" fmla="*/ 202 h 746"/>
                <a:gd name="T72" fmla="*/ 188 w 340"/>
                <a:gd name="T73" fmla="*/ 164 h 746"/>
                <a:gd name="T74" fmla="*/ 181 w 340"/>
                <a:gd name="T75" fmla="*/ 106 h 746"/>
                <a:gd name="T76" fmla="*/ 172 w 340"/>
                <a:gd name="T77" fmla="*/ 40 h 746"/>
                <a:gd name="T78" fmla="*/ 168 w 340"/>
                <a:gd name="T79" fmla="*/ 40 h 746"/>
                <a:gd name="T80" fmla="*/ 164 w 340"/>
                <a:gd name="T81" fmla="*/ 56 h 746"/>
                <a:gd name="T82" fmla="*/ 153 w 340"/>
                <a:gd name="T83" fmla="*/ 165 h 746"/>
                <a:gd name="T84" fmla="*/ 170 w 340"/>
                <a:gd name="T85" fmla="*/ 202 h 746"/>
                <a:gd name="T86" fmla="*/ 169 w 340"/>
                <a:gd name="T87" fmla="*/ 0 h 746"/>
                <a:gd name="T88" fmla="*/ 158 w 340"/>
                <a:gd name="T89" fmla="*/ 19 h 746"/>
                <a:gd name="T90" fmla="*/ 170 w 340"/>
                <a:gd name="T91" fmla="*/ 31 h 746"/>
                <a:gd name="T92" fmla="*/ 181 w 340"/>
                <a:gd name="T93" fmla="*/ 18 h 746"/>
                <a:gd name="T94" fmla="*/ 169 w 340"/>
                <a:gd name="T95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" h="746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28">
              <a:extLst>
                <a:ext uri="{FF2B5EF4-FFF2-40B4-BE49-F238E27FC236}">
                  <a16:creationId xmlns:a16="http://schemas.microsoft.com/office/drawing/2014/main" id="{2273FAB9-11C6-4CF5-A263-98DD35DB3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122" y="4237822"/>
              <a:ext cx="246918" cy="263125"/>
            </a:xfrm>
            <a:custGeom>
              <a:avLst/>
              <a:gdLst>
                <a:gd name="T0" fmla="*/ 62 w 126"/>
                <a:gd name="T1" fmla="*/ 128 h 128"/>
                <a:gd name="T2" fmla="*/ 0 w 126"/>
                <a:gd name="T3" fmla="*/ 62 h 128"/>
                <a:gd name="T4" fmla="*/ 67 w 126"/>
                <a:gd name="T5" fmla="*/ 1 h 128"/>
                <a:gd name="T6" fmla="*/ 126 w 126"/>
                <a:gd name="T7" fmla="*/ 66 h 128"/>
                <a:gd name="T8" fmla="*/ 62 w 12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8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35">
              <a:extLst>
                <a:ext uri="{FF2B5EF4-FFF2-40B4-BE49-F238E27FC236}">
                  <a16:creationId xmlns:a16="http://schemas.microsoft.com/office/drawing/2014/main" id="{4900C937-7C32-46FC-B817-D9053700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274" y="5390449"/>
              <a:ext cx="121215" cy="407495"/>
            </a:xfrm>
            <a:custGeom>
              <a:avLst/>
              <a:gdLst>
                <a:gd name="T0" fmla="*/ 62 w 62"/>
                <a:gd name="T1" fmla="*/ 198 h 198"/>
                <a:gd name="T2" fmla="*/ 2 w 62"/>
                <a:gd name="T3" fmla="*/ 198 h 198"/>
                <a:gd name="T4" fmla="*/ 1 w 62"/>
                <a:gd name="T5" fmla="*/ 185 h 198"/>
                <a:gd name="T6" fmla="*/ 0 w 62"/>
                <a:gd name="T7" fmla="*/ 30 h 198"/>
                <a:gd name="T8" fmla="*/ 19 w 62"/>
                <a:gd name="T9" fmla="*/ 1 h 198"/>
                <a:gd name="T10" fmla="*/ 42 w 62"/>
                <a:gd name="T11" fmla="*/ 29 h 198"/>
                <a:gd name="T12" fmla="*/ 58 w 62"/>
                <a:gd name="T13" fmla="*/ 161 h 198"/>
                <a:gd name="T14" fmla="*/ 62 w 6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98">
                  <a:moveTo>
                    <a:pt x="62" y="198"/>
                  </a:moveTo>
                  <a:cubicBezTo>
                    <a:pt x="40" y="198"/>
                    <a:pt x="22" y="198"/>
                    <a:pt x="2" y="198"/>
                  </a:cubicBezTo>
                  <a:cubicBezTo>
                    <a:pt x="1" y="194"/>
                    <a:pt x="1" y="190"/>
                    <a:pt x="1" y="185"/>
                  </a:cubicBezTo>
                  <a:cubicBezTo>
                    <a:pt x="0" y="133"/>
                    <a:pt x="0" y="81"/>
                    <a:pt x="0" y="30"/>
                  </a:cubicBezTo>
                  <a:cubicBezTo>
                    <a:pt x="0" y="11"/>
                    <a:pt x="6" y="2"/>
                    <a:pt x="19" y="1"/>
                  </a:cubicBezTo>
                  <a:cubicBezTo>
                    <a:pt x="33" y="0"/>
                    <a:pt x="40" y="10"/>
                    <a:pt x="42" y="29"/>
                  </a:cubicBezTo>
                  <a:cubicBezTo>
                    <a:pt x="47" y="73"/>
                    <a:pt x="53" y="117"/>
                    <a:pt x="58" y="161"/>
                  </a:cubicBezTo>
                  <a:cubicBezTo>
                    <a:pt x="60" y="173"/>
                    <a:pt x="61" y="185"/>
                    <a:pt x="62" y="1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C5F1A3A-CF6B-44E9-AFB0-ABD4A522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740" y="5332235"/>
              <a:ext cx="40406" cy="3958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8A9CF88-80C7-4B04-9502-AC3000FF78B4}"/>
              </a:ext>
            </a:extLst>
          </p:cNvPr>
          <p:cNvSpPr/>
          <p:nvPr/>
        </p:nvSpPr>
        <p:spPr>
          <a:xfrm>
            <a:off x="1929842" y="2166066"/>
            <a:ext cx="2074441" cy="115007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27">
            <a:extLst>
              <a:ext uri="{FF2B5EF4-FFF2-40B4-BE49-F238E27FC236}">
                <a16:creationId xmlns:a16="http://schemas.microsoft.com/office/drawing/2014/main" id="{74E917B5-3FE7-4BB5-AD3C-1607679A9572}"/>
              </a:ext>
            </a:extLst>
          </p:cNvPr>
          <p:cNvSpPr txBox="1"/>
          <p:nvPr/>
        </p:nvSpPr>
        <p:spPr>
          <a:xfrm>
            <a:off x="1893306" y="2314838"/>
            <a:ext cx="172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Product</a:t>
            </a:r>
            <a:r>
              <a:rPr kumimoji="0" lang="en-GB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Owner: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EAA997-3A17-4DB9-9504-B8A6BECB2B97}"/>
              </a:ext>
            </a:extLst>
          </p:cNvPr>
          <p:cNvSpPr/>
          <p:nvPr/>
        </p:nvSpPr>
        <p:spPr>
          <a:xfrm>
            <a:off x="1858038" y="2166066"/>
            <a:ext cx="71803" cy="1150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11D25BD-D776-4A57-98AF-68E051AF40FA}"/>
              </a:ext>
            </a:extLst>
          </p:cNvPr>
          <p:cNvSpPr/>
          <p:nvPr/>
        </p:nvSpPr>
        <p:spPr>
          <a:xfrm>
            <a:off x="5006417" y="2166066"/>
            <a:ext cx="2074441" cy="115007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AFB799C-39D7-42D4-B155-C1B21AE196C9}"/>
              </a:ext>
            </a:extLst>
          </p:cNvPr>
          <p:cNvSpPr/>
          <p:nvPr/>
        </p:nvSpPr>
        <p:spPr>
          <a:xfrm>
            <a:off x="4934613" y="2166066"/>
            <a:ext cx="71803" cy="1150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7D0AEFD-19B9-4793-9BB4-9AA6B1D8F988}"/>
              </a:ext>
            </a:extLst>
          </p:cNvPr>
          <p:cNvSpPr/>
          <p:nvPr/>
        </p:nvSpPr>
        <p:spPr>
          <a:xfrm>
            <a:off x="8388245" y="2166066"/>
            <a:ext cx="2074441" cy="115007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27"/>
          <p:cNvSpPr txBox="1"/>
          <p:nvPr/>
        </p:nvSpPr>
        <p:spPr>
          <a:xfrm>
            <a:off x="1786455" y="2581093"/>
            <a:ext cx="239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1600" b="1" dirty="0">
                <a:latin typeface="Bahnschrift SemiCondensed" panose="020B0502040204020203" pitchFamily="34" charset="0"/>
              </a:rPr>
              <a:t>Mohamed </a:t>
            </a:r>
            <a:r>
              <a:rPr lang="en-GB" sz="1600" b="1" dirty="0" err="1">
                <a:latin typeface="Bahnschrift SemiCondensed" panose="020B0502040204020203" pitchFamily="34" charset="0"/>
              </a:rPr>
              <a:t>Lassad</a:t>
            </a:r>
            <a:r>
              <a:rPr lang="en-GB" sz="1600" b="1" dirty="0">
                <a:latin typeface="Bahnschrift SemiCondensed" panose="020B0502040204020203" pitchFamily="34" charset="0"/>
              </a:rPr>
              <a:t> </a:t>
            </a:r>
            <a:r>
              <a:rPr lang="en-GB" sz="1600" b="1" dirty="0" err="1">
                <a:latin typeface="Bahnschrift SemiCondensed" panose="020B0502040204020203" pitchFamily="34" charset="0"/>
              </a:rPr>
              <a:t>Jrad</a:t>
            </a:r>
            <a:endParaRPr lang="en-GB" sz="1600" b="1" dirty="0">
              <a:latin typeface="Bahnschrift SemiCondensed" panose="020B0502040204020203" pitchFamily="34" charset="0"/>
            </a:endParaRPr>
          </a:p>
          <a:p>
            <a:pPr lvl="0" algn="ctr">
              <a:defRPr/>
            </a:pPr>
            <a:r>
              <a:rPr lang="fr-FR" sz="1600" b="1" dirty="0" err="1"/>
              <a:t>Hédi</a:t>
            </a:r>
            <a:r>
              <a:rPr lang="fr-FR" sz="1600" b="1" dirty="0"/>
              <a:t> </a:t>
            </a:r>
            <a:r>
              <a:rPr lang="fr-FR" sz="1600" b="1" dirty="0" err="1"/>
              <a:t>Tezeghdanti</a:t>
            </a:r>
            <a:endParaRPr lang="en-GB" sz="1600" b="1" dirty="0">
              <a:latin typeface="Bahnschrift SemiCondensed" panose="020B0502040204020203" pitchFamily="34" charset="0"/>
            </a:endParaRPr>
          </a:p>
        </p:txBody>
      </p:sp>
      <p:sp>
        <p:nvSpPr>
          <p:cNvPr id="136" name="TextBox 27"/>
          <p:cNvSpPr txBox="1"/>
          <p:nvPr/>
        </p:nvSpPr>
        <p:spPr>
          <a:xfrm>
            <a:off x="5013753" y="2302774"/>
            <a:ext cx="172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GB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Scrum Master 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7" name="TextBox 27"/>
          <p:cNvSpPr txBox="1"/>
          <p:nvPr/>
        </p:nvSpPr>
        <p:spPr>
          <a:xfrm>
            <a:off x="4860495" y="2584468"/>
            <a:ext cx="239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1600" b="1" dirty="0">
                <a:latin typeface="Bahnschrift SemiCondensed" panose="020B0502040204020203" pitchFamily="34" charset="0"/>
              </a:rPr>
              <a:t>Mohamed </a:t>
            </a:r>
            <a:r>
              <a:rPr lang="en-GB" sz="1600" b="1" dirty="0" err="1">
                <a:latin typeface="Bahnschrift SemiCondensed" panose="020B0502040204020203" pitchFamily="34" charset="0"/>
              </a:rPr>
              <a:t>Lassad</a:t>
            </a:r>
            <a:r>
              <a:rPr lang="en-GB" sz="1600" b="1" dirty="0">
                <a:latin typeface="Bahnschrift SemiCondensed" panose="020B0502040204020203" pitchFamily="34" charset="0"/>
              </a:rPr>
              <a:t> </a:t>
            </a:r>
            <a:r>
              <a:rPr lang="en-GB" sz="1600" b="1" dirty="0" err="1">
                <a:latin typeface="Bahnschrift SemiCondensed" panose="020B0502040204020203" pitchFamily="34" charset="0"/>
              </a:rPr>
              <a:t>Jrad</a:t>
            </a:r>
            <a:endParaRPr lang="en-GB" sz="1600" b="1" dirty="0">
              <a:latin typeface="Bahnschrift SemiCondensed" panose="020B0502040204020203" pitchFamily="34" charset="0"/>
            </a:endParaRPr>
          </a:p>
          <a:p>
            <a:pPr lvl="0" algn="ctr">
              <a:defRPr/>
            </a:pPr>
            <a:r>
              <a:rPr lang="fr-FR" sz="1600" b="1" dirty="0" err="1"/>
              <a:t>Hédi</a:t>
            </a:r>
            <a:r>
              <a:rPr lang="fr-FR" sz="1600" b="1" dirty="0"/>
              <a:t> </a:t>
            </a:r>
            <a:r>
              <a:rPr lang="fr-FR" sz="1600" b="1" dirty="0" err="1"/>
              <a:t>Tezeghdanti</a:t>
            </a:r>
            <a:endParaRPr lang="en-GB" sz="1600" b="1" dirty="0">
              <a:latin typeface="Bahnschrift SemiCondensed" panose="020B0502040204020203" pitchFamily="34" charset="0"/>
            </a:endParaRPr>
          </a:p>
        </p:txBody>
      </p:sp>
      <p:sp>
        <p:nvSpPr>
          <p:cNvPr id="138" name="TextBox 27"/>
          <p:cNvSpPr txBox="1"/>
          <p:nvPr/>
        </p:nvSpPr>
        <p:spPr>
          <a:xfrm>
            <a:off x="8463571" y="2289499"/>
            <a:ext cx="172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GB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Scrum Team :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9" name="TextBox 27"/>
          <p:cNvSpPr txBox="1"/>
          <p:nvPr/>
        </p:nvSpPr>
        <p:spPr>
          <a:xfrm>
            <a:off x="8182254" y="2519364"/>
            <a:ext cx="239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fr-FR" sz="2000" b="1" dirty="0"/>
              <a:t>Mokhtar Najjar </a:t>
            </a:r>
            <a:endParaRPr lang="en-GB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5EFDF8D-3950-4DDC-B146-DC7D13593624}"/>
              </a:ext>
            </a:extLst>
          </p:cNvPr>
          <p:cNvSpPr/>
          <p:nvPr/>
        </p:nvSpPr>
        <p:spPr>
          <a:xfrm>
            <a:off x="8344746" y="2167520"/>
            <a:ext cx="71803" cy="1150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66">
            <a:extLst>
              <a:ext uri="{FF2B5EF4-FFF2-40B4-BE49-F238E27FC236}">
                <a16:creationId xmlns:a16="http://schemas.microsoft.com/office/drawing/2014/main" id="{38BB94B9-FBAF-4008-9FA6-BA18C5E6134E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89" name="Group 96"/>
          <p:cNvGrpSpPr/>
          <p:nvPr/>
        </p:nvGrpSpPr>
        <p:grpSpPr>
          <a:xfrm>
            <a:off x="4568320" y="815102"/>
            <a:ext cx="2770511" cy="468239"/>
            <a:chOff x="2288958" y="796890"/>
            <a:chExt cx="2638060" cy="468239"/>
          </a:xfrm>
        </p:grpSpPr>
        <p:grpSp>
          <p:nvGrpSpPr>
            <p:cNvPr id="90" name="Group 89"/>
            <p:cNvGrpSpPr/>
            <p:nvPr/>
          </p:nvGrpSpPr>
          <p:grpSpPr>
            <a:xfrm>
              <a:off x="2528861" y="812953"/>
              <a:ext cx="2398157" cy="375351"/>
              <a:chOff x="2528861" y="812953"/>
              <a:chExt cx="2398157" cy="375351"/>
            </a:xfrm>
          </p:grpSpPr>
          <p:sp>
            <p:nvSpPr>
              <p:cNvPr id="96" name="Flowchart: Process 83"/>
              <p:cNvSpPr/>
              <p:nvPr/>
            </p:nvSpPr>
            <p:spPr>
              <a:xfrm>
                <a:off x="2528861" y="941877"/>
                <a:ext cx="2180235" cy="14680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08" name="Group 84"/>
              <p:cNvGrpSpPr/>
              <p:nvPr/>
            </p:nvGrpSpPr>
            <p:grpSpPr>
              <a:xfrm>
                <a:off x="4548376" y="812953"/>
                <a:ext cx="378642" cy="375351"/>
                <a:chOff x="4583601" y="837625"/>
                <a:chExt cx="378642" cy="375351"/>
              </a:xfrm>
            </p:grpSpPr>
            <p:sp>
              <p:nvSpPr>
                <p:cNvPr id="119" name="Flowchart: Connector 47"/>
                <p:cNvSpPr/>
                <p:nvPr/>
              </p:nvSpPr>
              <p:spPr>
                <a:xfrm>
                  <a:off x="4583601" y="837625"/>
                  <a:ext cx="378642" cy="375351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22" name="Flowchart: Connector 55"/>
                <p:cNvSpPr/>
                <p:nvPr/>
              </p:nvSpPr>
              <p:spPr>
                <a:xfrm>
                  <a:off x="4689754" y="947164"/>
                  <a:ext cx="166336" cy="164890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91" name="Group 79"/>
            <p:cNvGrpSpPr/>
            <p:nvPr/>
          </p:nvGrpSpPr>
          <p:grpSpPr>
            <a:xfrm>
              <a:off x="2288958" y="796890"/>
              <a:ext cx="470214" cy="468239"/>
              <a:chOff x="6493081" y="1742364"/>
              <a:chExt cx="660464" cy="657690"/>
            </a:xfrm>
          </p:grpSpPr>
          <p:sp>
            <p:nvSpPr>
              <p:cNvPr id="93" name="Oval 80"/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Rectangle: Rounded Corners 81"/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: Rounded Corners 82"/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097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5" grpId="0" animBg="1"/>
      <p:bldP spid="116" grpId="0"/>
      <p:bldP spid="117" grpId="0" animBg="1"/>
      <p:bldP spid="118" grpId="0" animBg="1"/>
      <p:bldP spid="120" grpId="0" animBg="1"/>
      <p:bldP spid="121" grpId="0" animBg="1"/>
      <p:bldP spid="135" grpId="0"/>
      <p:bldP spid="135" grpId="1"/>
      <p:bldP spid="136" grpId="0"/>
      <p:bldP spid="137" grpId="0"/>
      <p:bldP spid="137" grpId="1"/>
      <p:bldP spid="138" grpId="0"/>
      <p:bldP spid="139" grpId="0"/>
      <p:bldP spid="139" grpId="1"/>
      <p:bldP spid="1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125F-1283-461C-B991-457AC0EE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5091"/>
            <a:ext cx="8915400" cy="865909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Authentification avec Microsoft azure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89D2-578B-4B26-B53E-5E2B78A1C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BC4AA-EDD1-0140-BCF4-8201FD82F82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8" name="TextBox 7">
            <a:hlinkClick r:id="rId3" action="ppaction://hlinkfile"/>
            <a:extLst>
              <a:ext uri="{FF2B5EF4-FFF2-40B4-BE49-F238E27FC236}">
                <a16:creationId xmlns:a16="http://schemas.microsoft.com/office/drawing/2014/main" id="{FCF70BBE-A887-4019-A46D-0A6C7E00C25F}"/>
              </a:ext>
            </a:extLst>
          </p:cNvPr>
          <p:cNvSpPr txBox="1"/>
          <p:nvPr/>
        </p:nvSpPr>
        <p:spPr>
          <a:xfrm>
            <a:off x="2257425" y="5410201"/>
            <a:ext cx="7105650" cy="571499"/>
          </a:xfrm>
          <a:prstGeom prst="rect">
            <a:avLst/>
          </a:prstGeom>
        </p:spPr>
        <p:txBody>
          <a:bodyPr vert="horz" wrap="square" lIns="107287" tIns="53643" rIns="107287" bIns="53643" rtlCol="0" anchor="ctr">
            <a:noAutofit/>
          </a:bodyPr>
          <a:lstStyle/>
          <a:p>
            <a:r>
              <a:rPr lang="fr-FR" sz="1400" u="sng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Medium"/>
                <a:cs typeface="Raleway Medium"/>
              </a:rPr>
              <a:t>Documentation des différentes étapes effectués dans le scripts</a:t>
            </a:r>
          </a:p>
          <a:p>
            <a:endParaRPr lang="en-US" sz="1400" cap="all" dirty="0">
              <a:solidFill>
                <a:schemeClr val="tx1">
                  <a:lumMod val="50000"/>
                  <a:lumOff val="50000"/>
                </a:schemeClr>
              </a:solidFill>
              <a:latin typeface="Raleway Medium"/>
              <a:cs typeface="Raleway Medium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CBFEA5B-BF3D-41B4-A0A3-A26BBE740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3E34A6-F583-4B1D-B3C8-A72D63021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549869"/>
            <a:ext cx="9906000" cy="4918343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E6C12F9-EEC4-440D-9A67-151F819D7B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1" name="Oval 66">
            <a:extLst>
              <a:ext uri="{FF2B5EF4-FFF2-40B4-BE49-F238E27FC236}">
                <a16:creationId xmlns:a16="http://schemas.microsoft.com/office/drawing/2014/main" id="{38BB94B9-FBAF-4008-9FA6-BA18C5E6134E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3405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BCFB-EA16-4415-9846-D55B20B0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d’une application sur AD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D45BD-1456-4A14-B9CC-5E9ADB62AF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BC4AA-EDD1-0140-BCF4-8201FD82F82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BA698E5-ED75-4E62-AE09-02D7A76D76DE}"/>
              </a:ext>
            </a:extLst>
          </p:cNvPr>
          <p:cNvSpPr txBox="1">
            <a:spLocks/>
          </p:cNvSpPr>
          <p:nvPr/>
        </p:nvSpPr>
        <p:spPr>
          <a:xfrm>
            <a:off x="1269983" y="1090094"/>
            <a:ext cx="612396" cy="52248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l" defTabSz="536433" rtl="0" eaLnBrk="1" latinLnBrk="0" hangingPunct="1">
              <a:spcBef>
                <a:spcPct val="0"/>
              </a:spcBef>
              <a:buNone/>
              <a:defRPr sz="3600" b="0" i="0" kern="1200" baseline="0">
                <a:solidFill>
                  <a:srgbClr val="FE5000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06EBE1-8347-4FEE-9ADD-2E359191C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" r="1426" b="31040"/>
          <a:stretch/>
        </p:blipFill>
        <p:spPr>
          <a:xfrm>
            <a:off x="269341" y="1417640"/>
            <a:ext cx="11422173" cy="4505898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13EE87-F0AE-4FC0-A838-1B73324203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2" name="Oval 66">
            <a:extLst>
              <a:ext uri="{FF2B5EF4-FFF2-40B4-BE49-F238E27FC236}">
                <a16:creationId xmlns:a16="http://schemas.microsoft.com/office/drawing/2014/main" id="{38BB94B9-FBAF-4008-9FA6-BA18C5E6134E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7077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rebuchet MS (Body)"/>
              </a:rPr>
              <a:t>Analyse &amp; conception[1/2] </a:t>
            </a:r>
            <a:br>
              <a:rPr lang="fr-FR" dirty="0">
                <a:solidFill>
                  <a:schemeClr val="accent2">
                    <a:lumMod val="75000"/>
                  </a:schemeClr>
                </a:solidFill>
                <a:latin typeface="Trebuchet MS (Body)"/>
              </a:rPr>
            </a:b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53" y="1471864"/>
            <a:ext cx="7039336" cy="4525963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5" name="Group 75"/>
          <p:cNvGrpSpPr/>
          <p:nvPr/>
        </p:nvGrpSpPr>
        <p:grpSpPr>
          <a:xfrm>
            <a:off x="888126" y="2429921"/>
            <a:ext cx="2894650" cy="2609850"/>
            <a:chOff x="4674063" y="3064376"/>
            <a:chExt cx="2894650" cy="2609850"/>
          </a:xfrm>
        </p:grpSpPr>
        <p:sp>
          <p:nvSpPr>
            <p:cNvPr id="6" name="Arrow: Chevron 64">
              <a:extLst>
                <a:ext uri="{FF2B5EF4-FFF2-40B4-BE49-F238E27FC236}">
                  <a16:creationId xmlns:a16="http://schemas.microsoft.com/office/drawing/2014/main" id="{F8D83CA8-F2D6-4B98-8BB8-70088C5E481F}"/>
                </a:ext>
              </a:extLst>
            </p:cNvPr>
            <p:cNvSpPr/>
            <p:nvPr/>
          </p:nvSpPr>
          <p:spPr>
            <a:xfrm>
              <a:off x="4674063" y="3064376"/>
              <a:ext cx="2894650" cy="2609850"/>
            </a:xfrm>
            <a:prstGeom prst="chevron">
              <a:avLst>
                <a:gd name="adj" fmla="val 2639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11"/>
            <p:cNvSpPr txBox="1"/>
            <p:nvPr/>
          </p:nvSpPr>
          <p:spPr>
            <a:xfrm>
              <a:off x="4992825" y="3171843"/>
              <a:ext cx="1830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Sprint 2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" name="TextBox 71"/>
            <p:cNvSpPr txBox="1"/>
            <p:nvPr/>
          </p:nvSpPr>
          <p:spPr>
            <a:xfrm>
              <a:off x="5417718" y="4038313"/>
              <a:ext cx="2079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</a:rPr>
                <a:t>Gestion d’utilisateurs et rôles</a:t>
              </a:r>
            </a:p>
          </p:txBody>
        </p:sp>
      </p:grpSp>
      <p:sp>
        <p:nvSpPr>
          <p:cNvPr id="10" name="Oval 66">
            <a:extLst>
              <a:ext uri="{FF2B5EF4-FFF2-40B4-BE49-F238E27FC236}">
                <a16:creationId xmlns:a16="http://schemas.microsoft.com/office/drawing/2014/main" id="{38BB94B9-FBAF-4008-9FA6-BA18C5E6134E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683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A5300F"/>
                </a:solidFill>
                <a:latin typeface="Trebuchet MS (Body)"/>
              </a:rPr>
              <a:t>Analyse &amp; conception[2/2]</a:t>
            </a:r>
            <a:br>
              <a:rPr lang="fr-FR" dirty="0">
                <a:solidFill>
                  <a:srgbClr val="A5300F"/>
                </a:solidFill>
                <a:latin typeface="Trebuchet MS (Body)"/>
              </a:rPr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5" name="Group 76"/>
          <p:cNvGrpSpPr/>
          <p:nvPr/>
        </p:nvGrpSpPr>
        <p:grpSpPr>
          <a:xfrm>
            <a:off x="334019" y="2310397"/>
            <a:ext cx="2894650" cy="2609850"/>
            <a:chOff x="7119830" y="3064376"/>
            <a:chExt cx="2894650" cy="2609850"/>
          </a:xfrm>
        </p:grpSpPr>
        <p:sp>
          <p:nvSpPr>
            <p:cNvPr id="6" name="Arrow: Chevron 65">
              <a:extLst>
                <a:ext uri="{FF2B5EF4-FFF2-40B4-BE49-F238E27FC236}">
                  <a16:creationId xmlns:a16="http://schemas.microsoft.com/office/drawing/2014/main" id="{249443B9-17FB-465A-B335-F0C483849F03}"/>
                </a:ext>
              </a:extLst>
            </p:cNvPr>
            <p:cNvSpPr/>
            <p:nvPr/>
          </p:nvSpPr>
          <p:spPr>
            <a:xfrm>
              <a:off x="7119830" y="3064376"/>
              <a:ext cx="2894650" cy="2609850"/>
            </a:xfrm>
            <a:prstGeom prst="chevron">
              <a:avLst>
                <a:gd name="adj" fmla="val 263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11"/>
            <p:cNvSpPr txBox="1"/>
            <p:nvPr/>
          </p:nvSpPr>
          <p:spPr>
            <a:xfrm>
              <a:off x="7497064" y="3140555"/>
              <a:ext cx="1830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Sprint 3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" name="TextBox 72"/>
            <p:cNvSpPr txBox="1"/>
            <p:nvPr/>
          </p:nvSpPr>
          <p:spPr>
            <a:xfrm>
              <a:off x="7893787" y="3769136"/>
              <a:ext cx="19212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Gestion de demandes de congés</a:t>
              </a:r>
            </a:p>
          </p:txBody>
        </p:sp>
      </p:grp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5" t="1365" r="12270" b="11246"/>
          <a:stretch/>
        </p:blipFill>
        <p:spPr>
          <a:xfrm>
            <a:off x="3339516" y="1295095"/>
            <a:ext cx="8022501" cy="4993410"/>
          </a:xfrm>
        </p:spPr>
      </p:pic>
      <p:sp>
        <p:nvSpPr>
          <p:cNvPr id="9" name="Oval 66">
            <a:extLst>
              <a:ext uri="{FF2B5EF4-FFF2-40B4-BE49-F238E27FC236}">
                <a16:creationId xmlns:a16="http://schemas.microsoft.com/office/drawing/2014/main" id="{38BB94B9-FBAF-4008-9FA6-BA18C5E6134E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513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32130" y="136136"/>
            <a:ext cx="967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 (Body)"/>
              <a:ea typeface="Noto Sans" panose="020B0502040504020204" pitchFamily="34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00" y="4718"/>
            <a:ext cx="888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Réalisation [1/2] - 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9736838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7302730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875117" y="942854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530821" y="955785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31560" y="955784"/>
            <a:ext cx="2180235" cy="165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onnector 10"/>
          <p:cNvSpPr/>
          <p:nvPr/>
        </p:nvSpPr>
        <p:spPr>
          <a:xfrm>
            <a:off x="6967651" y="837624"/>
            <a:ext cx="378642" cy="3753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9441253" y="806773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008" y="760327"/>
            <a:ext cx="470214" cy="468239"/>
            <a:chOff x="6493081" y="1742364"/>
            <a:chExt cx="660464" cy="657690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: Rounded Corners 1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lowchart: Connector 16"/>
          <p:cNvSpPr/>
          <p:nvPr/>
        </p:nvSpPr>
        <p:spPr>
          <a:xfrm>
            <a:off x="7078858" y="933810"/>
            <a:ext cx="166336" cy="16489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Connector 17"/>
          <p:cNvSpPr/>
          <p:nvPr/>
        </p:nvSpPr>
        <p:spPr>
          <a:xfrm>
            <a:off x="11825303" y="806772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92330" y="771771"/>
            <a:ext cx="470214" cy="468239"/>
            <a:chOff x="6493081" y="1742364"/>
            <a:chExt cx="660464" cy="65769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: Rounded Corners 20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38911" y="760327"/>
            <a:ext cx="470214" cy="468239"/>
            <a:chOff x="6493081" y="1742364"/>
            <a:chExt cx="660464" cy="657690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: Rounded Corners 2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09522" y="791179"/>
            <a:ext cx="2910373" cy="468239"/>
            <a:chOff x="6918235" y="3020037"/>
            <a:chExt cx="2910373" cy="468239"/>
          </a:xfrm>
        </p:grpSpPr>
        <p:sp>
          <p:nvSpPr>
            <p:cNvPr id="34" name="Flowchart: Process 33"/>
            <p:cNvSpPr/>
            <p:nvPr/>
          </p:nvSpPr>
          <p:spPr>
            <a:xfrm>
              <a:off x="7325911" y="3159971"/>
              <a:ext cx="2180235" cy="1468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dk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18235" y="3020037"/>
              <a:ext cx="470214" cy="468239"/>
              <a:chOff x="6493081" y="1742364"/>
              <a:chExt cx="660464" cy="657690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449966" y="3035630"/>
              <a:ext cx="378642" cy="375351"/>
              <a:chOff x="8409652" y="2079764"/>
              <a:chExt cx="378642" cy="375351"/>
            </a:xfrm>
          </p:grpSpPr>
          <p:sp>
            <p:nvSpPr>
              <p:cNvPr id="32" name="Flowchart: Connector 31"/>
              <p:cNvSpPr/>
              <p:nvPr/>
            </p:nvSpPr>
            <p:spPr>
              <a:xfrm>
                <a:off x="8409652" y="2079764"/>
                <a:ext cx="378642" cy="37535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Flowchart: Connector 30"/>
              <p:cNvSpPr/>
              <p:nvPr/>
            </p:nvSpPr>
            <p:spPr>
              <a:xfrm>
                <a:off x="8515805" y="2198704"/>
                <a:ext cx="166336" cy="16489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6" name="Rectangle 35"/>
          <p:cNvSpPr/>
          <p:nvPr/>
        </p:nvSpPr>
        <p:spPr>
          <a:xfrm>
            <a:off x="3532705" y="96720"/>
            <a:ext cx="313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A5300F"/>
                </a:solidFill>
                <a:latin typeface="Trebuchet MS (Body)"/>
              </a:rPr>
              <a:t>Outils &amp; Technologies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189443" y="2716054"/>
            <a:ext cx="1755151" cy="2226013"/>
            <a:chOff x="1189443" y="2716054"/>
            <a:chExt cx="1755151" cy="2226013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4EE148F3-7CE7-4378-8B2D-19EE1CB9F944}"/>
                </a:ext>
              </a:extLst>
            </p:cNvPr>
            <p:cNvSpPr/>
            <p:nvPr/>
          </p:nvSpPr>
          <p:spPr>
            <a:xfrm>
              <a:off x="1189443" y="3041963"/>
              <a:ext cx="1755151" cy="1900104"/>
            </a:xfrm>
            <a:custGeom>
              <a:avLst/>
              <a:gdLst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0 w 1447800"/>
                <a:gd name="connsiteY3" fmla="*/ 1900104 h 1900104"/>
                <a:gd name="connsiteX4" fmla="*/ 0 w 1447800"/>
                <a:gd name="connsiteY4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11200 w 1447800"/>
                <a:gd name="connsiteY3" fmla="*/ 189230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673100 w 1447800"/>
                <a:gd name="connsiteY3" fmla="*/ 189230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36600 w 1447800"/>
                <a:gd name="connsiteY3" fmla="*/ 164465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68500"/>
                <a:gd name="connsiteX1" fmla="*/ 1447800 w 1447800"/>
                <a:gd name="connsiteY1" fmla="*/ 0 h 1968500"/>
                <a:gd name="connsiteX2" fmla="*/ 1447800 w 1447800"/>
                <a:gd name="connsiteY2" fmla="*/ 1900104 h 1968500"/>
                <a:gd name="connsiteX3" fmla="*/ 729782 w 1447800"/>
                <a:gd name="connsiteY3" fmla="*/ 1968500 h 1968500"/>
                <a:gd name="connsiteX4" fmla="*/ 0 w 1447800"/>
                <a:gd name="connsiteY4" fmla="*/ 1900104 h 1968500"/>
                <a:gd name="connsiteX5" fmla="*/ 0 w 1447800"/>
                <a:gd name="connsiteY5" fmla="*/ 0 h 1968500"/>
                <a:gd name="connsiteX0" fmla="*/ 0 w 1447800"/>
                <a:gd name="connsiteY0" fmla="*/ 0 h 1901825"/>
                <a:gd name="connsiteX1" fmla="*/ 1447800 w 1447800"/>
                <a:gd name="connsiteY1" fmla="*/ 0 h 1901825"/>
                <a:gd name="connsiteX2" fmla="*/ 1447800 w 1447800"/>
                <a:gd name="connsiteY2" fmla="*/ 1900104 h 1901825"/>
                <a:gd name="connsiteX3" fmla="*/ 727225 w 1447800"/>
                <a:gd name="connsiteY3" fmla="*/ 1901825 h 1901825"/>
                <a:gd name="connsiteX4" fmla="*/ 0 w 1447800"/>
                <a:gd name="connsiteY4" fmla="*/ 1900104 h 1901825"/>
                <a:gd name="connsiteX5" fmla="*/ 0 w 1447800"/>
                <a:gd name="connsiteY5" fmla="*/ 0 h 1901825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29783 w 1447800"/>
                <a:gd name="connsiteY3" fmla="*/ 1725612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29783 w 1447800"/>
                <a:gd name="connsiteY3" fmla="*/ 1697037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32341 w 1447800"/>
                <a:gd name="connsiteY3" fmla="*/ 1673224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1900104">
                  <a:moveTo>
                    <a:pt x="0" y="0"/>
                  </a:moveTo>
                  <a:lnTo>
                    <a:pt x="1447800" y="0"/>
                  </a:lnTo>
                  <a:lnTo>
                    <a:pt x="1447800" y="1900104"/>
                  </a:lnTo>
                  <a:lnTo>
                    <a:pt x="732341" y="1673224"/>
                  </a:lnTo>
                  <a:lnTo>
                    <a:pt x="0" y="1900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4D67"/>
            </a:solidFill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E65667-87C2-47C2-BF69-F093B9187EDC}"/>
                </a:ext>
              </a:extLst>
            </p:cNvPr>
            <p:cNvSpPr/>
            <p:nvPr/>
          </p:nvSpPr>
          <p:spPr>
            <a:xfrm>
              <a:off x="1190558" y="2716054"/>
              <a:ext cx="1754036" cy="633884"/>
            </a:xfrm>
            <a:prstGeom prst="rect">
              <a:avLst/>
            </a:prstGeom>
            <a:solidFill>
              <a:srgbClr val="053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SpringBoot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70977" y="2716054"/>
            <a:ext cx="1707423" cy="2226013"/>
            <a:chOff x="3270977" y="2716054"/>
            <a:chExt cx="1707423" cy="2226013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53DC85CF-28F9-49D2-9CF5-0E6202272564}"/>
                </a:ext>
              </a:extLst>
            </p:cNvPr>
            <p:cNvSpPr/>
            <p:nvPr/>
          </p:nvSpPr>
          <p:spPr>
            <a:xfrm>
              <a:off x="3271609" y="3041963"/>
              <a:ext cx="1699273" cy="1900104"/>
            </a:xfrm>
            <a:custGeom>
              <a:avLst/>
              <a:gdLst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0 w 1447800"/>
                <a:gd name="connsiteY3" fmla="*/ 1900104 h 1900104"/>
                <a:gd name="connsiteX4" fmla="*/ 0 w 1447800"/>
                <a:gd name="connsiteY4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11200 w 1447800"/>
                <a:gd name="connsiteY3" fmla="*/ 189230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673100 w 1447800"/>
                <a:gd name="connsiteY3" fmla="*/ 189230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36600 w 1447800"/>
                <a:gd name="connsiteY3" fmla="*/ 164465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68500"/>
                <a:gd name="connsiteX1" fmla="*/ 1447800 w 1447800"/>
                <a:gd name="connsiteY1" fmla="*/ 0 h 1968500"/>
                <a:gd name="connsiteX2" fmla="*/ 1447800 w 1447800"/>
                <a:gd name="connsiteY2" fmla="*/ 1900104 h 1968500"/>
                <a:gd name="connsiteX3" fmla="*/ 729782 w 1447800"/>
                <a:gd name="connsiteY3" fmla="*/ 1968500 h 1968500"/>
                <a:gd name="connsiteX4" fmla="*/ 0 w 1447800"/>
                <a:gd name="connsiteY4" fmla="*/ 1900104 h 1968500"/>
                <a:gd name="connsiteX5" fmla="*/ 0 w 1447800"/>
                <a:gd name="connsiteY5" fmla="*/ 0 h 1968500"/>
                <a:gd name="connsiteX0" fmla="*/ 0 w 1447800"/>
                <a:gd name="connsiteY0" fmla="*/ 0 h 1901825"/>
                <a:gd name="connsiteX1" fmla="*/ 1447800 w 1447800"/>
                <a:gd name="connsiteY1" fmla="*/ 0 h 1901825"/>
                <a:gd name="connsiteX2" fmla="*/ 1447800 w 1447800"/>
                <a:gd name="connsiteY2" fmla="*/ 1900104 h 1901825"/>
                <a:gd name="connsiteX3" fmla="*/ 727225 w 1447800"/>
                <a:gd name="connsiteY3" fmla="*/ 1901825 h 1901825"/>
                <a:gd name="connsiteX4" fmla="*/ 0 w 1447800"/>
                <a:gd name="connsiteY4" fmla="*/ 1900104 h 1901825"/>
                <a:gd name="connsiteX5" fmla="*/ 0 w 1447800"/>
                <a:gd name="connsiteY5" fmla="*/ 0 h 1901825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29783 w 1447800"/>
                <a:gd name="connsiteY3" fmla="*/ 1725612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29783 w 1447800"/>
                <a:gd name="connsiteY3" fmla="*/ 1697037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32341 w 1447800"/>
                <a:gd name="connsiteY3" fmla="*/ 1673224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1900104">
                  <a:moveTo>
                    <a:pt x="0" y="0"/>
                  </a:moveTo>
                  <a:lnTo>
                    <a:pt x="1447800" y="0"/>
                  </a:lnTo>
                  <a:lnTo>
                    <a:pt x="1447800" y="1900104"/>
                  </a:lnTo>
                  <a:lnTo>
                    <a:pt x="732341" y="1673224"/>
                  </a:lnTo>
                  <a:lnTo>
                    <a:pt x="0" y="1900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959A44-8C6F-49BC-A04E-F565598FFE17}"/>
                </a:ext>
              </a:extLst>
            </p:cNvPr>
            <p:cNvSpPr/>
            <p:nvPr/>
          </p:nvSpPr>
          <p:spPr>
            <a:xfrm>
              <a:off x="3270977" y="2716054"/>
              <a:ext cx="1707423" cy="633884"/>
            </a:xfrm>
            <a:prstGeom prst="rect">
              <a:avLst/>
            </a:prstGeom>
            <a:solidFill>
              <a:srgbClr val="98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Angular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83989" y="2716054"/>
            <a:ext cx="1699584" cy="2226013"/>
            <a:chOff x="7347688" y="2716054"/>
            <a:chExt cx="1699584" cy="2226013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2C35AD5-C11C-476C-8467-761D7C7B279F}"/>
                </a:ext>
              </a:extLst>
            </p:cNvPr>
            <p:cNvSpPr/>
            <p:nvPr/>
          </p:nvSpPr>
          <p:spPr>
            <a:xfrm>
              <a:off x="7347999" y="3041963"/>
              <a:ext cx="1699273" cy="1900104"/>
            </a:xfrm>
            <a:custGeom>
              <a:avLst/>
              <a:gdLst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0 w 1447800"/>
                <a:gd name="connsiteY3" fmla="*/ 1900104 h 1900104"/>
                <a:gd name="connsiteX4" fmla="*/ 0 w 1447800"/>
                <a:gd name="connsiteY4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11200 w 1447800"/>
                <a:gd name="connsiteY3" fmla="*/ 189230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673100 w 1447800"/>
                <a:gd name="connsiteY3" fmla="*/ 189230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36600 w 1447800"/>
                <a:gd name="connsiteY3" fmla="*/ 164465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68500"/>
                <a:gd name="connsiteX1" fmla="*/ 1447800 w 1447800"/>
                <a:gd name="connsiteY1" fmla="*/ 0 h 1968500"/>
                <a:gd name="connsiteX2" fmla="*/ 1447800 w 1447800"/>
                <a:gd name="connsiteY2" fmla="*/ 1900104 h 1968500"/>
                <a:gd name="connsiteX3" fmla="*/ 729782 w 1447800"/>
                <a:gd name="connsiteY3" fmla="*/ 1968500 h 1968500"/>
                <a:gd name="connsiteX4" fmla="*/ 0 w 1447800"/>
                <a:gd name="connsiteY4" fmla="*/ 1900104 h 1968500"/>
                <a:gd name="connsiteX5" fmla="*/ 0 w 1447800"/>
                <a:gd name="connsiteY5" fmla="*/ 0 h 1968500"/>
                <a:gd name="connsiteX0" fmla="*/ 0 w 1447800"/>
                <a:gd name="connsiteY0" fmla="*/ 0 h 1901825"/>
                <a:gd name="connsiteX1" fmla="*/ 1447800 w 1447800"/>
                <a:gd name="connsiteY1" fmla="*/ 0 h 1901825"/>
                <a:gd name="connsiteX2" fmla="*/ 1447800 w 1447800"/>
                <a:gd name="connsiteY2" fmla="*/ 1900104 h 1901825"/>
                <a:gd name="connsiteX3" fmla="*/ 727225 w 1447800"/>
                <a:gd name="connsiteY3" fmla="*/ 1901825 h 1901825"/>
                <a:gd name="connsiteX4" fmla="*/ 0 w 1447800"/>
                <a:gd name="connsiteY4" fmla="*/ 1900104 h 1901825"/>
                <a:gd name="connsiteX5" fmla="*/ 0 w 1447800"/>
                <a:gd name="connsiteY5" fmla="*/ 0 h 1901825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29783 w 1447800"/>
                <a:gd name="connsiteY3" fmla="*/ 1725612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29783 w 1447800"/>
                <a:gd name="connsiteY3" fmla="*/ 1697037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32341 w 1447800"/>
                <a:gd name="connsiteY3" fmla="*/ 1673224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1900104">
                  <a:moveTo>
                    <a:pt x="0" y="0"/>
                  </a:moveTo>
                  <a:lnTo>
                    <a:pt x="1447800" y="0"/>
                  </a:lnTo>
                  <a:lnTo>
                    <a:pt x="1447800" y="1900104"/>
                  </a:lnTo>
                  <a:lnTo>
                    <a:pt x="732341" y="1673224"/>
                  </a:lnTo>
                  <a:lnTo>
                    <a:pt x="0" y="1900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417B049-303A-456B-846E-396EB0455EF3}"/>
                </a:ext>
              </a:extLst>
            </p:cNvPr>
            <p:cNvSpPr/>
            <p:nvPr/>
          </p:nvSpPr>
          <p:spPr>
            <a:xfrm>
              <a:off x="7347688" y="2716054"/>
              <a:ext cx="1699272" cy="6338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Bootstrap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392339" y="2716054"/>
            <a:ext cx="1699322" cy="2226013"/>
            <a:chOff x="9392339" y="2716054"/>
            <a:chExt cx="1699322" cy="2226013"/>
          </a:xfrm>
        </p:grpSpPr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73132DA0-15F8-443D-8840-1EBC8EF8D90C}"/>
                </a:ext>
              </a:extLst>
            </p:cNvPr>
            <p:cNvSpPr/>
            <p:nvPr/>
          </p:nvSpPr>
          <p:spPr>
            <a:xfrm>
              <a:off x="9392339" y="3041963"/>
              <a:ext cx="1699273" cy="1900104"/>
            </a:xfrm>
            <a:custGeom>
              <a:avLst/>
              <a:gdLst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0 w 1447800"/>
                <a:gd name="connsiteY3" fmla="*/ 1900104 h 1900104"/>
                <a:gd name="connsiteX4" fmla="*/ 0 w 1447800"/>
                <a:gd name="connsiteY4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11200 w 1447800"/>
                <a:gd name="connsiteY3" fmla="*/ 189230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673100 w 1447800"/>
                <a:gd name="connsiteY3" fmla="*/ 189230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36600 w 1447800"/>
                <a:gd name="connsiteY3" fmla="*/ 164465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68500"/>
                <a:gd name="connsiteX1" fmla="*/ 1447800 w 1447800"/>
                <a:gd name="connsiteY1" fmla="*/ 0 h 1968500"/>
                <a:gd name="connsiteX2" fmla="*/ 1447800 w 1447800"/>
                <a:gd name="connsiteY2" fmla="*/ 1900104 h 1968500"/>
                <a:gd name="connsiteX3" fmla="*/ 729782 w 1447800"/>
                <a:gd name="connsiteY3" fmla="*/ 1968500 h 1968500"/>
                <a:gd name="connsiteX4" fmla="*/ 0 w 1447800"/>
                <a:gd name="connsiteY4" fmla="*/ 1900104 h 1968500"/>
                <a:gd name="connsiteX5" fmla="*/ 0 w 1447800"/>
                <a:gd name="connsiteY5" fmla="*/ 0 h 1968500"/>
                <a:gd name="connsiteX0" fmla="*/ 0 w 1447800"/>
                <a:gd name="connsiteY0" fmla="*/ 0 h 1901825"/>
                <a:gd name="connsiteX1" fmla="*/ 1447800 w 1447800"/>
                <a:gd name="connsiteY1" fmla="*/ 0 h 1901825"/>
                <a:gd name="connsiteX2" fmla="*/ 1447800 w 1447800"/>
                <a:gd name="connsiteY2" fmla="*/ 1900104 h 1901825"/>
                <a:gd name="connsiteX3" fmla="*/ 727225 w 1447800"/>
                <a:gd name="connsiteY3" fmla="*/ 1901825 h 1901825"/>
                <a:gd name="connsiteX4" fmla="*/ 0 w 1447800"/>
                <a:gd name="connsiteY4" fmla="*/ 1900104 h 1901825"/>
                <a:gd name="connsiteX5" fmla="*/ 0 w 1447800"/>
                <a:gd name="connsiteY5" fmla="*/ 0 h 1901825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29783 w 1447800"/>
                <a:gd name="connsiteY3" fmla="*/ 1725612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29783 w 1447800"/>
                <a:gd name="connsiteY3" fmla="*/ 1697037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32341 w 1447800"/>
                <a:gd name="connsiteY3" fmla="*/ 1673224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1900104">
                  <a:moveTo>
                    <a:pt x="0" y="0"/>
                  </a:moveTo>
                  <a:lnTo>
                    <a:pt x="1447800" y="0"/>
                  </a:lnTo>
                  <a:lnTo>
                    <a:pt x="1447800" y="1900104"/>
                  </a:lnTo>
                  <a:lnTo>
                    <a:pt x="732341" y="1673224"/>
                  </a:lnTo>
                  <a:lnTo>
                    <a:pt x="0" y="1900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46C0A8-F3C2-4A92-BFEA-F24DEB5CA15C}"/>
                </a:ext>
              </a:extLst>
            </p:cNvPr>
            <p:cNvSpPr/>
            <p:nvPr/>
          </p:nvSpPr>
          <p:spPr>
            <a:xfrm>
              <a:off x="9392389" y="2716054"/>
              <a:ext cx="1699272" cy="633884"/>
            </a:xfrm>
            <a:prstGeom prst="rect">
              <a:avLst/>
            </a:prstGeom>
            <a:solidFill>
              <a:srgbClr val="919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Ms Azure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63123" y="2716054"/>
            <a:ext cx="1700388" cy="2226013"/>
            <a:chOff x="5295516" y="2716054"/>
            <a:chExt cx="1700388" cy="2226013"/>
          </a:xfrm>
        </p:grpSpPr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FE905A6B-6B65-48CE-9870-33C18B5A983E}"/>
                </a:ext>
              </a:extLst>
            </p:cNvPr>
            <p:cNvSpPr/>
            <p:nvPr/>
          </p:nvSpPr>
          <p:spPr>
            <a:xfrm>
              <a:off x="5295516" y="3041963"/>
              <a:ext cx="1699273" cy="1900104"/>
            </a:xfrm>
            <a:custGeom>
              <a:avLst/>
              <a:gdLst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0 w 1447800"/>
                <a:gd name="connsiteY3" fmla="*/ 1900104 h 1900104"/>
                <a:gd name="connsiteX4" fmla="*/ 0 w 1447800"/>
                <a:gd name="connsiteY4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11200 w 1447800"/>
                <a:gd name="connsiteY3" fmla="*/ 189230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673100 w 1447800"/>
                <a:gd name="connsiteY3" fmla="*/ 189230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36600 w 1447800"/>
                <a:gd name="connsiteY3" fmla="*/ 1644650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68500"/>
                <a:gd name="connsiteX1" fmla="*/ 1447800 w 1447800"/>
                <a:gd name="connsiteY1" fmla="*/ 0 h 1968500"/>
                <a:gd name="connsiteX2" fmla="*/ 1447800 w 1447800"/>
                <a:gd name="connsiteY2" fmla="*/ 1900104 h 1968500"/>
                <a:gd name="connsiteX3" fmla="*/ 729782 w 1447800"/>
                <a:gd name="connsiteY3" fmla="*/ 1968500 h 1968500"/>
                <a:gd name="connsiteX4" fmla="*/ 0 w 1447800"/>
                <a:gd name="connsiteY4" fmla="*/ 1900104 h 1968500"/>
                <a:gd name="connsiteX5" fmla="*/ 0 w 1447800"/>
                <a:gd name="connsiteY5" fmla="*/ 0 h 1968500"/>
                <a:gd name="connsiteX0" fmla="*/ 0 w 1447800"/>
                <a:gd name="connsiteY0" fmla="*/ 0 h 1901825"/>
                <a:gd name="connsiteX1" fmla="*/ 1447800 w 1447800"/>
                <a:gd name="connsiteY1" fmla="*/ 0 h 1901825"/>
                <a:gd name="connsiteX2" fmla="*/ 1447800 w 1447800"/>
                <a:gd name="connsiteY2" fmla="*/ 1900104 h 1901825"/>
                <a:gd name="connsiteX3" fmla="*/ 727225 w 1447800"/>
                <a:gd name="connsiteY3" fmla="*/ 1901825 h 1901825"/>
                <a:gd name="connsiteX4" fmla="*/ 0 w 1447800"/>
                <a:gd name="connsiteY4" fmla="*/ 1900104 h 1901825"/>
                <a:gd name="connsiteX5" fmla="*/ 0 w 1447800"/>
                <a:gd name="connsiteY5" fmla="*/ 0 h 1901825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29783 w 1447800"/>
                <a:gd name="connsiteY3" fmla="*/ 1725612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29783 w 1447800"/>
                <a:gd name="connsiteY3" fmla="*/ 1697037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  <a:gd name="connsiteX0" fmla="*/ 0 w 1447800"/>
                <a:gd name="connsiteY0" fmla="*/ 0 h 1900104"/>
                <a:gd name="connsiteX1" fmla="*/ 1447800 w 1447800"/>
                <a:gd name="connsiteY1" fmla="*/ 0 h 1900104"/>
                <a:gd name="connsiteX2" fmla="*/ 1447800 w 1447800"/>
                <a:gd name="connsiteY2" fmla="*/ 1900104 h 1900104"/>
                <a:gd name="connsiteX3" fmla="*/ 732341 w 1447800"/>
                <a:gd name="connsiteY3" fmla="*/ 1673224 h 1900104"/>
                <a:gd name="connsiteX4" fmla="*/ 0 w 1447800"/>
                <a:gd name="connsiteY4" fmla="*/ 1900104 h 1900104"/>
                <a:gd name="connsiteX5" fmla="*/ 0 w 1447800"/>
                <a:gd name="connsiteY5" fmla="*/ 0 h 190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1900104">
                  <a:moveTo>
                    <a:pt x="0" y="0"/>
                  </a:moveTo>
                  <a:lnTo>
                    <a:pt x="1447800" y="0"/>
                  </a:lnTo>
                  <a:lnTo>
                    <a:pt x="1447800" y="1900104"/>
                  </a:lnTo>
                  <a:lnTo>
                    <a:pt x="732341" y="1673224"/>
                  </a:lnTo>
                  <a:lnTo>
                    <a:pt x="0" y="1900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6FB0B5-A79B-4C18-A986-00D0B82E25F2}"/>
                </a:ext>
              </a:extLst>
            </p:cNvPr>
            <p:cNvSpPr/>
            <p:nvPr/>
          </p:nvSpPr>
          <p:spPr>
            <a:xfrm>
              <a:off x="5296632" y="2716054"/>
              <a:ext cx="1699272" cy="6338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MySQL</a:t>
              </a:r>
            </a:p>
          </p:txBody>
        </p:sp>
      </p:grpSp>
      <p:sp>
        <p:nvSpPr>
          <p:cNvPr id="62" name="Oval 66">
            <a:extLst>
              <a:ext uri="{FF2B5EF4-FFF2-40B4-BE49-F238E27FC236}">
                <a16:creationId xmlns:a16="http://schemas.microsoft.com/office/drawing/2014/main" id="{AF1E1A34-6E9E-4D81-82DE-BC447CD40D36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26" name="Picture 2" descr="Francois Consigny / application-spring-boot · GitLab">
            <a:extLst>
              <a:ext uri="{FF2B5EF4-FFF2-40B4-BE49-F238E27FC236}">
                <a16:creationId xmlns:a16="http://schemas.microsoft.com/office/drawing/2014/main" id="{0352A255-E370-4EF4-88E5-2DCC91AE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32" y="3041963"/>
            <a:ext cx="2180235" cy="196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Angular PNG transparents - StickPNG">
            <a:extLst>
              <a:ext uri="{FF2B5EF4-FFF2-40B4-BE49-F238E27FC236}">
                <a16:creationId xmlns:a16="http://schemas.microsoft.com/office/drawing/2014/main" id="{54545F7F-F605-4FB0-A6BB-C5114DA6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53" y="3571426"/>
            <a:ext cx="851158" cy="90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MySQL PNG les images sont gratuites à télécharger - CrazyPNG.com-Crazy  PNG images téléchargement gratuit">
            <a:extLst>
              <a:ext uri="{FF2B5EF4-FFF2-40B4-BE49-F238E27FC236}">
                <a16:creationId xmlns:a16="http://schemas.microsoft.com/office/drawing/2014/main" id="{52EBC637-735F-4272-87D5-DAFEB55AA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701" y="3422050"/>
            <a:ext cx="1053511" cy="105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, azure, logo Free Icon of Vector Logo">
            <a:extLst>
              <a:ext uri="{FF2B5EF4-FFF2-40B4-BE49-F238E27FC236}">
                <a16:creationId xmlns:a16="http://schemas.microsoft.com/office/drawing/2014/main" id="{2E13F414-5FAD-4119-A4E8-205F530D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838" y="3461602"/>
            <a:ext cx="1060826" cy="106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cône Bootstrap - Téléchargement gratuit en PNG et vecteurs">
            <a:extLst>
              <a:ext uri="{FF2B5EF4-FFF2-40B4-BE49-F238E27FC236}">
                <a16:creationId xmlns:a16="http://schemas.microsoft.com/office/drawing/2014/main" id="{027A522B-F400-4935-80C6-3A6DF6FE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3482739"/>
            <a:ext cx="1151560" cy="11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7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32130" y="136136"/>
            <a:ext cx="967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 (Body)"/>
              <a:ea typeface="Noto Sans" panose="020B0502040504020204" pitchFamily="34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00" y="4718"/>
            <a:ext cx="888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Réalisation [2/2] - 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9736838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7302730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875117" y="942854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530821" y="955785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31560" y="955784"/>
            <a:ext cx="2180235" cy="165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onnector 10"/>
          <p:cNvSpPr/>
          <p:nvPr/>
        </p:nvSpPr>
        <p:spPr>
          <a:xfrm>
            <a:off x="6967651" y="837624"/>
            <a:ext cx="378642" cy="3753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9441253" y="806773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008" y="760327"/>
            <a:ext cx="470214" cy="468239"/>
            <a:chOff x="6493081" y="1742364"/>
            <a:chExt cx="660464" cy="657690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: Rounded Corners 1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lowchart: Connector 16"/>
          <p:cNvSpPr/>
          <p:nvPr/>
        </p:nvSpPr>
        <p:spPr>
          <a:xfrm>
            <a:off x="7078858" y="933810"/>
            <a:ext cx="166336" cy="16489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Connector 17"/>
          <p:cNvSpPr/>
          <p:nvPr/>
        </p:nvSpPr>
        <p:spPr>
          <a:xfrm>
            <a:off x="11825303" y="806772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92330" y="771771"/>
            <a:ext cx="470214" cy="468239"/>
            <a:chOff x="6493081" y="1742364"/>
            <a:chExt cx="660464" cy="65769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: Rounded Corners 20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38911" y="760327"/>
            <a:ext cx="470214" cy="468239"/>
            <a:chOff x="6493081" y="1742364"/>
            <a:chExt cx="660464" cy="657690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: Rounded Corners 2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09522" y="791179"/>
            <a:ext cx="2910373" cy="468239"/>
            <a:chOff x="6918235" y="3020037"/>
            <a:chExt cx="2910373" cy="468239"/>
          </a:xfrm>
        </p:grpSpPr>
        <p:sp>
          <p:nvSpPr>
            <p:cNvPr id="28" name="Flowchart: Process 27"/>
            <p:cNvSpPr/>
            <p:nvPr/>
          </p:nvSpPr>
          <p:spPr>
            <a:xfrm>
              <a:off x="7325911" y="3159971"/>
              <a:ext cx="2180235" cy="1468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dk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918235" y="3020037"/>
              <a:ext cx="470214" cy="468239"/>
              <a:chOff x="6493081" y="1742364"/>
              <a:chExt cx="660464" cy="657690"/>
            </a:xfrm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/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449966" y="3035630"/>
              <a:ext cx="378642" cy="375351"/>
              <a:chOff x="8409652" y="2079764"/>
              <a:chExt cx="378642" cy="375351"/>
            </a:xfrm>
          </p:grpSpPr>
          <p:sp>
            <p:nvSpPr>
              <p:cNvPr id="31" name="Flowchart: Connector 30"/>
              <p:cNvSpPr/>
              <p:nvPr/>
            </p:nvSpPr>
            <p:spPr>
              <a:xfrm>
                <a:off x="8409652" y="2079764"/>
                <a:ext cx="378642" cy="37535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8515805" y="2198704"/>
                <a:ext cx="166336" cy="16489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6" name="Rectangle 35"/>
          <p:cNvSpPr/>
          <p:nvPr/>
        </p:nvSpPr>
        <p:spPr>
          <a:xfrm>
            <a:off x="3509627" y="95718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A5300F"/>
                </a:solidFill>
                <a:latin typeface="Trebuchet MS (Body)"/>
              </a:rPr>
              <a:t>Démo</a:t>
            </a: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3886D34C-F997-4BE7-9139-BFDA8B6436D9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5762641" y="3850957"/>
            <a:ext cx="1989221" cy="8181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MohamedLassad</a:t>
            </a:r>
            <a:endParaRPr lang="fr-FR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4341597" y="5256838"/>
            <a:ext cx="1889374" cy="88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Mokhtar Najjar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7551879" y="5256838"/>
            <a:ext cx="1889374" cy="88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Hédi</a:t>
            </a:r>
            <a:r>
              <a:rPr lang="fr-FR" dirty="0"/>
              <a:t> </a:t>
            </a:r>
            <a:r>
              <a:rPr lang="fr-FR" dirty="0" err="1"/>
              <a:t>tezeghdanti</a:t>
            </a:r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5409680" y="1385836"/>
            <a:ext cx="2522621" cy="14186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APSYS</a:t>
            </a:r>
          </a:p>
        </p:txBody>
      </p:sp>
      <p:sp>
        <p:nvSpPr>
          <p:cNvPr id="41" name="Flèche vers le bas 40"/>
          <p:cNvSpPr/>
          <p:nvPr/>
        </p:nvSpPr>
        <p:spPr>
          <a:xfrm rot="10800000">
            <a:off x="6354457" y="2799074"/>
            <a:ext cx="697237" cy="103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243488" y="4593639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Manager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3890450" y="4937830"/>
            <a:ext cx="360126" cy="17358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516616" y="5621107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Employées</a:t>
            </a:r>
          </a:p>
        </p:txBody>
      </p:sp>
    </p:spTree>
    <p:extLst>
      <p:ext uri="{BB962C8B-B14F-4D97-AF65-F5344CB8AC3E}">
        <p14:creationId xmlns:p14="http://schemas.microsoft.com/office/powerpoint/2010/main" val="183890140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32130" y="136136"/>
            <a:ext cx="967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 (Body)"/>
              <a:ea typeface="Noto Sans" panose="020B0502040504020204" pitchFamily="34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00" y="126638"/>
            <a:ext cx="888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Conclusion </a:t>
            </a:r>
            <a:r>
              <a:rPr lang="fr-FR" sz="3200">
                <a:solidFill>
                  <a:srgbClr val="A5300F"/>
                </a:solidFill>
                <a:latin typeface="Trebuchet MS (Body)"/>
              </a:rPr>
              <a:t>&amp; Perspectives </a:t>
            </a:r>
            <a:endParaRPr lang="fr-FR" sz="3200" dirty="0">
              <a:solidFill>
                <a:srgbClr val="A5300F"/>
              </a:solidFill>
              <a:latin typeface="Trebuchet MS (Body)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736838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7302730" y="942854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875117" y="942854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530821" y="955785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31560" y="955784"/>
            <a:ext cx="2180235" cy="165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onnector 10"/>
          <p:cNvSpPr/>
          <p:nvPr/>
        </p:nvSpPr>
        <p:spPr>
          <a:xfrm>
            <a:off x="9404108" y="772727"/>
            <a:ext cx="378642" cy="3753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7008" y="760327"/>
            <a:ext cx="470214" cy="468239"/>
            <a:chOff x="6493081" y="1742364"/>
            <a:chExt cx="660464" cy="657690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lowchart: Connector 15"/>
          <p:cNvSpPr/>
          <p:nvPr/>
        </p:nvSpPr>
        <p:spPr>
          <a:xfrm>
            <a:off x="9504967" y="868913"/>
            <a:ext cx="166336" cy="16489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owchart: Connector 16"/>
          <p:cNvSpPr/>
          <p:nvPr/>
        </p:nvSpPr>
        <p:spPr>
          <a:xfrm>
            <a:off x="11825303" y="806772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92330" y="771771"/>
            <a:ext cx="470214" cy="468239"/>
            <a:chOff x="6493081" y="1742364"/>
            <a:chExt cx="660464" cy="65769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: Rounded Corners 19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38911" y="760327"/>
            <a:ext cx="470214" cy="468239"/>
            <a:chOff x="6493081" y="1742364"/>
            <a:chExt cx="660464" cy="65769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63681" y="770501"/>
            <a:ext cx="470214" cy="468239"/>
            <a:chOff x="6493081" y="1742364"/>
            <a:chExt cx="660464" cy="65769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409515" y="738268"/>
            <a:ext cx="2794430" cy="468239"/>
            <a:chOff x="8201694" y="1652666"/>
            <a:chExt cx="2794430" cy="468239"/>
          </a:xfrm>
        </p:grpSpPr>
        <p:sp>
          <p:nvSpPr>
            <p:cNvPr id="31" name="Flowchart: Process 30"/>
            <p:cNvSpPr/>
            <p:nvPr/>
          </p:nvSpPr>
          <p:spPr>
            <a:xfrm>
              <a:off x="8498489" y="1843271"/>
              <a:ext cx="2213187" cy="16650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dk1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201694" y="1652666"/>
              <a:ext cx="470214" cy="468239"/>
              <a:chOff x="6493081" y="1742364"/>
              <a:chExt cx="660464" cy="657690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Rectangle: Rounded Corners 36"/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/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0617482" y="1721172"/>
              <a:ext cx="378642" cy="375351"/>
              <a:chOff x="8477331" y="3311156"/>
              <a:chExt cx="378642" cy="375351"/>
            </a:xfrm>
          </p:grpSpPr>
          <p:sp>
            <p:nvSpPr>
              <p:cNvPr id="34" name="Flowchart: Connector 33"/>
              <p:cNvSpPr/>
              <p:nvPr/>
            </p:nvSpPr>
            <p:spPr>
              <a:xfrm>
                <a:off x="8477331" y="3311156"/>
                <a:ext cx="378642" cy="37535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Flowchart: Connector 34"/>
              <p:cNvSpPr/>
              <p:nvPr/>
            </p:nvSpPr>
            <p:spPr>
              <a:xfrm>
                <a:off x="8579009" y="3416386"/>
                <a:ext cx="166336" cy="16489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7369322" y="1797577"/>
            <a:ext cx="3054500" cy="4279805"/>
            <a:chOff x="4422460" y="2511493"/>
            <a:chExt cx="3054500" cy="4279805"/>
          </a:xfrm>
        </p:grpSpPr>
        <p:grpSp>
          <p:nvGrpSpPr>
            <p:cNvPr id="70" name="Group 69"/>
            <p:cNvGrpSpPr/>
            <p:nvPr/>
          </p:nvGrpSpPr>
          <p:grpSpPr>
            <a:xfrm>
              <a:off x="4422460" y="4287204"/>
              <a:ext cx="3054500" cy="2504094"/>
              <a:chOff x="5268627" y="2948289"/>
              <a:chExt cx="2512412" cy="211341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268627" y="2948289"/>
                <a:ext cx="1878041" cy="285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>
                    <a:ln w="0"/>
                    <a:solidFill>
                      <a:schemeClr val="accent1">
                        <a:lumMod val="75000"/>
                      </a:schemeClr>
                    </a:solidFill>
                  </a:rPr>
                  <a:t>Nouvelles connaissances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268627" y="3217418"/>
                <a:ext cx="2512412" cy="1844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1600" b="1" dirty="0">
                    <a:latin typeface="Raleway"/>
                    <a:ea typeface="Roboto Condensed" panose="020B0604020202020204" charset="0"/>
                  </a:rPr>
                  <a:t>Développement avec </a:t>
                </a:r>
                <a:r>
                  <a:rPr lang="fr-FR" sz="1600" b="1" dirty="0" err="1">
                    <a:latin typeface="Raleway"/>
                    <a:ea typeface="Roboto Condensed" panose="020B0604020202020204" charset="0"/>
                  </a:rPr>
                  <a:t>Angular</a:t>
                </a:r>
                <a:r>
                  <a:rPr lang="fr-FR" sz="1600" b="1" dirty="0">
                    <a:latin typeface="Raleway"/>
                    <a:ea typeface="Roboto Condensed" panose="020B0604020202020204" charset="0"/>
                  </a:rPr>
                  <a:t> &amp; Spring Boot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1600" b="1" dirty="0">
                    <a:latin typeface="Raleway"/>
                    <a:ea typeface="Roboto Condensed" panose="020B0604020202020204" charset="0"/>
                  </a:rPr>
                  <a:t>Travail en équipe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1600" b="1" dirty="0">
                    <a:latin typeface="Raleway"/>
                    <a:ea typeface="Roboto Condensed" panose="020B0604020202020204" charset="0"/>
                  </a:rPr>
                  <a:t>Intégration dans la vie professionnelle</a:t>
                </a:r>
              </a:p>
              <a:p>
                <a:pPr algn="ctr">
                  <a:defRPr/>
                </a:pPr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3C86B39B-027F-4A49-8AE8-A6F0F120C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8026" y="2511493"/>
              <a:ext cx="1697689" cy="1361609"/>
            </a:xfrm>
            <a:custGeom>
              <a:avLst/>
              <a:gdLst>
                <a:gd name="T0" fmla="*/ 673 w 783"/>
                <a:gd name="T1" fmla="*/ 98 h 628"/>
                <a:gd name="T2" fmla="*/ 388 w 783"/>
                <a:gd name="T3" fmla="*/ 1 h 628"/>
                <a:gd name="T4" fmla="*/ 69 w 783"/>
                <a:gd name="T5" fmla="*/ 118 h 628"/>
                <a:gd name="T6" fmla="*/ 137 w 783"/>
                <a:gd name="T7" fmla="*/ 433 h 628"/>
                <a:gd name="T8" fmla="*/ 481 w 783"/>
                <a:gd name="T9" fmla="*/ 593 h 628"/>
                <a:gd name="T10" fmla="*/ 720 w 783"/>
                <a:gd name="T11" fmla="*/ 425 h 628"/>
                <a:gd name="T12" fmla="*/ 599 w 783"/>
                <a:gd name="T13" fmla="*/ 84 h 628"/>
                <a:gd name="T14" fmla="*/ 539 w 783"/>
                <a:gd name="T15" fmla="*/ 145 h 628"/>
                <a:gd name="T16" fmla="*/ 553 w 783"/>
                <a:gd name="T17" fmla="*/ 157 h 628"/>
                <a:gd name="T18" fmla="*/ 419 w 783"/>
                <a:gd name="T19" fmla="*/ 88 h 628"/>
                <a:gd name="T20" fmla="*/ 291 w 783"/>
                <a:gd name="T21" fmla="*/ 50 h 628"/>
                <a:gd name="T22" fmla="*/ 416 w 783"/>
                <a:gd name="T23" fmla="*/ 235 h 628"/>
                <a:gd name="T24" fmla="*/ 383 w 783"/>
                <a:gd name="T25" fmla="*/ 316 h 628"/>
                <a:gd name="T26" fmla="*/ 337 w 783"/>
                <a:gd name="T27" fmla="*/ 246 h 628"/>
                <a:gd name="T28" fmla="*/ 278 w 783"/>
                <a:gd name="T29" fmla="*/ 123 h 628"/>
                <a:gd name="T30" fmla="*/ 356 w 783"/>
                <a:gd name="T31" fmla="*/ 223 h 628"/>
                <a:gd name="T32" fmla="*/ 257 w 783"/>
                <a:gd name="T33" fmla="*/ 121 h 628"/>
                <a:gd name="T34" fmla="*/ 62 w 783"/>
                <a:gd name="T35" fmla="*/ 162 h 628"/>
                <a:gd name="T36" fmla="*/ 129 w 783"/>
                <a:gd name="T37" fmla="*/ 195 h 628"/>
                <a:gd name="T38" fmla="*/ 164 w 783"/>
                <a:gd name="T39" fmla="*/ 322 h 628"/>
                <a:gd name="T40" fmla="*/ 89 w 783"/>
                <a:gd name="T41" fmla="*/ 272 h 628"/>
                <a:gd name="T42" fmla="*/ 75 w 783"/>
                <a:gd name="T43" fmla="*/ 310 h 628"/>
                <a:gd name="T44" fmla="*/ 198 w 783"/>
                <a:gd name="T45" fmla="*/ 314 h 628"/>
                <a:gd name="T46" fmla="*/ 71 w 783"/>
                <a:gd name="T47" fmla="*/ 249 h 628"/>
                <a:gd name="T48" fmla="*/ 146 w 783"/>
                <a:gd name="T49" fmla="*/ 405 h 628"/>
                <a:gd name="T50" fmla="*/ 161 w 783"/>
                <a:gd name="T51" fmla="*/ 306 h 628"/>
                <a:gd name="T52" fmla="*/ 97 w 783"/>
                <a:gd name="T53" fmla="*/ 121 h 628"/>
                <a:gd name="T54" fmla="*/ 204 w 783"/>
                <a:gd name="T55" fmla="*/ 205 h 628"/>
                <a:gd name="T56" fmla="*/ 224 w 783"/>
                <a:gd name="T57" fmla="*/ 379 h 628"/>
                <a:gd name="T58" fmla="*/ 237 w 783"/>
                <a:gd name="T59" fmla="*/ 455 h 628"/>
                <a:gd name="T60" fmla="*/ 316 w 783"/>
                <a:gd name="T61" fmla="*/ 469 h 628"/>
                <a:gd name="T62" fmla="*/ 342 w 783"/>
                <a:gd name="T63" fmla="*/ 455 h 628"/>
                <a:gd name="T64" fmla="*/ 327 w 783"/>
                <a:gd name="T65" fmla="*/ 452 h 628"/>
                <a:gd name="T66" fmla="*/ 266 w 783"/>
                <a:gd name="T67" fmla="*/ 244 h 628"/>
                <a:gd name="T68" fmla="*/ 169 w 783"/>
                <a:gd name="T69" fmla="*/ 85 h 628"/>
                <a:gd name="T70" fmla="*/ 257 w 783"/>
                <a:gd name="T71" fmla="*/ 135 h 628"/>
                <a:gd name="T72" fmla="*/ 372 w 783"/>
                <a:gd name="T73" fmla="*/ 431 h 628"/>
                <a:gd name="T74" fmla="*/ 438 w 783"/>
                <a:gd name="T75" fmla="*/ 511 h 628"/>
                <a:gd name="T76" fmla="*/ 477 w 783"/>
                <a:gd name="T77" fmla="*/ 272 h 628"/>
                <a:gd name="T78" fmla="*/ 462 w 783"/>
                <a:gd name="T79" fmla="*/ 266 h 628"/>
                <a:gd name="T80" fmla="*/ 467 w 783"/>
                <a:gd name="T81" fmla="*/ 68 h 628"/>
                <a:gd name="T82" fmla="*/ 531 w 783"/>
                <a:gd name="T83" fmla="*/ 158 h 628"/>
                <a:gd name="T84" fmla="*/ 501 w 783"/>
                <a:gd name="T85" fmla="*/ 396 h 628"/>
                <a:gd name="T86" fmla="*/ 479 w 783"/>
                <a:gd name="T87" fmla="*/ 524 h 628"/>
                <a:gd name="T88" fmla="*/ 533 w 783"/>
                <a:gd name="T89" fmla="*/ 576 h 628"/>
                <a:gd name="T90" fmla="*/ 503 w 783"/>
                <a:gd name="T91" fmla="*/ 535 h 628"/>
                <a:gd name="T92" fmla="*/ 523 w 783"/>
                <a:gd name="T93" fmla="*/ 541 h 628"/>
                <a:gd name="T94" fmla="*/ 667 w 783"/>
                <a:gd name="T95" fmla="*/ 512 h 628"/>
                <a:gd name="T96" fmla="*/ 599 w 783"/>
                <a:gd name="T97" fmla="*/ 469 h 628"/>
                <a:gd name="T98" fmla="*/ 639 w 783"/>
                <a:gd name="T99" fmla="*/ 316 h 628"/>
                <a:gd name="T100" fmla="*/ 592 w 783"/>
                <a:gd name="T101" fmla="*/ 379 h 628"/>
                <a:gd name="T102" fmla="*/ 541 w 783"/>
                <a:gd name="T103" fmla="*/ 354 h 628"/>
                <a:gd name="T104" fmla="*/ 484 w 783"/>
                <a:gd name="T105" fmla="*/ 497 h 628"/>
                <a:gd name="T106" fmla="*/ 558 w 783"/>
                <a:gd name="T107" fmla="*/ 253 h 628"/>
                <a:gd name="T108" fmla="*/ 604 w 783"/>
                <a:gd name="T109" fmla="*/ 148 h 628"/>
                <a:gd name="T110" fmla="*/ 673 w 783"/>
                <a:gd name="T111" fmla="*/ 291 h 628"/>
                <a:gd name="T112" fmla="*/ 625 w 783"/>
                <a:gd name="T113" fmla="*/ 316 h 628"/>
                <a:gd name="T114" fmla="*/ 691 w 783"/>
                <a:gd name="T115" fmla="*/ 268 h 628"/>
                <a:gd name="T116" fmla="*/ 696 w 783"/>
                <a:gd name="T117" fmla="*/ 249 h 628"/>
                <a:gd name="T118" fmla="*/ 621 w 783"/>
                <a:gd name="T119" fmla="*/ 129 h 628"/>
                <a:gd name="T120" fmla="*/ 733 w 783"/>
                <a:gd name="T121" fmla="*/ 22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3" h="628">
                  <a:moveTo>
                    <a:pt x="770" y="294"/>
                  </a:moveTo>
                  <a:cubicBezTo>
                    <a:pt x="769" y="292"/>
                    <a:pt x="768" y="289"/>
                    <a:pt x="769" y="287"/>
                  </a:cubicBezTo>
                  <a:cubicBezTo>
                    <a:pt x="770" y="272"/>
                    <a:pt x="770" y="258"/>
                    <a:pt x="765" y="244"/>
                  </a:cubicBezTo>
                  <a:cubicBezTo>
                    <a:pt x="758" y="218"/>
                    <a:pt x="745" y="195"/>
                    <a:pt x="723" y="179"/>
                  </a:cubicBezTo>
                  <a:cubicBezTo>
                    <a:pt x="720" y="177"/>
                    <a:pt x="720" y="175"/>
                    <a:pt x="720" y="172"/>
                  </a:cubicBezTo>
                  <a:cubicBezTo>
                    <a:pt x="719" y="157"/>
                    <a:pt x="715" y="144"/>
                    <a:pt x="707" y="131"/>
                  </a:cubicBezTo>
                  <a:cubicBezTo>
                    <a:pt x="698" y="118"/>
                    <a:pt x="686" y="107"/>
                    <a:pt x="673" y="98"/>
                  </a:cubicBezTo>
                  <a:cubicBezTo>
                    <a:pt x="673" y="98"/>
                    <a:pt x="673" y="98"/>
                    <a:pt x="673" y="98"/>
                  </a:cubicBezTo>
                  <a:cubicBezTo>
                    <a:pt x="661" y="90"/>
                    <a:pt x="637" y="77"/>
                    <a:pt x="632" y="74"/>
                  </a:cubicBezTo>
                  <a:cubicBezTo>
                    <a:pt x="621" y="67"/>
                    <a:pt x="607" y="64"/>
                    <a:pt x="597" y="54"/>
                  </a:cubicBezTo>
                  <a:cubicBezTo>
                    <a:pt x="584" y="41"/>
                    <a:pt x="567" y="32"/>
                    <a:pt x="549" y="26"/>
                  </a:cubicBezTo>
                  <a:cubicBezTo>
                    <a:pt x="536" y="21"/>
                    <a:pt x="522" y="17"/>
                    <a:pt x="508" y="13"/>
                  </a:cubicBezTo>
                  <a:cubicBezTo>
                    <a:pt x="499" y="11"/>
                    <a:pt x="490" y="10"/>
                    <a:pt x="481" y="9"/>
                  </a:cubicBezTo>
                  <a:cubicBezTo>
                    <a:pt x="469" y="9"/>
                    <a:pt x="457" y="9"/>
                    <a:pt x="445" y="9"/>
                  </a:cubicBezTo>
                  <a:cubicBezTo>
                    <a:pt x="440" y="9"/>
                    <a:pt x="435" y="12"/>
                    <a:pt x="431" y="10"/>
                  </a:cubicBezTo>
                  <a:cubicBezTo>
                    <a:pt x="417" y="4"/>
                    <a:pt x="403" y="2"/>
                    <a:pt x="388" y="1"/>
                  </a:cubicBezTo>
                  <a:cubicBezTo>
                    <a:pt x="366" y="0"/>
                    <a:pt x="345" y="3"/>
                    <a:pt x="324" y="8"/>
                  </a:cubicBezTo>
                  <a:cubicBezTo>
                    <a:pt x="311" y="12"/>
                    <a:pt x="298" y="16"/>
                    <a:pt x="287" y="24"/>
                  </a:cubicBezTo>
                  <a:cubicBezTo>
                    <a:pt x="286" y="25"/>
                    <a:pt x="283" y="25"/>
                    <a:pt x="282" y="25"/>
                  </a:cubicBezTo>
                  <a:cubicBezTo>
                    <a:pt x="259" y="19"/>
                    <a:pt x="236" y="21"/>
                    <a:pt x="214" y="29"/>
                  </a:cubicBezTo>
                  <a:cubicBezTo>
                    <a:pt x="191" y="37"/>
                    <a:pt x="171" y="50"/>
                    <a:pt x="152" y="66"/>
                  </a:cubicBezTo>
                  <a:cubicBezTo>
                    <a:pt x="150" y="68"/>
                    <a:pt x="147" y="69"/>
                    <a:pt x="145" y="70"/>
                  </a:cubicBezTo>
                  <a:cubicBezTo>
                    <a:pt x="139" y="71"/>
                    <a:pt x="133" y="70"/>
                    <a:pt x="127" y="72"/>
                  </a:cubicBezTo>
                  <a:cubicBezTo>
                    <a:pt x="101" y="78"/>
                    <a:pt x="82" y="94"/>
                    <a:pt x="69" y="118"/>
                  </a:cubicBezTo>
                  <a:cubicBezTo>
                    <a:pt x="64" y="127"/>
                    <a:pt x="62" y="136"/>
                    <a:pt x="52" y="142"/>
                  </a:cubicBezTo>
                  <a:cubicBezTo>
                    <a:pt x="15" y="169"/>
                    <a:pt x="0" y="218"/>
                    <a:pt x="14" y="261"/>
                  </a:cubicBezTo>
                  <a:cubicBezTo>
                    <a:pt x="18" y="273"/>
                    <a:pt x="20" y="284"/>
                    <a:pt x="19" y="297"/>
                  </a:cubicBezTo>
                  <a:cubicBezTo>
                    <a:pt x="18" y="315"/>
                    <a:pt x="23" y="332"/>
                    <a:pt x="29" y="349"/>
                  </a:cubicBezTo>
                  <a:cubicBezTo>
                    <a:pt x="38" y="366"/>
                    <a:pt x="38" y="366"/>
                    <a:pt x="38" y="366"/>
                  </a:cubicBezTo>
                  <a:cubicBezTo>
                    <a:pt x="43" y="374"/>
                    <a:pt x="47" y="381"/>
                    <a:pt x="53" y="388"/>
                  </a:cubicBezTo>
                  <a:cubicBezTo>
                    <a:pt x="74" y="411"/>
                    <a:pt x="100" y="424"/>
                    <a:pt x="130" y="429"/>
                  </a:cubicBezTo>
                  <a:cubicBezTo>
                    <a:pt x="133" y="429"/>
                    <a:pt x="136" y="431"/>
                    <a:pt x="137" y="433"/>
                  </a:cubicBezTo>
                  <a:cubicBezTo>
                    <a:pt x="153" y="459"/>
                    <a:pt x="177" y="472"/>
                    <a:pt x="207" y="473"/>
                  </a:cubicBezTo>
                  <a:cubicBezTo>
                    <a:pt x="217" y="473"/>
                    <a:pt x="224" y="475"/>
                    <a:pt x="233" y="480"/>
                  </a:cubicBezTo>
                  <a:cubicBezTo>
                    <a:pt x="256" y="492"/>
                    <a:pt x="295" y="498"/>
                    <a:pt x="321" y="493"/>
                  </a:cubicBezTo>
                  <a:cubicBezTo>
                    <a:pt x="325" y="493"/>
                    <a:pt x="328" y="493"/>
                    <a:pt x="332" y="497"/>
                  </a:cubicBezTo>
                  <a:cubicBezTo>
                    <a:pt x="346" y="513"/>
                    <a:pt x="363" y="524"/>
                    <a:pt x="384" y="530"/>
                  </a:cubicBezTo>
                  <a:cubicBezTo>
                    <a:pt x="399" y="535"/>
                    <a:pt x="414" y="536"/>
                    <a:pt x="429" y="535"/>
                  </a:cubicBezTo>
                  <a:cubicBezTo>
                    <a:pt x="432" y="535"/>
                    <a:pt x="434" y="535"/>
                    <a:pt x="436" y="538"/>
                  </a:cubicBezTo>
                  <a:cubicBezTo>
                    <a:pt x="451" y="556"/>
                    <a:pt x="466" y="575"/>
                    <a:pt x="481" y="593"/>
                  </a:cubicBezTo>
                  <a:cubicBezTo>
                    <a:pt x="489" y="603"/>
                    <a:pt x="497" y="614"/>
                    <a:pt x="509" y="620"/>
                  </a:cubicBezTo>
                  <a:cubicBezTo>
                    <a:pt x="520" y="626"/>
                    <a:pt x="531" y="628"/>
                    <a:pt x="543" y="622"/>
                  </a:cubicBezTo>
                  <a:cubicBezTo>
                    <a:pt x="554" y="616"/>
                    <a:pt x="559" y="606"/>
                    <a:pt x="560" y="594"/>
                  </a:cubicBezTo>
                  <a:cubicBezTo>
                    <a:pt x="560" y="591"/>
                    <a:pt x="561" y="588"/>
                    <a:pt x="565" y="588"/>
                  </a:cubicBezTo>
                  <a:cubicBezTo>
                    <a:pt x="578" y="588"/>
                    <a:pt x="591" y="585"/>
                    <a:pt x="603" y="581"/>
                  </a:cubicBezTo>
                  <a:cubicBezTo>
                    <a:pt x="623" y="575"/>
                    <a:pt x="641" y="566"/>
                    <a:pt x="657" y="554"/>
                  </a:cubicBezTo>
                  <a:cubicBezTo>
                    <a:pt x="696" y="522"/>
                    <a:pt x="715" y="480"/>
                    <a:pt x="717" y="430"/>
                  </a:cubicBezTo>
                  <a:cubicBezTo>
                    <a:pt x="717" y="427"/>
                    <a:pt x="717" y="426"/>
                    <a:pt x="720" y="425"/>
                  </a:cubicBezTo>
                  <a:cubicBezTo>
                    <a:pt x="723" y="424"/>
                    <a:pt x="726" y="423"/>
                    <a:pt x="728" y="422"/>
                  </a:cubicBezTo>
                  <a:cubicBezTo>
                    <a:pt x="755" y="407"/>
                    <a:pt x="772" y="385"/>
                    <a:pt x="778" y="355"/>
                  </a:cubicBezTo>
                  <a:cubicBezTo>
                    <a:pt x="783" y="334"/>
                    <a:pt x="780" y="313"/>
                    <a:pt x="770" y="294"/>
                  </a:cubicBezTo>
                  <a:close/>
                  <a:moveTo>
                    <a:pt x="523" y="59"/>
                  </a:moveTo>
                  <a:cubicBezTo>
                    <a:pt x="523" y="53"/>
                    <a:pt x="524" y="47"/>
                    <a:pt x="524" y="40"/>
                  </a:cubicBezTo>
                  <a:cubicBezTo>
                    <a:pt x="534" y="44"/>
                    <a:pt x="543" y="47"/>
                    <a:pt x="552" y="51"/>
                  </a:cubicBezTo>
                  <a:cubicBezTo>
                    <a:pt x="566" y="58"/>
                    <a:pt x="579" y="64"/>
                    <a:pt x="588" y="77"/>
                  </a:cubicBezTo>
                  <a:cubicBezTo>
                    <a:pt x="591" y="81"/>
                    <a:pt x="594" y="83"/>
                    <a:pt x="599" y="84"/>
                  </a:cubicBezTo>
                  <a:cubicBezTo>
                    <a:pt x="607" y="87"/>
                    <a:pt x="607" y="87"/>
                    <a:pt x="607" y="96"/>
                  </a:cubicBezTo>
                  <a:cubicBezTo>
                    <a:pt x="607" y="101"/>
                    <a:pt x="607" y="119"/>
                    <a:pt x="606" y="130"/>
                  </a:cubicBezTo>
                  <a:cubicBezTo>
                    <a:pt x="605" y="130"/>
                    <a:pt x="604" y="131"/>
                    <a:pt x="604" y="131"/>
                  </a:cubicBezTo>
                  <a:cubicBezTo>
                    <a:pt x="593" y="137"/>
                    <a:pt x="582" y="143"/>
                    <a:pt x="572" y="148"/>
                  </a:cubicBezTo>
                  <a:cubicBezTo>
                    <a:pt x="571" y="149"/>
                    <a:pt x="569" y="149"/>
                    <a:pt x="568" y="149"/>
                  </a:cubicBezTo>
                  <a:cubicBezTo>
                    <a:pt x="564" y="146"/>
                    <a:pt x="559" y="144"/>
                    <a:pt x="553" y="144"/>
                  </a:cubicBezTo>
                  <a:cubicBezTo>
                    <a:pt x="550" y="144"/>
                    <a:pt x="546" y="144"/>
                    <a:pt x="543" y="146"/>
                  </a:cubicBezTo>
                  <a:cubicBezTo>
                    <a:pt x="542" y="146"/>
                    <a:pt x="540" y="145"/>
                    <a:pt x="539" y="145"/>
                  </a:cubicBezTo>
                  <a:cubicBezTo>
                    <a:pt x="534" y="140"/>
                    <a:pt x="529" y="136"/>
                    <a:pt x="523" y="131"/>
                  </a:cubicBezTo>
                  <a:cubicBezTo>
                    <a:pt x="522" y="130"/>
                    <a:pt x="521" y="128"/>
                    <a:pt x="521" y="126"/>
                  </a:cubicBezTo>
                  <a:cubicBezTo>
                    <a:pt x="522" y="104"/>
                    <a:pt x="522" y="81"/>
                    <a:pt x="523" y="59"/>
                  </a:cubicBezTo>
                  <a:close/>
                  <a:moveTo>
                    <a:pt x="553" y="157"/>
                  </a:moveTo>
                  <a:cubicBezTo>
                    <a:pt x="559" y="157"/>
                    <a:pt x="564" y="162"/>
                    <a:pt x="564" y="168"/>
                  </a:cubicBezTo>
                  <a:cubicBezTo>
                    <a:pt x="564" y="174"/>
                    <a:pt x="559" y="179"/>
                    <a:pt x="553" y="179"/>
                  </a:cubicBezTo>
                  <a:cubicBezTo>
                    <a:pt x="547" y="179"/>
                    <a:pt x="542" y="174"/>
                    <a:pt x="542" y="168"/>
                  </a:cubicBezTo>
                  <a:cubicBezTo>
                    <a:pt x="542" y="162"/>
                    <a:pt x="547" y="157"/>
                    <a:pt x="553" y="157"/>
                  </a:cubicBezTo>
                  <a:close/>
                  <a:moveTo>
                    <a:pt x="387" y="27"/>
                  </a:moveTo>
                  <a:cubicBezTo>
                    <a:pt x="387" y="24"/>
                    <a:pt x="388" y="23"/>
                    <a:pt x="391" y="23"/>
                  </a:cubicBezTo>
                  <a:cubicBezTo>
                    <a:pt x="403" y="25"/>
                    <a:pt x="416" y="25"/>
                    <a:pt x="427" y="34"/>
                  </a:cubicBezTo>
                  <a:cubicBezTo>
                    <a:pt x="428" y="35"/>
                    <a:pt x="430" y="35"/>
                    <a:pt x="432" y="34"/>
                  </a:cubicBezTo>
                  <a:cubicBezTo>
                    <a:pt x="439" y="32"/>
                    <a:pt x="446" y="30"/>
                    <a:pt x="454" y="31"/>
                  </a:cubicBezTo>
                  <a:cubicBezTo>
                    <a:pt x="454" y="42"/>
                    <a:pt x="453" y="52"/>
                    <a:pt x="453" y="63"/>
                  </a:cubicBezTo>
                  <a:cubicBezTo>
                    <a:pt x="453" y="64"/>
                    <a:pt x="451" y="65"/>
                    <a:pt x="450" y="66"/>
                  </a:cubicBezTo>
                  <a:cubicBezTo>
                    <a:pt x="440" y="73"/>
                    <a:pt x="430" y="81"/>
                    <a:pt x="419" y="88"/>
                  </a:cubicBezTo>
                  <a:cubicBezTo>
                    <a:pt x="417" y="90"/>
                    <a:pt x="416" y="92"/>
                    <a:pt x="416" y="95"/>
                  </a:cubicBezTo>
                  <a:cubicBezTo>
                    <a:pt x="416" y="130"/>
                    <a:pt x="416" y="165"/>
                    <a:pt x="416" y="201"/>
                  </a:cubicBezTo>
                  <a:cubicBezTo>
                    <a:pt x="416" y="203"/>
                    <a:pt x="416" y="208"/>
                    <a:pt x="416" y="209"/>
                  </a:cubicBezTo>
                  <a:cubicBezTo>
                    <a:pt x="416" y="209"/>
                    <a:pt x="396" y="188"/>
                    <a:pt x="391" y="182"/>
                  </a:cubicBezTo>
                  <a:cubicBezTo>
                    <a:pt x="388" y="179"/>
                    <a:pt x="387" y="177"/>
                    <a:pt x="387" y="173"/>
                  </a:cubicBezTo>
                  <a:cubicBezTo>
                    <a:pt x="387" y="124"/>
                    <a:pt x="387" y="76"/>
                    <a:pt x="387" y="27"/>
                  </a:cubicBezTo>
                  <a:close/>
                  <a:moveTo>
                    <a:pt x="268" y="44"/>
                  </a:moveTo>
                  <a:cubicBezTo>
                    <a:pt x="275" y="46"/>
                    <a:pt x="283" y="48"/>
                    <a:pt x="291" y="50"/>
                  </a:cubicBezTo>
                  <a:cubicBezTo>
                    <a:pt x="304" y="35"/>
                    <a:pt x="322" y="31"/>
                    <a:pt x="340" y="28"/>
                  </a:cubicBezTo>
                  <a:cubicBezTo>
                    <a:pt x="348" y="26"/>
                    <a:pt x="356" y="25"/>
                    <a:pt x="365" y="24"/>
                  </a:cubicBezTo>
                  <a:cubicBezTo>
                    <a:pt x="367" y="24"/>
                    <a:pt x="369" y="24"/>
                    <a:pt x="372" y="24"/>
                  </a:cubicBezTo>
                  <a:cubicBezTo>
                    <a:pt x="372" y="26"/>
                    <a:pt x="372" y="28"/>
                    <a:pt x="372" y="30"/>
                  </a:cubicBezTo>
                  <a:cubicBezTo>
                    <a:pt x="372" y="80"/>
                    <a:pt x="372" y="130"/>
                    <a:pt x="372" y="179"/>
                  </a:cubicBezTo>
                  <a:cubicBezTo>
                    <a:pt x="372" y="183"/>
                    <a:pt x="373" y="185"/>
                    <a:pt x="375" y="188"/>
                  </a:cubicBezTo>
                  <a:cubicBezTo>
                    <a:pt x="388" y="201"/>
                    <a:pt x="401" y="214"/>
                    <a:pt x="413" y="227"/>
                  </a:cubicBezTo>
                  <a:cubicBezTo>
                    <a:pt x="415" y="229"/>
                    <a:pt x="416" y="232"/>
                    <a:pt x="416" y="235"/>
                  </a:cubicBezTo>
                  <a:cubicBezTo>
                    <a:pt x="416" y="267"/>
                    <a:pt x="416" y="299"/>
                    <a:pt x="416" y="332"/>
                  </a:cubicBezTo>
                  <a:cubicBezTo>
                    <a:pt x="416" y="351"/>
                    <a:pt x="416" y="371"/>
                    <a:pt x="416" y="390"/>
                  </a:cubicBezTo>
                  <a:cubicBezTo>
                    <a:pt x="416" y="394"/>
                    <a:pt x="415" y="396"/>
                    <a:pt x="413" y="399"/>
                  </a:cubicBezTo>
                  <a:cubicBezTo>
                    <a:pt x="405" y="405"/>
                    <a:pt x="398" y="411"/>
                    <a:pt x="391" y="418"/>
                  </a:cubicBezTo>
                  <a:cubicBezTo>
                    <a:pt x="390" y="419"/>
                    <a:pt x="389" y="419"/>
                    <a:pt x="387" y="421"/>
                  </a:cubicBezTo>
                  <a:cubicBezTo>
                    <a:pt x="387" y="418"/>
                    <a:pt x="387" y="416"/>
                    <a:pt x="387" y="414"/>
                  </a:cubicBezTo>
                  <a:cubicBezTo>
                    <a:pt x="387" y="384"/>
                    <a:pt x="387" y="355"/>
                    <a:pt x="387" y="325"/>
                  </a:cubicBezTo>
                  <a:cubicBezTo>
                    <a:pt x="387" y="321"/>
                    <a:pt x="386" y="318"/>
                    <a:pt x="383" y="316"/>
                  </a:cubicBezTo>
                  <a:cubicBezTo>
                    <a:pt x="373" y="307"/>
                    <a:pt x="364" y="299"/>
                    <a:pt x="355" y="290"/>
                  </a:cubicBezTo>
                  <a:cubicBezTo>
                    <a:pt x="354" y="289"/>
                    <a:pt x="352" y="286"/>
                    <a:pt x="352" y="284"/>
                  </a:cubicBezTo>
                  <a:cubicBezTo>
                    <a:pt x="352" y="272"/>
                    <a:pt x="352" y="261"/>
                    <a:pt x="352" y="249"/>
                  </a:cubicBezTo>
                  <a:cubicBezTo>
                    <a:pt x="352" y="248"/>
                    <a:pt x="352" y="247"/>
                    <a:pt x="352" y="246"/>
                  </a:cubicBezTo>
                  <a:cubicBezTo>
                    <a:pt x="362" y="243"/>
                    <a:pt x="369" y="234"/>
                    <a:pt x="369" y="223"/>
                  </a:cubicBezTo>
                  <a:cubicBezTo>
                    <a:pt x="369" y="210"/>
                    <a:pt x="358" y="199"/>
                    <a:pt x="345" y="199"/>
                  </a:cubicBezTo>
                  <a:cubicBezTo>
                    <a:pt x="331" y="199"/>
                    <a:pt x="320" y="210"/>
                    <a:pt x="320" y="223"/>
                  </a:cubicBezTo>
                  <a:cubicBezTo>
                    <a:pt x="320" y="234"/>
                    <a:pt x="327" y="243"/>
                    <a:pt x="337" y="246"/>
                  </a:cubicBezTo>
                  <a:cubicBezTo>
                    <a:pt x="337" y="248"/>
                    <a:pt x="337" y="249"/>
                    <a:pt x="337" y="251"/>
                  </a:cubicBezTo>
                  <a:cubicBezTo>
                    <a:pt x="337" y="258"/>
                    <a:pt x="337" y="265"/>
                    <a:pt x="337" y="274"/>
                  </a:cubicBezTo>
                  <a:cubicBezTo>
                    <a:pt x="326" y="264"/>
                    <a:pt x="316" y="255"/>
                    <a:pt x="306" y="245"/>
                  </a:cubicBezTo>
                  <a:cubicBezTo>
                    <a:pt x="305" y="244"/>
                    <a:pt x="304" y="241"/>
                    <a:pt x="304" y="238"/>
                  </a:cubicBezTo>
                  <a:cubicBezTo>
                    <a:pt x="304" y="211"/>
                    <a:pt x="304" y="184"/>
                    <a:pt x="304" y="156"/>
                  </a:cubicBezTo>
                  <a:cubicBezTo>
                    <a:pt x="304" y="152"/>
                    <a:pt x="303" y="149"/>
                    <a:pt x="300" y="146"/>
                  </a:cubicBezTo>
                  <a:cubicBezTo>
                    <a:pt x="292" y="139"/>
                    <a:pt x="285" y="131"/>
                    <a:pt x="278" y="123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80" y="119"/>
                    <a:pt x="281" y="115"/>
                    <a:pt x="281" y="110"/>
                  </a:cubicBezTo>
                  <a:cubicBezTo>
                    <a:pt x="281" y="100"/>
                    <a:pt x="275" y="91"/>
                    <a:pt x="266" y="88"/>
                  </a:cubicBezTo>
                  <a:cubicBezTo>
                    <a:pt x="264" y="87"/>
                    <a:pt x="263" y="85"/>
                    <a:pt x="263" y="84"/>
                  </a:cubicBezTo>
                  <a:cubicBezTo>
                    <a:pt x="263" y="72"/>
                    <a:pt x="263" y="60"/>
                    <a:pt x="262" y="48"/>
                  </a:cubicBezTo>
                  <a:cubicBezTo>
                    <a:pt x="262" y="44"/>
                    <a:pt x="264" y="43"/>
                    <a:pt x="268" y="44"/>
                  </a:cubicBezTo>
                  <a:close/>
                  <a:moveTo>
                    <a:pt x="337" y="215"/>
                  </a:moveTo>
                  <a:cubicBezTo>
                    <a:pt x="339" y="213"/>
                    <a:pt x="342" y="212"/>
                    <a:pt x="345" y="212"/>
                  </a:cubicBezTo>
                  <a:cubicBezTo>
                    <a:pt x="351" y="212"/>
                    <a:pt x="356" y="217"/>
                    <a:pt x="356" y="223"/>
                  </a:cubicBezTo>
                  <a:cubicBezTo>
                    <a:pt x="356" y="229"/>
                    <a:pt x="351" y="234"/>
                    <a:pt x="345" y="234"/>
                  </a:cubicBezTo>
                  <a:cubicBezTo>
                    <a:pt x="339" y="234"/>
                    <a:pt x="334" y="230"/>
                    <a:pt x="334" y="224"/>
                  </a:cubicBezTo>
                  <a:cubicBezTo>
                    <a:pt x="334" y="221"/>
                    <a:pt x="335" y="218"/>
                    <a:pt x="337" y="215"/>
                  </a:cubicBezTo>
                  <a:close/>
                  <a:moveTo>
                    <a:pt x="257" y="121"/>
                  </a:moveTo>
                  <a:cubicBezTo>
                    <a:pt x="251" y="121"/>
                    <a:pt x="246" y="116"/>
                    <a:pt x="246" y="110"/>
                  </a:cubicBezTo>
                  <a:cubicBezTo>
                    <a:pt x="246" y="104"/>
                    <a:pt x="251" y="99"/>
                    <a:pt x="257" y="99"/>
                  </a:cubicBezTo>
                  <a:cubicBezTo>
                    <a:pt x="263" y="99"/>
                    <a:pt x="268" y="104"/>
                    <a:pt x="268" y="110"/>
                  </a:cubicBezTo>
                  <a:cubicBezTo>
                    <a:pt x="268" y="116"/>
                    <a:pt x="263" y="121"/>
                    <a:pt x="257" y="121"/>
                  </a:cubicBezTo>
                  <a:close/>
                  <a:moveTo>
                    <a:pt x="124" y="403"/>
                  </a:moveTo>
                  <a:cubicBezTo>
                    <a:pt x="123" y="404"/>
                    <a:pt x="121" y="404"/>
                    <a:pt x="119" y="404"/>
                  </a:cubicBezTo>
                  <a:cubicBezTo>
                    <a:pt x="90" y="396"/>
                    <a:pt x="69" y="378"/>
                    <a:pt x="55" y="351"/>
                  </a:cubicBezTo>
                  <a:cubicBezTo>
                    <a:pt x="54" y="350"/>
                    <a:pt x="51" y="344"/>
                    <a:pt x="48" y="337"/>
                  </a:cubicBezTo>
                  <a:cubicBezTo>
                    <a:pt x="42" y="321"/>
                    <a:pt x="39" y="304"/>
                    <a:pt x="42" y="287"/>
                  </a:cubicBezTo>
                  <a:cubicBezTo>
                    <a:pt x="43" y="277"/>
                    <a:pt x="41" y="270"/>
                    <a:pt x="37" y="262"/>
                  </a:cubicBezTo>
                  <a:cubicBezTo>
                    <a:pt x="29" y="244"/>
                    <a:pt x="29" y="226"/>
                    <a:pt x="34" y="207"/>
                  </a:cubicBezTo>
                  <a:cubicBezTo>
                    <a:pt x="38" y="189"/>
                    <a:pt x="48" y="174"/>
                    <a:pt x="62" y="162"/>
                  </a:cubicBezTo>
                  <a:cubicBezTo>
                    <a:pt x="66" y="159"/>
                    <a:pt x="72" y="156"/>
                    <a:pt x="76" y="153"/>
                  </a:cubicBezTo>
                  <a:cubicBezTo>
                    <a:pt x="78" y="151"/>
                    <a:pt x="80" y="149"/>
                    <a:pt x="80" y="148"/>
                  </a:cubicBezTo>
                  <a:cubicBezTo>
                    <a:pt x="83" y="143"/>
                    <a:pt x="84" y="138"/>
                    <a:pt x="85" y="135"/>
                  </a:cubicBezTo>
                  <a:cubicBezTo>
                    <a:pt x="96" y="145"/>
                    <a:pt x="107" y="155"/>
                    <a:pt x="118" y="165"/>
                  </a:cubicBezTo>
                  <a:cubicBezTo>
                    <a:pt x="119" y="165"/>
                    <a:pt x="119" y="166"/>
                    <a:pt x="119" y="166"/>
                  </a:cubicBezTo>
                  <a:cubicBezTo>
                    <a:pt x="121" y="168"/>
                    <a:pt x="123" y="169"/>
                    <a:pt x="124" y="171"/>
                  </a:cubicBezTo>
                  <a:cubicBezTo>
                    <a:pt x="123" y="173"/>
                    <a:pt x="122" y="176"/>
                    <a:pt x="122" y="178"/>
                  </a:cubicBezTo>
                  <a:cubicBezTo>
                    <a:pt x="122" y="185"/>
                    <a:pt x="125" y="191"/>
                    <a:pt x="129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30" y="196"/>
                    <a:pt x="130" y="197"/>
                    <a:pt x="131" y="197"/>
                  </a:cubicBezTo>
                  <a:cubicBezTo>
                    <a:pt x="132" y="198"/>
                    <a:pt x="133" y="199"/>
                    <a:pt x="134" y="200"/>
                  </a:cubicBezTo>
                  <a:cubicBezTo>
                    <a:pt x="137" y="201"/>
                    <a:pt x="138" y="203"/>
                    <a:pt x="138" y="206"/>
                  </a:cubicBezTo>
                  <a:cubicBezTo>
                    <a:pt x="137" y="231"/>
                    <a:pt x="137" y="255"/>
                    <a:pt x="137" y="280"/>
                  </a:cubicBezTo>
                  <a:cubicBezTo>
                    <a:pt x="137" y="283"/>
                    <a:pt x="137" y="313"/>
                    <a:pt x="137" y="321"/>
                  </a:cubicBezTo>
                  <a:cubicBezTo>
                    <a:pt x="144" y="321"/>
                    <a:pt x="151" y="321"/>
                    <a:pt x="157" y="321"/>
                  </a:cubicBezTo>
                  <a:cubicBezTo>
                    <a:pt x="160" y="321"/>
                    <a:pt x="162" y="321"/>
                    <a:pt x="164" y="322"/>
                  </a:cubicBezTo>
                  <a:cubicBezTo>
                    <a:pt x="167" y="329"/>
                    <a:pt x="173" y="336"/>
                    <a:pt x="181" y="338"/>
                  </a:cubicBezTo>
                  <a:cubicBezTo>
                    <a:pt x="181" y="339"/>
                    <a:pt x="181" y="340"/>
                    <a:pt x="182" y="341"/>
                  </a:cubicBezTo>
                  <a:cubicBezTo>
                    <a:pt x="182" y="348"/>
                    <a:pt x="180" y="354"/>
                    <a:pt x="174" y="358"/>
                  </a:cubicBezTo>
                  <a:cubicBezTo>
                    <a:pt x="168" y="362"/>
                    <a:pt x="163" y="367"/>
                    <a:pt x="158" y="372"/>
                  </a:cubicBezTo>
                  <a:cubicBezTo>
                    <a:pt x="156" y="375"/>
                    <a:pt x="154" y="375"/>
                    <a:pt x="152" y="372"/>
                  </a:cubicBezTo>
                  <a:cubicBezTo>
                    <a:pt x="137" y="357"/>
                    <a:pt x="121" y="342"/>
                    <a:pt x="106" y="327"/>
                  </a:cubicBezTo>
                  <a:cubicBezTo>
                    <a:pt x="105" y="326"/>
                    <a:pt x="91" y="310"/>
                    <a:pt x="90" y="307"/>
                  </a:cubicBezTo>
                  <a:cubicBezTo>
                    <a:pt x="90" y="303"/>
                    <a:pt x="89" y="278"/>
                    <a:pt x="89" y="272"/>
                  </a:cubicBezTo>
                  <a:cubicBezTo>
                    <a:pt x="99" y="269"/>
                    <a:pt x="106" y="260"/>
                    <a:pt x="106" y="249"/>
                  </a:cubicBezTo>
                  <a:cubicBezTo>
                    <a:pt x="106" y="238"/>
                    <a:pt x="99" y="229"/>
                    <a:pt x="90" y="226"/>
                  </a:cubicBezTo>
                  <a:cubicBezTo>
                    <a:pt x="87" y="225"/>
                    <a:pt x="84" y="224"/>
                    <a:pt x="81" y="224"/>
                  </a:cubicBezTo>
                  <a:cubicBezTo>
                    <a:pt x="76" y="224"/>
                    <a:pt x="71" y="227"/>
                    <a:pt x="67" y="230"/>
                  </a:cubicBezTo>
                  <a:cubicBezTo>
                    <a:pt x="61" y="234"/>
                    <a:pt x="58" y="241"/>
                    <a:pt x="58" y="249"/>
                  </a:cubicBezTo>
                  <a:cubicBezTo>
                    <a:pt x="58" y="260"/>
                    <a:pt x="65" y="269"/>
                    <a:pt x="74" y="272"/>
                  </a:cubicBezTo>
                  <a:cubicBezTo>
                    <a:pt x="74" y="272"/>
                    <a:pt x="74" y="273"/>
                    <a:pt x="74" y="274"/>
                  </a:cubicBezTo>
                  <a:cubicBezTo>
                    <a:pt x="74" y="287"/>
                    <a:pt x="74" y="297"/>
                    <a:pt x="75" y="310"/>
                  </a:cubicBezTo>
                  <a:cubicBezTo>
                    <a:pt x="75" y="312"/>
                    <a:pt x="126" y="368"/>
                    <a:pt x="143" y="386"/>
                  </a:cubicBezTo>
                  <a:cubicBezTo>
                    <a:pt x="137" y="392"/>
                    <a:pt x="131" y="398"/>
                    <a:pt x="124" y="403"/>
                  </a:cubicBezTo>
                  <a:close/>
                  <a:moveTo>
                    <a:pt x="146" y="167"/>
                  </a:moveTo>
                  <a:cubicBezTo>
                    <a:pt x="153" y="167"/>
                    <a:pt x="157" y="172"/>
                    <a:pt x="157" y="178"/>
                  </a:cubicBezTo>
                  <a:cubicBezTo>
                    <a:pt x="157" y="184"/>
                    <a:pt x="153" y="189"/>
                    <a:pt x="146" y="189"/>
                  </a:cubicBezTo>
                  <a:cubicBezTo>
                    <a:pt x="140" y="189"/>
                    <a:pt x="135" y="184"/>
                    <a:pt x="135" y="178"/>
                  </a:cubicBezTo>
                  <a:cubicBezTo>
                    <a:pt x="135" y="172"/>
                    <a:pt x="140" y="167"/>
                    <a:pt x="146" y="167"/>
                  </a:cubicBezTo>
                  <a:close/>
                  <a:moveTo>
                    <a:pt x="198" y="314"/>
                  </a:moveTo>
                  <a:cubicBezTo>
                    <a:pt x="198" y="320"/>
                    <a:pt x="194" y="325"/>
                    <a:pt x="187" y="325"/>
                  </a:cubicBezTo>
                  <a:cubicBezTo>
                    <a:pt x="181" y="325"/>
                    <a:pt x="176" y="320"/>
                    <a:pt x="176" y="314"/>
                  </a:cubicBezTo>
                  <a:cubicBezTo>
                    <a:pt x="176" y="308"/>
                    <a:pt x="181" y="303"/>
                    <a:pt x="187" y="303"/>
                  </a:cubicBezTo>
                  <a:cubicBezTo>
                    <a:pt x="194" y="303"/>
                    <a:pt x="198" y="308"/>
                    <a:pt x="198" y="314"/>
                  </a:cubicBezTo>
                  <a:close/>
                  <a:moveTo>
                    <a:pt x="82" y="238"/>
                  </a:moveTo>
                  <a:cubicBezTo>
                    <a:pt x="88" y="238"/>
                    <a:pt x="93" y="243"/>
                    <a:pt x="93" y="249"/>
                  </a:cubicBezTo>
                  <a:cubicBezTo>
                    <a:pt x="93" y="255"/>
                    <a:pt x="88" y="260"/>
                    <a:pt x="82" y="260"/>
                  </a:cubicBezTo>
                  <a:cubicBezTo>
                    <a:pt x="76" y="260"/>
                    <a:pt x="71" y="255"/>
                    <a:pt x="71" y="249"/>
                  </a:cubicBezTo>
                  <a:cubicBezTo>
                    <a:pt x="71" y="243"/>
                    <a:pt x="76" y="238"/>
                    <a:pt x="82" y="238"/>
                  </a:cubicBezTo>
                  <a:close/>
                  <a:moveTo>
                    <a:pt x="224" y="379"/>
                  </a:moveTo>
                  <a:cubicBezTo>
                    <a:pt x="222" y="381"/>
                    <a:pt x="221" y="383"/>
                    <a:pt x="221" y="386"/>
                  </a:cubicBezTo>
                  <a:cubicBezTo>
                    <a:pt x="220" y="406"/>
                    <a:pt x="219" y="426"/>
                    <a:pt x="219" y="446"/>
                  </a:cubicBezTo>
                  <a:cubicBezTo>
                    <a:pt x="219" y="450"/>
                    <a:pt x="218" y="451"/>
                    <a:pt x="214" y="451"/>
                  </a:cubicBezTo>
                  <a:cubicBezTo>
                    <a:pt x="189" y="452"/>
                    <a:pt x="161" y="439"/>
                    <a:pt x="152" y="413"/>
                  </a:cubicBezTo>
                  <a:cubicBezTo>
                    <a:pt x="151" y="409"/>
                    <a:pt x="148" y="408"/>
                    <a:pt x="143" y="408"/>
                  </a:cubicBezTo>
                  <a:cubicBezTo>
                    <a:pt x="144" y="406"/>
                    <a:pt x="145" y="405"/>
                    <a:pt x="146" y="405"/>
                  </a:cubicBezTo>
                  <a:cubicBezTo>
                    <a:pt x="162" y="390"/>
                    <a:pt x="178" y="375"/>
                    <a:pt x="193" y="360"/>
                  </a:cubicBezTo>
                  <a:cubicBezTo>
                    <a:pt x="195" y="359"/>
                    <a:pt x="196" y="356"/>
                    <a:pt x="196" y="354"/>
                  </a:cubicBezTo>
                  <a:cubicBezTo>
                    <a:pt x="196" y="349"/>
                    <a:pt x="196" y="344"/>
                    <a:pt x="196" y="338"/>
                  </a:cubicBezTo>
                  <a:cubicBezTo>
                    <a:pt x="196" y="338"/>
                    <a:pt x="196" y="337"/>
                    <a:pt x="196" y="337"/>
                  </a:cubicBezTo>
                  <a:cubicBezTo>
                    <a:pt x="205" y="333"/>
                    <a:pt x="212" y="325"/>
                    <a:pt x="212" y="314"/>
                  </a:cubicBezTo>
                  <a:cubicBezTo>
                    <a:pt x="212" y="301"/>
                    <a:pt x="201" y="290"/>
                    <a:pt x="188" y="290"/>
                  </a:cubicBezTo>
                  <a:cubicBezTo>
                    <a:pt x="177" y="290"/>
                    <a:pt x="168" y="297"/>
                    <a:pt x="165" y="306"/>
                  </a:cubicBezTo>
                  <a:cubicBezTo>
                    <a:pt x="164" y="306"/>
                    <a:pt x="162" y="306"/>
                    <a:pt x="161" y="306"/>
                  </a:cubicBezTo>
                  <a:cubicBezTo>
                    <a:pt x="158" y="306"/>
                    <a:pt x="156" y="306"/>
                    <a:pt x="152" y="306"/>
                  </a:cubicBezTo>
                  <a:cubicBezTo>
                    <a:pt x="152" y="304"/>
                    <a:pt x="152" y="302"/>
                    <a:pt x="152" y="301"/>
                  </a:cubicBezTo>
                  <a:cubicBezTo>
                    <a:pt x="152" y="269"/>
                    <a:pt x="152" y="238"/>
                    <a:pt x="152" y="207"/>
                  </a:cubicBezTo>
                  <a:cubicBezTo>
                    <a:pt x="152" y="204"/>
                    <a:pt x="153" y="202"/>
                    <a:pt x="155" y="201"/>
                  </a:cubicBezTo>
                  <a:cubicBezTo>
                    <a:pt x="164" y="198"/>
                    <a:pt x="171" y="189"/>
                    <a:pt x="171" y="178"/>
                  </a:cubicBezTo>
                  <a:cubicBezTo>
                    <a:pt x="171" y="165"/>
                    <a:pt x="160" y="154"/>
                    <a:pt x="147" y="154"/>
                  </a:cubicBezTo>
                  <a:cubicBezTo>
                    <a:pt x="142" y="154"/>
                    <a:pt x="137" y="156"/>
                    <a:pt x="133" y="158"/>
                  </a:cubicBezTo>
                  <a:cubicBezTo>
                    <a:pt x="121" y="146"/>
                    <a:pt x="109" y="133"/>
                    <a:pt x="97" y="121"/>
                  </a:cubicBezTo>
                  <a:cubicBezTo>
                    <a:pt x="95" y="119"/>
                    <a:pt x="95" y="118"/>
                    <a:pt x="97" y="116"/>
                  </a:cubicBezTo>
                  <a:cubicBezTo>
                    <a:pt x="111" y="100"/>
                    <a:pt x="129" y="92"/>
                    <a:pt x="150" y="91"/>
                  </a:cubicBezTo>
                  <a:cubicBezTo>
                    <a:pt x="152" y="91"/>
                    <a:pt x="154" y="92"/>
                    <a:pt x="156" y="94"/>
                  </a:cubicBezTo>
                  <a:cubicBezTo>
                    <a:pt x="168" y="106"/>
                    <a:pt x="181" y="118"/>
                    <a:pt x="194" y="130"/>
                  </a:cubicBezTo>
                  <a:cubicBezTo>
                    <a:pt x="195" y="131"/>
                    <a:pt x="196" y="133"/>
                    <a:pt x="196" y="134"/>
                  </a:cubicBezTo>
                  <a:cubicBezTo>
                    <a:pt x="197" y="145"/>
                    <a:pt x="198" y="156"/>
                    <a:pt x="199" y="166"/>
                  </a:cubicBezTo>
                  <a:cubicBezTo>
                    <a:pt x="199" y="177"/>
                    <a:pt x="200" y="187"/>
                    <a:pt x="201" y="198"/>
                  </a:cubicBezTo>
                  <a:cubicBezTo>
                    <a:pt x="201" y="200"/>
                    <a:pt x="202" y="203"/>
                    <a:pt x="204" y="205"/>
                  </a:cubicBezTo>
                  <a:cubicBezTo>
                    <a:pt x="217" y="220"/>
                    <a:pt x="230" y="236"/>
                    <a:pt x="244" y="252"/>
                  </a:cubicBezTo>
                  <a:cubicBezTo>
                    <a:pt x="245" y="253"/>
                    <a:pt x="245" y="254"/>
                    <a:pt x="246" y="255"/>
                  </a:cubicBezTo>
                  <a:cubicBezTo>
                    <a:pt x="243" y="259"/>
                    <a:pt x="241" y="263"/>
                    <a:pt x="241" y="268"/>
                  </a:cubicBezTo>
                  <a:cubicBezTo>
                    <a:pt x="241" y="280"/>
                    <a:pt x="249" y="289"/>
                    <a:pt x="259" y="292"/>
                  </a:cubicBezTo>
                  <a:cubicBezTo>
                    <a:pt x="259" y="292"/>
                    <a:pt x="259" y="292"/>
                    <a:pt x="259" y="292"/>
                  </a:cubicBezTo>
                  <a:cubicBezTo>
                    <a:pt x="259" y="310"/>
                    <a:pt x="259" y="328"/>
                    <a:pt x="259" y="347"/>
                  </a:cubicBezTo>
                  <a:cubicBezTo>
                    <a:pt x="259" y="348"/>
                    <a:pt x="258" y="350"/>
                    <a:pt x="257" y="351"/>
                  </a:cubicBezTo>
                  <a:cubicBezTo>
                    <a:pt x="246" y="361"/>
                    <a:pt x="235" y="370"/>
                    <a:pt x="224" y="379"/>
                  </a:cubicBezTo>
                  <a:close/>
                  <a:moveTo>
                    <a:pt x="276" y="268"/>
                  </a:moveTo>
                  <a:cubicBezTo>
                    <a:pt x="276" y="274"/>
                    <a:pt x="272" y="279"/>
                    <a:pt x="265" y="279"/>
                  </a:cubicBezTo>
                  <a:cubicBezTo>
                    <a:pt x="259" y="279"/>
                    <a:pt x="254" y="274"/>
                    <a:pt x="254" y="268"/>
                  </a:cubicBezTo>
                  <a:cubicBezTo>
                    <a:pt x="254" y="262"/>
                    <a:pt x="259" y="257"/>
                    <a:pt x="265" y="257"/>
                  </a:cubicBezTo>
                  <a:cubicBezTo>
                    <a:pt x="272" y="257"/>
                    <a:pt x="276" y="262"/>
                    <a:pt x="276" y="268"/>
                  </a:cubicBezTo>
                  <a:close/>
                  <a:moveTo>
                    <a:pt x="310" y="473"/>
                  </a:moveTo>
                  <a:cubicBezTo>
                    <a:pt x="293" y="475"/>
                    <a:pt x="276" y="475"/>
                    <a:pt x="260" y="468"/>
                  </a:cubicBezTo>
                  <a:cubicBezTo>
                    <a:pt x="252" y="465"/>
                    <a:pt x="244" y="460"/>
                    <a:pt x="237" y="455"/>
                  </a:cubicBezTo>
                  <a:cubicBezTo>
                    <a:pt x="235" y="454"/>
                    <a:pt x="234" y="452"/>
                    <a:pt x="234" y="450"/>
                  </a:cubicBezTo>
                  <a:cubicBezTo>
                    <a:pt x="234" y="431"/>
                    <a:pt x="235" y="412"/>
                    <a:pt x="235" y="393"/>
                  </a:cubicBezTo>
                  <a:cubicBezTo>
                    <a:pt x="235" y="392"/>
                    <a:pt x="236" y="389"/>
                    <a:pt x="237" y="388"/>
                  </a:cubicBezTo>
                  <a:cubicBezTo>
                    <a:pt x="244" y="381"/>
                    <a:pt x="252" y="375"/>
                    <a:pt x="260" y="368"/>
                  </a:cubicBezTo>
                  <a:cubicBezTo>
                    <a:pt x="260" y="371"/>
                    <a:pt x="261" y="373"/>
                    <a:pt x="261" y="374"/>
                  </a:cubicBezTo>
                  <a:cubicBezTo>
                    <a:pt x="261" y="385"/>
                    <a:pt x="261" y="396"/>
                    <a:pt x="261" y="407"/>
                  </a:cubicBezTo>
                  <a:cubicBezTo>
                    <a:pt x="261" y="411"/>
                    <a:pt x="263" y="414"/>
                    <a:pt x="265" y="417"/>
                  </a:cubicBezTo>
                  <a:cubicBezTo>
                    <a:pt x="282" y="434"/>
                    <a:pt x="299" y="451"/>
                    <a:pt x="316" y="469"/>
                  </a:cubicBezTo>
                  <a:cubicBezTo>
                    <a:pt x="316" y="469"/>
                    <a:pt x="317" y="470"/>
                    <a:pt x="318" y="471"/>
                  </a:cubicBezTo>
                  <a:cubicBezTo>
                    <a:pt x="315" y="472"/>
                    <a:pt x="312" y="473"/>
                    <a:pt x="310" y="473"/>
                  </a:cubicBezTo>
                  <a:close/>
                  <a:moveTo>
                    <a:pt x="333" y="357"/>
                  </a:moveTo>
                  <a:cubicBezTo>
                    <a:pt x="340" y="357"/>
                    <a:pt x="344" y="362"/>
                    <a:pt x="344" y="368"/>
                  </a:cubicBezTo>
                  <a:cubicBezTo>
                    <a:pt x="344" y="374"/>
                    <a:pt x="340" y="379"/>
                    <a:pt x="333" y="379"/>
                  </a:cubicBezTo>
                  <a:cubicBezTo>
                    <a:pt x="327" y="379"/>
                    <a:pt x="322" y="374"/>
                    <a:pt x="322" y="368"/>
                  </a:cubicBezTo>
                  <a:cubicBezTo>
                    <a:pt x="322" y="362"/>
                    <a:pt x="327" y="357"/>
                    <a:pt x="333" y="357"/>
                  </a:cubicBezTo>
                  <a:close/>
                  <a:moveTo>
                    <a:pt x="342" y="455"/>
                  </a:moveTo>
                  <a:cubicBezTo>
                    <a:pt x="342" y="434"/>
                    <a:pt x="342" y="414"/>
                    <a:pt x="342" y="393"/>
                  </a:cubicBezTo>
                  <a:cubicBezTo>
                    <a:pt x="342" y="392"/>
                    <a:pt x="342" y="391"/>
                    <a:pt x="343" y="390"/>
                  </a:cubicBezTo>
                  <a:cubicBezTo>
                    <a:pt x="352" y="387"/>
                    <a:pt x="358" y="378"/>
                    <a:pt x="358" y="368"/>
                  </a:cubicBezTo>
                  <a:cubicBezTo>
                    <a:pt x="358" y="355"/>
                    <a:pt x="347" y="344"/>
                    <a:pt x="334" y="344"/>
                  </a:cubicBezTo>
                  <a:cubicBezTo>
                    <a:pt x="320" y="344"/>
                    <a:pt x="309" y="355"/>
                    <a:pt x="309" y="368"/>
                  </a:cubicBezTo>
                  <a:cubicBezTo>
                    <a:pt x="309" y="379"/>
                    <a:pt x="317" y="388"/>
                    <a:pt x="327" y="391"/>
                  </a:cubicBezTo>
                  <a:cubicBezTo>
                    <a:pt x="327" y="393"/>
                    <a:pt x="328" y="395"/>
                    <a:pt x="327" y="397"/>
                  </a:cubicBezTo>
                  <a:cubicBezTo>
                    <a:pt x="327" y="415"/>
                    <a:pt x="327" y="434"/>
                    <a:pt x="327" y="452"/>
                  </a:cubicBezTo>
                  <a:cubicBezTo>
                    <a:pt x="327" y="454"/>
                    <a:pt x="327" y="455"/>
                    <a:pt x="327" y="458"/>
                  </a:cubicBezTo>
                  <a:cubicBezTo>
                    <a:pt x="325" y="457"/>
                    <a:pt x="324" y="456"/>
                    <a:pt x="324" y="455"/>
                  </a:cubicBezTo>
                  <a:cubicBezTo>
                    <a:pt x="308" y="440"/>
                    <a:pt x="293" y="424"/>
                    <a:pt x="278" y="409"/>
                  </a:cubicBezTo>
                  <a:cubicBezTo>
                    <a:pt x="277" y="407"/>
                    <a:pt x="276" y="405"/>
                    <a:pt x="276" y="404"/>
                  </a:cubicBezTo>
                  <a:cubicBezTo>
                    <a:pt x="276" y="367"/>
                    <a:pt x="275" y="331"/>
                    <a:pt x="274" y="294"/>
                  </a:cubicBezTo>
                  <a:cubicBezTo>
                    <a:pt x="274" y="293"/>
                    <a:pt x="274" y="292"/>
                    <a:pt x="275" y="291"/>
                  </a:cubicBezTo>
                  <a:cubicBezTo>
                    <a:pt x="283" y="287"/>
                    <a:pt x="290" y="279"/>
                    <a:pt x="290" y="268"/>
                  </a:cubicBezTo>
                  <a:cubicBezTo>
                    <a:pt x="290" y="255"/>
                    <a:pt x="279" y="244"/>
                    <a:pt x="266" y="244"/>
                  </a:cubicBezTo>
                  <a:cubicBezTo>
                    <a:pt x="263" y="244"/>
                    <a:pt x="261" y="245"/>
                    <a:pt x="259" y="245"/>
                  </a:cubicBezTo>
                  <a:cubicBezTo>
                    <a:pt x="258" y="245"/>
                    <a:pt x="257" y="244"/>
                    <a:pt x="255" y="242"/>
                  </a:cubicBezTo>
                  <a:cubicBezTo>
                    <a:pt x="243" y="228"/>
                    <a:pt x="230" y="213"/>
                    <a:pt x="217" y="198"/>
                  </a:cubicBezTo>
                  <a:cubicBezTo>
                    <a:pt x="216" y="197"/>
                    <a:pt x="216" y="195"/>
                    <a:pt x="216" y="194"/>
                  </a:cubicBezTo>
                  <a:cubicBezTo>
                    <a:pt x="215" y="185"/>
                    <a:pt x="214" y="175"/>
                    <a:pt x="213" y="166"/>
                  </a:cubicBezTo>
                  <a:cubicBezTo>
                    <a:pt x="212" y="153"/>
                    <a:pt x="211" y="141"/>
                    <a:pt x="210" y="128"/>
                  </a:cubicBezTo>
                  <a:cubicBezTo>
                    <a:pt x="210" y="126"/>
                    <a:pt x="209" y="124"/>
                    <a:pt x="208" y="123"/>
                  </a:cubicBezTo>
                  <a:cubicBezTo>
                    <a:pt x="195" y="110"/>
                    <a:pt x="182" y="98"/>
                    <a:pt x="169" y="85"/>
                  </a:cubicBezTo>
                  <a:cubicBezTo>
                    <a:pt x="168" y="85"/>
                    <a:pt x="168" y="84"/>
                    <a:pt x="167" y="83"/>
                  </a:cubicBezTo>
                  <a:cubicBezTo>
                    <a:pt x="174" y="77"/>
                    <a:pt x="181" y="71"/>
                    <a:pt x="188" y="66"/>
                  </a:cubicBezTo>
                  <a:cubicBezTo>
                    <a:pt x="203" y="57"/>
                    <a:pt x="219" y="50"/>
                    <a:pt x="236" y="46"/>
                  </a:cubicBezTo>
                  <a:cubicBezTo>
                    <a:pt x="248" y="43"/>
                    <a:pt x="248" y="43"/>
                    <a:pt x="248" y="55"/>
                  </a:cubicBezTo>
                  <a:cubicBezTo>
                    <a:pt x="248" y="65"/>
                    <a:pt x="248" y="74"/>
                    <a:pt x="248" y="83"/>
                  </a:cubicBezTo>
                  <a:cubicBezTo>
                    <a:pt x="248" y="85"/>
                    <a:pt x="247" y="87"/>
                    <a:pt x="246" y="89"/>
                  </a:cubicBezTo>
                  <a:cubicBezTo>
                    <a:pt x="238" y="93"/>
                    <a:pt x="233" y="101"/>
                    <a:pt x="233" y="110"/>
                  </a:cubicBezTo>
                  <a:cubicBezTo>
                    <a:pt x="233" y="124"/>
                    <a:pt x="244" y="135"/>
                    <a:pt x="257" y="135"/>
                  </a:cubicBezTo>
                  <a:cubicBezTo>
                    <a:pt x="260" y="135"/>
                    <a:pt x="263" y="134"/>
                    <a:pt x="266" y="133"/>
                  </a:cubicBezTo>
                  <a:cubicBezTo>
                    <a:pt x="274" y="140"/>
                    <a:pt x="281" y="147"/>
                    <a:pt x="288" y="155"/>
                  </a:cubicBezTo>
                  <a:cubicBezTo>
                    <a:pt x="289" y="156"/>
                    <a:pt x="289" y="159"/>
                    <a:pt x="289" y="162"/>
                  </a:cubicBezTo>
                  <a:cubicBezTo>
                    <a:pt x="289" y="190"/>
                    <a:pt x="289" y="218"/>
                    <a:pt x="290" y="246"/>
                  </a:cubicBezTo>
                  <a:cubicBezTo>
                    <a:pt x="290" y="248"/>
                    <a:pt x="291" y="251"/>
                    <a:pt x="292" y="253"/>
                  </a:cubicBezTo>
                  <a:cubicBezTo>
                    <a:pt x="318" y="277"/>
                    <a:pt x="344" y="300"/>
                    <a:pt x="369" y="324"/>
                  </a:cubicBezTo>
                  <a:cubicBezTo>
                    <a:pt x="370" y="326"/>
                    <a:pt x="372" y="328"/>
                    <a:pt x="372" y="330"/>
                  </a:cubicBezTo>
                  <a:cubicBezTo>
                    <a:pt x="372" y="363"/>
                    <a:pt x="372" y="397"/>
                    <a:pt x="372" y="431"/>
                  </a:cubicBezTo>
                  <a:cubicBezTo>
                    <a:pt x="372" y="433"/>
                    <a:pt x="370" y="436"/>
                    <a:pt x="369" y="437"/>
                  </a:cubicBezTo>
                  <a:cubicBezTo>
                    <a:pt x="360" y="445"/>
                    <a:pt x="352" y="452"/>
                    <a:pt x="343" y="460"/>
                  </a:cubicBezTo>
                  <a:cubicBezTo>
                    <a:pt x="343" y="458"/>
                    <a:pt x="342" y="457"/>
                    <a:pt x="342" y="455"/>
                  </a:cubicBezTo>
                  <a:close/>
                  <a:moveTo>
                    <a:pt x="538" y="594"/>
                  </a:moveTo>
                  <a:cubicBezTo>
                    <a:pt x="537" y="602"/>
                    <a:pt x="530" y="606"/>
                    <a:pt x="522" y="602"/>
                  </a:cubicBezTo>
                  <a:cubicBezTo>
                    <a:pt x="513" y="598"/>
                    <a:pt x="507" y="591"/>
                    <a:pt x="502" y="584"/>
                  </a:cubicBezTo>
                  <a:cubicBezTo>
                    <a:pt x="482" y="560"/>
                    <a:pt x="463" y="536"/>
                    <a:pt x="444" y="512"/>
                  </a:cubicBezTo>
                  <a:cubicBezTo>
                    <a:pt x="442" y="510"/>
                    <a:pt x="440" y="510"/>
                    <a:pt x="438" y="511"/>
                  </a:cubicBezTo>
                  <a:cubicBezTo>
                    <a:pt x="402" y="518"/>
                    <a:pt x="372" y="508"/>
                    <a:pt x="348" y="482"/>
                  </a:cubicBezTo>
                  <a:cubicBezTo>
                    <a:pt x="345" y="479"/>
                    <a:pt x="346" y="478"/>
                    <a:pt x="348" y="475"/>
                  </a:cubicBezTo>
                  <a:cubicBezTo>
                    <a:pt x="375" y="452"/>
                    <a:pt x="401" y="429"/>
                    <a:pt x="427" y="406"/>
                  </a:cubicBezTo>
                  <a:cubicBezTo>
                    <a:pt x="430" y="403"/>
                    <a:pt x="431" y="401"/>
                    <a:pt x="431" y="397"/>
                  </a:cubicBezTo>
                  <a:cubicBezTo>
                    <a:pt x="431" y="372"/>
                    <a:pt x="431" y="348"/>
                    <a:pt x="431" y="323"/>
                  </a:cubicBezTo>
                  <a:cubicBezTo>
                    <a:pt x="431" y="319"/>
                    <a:pt x="432" y="316"/>
                    <a:pt x="435" y="313"/>
                  </a:cubicBezTo>
                  <a:cubicBezTo>
                    <a:pt x="448" y="302"/>
                    <a:pt x="461" y="291"/>
                    <a:pt x="473" y="280"/>
                  </a:cubicBezTo>
                  <a:cubicBezTo>
                    <a:pt x="476" y="277"/>
                    <a:pt x="477" y="275"/>
                    <a:pt x="477" y="272"/>
                  </a:cubicBezTo>
                  <a:cubicBezTo>
                    <a:pt x="477" y="253"/>
                    <a:pt x="477" y="234"/>
                    <a:pt x="477" y="215"/>
                  </a:cubicBezTo>
                  <a:cubicBezTo>
                    <a:pt x="477" y="213"/>
                    <a:pt x="477" y="212"/>
                    <a:pt x="477" y="210"/>
                  </a:cubicBezTo>
                  <a:cubicBezTo>
                    <a:pt x="487" y="207"/>
                    <a:pt x="494" y="198"/>
                    <a:pt x="494" y="187"/>
                  </a:cubicBezTo>
                  <a:cubicBezTo>
                    <a:pt x="494" y="174"/>
                    <a:pt x="483" y="163"/>
                    <a:pt x="470" y="163"/>
                  </a:cubicBezTo>
                  <a:cubicBezTo>
                    <a:pt x="456" y="163"/>
                    <a:pt x="445" y="174"/>
                    <a:pt x="445" y="187"/>
                  </a:cubicBezTo>
                  <a:cubicBezTo>
                    <a:pt x="445" y="198"/>
                    <a:pt x="452" y="207"/>
                    <a:pt x="462" y="210"/>
                  </a:cubicBezTo>
                  <a:cubicBezTo>
                    <a:pt x="462" y="211"/>
                    <a:pt x="462" y="211"/>
                    <a:pt x="462" y="212"/>
                  </a:cubicBezTo>
                  <a:cubicBezTo>
                    <a:pt x="462" y="230"/>
                    <a:pt x="462" y="248"/>
                    <a:pt x="462" y="266"/>
                  </a:cubicBezTo>
                  <a:cubicBezTo>
                    <a:pt x="462" y="268"/>
                    <a:pt x="461" y="271"/>
                    <a:pt x="459" y="272"/>
                  </a:cubicBezTo>
                  <a:cubicBezTo>
                    <a:pt x="451" y="280"/>
                    <a:pt x="442" y="287"/>
                    <a:pt x="434" y="295"/>
                  </a:cubicBezTo>
                  <a:cubicBezTo>
                    <a:pt x="433" y="295"/>
                    <a:pt x="433" y="295"/>
                    <a:pt x="431" y="296"/>
                  </a:cubicBezTo>
                  <a:cubicBezTo>
                    <a:pt x="431" y="294"/>
                    <a:pt x="431" y="292"/>
                    <a:pt x="431" y="291"/>
                  </a:cubicBezTo>
                  <a:cubicBezTo>
                    <a:pt x="431" y="229"/>
                    <a:pt x="431" y="166"/>
                    <a:pt x="431" y="104"/>
                  </a:cubicBezTo>
                  <a:cubicBezTo>
                    <a:pt x="431" y="99"/>
                    <a:pt x="432" y="97"/>
                    <a:pt x="436" y="94"/>
                  </a:cubicBezTo>
                  <a:cubicBezTo>
                    <a:pt x="446" y="88"/>
                    <a:pt x="455" y="81"/>
                    <a:pt x="465" y="74"/>
                  </a:cubicBezTo>
                  <a:cubicBezTo>
                    <a:pt x="466" y="73"/>
                    <a:pt x="467" y="70"/>
                    <a:pt x="467" y="68"/>
                  </a:cubicBezTo>
                  <a:cubicBezTo>
                    <a:pt x="468" y="57"/>
                    <a:pt x="469" y="45"/>
                    <a:pt x="469" y="34"/>
                  </a:cubicBezTo>
                  <a:cubicBezTo>
                    <a:pt x="469" y="33"/>
                    <a:pt x="469" y="32"/>
                    <a:pt x="470" y="30"/>
                  </a:cubicBezTo>
                  <a:cubicBezTo>
                    <a:pt x="483" y="32"/>
                    <a:pt x="495" y="34"/>
                    <a:pt x="509" y="36"/>
                  </a:cubicBezTo>
                  <a:cubicBezTo>
                    <a:pt x="509" y="39"/>
                    <a:pt x="509" y="41"/>
                    <a:pt x="509" y="43"/>
                  </a:cubicBezTo>
                  <a:cubicBezTo>
                    <a:pt x="508" y="73"/>
                    <a:pt x="507" y="102"/>
                    <a:pt x="507" y="131"/>
                  </a:cubicBezTo>
                  <a:cubicBezTo>
                    <a:pt x="506" y="135"/>
                    <a:pt x="508" y="138"/>
                    <a:pt x="510" y="140"/>
                  </a:cubicBezTo>
                  <a:cubicBezTo>
                    <a:pt x="516" y="145"/>
                    <a:pt x="523" y="150"/>
                    <a:pt x="529" y="155"/>
                  </a:cubicBezTo>
                  <a:cubicBezTo>
                    <a:pt x="530" y="156"/>
                    <a:pt x="530" y="157"/>
                    <a:pt x="531" y="158"/>
                  </a:cubicBezTo>
                  <a:cubicBezTo>
                    <a:pt x="530" y="161"/>
                    <a:pt x="529" y="164"/>
                    <a:pt x="529" y="168"/>
                  </a:cubicBezTo>
                  <a:cubicBezTo>
                    <a:pt x="529" y="179"/>
                    <a:pt x="536" y="188"/>
                    <a:pt x="546" y="191"/>
                  </a:cubicBezTo>
                  <a:cubicBezTo>
                    <a:pt x="546" y="191"/>
                    <a:pt x="546" y="192"/>
                    <a:pt x="546" y="192"/>
                  </a:cubicBezTo>
                  <a:cubicBezTo>
                    <a:pt x="546" y="208"/>
                    <a:pt x="546" y="223"/>
                    <a:pt x="546" y="238"/>
                  </a:cubicBezTo>
                  <a:cubicBezTo>
                    <a:pt x="546" y="241"/>
                    <a:pt x="545" y="243"/>
                    <a:pt x="543" y="244"/>
                  </a:cubicBezTo>
                  <a:cubicBezTo>
                    <a:pt x="530" y="252"/>
                    <a:pt x="518" y="260"/>
                    <a:pt x="505" y="267"/>
                  </a:cubicBezTo>
                  <a:cubicBezTo>
                    <a:pt x="502" y="269"/>
                    <a:pt x="501" y="271"/>
                    <a:pt x="501" y="275"/>
                  </a:cubicBezTo>
                  <a:cubicBezTo>
                    <a:pt x="501" y="316"/>
                    <a:pt x="501" y="356"/>
                    <a:pt x="501" y="396"/>
                  </a:cubicBezTo>
                  <a:cubicBezTo>
                    <a:pt x="501" y="400"/>
                    <a:pt x="500" y="402"/>
                    <a:pt x="496" y="404"/>
                  </a:cubicBezTo>
                  <a:cubicBezTo>
                    <a:pt x="487" y="409"/>
                    <a:pt x="479" y="414"/>
                    <a:pt x="470" y="419"/>
                  </a:cubicBezTo>
                  <a:cubicBezTo>
                    <a:pt x="469" y="420"/>
                    <a:pt x="467" y="423"/>
                    <a:pt x="467" y="425"/>
                  </a:cubicBezTo>
                  <a:cubicBezTo>
                    <a:pt x="467" y="449"/>
                    <a:pt x="467" y="473"/>
                    <a:pt x="467" y="498"/>
                  </a:cubicBezTo>
                  <a:cubicBezTo>
                    <a:pt x="467" y="499"/>
                    <a:pt x="468" y="501"/>
                    <a:pt x="469" y="503"/>
                  </a:cubicBezTo>
                  <a:cubicBezTo>
                    <a:pt x="470" y="505"/>
                    <a:pt x="471" y="506"/>
                    <a:pt x="473" y="507"/>
                  </a:cubicBezTo>
                  <a:cubicBezTo>
                    <a:pt x="476" y="511"/>
                    <a:pt x="479" y="514"/>
                    <a:pt x="480" y="518"/>
                  </a:cubicBezTo>
                  <a:cubicBezTo>
                    <a:pt x="480" y="520"/>
                    <a:pt x="479" y="522"/>
                    <a:pt x="479" y="524"/>
                  </a:cubicBezTo>
                  <a:cubicBezTo>
                    <a:pt x="479" y="529"/>
                    <a:pt x="481" y="533"/>
                    <a:pt x="483" y="537"/>
                  </a:cubicBezTo>
                  <a:cubicBezTo>
                    <a:pt x="485" y="540"/>
                    <a:pt x="488" y="543"/>
                    <a:pt x="492" y="545"/>
                  </a:cubicBezTo>
                  <a:cubicBezTo>
                    <a:pt x="492" y="545"/>
                    <a:pt x="492" y="545"/>
                    <a:pt x="492" y="545"/>
                  </a:cubicBezTo>
                  <a:cubicBezTo>
                    <a:pt x="492" y="545"/>
                    <a:pt x="492" y="545"/>
                    <a:pt x="492" y="545"/>
                  </a:cubicBezTo>
                  <a:cubicBezTo>
                    <a:pt x="496" y="547"/>
                    <a:pt x="499" y="548"/>
                    <a:pt x="504" y="548"/>
                  </a:cubicBezTo>
                  <a:cubicBezTo>
                    <a:pt x="505" y="548"/>
                    <a:pt x="506" y="548"/>
                    <a:pt x="507" y="548"/>
                  </a:cubicBezTo>
                  <a:cubicBezTo>
                    <a:pt x="509" y="548"/>
                    <a:pt x="510" y="550"/>
                    <a:pt x="512" y="551"/>
                  </a:cubicBezTo>
                  <a:cubicBezTo>
                    <a:pt x="519" y="560"/>
                    <a:pt x="526" y="568"/>
                    <a:pt x="533" y="576"/>
                  </a:cubicBezTo>
                  <a:cubicBezTo>
                    <a:pt x="538" y="581"/>
                    <a:pt x="539" y="587"/>
                    <a:pt x="538" y="594"/>
                  </a:cubicBezTo>
                  <a:close/>
                  <a:moveTo>
                    <a:pt x="470" y="176"/>
                  </a:moveTo>
                  <a:cubicBezTo>
                    <a:pt x="476" y="176"/>
                    <a:pt x="481" y="181"/>
                    <a:pt x="481" y="187"/>
                  </a:cubicBezTo>
                  <a:cubicBezTo>
                    <a:pt x="481" y="193"/>
                    <a:pt x="476" y="198"/>
                    <a:pt x="470" y="198"/>
                  </a:cubicBezTo>
                  <a:cubicBezTo>
                    <a:pt x="463" y="198"/>
                    <a:pt x="459" y="193"/>
                    <a:pt x="459" y="187"/>
                  </a:cubicBezTo>
                  <a:cubicBezTo>
                    <a:pt x="459" y="181"/>
                    <a:pt x="463" y="176"/>
                    <a:pt x="470" y="176"/>
                  </a:cubicBezTo>
                  <a:close/>
                  <a:moveTo>
                    <a:pt x="514" y="524"/>
                  </a:moveTo>
                  <a:cubicBezTo>
                    <a:pt x="514" y="530"/>
                    <a:pt x="510" y="535"/>
                    <a:pt x="503" y="535"/>
                  </a:cubicBezTo>
                  <a:cubicBezTo>
                    <a:pt x="497" y="535"/>
                    <a:pt x="492" y="530"/>
                    <a:pt x="492" y="524"/>
                  </a:cubicBezTo>
                  <a:cubicBezTo>
                    <a:pt x="492" y="518"/>
                    <a:pt x="497" y="513"/>
                    <a:pt x="503" y="513"/>
                  </a:cubicBezTo>
                  <a:cubicBezTo>
                    <a:pt x="510" y="513"/>
                    <a:pt x="514" y="518"/>
                    <a:pt x="514" y="524"/>
                  </a:cubicBezTo>
                  <a:close/>
                  <a:moveTo>
                    <a:pt x="667" y="512"/>
                  </a:moveTo>
                  <a:cubicBezTo>
                    <a:pt x="652" y="532"/>
                    <a:pt x="632" y="547"/>
                    <a:pt x="609" y="557"/>
                  </a:cubicBezTo>
                  <a:cubicBezTo>
                    <a:pt x="589" y="564"/>
                    <a:pt x="568" y="567"/>
                    <a:pt x="547" y="567"/>
                  </a:cubicBezTo>
                  <a:cubicBezTo>
                    <a:pt x="546" y="567"/>
                    <a:pt x="544" y="565"/>
                    <a:pt x="543" y="564"/>
                  </a:cubicBezTo>
                  <a:cubicBezTo>
                    <a:pt x="536" y="557"/>
                    <a:pt x="529" y="549"/>
                    <a:pt x="523" y="541"/>
                  </a:cubicBezTo>
                  <a:cubicBezTo>
                    <a:pt x="522" y="541"/>
                    <a:pt x="522" y="540"/>
                    <a:pt x="522" y="540"/>
                  </a:cubicBezTo>
                  <a:cubicBezTo>
                    <a:pt x="526" y="535"/>
                    <a:pt x="528" y="530"/>
                    <a:pt x="528" y="524"/>
                  </a:cubicBezTo>
                  <a:cubicBezTo>
                    <a:pt x="528" y="522"/>
                    <a:pt x="528" y="520"/>
                    <a:pt x="527" y="519"/>
                  </a:cubicBezTo>
                  <a:cubicBezTo>
                    <a:pt x="540" y="508"/>
                    <a:pt x="552" y="497"/>
                    <a:pt x="565" y="487"/>
                  </a:cubicBezTo>
                  <a:cubicBezTo>
                    <a:pt x="567" y="485"/>
                    <a:pt x="569" y="485"/>
                    <a:pt x="571" y="485"/>
                  </a:cubicBezTo>
                  <a:cubicBezTo>
                    <a:pt x="607" y="484"/>
                    <a:pt x="643" y="483"/>
                    <a:pt x="680" y="483"/>
                  </a:cubicBezTo>
                  <a:cubicBezTo>
                    <a:pt x="680" y="483"/>
                    <a:pt x="681" y="483"/>
                    <a:pt x="684" y="483"/>
                  </a:cubicBezTo>
                  <a:cubicBezTo>
                    <a:pt x="678" y="493"/>
                    <a:pt x="673" y="503"/>
                    <a:pt x="667" y="512"/>
                  </a:cubicBezTo>
                  <a:close/>
                  <a:moveTo>
                    <a:pt x="565" y="343"/>
                  </a:moveTo>
                  <a:cubicBezTo>
                    <a:pt x="572" y="343"/>
                    <a:pt x="576" y="348"/>
                    <a:pt x="576" y="354"/>
                  </a:cubicBezTo>
                  <a:cubicBezTo>
                    <a:pt x="576" y="360"/>
                    <a:pt x="572" y="365"/>
                    <a:pt x="565" y="365"/>
                  </a:cubicBezTo>
                  <a:cubicBezTo>
                    <a:pt x="559" y="365"/>
                    <a:pt x="554" y="360"/>
                    <a:pt x="554" y="354"/>
                  </a:cubicBezTo>
                  <a:cubicBezTo>
                    <a:pt x="554" y="348"/>
                    <a:pt x="559" y="343"/>
                    <a:pt x="565" y="343"/>
                  </a:cubicBezTo>
                  <a:close/>
                  <a:moveTo>
                    <a:pt x="690" y="462"/>
                  </a:moveTo>
                  <a:cubicBezTo>
                    <a:pt x="689" y="466"/>
                    <a:pt x="688" y="468"/>
                    <a:pt x="683" y="468"/>
                  </a:cubicBezTo>
                  <a:cubicBezTo>
                    <a:pt x="655" y="468"/>
                    <a:pt x="627" y="469"/>
                    <a:pt x="599" y="469"/>
                  </a:cubicBezTo>
                  <a:cubicBezTo>
                    <a:pt x="592" y="469"/>
                    <a:pt x="584" y="470"/>
                    <a:pt x="576" y="470"/>
                  </a:cubicBezTo>
                  <a:cubicBezTo>
                    <a:pt x="573" y="470"/>
                    <a:pt x="572" y="469"/>
                    <a:pt x="572" y="466"/>
                  </a:cubicBezTo>
                  <a:cubicBezTo>
                    <a:pt x="571" y="462"/>
                    <a:pt x="572" y="429"/>
                    <a:pt x="573" y="427"/>
                  </a:cubicBezTo>
                  <a:cubicBezTo>
                    <a:pt x="585" y="409"/>
                    <a:pt x="605" y="386"/>
                    <a:pt x="618" y="369"/>
                  </a:cubicBezTo>
                  <a:cubicBezTo>
                    <a:pt x="620" y="367"/>
                    <a:pt x="621" y="364"/>
                    <a:pt x="621" y="362"/>
                  </a:cubicBezTo>
                  <a:cubicBezTo>
                    <a:pt x="621" y="355"/>
                    <a:pt x="621" y="347"/>
                    <a:pt x="621" y="340"/>
                  </a:cubicBezTo>
                  <a:cubicBezTo>
                    <a:pt x="621" y="340"/>
                    <a:pt x="621" y="340"/>
                    <a:pt x="621" y="339"/>
                  </a:cubicBezTo>
                  <a:cubicBezTo>
                    <a:pt x="631" y="337"/>
                    <a:pt x="639" y="327"/>
                    <a:pt x="639" y="316"/>
                  </a:cubicBezTo>
                  <a:cubicBezTo>
                    <a:pt x="639" y="304"/>
                    <a:pt x="630" y="294"/>
                    <a:pt x="618" y="292"/>
                  </a:cubicBezTo>
                  <a:cubicBezTo>
                    <a:pt x="617" y="292"/>
                    <a:pt x="615" y="291"/>
                    <a:pt x="613" y="292"/>
                  </a:cubicBezTo>
                  <a:cubicBezTo>
                    <a:pt x="604" y="292"/>
                    <a:pt x="598" y="296"/>
                    <a:pt x="594" y="303"/>
                  </a:cubicBezTo>
                  <a:cubicBezTo>
                    <a:pt x="592" y="307"/>
                    <a:pt x="590" y="311"/>
                    <a:pt x="590" y="316"/>
                  </a:cubicBezTo>
                  <a:cubicBezTo>
                    <a:pt x="590" y="326"/>
                    <a:pt x="597" y="335"/>
                    <a:pt x="606" y="339"/>
                  </a:cubicBezTo>
                  <a:cubicBezTo>
                    <a:pt x="606" y="339"/>
                    <a:pt x="606" y="339"/>
                    <a:pt x="606" y="339"/>
                  </a:cubicBezTo>
                  <a:cubicBezTo>
                    <a:pt x="606" y="339"/>
                    <a:pt x="606" y="340"/>
                    <a:pt x="606" y="340"/>
                  </a:cubicBezTo>
                  <a:cubicBezTo>
                    <a:pt x="606" y="361"/>
                    <a:pt x="606" y="361"/>
                    <a:pt x="592" y="379"/>
                  </a:cubicBezTo>
                  <a:cubicBezTo>
                    <a:pt x="587" y="386"/>
                    <a:pt x="581" y="393"/>
                    <a:pt x="576" y="401"/>
                  </a:cubicBezTo>
                  <a:cubicBezTo>
                    <a:pt x="575" y="402"/>
                    <a:pt x="574" y="403"/>
                    <a:pt x="572" y="405"/>
                  </a:cubicBezTo>
                  <a:cubicBezTo>
                    <a:pt x="572" y="402"/>
                    <a:pt x="572" y="401"/>
                    <a:pt x="572" y="400"/>
                  </a:cubicBezTo>
                  <a:cubicBezTo>
                    <a:pt x="572" y="396"/>
                    <a:pt x="572" y="391"/>
                    <a:pt x="572" y="387"/>
                  </a:cubicBezTo>
                  <a:cubicBezTo>
                    <a:pt x="571" y="383"/>
                    <a:pt x="572" y="380"/>
                    <a:pt x="573" y="377"/>
                  </a:cubicBezTo>
                  <a:cubicBezTo>
                    <a:pt x="583" y="374"/>
                    <a:pt x="590" y="365"/>
                    <a:pt x="590" y="354"/>
                  </a:cubicBezTo>
                  <a:cubicBezTo>
                    <a:pt x="590" y="341"/>
                    <a:pt x="579" y="330"/>
                    <a:pt x="566" y="330"/>
                  </a:cubicBezTo>
                  <a:cubicBezTo>
                    <a:pt x="552" y="330"/>
                    <a:pt x="541" y="341"/>
                    <a:pt x="541" y="354"/>
                  </a:cubicBezTo>
                  <a:cubicBezTo>
                    <a:pt x="541" y="364"/>
                    <a:pt x="548" y="373"/>
                    <a:pt x="557" y="376"/>
                  </a:cubicBezTo>
                  <a:cubicBezTo>
                    <a:pt x="557" y="378"/>
                    <a:pt x="557" y="379"/>
                    <a:pt x="557" y="381"/>
                  </a:cubicBezTo>
                  <a:cubicBezTo>
                    <a:pt x="557" y="402"/>
                    <a:pt x="557" y="424"/>
                    <a:pt x="557" y="446"/>
                  </a:cubicBezTo>
                  <a:cubicBezTo>
                    <a:pt x="557" y="448"/>
                    <a:pt x="557" y="471"/>
                    <a:pt x="558" y="472"/>
                  </a:cubicBezTo>
                  <a:cubicBezTo>
                    <a:pt x="558" y="475"/>
                    <a:pt x="536" y="494"/>
                    <a:pt x="520" y="506"/>
                  </a:cubicBezTo>
                  <a:cubicBezTo>
                    <a:pt x="516" y="502"/>
                    <a:pt x="510" y="500"/>
                    <a:pt x="504" y="500"/>
                  </a:cubicBezTo>
                  <a:cubicBezTo>
                    <a:pt x="498" y="500"/>
                    <a:pt x="494" y="501"/>
                    <a:pt x="490" y="504"/>
                  </a:cubicBezTo>
                  <a:cubicBezTo>
                    <a:pt x="488" y="502"/>
                    <a:pt x="486" y="500"/>
                    <a:pt x="484" y="497"/>
                  </a:cubicBezTo>
                  <a:cubicBezTo>
                    <a:pt x="483" y="496"/>
                    <a:pt x="482" y="494"/>
                    <a:pt x="482" y="492"/>
                  </a:cubicBezTo>
                  <a:cubicBezTo>
                    <a:pt x="482" y="472"/>
                    <a:pt x="482" y="453"/>
                    <a:pt x="482" y="433"/>
                  </a:cubicBezTo>
                  <a:cubicBezTo>
                    <a:pt x="482" y="431"/>
                    <a:pt x="484" y="429"/>
                    <a:pt x="485" y="428"/>
                  </a:cubicBezTo>
                  <a:cubicBezTo>
                    <a:pt x="494" y="422"/>
                    <a:pt x="503" y="417"/>
                    <a:pt x="512" y="412"/>
                  </a:cubicBezTo>
                  <a:cubicBezTo>
                    <a:pt x="515" y="411"/>
                    <a:pt x="515" y="409"/>
                    <a:pt x="515" y="406"/>
                  </a:cubicBezTo>
                  <a:cubicBezTo>
                    <a:pt x="515" y="367"/>
                    <a:pt x="516" y="328"/>
                    <a:pt x="515" y="290"/>
                  </a:cubicBezTo>
                  <a:cubicBezTo>
                    <a:pt x="515" y="281"/>
                    <a:pt x="518" y="277"/>
                    <a:pt x="525" y="273"/>
                  </a:cubicBezTo>
                  <a:cubicBezTo>
                    <a:pt x="537" y="267"/>
                    <a:pt x="547" y="259"/>
                    <a:pt x="558" y="253"/>
                  </a:cubicBezTo>
                  <a:cubicBezTo>
                    <a:pt x="559" y="252"/>
                    <a:pt x="560" y="250"/>
                    <a:pt x="560" y="248"/>
                  </a:cubicBezTo>
                  <a:cubicBezTo>
                    <a:pt x="560" y="233"/>
                    <a:pt x="560" y="218"/>
                    <a:pt x="560" y="203"/>
                  </a:cubicBezTo>
                  <a:cubicBezTo>
                    <a:pt x="560" y="201"/>
                    <a:pt x="560" y="199"/>
                    <a:pt x="560" y="196"/>
                  </a:cubicBezTo>
                  <a:cubicBezTo>
                    <a:pt x="560" y="194"/>
                    <a:pt x="560" y="193"/>
                    <a:pt x="561" y="191"/>
                  </a:cubicBezTo>
                  <a:cubicBezTo>
                    <a:pt x="570" y="188"/>
                    <a:pt x="577" y="179"/>
                    <a:pt x="577" y="168"/>
                  </a:cubicBezTo>
                  <a:cubicBezTo>
                    <a:pt x="577" y="166"/>
                    <a:pt x="577" y="165"/>
                    <a:pt x="577" y="163"/>
                  </a:cubicBezTo>
                  <a:cubicBezTo>
                    <a:pt x="577" y="163"/>
                    <a:pt x="578" y="162"/>
                    <a:pt x="578" y="162"/>
                  </a:cubicBezTo>
                  <a:cubicBezTo>
                    <a:pt x="587" y="157"/>
                    <a:pt x="595" y="153"/>
                    <a:pt x="604" y="148"/>
                  </a:cubicBezTo>
                  <a:cubicBezTo>
                    <a:pt x="604" y="148"/>
                    <a:pt x="605" y="148"/>
                    <a:pt x="606" y="148"/>
                  </a:cubicBezTo>
                  <a:cubicBezTo>
                    <a:pt x="606" y="150"/>
                    <a:pt x="606" y="152"/>
                    <a:pt x="606" y="153"/>
                  </a:cubicBezTo>
                  <a:cubicBezTo>
                    <a:pt x="606" y="175"/>
                    <a:pt x="606" y="197"/>
                    <a:pt x="606" y="218"/>
                  </a:cubicBezTo>
                  <a:cubicBezTo>
                    <a:pt x="606" y="222"/>
                    <a:pt x="607" y="224"/>
                    <a:pt x="610" y="226"/>
                  </a:cubicBezTo>
                  <a:cubicBezTo>
                    <a:pt x="626" y="236"/>
                    <a:pt x="641" y="246"/>
                    <a:pt x="656" y="256"/>
                  </a:cubicBezTo>
                  <a:cubicBezTo>
                    <a:pt x="657" y="257"/>
                    <a:pt x="658" y="257"/>
                    <a:pt x="658" y="258"/>
                  </a:cubicBezTo>
                  <a:cubicBezTo>
                    <a:pt x="657" y="261"/>
                    <a:pt x="656" y="265"/>
                    <a:pt x="656" y="268"/>
                  </a:cubicBezTo>
                  <a:cubicBezTo>
                    <a:pt x="656" y="279"/>
                    <a:pt x="663" y="288"/>
                    <a:pt x="673" y="291"/>
                  </a:cubicBezTo>
                  <a:cubicBezTo>
                    <a:pt x="673" y="291"/>
                    <a:pt x="673" y="291"/>
                    <a:pt x="673" y="291"/>
                  </a:cubicBezTo>
                  <a:cubicBezTo>
                    <a:pt x="673" y="323"/>
                    <a:pt x="672" y="355"/>
                    <a:pt x="673" y="387"/>
                  </a:cubicBezTo>
                  <a:cubicBezTo>
                    <a:pt x="673" y="390"/>
                    <a:pt x="674" y="393"/>
                    <a:pt x="675" y="395"/>
                  </a:cubicBezTo>
                  <a:cubicBezTo>
                    <a:pt x="681" y="402"/>
                    <a:pt x="687" y="409"/>
                    <a:pt x="692" y="416"/>
                  </a:cubicBezTo>
                  <a:cubicBezTo>
                    <a:pt x="693" y="417"/>
                    <a:pt x="694" y="419"/>
                    <a:pt x="694" y="420"/>
                  </a:cubicBezTo>
                  <a:cubicBezTo>
                    <a:pt x="695" y="435"/>
                    <a:pt x="694" y="449"/>
                    <a:pt x="690" y="462"/>
                  </a:cubicBezTo>
                  <a:close/>
                  <a:moveTo>
                    <a:pt x="614" y="305"/>
                  </a:moveTo>
                  <a:cubicBezTo>
                    <a:pt x="621" y="305"/>
                    <a:pt x="625" y="310"/>
                    <a:pt x="625" y="316"/>
                  </a:cubicBezTo>
                  <a:cubicBezTo>
                    <a:pt x="625" y="322"/>
                    <a:pt x="621" y="327"/>
                    <a:pt x="614" y="327"/>
                  </a:cubicBezTo>
                  <a:cubicBezTo>
                    <a:pt x="608" y="327"/>
                    <a:pt x="603" y="322"/>
                    <a:pt x="603" y="316"/>
                  </a:cubicBezTo>
                  <a:cubicBezTo>
                    <a:pt x="603" y="310"/>
                    <a:pt x="608" y="305"/>
                    <a:pt x="614" y="305"/>
                  </a:cubicBezTo>
                  <a:close/>
                  <a:moveTo>
                    <a:pt x="691" y="268"/>
                  </a:moveTo>
                  <a:cubicBezTo>
                    <a:pt x="691" y="274"/>
                    <a:pt x="687" y="279"/>
                    <a:pt x="680" y="279"/>
                  </a:cubicBezTo>
                  <a:cubicBezTo>
                    <a:pt x="674" y="279"/>
                    <a:pt x="669" y="274"/>
                    <a:pt x="669" y="268"/>
                  </a:cubicBezTo>
                  <a:cubicBezTo>
                    <a:pt x="669" y="262"/>
                    <a:pt x="674" y="257"/>
                    <a:pt x="680" y="257"/>
                  </a:cubicBezTo>
                  <a:cubicBezTo>
                    <a:pt x="687" y="257"/>
                    <a:pt x="691" y="262"/>
                    <a:pt x="691" y="268"/>
                  </a:cubicBezTo>
                  <a:close/>
                  <a:moveTo>
                    <a:pt x="753" y="362"/>
                  </a:moveTo>
                  <a:cubicBezTo>
                    <a:pt x="746" y="384"/>
                    <a:pt x="730" y="399"/>
                    <a:pt x="708" y="406"/>
                  </a:cubicBezTo>
                  <a:cubicBezTo>
                    <a:pt x="705" y="407"/>
                    <a:pt x="704" y="407"/>
                    <a:pt x="702" y="405"/>
                  </a:cubicBezTo>
                  <a:cubicBezTo>
                    <a:pt x="698" y="399"/>
                    <a:pt x="694" y="394"/>
                    <a:pt x="690" y="389"/>
                  </a:cubicBezTo>
                  <a:cubicBezTo>
                    <a:pt x="688" y="387"/>
                    <a:pt x="687" y="384"/>
                    <a:pt x="687" y="381"/>
                  </a:cubicBezTo>
                  <a:cubicBezTo>
                    <a:pt x="687" y="351"/>
                    <a:pt x="688" y="321"/>
                    <a:pt x="688" y="291"/>
                  </a:cubicBezTo>
                  <a:cubicBezTo>
                    <a:pt x="698" y="288"/>
                    <a:pt x="705" y="279"/>
                    <a:pt x="705" y="268"/>
                  </a:cubicBezTo>
                  <a:cubicBezTo>
                    <a:pt x="705" y="260"/>
                    <a:pt x="701" y="253"/>
                    <a:pt x="696" y="249"/>
                  </a:cubicBezTo>
                  <a:cubicBezTo>
                    <a:pt x="689" y="243"/>
                    <a:pt x="680" y="241"/>
                    <a:pt x="671" y="245"/>
                  </a:cubicBezTo>
                  <a:cubicBezTo>
                    <a:pt x="670" y="245"/>
                    <a:pt x="667" y="245"/>
                    <a:pt x="666" y="244"/>
                  </a:cubicBezTo>
                  <a:cubicBezTo>
                    <a:pt x="652" y="236"/>
                    <a:pt x="639" y="227"/>
                    <a:pt x="625" y="218"/>
                  </a:cubicBezTo>
                  <a:cubicBezTo>
                    <a:pt x="622" y="216"/>
                    <a:pt x="621" y="214"/>
                    <a:pt x="621" y="210"/>
                  </a:cubicBezTo>
                  <a:cubicBezTo>
                    <a:pt x="621" y="195"/>
                    <a:pt x="621" y="179"/>
                    <a:pt x="621" y="164"/>
                  </a:cubicBezTo>
                  <a:cubicBezTo>
                    <a:pt x="621" y="159"/>
                    <a:pt x="621" y="154"/>
                    <a:pt x="621" y="149"/>
                  </a:cubicBezTo>
                  <a:cubicBezTo>
                    <a:pt x="621" y="149"/>
                    <a:pt x="621" y="140"/>
                    <a:pt x="621" y="130"/>
                  </a:cubicBezTo>
                  <a:cubicBezTo>
                    <a:pt x="621" y="130"/>
                    <a:pt x="621" y="129"/>
                    <a:pt x="621" y="129"/>
                  </a:cubicBezTo>
                  <a:cubicBezTo>
                    <a:pt x="621" y="129"/>
                    <a:pt x="621" y="129"/>
                    <a:pt x="621" y="129"/>
                  </a:cubicBezTo>
                  <a:cubicBezTo>
                    <a:pt x="622" y="114"/>
                    <a:pt x="622" y="94"/>
                    <a:pt x="622" y="92"/>
                  </a:cubicBezTo>
                  <a:cubicBezTo>
                    <a:pt x="629" y="96"/>
                    <a:pt x="647" y="106"/>
                    <a:pt x="657" y="113"/>
                  </a:cubicBezTo>
                  <a:cubicBezTo>
                    <a:pt x="662" y="116"/>
                    <a:pt x="666" y="119"/>
                    <a:pt x="670" y="123"/>
                  </a:cubicBezTo>
                  <a:cubicBezTo>
                    <a:pt x="679" y="131"/>
                    <a:pt x="687" y="141"/>
                    <a:pt x="693" y="152"/>
                  </a:cubicBezTo>
                  <a:cubicBezTo>
                    <a:pt x="698" y="164"/>
                    <a:pt x="699" y="176"/>
                    <a:pt x="694" y="188"/>
                  </a:cubicBezTo>
                  <a:cubicBezTo>
                    <a:pt x="698" y="190"/>
                    <a:pt x="702" y="191"/>
                    <a:pt x="706" y="194"/>
                  </a:cubicBezTo>
                  <a:cubicBezTo>
                    <a:pt x="718" y="201"/>
                    <a:pt x="726" y="212"/>
                    <a:pt x="733" y="224"/>
                  </a:cubicBezTo>
                  <a:cubicBezTo>
                    <a:pt x="746" y="245"/>
                    <a:pt x="751" y="267"/>
                    <a:pt x="745" y="292"/>
                  </a:cubicBezTo>
                  <a:cubicBezTo>
                    <a:pt x="744" y="294"/>
                    <a:pt x="745" y="296"/>
                    <a:pt x="746" y="298"/>
                  </a:cubicBezTo>
                  <a:cubicBezTo>
                    <a:pt x="761" y="318"/>
                    <a:pt x="761" y="340"/>
                    <a:pt x="753" y="3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402418" y="1749139"/>
            <a:ext cx="2705945" cy="2975515"/>
            <a:chOff x="805352" y="2485863"/>
            <a:chExt cx="2705945" cy="2975515"/>
          </a:xfrm>
        </p:grpSpPr>
        <p:grpSp>
          <p:nvGrpSpPr>
            <p:cNvPr id="99" name="Group 98"/>
            <p:cNvGrpSpPr/>
            <p:nvPr/>
          </p:nvGrpSpPr>
          <p:grpSpPr>
            <a:xfrm flipH="1">
              <a:off x="1313926" y="2485863"/>
              <a:ext cx="1223281" cy="1447087"/>
              <a:chOff x="4324350" y="2768600"/>
              <a:chExt cx="2041525" cy="2460626"/>
            </a:xfrm>
          </p:grpSpPr>
          <p:sp>
            <p:nvSpPr>
              <p:cNvPr id="100" name="Freeform 5"/>
              <p:cNvSpPr>
                <a:spLocks/>
              </p:cNvSpPr>
              <p:nvPr/>
            </p:nvSpPr>
            <p:spPr bwMode="auto">
              <a:xfrm>
                <a:off x="4324350" y="4598988"/>
                <a:ext cx="2041525" cy="630238"/>
              </a:xfrm>
              <a:custGeom>
                <a:avLst/>
                <a:gdLst>
                  <a:gd name="T0" fmla="*/ 604 w 640"/>
                  <a:gd name="T1" fmla="*/ 172 h 198"/>
                  <a:gd name="T2" fmla="*/ 640 w 640"/>
                  <a:gd name="T3" fmla="*/ 198 h 198"/>
                  <a:gd name="T4" fmla="*/ 4 w 640"/>
                  <a:gd name="T5" fmla="*/ 198 h 198"/>
                  <a:gd name="T6" fmla="*/ 0 w 640"/>
                  <a:gd name="T7" fmla="*/ 198 h 198"/>
                  <a:gd name="T8" fmla="*/ 91 w 640"/>
                  <a:gd name="T9" fmla="*/ 120 h 198"/>
                  <a:gd name="T10" fmla="*/ 176 w 640"/>
                  <a:gd name="T11" fmla="*/ 50 h 198"/>
                  <a:gd name="T12" fmla="*/ 234 w 640"/>
                  <a:gd name="T13" fmla="*/ 1 h 198"/>
                  <a:gd name="T14" fmla="*/ 239 w 640"/>
                  <a:gd name="T15" fmla="*/ 0 h 198"/>
                  <a:gd name="T16" fmla="*/ 344 w 640"/>
                  <a:gd name="T17" fmla="*/ 55 h 198"/>
                  <a:gd name="T18" fmla="*/ 351 w 640"/>
                  <a:gd name="T19" fmla="*/ 56 h 198"/>
                  <a:gd name="T20" fmla="*/ 423 w 640"/>
                  <a:gd name="T21" fmla="*/ 58 h 198"/>
                  <a:gd name="T22" fmla="*/ 441 w 640"/>
                  <a:gd name="T23" fmla="*/ 64 h 198"/>
                  <a:gd name="T24" fmla="*/ 526 w 640"/>
                  <a:gd name="T25" fmla="*/ 120 h 198"/>
                  <a:gd name="T26" fmla="*/ 569 w 640"/>
                  <a:gd name="T27" fmla="*/ 149 h 198"/>
                  <a:gd name="T28" fmla="*/ 604 w 640"/>
                  <a:gd name="T29" fmla="*/ 17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0" h="198">
                    <a:moveTo>
                      <a:pt x="604" y="172"/>
                    </a:moveTo>
                    <a:cubicBezTo>
                      <a:pt x="616" y="180"/>
                      <a:pt x="639" y="197"/>
                      <a:pt x="640" y="198"/>
                    </a:cubicBezTo>
                    <a:cubicBezTo>
                      <a:pt x="612" y="198"/>
                      <a:pt x="181" y="198"/>
                      <a:pt x="4" y="198"/>
                    </a:cubicBezTo>
                    <a:cubicBezTo>
                      <a:pt x="3" y="198"/>
                      <a:pt x="2" y="198"/>
                      <a:pt x="0" y="198"/>
                    </a:cubicBezTo>
                    <a:cubicBezTo>
                      <a:pt x="1" y="197"/>
                      <a:pt x="61" y="145"/>
                      <a:pt x="91" y="120"/>
                    </a:cubicBezTo>
                    <a:cubicBezTo>
                      <a:pt x="120" y="97"/>
                      <a:pt x="148" y="73"/>
                      <a:pt x="176" y="50"/>
                    </a:cubicBezTo>
                    <a:cubicBezTo>
                      <a:pt x="195" y="33"/>
                      <a:pt x="215" y="17"/>
                      <a:pt x="234" y="1"/>
                    </a:cubicBezTo>
                    <a:cubicBezTo>
                      <a:pt x="235" y="0"/>
                      <a:pt x="237" y="0"/>
                      <a:pt x="239" y="0"/>
                    </a:cubicBezTo>
                    <a:cubicBezTo>
                      <a:pt x="274" y="19"/>
                      <a:pt x="309" y="37"/>
                      <a:pt x="344" y="55"/>
                    </a:cubicBezTo>
                    <a:cubicBezTo>
                      <a:pt x="346" y="56"/>
                      <a:pt x="348" y="56"/>
                      <a:pt x="351" y="56"/>
                    </a:cubicBezTo>
                    <a:cubicBezTo>
                      <a:pt x="375" y="57"/>
                      <a:pt x="399" y="58"/>
                      <a:pt x="423" y="58"/>
                    </a:cubicBezTo>
                    <a:cubicBezTo>
                      <a:pt x="430" y="58"/>
                      <a:pt x="435" y="60"/>
                      <a:pt x="441" y="64"/>
                    </a:cubicBezTo>
                    <a:cubicBezTo>
                      <a:pt x="469" y="83"/>
                      <a:pt x="498" y="101"/>
                      <a:pt x="526" y="120"/>
                    </a:cubicBezTo>
                    <a:cubicBezTo>
                      <a:pt x="540" y="130"/>
                      <a:pt x="555" y="139"/>
                      <a:pt x="569" y="149"/>
                    </a:cubicBezTo>
                    <a:cubicBezTo>
                      <a:pt x="572" y="152"/>
                      <a:pt x="599" y="169"/>
                      <a:pt x="604" y="17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01" name="Freeform 6"/>
              <p:cNvSpPr>
                <a:spLocks/>
              </p:cNvSpPr>
              <p:nvPr/>
            </p:nvSpPr>
            <p:spPr bwMode="auto">
              <a:xfrm>
                <a:off x="4738688" y="2768600"/>
                <a:ext cx="1096963" cy="2014538"/>
              </a:xfrm>
              <a:custGeom>
                <a:avLst/>
                <a:gdLst>
                  <a:gd name="T0" fmla="*/ 56 w 344"/>
                  <a:gd name="T1" fmla="*/ 237 h 632"/>
                  <a:gd name="T2" fmla="*/ 12 w 344"/>
                  <a:gd name="T3" fmla="*/ 348 h 632"/>
                  <a:gd name="T4" fmla="*/ 0 w 344"/>
                  <a:gd name="T5" fmla="*/ 343 h 632"/>
                  <a:gd name="T6" fmla="*/ 134 w 344"/>
                  <a:gd name="T7" fmla="*/ 0 h 632"/>
                  <a:gd name="T8" fmla="*/ 147 w 344"/>
                  <a:gd name="T9" fmla="*/ 5 h 632"/>
                  <a:gd name="T10" fmla="*/ 69 w 344"/>
                  <a:gd name="T11" fmla="*/ 204 h 632"/>
                  <a:gd name="T12" fmla="*/ 92 w 344"/>
                  <a:gd name="T13" fmla="*/ 231 h 632"/>
                  <a:gd name="T14" fmla="*/ 118 w 344"/>
                  <a:gd name="T15" fmla="*/ 272 h 632"/>
                  <a:gd name="T16" fmla="*/ 131 w 344"/>
                  <a:gd name="T17" fmla="*/ 279 h 632"/>
                  <a:gd name="T18" fmla="*/ 183 w 344"/>
                  <a:gd name="T19" fmla="*/ 301 h 632"/>
                  <a:gd name="T20" fmla="*/ 189 w 344"/>
                  <a:gd name="T21" fmla="*/ 302 h 632"/>
                  <a:gd name="T22" fmla="*/ 249 w 344"/>
                  <a:gd name="T23" fmla="*/ 302 h 632"/>
                  <a:gd name="T24" fmla="*/ 255 w 344"/>
                  <a:gd name="T25" fmla="*/ 300 h 632"/>
                  <a:gd name="T26" fmla="*/ 292 w 344"/>
                  <a:gd name="T27" fmla="*/ 265 h 632"/>
                  <a:gd name="T28" fmla="*/ 296 w 344"/>
                  <a:gd name="T29" fmla="*/ 254 h 632"/>
                  <a:gd name="T30" fmla="*/ 307 w 344"/>
                  <a:gd name="T31" fmla="*/ 206 h 632"/>
                  <a:gd name="T32" fmla="*/ 311 w 344"/>
                  <a:gd name="T33" fmla="*/ 192 h 632"/>
                  <a:gd name="T34" fmla="*/ 328 w 344"/>
                  <a:gd name="T35" fmla="*/ 179 h 632"/>
                  <a:gd name="T36" fmla="*/ 343 w 344"/>
                  <a:gd name="T37" fmla="*/ 195 h 632"/>
                  <a:gd name="T38" fmla="*/ 338 w 344"/>
                  <a:gd name="T39" fmla="*/ 221 h 632"/>
                  <a:gd name="T40" fmla="*/ 325 w 344"/>
                  <a:gd name="T41" fmla="*/ 275 h 632"/>
                  <a:gd name="T42" fmla="*/ 319 w 344"/>
                  <a:gd name="T43" fmla="*/ 286 h 632"/>
                  <a:gd name="T44" fmla="*/ 271 w 344"/>
                  <a:gd name="T45" fmla="*/ 330 h 632"/>
                  <a:gd name="T46" fmla="*/ 267 w 344"/>
                  <a:gd name="T47" fmla="*/ 339 h 632"/>
                  <a:gd name="T48" fmla="*/ 268 w 344"/>
                  <a:gd name="T49" fmla="*/ 609 h 632"/>
                  <a:gd name="T50" fmla="*/ 258 w 344"/>
                  <a:gd name="T51" fmla="*/ 626 h 632"/>
                  <a:gd name="T52" fmla="*/ 230 w 344"/>
                  <a:gd name="T53" fmla="*/ 610 h 632"/>
                  <a:gd name="T54" fmla="*/ 230 w 344"/>
                  <a:gd name="T55" fmla="*/ 481 h 632"/>
                  <a:gd name="T56" fmla="*/ 224 w 344"/>
                  <a:gd name="T57" fmla="*/ 474 h 632"/>
                  <a:gd name="T58" fmla="*/ 199 w 344"/>
                  <a:gd name="T59" fmla="*/ 482 h 632"/>
                  <a:gd name="T60" fmla="*/ 163 w 344"/>
                  <a:gd name="T61" fmla="*/ 499 h 632"/>
                  <a:gd name="T62" fmla="*/ 160 w 344"/>
                  <a:gd name="T63" fmla="*/ 505 h 632"/>
                  <a:gd name="T64" fmla="*/ 160 w 344"/>
                  <a:gd name="T65" fmla="*/ 567 h 632"/>
                  <a:gd name="T66" fmla="*/ 148 w 344"/>
                  <a:gd name="T67" fmla="*/ 584 h 632"/>
                  <a:gd name="T68" fmla="*/ 126 w 344"/>
                  <a:gd name="T69" fmla="*/ 579 h 632"/>
                  <a:gd name="T70" fmla="*/ 122 w 344"/>
                  <a:gd name="T71" fmla="*/ 568 h 632"/>
                  <a:gd name="T72" fmla="*/ 122 w 344"/>
                  <a:gd name="T73" fmla="*/ 489 h 632"/>
                  <a:gd name="T74" fmla="*/ 137 w 344"/>
                  <a:gd name="T75" fmla="*/ 470 h 632"/>
                  <a:gd name="T76" fmla="*/ 170 w 344"/>
                  <a:gd name="T77" fmla="*/ 454 h 632"/>
                  <a:gd name="T78" fmla="*/ 174 w 344"/>
                  <a:gd name="T79" fmla="*/ 447 h 632"/>
                  <a:gd name="T80" fmla="*/ 174 w 344"/>
                  <a:gd name="T81" fmla="*/ 338 h 632"/>
                  <a:gd name="T82" fmla="*/ 170 w 344"/>
                  <a:gd name="T83" fmla="*/ 331 h 632"/>
                  <a:gd name="T84" fmla="*/ 118 w 344"/>
                  <a:gd name="T85" fmla="*/ 310 h 632"/>
                  <a:gd name="T86" fmla="*/ 107 w 344"/>
                  <a:gd name="T87" fmla="*/ 305 h 632"/>
                  <a:gd name="T88" fmla="*/ 89 w 344"/>
                  <a:gd name="T89" fmla="*/ 288 h 632"/>
                  <a:gd name="T90" fmla="*/ 56 w 344"/>
                  <a:gd name="T91" fmla="*/ 237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4" h="632">
                    <a:moveTo>
                      <a:pt x="56" y="237"/>
                    </a:moveTo>
                    <a:cubicBezTo>
                      <a:pt x="41" y="274"/>
                      <a:pt x="27" y="311"/>
                      <a:pt x="12" y="348"/>
                    </a:cubicBezTo>
                    <a:cubicBezTo>
                      <a:pt x="8" y="346"/>
                      <a:pt x="4" y="345"/>
                      <a:pt x="0" y="343"/>
                    </a:cubicBezTo>
                    <a:cubicBezTo>
                      <a:pt x="44" y="228"/>
                      <a:pt x="89" y="114"/>
                      <a:pt x="134" y="0"/>
                    </a:cubicBezTo>
                    <a:cubicBezTo>
                      <a:pt x="138" y="2"/>
                      <a:pt x="142" y="4"/>
                      <a:pt x="147" y="5"/>
                    </a:cubicBezTo>
                    <a:cubicBezTo>
                      <a:pt x="121" y="72"/>
                      <a:pt x="95" y="138"/>
                      <a:pt x="69" y="204"/>
                    </a:cubicBezTo>
                    <a:cubicBezTo>
                      <a:pt x="82" y="209"/>
                      <a:pt x="85" y="221"/>
                      <a:pt x="92" y="231"/>
                    </a:cubicBezTo>
                    <a:cubicBezTo>
                      <a:pt x="101" y="244"/>
                      <a:pt x="109" y="259"/>
                      <a:pt x="118" y="272"/>
                    </a:cubicBezTo>
                    <a:cubicBezTo>
                      <a:pt x="121" y="275"/>
                      <a:pt x="127" y="277"/>
                      <a:pt x="131" y="279"/>
                    </a:cubicBezTo>
                    <a:cubicBezTo>
                      <a:pt x="149" y="286"/>
                      <a:pt x="166" y="294"/>
                      <a:pt x="183" y="301"/>
                    </a:cubicBezTo>
                    <a:cubicBezTo>
                      <a:pt x="185" y="302"/>
                      <a:pt x="187" y="302"/>
                      <a:pt x="189" y="302"/>
                    </a:cubicBezTo>
                    <a:cubicBezTo>
                      <a:pt x="209" y="302"/>
                      <a:pt x="229" y="302"/>
                      <a:pt x="249" y="302"/>
                    </a:cubicBezTo>
                    <a:cubicBezTo>
                      <a:pt x="251" y="302"/>
                      <a:pt x="254" y="301"/>
                      <a:pt x="255" y="300"/>
                    </a:cubicBezTo>
                    <a:cubicBezTo>
                      <a:pt x="267" y="289"/>
                      <a:pt x="280" y="277"/>
                      <a:pt x="292" y="265"/>
                    </a:cubicBezTo>
                    <a:cubicBezTo>
                      <a:pt x="295" y="263"/>
                      <a:pt x="295" y="258"/>
                      <a:pt x="296" y="254"/>
                    </a:cubicBezTo>
                    <a:cubicBezTo>
                      <a:pt x="300" y="238"/>
                      <a:pt x="304" y="222"/>
                      <a:pt x="307" y="206"/>
                    </a:cubicBezTo>
                    <a:cubicBezTo>
                      <a:pt x="308" y="201"/>
                      <a:pt x="310" y="197"/>
                      <a:pt x="311" y="192"/>
                    </a:cubicBezTo>
                    <a:cubicBezTo>
                      <a:pt x="313" y="183"/>
                      <a:pt x="320" y="178"/>
                      <a:pt x="328" y="179"/>
                    </a:cubicBezTo>
                    <a:cubicBezTo>
                      <a:pt x="337" y="180"/>
                      <a:pt x="344" y="187"/>
                      <a:pt x="343" y="195"/>
                    </a:cubicBezTo>
                    <a:cubicBezTo>
                      <a:pt x="342" y="204"/>
                      <a:pt x="340" y="212"/>
                      <a:pt x="338" y="221"/>
                    </a:cubicBezTo>
                    <a:cubicBezTo>
                      <a:pt x="334" y="239"/>
                      <a:pt x="330" y="257"/>
                      <a:pt x="325" y="275"/>
                    </a:cubicBezTo>
                    <a:cubicBezTo>
                      <a:pt x="324" y="279"/>
                      <a:pt x="322" y="283"/>
                      <a:pt x="319" y="286"/>
                    </a:cubicBezTo>
                    <a:cubicBezTo>
                      <a:pt x="303" y="301"/>
                      <a:pt x="287" y="316"/>
                      <a:pt x="271" y="330"/>
                    </a:cubicBezTo>
                    <a:cubicBezTo>
                      <a:pt x="268" y="333"/>
                      <a:pt x="267" y="335"/>
                      <a:pt x="267" y="339"/>
                    </a:cubicBezTo>
                    <a:cubicBezTo>
                      <a:pt x="268" y="429"/>
                      <a:pt x="267" y="519"/>
                      <a:pt x="268" y="609"/>
                    </a:cubicBezTo>
                    <a:cubicBezTo>
                      <a:pt x="268" y="616"/>
                      <a:pt x="265" y="623"/>
                      <a:pt x="258" y="626"/>
                    </a:cubicBezTo>
                    <a:cubicBezTo>
                      <a:pt x="247" y="632"/>
                      <a:pt x="230" y="627"/>
                      <a:pt x="230" y="610"/>
                    </a:cubicBezTo>
                    <a:cubicBezTo>
                      <a:pt x="230" y="567"/>
                      <a:pt x="230" y="524"/>
                      <a:pt x="230" y="481"/>
                    </a:cubicBezTo>
                    <a:cubicBezTo>
                      <a:pt x="230" y="474"/>
                      <a:pt x="230" y="475"/>
                      <a:pt x="224" y="474"/>
                    </a:cubicBezTo>
                    <a:cubicBezTo>
                      <a:pt x="214" y="473"/>
                      <a:pt x="207" y="478"/>
                      <a:pt x="199" y="482"/>
                    </a:cubicBezTo>
                    <a:cubicBezTo>
                      <a:pt x="187" y="487"/>
                      <a:pt x="175" y="493"/>
                      <a:pt x="163" y="499"/>
                    </a:cubicBezTo>
                    <a:cubicBezTo>
                      <a:pt x="161" y="500"/>
                      <a:pt x="159" y="502"/>
                      <a:pt x="160" y="505"/>
                    </a:cubicBezTo>
                    <a:cubicBezTo>
                      <a:pt x="160" y="526"/>
                      <a:pt x="160" y="546"/>
                      <a:pt x="160" y="567"/>
                    </a:cubicBezTo>
                    <a:cubicBezTo>
                      <a:pt x="160" y="575"/>
                      <a:pt x="155" y="582"/>
                      <a:pt x="148" y="584"/>
                    </a:cubicBezTo>
                    <a:cubicBezTo>
                      <a:pt x="140" y="587"/>
                      <a:pt x="130" y="585"/>
                      <a:pt x="126" y="579"/>
                    </a:cubicBezTo>
                    <a:cubicBezTo>
                      <a:pt x="124" y="576"/>
                      <a:pt x="122" y="571"/>
                      <a:pt x="122" y="568"/>
                    </a:cubicBezTo>
                    <a:cubicBezTo>
                      <a:pt x="122" y="541"/>
                      <a:pt x="122" y="515"/>
                      <a:pt x="122" y="489"/>
                    </a:cubicBezTo>
                    <a:cubicBezTo>
                      <a:pt x="122" y="479"/>
                      <a:pt x="129" y="473"/>
                      <a:pt x="137" y="470"/>
                    </a:cubicBezTo>
                    <a:cubicBezTo>
                      <a:pt x="148" y="465"/>
                      <a:pt x="159" y="459"/>
                      <a:pt x="170" y="454"/>
                    </a:cubicBezTo>
                    <a:cubicBezTo>
                      <a:pt x="173" y="452"/>
                      <a:pt x="174" y="451"/>
                      <a:pt x="174" y="447"/>
                    </a:cubicBezTo>
                    <a:cubicBezTo>
                      <a:pt x="174" y="411"/>
                      <a:pt x="174" y="374"/>
                      <a:pt x="174" y="338"/>
                    </a:cubicBezTo>
                    <a:cubicBezTo>
                      <a:pt x="174" y="334"/>
                      <a:pt x="173" y="333"/>
                      <a:pt x="170" y="331"/>
                    </a:cubicBezTo>
                    <a:cubicBezTo>
                      <a:pt x="153" y="324"/>
                      <a:pt x="136" y="317"/>
                      <a:pt x="118" y="310"/>
                    </a:cubicBezTo>
                    <a:cubicBezTo>
                      <a:pt x="115" y="308"/>
                      <a:pt x="111" y="306"/>
                      <a:pt x="107" y="305"/>
                    </a:cubicBezTo>
                    <a:cubicBezTo>
                      <a:pt x="99" y="302"/>
                      <a:pt x="94" y="295"/>
                      <a:pt x="89" y="288"/>
                    </a:cubicBezTo>
                    <a:cubicBezTo>
                      <a:pt x="79" y="271"/>
                      <a:pt x="68" y="254"/>
                      <a:pt x="56" y="2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02" name="Freeform 7"/>
              <p:cNvSpPr>
                <a:spLocks/>
              </p:cNvSpPr>
              <p:nvPr/>
            </p:nvSpPr>
            <p:spPr bwMode="auto">
              <a:xfrm>
                <a:off x="5076825" y="2797175"/>
                <a:ext cx="654050" cy="573088"/>
              </a:xfrm>
              <a:custGeom>
                <a:avLst/>
                <a:gdLst>
                  <a:gd name="T0" fmla="*/ 0 w 205"/>
                  <a:gd name="T1" fmla="*/ 118 h 180"/>
                  <a:gd name="T2" fmla="*/ 46 w 205"/>
                  <a:gd name="T3" fmla="*/ 0 h 180"/>
                  <a:gd name="T4" fmla="*/ 115 w 205"/>
                  <a:gd name="T5" fmla="*/ 24 h 180"/>
                  <a:gd name="T6" fmla="*/ 150 w 205"/>
                  <a:gd name="T7" fmla="*/ 49 h 180"/>
                  <a:gd name="T8" fmla="*/ 195 w 205"/>
                  <a:gd name="T9" fmla="*/ 62 h 180"/>
                  <a:gd name="T10" fmla="*/ 205 w 205"/>
                  <a:gd name="T11" fmla="*/ 63 h 180"/>
                  <a:gd name="T12" fmla="*/ 201 w 205"/>
                  <a:gd name="T13" fmla="*/ 74 h 180"/>
                  <a:gd name="T14" fmla="*/ 161 w 205"/>
                  <a:gd name="T15" fmla="*/ 176 h 180"/>
                  <a:gd name="T16" fmla="*/ 155 w 205"/>
                  <a:gd name="T17" fmla="*/ 180 h 180"/>
                  <a:gd name="T18" fmla="*/ 89 w 205"/>
                  <a:gd name="T19" fmla="*/ 148 h 180"/>
                  <a:gd name="T20" fmla="*/ 57 w 205"/>
                  <a:gd name="T21" fmla="*/ 126 h 180"/>
                  <a:gd name="T22" fmla="*/ 14 w 205"/>
                  <a:gd name="T23" fmla="*/ 118 h 180"/>
                  <a:gd name="T24" fmla="*/ 0 w 205"/>
                  <a:gd name="T25" fmla="*/ 11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180">
                    <a:moveTo>
                      <a:pt x="0" y="118"/>
                    </a:moveTo>
                    <a:cubicBezTo>
                      <a:pt x="16" y="78"/>
                      <a:pt x="31" y="39"/>
                      <a:pt x="46" y="0"/>
                    </a:cubicBezTo>
                    <a:cubicBezTo>
                      <a:pt x="71" y="3"/>
                      <a:pt x="95" y="9"/>
                      <a:pt x="115" y="24"/>
                    </a:cubicBezTo>
                    <a:cubicBezTo>
                      <a:pt x="127" y="33"/>
                      <a:pt x="138" y="41"/>
                      <a:pt x="150" y="49"/>
                    </a:cubicBezTo>
                    <a:cubicBezTo>
                      <a:pt x="163" y="57"/>
                      <a:pt x="179" y="60"/>
                      <a:pt x="195" y="62"/>
                    </a:cubicBezTo>
                    <a:cubicBezTo>
                      <a:pt x="198" y="62"/>
                      <a:pt x="201" y="62"/>
                      <a:pt x="205" y="63"/>
                    </a:cubicBezTo>
                    <a:cubicBezTo>
                      <a:pt x="204" y="67"/>
                      <a:pt x="203" y="71"/>
                      <a:pt x="201" y="74"/>
                    </a:cubicBezTo>
                    <a:cubicBezTo>
                      <a:pt x="188" y="108"/>
                      <a:pt x="175" y="142"/>
                      <a:pt x="161" y="176"/>
                    </a:cubicBezTo>
                    <a:cubicBezTo>
                      <a:pt x="160" y="179"/>
                      <a:pt x="159" y="180"/>
                      <a:pt x="155" y="180"/>
                    </a:cubicBezTo>
                    <a:cubicBezTo>
                      <a:pt x="130" y="177"/>
                      <a:pt x="108" y="167"/>
                      <a:pt x="89" y="148"/>
                    </a:cubicBezTo>
                    <a:cubicBezTo>
                      <a:pt x="80" y="139"/>
                      <a:pt x="70" y="131"/>
                      <a:pt x="57" y="126"/>
                    </a:cubicBezTo>
                    <a:cubicBezTo>
                      <a:pt x="43" y="120"/>
                      <a:pt x="29" y="118"/>
                      <a:pt x="14" y="118"/>
                    </a:cubicBezTo>
                    <a:cubicBezTo>
                      <a:pt x="10" y="118"/>
                      <a:pt x="5" y="118"/>
                      <a:pt x="0" y="1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 8"/>
              <p:cNvSpPr>
                <a:spLocks/>
              </p:cNvSpPr>
              <p:nvPr/>
            </p:nvSpPr>
            <p:spPr bwMode="auto">
              <a:xfrm>
                <a:off x="5326063" y="3476625"/>
                <a:ext cx="233363" cy="231775"/>
              </a:xfrm>
              <a:custGeom>
                <a:avLst/>
                <a:gdLst>
                  <a:gd name="T0" fmla="*/ 72 w 73"/>
                  <a:gd name="T1" fmla="*/ 37 h 73"/>
                  <a:gd name="T2" fmla="*/ 37 w 73"/>
                  <a:gd name="T3" fmla="*/ 73 h 73"/>
                  <a:gd name="T4" fmla="*/ 0 w 73"/>
                  <a:gd name="T5" fmla="*/ 37 h 73"/>
                  <a:gd name="T6" fmla="*/ 37 w 73"/>
                  <a:gd name="T7" fmla="*/ 0 h 73"/>
                  <a:gd name="T8" fmla="*/ 72 w 73"/>
                  <a:gd name="T9" fmla="*/ 3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3">
                    <a:moveTo>
                      <a:pt x="72" y="37"/>
                    </a:moveTo>
                    <a:cubicBezTo>
                      <a:pt x="73" y="56"/>
                      <a:pt x="57" y="73"/>
                      <a:pt x="37" y="73"/>
                    </a:cubicBezTo>
                    <a:cubicBezTo>
                      <a:pt x="17" y="73"/>
                      <a:pt x="0" y="56"/>
                      <a:pt x="0" y="37"/>
                    </a:cubicBezTo>
                    <a:cubicBezTo>
                      <a:pt x="0" y="17"/>
                      <a:pt x="17" y="0"/>
                      <a:pt x="37" y="0"/>
                    </a:cubicBezTo>
                    <a:cubicBezTo>
                      <a:pt x="57" y="1"/>
                      <a:pt x="73" y="17"/>
                      <a:pt x="72" y="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805352" y="4314951"/>
              <a:ext cx="2705945" cy="1146427"/>
              <a:chOff x="5377768" y="2884708"/>
              <a:chExt cx="2792296" cy="1096625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5377768" y="2884708"/>
                <a:ext cx="1746990" cy="32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>
                    <a:ln w="0"/>
                    <a:solidFill>
                      <a:schemeClr val="accent1">
                        <a:lumMod val="75000"/>
                      </a:schemeClr>
                    </a:solidFill>
                  </a:rPr>
                  <a:t>Objectif Atteint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397602" y="3230106"/>
                <a:ext cx="2772462" cy="751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600" b="1" dirty="0">
                    <a:latin typeface="Raleway"/>
                    <a:ea typeface="Roboto Condensed" panose="020B0604020202020204" charset="0"/>
                  </a:rPr>
                  <a:t>Application Web de gestion de congés </a:t>
                </a:r>
              </a:p>
            </p:txBody>
          </p:sp>
        </p:grpSp>
      </p:grpSp>
      <p:sp>
        <p:nvSpPr>
          <p:cNvPr id="64" name="Oval 66">
            <a:extLst>
              <a:ext uri="{FF2B5EF4-FFF2-40B4-BE49-F238E27FC236}">
                <a16:creationId xmlns:a16="http://schemas.microsoft.com/office/drawing/2014/main" id="{7A469CB7-DA63-4BC7-B373-CBC079107062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469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8">
            <a:extLst>
              <a:ext uri="{FF2B5EF4-FFF2-40B4-BE49-F238E27FC236}">
                <a16:creationId xmlns:a16="http://schemas.microsoft.com/office/drawing/2014/main" id="{3603391E-BAF9-49B0-9528-4E27334D7E75}"/>
              </a:ext>
            </a:extLst>
          </p:cNvPr>
          <p:cNvSpPr>
            <a:spLocks noEditPoints="1"/>
          </p:cNvSpPr>
          <p:nvPr/>
        </p:nvSpPr>
        <p:spPr bwMode="auto">
          <a:xfrm>
            <a:off x="6361" y="1434907"/>
            <a:ext cx="12188825" cy="5427663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DB32FB98-AA78-407F-8B01-7D131DC871AB}"/>
              </a:ext>
            </a:extLst>
          </p:cNvPr>
          <p:cNvSpPr>
            <a:spLocks noEditPoints="1"/>
          </p:cNvSpPr>
          <p:nvPr/>
        </p:nvSpPr>
        <p:spPr bwMode="auto">
          <a:xfrm>
            <a:off x="-15377" y="1299712"/>
            <a:ext cx="12188825" cy="5562858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1" name="Flowchart: Process 100"/>
          <p:cNvSpPr/>
          <p:nvPr/>
        </p:nvSpPr>
        <p:spPr>
          <a:xfrm>
            <a:off x="8884719" y="1243859"/>
            <a:ext cx="1606012" cy="14127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932130" y="136136"/>
            <a:ext cx="967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 (Body)"/>
              <a:ea typeface="Noto Sans" panose="020B0502040504020204" pitchFamily="34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00" y="126638"/>
            <a:ext cx="888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Conclusion &amp; Perspectives 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9736838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7302730" y="942854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875117" y="942854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530821" y="955785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31560" y="955784"/>
            <a:ext cx="2180235" cy="165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onnector 10"/>
          <p:cNvSpPr/>
          <p:nvPr/>
        </p:nvSpPr>
        <p:spPr>
          <a:xfrm>
            <a:off x="9404108" y="772727"/>
            <a:ext cx="378642" cy="3753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008" y="760327"/>
            <a:ext cx="470214" cy="468239"/>
            <a:chOff x="6493081" y="1742364"/>
            <a:chExt cx="660464" cy="657690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: Rounded Corners 1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lowchart: Connector 16"/>
          <p:cNvSpPr/>
          <p:nvPr/>
        </p:nvSpPr>
        <p:spPr>
          <a:xfrm>
            <a:off x="9504967" y="868913"/>
            <a:ext cx="166336" cy="16489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Connector 17"/>
          <p:cNvSpPr/>
          <p:nvPr/>
        </p:nvSpPr>
        <p:spPr>
          <a:xfrm>
            <a:off x="11825303" y="806772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92330" y="771771"/>
            <a:ext cx="470214" cy="468239"/>
            <a:chOff x="6493081" y="1742364"/>
            <a:chExt cx="660464" cy="65769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: Rounded Corners 20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38911" y="760327"/>
            <a:ext cx="470214" cy="468239"/>
            <a:chOff x="6493081" y="1742364"/>
            <a:chExt cx="660464" cy="657690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: Rounded Corners 2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3681" y="770501"/>
            <a:ext cx="470214" cy="468239"/>
            <a:chOff x="6493081" y="1742364"/>
            <a:chExt cx="660464" cy="657690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409515" y="738268"/>
            <a:ext cx="2794430" cy="468239"/>
            <a:chOff x="8201694" y="1652666"/>
            <a:chExt cx="2794430" cy="468239"/>
          </a:xfrm>
        </p:grpSpPr>
        <p:sp>
          <p:nvSpPr>
            <p:cNvPr id="44" name="Flowchart: Process 43"/>
            <p:cNvSpPr/>
            <p:nvPr/>
          </p:nvSpPr>
          <p:spPr>
            <a:xfrm>
              <a:off x="8498489" y="1862322"/>
              <a:ext cx="2213187" cy="12497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dk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201694" y="1652666"/>
              <a:ext cx="470214" cy="468239"/>
              <a:chOff x="6493081" y="1742364"/>
              <a:chExt cx="660464" cy="657690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/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0617482" y="1721172"/>
              <a:ext cx="378642" cy="375351"/>
              <a:chOff x="8477331" y="3311156"/>
              <a:chExt cx="378642" cy="375351"/>
            </a:xfrm>
          </p:grpSpPr>
          <p:sp>
            <p:nvSpPr>
              <p:cNvPr id="50" name="Flowchart: Connector 49"/>
              <p:cNvSpPr/>
              <p:nvPr/>
            </p:nvSpPr>
            <p:spPr>
              <a:xfrm>
                <a:off x="8477331" y="3311156"/>
                <a:ext cx="378642" cy="37535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Flowchart: Connector 50"/>
              <p:cNvSpPr/>
              <p:nvPr/>
            </p:nvSpPr>
            <p:spPr>
              <a:xfrm>
                <a:off x="8579009" y="3416386"/>
                <a:ext cx="166336" cy="16489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5315D7-D786-47DD-87B5-F851931D0CD2}"/>
              </a:ext>
            </a:extLst>
          </p:cNvPr>
          <p:cNvGrpSpPr/>
          <p:nvPr/>
        </p:nvGrpSpPr>
        <p:grpSpPr>
          <a:xfrm>
            <a:off x="9056124" y="3231073"/>
            <a:ext cx="1103844" cy="2574102"/>
            <a:chOff x="8859899" y="859031"/>
            <a:chExt cx="1587654" cy="344019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EF3A67-EDB7-457A-918A-ED48C0302370}"/>
                </a:ext>
              </a:extLst>
            </p:cNvPr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B06E803-8D2C-42CA-8EDA-76D47F64117A}"/>
                </a:ext>
              </a:extLst>
            </p:cNvPr>
            <p:cNvGrpSpPr/>
            <p:nvPr/>
          </p:nvGrpSpPr>
          <p:grpSpPr>
            <a:xfrm>
              <a:off x="8859899" y="859031"/>
              <a:ext cx="1587654" cy="3440191"/>
              <a:chOff x="8842424" y="765249"/>
              <a:chExt cx="1587654" cy="344019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525CAF3-B983-4F04-BFFA-FE107A0BD341}"/>
                  </a:ext>
                </a:extLst>
              </p:cNvPr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B941B72-6ABD-48CD-A179-4DEFB36AFC85}"/>
                  </a:ext>
                </a:extLst>
              </p:cNvPr>
              <p:cNvGrpSpPr/>
              <p:nvPr/>
            </p:nvGrpSpPr>
            <p:grpSpPr>
              <a:xfrm>
                <a:off x="8842424" y="765249"/>
                <a:ext cx="1587654" cy="3440191"/>
                <a:chOff x="9490633" y="1499448"/>
                <a:chExt cx="1270458" cy="3028167"/>
              </a:xfrm>
            </p:grpSpPr>
            <p:sp>
              <p:nvSpPr>
                <p:cNvPr id="96" name="Freeform 5">
                  <a:extLst>
                    <a:ext uri="{FF2B5EF4-FFF2-40B4-BE49-F238E27FC236}">
                      <a16:creationId xmlns:a16="http://schemas.microsoft.com/office/drawing/2014/main" id="{0555A1B5-3638-434B-8C4E-DF1D34153D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30649" y="1907294"/>
                  <a:ext cx="822910" cy="1768535"/>
                </a:xfrm>
                <a:custGeom>
                  <a:avLst/>
                  <a:gdLst>
                    <a:gd name="T0" fmla="*/ 39 w 233"/>
                    <a:gd name="T1" fmla="*/ 495 h 500"/>
                    <a:gd name="T2" fmla="*/ 32 w 233"/>
                    <a:gd name="T3" fmla="*/ 475 h 500"/>
                    <a:gd name="T4" fmla="*/ 10 w 233"/>
                    <a:gd name="T5" fmla="*/ 385 h 500"/>
                    <a:gd name="T6" fmla="*/ 1 w 233"/>
                    <a:gd name="T7" fmla="*/ 262 h 500"/>
                    <a:gd name="T8" fmla="*/ 14 w 233"/>
                    <a:gd name="T9" fmla="*/ 133 h 500"/>
                    <a:gd name="T10" fmla="*/ 43 w 233"/>
                    <a:gd name="T11" fmla="*/ 30 h 500"/>
                    <a:gd name="T12" fmla="*/ 53 w 233"/>
                    <a:gd name="T13" fmla="*/ 4 h 500"/>
                    <a:gd name="T14" fmla="*/ 59 w 233"/>
                    <a:gd name="T15" fmla="*/ 0 h 500"/>
                    <a:gd name="T16" fmla="*/ 157 w 233"/>
                    <a:gd name="T17" fmla="*/ 3 h 500"/>
                    <a:gd name="T18" fmla="*/ 183 w 233"/>
                    <a:gd name="T19" fmla="*/ 3 h 500"/>
                    <a:gd name="T20" fmla="*/ 190 w 233"/>
                    <a:gd name="T21" fmla="*/ 8 h 500"/>
                    <a:gd name="T22" fmla="*/ 226 w 233"/>
                    <a:gd name="T23" fmla="*/ 170 h 500"/>
                    <a:gd name="T24" fmla="*/ 215 w 233"/>
                    <a:gd name="T25" fmla="*/ 378 h 500"/>
                    <a:gd name="T26" fmla="*/ 179 w 233"/>
                    <a:gd name="T27" fmla="*/ 497 h 500"/>
                    <a:gd name="T28" fmla="*/ 174 w 233"/>
                    <a:gd name="T29" fmla="*/ 500 h 500"/>
                    <a:gd name="T30" fmla="*/ 90 w 233"/>
                    <a:gd name="T31" fmla="*/ 497 h 500"/>
                    <a:gd name="T32" fmla="*/ 44 w 233"/>
                    <a:gd name="T33" fmla="*/ 496 h 500"/>
                    <a:gd name="T34" fmla="*/ 39 w 233"/>
                    <a:gd name="T35" fmla="*/ 495 h 500"/>
                    <a:gd name="T36" fmla="*/ 148 w 233"/>
                    <a:gd name="T37" fmla="*/ 145 h 500"/>
                    <a:gd name="T38" fmla="*/ 154 w 233"/>
                    <a:gd name="T39" fmla="*/ 80 h 500"/>
                    <a:gd name="T40" fmla="*/ 90 w 233"/>
                    <a:gd name="T41" fmla="*/ 74 h 500"/>
                    <a:gd name="T42" fmla="*/ 83 w 233"/>
                    <a:gd name="T43" fmla="*/ 139 h 500"/>
                    <a:gd name="T44" fmla="*/ 148 w 233"/>
                    <a:gd name="T45" fmla="*/ 14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3" h="500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 dirty="0"/>
                </a:p>
              </p:txBody>
            </p:sp>
            <p:sp>
              <p:nvSpPr>
                <p:cNvPr id="97" name="Freeform 6">
                  <a:extLst>
                    <a:ext uri="{FF2B5EF4-FFF2-40B4-BE49-F238E27FC236}">
                      <a16:creationId xmlns:a16="http://schemas.microsoft.com/office/drawing/2014/main" id="{D5C6E3A4-C414-4AD5-8C95-B7946E3C9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9867" y="3109176"/>
                  <a:ext cx="321224" cy="927579"/>
                </a:xfrm>
                <a:custGeom>
                  <a:avLst/>
                  <a:gdLst>
                    <a:gd name="T0" fmla="*/ 38 w 91"/>
                    <a:gd name="T1" fmla="*/ 0 h 262"/>
                    <a:gd name="T2" fmla="*/ 53 w 91"/>
                    <a:gd name="T3" fmla="*/ 12 h 262"/>
                    <a:gd name="T4" fmla="*/ 83 w 91"/>
                    <a:gd name="T5" fmla="*/ 36 h 262"/>
                    <a:gd name="T6" fmla="*/ 89 w 91"/>
                    <a:gd name="T7" fmla="*/ 42 h 262"/>
                    <a:gd name="T8" fmla="*/ 90 w 91"/>
                    <a:gd name="T9" fmla="*/ 47 h 262"/>
                    <a:gd name="T10" fmla="*/ 71 w 91"/>
                    <a:gd name="T11" fmla="*/ 164 h 262"/>
                    <a:gd name="T12" fmla="*/ 57 w 91"/>
                    <a:gd name="T13" fmla="*/ 256 h 262"/>
                    <a:gd name="T14" fmla="*/ 55 w 91"/>
                    <a:gd name="T15" fmla="*/ 262 h 262"/>
                    <a:gd name="T16" fmla="*/ 49 w 91"/>
                    <a:gd name="T17" fmla="*/ 248 h 262"/>
                    <a:gd name="T18" fmla="*/ 23 w 91"/>
                    <a:gd name="T19" fmla="*/ 194 h 262"/>
                    <a:gd name="T20" fmla="*/ 5 w 91"/>
                    <a:gd name="T21" fmla="*/ 157 h 262"/>
                    <a:gd name="T22" fmla="*/ 4 w 91"/>
                    <a:gd name="T23" fmla="*/ 134 h 262"/>
                    <a:gd name="T24" fmla="*/ 37 w 91"/>
                    <a:gd name="T25" fmla="*/ 4 h 262"/>
                    <a:gd name="T26" fmla="*/ 38 w 91"/>
                    <a:gd name="T27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262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 dirty="0"/>
                </a:p>
              </p:txBody>
            </p:sp>
            <p:sp>
              <p:nvSpPr>
                <p:cNvPr id="98" name="Freeform 7">
                  <a:extLst>
                    <a:ext uri="{FF2B5EF4-FFF2-40B4-BE49-F238E27FC236}">
                      <a16:creationId xmlns:a16="http://schemas.microsoft.com/office/drawing/2014/main" id="{D776285F-D75E-46BE-844B-A2A24659C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0633" y="3087521"/>
                  <a:ext cx="295959" cy="913142"/>
                </a:xfrm>
                <a:custGeom>
                  <a:avLst/>
                  <a:gdLst>
                    <a:gd name="T0" fmla="*/ 55 w 84"/>
                    <a:gd name="T1" fmla="*/ 0 h 258"/>
                    <a:gd name="T2" fmla="*/ 59 w 84"/>
                    <a:gd name="T3" fmla="*/ 34 h 258"/>
                    <a:gd name="T4" fmla="*/ 76 w 84"/>
                    <a:gd name="T5" fmla="*/ 117 h 258"/>
                    <a:gd name="T6" fmla="*/ 84 w 84"/>
                    <a:gd name="T7" fmla="*/ 145 h 258"/>
                    <a:gd name="T8" fmla="*/ 83 w 84"/>
                    <a:gd name="T9" fmla="*/ 149 h 258"/>
                    <a:gd name="T10" fmla="*/ 55 w 84"/>
                    <a:gd name="T11" fmla="*/ 201 h 258"/>
                    <a:gd name="T12" fmla="*/ 28 w 84"/>
                    <a:gd name="T13" fmla="*/ 251 h 258"/>
                    <a:gd name="T14" fmla="*/ 23 w 84"/>
                    <a:gd name="T15" fmla="*/ 258 h 258"/>
                    <a:gd name="T16" fmla="*/ 20 w 84"/>
                    <a:gd name="T17" fmla="*/ 234 h 258"/>
                    <a:gd name="T18" fmla="*/ 7 w 84"/>
                    <a:gd name="T19" fmla="*/ 109 h 258"/>
                    <a:gd name="T20" fmla="*/ 0 w 84"/>
                    <a:gd name="T21" fmla="*/ 44 h 258"/>
                    <a:gd name="T22" fmla="*/ 2 w 84"/>
                    <a:gd name="T23" fmla="*/ 38 h 258"/>
                    <a:gd name="T24" fmla="*/ 53 w 84"/>
                    <a:gd name="T25" fmla="*/ 1 h 258"/>
                    <a:gd name="T26" fmla="*/ 55 w 84"/>
                    <a:gd name="T27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258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 dirty="0"/>
                </a:p>
              </p:txBody>
            </p:sp>
            <p:sp>
              <p:nvSpPr>
                <p:cNvPr id="99" name="Freeform 8">
                  <a:extLst>
                    <a:ext uri="{FF2B5EF4-FFF2-40B4-BE49-F238E27FC236}">
                      <a16:creationId xmlns:a16="http://schemas.microsoft.com/office/drawing/2014/main" id="{2218DFDB-58AA-47BC-A0B8-B901A14AF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0731" y="3771475"/>
                  <a:ext cx="517929" cy="756140"/>
                </a:xfrm>
                <a:custGeom>
                  <a:avLst/>
                  <a:gdLst>
                    <a:gd name="T0" fmla="*/ 55 w 147"/>
                    <a:gd name="T1" fmla="*/ 36 h 214"/>
                    <a:gd name="T2" fmla="*/ 50 w 147"/>
                    <a:gd name="T3" fmla="*/ 59 h 214"/>
                    <a:gd name="T4" fmla="*/ 59 w 147"/>
                    <a:gd name="T5" fmla="*/ 99 h 214"/>
                    <a:gd name="T6" fmla="*/ 74 w 147"/>
                    <a:gd name="T7" fmla="*/ 125 h 214"/>
                    <a:gd name="T8" fmla="*/ 87 w 147"/>
                    <a:gd name="T9" fmla="*/ 80 h 214"/>
                    <a:gd name="T10" fmla="*/ 117 w 147"/>
                    <a:gd name="T11" fmla="*/ 43 h 214"/>
                    <a:gd name="T12" fmla="*/ 119 w 147"/>
                    <a:gd name="T13" fmla="*/ 85 h 214"/>
                    <a:gd name="T14" fmla="*/ 127 w 147"/>
                    <a:gd name="T15" fmla="*/ 75 h 214"/>
                    <a:gd name="T16" fmla="*/ 134 w 147"/>
                    <a:gd name="T17" fmla="*/ 22 h 214"/>
                    <a:gd name="T18" fmla="*/ 133 w 147"/>
                    <a:gd name="T19" fmla="*/ 10 h 214"/>
                    <a:gd name="T20" fmla="*/ 139 w 147"/>
                    <a:gd name="T21" fmla="*/ 25 h 214"/>
                    <a:gd name="T22" fmla="*/ 135 w 147"/>
                    <a:gd name="T23" fmla="*/ 96 h 214"/>
                    <a:gd name="T24" fmla="*/ 118 w 147"/>
                    <a:gd name="T25" fmla="*/ 140 h 214"/>
                    <a:gd name="T26" fmla="*/ 114 w 147"/>
                    <a:gd name="T27" fmla="*/ 154 h 214"/>
                    <a:gd name="T28" fmla="*/ 99 w 147"/>
                    <a:gd name="T29" fmla="*/ 125 h 214"/>
                    <a:gd name="T30" fmla="*/ 102 w 147"/>
                    <a:gd name="T31" fmla="*/ 93 h 214"/>
                    <a:gd name="T32" fmla="*/ 94 w 147"/>
                    <a:gd name="T33" fmla="*/ 114 h 214"/>
                    <a:gd name="T34" fmla="*/ 94 w 147"/>
                    <a:gd name="T35" fmla="*/ 155 h 214"/>
                    <a:gd name="T36" fmla="*/ 85 w 147"/>
                    <a:gd name="T37" fmla="*/ 191 h 214"/>
                    <a:gd name="T38" fmla="*/ 61 w 147"/>
                    <a:gd name="T39" fmla="*/ 214 h 214"/>
                    <a:gd name="T40" fmla="*/ 50 w 147"/>
                    <a:gd name="T41" fmla="*/ 173 h 214"/>
                    <a:gd name="T42" fmla="*/ 33 w 147"/>
                    <a:gd name="T43" fmla="*/ 107 h 214"/>
                    <a:gd name="T44" fmla="*/ 38 w 147"/>
                    <a:gd name="T45" fmla="*/ 86 h 214"/>
                    <a:gd name="T46" fmla="*/ 29 w 147"/>
                    <a:gd name="T47" fmla="*/ 103 h 214"/>
                    <a:gd name="T48" fmla="*/ 25 w 147"/>
                    <a:gd name="T49" fmla="*/ 125 h 214"/>
                    <a:gd name="T50" fmla="*/ 13 w 147"/>
                    <a:gd name="T51" fmla="*/ 141 h 214"/>
                    <a:gd name="T52" fmla="*/ 3 w 147"/>
                    <a:gd name="T53" fmla="*/ 70 h 214"/>
                    <a:gd name="T54" fmla="*/ 12 w 147"/>
                    <a:gd name="T55" fmla="*/ 12 h 214"/>
                    <a:gd name="T56" fmla="*/ 21 w 147"/>
                    <a:gd name="T57" fmla="*/ 0 h 214"/>
                    <a:gd name="T58" fmla="*/ 21 w 147"/>
                    <a:gd name="T59" fmla="*/ 72 h 214"/>
                    <a:gd name="T60" fmla="*/ 55 w 147"/>
                    <a:gd name="T61" fmla="*/ 36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7" h="214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rgbClr val="E600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/>
                </a:p>
              </p:txBody>
            </p:sp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631EFFFF-51A8-430F-BACD-B21E283FF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2618" y="1499448"/>
                  <a:ext cx="420479" cy="364535"/>
                </a:xfrm>
                <a:custGeom>
                  <a:avLst/>
                  <a:gdLst>
                    <a:gd name="T0" fmla="*/ 119 w 119"/>
                    <a:gd name="T1" fmla="*/ 103 h 103"/>
                    <a:gd name="T2" fmla="*/ 0 w 119"/>
                    <a:gd name="T3" fmla="*/ 100 h 103"/>
                    <a:gd name="T4" fmla="*/ 62 w 119"/>
                    <a:gd name="T5" fmla="*/ 0 h 103"/>
                    <a:gd name="T6" fmla="*/ 119 w 119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103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 dirty="0"/>
                </a:p>
              </p:txBody>
            </p:sp>
          </p:grpSp>
        </p:grpSp>
      </p:grpSp>
      <p:grpSp>
        <p:nvGrpSpPr>
          <p:cNvPr id="132" name="Group 131"/>
          <p:cNvGrpSpPr/>
          <p:nvPr/>
        </p:nvGrpSpPr>
        <p:grpSpPr>
          <a:xfrm>
            <a:off x="5105397" y="2111553"/>
            <a:ext cx="2512302" cy="3466317"/>
            <a:chOff x="3186004" y="1951602"/>
            <a:chExt cx="1922316" cy="3466317"/>
          </a:xfrm>
        </p:grpSpPr>
        <p:sp>
          <p:nvSpPr>
            <p:cNvPr id="120" name="TextBox 119"/>
            <p:cNvSpPr txBox="1"/>
            <p:nvPr/>
          </p:nvSpPr>
          <p:spPr>
            <a:xfrm>
              <a:off x="3186004" y="3109595"/>
              <a:ext cx="192231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r-FR" b="1" dirty="0"/>
                <a:t>Tests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r-FR" b="1" dirty="0"/>
                <a:t>Déploiement d’application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r-FR" b="1" dirty="0"/>
                <a:t>Ajouter de nouvelles fonctionnalités ( </a:t>
              </a:r>
              <a:r>
                <a:rPr lang="fr-FR" b="1" dirty="0" err="1"/>
                <a:t>Employee</a:t>
              </a:r>
              <a:r>
                <a:rPr lang="fr-FR" b="1" dirty="0"/>
                <a:t> Portal: </a:t>
              </a:r>
              <a:r>
                <a:rPr lang="fr-FR" b="1" dirty="0" err="1"/>
                <a:t>Skills</a:t>
              </a:r>
              <a:r>
                <a:rPr lang="fr-FR" b="1" dirty="0"/>
                <a:t>, Feedbacks, intérêts …)</a:t>
              </a:r>
              <a:endParaRPr lang="fr-FR" dirty="0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589" y="1951602"/>
              <a:ext cx="1171914" cy="1171914"/>
            </a:xfrm>
            <a:prstGeom prst="rect">
              <a:avLst/>
            </a:prstGeom>
          </p:spPr>
        </p:pic>
      </p:grpSp>
      <p:grpSp>
        <p:nvGrpSpPr>
          <p:cNvPr id="133" name="Group 132"/>
          <p:cNvGrpSpPr/>
          <p:nvPr/>
        </p:nvGrpSpPr>
        <p:grpSpPr>
          <a:xfrm>
            <a:off x="1657777" y="2198174"/>
            <a:ext cx="3391262" cy="1363254"/>
            <a:chOff x="5524643" y="2081902"/>
            <a:chExt cx="3391262" cy="1363254"/>
          </a:xfrm>
        </p:grpSpPr>
        <p:sp>
          <p:nvSpPr>
            <p:cNvPr id="123" name="TextBox 122"/>
            <p:cNvSpPr txBox="1"/>
            <p:nvPr/>
          </p:nvSpPr>
          <p:spPr>
            <a:xfrm>
              <a:off x="5524643" y="3075824"/>
              <a:ext cx="3391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APPLICATION MOBILE</a:t>
              </a: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5329" y="2081902"/>
              <a:ext cx="911314" cy="911314"/>
            </a:xfrm>
            <a:prstGeom prst="rect">
              <a:avLst/>
            </a:prstGeom>
          </p:spPr>
        </p:pic>
      </p:grpSp>
      <p:sp>
        <p:nvSpPr>
          <p:cNvPr id="59" name="Oval 66">
            <a:extLst>
              <a:ext uri="{FF2B5EF4-FFF2-40B4-BE49-F238E27FC236}">
                <a16:creationId xmlns:a16="http://schemas.microsoft.com/office/drawing/2014/main" id="{8EEDDAAD-176A-4C16-A944-448FE8EAF79C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1749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4.375E-6 -0.25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2A60173-70FE-4008-88EB-D71983A0CFA1}"/>
              </a:ext>
            </a:extLst>
          </p:cNvPr>
          <p:cNvSpPr txBox="1"/>
          <p:nvPr/>
        </p:nvSpPr>
        <p:spPr>
          <a:xfrm>
            <a:off x="2026024" y="2828835"/>
            <a:ext cx="8606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>
                <a:solidFill>
                  <a:srgbClr val="C00000"/>
                </a:solidFill>
                <a:latin typeface="Bahnschrift SemiCondensed" panose="020B0502040204020203" pitchFamily="34" charset="0"/>
              </a:rPr>
              <a:t>Merci pour </a:t>
            </a:r>
            <a:r>
              <a:rPr lang="fr-FR" sz="720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1445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0554" y="550008"/>
            <a:ext cx="967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 (Body)"/>
                <a:ea typeface="Noto Sans" panose="020B0502040504020204" pitchFamily="34"/>
                <a:cs typeface="Consolas" panose="020B0609020204030204" pitchFamily="49" charset="0"/>
              </a:rPr>
              <a:t>Plan</a:t>
            </a:r>
            <a:endParaRPr kumimoji="0" lang="en-US" sz="5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 (Body)"/>
              <a:ea typeface="Noto Sans" panose="020B0502040504020204" pitchFamily="34"/>
              <a:cs typeface="Consolas" panose="020B0609020204030204" pitchFamily="49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7AC41B4-D0D5-4658-B325-50DA512F94CD}"/>
              </a:ext>
            </a:extLst>
          </p:cNvPr>
          <p:cNvSpPr/>
          <p:nvPr/>
        </p:nvSpPr>
        <p:spPr>
          <a:xfrm>
            <a:off x="5496065" y="1284412"/>
            <a:ext cx="139774" cy="40574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7AC41B4-D0D5-4658-B325-50DA512F94CD}"/>
              </a:ext>
            </a:extLst>
          </p:cNvPr>
          <p:cNvSpPr/>
          <p:nvPr/>
        </p:nvSpPr>
        <p:spPr>
          <a:xfrm>
            <a:off x="5848314" y="1569307"/>
            <a:ext cx="139774" cy="40574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4FB3D72-7AE6-4DB4-ABD5-7D102C48850C}"/>
              </a:ext>
            </a:extLst>
          </p:cNvPr>
          <p:cNvSpPr/>
          <p:nvPr/>
        </p:nvSpPr>
        <p:spPr>
          <a:xfrm rot="5400000">
            <a:off x="5848314" y="5030397"/>
            <a:ext cx="139774" cy="12509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836425" y="1839793"/>
            <a:ext cx="3745090" cy="1083674"/>
            <a:chOff x="5836425" y="1839793"/>
            <a:chExt cx="3745090" cy="1083674"/>
          </a:xfrm>
        </p:grpSpPr>
        <p:sp>
          <p:nvSpPr>
            <p:cNvPr id="95" name="Arrow: Pentagon 94">
              <a:extLst>
                <a:ext uri="{FF2B5EF4-FFF2-40B4-BE49-F238E27FC236}">
                  <a16:creationId xmlns:a16="http://schemas.microsoft.com/office/drawing/2014/main" id="{8661A29B-7547-4199-A8C0-C2BF1C8D874F}"/>
                </a:ext>
              </a:extLst>
            </p:cNvPr>
            <p:cNvSpPr/>
            <p:nvPr/>
          </p:nvSpPr>
          <p:spPr>
            <a:xfrm>
              <a:off x="5988088" y="1839793"/>
              <a:ext cx="3593427" cy="68695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xtBox 25">
              <a:extLst>
                <a:ext uri="{FF2B5EF4-FFF2-40B4-BE49-F238E27FC236}">
                  <a16:creationId xmlns:a16="http://schemas.microsoft.com/office/drawing/2014/main" id="{0A0714A4-B9A1-4A6D-8AD1-29E48D3F03A3}"/>
                </a:ext>
              </a:extLst>
            </p:cNvPr>
            <p:cNvSpPr txBox="1"/>
            <p:nvPr/>
          </p:nvSpPr>
          <p:spPr>
            <a:xfrm>
              <a:off x="6305384" y="1940668"/>
              <a:ext cx="293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 err="1">
                  <a:solidFill>
                    <a:srgbClr val="FFFFFF"/>
                  </a:solidFill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Contexte</a:t>
              </a:r>
              <a:r>
                <a:rPr lang="en-US" sz="2400" dirty="0">
                  <a:solidFill>
                    <a:srgbClr val="FFFFFF"/>
                  </a:solidFill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Général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Condensed" panose="020B0502040204020203" pitchFamily="34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2" name="TextBox 26">
              <a:extLst>
                <a:ext uri="{FF2B5EF4-FFF2-40B4-BE49-F238E27FC236}">
                  <a16:creationId xmlns:a16="http://schemas.microsoft.com/office/drawing/2014/main" id="{6C36FF65-49D6-4EC1-BD1E-A25385C4F872}"/>
                </a:ext>
              </a:extLst>
            </p:cNvPr>
            <p:cNvSpPr txBox="1"/>
            <p:nvPr/>
          </p:nvSpPr>
          <p:spPr>
            <a:xfrm>
              <a:off x="5836425" y="1907804"/>
              <a:ext cx="10989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</a:t>
              </a:r>
              <a:r>
                <a:rPr kumimoji="0" lang="ru-RU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01</a:t>
              </a:r>
              <a:r>
                <a: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		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5588" y="2315919"/>
            <a:ext cx="5127183" cy="686959"/>
            <a:chOff x="396522" y="2315919"/>
            <a:chExt cx="5451790" cy="686959"/>
          </a:xfrm>
        </p:grpSpPr>
        <p:sp>
          <p:nvSpPr>
            <p:cNvPr id="96" name="Arrow: Pentagon 95">
              <a:extLst>
                <a:ext uri="{FF2B5EF4-FFF2-40B4-BE49-F238E27FC236}">
                  <a16:creationId xmlns:a16="http://schemas.microsoft.com/office/drawing/2014/main" id="{8FE14B9B-29E6-40E5-B29D-40B473B87DC9}"/>
                </a:ext>
              </a:extLst>
            </p:cNvPr>
            <p:cNvSpPr/>
            <p:nvPr/>
          </p:nvSpPr>
          <p:spPr>
            <a:xfrm rot="10800000">
              <a:off x="495300" y="2315919"/>
              <a:ext cx="5353012" cy="686959"/>
            </a:xfrm>
            <a:prstGeom prst="homePlate">
              <a:avLst/>
            </a:prstGeom>
            <a:solidFill>
              <a:srgbClr val="7F5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FBE34ACD-C041-4E63-A995-A64EB55234B8}"/>
                </a:ext>
              </a:extLst>
            </p:cNvPr>
            <p:cNvSpPr txBox="1"/>
            <p:nvPr/>
          </p:nvSpPr>
          <p:spPr>
            <a:xfrm>
              <a:off x="724249" y="2432466"/>
              <a:ext cx="5045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altLang="fr-FR" sz="2400" dirty="0">
                  <a:solidFill>
                    <a:srgbClr val="FFFFFF"/>
                  </a:solidFill>
                  <a:latin typeface="Bahnschrift SemiBold SemiConden" panose="020B0502040204020203" pitchFamily="34" charset="0"/>
                  <a:ea typeface="Noto Sans" panose="020B0502040504020204" pitchFamily="34"/>
                  <a:cs typeface="Noto Sans" panose="020B0502040504020204" pitchFamily="34"/>
                  <a:sym typeface="Open Sans Light" pitchFamily="34" charset="0"/>
                </a:rPr>
                <a:t>Problématique &amp; Solution</a:t>
              </a:r>
            </a:p>
          </p:txBody>
        </p:sp>
        <p:sp>
          <p:nvSpPr>
            <p:cNvPr id="104" name="TextBox 28">
              <a:extLst>
                <a:ext uri="{FF2B5EF4-FFF2-40B4-BE49-F238E27FC236}">
                  <a16:creationId xmlns:a16="http://schemas.microsoft.com/office/drawing/2014/main" id="{6514EC58-BAEF-424A-8DDA-0FC2EC2C0875}"/>
                </a:ext>
              </a:extLst>
            </p:cNvPr>
            <p:cNvSpPr txBox="1"/>
            <p:nvPr/>
          </p:nvSpPr>
          <p:spPr>
            <a:xfrm>
              <a:off x="396522" y="2378541"/>
              <a:ext cx="11538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2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814341" y="2925285"/>
            <a:ext cx="5034737" cy="686959"/>
            <a:chOff x="5814341" y="2925285"/>
            <a:chExt cx="5034737" cy="686959"/>
          </a:xfrm>
        </p:grpSpPr>
        <p:sp>
          <p:nvSpPr>
            <p:cNvPr id="97" name="Arrow: Pentagon 96">
              <a:extLst>
                <a:ext uri="{FF2B5EF4-FFF2-40B4-BE49-F238E27FC236}">
                  <a16:creationId xmlns:a16="http://schemas.microsoft.com/office/drawing/2014/main" id="{3EE4A6CE-BD9F-4898-88AC-31794D482961}"/>
                </a:ext>
              </a:extLst>
            </p:cNvPr>
            <p:cNvSpPr/>
            <p:nvPr/>
          </p:nvSpPr>
          <p:spPr>
            <a:xfrm>
              <a:off x="5988088" y="2925285"/>
              <a:ext cx="4860990" cy="686959"/>
            </a:xfrm>
            <a:prstGeom prst="homePlate">
              <a:avLst/>
            </a:prstGeom>
            <a:solidFill>
              <a:srgbClr val="B1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31">
              <a:extLst>
                <a:ext uri="{FF2B5EF4-FFF2-40B4-BE49-F238E27FC236}">
                  <a16:creationId xmlns:a16="http://schemas.microsoft.com/office/drawing/2014/main" id="{4DAFBC85-CAFD-4435-8A9D-A1525B2F29E7}"/>
                </a:ext>
              </a:extLst>
            </p:cNvPr>
            <p:cNvSpPr txBox="1"/>
            <p:nvPr/>
          </p:nvSpPr>
          <p:spPr>
            <a:xfrm>
              <a:off x="6010176" y="3025957"/>
              <a:ext cx="4708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altLang="fr-FR" sz="2400" dirty="0">
                  <a:solidFill>
                    <a:srgbClr val="FFFFFF"/>
                  </a:solidFill>
                  <a:latin typeface="Bahnschrift SemiBold SemiConden" panose="020B0502040204020203" pitchFamily="34" charset="0"/>
                  <a:ea typeface="Noto Sans" panose="020B0502040504020204" pitchFamily="34"/>
                  <a:cs typeface="Noto Sans" panose="020B0502040504020204" pitchFamily="34"/>
                  <a:sym typeface="Open Sans Light" pitchFamily="34" charset="0"/>
                </a:rPr>
                <a:t>Méthodologie de travail</a:t>
              </a:r>
            </a:p>
          </p:txBody>
        </p: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90CBE9F5-917F-4379-9AF6-F2CA50EB1F17}"/>
                </a:ext>
              </a:extLst>
            </p:cNvPr>
            <p:cNvSpPr txBox="1"/>
            <p:nvPr/>
          </p:nvSpPr>
          <p:spPr>
            <a:xfrm>
              <a:off x="5814341" y="2981637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842768" y="4040255"/>
            <a:ext cx="3081140" cy="686959"/>
            <a:chOff x="5842768" y="4040255"/>
            <a:chExt cx="3081140" cy="686959"/>
          </a:xfrm>
        </p:grpSpPr>
        <p:sp>
          <p:nvSpPr>
            <p:cNvPr id="99" name="Arrow: Pentagon 98">
              <a:extLst>
                <a:ext uri="{FF2B5EF4-FFF2-40B4-BE49-F238E27FC236}">
                  <a16:creationId xmlns:a16="http://schemas.microsoft.com/office/drawing/2014/main" id="{C7DD1315-C2D1-4AE2-8F6F-94223FA75676}"/>
                </a:ext>
              </a:extLst>
            </p:cNvPr>
            <p:cNvSpPr/>
            <p:nvPr/>
          </p:nvSpPr>
          <p:spPr>
            <a:xfrm>
              <a:off x="5988085" y="4040255"/>
              <a:ext cx="2935823" cy="68695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TextBox 33">
              <a:extLst>
                <a:ext uri="{FF2B5EF4-FFF2-40B4-BE49-F238E27FC236}">
                  <a16:creationId xmlns:a16="http://schemas.microsoft.com/office/drawing/2014/main" id="{F2085785-1DA6-4C80-9D49-08795204B939}"/>
                </a:ext>
              </a:extLst>
            </p:cNvPr>
            <p:cNvSpPr txBox="1"/>
            <p:nvPr/>
          </p:nvSpPr>
          <p:spPr>
            <a:xfrm>
              <a:off x="6543685" y="4153842"/>
              <a:ext cx="1978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fr-FR" altLang="fr-FR" sz="2400" dirty="0">
                  <a:solidFill>
                    <a:srgbClr val="FFFFFF"/>
                  </a:solidFill>
                  <a:latin typeface="Bahnschrift SemiBold SemiConden" panose="020B0502040204020203" pitchFamily="34" charset="0"/>
                  <a:sym typeface="Open Sans Light" pitchFamily="34" charset="0"/>
                </a:rPr>
                <a:t>Réalisation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8" name="TextBox 34">
              <a:extLst>
                <a:ext uri="{FF2B5EF4-FFF2-40B4-BE49-F238E27FC236}">
                  <a16:creationId xmlns:a16="http://schemas.microsoft.com/office/drawing/2014/main" id="{752DEDAB-5DA0-45CF-8BFD-F340D102F611}"/>
                </a:ext>
              </a:extLst>
            </p:cNvPr>
            <p:cNvSpPr txBox="1"/>
            <p:nvPr/>
          </p:nvSpPr>
          <p:spPr>
            <a:xfrm>
              <a:off x="5842768" y="4119248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5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692253" y="3421739"/>
            <a:ext cx="4156059" cy="686959"/>
            <a:chOff x="1692253" y="3421739"/>
            <a:chExt cx="4156059" cy="686959"/>
          </a:xfrm>
        </p:grpSpPr>
        <p:sp>
          <p:nvSpPr>
            <p:cNvPr id="98" name="Arrow: Pentagon 97">
              <a:extLst>
                <a:ext uri="{FF2B5EF4-FFF2-40B4-BE49-F238E27FC236}">
                  <a16:creationId xmlns:a16="http://schemas.microsoft.com/office/drawing/2014/main" id="{E55F1464-7C3B-4275-ADE6-46400E528524}"/>
                </a:ext>
              </a:extLst>
            </p:cNvPr>
            <p:cNvSpPr/>
            <p:nvPr/>
          </p:nvSpPr>
          <p:spPr>
            <a:xfrm rot="10800000">
              <a:off x="1701800" y="3421739"/>
              <a:ext cx="4146512" cy="68695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38">
              <a:extLst>
                <a:ext uri="{FF2B5EF4-FFF2-40B4-BE49-F238E27FC236}">
                  <a16:creationId xmlns:a16="http://schemas.microsoft.com/office/drawing/2014/main" id="{7A74C221-EC9F-4AF4-AA48-330140393494}"/>
                </a:ext>
              </a:extLst>
            </p:cNvPr>
            <p:cNvSpPr txBox="1"/>
            <p:nvPr/>
          </p:nvSpPr>
          <p:spPr>
            <a:xfrm>
              <a:off x="2528998" y="3501688"/>
              <a:ext cx="2902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400" dirty="0">
                  <a:solidFill>
                    <a:srgbClr val="FFFFFF"/>
                  </a:solidFill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Analyse</a:t>
              </a:r>
              <a:r>
                <a:rPr lang="en-US" sz="2400" dirty="0">
                  <a:solidFill>
                    <a:srgbClr val="FFFFFF"/>
                  </a:solidFill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 &amp; Conception </a:t>
              </a:r>
              <a:endParaRPr lang="en-GB" sz="2400" dirty="0">
                <a:solidFill>
                  <a:srgbClr val="FFFFFF"/>
                </a:solidFill>
                <a:latin typeface="Bahnschrift SemiCondensed" panose="020B0502040204020203" pitchFamily="34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0" name="TextBox 39">
              <a:extLst>
                <a:ext uri="{FF2B5EF4-FFF2-40B4-BE49-F238E27FC236}">
                  <a16:creationId xmlns:a16="http://schemas.microsoft.com/office/drawing/2014/main" id="{F90DBE17-AAEB-42DD-A6FE-6223DF7E9B60}"/>
                </a:ext>
              </a:extLst>
            </p:cNvPr>
            <p:cNvSpPr txBox="1"/>
            <p:nvPr/>
          </p:nvSpPr>
          <p:spPr>
            <a:xfrm>
              <a:off x="1692253" y="3483730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4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87324" y="4588796"/>
            <a:ext cx="4861616" cy="931129"/>
            <a:chOff x="994422" y="4588796"/>
            <a:chExt cx="4853889" cy="931129"/>
          </a:xfrm>
        </p:grpSpPr>
        <p:sp>
          <p:nvSpPr>
            <p:cNvPr id="111" name="Arrow: Pentagon 110"/>
            <p:cNvSpPr/>
            <p:nvPr/>
          </p:nvSpPr>
          <p:spPr>
            <a:xfrm rot="10800000">
              <a:off x="994422" y="4588796"/>
              <a:ext cx="4853889" cy="686959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xtBox 38"/>
            <p:cNvSpPr txBox="1"/>
            <p:nvPr/>
          </p:nvSpPr>
          <p:spPr>
            <a:xfrm>
              <a:off x="1784584" y="4688928"/>
              <a:ext cx="40501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altLang="fr-FR" sz="2400" dirty="0">
                  <a:solidFill>
                    <a:srgbClr val="FFFFFF"/>
                  </a:solidFill>
                  <a:latin typeface="Bahnschrift SemiBold SemiConden" panose="020B0502040204020203" pitchFamily="34" charset="0"/>
                  <a:sym typeface="Open Sans Light" pitchFamily="34" charset="0"/>
                </a:rPr>
                <a:t>Conclusion</a:t>
              </a:r>
              <a:r>
                <a:rPr lang="fr-FR" altLang="fr-FR" sz="24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  <a:sym typeface="Open Sans Light" pitchFamily="34" charset="0"/>
                </a:rPr>
                <a:t> </a:t>
              </a:r>
              <a:r>
                <a:rPr lang="fr-FR" altLang="fr-FR" sz="2400" dirty="0">
                  <a:solidFill>
                    <a:srgbClr val="FFFFFF"/>
                  </a:solidFill>
                  <a:latin typeface="Bahnschrift SemiBold SemiConden" panose="020B0502040204020203" pitchFamily="34" charset="0"/>
                  <a:sym typeface="Open Sans Light" pitchFamily="34" charset="0"/>
                </a:rPr>
                <a:t>&amp; Perspectives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FFFFFF"/>
                  </a:solidFill>
                  <a:latin typeface="Bahnschrift SemiBold SemiConden" panose="020B0502040204020203" pitchFamily="34" charset="0"/>
                </a:rPr>
                <a:t> </a:t>
              </a:r>
              <a:endParaRPr lang="en-GB" sz="2400" dirty="0">
                <a:solidFill>
                  <a:srgbClr val="FFFFFF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13" name="TextBox 39"/>
            <p:cNvSpPr txBox="1"/>
            <p:nvPr/>
          </p:nvSpPr>
          <p:spPr>
            <a:xfrm>
              <a:off x="1012186" y="4647883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lang="en-US" sz="3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6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31" name="Oval 66">
            <a:extLst>
              <a:ext uri="{FF2B5EF4-FFF2-40B4-BE49-F238E27FC236}">
                <a16:creationId xmlns:a16="http://schemas.microsoft.com/office/drawing/2014/main" id="{4D9A5717-C558-42F7-AF8A-1681A5F655F9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75325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rte&#10;&#10;Description générée automatiquement">
            <a:extLst>
              <a:ext uri="{FF2B5EF4-FFF2-40B4-BE49-F238E27FC236}">
                <a16:creationId xmlns:a16="http://schemas.microsoft.com/office/drawing/2014/main" id="{93A7267A-0D2B-4D7C-96BA-7415D4C7EC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9" b="601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Google Shape;3042;p55">
            <a:extLst>
              <a:ext uri="{FF2B5EF4-FFF2-40B4-BE49-F238E27FC236}">
                <a16:creationId xmlns:a16="http://schemas.microsoft.com/office/drawing/2014/main" id="{C5DF5641-74AA-4CBA-BB22-266A437AE36E}"/>
              </a:ext>
            </a:extLst>
          </p:cNvPr>
          <p:cNvSpPr/>
          <p:nvPr/>
        </p:nvSpPr>
        <p:spPr>
          <a:xfrm>
            <a:off x="-110067" y="-8467"/>
            <a:ext cx="261674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NEW ACCESS banque / finance / assurances Société privée étrangère">
            <a:extLst>
              <a:ext uri="{FF2B5EF4-FFF2-40B4-BE49-F238E27FC236}">
                <a16:creationId xmlns:a16="http://schemas.microsoft.com/office/drawing/2014/main" id="{5BF63051-07A5-4E1D-A68F-C9A5FC11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8" y="252124"/>
            <a:ext cx="1924164" cy="45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047;p55">
            <a:extLst>
              <a:ext uri="{FF2B5EF4-FFF2-40B4-BE49-F238E27FC236}">
                <a16:creationId xmlns:a16="http://schemas.microsoft.com/office/drawing/2014/main" id="{E71C7B74-A34D-426D-8F75-F7D7CEE86C31}"/>
              </a:ext>
            </a:extLst>
          </p:cNvPr>
          <p:cNvSpPr/>
          <p:nvPr/>
        </p:nvSpPr>
        <p:spPr>
          <a:xfrm rot="5400000">
            <a:off x="2256269" y="3466080"/>
            <a:ext cx="743700" cy="146400"/>
          </a:xfrm>
          <a:prstGeom prst="rect">
            <a:avLst/>
          </a:prstGeom>
          <a:solidFill>
            <a:srgbClr val="F94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048;p55">
            <a:extLst>
              <a:ext uri="{FF2B5EF4-FFF2-40B4-BE49-F238E27FC236}">
                <a16:creationId xmlns:a16="http://schemas.microsoft.com/office/drawing/2014/main" id="{9AB34576-0884-4B9C-A976-2C7B4B0E7839}"/>
              </a:ext>
            </a:extLst>
          </p:cNvPr>
          <p:cNvSpPr/>
          <p:nvPr/>
        </p:nvSpPr>
        <p:spPr>
          <a:xfrm rot="5400000">
            <a:off x="2268453" y="2420599"/>
            <a:ext cx="743700" cy="146400"/>
          </a:xfrm>
          <a:prstGeom prst="rect">
            <a:avLst/>
          </a:prstGeom>
          <a:solidFill>
            <a:srgbClr val="76A5AF"/>
          </a:solidFill>
          <a:ln>
            <a:solidFill>
              <a:srgbClr val="76A5A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049;p55">
            <a:extLst>
              <a:ext uri="{FF2B5EF4-FFF2-40B4-BE49-F238E27FC236}">
                <a16:creationId xmlns:a16="http://schemas.microsoft.com/office/drawing/2014/main" id="{C3C5AC31-1CAF-4993-9DE5-8E87C03E6082}"/>
              </a:ext>
            </a:extLst>
          </p:cNvPr>
          <p:cNvSpPr txBox="1"/>
          <p:nvPr/>
        </p:nvSpPr>
        <p:spPr>
          <a:xfrm>
            <a:off x="2737419" y="2088913"/>
            <a:ext cx="1082400" cy="4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0" anchor="ctr" anchorCtr="0">
            <a:noAutofit/>
          </a:bodyPr>
          <a:lstStyle/>
          <a:p>
            <a:pPr lvl="0" algn="ctr">
              <a:defRPr/>
            </a:pPr>
            <a:r>
              <a:rPr lang="fr-FR" sz="3200" dirty="0">
                <a:solidFill>
                  <a:srgbClr val="76A5AF"/>
                </a:solidFill>
                <a:latin typeface="Bahnschrift SemiBold SemiConden" panose="020B0502040204020203" pitchFamily="34" charset="0"/>
              </a:rPr>
              <a:t>+55</a:t>
            </a:r>
          </a:p>
        </p:txBody>
      </p:sp>
      <p:sp>
        <p:nvSpPr>
          <p:cNvPr id="11" name="Google Shape;3050;p55">
            <a:extLst>
              <a:ext uri="{FF2B5EF4-FFF2-40B4-BE49-F238E27FC236}">
                <a16:creationId xmlns:a16="http://schemas.microsoft.com/office/drawing/2014/main" id="{522D03E0-430B-4A25-AAB4-1E9889797585}"/>
              </a:ext>
            </a:extLst>
          </p:cNvPr>
          <p:cNvSpPr txBox="1"/>
          <p:nvPr/>
        </p:nvSpPr>
        <p:spPr>
          <a:xfrm>
            <a:off x="2725738" y="3173004"/>
            <a:ext cx="1082400" cy="58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rgbClr val="F05023"/>
                </a:solidFill>
                <a:latin typeface="Bahnschrift SemiBold SemiConden" panose="020B0502040204020203" pitchFamily="34" charset="0"/>
              </a:rPr>
              <a:t>20</a:t>
            </a:r>
            <a:endParaRPr sz="3000" dirty="0">
              <a:solidFill>
                <a:srgbClr val="F0502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" name="Google Shape;3052;p55">
            <a:extLst>
              <a:ext uri="{FF2B5EF4-FFF2-40B4-BE49-F238E27FC236}">
                <a16:creationId xmlns:a16="http://schemas.microsoft.com/office/drawing/2014/main" id="{4662E712-6837-4193-80D5-4F01D9C4DF40}"/>
              </a:ext>
            </a:extLst>
          </p:cNvPr>
          <p:cNvSpPr/>
          <p:nvPr/>
        </p:nvSpPr>
        <p:spPr>
          <a:xfrm rot="5400000">
            <a:off x="2272330" y="1466318"/>
            <a:ext cx="743700" cy="14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53;p55">
            <a:extLst>
              <a:ext uri="{FF2B5EF4-FFF2-40B4-BE49-F238E27FC236}">
                <a16:creationId xmlns:a16="http://schemas.microsoft.com/office/drawing/2014/main" id="{F1881A24-F8DC-4E35-B1C1-73F9F31E2AF1}"/>
              </a:ext>
            </a:extLst>
          </p:cNvPr>
          <p:cNvSpPr txBox="1"/>
          <p:nvPr/>
        </p:nvSpPr>
        <p:spPr>
          <a:xfrm>
            <a:off x="2717380" y="1167668"/>
            <a:ext cx="10824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</a:rPr>
              <a:t>200</a:t>
            </a:r>
            <a:endParaRPr sz="30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" name="Google Shape;3048;p55">
            <a:extLst>
              <a:ext uri="{FF2B5EF4-FFF2-40B4-BE49-F238E27FC236}">
                <a16:creationId xmlns:a16="http://schemas.microsoft.com/office/drawing/2014/main" id="{A77FFABC-5FE4-4EFB-B138-518E8B44B9C9}"/>
              </a:ext>
            </a:extLst>
          </p:cNvPr>
          <p:cNvSpPr/>
          <p:nvPr/>
        </p:nvSpPr>
        <p:spPr>
          <a:xfrm rot="5400000">
            <a:off x="2267724" y="5511482"/>
            <a:ext cx="743700" cy="1464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49;p55">
            <a:extLst>
              <a:ext uri="{FF2B5EF4-FFF2-40B4-BE49-F238E27FC236}">
                <a16:creationId xmlns:a16="http://schemas.microsoft.com/office/drawing/2014/main" id="{F3510EEF-F719-4B0A-9FA1-D4F1C7B9CD9A}"/>
              </a:ext>
            </a:extLst>
          </p:cNvPr>
          <p:cNvSpPr txBox="1"/>
          <p:nvPr/>
        </p:nvSpPr>
        <p:spPr>
          <a:xfrm>
            <a:off x="2673833" y="5262746"/>
            <a:ext cx="1082400" cy="33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0" anchor="ctr" anchorCtr="0">
            <a:noAutofit/>
          </a:bodyPr>
          <a:lstStyle/>
          <a:p>
            <a:pPr lvl="0" algn="ctr">
              <a:defRPr/>
            </a:pPr>
            <a:endParaRPr lang="fr-FR" sz="3200" dirty="0">
              <a:solidFill>
                <a:srgbClr val="76A5A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2" name="Google Shape;3052;p55">
            <a:extLst>
              <a:ext uri="{FF2B5EF4-FFF2-40B4-BE49-F238E27FC236}">
                <a16:creationId xmlns:a16="http://schemas.microsoft.com/office/drawing/2014/main" id="{36A0C57E-7E57-436D-9319-E667B8BD7BC6}"/>
              </a:ext>
            </a:extLst>
          </p:cNvPr>
          <p:cNvSpPr/>
          <p:nvPr/>
        </p:nvSpPr>
        <p:spPr>
          <a:xfrm rot="5400000">
            <a:off x="2244826" y="4467981"/>
            <a:ext cx="743700" cy="14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053;p55">
            <a:extLst>
              <a:ext uri="{FF2B5EF4-FFF2-40B4-BE49-F238E27FC236}">
                <a16:creationId xmlns:a16="http://schemas.microsoft.com/office/drawing/2014/main" id="{E2A74422-87E7-42EE-A41B-B26EA7C773ED}"/>
              </a:ext>
            </a:extLst>
          </p:cNvPr>
          <p:cNvSpPr txBox="1"/>
          <p:nvPr/>
        </p:nvSpPr>
        <p:spPr>
          <a:xfrm>
            <a:off x="2709258" y="4156560"/>
            <a:ext cx="1291281" cy="4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0" anchor="ctr" anchorCtr="0">
            <a:noAutofit/>
          </a:bodyPr>
          <a:lstStyle>
            <a:defPPr>
              <a:defRPr lang="en-US"/>
            </a:defPPr>
            <a:lvl1pPr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sz="3200" b="1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+20</a:t>
            </a:r>
          </a:p>
        </p:txBody>
      </p:sp>
      <p:sp>
        <p:nvSpPr>
          <p:cNvPr id="24" name="Google Shape;3051;p55">
            <a:extLst>
              <a:ext uri="{FF2B5EF4-FFF2-40B4-BE49-F238E27FC236}">
                <a16:creationId xmlns:a16="http://schemas.microsoft.com/office/drawing/2014/main" id="{37DEE7BB-FBB1-42F0-86D4-426F5E8BC63B}"/>
              </a:ext>
            </a:extLst>
          </p:cNvPr>
          <p:cNvSpPr txBox="1"/>
          <p:nvPr/>
        </p:nvSpPr>
        <p:spPr>
          <a:xfrm>
            <a:off x="508024" y="1167668"/>
            <a:ext cx="1655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fr-FR" sz="1200" dirty="0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rPr>
              <a:t>Experts </a:t>
            </a:r>
            <a:endParaRPr sz="1200" dirty="0">
              <a:solidFill>
                <a:srgbClr val="0C343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" name="Google Shape;3051;p55">
            <a:extLst>
              <a:ext uri="{FF2B5EF4-FFF2-40B4-BE49-F238E27FC236}">
                <a16:creationId xmlns:a16="http://schemas.microsoft.com/office/drawing/2014/main" id="{A5DE56B2-AC74-475B-88A6-F5D44476E710}"/>
              </a:ext>
            </a:extLst>
          </p:cNvPr>
          <p:cNvSpPr txBox="1"/>
          <p:nvPr/>
        </p:nvSpPr>
        <p:spPr>
          <a:xfrm>
            <a:off x="494000" y="3224097"/>
            <a:ext cx="1655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1200" dirty="0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rPr>
              <a:t>Pays</a:t>
            </a:r>
          </a:p>
          <a:p>
            <a:pPr lvl="0" algn="ctr">
              <a:lnSpc>
                <a:spcPct val="115000"/>
              </a:lnSpc>
              <a:spcAft>
                <a:spcPts val="1600"/>
              </a:spcAft>
            </a:pPr>
            <a:endParaRPr lang="en-US" sz="1200" dirty="0">
              <a:solidFill>
                <a:srgbClr val="0C343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" name="Google Shape;3051;p55">
            <a:extLst>
              <a:ext uri="{FF2B5EF4-FFF2-40B4-BE49-F238E27FC236}">
                <a16:creationId xmlns:a16="http://schemas.microsoft.com/office/drawing/2014/main" id="{B74F9109-4DD1-4AD3-BD54-6388A568A3C5}"/>
              </a:ext>
            </a:extLst>
          </p:cNvPr>
          <p:cNvSpPr txBox="1"/>
          <p:nvPr/>
        </p:nvSpPr>
        <p:spPr>
          <a:xfrm>
            <a:off x="508985" y="4169331"/>
            <a:ext cx="1655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dirty="0" err="1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rPr>
              <a:t>Années</a:t>
            </a:r>
            <a:endParaRPr lang="en-US" sz="1200" dirty="0">
              <a:solidFill>
                <a:srgbClr val="0C343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" name="Google Shape;3051;p55">
            <a:extLst>
              <a:ext uri="{FF2B5EF4-FFF2-40B4-BE49-F238E27FC236}">
                <a16:creationId xmlns:a16="http://schemas.microsoft.com/office/drawing/2014/main" id="{79BE0496-7B92-4456-859D-DD82D4D3901B}"/>
              </a:ext>
            </a:extLst>
          </p:cNvPr>
          <p:cNvSpPr txBox="1"/>
          <p:nvPr/>
        </p:nvSpPr>
        <p:spPr>
          <a:xfrm>
            <a:off x="503418" y="5212832"/>
            <a:ext cx="1655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dirty="0" err="1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rPr>
              <a:t>Equipes</a:t>
            </a:r>
            <a:endParaRPr lang="en-US" sz="1200" dirty="0">
              <a:solidFill>
                <a:srgbClr val="0C343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" name="Google Shape;3051;p55">
            <a:extLst>
              <a:ext uri="{FF2B5EF4-FFF2-40B4-BE49-F238E27FC236}">
                <a16:creationId xmlns:a16="http://schemas.microsoft.com/office/drawing/2014/main" id="{A0DEEC80-E17F-4D95-80DA-C0A834EEA482}"/>
              </a:ext>
            </a:extLst>
          </p:cNvPr>
          <p:cNvSpPr txBox="1"/>
          <p:nvPr/>
        </p:nvSpPr>
        <p:spPr>
          <a:xfrm>
            <a:off x="504147" y="2167549"/>
            <a:ext cx="1655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1200" dirty="0">
                <a:solidFill>
                  <a:srgbClr val="0C343D"/>
                </a:solidFill>
                <a:latin typeface="Abel"/>
                <a:ea typeface="Abel"/>
                <a:cs typeface="Abel"/>
                <a:sym typeface="Abel"/>
              </a:rPr>
              <a:t>Clients</a:t>
            </a:r>
          </a:p>
        </p:txBody>
      </p:sp>
      <p:sp>
        <p:nvSpPr>
          <p:cNvPr id="106" name="TextBox 11">
            <a:extLst>
              <a:ext uri="{FF2B5EF4-FFF2-40B4-BE49-F238E27FC236}">
                <a16:creationId xmlns:a16="http://schemas.microsoft.com/office/drawing/2014/main" id="{8A62857D-C7CA-4700-8DB6-AC8BEF38C8A1}"/>
              </a:ext>
            </a:extLst>
          </p:cNvPr>
          <p:cNvSpPr txBox="1"/>
          <p:nvPr/>
        </p:nvSpPr>
        <p:spPr>
          <a:xfrm>
            <a:off x="8249478" y="195032"/>
            <a:ext cx="371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Context Général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8BA7D57-C95A-42B8-9EF9-8EECF1FC47A7}"/>
              </a:ext>
            </a:extLst>
          </p:cNvPr>
          <p:cNvSpPr txBox="1"/>
          <p:nvPr/>
        </p:nvSpPr>
        <p:spPr>
          <a:xfrm>
            <a:off x="9624200" y="792345"/>
            <a:ext cx="2668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dirty="0">
                <a:ln>
                  <a:noFill/>
                </a:ln>
                <a:solidFill>
                  <a:srgbClr val="F05023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Organisme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05023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05023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d’acceuil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050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10" name="Straight Connector 111">
            <a:extLst>
              <a:ext uri="{FF2B5EF4-FFF2-40B4-BE49-F238E27FC236}">
                <a16:creationId xmlns:a16="http://schemas.microsoft.com/office/drawing/2014/main" id="{97256D49-5958-459E-926B-661356D71CB7}"/>
              </a:ext>
            </a:extLst>
          </p:cNvPr>
          <p:cNvCxnSpPr>
            <a:cxnSpLocks/>
          </p:cNvCxnSpPr>
          <p:nvPr/>
        </p:nvCxnSpPr>
        <p:spPr>
          <a:xfrm flipV="1">
            <a:off x="4932361" y="2102312"/>
            <a:ext cx="300991" cy="461874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2">
            <a:extLst>
              <a:ext uri="{FF2B5EF4-FFF2-40B4-BE49-F238E27FC236}">
                <a16:creationId xmlns:a16="http://schemas.microsoft.com/office/drawing/2014/main" id="{B54D637D-AEF1-44CE-A71C-0F540A79B3DB}"/>
              </a:ext>
            </a:extLst>
          </p:cNvPr>
          <p:cNvCxnSpPr>
            <a:cxnSpLocks/>
          </p:cNvCxnSpPr>
          <p:nvPr/>
        </p:nvCxnSpPr>
        <p:spPr>
          <a:xfrm flipH="1">
            <a:off x="5233352" y="2102312"/>
            <a:ext cx="822433" cy="0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1">
            <a:extLst>
              <a:ext uri="{FF2B5EF4-FFF2-40B4-BE49-F238E27FC236}">
                <a16:creationId xmlns:a16="http://schemas.microsoft.com/office/drawing/2014/main" id="{623E3426-BC5F-4471-802E-7DF38A3D5542}"/>
              </a:ext>
            </a:extLst>
          </p:cNvPr>
          <p:cNvCxnSpPr>
            <a:cxnSpLocks/>
          </p:cNvCxnSpPr>
          <p:nvPr/>
        </p:nvCxnSpPr>
        <p:spPr>
          <a:xfrm flipV="1">
            <a:off x="5073128" y="2474162"/>
            <a:ext cx="300991" cy="461874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12">
            <a:extLst>
              <a:ext uri="{FF2B5EF4-FFF2-40B4-BE49-F238E27FC236}">
                <a16:creationId xmlns:a16="http://schemas.microsoft.com/office/drawing/2014/main" id="{2196D16C-41DC-4928-A595-53AC15BA778D}"/>
              </a:ext>
            </a:extLst>
          </p:cNvPr>
          <p:cNvCxnSpPr>
            <a:cxnSpLocks/>
          </p:cNvCxnSpPr>
          <p:nvPr/>
        </p:nvCxnSpPr>
        <p:spPr>
          <a:xfrm flipH="1">
            <a:off x="5374119" y="2474162"/>
            <a:ext cx="822433" cy="0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11">
            <a:extLst>
              <a:ext uri="{FF2B5EF4-FFF2-40B4-BE49-F238E27FC236}">
                <a16:creationId xmlns:a16="http://schemas.microsoft.com/office/drawing/2014/main" id="{25A63579-798C-4CB6-85CD-BC6858E86F58}"/>
              </a:ext>
            </a:extLst>
          </p:cNvPr>
          <p:cNvCxnSpPr>
            <a:cxnSpLocks/>
          </p:cNvCxnSpPr>
          <p:nvPr/>
        </p:nvCxnSpPr>
        <p:spPr>
          <a:xfrm flipV="1">
            <a:off x="5073128" y="3024104"/>
            <a:ext cx="300991" cy="461874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12">
            <a:extLst>
              <a:ext uri="{FF2B5EF4-FFF2-40B4-BE49-F238E27FC236}">
                <a16:creationId xmlns:a16="http://schemas.microsoft.com/office/drawing/2014/main" id="{A5B564D3-D6F7-4F1B-B8FB-B4F54831D226}"/>
              </a:ext>
            </a:extLst>
          </p:cNvPr>
          <p:cNvCxnSpPr>
            <a:cxnSpLocks/>
          </p:cNvCxnSpPr>
          <p:nvPr/>
        </p:nvCxnSpPr>
        <p:spPr>
          <a:xfrm flipH="1">
            <a:off x="5374119" y="3024104"/>
            <a:ext cx="822433" cy="0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11">
            <a:extLst>
              <a:ext uri="{FF2B5EF4-FFF2-40B4-BE49-F238E27FC236}">
                <a16:creationId xmlns:a16="http://schemas.microsoft.com/office/drawing/2014/main" id="{67C8FEFB-1041-4487-9DDA-7A18578146D9}"/>
              </a:ext>
            </a:extLst>
          </p:cNvPr>
          <p:cNvCxnSpPr>
            <a:cxnSpLocks/>
          </p:cNvCxnSpPr>
          <p:nvPr/>
        </p:nvCxnSpPr>
        <p:spPr>
          <a:xfrm flipV="1">
            <a:off x="8809372" y="4729132"/>
            <a:ext cx="300991" cy="461874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12">
            <a:extLst>
              <a:ext uri="{FF2B5EF4-FFF2-40B4-BE49-F238E27FC236}">
                <a16:creationId xmlns:a16="http://schemas.microsoft.com/office/drawing/2014/main" id="{D891B9A1-7099-4E52-8314-D26BCE935C7D}"/>
              </a:ext>
            </a:extLst>
          </p:cNvPr>
          <p:cNvCxnSpPr>
            <a:cxnSpLocks/>
          </p:cNvCxnSpPr>
          <p:nvPr/>
        </p:nvCxnSpPr>
        <p:spPr>
          <a:xfrm flipH="1">
            <a:off x="9110363" y="4729132"/>
            <a:ext cx="822433" cy="0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42FD86AF-C581-44D9-B5F3-27B1315992C0}"/>
              </a:ext>
            </a:extLst>
          </p:cNvPr>
          <p:cNvCxnSpPr>
            <a:cxnSpLocks/>
          </p:cNvCxnSpPr>
          <p:nvPr/>
        </p:nvCxnSpPr>
        <p:spPr>
          <a:xfrm flipH="1" flipV="1">
            <a:off x="4352320" y="2453293"/>
            <a:ext cx="327376" cy="251806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2">
            <a:extLst>
              <a:ext uri="{FF2B5EF4-FFF2-40B4-BE49-F238E27FC236}">
                <a16:creationId xmlns:a16="http://schemas.microsoft.com/office/drawing/2014/main" id="{19A4F20C-6007-455C-9AAE-73BBDC62CD2A}"/>
              </a:ext>
            </a:extLst>
          </p:cNvPr>
          <p:cNvCxnSpPr>
            <a:cxnSpLocks/>
          </p:cNvCxnSpPr>
          <p:nvPr/>
        </p:nvCxnSpPr>
        <p:spPr>
          <a:xfrm flipH="1">
            <a:off x="3715465" y="2459330"/>
            <a:ext cx="636854" cy="14832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11">
            <a:extLst>
              <a:ext uri="{FF2B5EF4-FFF2-40B4-BE49-F238E27FC236}">
                <a16:creationId xmlns:a16="http://schemas.microsoft.com/office/drawing/2014/main" id="{F2D887CD-DB20-4A06-B860-41B3871497C6}"/>
              </a:ext>
            </a:extLst>
          </p:cNvPr>
          <p:cNvCxnSpPr>
            <a:cxnSpLocks/>
          </p:cNvCxnSpPr>
          <p:nvPr/>
        </p:nvCxnSpPr>
        <p:spPr>
          <a:xfrm flipH="1">
            <a:off x="4485267" y="2960761"/>
            <a:ext cx="433809" cy="501576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12">
            <a:extLst>
              <a:ext uri="{FF2B5EF4-FFF2-40B4-BE49-F238E27FC236}">
                <a16:creationId xmlns:a16="http://schemas.microsoft.com/office/drawing/2014/main" id="{0AC71DA4-7CF2-4BA8-B10D-9E390488AB3A}"/>
              </a:ext>
            </a:extLst>
          </p:cNvPr>
          <p:cNvCxnSpPr>
            <a:cxnSpLocks/>
          </p:cNvCxnSpPr>
          <p:nvPr/>
        </p:nvCxnSpPr>
        <p:spPr>
          <a:xfrm flipH="1">
            <a:off x="3772276" y="3462337"/>
            <a:ext cx="715308" cy="0"/>
          </a:xfrm>
          <a:prstGeom prst="line">
            <a:avLst/>
          </a:prstGeom>
          <a:ln w="28575">
            <a:solidFill>
              <a:srgbClr val="FF3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53B8FCC8-96F7-400F-8162-2414CEEB351D}"/>
              </a:ext>
            </a:extLst>
          </p:cNvPr>
          <p:cNvSpPr txBox="1"/>
          <p:nvPr/>
        </p:nvSpPr>
        <p:spPr>
          <a:xfrm>
            <a:off x="5160216" y="1749461"/>
            <a:ext cx="1818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cap="all" dirty="0">
                <a:solidFill>
                  <a:srgbClr val="FFFFFF"/>
                </a:solidFill>
                <a:effectLst/>
                <a:latin typeface="Open-Sans-Bold"/>
              </a:rPr>
              <a:t>LUXEMBOURG</a:t>
            </a:r>
            <a:endParaRPr lang="fr-FR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7603573D-C46D-46D9-91A3-520C6C61BAA8}"/>
              </a:ext>
            </a:extLst>
          </p:cNvPr>
          <p:cNvSpPr txBox="1"/>
          <p:nvPr/>
        </p:nvSpPr>
        <p:spPr>
          <a:xfrm>
            <a:off x="3711994" y="3087886"/>
            <a:ext cx="1207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cap="all" dirty="0">
                <a:solidFill>
                  <a:srgbClr val="E3E3E3"/>
                </a:solidFill>
                <a:effectLst/>
                <a:latin typeface="Open-Sans-Regular"/>
              </a:rPr>
              <a:t>FRANCE</a:t>
            </a:r>
            <a:endParaRPr lang="fr-FR" sz="1400" cap="all" dirty="0">
              <a:solidFill>
                <a:srgbClr val="FFFFFF"/>
              </a:solidFill>
              <a:latin typeface="Open-Sans-Bold"/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BF830284-5F47-49BA-BB46-5420452A2569}"/>
              </a:ext>
            </a:extLst>
          </p:cNvPr>
          <p:cNvSpPr txBox="1"/>
          <p:nvPr/>
        </p:nvSpPr>
        <p:spPr>
          <a:xfrm>
            <a:off x="5300124" y="2652254"/>
            <a:ext cx="1219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cap="all" dirty="0">
                <a:solidFill>
                  <a:srgbClr val="E3E3E3"/>
                </a:solidFill>
                <a:effectLst/>
                <a:latin typeface="Open-Sans-Regular"/>
              </a:rPr>
              <a:t>TUNISIA</a:t>
            </a:r>
            <a:endParaRPr lang="fr-FR" sz="1400" cap="all" dirty="0">
              <a:solidFill>
                <a:srgbClr val="FFFFFF"/>
              </a:solidFill>
              <a:latin typeface="Open-Sans-Bold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00D9281F-EF9B-420B-9486-D662B6648994}"/>
              </a:ext>
            </a:extLst>
          </p:cNvPr>
          <p:cNvSpPr txBox="1"/>
          <p:nvPr/>
        </p:nvSpPr>
        <p:spPr>
          <a:xfrm>
            <a:off x="9107324" y="4345410"/>
            <a:ext cx="108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cap="all">
                <a:solidFill>
                  <a:srgbClr val="FFFFFF"/>
                </a:solidFill>
                <a:latin typeface="Open-Sans-Bold"/>
              </a:defRPr>
            </a:lvl1pPr>
          </a:lstStyle>
          <a:p>
            <a:r>
              <a:rPr lang="fr-FR" dirty="0"/>
              <a:t>SINGAPORE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B8344615-28B7-4082-9A13-89BAB9FAB363}"/>
              </a:ext>
            </a:extLst>
          </p:cNvPr>
          <p:cNvSpPr txBox="1"/>
          <p:nvPr/>
        </p:nvSpPr>
        <p:spPr>
          <a:xfrm>
            <a:off x="3621445" y="2074504"/>
            <a:ext cx="1215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cap="all" dirty="0">
                <a:solidFill>
                  <a:srgbClr val="E3E3E3"/>
                </a:solidFill>
                <a:latin typeface="Open-Sans-Regular"/>
              </a:rPr>
              <a:t>LONDRES</a:t>
            </a:r>
            <a:endParaRPr lang="fr-FR" sz="1400" b="0" i="0" cap="all" dirty="0">
              <a:solidFill>
                <a:srgbClr val="E3E3E3"/>
              </a:solidFill>
              <a:effectLst/>
              <a:latin typeface="Open-Sans-Regular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81592AD8-677A-4463-B2C5-E178C4FE900C}"/>
              </a:ext>
            </a:extLst>
          </p:cNvPr>
          <p:cNvSpPr txBox="1"/>
          <p:nvPr/>
        </p:nvSpPr>
        <p:spPr>
          <a:xfrm>
            <a:off x="5300125" y="2147177"/>
            <a:ext cx="1702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cap="all" dirty="0">
                <a:solidFill>
                  <a:srgbClr val="FFFFFF"/>
                </a:solidFill>
                <a:latin typeface="Open-Sans-Bold"/>
              </a:rPr>
              <a:t>SWITZERLAND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32A5BB67-F1BF-40A6-9915-209BAE8B286F}"/>
              </a:ext>
            </a:extLst>
          </p:cNvPr>
          <p:cNvSpPr/>
          <p:nvPr/>
        </p:nvSpPr>
        <p:spPr>
          <a:xfrm>
            <a:off x="11516834" y="6309796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Espace réservé du numéro de diapositive 2">
            <a:extLst>
              <a:ext uri="{FF2B5EF4-FFF2-40B4-BE49-F238E27FC236}">
                <a16:creationId xmlns:a16="http://schemas.microsoft.com/office/drawing/2014/main" id="{0F15D00C-56D6-4F05-B5AC-80E6138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5756" y="6352791"/>
            <a:ext cx="273943" cy="365125"/>
          </a:xfrm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3" name="Google Shape;13171;p102">
            <a:extLst>
              <a:ext uri="{FF2B5EF4-FFF2-40B4-BE49-F238E27FC236}">
                <a16:creationId xmlns:a16="http://schemas.microsoft.com/office/drawing/2014/main" id="{A7DEE8D6-AEA5-4AAF-A081-D80722CFD5AC}"/>
              </a:ext>
            </a:extLst>
          </p:cNvPr>
          <p:cNvGrpSpPr/>
          <p:nvPr/>
        </p:nvGrpSpPr>
        <p:grpSpPr>
          <a:xfrm>
            <a:off x="8629372" y="1233349"/>
            <a:ext cx="360000" cy="360000"/>
            <a:chOff x="4891198" y="2925108"/>
            <a:chExt cx="334634" cy="334634"/>
          </a:xfrm>
          <a:solidFill>
            <a:schemeClr val="bg1"/>
          </a:solidFill>
        </p:grpSpPr>
        <p:sp>
          <p:nvSpPr>
            <p:cNvPr id="54" name="Google Shape;13172;p102">
              <a:extLst>
                <a:ext uri="{FF2B5EF4-FFF2-40B4-BE49-F238E27FC236}">
                  <a16:creationId xmlns:a16="http://schemas.microsoft.com/office/drawing/2014/main" id="{4BE9FEBF-D1F7-4D31-9B1A-13FF517F4CB4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3173;p102">
              <a:extLst>
                <a:ext uri="{FF2B5EF4-FFF2-40B4-BE49-F238E27FC236}">
                  <a16:creationId xmlns:a16="http://schemas.microsoft.com/office/drawing/2014/main" id="{941C715B-B8C0-4104-9070-F9A1141ABF16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174;p102">
              <a:extLst>
                <a:ext uri="{FF2B5EF4-FFF2-40B4-BE49-F238E27FC236}">
                  <a16:creationId xmlns:a16="http://schemas.microsoft.com/office/drawing/2014/main" id="{B2C62A7C-D1A3-42ED-BF25-64728C3F4D9C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75;p102">
              <a:extLst>
                <a:ext uri="{FF2B5EF4-FFF2-40B4-BE49-F238E27FC236}">
                  <a16:creationId xmlns:a16="http://schemas.microsoft.com/office/drawing/2014/main" id="{964C3C26-AB1E-4D48-9346-AC03F88BF181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176;p102">
              <a:extLst>
                <a:ext uri="{FF2B5EF4-FFF2-40B4-BE49-F238E27FC236}">
                  <a16:creationId xmlns:a16="http://schemas.microsoft.com/office/drawing/2014/main" id="{928E380E-36CA-4496-B2E6-92B748FBAFFB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177;p102">
              <a:extLst>
                <a:ext uri="{FF2B5EF4-FFF2-40B4-BE49-F238E27FC236}">
                  <a16:creationId xmlns:a16="http://schemas.microsoft.com/office/drawing/2014/main" id="{B4DDA126-5A35-43E0-8142-E8DCFB81510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8;p102">
              <a:extLst>
                <a:ext uri="{FF2B5EF4-FFF2-40B4-BE49-F238E27FC236}">
                  <a16:creationId xmlns:a16="http://schemas.microsoft.com/office/drawing/2014/main" id="{07D33E66-ADDE-4E7E-AC29-2125270B1304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79;p102">
              <a:extLst>
                <a:ext uri="{FF2B5EF4-FFF2-40B4-BE49-F238E27FC236}">
                  <a16:creationId xmlns:a16="http://schemas.microsoft.com/office/drawing/2014/main" id="{4E76FBEC-81F1-4FCE-A334-6676FA0C5176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171;p102">
            <a:extLst>
              <a:ext uri="{FF2B5EF4-FFF2-40B4-BE49-F238E27FC236}">
                <a16:creationId xmlns:a16="http://schemas.microsoft.com/office/drawing/2014/main" id="{FDC5664C-0966-4FF3-A25D-778860C05948}"/>
              </a:ext>
            </a:extLst>
          </p:cNvPr>
          <p:cNvGrpSpPr/>
          <p:nvPr/>
        </p:nvGrpSpPr>
        <p:grpSpPr>
          <a:xfrm>
            <a:off x="8629372" y="1798199"/>
            <a:ext cx="360000" cy="360000"/>
            <a:chOff x="4891198" y="2925108"/>
            <a:chExt cx="334634" cy="334634"/>
          </a:xfrm>
          <a:solidFill>
            <a:srgbClr val="76A5AF"/>
          </a:solidFill>
        </p:grpSpPr>
        <p:sp>
          <p:nvSpPr>
            <p:cNvPr id="63" name="Google Shape;13172;p102">
              <a:extLst>
                <a:ext uri="{FF2B5EF4-FFF2-40B4-BE49-F238E27FC236}">
                  <a16:creationId xmlns:a16="http://schemas.microsoft.com/office/drawing/2014/main" id="{48E43BD3-652A-471B-B636-B984A4FE744E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3173;p102">
              <a:extLst>
                <a:ext uri="{FF2B5EF4-FFF2-40B4-BE49-F238E27FC236}">
                  <a16:creationId xmlns:a16="http://schemas.microsoft.com/office/drawing/2014/main" id="{E2A19D8D-631F-4912-ACFA-3C862B9E21A3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174;p102">
              <a:extLst>
                <a:ext uri="{FF2B5EF4-FFF2-40B4-BE49-F238E27FC236}">
                  <a16:creationId xmlns:a16="http://schemas.microsoft.com/office/drawing/2014/main" id="{95F8A926-FE92-4ED8-B834-2485EF2DFF8E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175;p102">
              <a:extLst>
                <a:ext uri="{FF2B5EF4-FFF2-40B4-BE49-F238E27FC236}">
                  <a16:creationId xmlns:a16="http://schemas.microsoft.com/office/drawing/2014/main" id="{117E2883-71FA-4EEC-9DC6-7A9DD001F056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176;p102">
              <a:extLst>
                <a:ext uri="{FF2B5EF4-FFF2-40B4-BE49-F238E27FC236}">
                  <a16:creationId xmlns:a16="http://schemas.microsoft.com/office/drawing/2014/main" id="{50C84E8A-09A0-4CC7-903E-B70A9F7024B6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177;p102">
              <a:extLst>
                <a:ext uri="{FF2B5EF4-FFF2-40B4-BE49-F238E27FC236}">
                  <a16:creationId xmlns:a16="http://schemas.microsoft.com/office/drawing/2014/main" id="{5097AFC1-FE47-4281-AC9D-727D7225E737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178;p102">
              <a:extLst>
                <a:ext uri="{FF2B5EF4-FFF2-40B4-BE49-F238E27FC236}">
                  <a16:creationId xmlns:a16="http://schemas.microsoft.com/office/drawing/2014/main" id="{5A547C75-01F7-4509-99E4-81C68230D2BE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179;p102">
              <a:extLst>
                <a:ext uri="{FF2B5EF4-FFF2-40B4-BE49-F238E27FC236}">
                  <a16:creationId xmlns:a16="http://schemas.microsoft.com/office/drawing/2014/main" id="{09D5A73B-3AFC-4BDC-8954-0F98C43EF8F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3171;p102">
            <a:extLst>
              <a:ext uri="{FF2B5EF4-FFF2-40B4-BE49-F238E27FC236}">
                <a16:creationId xmlns:a16="http://schemas.microsoft.com/office/drawing/2014/main" id="{0E524E94-1F5A-4F6F-B053-F86D9773B09E}"/>
              </a:ext>
            </a:extLst>
          </p:cNvPr>
          <p:cNvGrpSpPr/>
          <p:nvPr/>
        </p:nvGrpSpPr>
        <p:grpSpPr>
          <a:xfrm>
            <a:off x="8654276" y="2384186"/>
            <a:ext cx="360000" cy="360000"/>
            <a:chOff x="4891198" y="2925108"/>
            <a:chExt cx="334634" cy="334634"/>
          </a:xfrm>
          <a:solidFill>
            <a:srgbClr val="F94C3C"/>
          </a:solidFill>
        </p:grpSpPr>
        <p:sp>
          <p:nvSpPr>
            <p:cNvPr id="72" name="Google Shape;13172;p102">
              <a:extLst>
                <a:ext uri="{FF2B5EF4-FFF2-40B4-BE49-F238E27FC236}">
                  <a16:creationId xmlns:a16="http://schemas.microsoft.com/office/drawing/2014/main" id="{E70032BF-BB5A-4960-A36A-3D03C66AD7EB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3173;p102">
              <a:extLst>
                <a:ext uri="{FF2B5EF4-FFF2-40B4-BE49-F238E27FC236}">
                  <a16:creationId xmlns:a16="http://schemas.microsoft.com/office/drawing/2014/main" id="{26D98B30-C80B-4F52-BE8E-C79E64C848BA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174;p102">
              <a:extLst>
                <a:ext uri="{FF2B5EF4-FFF2-40B4-BE49-F238E27FC236}">
                  <a16:creationId xmlns:a16="http://schemas.microsoft.com/office/drawing/2014/main" id="{AA537CE4-4EBE-41D9-BBB3-E936E45CD46C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175;p102">
              <a:extLst>
                <a:ext uri="{FF2B5EF4-FFF2-40B4-BE49-F238E27FC236}">
                  <a16:creationId xmlns:a16="http://schemas.microsoft.com/office/drawing/2014/main" id="{A775A35A-78A2-466E-A6AD-4CC0E85768A0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176;p102">
              <a:extLst>
                <a:ext uri="{FF2B5EF4-FFF2-40B4-BE49-F238E27FC236}">
                  <a16:creationId xmlns:a16="http://schemas.microsoft.com/office/drawing/2014/main" id="{F2FE2091-5DDA-4C5A-B481-1AA094493663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177;p102">
              <a:extLst>
                <a:ext uri="{FF2B5EF4-FFF2-40B4-BE49-F238E27FC236}">
                  <a16:creationId xmlns:a16="http://schemas.microsoft.com/office/drawing/2014/main" id="{7BA13F9E-108E-443D-9AFB-9C18403BE8B9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178;p102">
              <a:extLst>
                <a:ext uri="{FF2B5EF4-FFF2-40B4-BE49-F238E27FC236}">
                  <a16:creationId xmlns:a16="http://schemas.microsoft.com/office/drawing/2014/main" id="{78FD3A49-8113-46B1-BB7B-8F66C1CC48FA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179;p102">
              <a:extLst>
                <a:ext uri="{FF2B5EF4-FFF2-40B4-BE49-F238E27FC236}">
                  <a16:creationId xmlns:a16="http://schemas.microsoft.com/office/drawing/2014/main" id="{CA0A103D-59CF-4131-99CD-32ADB2E053B4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3171;p102">
            <a:extLst>
              <a:ext uri="{FF2B5EF4-FFF2-40B4-BE49-F238E27FC236}">
                <a16:creationId xmlns:a16="http://schemas.microsoft.com/office/drawing/2014/main" id="{E5361D47-615A-4A58-A757-7AEB20ADAC12}"/>
              </a:ext>
            </a:extLst>
          </p:cNvPr>
          <p:cNvGrpSpPr/>
          <p:nvPr/>
        </p:nvGrpSpPr>
        <p:grpSpPr>
          <a:xfrm>
            <a:off x="8625253" y="3058355"/>
            <a:ext cx="360000" cy="360000"/>
            <a:chOff x="4891198" y="2925108"/>
            <a:chExt cx="334634" cy="334634"/>
          </a:xfrm>
          <a:solidFill>
            <a:schemeClr val="bg1"/>
          </a:solidFill>
        </p:grpSpPr>
        <p:sp>
          <p:nvSpPr>
            <p:cNvPr id="81" name="Google Shape;13172;p102">
              <a:extLst>
                <a:ext uri="{FF2B5EF4-FFF2-40B4-BE49-F238E27FC236}">
                  <a16:creationId xmlns:a16="http://schemas.microsoft.com/office/drawing/2014/main" id="{1EAA1246-FD9C-4924-8F18-7AA08130A2D1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3173;p102">
              <a:extLst>
                <a:ext uri="{FF2B5EF4-FFF2-40B4-BE49-F238E27FC236}">
                  <a16:creationId xmlns:a16="http://schemas.microsoft.com/office/drawing/2014/main" id="{45892C7C-D5EF-429C-BDBF-2BF2E855CB75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174;p102">
              <a:extLst>
                <a:ext uri="{FF2B5EF4-FFF2-40B4-BE49-F238E27FC236}">
                  <a16:creationId xmlns:a16="http://schemas.microsoft.com/office/drawing/2014/main" id="{D46F0C8A-6751-49ED-9330-B9E08709E6EE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175;p102">
              <a:extLst>
                <a:ext uri="{FF2B5EF4-FFF2-40B4-BE49-F238E27FC236}">
                  <a16:creationId xmlns:a16="http://schemas.microsoft.com/office/drawing/2014/main" id="{957963AA-5B5A-478E-AEE6-957696EB03BE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176;p102">
              <a:extLst>
                <a:ext uri="{FF2B5EF4-FFF2-40B4-BE49-F238E27FC236}">
                  <a16:creationId xmlns:a16="http://schemas.microsoft.com/office/drawing/2014/main" id="{8D74AD09-784A-40DD-B448-60382EF1A789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177;p102">
              <a:extLst>
                <a:ext uri="{FF2B5EF4-FFF2-40B4-BE49-F238E27FC236}">
                  <a16:creationId xmlns:a16="http://schemas.microsoft.com/office/drawing/2014/main" id="{6B38801F-7AED-4065-B2D8-67D06FC833D2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178;p102">
              <a:extLst>
                <a:ext uri="{FF2B5EF4-FFF2-40B4-BE49-F238E27FC236}">
                  <a16:creationId xmlns:a16="http://schemas.microsoft.com/office/drawing/2014/main" id="{FA3847ED-17E7-4DE1-A25C-B58C554AD1D7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179;p102">
              <a:extLst>
                <a:ext uri="{FF2B5EF4-FFF2-40B4-BE49-F238E27FC236}">
                  <a16:creationId xmlns:a16="http://schemas.microsoft.com/office/drawing/2014/main" id="{BFD8E7E5-9CC6-45E2-B27E-8E7045628F2C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13171;p102">
            <a:extLst>
              <a:ext uri="{FF2B5EF4-FFF2-40B4-BE49-F238E27FC236}">
                <a16:creationId xmlns:a16="http://schemas.microsoft.com/office/drawing/2014/main" id="{5D13515B-96DA-4ACF-A59C-50C068D61D57}"/>
              </a:ext>
            </a:extLst>
          </p:cNvPr>
          <p:cNvGrpSpPr/>
          <p:nvPr/>
        </p:nvGrpSpPr>
        <p:grpSpPr>
          <a:xfrm>
            <a:off x="8625253" y="3655472"/>
            <a:ext cx="360000" cy="360000"/>
            <a:chOff x="4891198" y="2925108"/>
            <a:chExt cx="334634" cy="334634"/>
          </a:xfrm>
          <a:solidFill>
            <a:srgbClr val="76A5AF"/>
          </a:solidFill>
        </p:grpSpPr>
        <p:sp>
          <p:nvSpPr>
            <p:cNvPr id="90" name="Google Shape;13172;p102">
              <a:extLst>
                <a:ext uri="{FF2B5EF4-FFF2-40B4-BE49-F238E27FC236}">
                  <a16:creationId xmlns:a16="http://schemas.microsoft.com/office/drawing/2014/main" id="{061A982D-7637-43FA-BC74-6DF3554D1433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3173;p102">
              <a:extLst>
                <a:ext uri="{FF2B5EF4-FFF2-40B4-BE49-F238E27FC236}">
                  <a16:creationId xmlns:a16="http://schemas.microsoft.com/office/drawing/2014/main" id="{2AD491E6-F869-4CF6-8733-10ED66FA88E2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174;p102">
              <a:extLst>
                <a:ext uri="{FF2B5EF4-FFF2-40B4-BE49-F238E27FC236}">
                  <a16:creationId xmlns:a16="http://schemas.microsoft.com/office/drawing/2014/main" id="{385E553E-B131-4530-AC36-DC1738FFC5CF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175;p102">
              <a:extLst>
                <a:ext uri="{FF2B5EF4-FFF2-40B4-BE49-F238E27FC236}">
                  <a16:creationId xmlns:a16="http://schemas.microsoft.com/office/drawing/2014/main" id="{0D2B995A-73E0-4F0B-A045-5A66C296C997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176;p102">
              <a:extLst>
                <a:ext uri="{FF2B5EF4-FFF2-40B4-BE49-F238E27FC236}">
                  <a16:creationId xmlns:a16="http://schemas.microsoft.com/office/drawing/2014/main" id="{B5879944-CEA5-4FFB-B35F-DDB54235FA52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177;p102">
              <a:extLst>
                <a:ext uri="{FF2B5EF4-FFF2-40B4-BE49-F238E27FC236}">
                  <a16:creationId xmlns:a16="http://schemas.microsoft.com/office/drawing/2014/main" id="{85EF257C-F8D2-48D5-BBB5-59279E03CCF3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178;p102">
              <a:extLst>
                <a:ext uri="{FF2B5EF4-FFF2-40B4-BE49-F238E27FC236}">
                  <a16:creationId xmlns:a16="http://schemas.microsoft.com/office/drawing/2014/main" id="{188BD66D-6092-4F2A-A837-EE7868DCEDAC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179;p102">
              <a:extLst>
                <a:ext uri="{FF2B5EF4-FFF2-40B4-BE49-F238E27FC236}">
                  <a16:creationId xmlns:a16="http://schemas.microsoft.com/office/drawing/2014/main" id="{7EF6DA26-7A01-4179-9D44-0541E39BB0B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3171;p102">
            <a:extLst>
              <a:ext uri="{FF2B5EF4-FFF2-40B4-BE49-F238E27FC236}">
                <a16:creationId xmlns:a16="http://schemas.microsoft.com/office/drawing/2014/main" id="{3DE9FCAB-860F-477B-97D8-C80408EAD3D0}"/>
              </a:ext>
            </a:extLst>
          </p:cNvPr>
          <p:cNvGrpSpPr/>
          <p:nvPr/>
        </p:nvGrpSpPr>
        <p:grpSpPr>
          <a:xfrm>
            <a:off x="8628943" y="4337556"/>
            <a:ext cx="360000" cy="360000"/>
            <a:chOff x="4891198" y="2925108"/>
            <a:chExt cx="334634" cy="334634"/>
          </a:xfrm>
          <a:solidFill>
            <a:srgbClr val="F94C3C"/>
          </a:solidFill>
        </p:grpSpPr>
        <p:sp>
          <p:nvSpPr>
            <p:cNvPr id="99" name="Google Shape;13172;p102">
              <a:extLst>
                <a:ext uri="{FF2B5EF4-FFF2-40B4-BE49-F238E27FC236}">
                  <a16:creationId xmlns:a16="http://schemas.microsoft.com/office/drawing/2014/main" id="{0AAF287D-184A-40A5-8B1B-691F175F2A49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3173;p102">
              <a:extLst>
                <a:ext uri="{FF2B5EF4-FFF2-40B4-BE49-F238E27FC236}">
                  <a16:creationId xmlns:a16="http://schemas.microsoft.com/office/drawing/2014/main" id="{C7A9B579-E281-4650-BEA4-D553405F145B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174;p102">
              <a:extLst>
                <a:ext uri="{FF2B5EF4-FFF2-40B4-BE49-F238E27FC236}">
                  <a16:creationId xmlns:a16="http://schemas.microsoft.com/office/drawing/2014/main" id="{CA93AA85-9DF0-4A4C-AFA0-B6BDEF51AF34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175;p102">
              <a:extLst>
                <a:ext uri="{FF2B5EF4-FFF2-40B4-BE49-F238E27FC236}">
                  <a16:creationId xmlns:a16="http://schemas.microsoft.com/office/drawing/2014/main" id="{96361B87-3BA2-42AB-AA70-04B7AEF40057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176;p102">
              <a:extLst>
                <a:ext uri="{FF2B5EF4-FFF2-40B4-BE49-F238E27FC236}">
                  <a16:creationId xmlns:a16="http://schemas.microsoft.com/office/drawing/2014/main" id="{E1D627C4-9479-454C-8399-C7695DFDFFD9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177;p102">
              <a:extLst>
                <a:ext uri="{FF2B5EF4-FFF2-40B4-BE49-F238E27FC236}">
                  <a16:creationId xmlns:a16="http://schemas.microsoft.com/office/drawing/2014/main" id="{266D23B2-8B14-4DCE-892F-73D4DE8850E0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178;p102">
              <a:extLst>
                <a:ext uri="{FF2B5EF4-FFF2-40B4-BE49-F238E27FC236}">
                  <a16:creationId xmlns:a16="http://schemas.microsoft.com/office/drawing/2014/main" id="{2BD49DA9-0E1E-413C-AB07-2B32489D8354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179;p102">
              <a:extLst>
                <a:ext uri="{FF2B5EF4-FFF2-40B4-BE49-F238E27FC236}">
                  <a16:creationId xmlns:a16="http://schemas.microsoft.com/office/drawing/2014/main" id="{8C002878-53BB-40A4-9211-AA4BAB64111A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22F41302-D943-4586-9817-8E0AD09E66D9}"/>
              </a:ext>
            </a:extLst>
          </p:cNvPr>
          <p:cNvSpPr txBox="1"/>
          <p:nvPr/>
        </p:nvSpPr>
        <p:spPr>
          <a:xfrm>
            <a:off x="9186480" y="3602199"/>
            <a:ext cx="176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6A5AF"/>
                </a:solidFill>
              </a:rPr>
              <a:t>Équipe BI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A3E67D2-C721-4B3E-84F6-77A4E1B925F8}"/>
              </a:ext>
            </a:extLst>
          </p:cNvPr>
          <p:cNvSpPr txBox="1"/>
          <p:nvPr/>
        </p:nvSpPr>
        <p:spPr>
          <a:xfrm>
            <a:off x="9180459" y="1803004"/>
            <a:ext cx="176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6A5AF"/>
                </a:solidFill>
              </a:rPr>
              <a:t>Équipe APSYS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EC7C567-D6BB-4C23-9EE7-BD88AFF7FB07}"/>
              </a:ext>
            </a:extLst>
          </p:cNvPr>
          <p:cNvSpPr txBox="1"/>
          <p:nvPr/>
        </p:nvSpPr>
        <p:spPr>
          <a:xfrm>
            <a:off x="9184214" y="2394530"/>
            <a:ext cx="288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4C3C"/>
                </a:solidFill>
              </a:rPr>
              <a:t>Équipe CIM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DCDFC2E-0C34-427E-97E7-D631409C1CF2}"/>
              </a:ext>
            </a:extLst>
          </p:cNvPr>
          <p:cNvSpPr txBox="1"/>
          <p:nvPr/>
        </p:nvSpPr>
        <p:spPr>
          <a:xfrm>
            <a:off x="9180458" y="3026883"/>
            <a:ext cx="240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Équipe Digital Solutions</a:t>
            </a:r>
            <a:r>
              <a:rPr lang="fr-FR" dirty="0">
                <a:solidFill>
                  <a:srgbClr val="76A5AF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F3B9F113-6E09-45FE-ADBC-FC57BAD65342}"/>
              </a:ext>
            </a:extLst>
          </p:cNvPr>
          <p:cNvSpPr txBox="1"/>
          <p:nvPr/>
        </p:nvSpPr>
        <p:spPr>
          <a:xfrm>
            <a:off x="9180459" y="1228688"/>
            <a:ext cx="197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Équipe EQUALIZER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D68FC739-6DFF-4A8E-8698-0058795CE128}"/>
              </a:ext>
            </a:extLst>
          </p:cNvPr>
          <p:cNvSpPr txBox="1"/>
          <p:nvPr/>
        </p:nvSpPr>
        <p:spPr>
          <a:xfrm>
            <a:off x="9180459" y="4309951"/>
            <a:ext cx="176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4C3C"/>
                </a:solidFill>
              </a:rPr>
              <a:t>Équipe Support</a:t>
            </a:r>
          </a:p>
        </p:txBody>
      </p:sp>
    </p:spTree>
    <p:extLst>
      <p:ext uri="{BB962C8B-B14F-4D97-AF65-F5344CB8AC3E}">
        <p14:creationId xmlns:p14="http://schemas.microsoft.com/office/powerpoint/2010/main" val="373921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8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1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5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8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2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5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9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2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3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6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/>
      <p:bldP spid="19" grpId="0" animBg="1"/>
      <p:bldP spid="20" grpId="0"/>
      <p:bldP spid="22" grpId="0" animBg="1"/>
      <p:bldP spid="23" grpId="0"/>
      <p:bldP spid="24" grpId="0"/>
      <p:bldP spid="25" grpId="0"/>
      <p:bldP spid="26" grpId="0"/>
      <p:bldP spid="27" grpId="0"/>
      <p:bldP spid="29" grpId="0"/>
      <p:bldP spid="137" grpId="0"/>
      <p:bldP spid="137" grpId="1"/>
      <p:bldP spid="143" grpId="0"/>
      <p:bldP spid="143" grpId="1"/>
      <p:bldP spid="145" grpId="0"/>
      <p:bldP spid="145" grpId="1"/>
      <p:bldP spid="147" grpId="0"/>
      <p:bldP spid="147" grpId="1"/>
      <p:bldP spid="149" grpId="0"/>
      <p:bldP spid="149" grpId="1"/>
      <p:bldP spid="151" grpId="0"/>
      <p:bldP spid="151" grpId="1"/>
      <p:bldP spid="2" grpId="0"/>
      <p:bldP spid="2" grpId="1"/>
      <p:bldP spid="109" grpId="0"/>
      <p:bldP spid="109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/>
          <p:cNvSpPr/>
          <p:nvPr/>
        </p:nvSpPr>
        <p:spPr>
          <a:xfrm>
            <a:off x="2542650" y="942854"/>
            <a:ext cx="4512703" cy="147538"/>
          </a:xfrm>
          <a:custGeom>
            <a:avLst/>
            <a:gdLst>
              <a:gd name="connsiteX0" fmla="*/ 2168407 w 4512703"/>
              <a:gd name="connsiteY0" fmla="*/ 0 h 147538"/>
              <a:gd name="connsiteX1" fmla="*/ 4512703 w 4512703"/>
              <a:gd name="connsiteY1" fmla="*/ 0 h 147538"/>
              <a:gd name="connsiteX2" fmla="*/ 4512703 w 4512703"/>
              <a:gd name="connsiteY2" fmla="*/ 146801 h 147538"/>
              <a:gd name="connsiteX3" fmla="*/ 2180235 w 4512703"/>
              <a:gd name="connsiteY3" fmla="*/ 146801 h 147538"/>
              <a:gd name="connsiteX4" fmla="*/ 2180235 w 4512703"/>
              <a:gd name="connsiteY4" fmla="*/ 147538 h 147538"/>
              <a:gd name="connsiteX5" fmla="*/ 0 w 4512703"/>
              <a:gd name="connsiteY5" fmla="*/ 147538 h 147538"/>
              <a:gd name="connsiteX6" fmla="*/ 0 w 4512703"/>
              <a:gd name="connsiteY6" fmla="*/ 736 h 147538"/>
              <a:gd name="connsiteX7" fmla="*/ 2168407 w 4512703"/>
              <a:gd name="connsiteY7" fmla="*/ 736 h 14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2703" h="147538">
                <a:moveTo>
                  <a:pt x="2168407" y="0"/>
                </a:moveTo>
                <a:lnTo>
                  <a:pt x="4512703" y="0"/>
                </a:lnTo>
                <a:lnTo>
                  <a:pt x="4512703" y="146801"/>
                </a:lnTo>
                <a:lnTo>
                  <a:pt x="2180235" y="146801"/>
                </a:lnTo>
                <a:lnTo>
                  <a:pt x="2180235" y="147538"/>
                </a:lnTo>
                <a:lnTo>
                  <a:pt x="0" y="147538"/>
                </a:lnTo>
                <a:lnTo>
                  <a:pt x="0" y="736"/>
                </a:lnTo>
                <a:lnTo>
                  <a:pt x="2168407" y="736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88" name="Flowchart: Connector 87"/>
          <p:cNvSpPr/>
          <p:nvPr/>
        </p:nvSpPr>
        <p:spPr>
          <a:xfrm>
            <a:off x="4545501" y="812225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09281" y="2373659"/>
            <a:ext cx="6643227" cy="3633441"/>
            <a:chOff x="409281" y="2373659"/>
            <a:chExt cx="6643227" cy="363344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698" y="2545885"/>
              <a:ext cx="4917810" cy="346121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5E3CF6-ED49-4147-836C-66E1207F8BD8}"/>
                </a:ext>
              </a:extLst>
            </p:cNvPr>
            <p:cNvGrpSpPr/>
            <p:nvPr/>
          </p:nvGrpSpPr>
          <p:grpSpPr>
            <a:xfrm>
              <a:off x="409281" y="2373659"/>
              <a:ext cx="2139042" cy="2754735"/>
              <a:chOff x="1669020" y="3858368"/>
              <a:chExt cx="1828922" cy="2355351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19DF06EE-FC93-4880-8B82-8A588624B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9020" y="3858368"/>
                <a:ext cx="1828922" cy="2355351"/>
              </a:xfrm>
              <a:custGeom>
                <a:avLst/>
                <a:gdLst>
                  <a:gd name="T0" fmla="*/ 1406 w 1411"/>
                  <a:gd name="T1" fmla="*/ 919 h 1818"/>
                  <a:gd name="T2" fmla="*/ 1378 w 1411"/>
                  <a:gd name="T3" fmla="*/ 845 h 1818"/>
                  <a:gd name="T4" fmla="*/ 1291 w 1411"/>
                  <a:gd name="T5" fmla="*/ 682 h 1818"/>
                  <a:gd name="T6" fmla="*/ 1263 w 1411"/>
                  <a:gd name="T7" fmla="*/ 591 h 1818"/>
                  <a:gd name="T8" fmla="*/ 1248 w 1411"/>
                  <a:gd name="T9" fmla="*/ 466 h 1818"/>
                  <a:gd name="T10" fmla="*/ 1192 w 1411"/>
                  <a:gd name="T11" fmla="*/ 298 h 1818"/>
                  <a:gd name="T12" fmla="*/ 1064 w 1411"/>
                  <a:gd name="T13" fmla="*/ 135 h 1818"/>
                  <a:gd name="T14" fmla="*/ 749 w 1411"/>
                  <a:gd name="T15" fmla="*/ 10 h 1818"/>
                  <a:gd name="T16" fmla="*/ 573 w 1411"/>
                  <a:gd name="T17" fmla="*/ 8 h 1818"/>
                  <a:gd name="T18" fmla="*/ 441 w 1411"/>
                  <a:gd name="T19" fmla="*/ 25 h 1818"/>
                  <a:gd name="T20" fmla="*/ 311 w 1411"/>
                  <a:gd name="T21" fmla="*/ 69 h 1818"/>
                  <a:gd name="T22" fmla="*/ 163 w 1411"/>
                  <a:gd name="T23" fmla="*/ 160 h 1818"/>
                  <a:gd name="T24" fmla="*/ 39 w 1411"/>
                  <a:gd name="T25" fmla="*/ 351 h 1818"/>
                  <a:gd name="T26" fmla="*/ 5 w 1411"/>
                  <a:gd name="T27" fmla="*/ 514 h 1818"/>
                  <a:gd name="T28" fmla="*/ 23 w 1411"/>
                  <a:gd name="T29" fmla="*/ 749 h 1818"/>
                  <a:gd name="T30" fmla="*/ 72 w 1411"/>
                  <a:gd name="T31" fmla="*/ 899 h 1818"/>
                  <a:gd name="T32" fmla="*/ 194 w 1411"/>
                  <a:gd name="T33" fmla="*/ 1108 h 1818"/>
                  <a:gd name="T34" fmla="*/ 201 w 1411"/>
                  <a:gd name="T35" fmla="*/ 1123 h 1818"/>
                  <a:gd name="T36" fmla="*/ 204 w 1411"/>
                  <a:gd name="T37" fmla="*/ 1215 h 1818"/>
                  <a:gd name="T38" fmla="*/ 199 w 1411"/>
                  <a:gd name="T39" fmla="*/ 1474 h 1818"/>
                  <a:gd name="T40" fmla="*/ 209 w 1411"/>
                  <a:gd name="T41" fmla="*/ 1492 h 1818"/>
                  <a:gd name="T42" fmla="*/ 334 w 1411"/>
                  <a:gd name="T43" fmla="*/ 1551 h 1818"/>
                  <a:gd name="T44" fmla="*/ 423 w 1411"/>
                  <a:gd name="T45" fmla="*/ 1594 h 1818"/>
                  <a:gd name="T46" fmla="*/ 553 w 1411"/>
                  <a:gd name="T47" fmla="*/ 1658 h 1818"/>
                  <a:gd name="T48" fmla="*/ 680 w 1411"/>
                  <a:gd name="T49" fmla="*/ 1719 h 1818"/>
                  <a:gd name="T50" fmla="*/ 833 w 1411"/>
                  <a:gd name="T51" fmla="*/ 1790 h 1818"/>
                  <a:gd name="T52" fmla="*/ 889 w 1411"/>
                  <a:gd name="T53" fmla="*/ 1818 h 1818"/>
                  <a:gd name="T54" fmla="*/ 955 w 1411"/>
                  <a:gd name="T55" fmla="*/ 1431 h 1818"/>
                  <a:gd name="T56" fmla="*/ 965 w 1411"/>
                  <a:gd name="T57" fmla="*/ 1434 h 1818"/>
                  <a:gd name="T58" fmla="*/ 1080 w 1411"/>
                  <a:gd name="T59" fmla="*/ 1446 h 1818"/>
                  <a:gd name="T60" fmla="*/ 1240 w 1411"/>
                  <a:gd name="T61" fmla="*/ 1439 h 1818"/>
                  <a:gd name="T62" fmla="*/ 1266 w 1411"/>
                  <a:gd name="T63" fmla="*/ 1426 h 1818"/>
                  <a:gd name="T64" fmla="*/ 1283 w 1411"/>
                  <a:gd name="T65" fmla="*/ 1357 h 1818"/>
                  <a:gd name="T66" fmla="*/ 1255 w 1411"/>
                  <a:gd name="T67" fmla="*/ 1273 h 1818"/>
                  <a:gd name="T68" fmla="*/ 1255 w 1411"/>
                  <a:gd name="T69" fmla="*/ 1260 h 1818"/>
                  <a:gd name="T70" fmla="*/ 1281 w 1411"/>
                  <a:gd name="T71" fmla="*/ 1187 h 1818"/>
                  <a:gd name="T72" fmla="*/ 1276 w 1411"/>
                  <a:gd name="T73" fmla="*/ 1169 h 1818"/>
                  <a:gd name="T74" fmla="*/ 1235 w 1411"/>
                  <a:gd name="T75" fmla="*/ 1131 h 1818"/>
                  <a:gd name="T76" fmla="*/ 1240 w 1411"/>
                  <a:gd name="T77" fmla="*/ 1123 h 1818"/>
                  <a:gd name="T78" fmla="*/ 1291 w 1411"/>
                  <a:gd name="T79" fmla="*/ 1090 h 1818"/>
                  <a:gd name="T80" fmla="*/ 1296 w 1411"/>
                  <a:gd name="T81" fmla="*/ 1077 h 1818"/>
                  <a:gd name="T82" fmla="*/ 1291 w 1411"/>
                  <a:gd name="T83" fmla="*/ 1039 h 1818"/>
                  <a:gd name="T84" fmla="*/ 1283 w 1411"/>
                  <a:gd name="T85" fmla="*/ 980 h 1818"/>
                  <a:gd name="T86" fmla="*/ 1370 w 1411"/>
                  <a:gd name="T87" fmla="*/ 970 h 1818"/>
                  <a:gd name="T88" fmla="*/ 1406 w 1411"/>
                  <a:gd name="T89" fmla="*/ 919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11" h="1818">
                    <a:moveTo>
                      <a:pt x="1406" y="919"/>
                    </a:moveTo>
                    <a:cubicBezTo>
                      <a:pt x="1395" y="894"/>
                      <a:pt x="1390" y="868"/>
                      <a:pt x="1378" y="845"/>
                    </a:cubicBezTo>
                    <a:cubicBezTo>
                      <a:pt x="1350" y="792"/>
                      <a:pt x="1319" y="738"/>
                      <a:pt x="1291" y="682"/>
                    </a:cubicBezTo>
                    <a:cubicBezTo>
                      <a:pt x="1276" y="654"/>
                      <a:pt x="1263" y="626"/>
                      <a:pt x="1263" y="591"/>
                    </a:cubicBezTo>
                    <a:cubicBezTo>
                      <a:pt x="1260" y="550"/>
                      <a:pt x="1255" y="507"/>
                      <a:pt x="1248" y="466"/>
                    </a:cubicBezTo>
                    <a:cubicBezTo>
                      <a:pt x="1238" y="407"/>
                      <a:pt x="1220" y="351"/>
                      <a:pt x="1192" y="298"/>
                    </a:cubicBezTo>
                    <a:cubicBezTo>
                      <a:pt x="1161" y="234"/>
                      <a:pt x="1118" y="181"/>
                      <a:pt x="1064" y="135"/>
                    </a:cubicBezTo>
                    <a:cubicBezTo>
                      <a:pt x="973" y="59"/>
                      <a:pt x="866" y="23"/>
                      <a:pt x="749" y="10"/>
                    </a:cubicBezTo>
                    <a:cubicBezTo>
                      <a:pt x="690" y="3"/>
                      <a:pt x="632" y="0"/>
                      <a:pt x="573" y="8"/>
                    </a:cubicBezTo>
                    <a:cubicBezTo>
                      <a:pt x="527" y="13"/>
                      <a:pt x="484" y="15"/>
                      <a:pt x="441" y="25"/>
                    </a:cubicBezTo>
                    <a:cubicBezTo>
                      <a:pt x="395" y="36"/>
                      <a:pt x="354" y="51"/>
                      <a:pt x="311" y="69"/>
                    </a:cubicBezTo>
                    <a:cubicBezTo>
                      <a:pt x="255" y="89"/>
                      <a:pt x="207" y="122"/>
                      <a:pt x="163" y="160"/>
                    </a:cubicBezTo>
                    <a:cubicBezTo>
                      <a:pt x="105" y="214"/>
                      <a:pt x="64" y="278"/>
                      <a:pt x="39" y="351"/>
                    </a:cubicBezTo>
                    <a:cubicBezTo>
                      <a:pt x="18" y="405"/>
                      <a:pt x="8" y="461"/>
                      <a:pt x="5" y="514"/>
                    </a:cubicBezTo>
                    <a:cubicBezTo>
                      <a:pt x="0" y="593"/>
                      <a:pt x="5" y="672"/>
                      <a:pt x="23" y="749"/>
                    </a:cubicBezTo>
                    <a:cubicBezTo>
                      <a:pt x="33" y="800"/>
                      <a:pt x="51" y="850"/>
                      <a:pt x="72" y="899"/>
                    </a:cubicBezTo>
                    <a:cubicBezTo>
                      <a:pt x="102" y="973"/>
                      <a:pt x="143" y="1044"/>
                      <a:pt x="194" y="1108"/>
                    </a:cubicBezTo>
                    <a:cubicBezTo>
                      <a:pt x="199" y="1110"/>
                      <a:pt x="201" y="1118"/>
                      <a:pt x="201" y="1123"/>
                    </a:cubicBezTo>
                    <a:cubicBezTo>
                      <a:pt x="204" y="1153"/>
                      <a:pt x="204" y="1184"/>
                      <a:pt x="204" y="1215"/>
                    </a:cubicBezTo>
                    <a:cubicBezTo>
                      <a:pt x="204" y="1301"/>
                      <a:pt x="201" y="1388"/>
                      <a:pt x="199" y="1474"/>
                    </a:cubicBezTo>
                    <a:cubicBezTo>
                      <a:pt x="199" y="1484"/>
                      <a:pt x="199" y="1490"/>
                      <a:pt x="209" y="1492"/>
                    </a:cubicBezTo>
                    <a:cubicBezTo>
                      <a:pt x="250" y="1512"/>
                      <a:pt x="293" y="1530"/>
                      <a:pt x="334" y="1551"/>
                    </a:cubicBezTo>
                    <a:cubicBezTo>
                      <a:pt x="364" y="1563"/>
                      <a:pt x="392" y="1581"/>
                      <a:pt x="423" y="1594"/>
                    </a:cubicBezTo>
                    <a:cubicBezTo>
                      <a:pt x="466" y="1617"/>
                      <a:pt x="509" y="1637"/>
                      <a:pt x="553" y="1658"/>
                    </a:cubicBezTo>
                    <a:cubicBezTo>
                      <a:pt x="596" y="1678"/>
                      <a:pt x="637" y="1698"/>
                      <a:pt x="680" y="1719"/>
                    </a:cubicBezTo>
                    <a:cubicBezTo>
                      <a:pt x="731" y="1742"/>
                      <a:pt x="782" y="1767"/>
                      <a:pt x="833" y="1790"/>
                    </a:cubicBezTo>
                    <a:cubicBezTo>
                      <a:pt x="851" y="1800"/>
                      <a:pt x="868" y="1808"/>
                      <a:pt x="889" y="1818"/>
                    </a:cubicBezTo>
                    <a:cubicBezTo>
                      <a:pt x="912" y="1688"/>
                      <a:pt x="935" y="1561"/>
                      <a:pt x="955" y="1431"/>
                    </a:cubicBezTo>
                    <a:cubicBezTo>
                      <a:pt x="960" y="1431"/>
                      <a:pt x="963" y="1431"/>
                      <a:pt x="965" y="1434"/>
                    </a:cubicBezTo>
                    <a:cubicBezTo>
                      <a:pt x="1003" y="1439"/>
                      <a:pt x="1042" y="1444"/>
                      <a:pt x="1080" y="1446"/>
                    </a:cubicBezTo>
                    <a:cubicBezTo>
                      <a:pt x="1133" y="1451"/>
                      <a:pt x="1187" y="1451"/>
                      <a:pt x="1240" y="1439"/>
                    </a:cubicBezTo>
                    <a:cubicBezTo>
                      <a:pt x="1250" y="1436"/>
                      <a:pt x="1258" y="1434"/>
                      <a:pt x="1266" y="1426"/>
                    </a:cubicBezTo>
                    <a:cubicBezTo>
                      <a:pt x="1286" y="1408"/>
                      <a:pt x="1291" y="1383"/>
                      <a:pt x="1283" y="1357"/>
                    </a:cubicBezTo>
                    <a:cubicBezTo>
                      <a:pt x="1278" y="1329"/>
                      <a:pt x="1266" y="1301"/>
                      <a:pt x="1255" y="1273"/>
                    </a:cubicBezTo>
                    <a:cubicBezTo>
                      <a:pt x="1255" y="1268"/>
                      <a:pt x="1255" y="1263"/>
                      <a:pt x="1255" y="1260"/>
                    </a:cubicBezTo>
                    <a:cubicBezTo>
                      <a:pt x="1263" y="1235"/>
                      <a:pt x="1271" y="1209"/>
                      <a:pt x="1281" y="1187"/>
                    </a:cubicBezTo>
                    <a:cubicBezTo>
                      <a:pt x="1283" y="1179"/>
                      <a:pt x="1281" y="1174"/>
                      <a:pt x="1276" y="1169"/>
                    </a:cubicBezTo>
                    <a:cubicBezTo>
                      <a:pt x="1263" y="1156"/>
                      <a:pt x="1248" y="1143"/>
                      <a:pt x="1235" y="1131"/>
                    </a:cubicBezTo>
                    <a:cubicBezTo>
                      <a:pt x="1238" y="1125"/>
                      <a:pt x="1240" y="1125"/>
                      <a:pt x="1240" y="1123"/>
                    </a:cubicBezTo>
                    <a:cubicBezTo>
                      <a:pt x="1258" y="1113"/>
                      <a:pt x="1273" y="1100"/>
                      <a:pt x="1291" y="1090"/>
                    </a:cubicBezTo>
                    <a:cubicBezTo>
                      <a:pt x="1294" y="1087"/>
                      <a:pt x="1296" y="1082"/>
                      <a:pt x="1296" y="1077"/>
                    </a:cubicBezTo>
                    <a:cubicBezTo>
                      <a:pt x="1296" y="1064"/>
                      <a:pt x="1294" y="1052"/>
                      <a:pt x="1291" y="1039"/>
                    </a:cubicBezTo>
                    <a:cubicBezTo>
                      <a:pt x="1288" y="1018"/>
                      <a:pt x="1286" y="998"/>
                      <a:pt x="1283" y="980"/>
                    </a:cubicBezTo>
                    <a:cubicBezTo>
                      <a:pt x="1314" y="975"/>
                      <a:pt x="1342" y="973"/>
                      <a:pt x="1370" y="970"/>
                    </a:cubicBezTo>
                    <a:cubicBezTo>
                      <a:pt x="1400" y="965"/>
                      <a:pt x="1411" y="950"/>
                      <a:pt x="1406" y="9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AB32366-8FA9-46BA-BADC-090C690C1BE3}"/>
                  </a:ext>
                </a:extLst>
              </p:cNvPr>
              <p:cNvGrpSpPr/>
              <p:nvPr/>
            </p:nvGrpSpPr>
            <p:grpSpPr>
              <a:xfrm>
                <a:off x="1840037" y="4023358"/>
                <a:ext cx="1251702" cy="810697"/>
                <a:chOff x="675716" y="-3367040"/>
                <a:chExt cx="3580343" cy="2318904"/>
              </a:xfrm>
              <a:solidFill>
                <a:schemeClr val="bg1"/>
              </a:solidFill>
            </p:grpSpPr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3334409-ACD4-4300-8080-F30A1DE01F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8999" y="-2596754"/>
                  <a:ext cx="2069300" cy="1068198"/>
                </a:xfrm>
                <a:custGeom>
                  <a:avLst/>
                  <a:gdLst>
                    <a:gd name="T0" fmla="*/ 98 w 384"/>
                    <a:gd name="T1" fmla="*/ 166 h 198"/>
                    <a:gd name="T2" fmla="*/ 93 w 384"/>
                    <a:gd name="T3" fmla="*/ 156 h 198"/>
                    <a:gd name="T4" fmla="*/ 5 w 384"/>
                    <a:gd name="T5" fmla="*/ 104 h 198"/>
                    <a:gd name="T6" fmla="*/ 78 w 384"/>
                    <a:gd name="T7" fmla="*/ 91 h 198"/>
                    <a:gd name="T8" fmla="*/ 98 w 384"/>
                    <a:gd name="T9" fmla="*/ 111 h 198"/>
                    <a:gd name="T10" fmla="*/ 53 w 384"/>
                    <a:gd name="T11" fmla="*/ 59 h 198"/>
                    <a:gd name="T12" fmla="*/ 76 w 384"/>
                    <a:gd name="T13" fmla="*/ 9 h 198"/>
                    <a:gd name="T14" fmla="*/ 184 w 384"/>
                    <a:gd name="T15" fmla="*/ 63 h 198"/>
                    <a:gd name="T16" fmla="*/ 192 w 384"/>
                    <a:gd name="T17" fmla="*/ 114 h 198"/>
                    <a:gd name="T18" fmla="*/ 201 w 384"/>
                    <a:gd name="T19" fmla="*/ 110 h 198"/>
                    <a:gd name="T20" fmla="*/ 180 w 384"/>
                    <a:gd name="T21" fmla="*/ 34 h 198"/>
                    <a:gd name="T22" fmla="*/ 220 w 384"/>
                    <a:gd name="T23" fmla="*/ 14 h 198"/>
                    <a:gd name="T24" fmla="*/ 289 w 384"/>
                    <a:gd name="T25" fmla="*/ 85 h 198"/>
                    <a:gd name="T26" fmla="*/ 288 w 384"/>
                    <a:gd name="T27" fmla="*/ 111 h 198"/>
                    <a:gd name="T28" fmla="*/ 299 w 384"/>
                    <a:gd name="T29" fmla="*/ 77 h 198"/>
                    <a:gd name="T30" fmla="*/ 278 w 384"/>
                    <a:gd name="T31" fmla="*/ 32 h 198"/>
                    <a:gd name="T32" fmla="*/ 371 w 384"/>
                    <a:gd name="T33" fmla="*/ 54 h 198"/>
                    <a:gd name="T34" fmla="*/ 375 w 384"/>
                    <a:gd name="T35" fmla="*/ 128 h 198"/>
                    <a:gd name="T36" fmla="*/ 346 w 384"/>
                    <a:gd name="T37" fmla="*/ 125 h 198"/>
                    <a:gd name="T38" fmla="*/ 333 w 384"/>
                    <a:gd name="T39" fmla="*/ 126 h 198"/>
                    <a:gd name="T40" fmla="*/ 322 w 384"/>
                    <a:gd name="T41" fmla="*/ 121 h 198"/>
                    <a:gd name="T42" fmla="*/ 330 w 384"/>
                    <a:gd name="T43" fmla="*/ 41 h 198"/>
                    <a:gd name="T44" fmla="*/ 322 w 384"/>
                    <a:gd name="T45" fmla="*/ 48 h 198"/>
                    <a:gd name="T46" fmla="*/ 308 w 384"/>
                    <a:gd name="T47" fmla="*/ 118 h 198"/>
                    <a:gd name="T48" fmla="*/ 265 w 384"/>
                    <a:gd name="T49" fmla="*/ 131 h 198"/>
                    <a:gd name="T50" fmla="*/ 247 w 384"/>
                    <a:gd name="T51" fmla="*/ 69 h 198"/>
                    <a:gd name="T52" fmla="*/ 236 w 384"/>
                    <a:gd name="T53" fmla="*/ 62 h 198"/>
                    <a:gd name="T54" fmla="*/ 247 w 384"/>
                    <a:gd name="T55" fmla="*/ 93 h 198"/>
                    <a:gd name="T56" fmla="*/ 231 w 384"/>
                    <a:gd name="T57" fmla="*/ 167 h 198"/>
                    <a:gd name="T58" fmla="*/ 107 w 384"/>
                    <a:gd name="T59" fmla="*/ 184 h 198"/>
                    <a:gd name="T60" fmla="*/ 157 w 384"/>
                    <a:gd name="T61" fmla="*/ 107 h 198"/>
                    <a:gd name="T62" fmla="*/ 75 w 384"/>
                    <a:gd name="T63" fmla="*/ 123 h 198"/>
                    <a:gd name="T64" fmla="*/ 43 w 384"/>
                    <a:gd name="T65" fmla="*/ 101 h 198"/>
                    <a:gd name="T66" fmla="*/ 62 w 384"/>
                    <a:gd name="T67" fmla="*/ 123 h 198"/>
                    <a:gd name="T68" fmla="*/ 136 w 384"/>
                    <a:gd name="T69" fmla="*/ 149 h 198"/>
                    <a:gd name="T70" fmla="*/ 158 w 384"/>
                    <a:gd name="T71" fmla="*/ 77 h 198"/>
                    <a:gd name="T72" fmla="*/ 114 w 384"/>
                    <a:gd name="T73" fmla="*/ 40 h 198"/>
                    <a:gd name="T74" fmla="*/ 138 w 384"/>
                    <a:gd name="T75" fmla="*/ 69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4" h="198">
                      <a:moveTo>
                        <a:pt x="90" y="169"/>
                      </a:moveTo>
                      <a:cubicBezTo>
                        <a:pt x="94" y="168"/>
                        <a:pt x="96" y="167"/>
                        <a:pt x="98" y="166"/>
                      </a:cubicBezTo>
                      <a:cubicBezTo>
                        <a:pt x="100" y="164"/>
                        <a:pt x="101" y="162"/>
                        <a:pt x="100" y="159"/>
                      </a:cubicBezTo>
                      <a:cubicBezTo>
                        <a:pt x="98" y="156"/>
                        <a:pt x="96" y="155"/>
                        <a:pt x="93" y="156"/>
                      </a:cubicBezTo>
                      <a:cubicBezTo>
                        <a:pt x="71" y="167"/>
                        <a:pt x="52" y="162"/>
                        <a:pt x="34" y="147"/>
                      </a:cubicBezTo>
                      <a:cubicBezTo>
                        <a:pt x="20" y="136"/>
                        <a:pt x="9" y="122"/>
                        <a:pt x="5" y="104"/>
                      </a:cubicBezTo>
                      <a:cubicBezTo>
                        <a:pt x="0" y="86"/>
                        <a:pt x="13" y="60"/>
                        <a:pt x="39" y="66"/>
                      </a:cubicBezTo>
                      <a:cubicBezTo>
                        <a:pt x="56" y="69"/>
                        <a:pt x="68" y="79"/>
                        <a:pt x="78" y="91"/>
                      </a:cubicBezTo>
                      <a:cubicBezTo>
                        <a:pt x="83" y="96"/>
                        <a:pt x="87" y="102"/>
                        <a:pt x="91" y="108"/>
                      </a:cubicBezTo>
                      <a:cubicBezTo>
                        <a:pt x="93" y="110"/>
                        <a:pt x="95" y="113"/>
                        <a:pt x="98" y="111"/>
                      </a:cubicBezTo>
                      <a:cubicBezTo>
                        <a:pt x="102" y="108"/>
                        <a:pt x="102" y="106"/>
                        <a:pt x="100" y="102"/>
                      </a:cubicBezTo>
                      <a:cubicBezTo>
                        <a:pt x="88" y="84"/>
                        <a:pt x="74" y="68"/>
                        <a:pt x="53" y="59"/>
                      </a:cubicBezTo>
                      <a:cubicBezTo>
                        <a:pt x="45" y="55"/>
                        <a:pt x="45" y="54"/>
                        <a:pt x="46" y="45"/>
                      </a:cubicBezTo>
                      <a:cubicBezTo>
                        <a:pt x="49" y="27"/>
                        <a:pt x="59" y="15"/>
                        <a:pt x="76" y="9"/>
                      </a:cubicBezTo>
                      <a:cubicBezTo>
                        <a:pt x="99" y="0"/>
                        <a:pt x="121" y="5"/>
                        <a:pt x="142" y="16"/>
                      </a:cubicBezTo>
                      <a:cubicBezTo>
                        <a:pt x="162" y="26"/>
                        <a:pt x="176" y="42"/>
                        <a:pt x="184" y="63"/>
                      </a:cubicBezTo>
                      <a:cubicBezTo>
                        <a:pt x="190" y="77"/>
                        <a:pt x="192" y="92"/>
                        <a:pt x="191" y="108"/>
                      </a:cubicBezTo>
                      <a:cubicBezTo>
                        <a:pt x="191" y="110"/>
                        <a:pt x="191" y="112"/>
                        <a:pt x="192" y="114"/>
                      </a:cubicBezTo>
                      <a:cubicBezTo>
                        <a:pt x="193" y="115"/>
                        <a:pt x="196" y="116"/>
                        <a:pt x="198" y="115"/>
                      </a:cubicBezTo>
                      <a:cubicBezTo>
                        <a:pt x="199" y="114"/>
                        <a:pt x="201" y="112"/>
                        <a:pt x="201" y="110"/>
                      </a:cubicBezTo>
                      <a:cubicBezTo>
                        <a:pt x="201" y="101"/>
                        <a:pt x="202" y="92"/>
                        <a:pt x="200" y="84"/>
                      </a:cubicBezTo>
                      <a:cubicBezTo>
                        <a:pt x="198" y="65"/>
                        <a:pt x="191" y="49"/>
                        <a:pt x="180" y="34"/>
                      </a:cubicBezTo>
                      <a:cubicBezTo>
                        <a:pt x="178" y="32"/>
                        <a:pt x="179" y="30"/>
                        <a:pt x="180" y="28"/>
                      </a:cubicBezTo>
                      <a:cubicBezTo>
                        <a:pt x="191" y="15"/>
                        <a:pt x="204" y="11"/>
                        <a:pt x="220" y="14"/>
                      </a:cubicBezTo>
                      <a:cubicBezTo>
                        <a:pt x="247" y="19"/>
                        <a:pt x="267" y="36"/>
                        <a:pt x="280" y="60"/>
                      </a:cubicBezTo>
                      <a:cubicBezTo>
                        <a:pt x="285" y="67"/>
                        <a:pt x="288" y="76"/>
                        <a:pt x="289" y="85"/>
                      </a:cubicBezTo>
                      <a:cubicBezTo>
                        <a:pt x="290" y="91"/>
                        <a:pt x="290" y="97"/>
                        <a:pt x="286" y="103"/>
                      </a:cubicBezTo>
                      <a:cubicBezTo>
                        <a:pt x="285" y="106"/>
                        <a:pt x="284" y="109"/>
                        <a:pt x="288" y="111"/>
                      </a:cubicBezTo>
                      <a:cubicBezTo>
                        <a:pt x="292" y="113"/>
                        <a:pt x="294" y="111"/>
                        <a:pt x="296" y="108"/>
                      </a:cubicBezTo>
                      <a:cubicBezTo>
                        <a:pt x="301" y="98"/>
                        <a:pt x="301" y="87"/>
                        <a:pt x="299" y="77"/>
                      </a:cubicBezTo>
                      <a:cubicBezTo>
                        <a:pt x="295" y="62"/>
                        <a:pt x="287" y="50"/>
                        <a:pt x="278" y="38"/>
                      </a:cubicBezTo>
                      <a:cubicBezTo>
                        <a:pt x="276" y="36"/>
                        <a:pt x="276" y="34"/>
                        <a:pt x="278" y="32"/>
                      </a:cubicBezTo>
                      <a:cubicBezTo>
                        <a:pt x="296" y="12"/>
                        <a:pt x="332" y="4"/>
                        <a:pt x="355" y="20"/>
                      </a:cubicBezTo>
                      <a:cubicBezTo>
                        <a:pt x="367" y="28"/>
                        <a:pt x="374" y="39"/>
                        <a:pt x="371" y="54"/>
                      </a:cubicBezTo>
                      <a:cubicBezTo>
                        <a:pt x="368" y="71"/>
                        <a:pt x="372" y="87"/>
                        <a:pt x="380" y="102"/>
                      </a:cubicBezTo>
                      <a:cubicBezTo>
                        <a:pt x="384" y="111"/>
                        <a:pt x="381" y="123"/>
                        <a:pt x="375" y="128"/>
                      </a:cubicBezTo>
                      <a:cubicBezTo>
                        <a:pt x="368" y="133"/>
                        <a:pt x="358" y="134"/>
                        <a:pt x="350" y="130"/>
                      </a:cubicBezTo>
                      <a:cubicBezTo>
                        <a:pt x="349" y="128"/>
                        <a:pt x="347" y="127"/>
                        <a:pt x="346" y="125"/>
                      </a:cubicBezTo>
                      <a:cubicBezTo>
                        <a:pt x="345" y="122"/>
                        <a:pt x="344" y="118"/>
                        <a:pt x="340" y="119"/>
                      </a:cubicBezTo>
                      <a:cubicBezTo>
                        <a:pt x="337" y="120"/>
                        <a:pt x="336" y="123"/>
                        <a:pt x="333" y="126"/>
                      </a:cubicBezTo>
                      <a:cubicBezTo>
                        <a:pt x="330" y="125"/>
                        <a:pt x="326" y="124"/>
                        <a:pt x="321" y="123"/>
                      </a:cubicBezTo>
                      <a:cubicBezTo>
                        <a:pt x="321" y="122"/>
                        <a:pt x="322" y="121"/>
                        <a:pt x="322" y="121"/>
                      </a:cubicBezTo>
                      <a:cubicBezTo>
                        <a:pt x="345" y="100"/>
                        <a:pt x="349" y="68"/>
                        <a:pt x="332" y="43"/>
                      </a:cubicBezTo>
                      <a:cubicBezTo>
                        <a:pt x="331" y="43"/>
                        <a:pt x="331" y="42"/>
                        <a:pt x="330" y="41"/>
                      </a:cubicBezTo>
                      <a:cubicBezTo>
                        <a:pt x="328" y="39"/>
                        <a:pt x="326" y="37"/>
                        <a:pt x="322" y="40"/>
                      </a:cubicBezTo>
                      <a:cubicBezTo>
                        <a:pt x="319" y="42"/>
                        <a:pt x="320" y="45"/>
                        <a:pt x="322" y="48"/>
                      </a:cubicBezTo>
                      <a:cubicBezTo>
                        <a:pt x="325" y="53"/>
                        <a:pt x="328" y="58"/>
                        <a:pt x="330" y="63"/>
                      </a:cubicBezTo>
                      <a:cubicBezTo>
                        <a:pt x="337" y="84"/>
                        <a:pt x="327" y="108"/>
                        <a:pt x="308" y="118"/>
                      </a:cubicBezTo>
                      <a:cubicBezTo>
                        <a:pt x="303" y="121"/>
                        <a:pt x="297" y="121"/>
                        <a:pt x="291" y="123"/>
                      </a:cubicBezTo>
                      <a:cubicBezTo>
                        <a:pt x="282" y="126"/>
                        <a:pt x="273" y="129"/>
                        <a:pt x="265" y="131"/>
                      </a:cubicBezTo>
                      <a:cubicBezTo>
                        <a:pt x="264" y="126"/>
                        <a:pt x="264" y="119"/>
                        <a:pt x="263" y="113"/>
                      </a:cubicBezTo>
                      <a:cubicBezTo>
                        <a:pt x="262" y="97"/>
                        <a:pt x="255" y="83"/>
                        <a:pt x="247" y="69"/>
                      </a:cubicBezTo>
                      <a:cubicBezTo>
                        <a:pt x="246" y="68"/>
                        <a:pt x="245" y="66"/>
                        <a:pt x="244" y="64"/>
                      </a:cubicBezTo>
                      <a:cubicBezTo>
                        <a:pt x="242" y="61"/>
                        <a:pt x="240" y="59"/>
                        <a:pt x="236" y="62"/>
                      </a:cubicBezTo>
                      <a:cubicBezTo>
                        <a:pt x="233" y="64"/>
                        <a:pt x="233" y="67"/>
                        <a:pt x="235" y="70"/>
                      </a:cubicBezTo>
                      <a:cubicBezTo>
                        <a:pt x="239" y="78"/>
                        <a:pt x="244" y="85"/>
                        <a:pt x="247" y="93"/>
                      </a:cubicBezTo>
                      <a:cubicBezTo>
                        <a:pt x="253" y="108"/>
                        <a:pt x="257" y="123"/>
                        <a:pt x="252" y="139"/>
                      </a:cubicBezTo>
                      <a:cubicBezTo>
                        <a:pt x="248" y="150"/>
                        <a:pt x="241" y="160"/>
                        <a:pt x="231" y="167"/>
                      </a:cubicBezTo>
                      <a:cubicBezTo>
                        <a:pt x="212" y="182"/>
                        <a:pt x="190" y="192"/>
                        <a:pt x="167" y="195"/>
                      </a:cubicBezTo>
                      <a:cubicBezTo>
                        <a:pt x="146" y="198"/>
                        <a:pt x="125" y="197"/>
                        <a:pt x="107" y="184"/>
                      </a:cubicBezTo>
                      <a:cubicBezTo>
                        <a:pt x="101" y="180"/>
                        <a:pt x="96" y="175"/>
                        <a:pt x="90" y="169"/>
                      </a:cubicBezTo>
                      <a:close/>
                      <a:moveTo>
                        <a:pt x="157" y="107"/>
                      </a:moveTo>
                      <a:cubicBezTo>
                        <a:pt x="156" y="121"/>
                        <a:pt x="152" y="130"/>
                        <a:pt x="142" y="136"/>
                      </a:cubicBezTo>
                      <a:cubicBezTo>
                        <a:pt x="124" y="147"/>
                        <a:pt x="89" y="141"/>
                        <a:pt x="75" y="123"/>
                      </a:cubicBezTo>
                      <a:cubicBezTo>
                        <a:pt x="69" y="114"/>
                        <a:pt x="61" y="105"/>
                        <a:pt x="51" y="99"/>
                      </a:cubicBezTo>
                      <a:cubicBezTo>
                        <a:pt x="47" y="98"/>
                        <a:pt x="45" y="98"/>
                        <a:pt x="43" y="101"/>
                      </a:cubicBezTo>
                      <a:cubicBezTo>
                        <a:pt x="41" y="105"/>
                        <a:pt x="43" y="107"/>
                        <a:pt x="46" y="109"/>
                      </a:cubicBezTo>
                      <a:cubicBezTo>
                        <a:pt x="51" y="113"/>
                        <a:pt x="57" y="118"/>
                        <a:pt x="62" y="123"/>
                      </a:cubicBezTo>
                      <a:cubicBezTo>
                        <a:pt x="68" y="129"/>
                        <a:pt x="74" y="136"/>
                        <a:pt x="81" y="141"/>
                      </a:cubicBezTo>
                      <a:cubicBezTo>
                        <a:pt x="98" y="152"/>
                        <a:pt x="117" y="155"/>
                        <a:pt x="136" y="149"/>
                      </a:cubicBezTo>
                      <a:cubicBezTo>
                        <a:pt x="148" y="146"/>
                        <a:pt x="157" y="140"/>
                        <a:pt x="162" y="129"/>
                      </a:cubicBezTo>
                      <a:cubicBezTo>
                        <a:pt x="171" y="111"/>
                        <a:pt x="168" y="94"/>
                        <a:pt x="158" y="77"/>
                      </a:cubicBezTo>
                      <a:cubicBezTo>
                        <a:pt x="149" y="63"/>
                        <a:pt x="135" y="52"/>
                        <a:pt x="122" y="41"/>
                      </a:cubicBezTo>
                      <a:cubicBezTo>
                        <a:pt x="119" y="38"/>
                        <a:pt x="116" y="37"/>
                        <a:pt x="114" y="40"/>
                      </a:cubicBezTo>
                      <a:cubicBezTo>
                        <a:pt x="112" y="44"/>
                        <a:pt x="113" y="46"/>
                        <a:pt x="116" y="49"/>
                      </a:cubicBezTo>
                      <a:cubicBezTo>
                        <a:pt x="123" y="56"/>
                        <a:pt x="131" y="62"/>
                        <a:pt x="138" y="69"/>
                      </a:cubicBezTo>
                      <a:cubicBezTo>
                        <a:pt x="149" y="80"/>
                        <a:pt x="157" y="92"/>
                        <a:pt x="157" y="1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52A9E226-7E36-4FD0-A249-5C3C49DD4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866" y="-1949931"/>
                  <a:ext cx="2627554" cy="901795"/>
                </a:xfrm>
                <a:custGeom>
                  <a:avLst/>
                  <a:gdLst>
                    <a:gd name="T0" fmla="*/ 264 w 487"/>
                    <a:gd name="T1" fmla="*/ 87 h 167"/>
                    <a:gd name="T2" fmla="*/ 258 w 487"/>
                    <a:gd name="T3" fmla="*/ 102 h 167"/>
                    <a:gd name="T4" fmla="*/ 279 w 487"/>
                    <a:gd name="T5" fmla="*/ 78 h 167"/>
                    <a:gd name="T6" fmla="*/ 326 w 487"/>
                    <a:gd name="T7" fmla="*/ 15 h 167"/>
                    <a:gd name="T8" fmla="*/ 403 w 487"/>
                    <a:gd name="T9" fmla="*/ 47 h 167"/>
                    <a:gd name="T10" fmla="*/ 420 w 487"/>
                    <a:gd name="T11" fmla="*/ 112 h 167"/>
                    <a:gd name="T12" fmla="*/ 443 w 487"/>
                    <a:gd name="T13" fmla="*/ 110 h 167"/>
                    <a:gd name="T14" fmla="*/ 423 w 487"/>
                    <a:gd name="T15" fmla="*/ 97 h 167"/>
                    <a:gd name="T16" fmla="*/ 406 w 487"/>
                    <a:gd name="T17" fmla="*/ 29 h 167"/>
                    <a:gd name="T18" fmla="*/ 407 w 487"/>
                    <a:gd name="T19" fmla="*/ 23 h 167"/>
                    <a:gd name="T20" fmla="*/ 455 w 487"/>
                    <a:gd name="T21" fmla="*/ 47 h 167"/>
                    <a:gd name="T22" fmla="*/ 469 w 487"/>
                    <a:gd name="T23" fmla="*/ 135 h 167"/>
                    <a:gd name="T24" fmla="*/ 373 w 487"/>
                    <a:gd name="T25" fmla="*/ 114 h 167"/>
                    <a:gd name="T26" fmla="*/ 372 w 487"/>
                    <a:gd name="T27" fmla="*/ 93 h 167"/>
                    <a:gd name="T28" fmla="*/ 402 w 487"/>
                    <a:gd name="T29" fmla="*/ 106 h 167"/>
                    <a:gd name="T30" fmla="*/ 368 w 487"/>
                    <a:gd name="T31" fmla="*/ 83 h 167"/>
                    <a:gd name="T32" fmla="*/ 296 w 487"/>
                    <a:gd name="T33" fmla="*/ 143 h 167"/>
                    <a:gd name="T34" fmla="*/ 216 w 487"/>
                    <a:gd name="T35" fmla="*/ 129 h 167"/>
                    <a:gd name="T36" fmla="*/ 215 w 487"/>
                    <a:gd name="T37" fmla="*/ 99 h 167"/>
                    <a:gd name="T38" fmla="*/ 202 w 487"/>
                    <a:gd name="T39" fmla="*/ 131 h 167"/>
                    <a:gd name="T40" fmla="*/ 138 w 487"/>
                    <a:gd name="T41" fmla="*/ 107 h 167"/>
                    <a:gd name="T42" fmla="*/ 125 w 487"/>
                    <a:gd name="T43" fmla="*/ 94 h 167"/>
                    <a:gd name="T44" fmla="*/ 128 w 487"/>
                    <a:gd name="T45" fmla="*/ 110 h 167"/>
                    <a:gd name="T46" fmla="*/ 86 w 487"/>
                    <a:gd name="T47" fmla="*/ 152 h 167"/>
                    <a:gd name="T48" fmla="*/ 1 w 487"/>
                    <a:gd name="T49" fmla="*/ 65 h 167"/>
                    <a:gd name="T50" fmla="*/ 41 w 487"/>
                    <a:gd name="T51" fmla="*/ 0 h 167"/>
                    <a:gd name="T52" fmla="*/ 65 w 487"/>
                    <a:gd name="T53" fmla="*/ 61 h 167"/>
                    <a:gd name="T54" fmla="*/ 57 w 487"/>
                    <a:gd name="T55" fmla="*/ 116 h 167"/>
                    <a:gd name="T56" fmla="*/ 68 w 487"/>
                    <a:gd name="T57" fmla="*/ 114 h 167"/>
                    <a:gd name="T58" fmla="*/ 89 w 487"/>
                    <a:gd name="T59" fmla="*/ 52 h 167"/>
                    <a:gd name="T60" fmla="*/ 119 w 487"/>
                    <a:gd name="T61" fmla="*/ 52 h 167"/>
                    <a:gd name="T62" fmla="*/ 203 w 487"/>
                    <a:gd name="T63" fmla="*/ 87 h 167"/>
                    <a:gd name="T64" fmla="*/ 274 w 487"/>
                    <a:gd name="T65" fmla="*/ 6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87" h="167">
                      <a:moveTo>
                        <a:pt x="274" y="60"/>
                      </a:moveTo>
                      <a:cubicBezTo>
                        <a:pt x="270" y="70"/>
                        <a:pt x="268" y="79"/>
                        <a:pt x="264" y="87"/>
                      </a:cubicBezTo>
                      <a:cubicBezTo>
                        <a:pt x="263" y="90"/>
                        <a:pt x="261" y="92"/>
                        <a:pt x="259" y="94"/>
                      </a:cubicBezTo>
                      <a:cubicBezTo>
                        <a:pt x="257" y="96"/>
                        <a:pt x="256" y="99"/>
                        <a:pt x="258" y="102"/>
                      </a:cubicBezTo>
                      <a:cubicBezTo>
                        <a:pt x="261" y="105"/>
                        <a:pt x="264" y="103"/>
                        <a:pt x="267" y="101"/>
                      </a:cubicBezTo>
                      <a:cubicBezTo>
                        <a:pt x="274" y="95"/>
                        <a:pt x="277" y="86"/>
                        <a:pt x="279" y="78"/>
                      </a:cubicBezTo>
                      <a:cubicBezTo>
                        <a:pt x="284" y="62"/>
                        <a:pt x="289" y="47"/>
                        <a:pt x="299" y="34"/>
                      </a:cubicBezTo>
                      <a:cubicBezTo>
                        <a:pt x="306" y="25"/>
                        <a:pt x="315" y="19"/>
                        <a:pt x="326" y="15"/>
                      </a:cubicBezTo>
                      <a:cubicBezTo>
                        <a:pt x="343" y="10"/>
                        <a:pt x="360" y="11"/>
                        <a:pt x="376" y="18"/>
                      </a:cubicBezTo>
                      <a:cubicBezTo>
                        <a:pt x="390" y="23"/>
                        <a:pt x="398" y="33"/>
                        <a:pt x="403" y="47"/>
                      </a:cubicBezTo>
                      <a:cubicBezTo>
                        <a:pt x="408" y="60"/>
                        <a:pt x="408" y="74"/>
                        <a:pt x="410" y="88"/>
                      </a:cubicBezTo>
                      <a:cubicBezTo>
                        <a:pt x="411" y="97"/>
                        <a:pt x="413" y="105"/>
                        <a:pt x="420" y="112"/>
                      </a:cubicBezTo>
                      <a:cubicBezTo>
                        <a:pt x="425" y="117"/>
                        <a:pt x="434" y="119"/>
                        <a:pt x="440" y="116"/>
                      </a:cubicBezTo>
                      <a:cubicBezTo>
                        <a:pt x="442" y="115"/>
                        <a:pt x="443" y="112"/>
                        <a:pt x="443" y="110"/>
                      </a:cubicBezTo>
                      <a:cubicBezTo>
                        <a:pt x="443" y="108"/>
                        <a:pt x="439" y="106"/>
                        <a:pt x="437" y="106"/>
                      </a:cubicBezTo>
                      <a:cubicBezTo>
                        <a:pt x="429" y="107"/>
                        <a:pt x="425" y="105"/>
                        <a:pt x="423" y="97"/>
                      </a:cubicBezTo>
                      <a:cubicBezTo>
                        <a:pt x="421" y="90"/>
                        <a:pt x="420" y="82"/>
                        <a:pt x="419" y="74"/>
                      </a:cubicBezTo>
                      <a:cubicBezTo>
                        <a:pt x="417" y="58"/>
                        <a:pt x="415" y="43"/>
                        <a:pt x="406" y="29"/>
                      </a:cubicBezTo>
                      <a:cubicBezTo>
                        <a:pt x="404" y="27"/>
                        <a:pt x="403" y="25"/>
                        <a:pt x="402" y="23"/>
                      </a:cubicBezTo>
                      <a:cubicBezTo>
                        <a:pt x="404" y="23"/>
                        <a:pt x="406" y="23"/>
                        <a:pt x="407" y="23"/>
                      </a:cubicBezTo>
                      <a:cubicBezTo>
                        <a:pt x="415" y="19"/>
                        <a:pt x="419" y="23"/>
                        <a:pt x="424" y="27"/>
                      </a:cubicBezTo>
                      <a:cubicBezTo>
                        <a:pt x="434" y="35"/>
                        <a:pt x="444" y="41"/>
                        <a:pt x="455" y="47"/>
                      </a:cubicBezTo>
                      <a:cubicBezTo>
                        <a:pt x="468" y="55"/>
                        <a:pt x="479" y="64"/>
                        <a:pt x="482" y="80"/>
                      </a:cubicBezTo>
                      <a:cubicBezTo>
                        <a:pt x="487" y="101"/>
                        <a:pt x="486" y="122"/>
                        <a:pt x="469" y="135"/>
                      </a:cubicBezTo>
                      <a:cubicBezTo>
                        <a:pt x="455" y="146"/>
                        <a:pt x="438" y="151"/>
                        <a:pt x="420" y="149"/>
                      </a:cubicBezTo>
                      <a:cubicBezTo>
                        <a:pt x="398" y="146"/>
                        <a:pt x="382" y="134"/>
                        <a:pt x="373" y="114"/>
                      </a:cubicBezTo>
                      <a:cubicBezTo>
                        <a:pt x="370" y="109"/>
                        <a:pt x="370" y="103"/>
                        <a:pt x="369" y="98"/>
                      </a:cubicBezTo>
                      <a:cubicBezTo>
                        <a:pt x="368" y="95"/>
                        <a:pt x="369" y="94"/>
                        <a:pt x="372" y="93"/>
                      </a:cubicBezTo>
                      <a:cubicBezTo>
                        <a:pt x="383" y="91"/>
                        <a:pt x="389" y="93"/>
                        <a:pt x="394" y="103"/>
                      </a:cubicBezTo>
                      <a:cubicBezTo>
                        <a:pt x="396" y="106"/>
                        <a:pt x="398" y="108"/>
                        <a:pt x="402" y="106"/>
                      </a:cubicBezTo>
                      <a:cubicBezTo>
                        <a:pt x="405" y="104"/>
                        <a:pt x="405" y="102"/>
                        <a:pt x="403" y="98"/>
                      </a:cubicBezTo>
                      <a:cubicBezTo>
                        <a:pt x="397" y="84"/>
                        <a:pt x="383" y="78"/>
                        <a:pt x="368" y="83"/>
                      </a:cubicBezTo>
                      <a:cubicBezTo>
                        <a:pt x="350" y="90"/>
                        <a:pt x="336" y="102"/>
                        <a:pt x="322" y="115"/>
                      </a:cubicBezTo>
                      <a:cubicBezTo>
                        <a:pt x="313" y="124"/>
                        <a:pt x="304" y="133"/>
                        <a:pt x="296" y="143"/>
                      </a:cubicBezTo>
                      <a:cubicBezTo>
                        <a:pt x="273" y="167"/>
                        <a:pt x="234" y="163"/>
                        <a:pt x="216" y="135"/>
                      </a:cubicBezTo>
                      <a:cubicBezTo>
                        <a:pt x="215" y="134"/>
                        <a:pt x="215" y="131"/>
                        <a:pt x="216" y="129"/>
                      </a:cubicBezTo>
                      <a:cubicBezTo>
                        <a:pt x="220" y="122"/>
                        <a:pt x="221" y="114"/>
                        <a:pt x="221" y="106"/>
                      </a:cubicBezTo>
                      <a:cubicBezTo>
                        <a:pt x="220" y="102"/>
                        <a:pt x="219" y="99"/>
                        <a:pt x="215" y="99"/>
                      </a:cubicBezTo>
                      <a:cubicBezTo>
                        <a:pt x="211" y="99"/>
                        <a:pt x="210" y="102"/>
                        <a:pt x="210" y="106"/>
                      </a:cubicBezTo>
                      <a:cubicBezTo>
                        <a:pt x="210" y="115"/>
                        <a:pt x="209" y="124"/>
                        <a:pt x="202" y="131"/>
                      </a:cubicBezTo>
                      <a:cubicBezTo>
                        <a:pt x="188" y="143"/>
                        <a:pt x="162" y="147"/>
                        <a:pt x="147" y="125"/>
                      </a:cubicBezTo>
                      <a:cubicBezTo>
                        <a:pt x="143" y="119"/>
                        <a:pt x="141" y="113"/>
                        <a:pt x="138" y="107"/>
                      </a:cubicBezTo>
                      <a:cubicBezTo>
                        <a:pt x="136" y="103"/>
                        <a:pt x="134" y="99"/>
                        <a:pt x="132" y="95"/>
                      </a:cubicBezTo>
                      <a:cubicBezTo>
                        <a:pt x="131" y="93"/>
                        <a:pt x="128" y="92"/>
                        <a:pt x="125" y="94"/>
                      </a:cubicBezTo>
                      <a:cubicBezTo>
                        <a:pt x="122" y="96"/>
                        <a:pt x="122" y="99"/>
                        <a:pt x="124" y="101"/>
                      </a:cubicBezTo>
                      <a:cubicBezTo>
                        <a:pt x="125" y="104"/>
                        <a:pt x="126" y="107"/>
                        <a:pt x="128" y="110"/>
                      </a:cubicBezTo>
                      <a:cubicBezTo>
                        <a:pt x="130" y="114"/>
                        <a:pt x="130" y="117"/>
                        <a:pt x="126" y="120"/>
                      </a:cubicBezTo>
                      <a:cubicBezTo>
                        <a:pt x="115" y="133"/>
                        <a:pt x="102" y="145"/>
                        <a:pt x="86" y="152"/>
                      </a:cubicBezTo>
                      <a:cubicBezTo>
                        <a:pt x="67" y="160"/>
                        <a:pt x="48" y="158"/>
                        <a:pt x="33" y="142"/>
                      </a:cubicBezTo>
                      <a:cubicBezTo>
                        <a:pt x="12" y="121"/>
                        <a:pt x="0" y="95"/>
                        <a:pt x="1" y="65"/>
                      </a:cubicBezTo>
                      <a:cubicBezTo>
                        <a:pt x="2" y="39"/>
                        <a:pt x="15" y="19"/>
                        <a:pt x="35" y="4"/>
                      </a:cubicBezTo>
                      <a:cubicBezTo>
                        <a:pt x="37" y="2"/>
                        <a:pt x="38" y="1"/>
                        <a:pt x="41" y="0"/>
                      </a:cubicBezTo>
                      <a:cubicBezTo>
                        <a:pt x="50" y="18"/>
                        <a:pt x="63" y="33"/>
                        <a:pt x="80" y="43"/>
                      </a:cubicBezTo>
                      <a:cubicBezTo>
                        <a:pt x="75" y="49"/>
                        <a:pt x="69" y="55"/>
                        <a:pt x="65" y="61"/>
                      </a:cubicBezTo>
                      <a:cubicBezTo>
                        <a:pt x="56" y="76"/>
                        <a:pt x="54" y="92"/>
                        <a:pt x="56" y="108"/>
                      </a:cubicBezTo>
                      <a:cubicBezTo>
                        <a:pt x="57" y="111"/>
                        <a:pt x="57" y="113"/>
                        <a:pt x="57" y="116"/>
                      </a:cubicBezTo>
                      <a:cubicBezTo>
                        <a:pt x="58" y="119"/>
                        <a:pt x="60" y="122"/>
                        <a:pt x="63" y="121"/>
                      </a:cubicBezTo>
                      <a:cubicBezTo>
                        <a:pt x="67" y="121"/>
                        <a:pt x="69" y="118"/>
                        <a:pt x="68" y="114"/>
                      </a:cubicBezTo>
                      <a:cubicBezTo>
                        <a:pt x="65" y="102"/>
                        <a:pt x="65" y="90"/>
                        <a:pt x="69" y="79"/>
                      </a:cubicBezTo>
                      <a:cubicBezTo>
                        <a:pt x="72" y="67"/>
                        <a:pt x="77" y="56"/>
                        <a:pt x="89" y="52"/>
                      </a:cubicBezTo>
                      <a:cubicBezTo>
                        <a:pt x="94" y="51"/>
                        <a:pt x="99" y="52"/>
                        <a:pt x="104" y="52"/>
                      </a:cubicBezTo>
                      <a:cubicBezTo>
                        <a:pt x="109" y="52"/>
                        <a:pt x="114" y="52"/>
                        <a:pt x="119" y="52"/>
                      </a:cubicBezTo>
                      <a:cubicBezTo>
                        <a:pt x="121" y="52"/>
                        <a:pt x="123" y="53"/>
                        <a:pt x="124" y="54"/>
                      </a:cubicBezTo>
                      <a:cubicBezTo>
                        <a:pt x="143" y="81"/>
                        <a:pt x="171" y="90"/>
                        <a:pt x="203" y="87"/>
                      </a:cubicBezTo>
                      <a:cubicBezTo>
                        <a:pt x="228" y="84"/>
                        <a:pt x="250" y="76"/>
                        <a:pt x="270" y="62"/>
                      </a:cubicBezTo>
                      <a:cubicBezTo>
                        <a:pt x="271" y="61"/>
                        <a:pt x="272" y="61"/>
                        <a:pt x="274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04CAD35A-9FC4-473B-A2C2-A5FD72D0E3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6220" y="-3367040"/>
                  <a:ext cx="2179338" cy="1068198"/>
                </a:xfrm>
                <a:custGeom>
                  <a:avLst/>
                  <a:gdLst>
                    <a:gd name="T0" fmla="*/ 97 w 404"/>
                    <a:gd name="T1" fmla="*/ 165 h 198"/>
                    <a:gd name="T2" fmla="*/ 69 w 404"/>
                    <a:gd name="T3" fmla="*/ 147 h 198"/>
                    <a:gd name="T4" fmla="*/ 58 w 404"/>
                    <a:gd name="T5" fmla="*/ 89 h 198"/>
                    <a:gd name="T6" fmla="*/ 48 w 404"/>
                    <a:gd name="T7" fmla="*/ 87 h 198"/>
                    <a:gd name="T8" fmla="*/ 54 w 404"/>
                    <a:gd name="T9" fmla="*/ 141 h 198"/>
                    <a:gd name="T10" fmla="*/ 15 w 404"/>
                    <a:gd name="T11" fmla="*/ 138 h 198"/>
                    <a:gd name="T12" fmla="*/ 2 w 404"/>
                    <a:gd name="T13" fmla="*/ 84 h 198"/>
                    <a:gd name="T14" fmla="*/ 88 w 404"/>
                    <a:gd name="T15" fmla="*/ 46 h 198"/>
                    <a:gd name="T16" fmla="*/ 108 w 404"/>
                    <a:gd name="T17" fmla="*/ 83 h 198"/>
                    <a:gd name="T18" fmla="*/ 117 w 404"/>
                    <a:gd name="T19" fmla="*/ 82 h 198"/>
                    <a:gd name="T20" fmla="*/ 163 w 404"/>
                    <a:gd name="T21" fmla="*/ 39 h 198"/>
                    <a:gd name="T22" fmla="*/ 180 w 404"/>
                    <a:gd name="T23" fmla="*/ 81 h 198"/>
                    <a:gd name="T24" fmla="*/ 179 w 404"/>
                    <a:gd name="T25" fmla="*/ 95 h 198"/>
                    <a:gd name="T26" fmla="*/ 191 w 404"/>
                    <a:gd name="T27" fmla="*/ 80 h 198"/>
                    <a:gd name="T28" fmla="*/ 120 w 404"/>
                    <a:gd name="T29" fmla="*/ 44 h 198"/>
                    <a:gd name="T30" fmla="*/ 94 w 404"/>
                    <a:gd name="T31" fmla="*/ 36 h 198"/>
                    <a:gd name="T32" fmla="*/ 209 w 404"/>
                    <a:gd name="T33" fmla="*/ 5 h 198"/>
                    <a:gd name="T34" fmla="*/ 285 w 404"/>
                    <a:gd name="T35" fmla="*/ 60 h 198"/>
                    <a:gd name="T36" fmla="*/ 230 w 404"/>
                    <a:gd name="T37" fmla="*/ 128 h 198"/>
                    <a:gd name="T38" fmla="*/ 241 w 404"/>
                    <a:gd name="T39" fmla="*/ 128 h 198"/>
                    <a:gd name="T40" fmla="*/ 269 w 404"/>
                    <a:gd name="T41" fmla="*/ 77 h 198"/>
                    <a:gd name="T42" fmla="*/ 332 w 404"/>
                    <a:gd name="T43" fmla="*/ 109 h 198"/>
                    <a:gd name="T44" fmla="*/ 317 w 404"/>
                    <a:gd name="T45" fmla="*/ 139 h 198"/>
                    <a:gd name="T46" fmla="*/ 354 w 404"/>
                    <a:gd name="T47" fmla="*/ 127 h 198"/>
                    <a:gd name="T48" fmla="*/ 403 w 404"/>
                    <a:gd name="T49" fmla="*/ 159 h 198"/>
                    <a:gd name="T50" fmla="*/ 308 w 404"/>
                    <a:gd name="T51" fmla="*/ 198 h 198"/>
                    <a:gd name="T52" fmla="*/ 282 w 404"/>
                    <a:gd name="T53" fmla="*/ 152 h 198"/>
                    <a:gd name="T54" fmla="*/ 274 w 404"/>
                    <a:gd name="T55" fmla="*/ 141 h 198"/>
                    <a:gd name="T56" fmla="*/ 292 w 404"/>
                    <a:gd name="T57" fmla="*/ 115 h 198"/>
                    <a:gd name="T58" fmla="*/ 284 w 404"/>
                    <a:gd name="T59" fmla="*/ 109 h 198"/>
                    <a:gd name="T60" fmla="*/ 264 w 404"/>
                    <a:gd name="T61" fmla="*/ 141 h 198"/>
                    <a:gd name="T62" fmla="*/ 196 w 404"/>
                    <a:gd name="T63" fmla="*/ 168 h 198"/>
                    <a:gd name="T64" fmla="*/ 168 w 404"/>
                    <a:gd name="T65" fmla="*/ 153 h 198"/>
                    <a:gd name="T66" fmla="*/ 153 w 404"/>
                    <a:gd name="T67" fmla="*/ 106 h 198"/>
                    <a:gd name="T68" fmla="*/ 145 w 404"/>
                    <a:gd name="T69" fmla="*/ 78 h 198"/>
                    <a:gd name="T70" fmla="*/ 142 w 404"/>
                    <a:gd name="T71" fmla="*/ 104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04" h="198">
                      <a:moveTo>
                        <a:pt x="145" y="146"/>
                      </a:moveTo>
                      <a:cubicBezTo>
                        <a:pt x="124" y="144"/>
                        <a:pt x="108" y="150"/>
                        <a:pt x="97" y="165"/>
                      </a:cubicBezTo>
                      <a:cubicBezTo>
                        <a:pt x="88" y="160"/>
                        <a:pt x="79" y="154"/>
                        <a:pt x="71" y="148"/>
                      </a:cubicBezTo>
                      <a:cubicBezTo>
                        <a:pt x="70" y="148"/>
                        <a:pt x="69" y="147"/>
                        <a:pt x="69" y="147"/>
                      </a:cubicBezTo>
                      <a:cubicBezTo>
                        <a:pt x="60" y="130"/>
                        <a:pt x="53" y="113"/>
                        <a:pt x="58" y="93"/>
                      </a:cubicBezTo>
                      <a:cubicBezTo>
                        <a:pt x="58" y="92"/>
                        <a:pt x="58" y="90"/>
                        <a:pt x="58" y="89"/>
                      </a:cubicBezTo>
                      <a:cubicBezTo>
                        <a:pt x="59" y="85"/>
                        <a:pt x="57" y="83"/>
                        <a:pt x="54" y="82"/>
                      </a:cubicBezTo>
                      <a:cubicBezTo>
                        <a:pt x="51" y="82"/>
                        <a:pt x="48" y="84"/>
                        <a:pt x="48" y="87"/>
                      </a:cubicBezTo>
                      <a:cubicBezTo>
                        <a:pt x="45" y="105"/>
                        <a:pt x="45" y="122"/>
                        <a:pt x="53" y="139"/>
                      </a:cubicBezTo>
                      <a:cubicBezTo>
                        <a:pt x="54" y="139"/>
                        <a:pt x="54" y="140"/>
                        <a:pt x="54" y="141"/>
                      </a:cubicBezTo>
                      <a:cubicBezTo>
                        <a:pt x="51" y="141"/>
                        <a:pt x="49" y="141"/>
                        <a:pt x="46" y="140"/>
                      </a:cubicBezTo>
                      <a:cubicBezTo>
                        <a:pt x="36" y="137"/>
                        <a:pt x="25" y="137"/>
                        <a:pt x="15" y="138"/>
                      </a:cubicBezTo>
                      <a:cubicBezTo>
                        <a:pt x="12" y="138"/>
                        <a:pt x="11" y="137"/>
                        <a:pt x="10" y="134"/>
                      </a:cubicBezTo>
                      <a:cubicBezTo>
                        <a:pt x="4" y="118"/>
                        <a:pt x="0" y="102"/>
                        <a:pt x="2" y="84"/>
                      </a:cubicBezTo>
                      <a:cubicBezTo>
                        <a:pt x="4" y="59"/>
                        <a:pt x="22" y="38"/>
                        <a:pt x="45" y="31"/>
                      </a:cubicBezTo>
                      <a:cubicBezTo>
                        <a:pt x="62" y="27"/>
                        <a:pt x="77" y="33"/>
                        <a:pt x="88" y="46"/>
                      </a:cubicBezTo>
                      <a:cubicBezTo>
                        <a:pt x="97" y="55"/>
                        <a:pt x="103" y="65"/>
                        <a:pt x="106" y="77"/>
                      </a:cubicBezTo>
                      <a:cubicBezTo>
                        <a:pt x="106" y="79"/>
                        <a:pt x="107" y="82"/>
                        <a:pt x="108" y="83"/>
                      </a:cubicBezTo>
                      <a:cubicBezTo>
                        <a:pt x="109" y="85"/>
                        <a:pt x="111" y="87"/>
                        <a:pt x="113" y="87"/>
                      </a:cubicBezTo>
                      <a:cubicBezTo>
                        <a:pt x="114" y="86"/>
                        <a:pt x="117" y="84"/>
                        <a:pt x="117" y="82"/>
                      </a:cubicBezTo>
                      <a:cubicBezTo>
                        <a:pt x="119" y="75"/>
                        <a:pt x="120" y="67"/>
                        <a:pt x="123" y="60"/>
                      </a:cubicBezTo>
                      <a:cubicBezTo>
                        <a:pt x="130" y="41"/>
                        <a:pt x="144" y="33"/>
                        <a:pt x="163" y="39"/>
                      </a:cubicBezTo>
                      <a:cubicBezTo>
                        <a:pt x="170" y="41"/>
                        <a:pt x="174" y="47"/>
                        <a:pt x="177" y="53"/>
                      </a:cubicBezTo>
                      <a:cubicBezTo>
                        <a:pt x="181" y="62"/>
                        <a:pt x="183" y="71"/>
                        <a:pt x="180" y="81"/>
                      </a:cubicBezTo>
                      <a:cubicBezTo>
                        <a:pt x="180" y="83"/>
                        <a:pt x="178" y="86"/>
                        <a:pt x="177" y="88"/>
                      </a:cubicBezTo>
                      <a:cubicBezTo>
                        <a:pt x="175" y="91"/>
                        <a:pt x="176" y="93"/>
                        <a:pt x="179" y="95"/>
                      </a:cubicBezTo>
                      <a:cubicBezTo>
                        <a:pt x="182" y="97"/>
                        <a:pt x="184" y="96"/>
                        <a:pt x="186" y="93"/>
                      </a:cubicBezTo>
                      <a:cubicBezTo>
                        <a:pt x="188" y="89"/>
                        <a:pt x="191" y="85"/>
                        <a:pt x="191" y="80"/>
                      </a:cubicBezTo>
                      <a:cubicBezTo>
                        <a:pt x="194" y="62"/>
                        <a:pt x="189" y="46"/>
                        <a:pt x="175" y="34"/>
                      </a:cubicBezTo>
                      <a:cubicBezTo>
                        <a:pt x="161" y="22"/>
                        <a:pt x="132" y="24"/>
                        <a:pt x="120" y="44"/>
                      </a:cubicBezTo>
                      <a:cubicBezTo>
                        <a:pt x="117" y="49"/>
                        <a:pt x="114" y="54"/>
                        <a:pt x="111" y="59"/>
                      </a:cubicBezTo>
                      <a:cubicBezTo>
                        <a:pt x="106" y="52"/>
                        <a:pt x="100" y="44"/>
                        <a:pt x="94" y="36"/>
                      </a:cubicBezTo>
                      <a:cubicBezTo>
                        <a:pt x="103" y="26"/>
                        <a:pt x="114" y="19"/>
                        <a:pt x="127" y="13"/>
                      </a:cubicBezTo>
                      <a:cubicBezTo>
                        <a:pt x="153" y="1"/>
                        <a:pt x="181" y="0"/>
                        <a:pt x="209" y="5"/>
                      </a:cubicBezTo>
                      <a:cubicBezTo>
                        <a:pt x="236" y="10"/>
                        <a:pt x="260" y="22"/>
                        <a:pt x="277" y="46"/>
                      </a:cubicBezTo>
                      <a:cubicBezTo>
                        <a:pt x="280" y="50"/>
                        <a:pt x="282" y="55"/>
                        <a:pt x="285" y="60"/>
                      </a:cubicBezTo>
                      <a:cubicBezTo>
                        <a:pt x="278" y="63"/>
                        <a:pt x="271" y="65"/>
                        <a:pt x="264" y="68"/>
                      </a:cubicBezTo>
                      <a:cubicBezTo>
                        <a:pt x="241" y="81"/>
                        <a:pt x="230" y="101"/>
                        <a:pt x="230" y="128"/>
                      </a:cubicBezTo>
                      <a:cubicBezTo>
                        <a:pt x="230" y="130"/>
                        <a:pt x="233" y="133"/>
                        <a:pt x="235" y="134"/>
                      </a:cubicBezTo>
                      <a:cubicBezTo>
                        <a:pt x="238" y="134"/>
                        <a:pt x="240" y="131"/>
                        <a:pt x="241" y="128"/>
                      </a:cubicBezTo>
                      <a:cubicBezTo>
                        <a:pt x="241" y="123"/>
                        <a:pt x="241" y="117"/>
                        <a:pt x="242" y="112"/>
                      </a:cubicBezTo>
                      <a:cubicBezTo>
                        <a:pt x="245" y="96"/>
                        <a:pt x="255" y="85"/>
                        <a:pt x="269" y="77"/>
                      </a:cubicBezTo>
                      <a:cubicBezTo>
                        <a:pt x="285" y="68"/>
                        <a:pt x="301" y="68"/>
                        <a:pt x="318" y="76"/>
                      </a:cubicBezTo>
                      <a:cubicBezTo>
                        <a:pt x="330" y="83"/>
                        <a:pt x="335" y="96"/>
                        <a:pt x="332" y="109"/>
                      </a:cubicBezTo>
                      <a:cubicBezTo>
                        <a:pt x="329" y="118"/>
                        <a:pt x="325" y="125"/>
                        <a:pt x="318" y="131"/>
                      </a:cubicBezTo>
                      <a:cubicBezTo>
                        <a:pt x="315" y="133"/>
                        <a:pt x="314" y="136"/>
                        <a:pt x="317" y="139"/>
                      </a:cubicBezTo>
                      <a:cubicBezTo>
                        <a:pt x="318" y="140"/>
                        <a:pt x="323" y="140"/>
                        <a:pt x="324" y="139"/>
                      </a:cubicBezTo>
                      <a:cubicBezTo>
                        <a:pt x="333" y="133"/>
                        <a:pt x="343" y="129"/>
                        <a:pt x="354" y="127"/>
                      </a:cubicBezTo>
                      <a:cubicBezTo>
                        <a:pt x="365" y="124"/>
                        <a:pt x="376" y="123"/>
                        <a:pt x="386" y="128"/>
                      </a:cubicBezTo>
                      <a:cubicBezTo>
                        <a:pt x="399" y="134"/>
                        <a:pt x="404" y="146"/>
                        <a:pt x="403" y="159"/>
                      </a:cubicBezTo>
                      <a:cubicBezTo>
                        <a:pt x="402" y="164"/>
                        <a:pt x="400" y="169"/>
                        <a:pt x="399" y="174"/>
                      </a:cubicBezTo>
                      <a:cubicBezTo>
                        <a:pt x="363" y="162"/>
                        <a:pt x="333" y="169"/>
                        <a:pt x="308" y="198"/>
                      </a:cubicBezTo>
                      <a:cubicBezTo>
                        <a:pt x="308" y="194"/>
                        <a:pt x="308" y="190"/>
                        <a:pt x="308" y="186"/>
                      </a:cubicBezTo>
                      <a:cubicBezTo>
                        <a:pt x="306" y="169"/>
                        <a:pt x="296" y="159"/>
                        <a:pt x="282" y="152"/>
                      </a:cubicBezTo>
                      <a:cubicBezTo>
                        <a:pt x="281" y="151"/>
                        <a:pt x="279" y="150"/>
                        <a:pt x="278" y="149"/>
                      </a:cubicBezTo>
                      <a:cubicBezTo>
                        <a:pt x="272" y="147"/>
                        <a:pt x="272" y="147"/>
                        <a:pt x="274" y="141"/>
                      </a:cubicBezTo>
                      <a:cubicBezTo>
                        <a:pt x="277" y="134"/>
                        <a:pt x="281" y="128"/>
                        <a:pt x="286" y="123"/>
                      </a:cubicBezTo>
                      <a:cubicBezTo>
                        <a:pt x="289" y="121"/>
                        <a:pt x="291" y="118"/>
                        <a:pt x="292" y="115"/>
                      </a:cubicBezTo>
                      <a:cubicBezTo>
                        <a:pt x="293" y="113"/>
                        <a:pt x="292" y="110"/>
                        <a:pt x="290" y="109"/>
                      </a:cubicBezTo>
                      <a:cubicBezTo>
                        <a:pt x="289" y="108"/>
                        <a:pt x="285" y="108"/>
                        <a:pt x="284" y="109"/>
                      </a:cubicBezTo>
                      <a:cubicBezTo>
                        <a:pt x="279" y="115"/>
                        <a:pt x="274" y="121"/>
                        <a:pt x="269" y="127"/>
                      </a:cubicBezTo>
                      <a:cubicBezTo>
                        <a:pt x="267" y="131"/>
                        <a:pt x="265" y="136"/>
                        <a:pt x="264" y="141"/>
                      </a:cubicBezTo>
                      <a:cubicBezTo>
                        <a:pt x="263" y="143"/>
                        <a:pt x="262" y="145"/>
                        <a:pt x="259" y="145"/>
                      </a:cubicBezTo>
                      <a:cubicBezTo>
                        <a:pt x="234" y="143"/>
                        <a:pt x="213" y="150"/>
                        <a:pt x="196" y="168"/>
                      </a:cubicBezTo>
                      <a:cubicBezTo>
                        <a:pt x="196" y="169"/>
                        <a:pt x="195" y="169"/>
                        <a:pt x="195" y="169"/>
                      </a:cubicBezTo>
                      <a:cubicBezTo>
                        <a:pt x="186" y="164"/>
                        <a:pt x="177" y="158"/>
                        <a:pt x="168" y="153"/>
                      </a:cubicBezTo>
                      <a:cubicBezTo>
                        <a:pt x="155" y="146"/>
                        <a:pt x="147" y="134"/>
                        <a:pt x="149" y="120"/>
                      </a:cubicBezTo>
                      <a:cubicBezTo>
                        <a:pt x="149" y="115"/>
                        <a:pt x="151" y="111"/>
                        <a:pt x="153" y="106"/>
                      </a:cubicBezTo>
                      <a:cubicBezTo>
                        <a:pt x="155" y="97"/>
                        <a:pt x="156" y="89"/>
                        <a:pt x="152" y="81"/>
                      </a:cubicBezTo>
                      <a:cubicBezTo>
                        <a:pt x="150" y="78"/>
                        <a:pt x="148" y="77"/>
                        <a:pt x="145" y="78"/>
                      </a:cubicBezTo>
                      <a:cubicBezTo>
                        <a:pt x="142" y="80"/>
                        <a:pt x="141" y="82"/>
                        <a:pt x="143" y="85"/>
                      </a:cubicBezTo>
                      <a:cubicBezTo>
                        <a:pt x="146" y="92"/>
                        <a:pt x="145" y="98"/>
                        <a:pt x="142" y="104"/>
                      </a:cubicBezTo>
                      <a:cubicBezTo>
                        <a:pt x="137" y="118"/>
                        <a:pt x="137" y="132"/>
                        <a:pt x="145" y="1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13">
                  <a:extLst>
                    <a:ext uri="{FF2B5EF4-FFF2-40B4-BE49-F238E27FC236}">
                      <a16:creationId xmlns:a16="http://schemas.microsoft.com/office/drawing/2014/main" id="{3F5820E5-5A15-420A-B624-BD712EA8E4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2194" y="-2422300"/>
                  <a:ext cx="1223865" cy="1266808"/>
                </a:xfrm>
                <a:custGeom>
                  <a:avLst/>
                  <a:gdLst>
                    <a:gd name="T0" fmla="*/ 221 w 227"/>
                    <a:gd name="T1" fmla="*/ 144 h 235"/>
                    <a:gd name="T2" fmla="*/ 212 w 227"/>
                    <a:gd name="T3" fmla="*/ 192 h 235"/>
                    <a:gd name="T4" fmla="*/ 156 w 227"/>
                    <a:gd name="T5" fmla="*/ 228 h 235"/>
                    <a:gd name="T6" fmla="*/ 98 w 227"/>
                    <a:gd name="T7" fmla="*/ 230 h 235"/>
                    <a:gd name="T8" fmla="*/ 70 w 227"/>
                    <a:gd name="T9" fmla="*/ 215 h 235"/>
                    <a:gd name="T10" fmla="*/ 69 w 227"/>
                    <a:gd name="T11" fmla="*/ 210 h 235"/>
                    <a:gd name="T12" fmla="*/ 71 w 227"/>
                    <a:gd name="T13" fmla="*/ 173 h 235"/>
                    <a:gd name="T14" fmla="*/ 71 w 227"/>
                    <a:gd name="T15" fmla="*/ 171 h 235"/>
                    <a:gd name="T16" fmla="*/ 97 w 227"/>
                    <a:gd name="T17" fmla="*/ 170 h 235"/>
                    <a:gd name="T18" fmla="*/ 135 w 227"/>
                    <a:gd name="T19" fmla="*/ 150 h 235"/>
                    <a:gd name="T20" fmla="*/ 161 w 227"/>
                    <a:gd name="T21" fmla="*/ 122 h 235"/>
                    <a:gd name="T22" fmla="*/ 183 w 227"/>
                    <a:gd name="T23" fmla="*/ 109 h 235"/>
                    <a:gd name="T24" fmla="*/ 187 w 227"/>
                    <a:gd name="T25" fmla="*/ 105 h 235"/>
                    <a:gd name="T26" fmla="*/ 183 w 227"/>
                    <a:gd name="T27" fmla="*/ 100 h 235"/>
                    <a:gd name="T28" fmla="*/ 168 w 227"/>
                    <a:gd name="T29" fmla="*/ 102 h 235"/>
                    <a:gd name="T30" fmla="*/ 147 w 227"/>
                    <a:gd name="T31" fmla="*/ 123 h 235"/>
                    <a:gd name="T32" fmla="*/ 106 w 227"/>
                    <a:gd name="T33" fmla="*/ 157 h 235"/>
                    <a:gd name="T34" fmla="*/ 72 w 227"/>
                    <a:gd name="T35" fmla="*/ 159 h 235"/>
                    <a:gd name="T36" fmla="*/ 65 w 227"/>
                    <a:gd name="T37" fmla="*/ 153 h 235"/>
                    <a:gd name="T38" fmla="*/ 40 w 227"/>
                    <a:gd name="T39" fmla="*/ 128 h 235"/>
                    <a:gd name="T40" fmla="*/ 36 w 227"/>
                    <a:gd name="T41" fmla="*/ 111 h 235"/>
                    <a:gd name="T42" fmla="*/ 50 w 227"/>
                    <a:gd name="T43" fmla="*/ 87 h 235"/>
                    <a:gd name="T44" fmla="*/ 57 w 227"/>
                    <a:gd name="T45" fmla="*/ 51 h 235"/>
                    <a:gd name="T46" fmla="*/ 52 w 227"/>
                    <a:gd name="T47" fmla="*/ 46 h 235"/>
                    <a:gd name="T48" fmla="*/ 47 w 227"/>
                    <a:gd name="T49" fmla="*/ 52 h 235"/>
                    <a:gd name="T50" fmla="*/ 46 w 227"/>
                    <a:gd name="T51" fmla="*/ 71 h 235"/>
                    <a:gd name="T52" fmla="*/ 35 w 227"/>
                    <a:gd name="T53" fmla="*/ 91 h 235"/>
                    <a:gd name="T54" fmla="*/ 23 w 227"/>
                    <a:gd name="T55" fmla="*/ 119 h 235"/>
                    <a:gd name="T56" fmla="*/ 3 w 227"/>
                    <a:gd name="T57" fmla="*/ 104 h 235"/>
                    <a:gd name="T58" fmla="*/ 10 w 227"/>
                    <a:gd name="T59" fmla="*/ 87 h 235"/>
                    <a:gd name="T60" fmla="*/ 5 w 227"/>
                    <a:gd name="T61" fmla="*/ 58 h 235"/>
                    <a:gd name="T62" fmla="*/ 7 w 227"/>
                    <a:gd name="T63" fmla="*/ 35 h 235"/>
                    <a:gd name="T64" fmla="*/ 72 w 227"/>
                    <a:gd name="T65" fmla="*/ 5 h 235"/>
                    <a:gd name="T66" fmla="*/ 106 w 227"/>
                    <a:gd name="T67" fmla="*/ 25 h 235"/>
                    <a:gd name="T68" fmla="*/ 111 w 227"/>
                    <a:gd name="T69" fmla="*/ 66 h 235"/>
                    <a:gd name="T70" fmla="*/ 106 w 227"/>
                    <a:gd name="T71" fmla="*/ 76 h 235"/>
                    <a:gd name="T72" fmla="*/ 107 w 227"/>
                    <a:gd name="T73" fmla="*/ 84 h 235"/>
                    <a:gd name="T74" fmla="*/ 115 w 227"/>
                    <a:gd name="T75" fmla="*/ 82 h 235"/>
                    <a:gd name="T76" fmla="*/ 131 w 227"/>
                    <a:gd name="T77" fmla="*/ 64 h 235"/>
                    <a:gd name="T78" fmla="*/ 163 w 227"/>
                    <a:gd name="T79" fmla="*/ 44 h 235"/>
                    <a:gd name="T80" fmla="*/ 193 w 227"/>
                    <a:gd name="T81" fmla="*/ 49 h 235"/>
                    <a:gd name="T82" fmla="*/ 223 w 227"/>
                    <a:gd name="T83" fmla="*/ 84 h 235"/>
                    <a:gd name="T84" fmla="*/ 224 w 227"/>
                    <a:gd name="T85" fmla="*/ 112 h 235"/>
                    <a:gd name="T86" fmla="*/ 188 w 227"/>
                    <a:gd name="T87" fmla="*/ 160 h 235"/>
                    <a:gd name="T88" fmla="*/ 159 w 227"/>
                    <a:gd name="T89" fmla="*/ 169 h 235"/>
                    <a:gd name="T90" fmla="*/ 152 w 227"/>
                    <a:gd name="T91" fmla="*/ 169 h 235"/>
                    <a:gd name="T92" fmla="*/ 146 w 227"/>
                    <a:gd name="T93" fmla="*/ 173 h 235"/>
                    <a:gd name="T94" fmla="*/ 150 w 227"/>
                    <a:gd name="T95" fmla="*/ 179 h 235"/>
                    <a:gd name="T96" fmla="*/ 182 w 227"/>
                    <a:gd name="T97" fmla="*/ 174 h 235"/>
                    <a:gd name="T98" fmla="*/ 221 w 227"/>
                    <a:gd name="T99" fmla="*/ 144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7" h="235">
                      <a:moveTo>
                        <a:pt x="221" y="144"/>
                      </a:moveTo>
                      <a:cubicBezTo>
                        <a:pt x="227" y="163"/>
                        <a:pt x="222" y="178"/>
                        <a:pt x="212" y="192"/>
                      </a:cubicBezTo>
                      <a:cubicBezTo>
                        <a:pt x="198" y="211"/>
                        <a:pt x="179" y="222"/>
                        <a:pt x="156" y="228"/>
                      </a:cubicBezTo>
                      <a:cubicBezTo>
                        <a:pt x="137" y="232"/>
                        <a:pt x="118" y="235"/>
                        <a:pt x="98" y="230"/>
                      </a:cubicBezTo>
                      <a:cubicBezTo>
                        <a:pt x="88" y="228"/>
                        <a:pt x="78" y="223"/>
                        <a:pt x="70" y="215"/>
                      </a:cubicBezTo>
                      <a:cubicBezTo>
                        <a:pt x="69" y="214"/>
                        <a:pt x="68" y="211"/>
                        <a:pt x="69" y="210"/>
                      </a:cubicBezTo>
                      <a:cubicBezTo>
                        <a:pt x="73" y="197"/>
                        <a:pt x="73" y="185"/>
                        <a:pt x="71" y="173"/>
                      </a:cubicBezTo>
                      <a:cubicBezTo>
                        <a:pt x="71" y="172"/>
                        <a:pt x="71" y="171"/>
                        <a:pt x="71" y="171"/>
                      </a:cubicBezTo>
                      <a:cubicBezTo>
                        <a:pt x="80" y="171"/>
                        <a:pt x="88" y="171"/>
                        <a:pt x="97" y="170"/>
                      </a:cubicBezTo>
                      <a:cubicBezTo>
                        <a:pt x="112" y="168"/>
                        <a:pt x="124" y="160"/>
                        <a:pt x="135" y="150"/>
                      </a:cubicBezTo>
                      <a:cubicBezTo>
                        <a:pt x="144" y="142"/>
                        <a:pt x="152" y="132"/>
                        <a:pt x="161" y="122"/>
                      </a:cubicBezTo>
                      <a:cubicBezTo>
                        <a:pt x="167" y="115"/>
                        <a:pt x="173" y="109"/>
                        <a:pt x="183" y="109"/>
                      </a:cubicBezTo>
                      <a:cubicBezTo>
                        <a:pt x="185" y="109"/>
                        <a:pt x="187" y="107"/>
                        <a:pt x="187" y="105"/>
                      </a:cubicBezTo>
                      <a:cubicBezTo>
                        <a:pt x="188" y="102"/>
                        <a:pt x="186" y="99"/>
                        <a:pt x="183" y="100"/>
                      </a:cubicBezTo>
                      <a:cubicBezTo>
                        <a:pt x="178" y="100"/>
                        <a:pt x="173" y="100"/>
                        <a:pt x="168" y="102"/>
                      </a:cubicBezTo>
                      <a:cubicBezTo>
                        <a:pt x="159" y="106"/>
                        <a:pt x="153" y="115"/>
                        <a:pt x="147" y="123"/>
                      </a:cubicBezTo>
                      <a:cubicBezTo>
                        <a:pt x="136" y="137"/>
                        <a:pt x="123" y="150"/>
                        <a:pt x="106" y="157"/>
                      </a:cubicBezTo>
                      <a:cubicBezTo>
                        <a:pt x="95" y="161"/>
                        <a:pt x="84" y="163"/>
                        <a:pt x="72" y="159"/>
                      </a:cubicBezTo>
                      <a:cubicBezTo>
                        <a:pt x="70" y="158"/>
                        <a:pt x="67" y="156"/>
                        <a:pt x="65" y="153"/>
                      </a:cubicBezTo>
                      <a:cubicBezTo>
                        <a:pt x="59" y="143"/>
                        <a:pt x="51" y="135"/>
                        <a:pt x="40" y="128"/>
                      </a:cubicBezTo>
                      <a:cubicBezTo>
                        <a:pt x="34" y="124"/>
                        <a:pt x="32" y="118"/>
                        <a:pt x="36" y="111"/>
                      </a:cubicBezTo>
                      <a:cubicBezTo>
                        <a:pt x="40" y="103"/>
                        <a:pt x="45" y="95"/>
                        <a:pt x="50" y="87"/>
                      </a:cubicBezTo>
                      <a:cubicBezTo>
                        <a:pt x="58" y="76"/>
                        <a:pt x="59" y="64"/>
                        <a:pt x="57" y="51"/>
                      </a:cubicBezTo>
                      <a:cubicBezTo>
                        <a:pt x="57" y="48"/>
                        <a:pt x="55" y="45"/>
                        <a:pt x="52" y="46"/>
                      </a:cubicBezTo>
                      <a:cubicBezTo>
                        <a:pt x="48" y="47"/>
                        <a:pt x="47" y="49"/>
                        <a:pt x="47" y="52"/>
                      </a:cubicBezTo>
                      <a:cubicBezTo>
                        <a:pt x="47" y="59"/>
                        <a:pt x="48" y="65"/>
                        <a:pt x="46" y="71"/>
                      </a:cubicBezTo>
                      <a:cubicBezTo>
                        <a:pt x="44" y="78"/>
                        <a:pt x="39" y="85"/>
                        <a:pt x="35" y="91"/>
                      </a:cubicBezTo>
                      <a:cubicBezTo>
                        <a:pt x="30" y="99"/>
                        <a:pt x="25" y="108"/>
                        <a:pt x="23" y="119"/>
                      </a:cubicBezTo>
                      <a:cubicBezTo>
                        <a:pt x="16" y="113"/>
                        <a:pt x="9" y="108"/>
                        <a:pt x="3" y="104"/>
                      </a:cubicBezTo>
                      <a:cubicBezTo>
                        <a:pt x="6" y="98"/>
                        <a:pt x="9" y="92"/>
                        <a:pt x="10" y="87"/>
                      </a:cubicBezTo>
                      <a:cubicBezTo>
                        <a:pt x="13" y="76"/>
                        <a:pt x="10" y="67"/>
                        <a:pt x="5" y="58"/>
                      </a:cubicBezTo>
                      <a:cubicBezTo>
                        <a:pt x="0" y="50"/>
                        <a:pt x="2" y="42"/>
                        <a:pt x="7" y="35"/>
                      </a:cubicBezTo>
                      <a:cubicBezTo>
                        <a:pt x="19" y="13"/>
                        <a:pt x="47" y="0"/>
                        <a:pt x="72" y="5"/>
                      </a:cubicBezTo>
                      <a:cubicBezTo>
                        <a:pt x="86" y="7"/>
                        <a:pt x="98" y="14"/>
                        <a:pt x="106" y="25"/>
                      </a:cubicBezTo>
                      <a:cubicBezTo>
                        <a:pt x="116" y="38"/>
                        <a:pt x="117" y="52"/>
                        <a:pt x="111" y="66"/>
                      </a:cubicBezTo>
                      <a:cubicBezTo>
                        <a:pt x="110" y="69"/>
                        <a:pt x="108" y="73"/>
                        <a:pt x="106" y="76"/>
                      </a:cubicBezTo>
                      <a:cubicBezTo>
                        <a:pt x="104" y="79"/>
                        <a:pt x="104" y="82"/>
                        <a:pt x="107" y="84"/>
                      </a:cubicBezTo>
                      <a:cubicBezTo>
                        <a:pt x="110" y="86"/>
                        <a:pt x="113" y="84"/>
                        <a:pt x="115" y="82"/>
                      </a:cubicBezTo>
                      <a:cubicBezTo>
                        <a:pt x="120" y="76"/>
                        <a:pt x="125" y="70"/>
                        <a:pt x="131" y="64"/>
                      </a:cubicBezTo>
                      <a:cubicBezTo>
                        <a:pt x="140" y="55"/>
                        <a:pt x="150" y="48"/>
                        <a:pt x="163" y="44"/>
                      </a:cubicBezTo>
                      <a:cubicBezTo>
                        <a:pt x="174" y="41"/>
                        <a:pt x="184" y="44"/>
                        <a:pt x="193" y="49"/>
                      </a:cubicBezTo>
                      <a:cubicBezTo>
                        <a:pt x="208" y="57"/>
                        <a:pt x="219" y="68"/>
                        <a:pt x="223" y="84"/>
                      </a:cubicBezTo>
                      <a:cubicBezTo>
                        <a:pt x="226" y="93"/>
                        <a:pt x="226" y="103"/>
                        <a:pt x="224" y="112"/>
                      </a:cubicBezTo>
                      <a:cubicBezTo>
                        <a:pt x="219" y="133"/>
                        <a:pt x="207" y="149"/>
                        <a:pt x="188" y="160"/>
                      </a:cubicBezTo>
                      <a:cubicBezTo>
                        <a:pt x="179" y="164"/>
                        <a:pt x="169" y="168"/>
                        <a:pt x="159" y="169"/>
                      </a:cubicBezTo>
                      <a:cubicBezTo>
                        <a:pt x="157" y="169"/>
                        <a:pt x="154" y="169"/>
                        <a:pt x="152" y="169"/>
                      </a:cubicBezTo>
                      <a:cubicBezTo>
                        <a:pt x="149" y="168"/>
                        <a:pt x="146" y="170"/>
                        <a:pt x="146" y="173"/>
                      </a:cubicBezTo>
                      <a:cubicBezTo>
                        <a:pt x="146" y="176"/>
                        <a:pt x="147" y="178"/>
                        <a:pt x="150" y="179"/>
                      </a:cubicBezTo>
                      <a:cubicBezTo>
                        <a:pt x="162" y="181"/>
                        <a:pt x="172" y="178"/>
                        <a:pt x="182" y="174"/>
                      </a:cubicBezTo>
                      <a:cubicBezTo>
                        <a:pt x="197" y="168"/>
                        <a:pt x="210" y="158"/>
                        <a:pt x="221" y="1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15">
                  <a:extLst>
                    <a:ext uri="{FF2B5EF4-FFF2-40B4-BE49-F238E27FC236}">
                      <a16:creationId xmlns:a16="http://schemas.microsoft.com/office/drawing/2014/main" id="{BE3B19DE-2E6A-4C8C-8EB3-2010C815E8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894" y="-3281153"/>
                  <a:ext cx="1331222" cy="1148716"/>
                </a:xfrm>
                <a:custGeom>
                  <a:avLst/>
                  <a:gdLst>
                    <a:gd name="T0" fmla="*/ 154 w 247"/>
                    <a:gd name="T1" fmla="*/ 213 h 213"/>
                    <a:gd name="T2" fmla="*/ 148 w 247"/>
                    <a:gd name="T3" fmla="*/ 187 h 213"/>
                    <a:gd name="T4" fmla="*/ 132 w 247"/>
                    <a:gd name="T5" fmla="*/ 167 h 213"/>
                    <a:gd name="T6" fmla="*/ 130 w 247"/>
                    <a:gd name="T7" fmla="*/ 160 h 213"/>
                    <a:gd name="T8" fmla="*/ 118 w 247"/>
                    <a:gd name="T9" fmla="*/ 106 h 213"/>
                    <a:gd name="T10" fmla="*/ 118 w 247"/>
                    <a:gd name="T11" fmla="*/ 93 h 213"/>
                    <a:gd name="T12" fmla="*/ 125 w 247"/>
                    <a:gd name="T13" fmla="*/ 87 h 213"/>
                    <a:gd name="T14" fmla="*/ 129 w 247"/>
                    <a:gd name="T15" fmla="*/ 81 h 213"/>
                    <a:gd name="T16" fmla="*/ 123 w 247"/>
                    <a:gd name="T17" fmla="*/ 78 h 213"/>
                    <a:gd name="T18" fmla="*/ 109 w 247"/>
                    <a:gd name="T19" fmla="*/ 89 h 213"/>
                    <a:gd name="T20" fmla="*/ 105 w 247"/>
                    <a:gd name="T21" fmla="*/ 100 h 213"/>
                    <a:gd name="T22" fmla="*/ 61 w 247"/>
                    <a:gd name="T23" fmla="*/ 104 h 213"/>
                    <a:gd name="T24" fmla="*/ 64 w 247"/>
                    <a:gd name="T25" fmla="*/ 86 h 213"/>
                    <a:gd name="T26" fmla="*/ 40 w 247"/>
                    <a:gd name="T27" fmla="*/ 49 h 213"/>
                    <a:gd name="T28" fmla="*/ 21 w 247"/>
                    <a:gd name="T29" fmla="*/ 44 h 213"/>
                    <a:gd name="T30" fmla="*/ 16 w 247"/>
                    <a:gd name="T31" fmla="*/ 41 h 213"/>
                    <a:gd name="T32" fmla="*/ 0 w 247"/>
                    <a:gd name="T33" fmla="*/ 14 h 213"/>
                    <a:gd name="T34" fmla="*/ 26 w 247"/>
                    <a:gd name="T35" fmla="*/ 2 h 213"/>
                    <a:gd name="T36" fmla="*/ 99 w 247"/>
                    <a:gd name="T37" fmla="*/ 35 h 213"/>
                    <a:gd name="T38" fmla="*/ 104 w 247"/>
                    <a:gd name="T39" fmla="*/ 52 h 213"/>
                    <a:gd name="T40" fmla="*/ 112 w 247"/>
                    <a:gd name="T41" fmla="*/ 58 h 213"/>
                    <a:gd name="T42" fmla="*/ 166 w 247"/>
                    <a:gd name="T43" fmla="*/ 73 h 213"/>
                    <a:gd name="T44" fmla="*/ 193 w 247"/>
                    <a:gd name="T45" fmla="*/ 117 h 213"/>
                    <a:gd name="T46" fmla="*/ 192 w 247"/>
                    <a:gd name="T47" fmla="*/ 153 h 213"/>
                    <a:gd name="T48" fmla="*/ 190 w 247"/>
                    <a:gd name="T49" fmla="*/ 157 h 213"/>
                    <a:gd name="T50" fmla="*/ 192 w 247"/>
                    <a:gd name="T51" fmla="*/ 165 h 213"/>
                    <a:gd name="T52" fmla="*/ 199 w 247"/>
                    <a:gd name="T53" fmla="*/ 163 h 213"/>
                    <a:gd name="T54" fmla="*/ 204 w 247"/>
                    <a:gd name="T55" fmla="*/ 146 h 213"/>
                    <a:gd name="T56" fmla="*/ 205 w 247"/>
                    <a:gd name="T57" fmla="*/ 126 h 213"/>
                    <a:gd name="T58" fmla="*/ 233 w 247"/>
                    <a:gd name="T59" fmla="*/ 142 h 213"/>
                    <a:gd name="T60" fmla="*/ 238 w 247"/>
                    <a:gd name="T61" fmla="*/ 195 h 213"/>
                    <a:gd name="T62" fmla="*/ 235 w 247"/>
                    <a:gd name="T63" fmla="*/ 200 h 213"/>
                    <a:gd name="T64" fmla="*/ 230 w 247"/>
                    <a:gd name="T65" fmla="*/ 201 h 213"/>
                    <a:gd name="T66" fmla="*/ 162 w 247"/>
                    <a:gd name="T67" fmla="*/ 206 h 213"/>
                    <a:gd name="T68" fmla="*/ 154 w 247"/>
                    <a:gd name="T69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47" h="213">
                      <a:moveTo>
                        <a:pt x="154" y="213"/>
                      </a:moveTo>
                      <a:cubicBezTo>
                        <a:pt x="152" y="204"/>
                        <a:pt x="152" y="195"/>
                        <a:pt x="148" y="187"/>
                      </a:cubicBezTo>
                      <a:cubicBezTo>
                        <a:pt x="145" y="180"/>
                        <a:pt x="138" y="173"/>
                        <a:pt x="132" y="167"/>
                      </a:cubicBezTo>
                      <a:cubicBezTo>
                        <a:pt x="130" y="164"/>
                        <a:pt x="129" y="163"/>
                        <a:pt x="130" y="160"/>
                      </a:cubicBezTo>
                      <a:cubicBezTo>
                        <a:pt x="139" y="141"/>
                        <a:pt x="135" y="118"/>
                        <a:pt x="118" y="106"/>
                      </a:cubicBezTo>
                      <a:cubicBezTo>
                        <a:pt x="115" y="104"/>
                        <a:pt x="115" y="98"/>
                        <a:pt x="118" y="93"/>
                      </a:cubicBezTo>
                      <a:cubicBezTo>
                        <a:pt x="120" y="91"/>
                        <a:pt x="123" y="88"/>
                        <a:pt x="125" y="87"/>
                      </a:cubicBezTo>
                      <a:cubicBezTo>
                        <a:pt x="129" y="86"/>
                        <a:pt x="130" y="84"/>
                        <a:pt x="129" y="81"/>
                      </a:cubicBezTo>
                      <a:cubicBezTo>
                        <a:pt x="128" y="79"/>
                        <a:pt x="125" y="78"/>
                        <a:pt x="123" y="78"/>
                      </a:cubicBezTo>
                      <a:cubicBezTo>
                        <a:pt x="116" y="78"/>
                        <a:pt x="112" y="83"/>
                        <a:pt x="109" y="89"/>
                      </a:cubicBezTo>
                      <a:cubicBezTo>
                        <a:pt x="107" y="92"/>
                        <a:pt x="106" y="95"/>
                        <a:pt x="105" y="100"/>
                      </a:cubicBezTo>
                      <a:cubicBezTo>
                        <a:pt x="90" y="96"/>
                        <a:pt x="75" y="99"/>
                        <a:pt x="61" y="104"/>
                      </a:cubicBezTo>
                      <a:cubicBezTo>
                        <a:pt x="62" y="98"/>
                        <a:pt x="64" y="92"/>
                        <a:pt x="64" y="86"/>
                      </a:cubicBezTo>
                      <a:cubicBezTo>
                        <a:pt x="65" y="68"/>
                        <a:pt x="55" y="56"/>
                        <a:pt x="40" y="49"/>
                      </a:cubicBezTo>
                      <a:cubicBezTo>
                        <a:pt x="34" y="47"/>
                        <a:pt x="27" y="46"/>
                        <a:pt x="21" y="44"/>
                      </a:cubicBezTo>
                      <a:cubicBezTo>
                        <a:pt x="19" y="44"/>
                        <a:pt x="17" y="42"/>
                        <a:pt x="16" y="41"/>
                      </a:cubicBezTo>
                      <a:cubicBezTo>
                        <a:pt x="11" y="32"/>
                        <a:pt x="6" y="23"/>
                        <a:pt x="0" y="14"/>
                      </a:cubicBezTo>
                      <a:cubicBezTo>
                        <a:pt x="7" y="7"/>
                        <a:pt x="16" y="3"/>
                        <a:pt x="26" y="2"/>
                      </a:cubicBezTo>
                      <a:cubicBezTo>
                        <a:pt x="56" y="0"/>
                        <a:pt x="81" y="9"/>
                        <a:pt x="99" y="35"/>
                      </a:cubicBezTo>
                      <a:cubicBezTo>
                        <a:pt x="102" y="40"/>
                        <a:pt x="103" y="46"/>
                        <a:pt x="104" y="52"/>
                      </a:cubicBezTo>
                      <a:cubicBezTo>
                        <a:pt x="106" y="57"/>
                        <a:pt x="107" y="58"/>
                        <a:pt x="112" y="58"/>
                      </a:cubicBezTo>
                      <a:cubicBezTo>
                        <a:pt x="133" y="54"/>
                        <a:pt x="150" y="60"/>
                        <a:pt x="166" y="73"/>
                      </a:cubicBezTo>
                      <a:cubicBezTo>
                        <a:pt x="180" y="85"/>
                        <a:pt x="189" y="100"/>
                        <a:pt x="193" y="117"/>
                      </a:cubicBezTo>
                      <a:cubicBezTo>
                        <a:pt x="195" y="129"/>
                        <a:pt x="196" y="141"/>
                        <a:pt x="192" y="153"/>
                      </a:cubicBezTo>
                      <a:cubicBezTo>
                        <a:pt x="191" y="155"/>
                        <a:pt x="190" y="156"/>
                        <a:pt x="190" y="157"/>
                      </a:cubicBezTo>
                      <a:cubicBezTo>
                        <a:pt x="188" y="160"/>
                        <a:pt x="189" y="163"/>
                        <a:pt x="192" y="165"/>
                      </a:cubicBezTo>
                      <a:cubicBezTo>
                        <a:pt x="195" y="167"/>
                        <a:pt x="198" y="165"/>
                        <a:pt x="199" y="163"/>
                      </a:cubicBezTo>
                      <a:cubicBezTo>
                        <a:pt x="201" y="157"/>
                        <a:pt x="203" y="152"/>
                        <a:pt x="204" y="146"/>
                      </a:cubicBezTo>
                      <a:cubicBezTo>
                        <a:pt x="205" y="139"/>
                        <a:pt x="205" y="133"/>
                        <a:pt x="205" y="126"/>
                      </a:cubicBezTo>
                      <a:cubicBezTo>
                        <a:pt x="217" y="126"/>
                        <a:pt x="226" y="132"/>
                        <a:pt x="233" y="142"/>
                      </a:cubicBezTo>
                      <a:cubicBezTo>
                        <a:pt x="245" y="158"/>
                        <a:pt x="247" y="176"/>
                        <a:pt x="238" y="195"/>
                      </a:cubicBezTo>
                      <a:cubicBezTo>
                        <a:pt x="238" y="197"/>
                        <a:pt x="237" y="199"/>
                        <a:pt x="235" y="200"/>
                      </a:cubicBezTo>
                      <a:cubicBezTo>
                        <a:pt x="234" y="201"/>
                        <a:pt x="231" y="202"/>
                        <a:pt x="230" y="201"/>
                      </a:cubicBezTo>
                      <a:cubicBezTo>
                        <a:pt x="206" y="186"/>
                        <a:pt x="184" y="190"/>
                        <a:pt x="162" y="206"/>
                      </a:cubicBezTo>
                      <a:cubicBezTo>
                        <a:pt x="159" y="209"/>
                        <a:pt x="156" y="211"/>
                        <a:pt x="154" y="2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16">
                  <a:extLst>
                    <a:ext uri="{FF2B5EF4-FFF2-40B4-BE49-F238E27FC236}">
                      <a16:creationId xmlns:a16="http://schemas.microsoft.com/office/drawing/2014/main" id="{28196F54-7BEA-4E90-BDFF-3B9B87E94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6533" y="-2929559"/>
                  <a:ext cx="475054" cy="662928"/>
                </a:xfrm>
                <a:custGeom>
                  <a:avLst/>
                  <a:gdLst>
                    <a:gd name="T0" fmla="*/ 78 w 88"/>
                    <a:gd name="T1" fmla="*/ 1 h 123"/>
                    <a:gd name="T2" fmla="*/ 88 w 88"/>
                    <a:gd name="T3" fmla="*/ 59 h 123"/>
                    <a:gd name="T4" fmla="*/ 58 w 88"/>
                    <a:gd name="T5" fmla="*/ 81 h 123"/>
                    <a:gd name="T6" fmla="*/ 48 w 88"/>
                    <a:gd name="T7" fmla="*/ 117 h 123"/>
                    <a:gd name="T8" fmla="*/ 24 w 88"/>
                    <a:gd name="T9" fmla="*/ 123 h 123"/>
                    <a:gd name="T10" fmla="*/ 20 w 88"/>
                    <a:gd name="T11" fmla="*/ 121 h 123"/>
                    <a:gd name="T12" fmla="*/ 3 w 88"/>
                    <a:gd name="T13" fmla="*/ 82 h 123"/>
                    <a:gd name="T14" fmla="*/ 41 w 88"/>
                    <a:gd name="T15" fmla="*/ 9 h 123"/>
                    <a:gd name="T16" fmla="*/ 75 w 88"/>
                    <a:gd name="T17" fmla="*/ 1 h 123"/>
                    <a:gd name="T18" fmla="*/ 78 w 88"/>
                    <a:gd name="T19" fmla="*/ 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23">
                      <a:moveTo>
                        <a:pt x="78" y="1"/>
                      </a:moveTo>
                      <a:cubicBezTo>
                        <a:pt x="76" y="22"/>
                        <a:pt x="81" y="40"/>
                        <a:pt x="88" y="59"/>
                      </a:cubicBezTo>
                      <a:cubicBezTo>
                        <a:pt x="76" y="64"/>
                        <a:pt x="66" y="70"/>
                        <a:pt x="58" y="81"/>
                      </a:cubicBezTo>
                      <a:cubicBezTo>
                        <a:pt x="51" y="92"/>
                        <a:pt x="47" y="103"/>
                        <a:pt x="48" y="117"/>
                      </a:cubicBezTo>
                      <a:cubicBezTo>
                        <a:pt x="39" y="116"/>
                        <a:pt x="31" y="118"/>
                        <a:pt x="24" y="123"/>
                      </a:cubicBezTo>
                      <a:cubicBezTo>
                        <a:pt x="23" y="123"/>
                        <a:pt x="20" y="122"/>
                        <a:pt x="20" y="121"/>
                      </a:cubicBezTo>
                      <a:cubicBezTo>
                        <a:pt x="9" y="110"/>
                        <a:pt x="4" y="96"/>
                        <a:pt x="3" y="82"/>
                      </a:cubicBezTo>
                      <a:cubicBezTo>
                        <a:pt x="0" y="50"/>
                        <a:pt x="13" y="25"/>
                        <a:pt x="41" y="9"/>
                      </a:cubicBezTo>
                      <a:cubicBezTo>
                        <a:pt x="51" y="2"/>
                        <a:pt x="63" y="0"/>
                        <a:pt x="75" y="1"/>
                      </a:cubicBezTo>
                      <a:cubicBezTo>
                        <a:pt x="76" y="1"/>
                        <a:pt x="77" y="1"/>
                        <a:pt x="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17">
                  <a:extLst>
                    <a:ext uri="{FF2B5EF4-FFF2-40B4-BE49-F238E27FC236}">
                      <a16:creationId xmlns:a16="http://schemas.microsoft.com/office/drawing/2014/main" id="{E5D2F214-1B41-4E64-BFC2-03BEFD7ED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716" y="-2454507"/>
                  <a:ext cx="308651" cy="614617"/>
                </a:xfrm>
                <a:custGeom>
                  <a:avLst/>
                  <a:gdLst>
                    <a:gd name="T0" fmla="*/ 36 w 57"/>
                    <a:gd name="T1" fmla="*/ 0 h 114"/>
                    <a:gd name="T2" fmla="*/ 56 w 57"/>
                    <a:gd name="T3" fmla="*/ 42 h 114"/>
                    <a:gd name="T4" fmla="*/ 56 w 57"/>
                    <a:gd name="T5" fmla="*/ 46 h 114"/>
                    <a:gd name="T6" fmla="*/ 51 w 57"/>
                    <a:gd name="T7" fmla="*/ 80 h 114"/>
                    <a:gd name="T8" fmla="*/ 49 w 57"/>
                    <a:gd name="T9" fmla="*/ 84 h 114"/>
                    <a:gd name="T10" fmla="*/ 19 w 57"/>
                    <a:gd name="T11" fmla="*/ 114 h 114"/>
                    <a:gd name="T12" fmla="*/ 5 w 57"/>
                    <a:gd name="T13" fmla="*/ 90 h 114"/>
                    <a:gd name="T14" fmla="*/ 5 w 57"/>
                    <a:gd name="T15" fmla="*/ 37 h 114"/>
                    <a:gd name="T16" fmla="*/ 27 w 57"/>
                    <a:gd name="T17" fmla="*/ 4 h 114"/>
                    <a:gd name="T18" fmla="*/ 36 w 57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" h="114">
                      <a:moveTo>
                        <a:pt x="36" y="0"/>
                      </a:moveTo>
                      <a:cubicBezTo>
                        <a:pt x="39" y="17"/>
                        <a:pt x="46" y="31"/>
                        <a:pt x="56" y="42"/>
                      </a:cubicBezTo>
                      <a:cubicBezTo>
                        <a:pt x="57" y="43"/>
                        <a:pt x="57" y="45"/>
                        <a:pt x="56" y="46"/>
                      </a:cubicBezTo>
                      <a:cubicBezTo>
                        <a:pt x="50" y="57"/>
                        <a:pt x="48" y="68"/>
                        <a:pt x="51" y="80"/>
                      </a:cubicBezTo>
                      <a:cubicBezTo>
                        <a:pt x="51" y="81"/>
                        <a:pt x="50" y="84"/>
                        <a:pt x="49" y="84"/>
                      </a:cubicBezTo>
                      <a:cubicBezTo>
                        <a:pt x="37" y="93"/>
                        <a:pt x="27" y="102"/>
                        <a:pt x="19" y="114"/>
                      </a:cubicBezTo>
                      <a:cubicBezTo>
                        <a:pt x="12" y="107"/>
                        <a:pt x="8" y="99"/>
                        <a:pt x="5" y="90"/>
                      </a:cubicBezTo>
                      <a:cubicBezTo>
                        <a:pt x="0" y="72"/>
                        <a:pt x="0" y="54"/>
                        <a:pt x="5" y="37"/>
                      </a:cubicBezTo>
                      <a:cubicBezTo>
                        <a:pt x="9" y="24"/>
                        <a:pt x="15" y="12"/>
                        <a:pt x="27" y="4"/>
                      </a:cubicBezTo>
                      <a:cubicBezTo>
                        <a:pt x="30" y="3"/>
                        <a:pt x="33" y="2"/>
                        <a:pt x="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2" name="Flowchart: Process 41"/>
          <p:cNvSpPr/>
          <p:nvPr/>
        </p:nvSpPr>
        <p:spPr>
          <a:xfrm>
            <a:off x="9736838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7302730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331560" y="955784"/>
            <a:ext cx="2180235" cy="1456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owchart: Connector 48"/>
          <p:cNvSpPr/>
          <p:nvPr/>
        </p:nvSpPr>
        <p:spPr>
          <a:xfrm>
            <a:off x="6967651" y="837624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9441253" y="806773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11825303" y="806772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-7008" y="760327"/>
            <a:ext cx="470214" cy="468239"/>
            <a:chOff x="6493081" y="1742364"/>
            <a:chExt cx="660464" cy="657690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Rectangle: Rounded Corners 77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06153" y="62775"/>
            <a:ext cx="7794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Problématique &amp; Solution [1/3] -   </a:t>
            </a:r>
          </a:p>
        </p:txBody>
      </p:sp>
      <p:sp>
        <p:nvSpPr>
          <p:cNvPr id="95" name="Flowchart: Connector 94"/>
          <p:cNvSpPr/>
          <p:nvPr/>
        </p:nvSpPr>
        <p:spPr>
          <a:xfrm>
            <a:off x="2304584" y="828579"/>
            <a:ext cx="378642" cy="3753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6" name="Flowchart: Connector 95"/>
          <p:cNvSpPr/>
          <p:nvPr/>
        </p:nvSpPr>
        <p:spPr>
          <a:xfrm>
            <a:off x="2405727" y="922789"/>
            <a:ext cx="166336" cy="16489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7" name="Group 96"/>
          <p:cNvGrpSpPr/>
          <p:nvPr/>
        </p:nvGrpSpPr>
        <p:grpSpPr>
          <a:xfrm>
            <a:off x="2275796" y="782134"/>
            <a:ext cx="2638060" cy="468239"/>
            <a:chOff x="2288958" y="796890"/>
            <a:chExt cx="2638060" cy="468239"/>
          </a:xfrm>
        </p:grpSpPr>
        <p:grpSp>
          <p:nvGrpSpPr>
            <p:cNvPr id="90" name="Group 89"/>
            <p:cNvGrpSpPr/>
            <p:nvPr/>
          </p:nvGrpSpPr>
          <p:grpSpPr>
            <a:xfrm>
              <a:off x="2528861" y="812953"/>
              <a:ext cx="2398157" cy="375351"/>
              <a:chOff x="2528861" y="812953"/>
              <a:chExt cx="2398157" cy="375351"/>
            </a:xfrm>
          </p:grpSpPr>
          <p:sp>
            <p:nvSpPr>
              <p:cNvPr id="84" name="Flowchart: Process 83"/>
              <p:cNvSpPr/>
              <p:nvPr/>
            </p:nvSpPr>
            <p:spPr>
              <a:xfrm>
                <a:off x="2528861" y="941877"/>
                <a:ext cx="2180235" cy="14680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4548376" y="812953"/>
                <a:ext cx="378642" cy="375351"/>
                <a:chOff x="4583601" y="837625"/>
                <a:chExt cx="378642" cy="375351"/>
              </a:xfrm>
            </p:grpSpPr>
            <p:sp>
              <p:nvSpPr>
                <p:cNvPr id="48" name="Flowchart: Connector 47"/>
                <p:cNvSpPr/>
                <p:nvPr/>
              </p:nvSpPr>
              <p:spPr>
                <a:xfrm>
                  <a:off x="4583601" y="837625"/>
                  <a:ext cx="378642" cy="375351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6" name="Flowchart: Connector 55"/>
                <p:cNvSpPr/>
                <p:nvPr/>
              </p:nvSpPr>
              <p:spPr>
                <a:xfrm>
                  <a:off x="4689754" y="947164"/>
                  <a:ext cx="166336" cy="164890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2288958" y="796890"/>
              <a:ext cx="470214" cy="468239"/>
              <a:chOff x="6493081" y="1742364"/>
              <a:chExt cx="660464" cy="657690"/>
            </a:xfrm>
          </p:grpSpPr>
          <p:sp>
            <p:nvSpPr>
              <p:cNvPr id="81" name="Oval 80"/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Rectangle: Rounded Corners 81"/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Rounded Corners 82"/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040" y="2699935"/>
            <a:ext cx="256857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Group 107"/>
          <p:cNvGrpSpPr/>
          <p:nvPr/>
        </p:nvGrpSpPr>
        <p:grpSpPr>
          <a:xfrm>
            <a:off x="8392847" y="2639495"/>
            <a:ext cx="657605" cy="572848"/>
            <a:chOff x="9079233" y="3756865"/>
            <a:chExt cx="657605" cy="572848"/>
          </a:xfrm>
        </p:grpSpPr>
        <p:sp>
          <p:nvSpPr>
            <p:cNvPr id="107" name="Oval 106"/>
            <p:cNvSpPr/>
            <p:nvPr/>
          </p:nvSpPr>
          <p:spPr>
            <a:xfrm>
              <a:off x="9079233" y="3756865"/>
              <a:ext cx="657605" cy="572848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5957" y="3879797"/>
              <a:ext cx="364155" cy="350584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8392847" y="3550360"/>
            <a:ext cx="657605" cy="572848"/>
            <a:chOff x="9079233" y="3756865"/>
            <a:chExt cx="657605" cy="572848"/>
          </a:xfrm>
        </p:grpSpPr>
        <p:sp>
          <p:nvSpPr>
            <p:cNvPr id="110" name="Oval 109"/>
            <p:cNvSpPr/>
            <p:nvPr/>
          </p:nvSpPr>
          <p:spPr>
            <a:xfrm>
              <a:off x="9079233" y="3756865"/>
              <a:ext cx="657605" cy="572848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5957" y="3879797"/>
              <a:ext cx="364155" cy="350584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8392845" y="4510600"/>
            <a:ext cx="657605" cy="572848"/>
            <a:chOff x="9079233" y="3756865"/>
            <a:chExt cx="657605" cy="572848"/>
          </a:xfrm>
        </p:grpSpPr>
        <p:sp>
          <p:nvSpPr>
            <p:cNvPr id="113" name="Oval 112"/>
            <p:cNvSpPr/>
            <p:nvPr/>
          </p:nvSpPr>
          <p:spPr>
            <a:xfrm>
              <a:off x="9079233" y="3756865"/>
              <a:ext cx="657605" cy="572848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5957" y="3879797"/>
              <a:ext cx="364155" cy="350584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7448844" y="5393060"/>
            <a:ext cx="943859" cy="1065956"/>
            <a:chOff x="8166342" y="5416496"/>
            <a:chExt cx="943859" cy="1065956"/>
          </a:xfrm>
        </p:grpSpPr>
        <p:sp>
          <p:nvSpPr>
            <p:cNvPr id="133" name="Freeform 5"/>
            <p:cNvSpPr>
              <a:spLocks/>
            </p:cNvSpPr>
            <p:nvPr/>
          </p:nvSpPr>
          <p:spPr bwMode="auto">
            <a:xfrm rot="3121638">
              <a:off x="8107623" y="5475215"/>
              <a:ext cx="1061298" cy="943859"/>
            </a:xfrm>
            <a:custGeom>
              <a:avLst/>
              <a:gdLst>
                <a:gd name="T0" fmla="*/ 242 w 242"/>
                <a:gd name="T1" fmla="*/ 152 h 216"/>
                <a:gd name="T2" fmla="*/ 151 w 242"/>
                <a:gd name="T3" fmla="*/ 216 h 216"/>
                <a:gd name="T4" fmla="*/ 107 w 242"/>
                <a:gd name="T5" fmla="*/ 188 h 216"/>
                <a:gd name="T6" fmla="*/ 51 w 242"/>
                <a:gd name="T7" fmla="*/ 163 h 216"/>
                <a:gd name="T8" fmla="*/ 26 w 242"/>
                <a:gd name="T9" fmla="*/ 150 h 216"/>
                <a:gd name="T10" fmla="*/ 22 w 242"/>
                <a:gd name="T11" fmla="*/ 137 h 216"/>
                <a:gd name="T12" fmla="*/ 34 w 242"/>
                <a:gd name="T13" fmla="*/ 129 h 216"/>
                <a:gd name="T14" fmla="*/ 71 w 242"/>
                <a:gd name="T15" fmla="*/ 128 h 216"/>
                <a:gd name="T16" fmla="*/ 75 w 242"/>
                <a:gd name="T17" fmla="*/ 128 h 216"/>
                <a:gd name="T18" fmla="*/ 66 w 242"/>
                <a:gd name="T19" fmla="*/ 115 h 216"/>
                <a:gd name="T20" fmla="*/ 7 w 242"/>
                <a:gd name="T21" fmla="*/ 34 h 216"/>
                <a:gd name="T22" fmla="*/ 11 w 242"/>
                <a:gd name="T23" fmla="*/ 7 h 216"/>
                <a:gd name="T24" fmla="*/ 38 w 242"/>
                <a:gd name="T25" fmla="*/ 11 h 216"/>
                <a:gd name="T26" fmla="*/ 62 w 242"/>
                <a:gd name="T27" fmla="*/ 45 h 216"/>
                <a:gd name="T28" fmla="*/ 65 w 242"/>
                <a:gd name="T29" fmla="*/ 48 h 216"/>
                <a:gd name="T30" fmla="*/ 78 w 242"/>
                <a:gd name="T31" fmla="*/ 29 h 216"/>
                <a:gd name="T32" fmla="*/ 100 w 242"/>
                <a:gd name="T33" fmla="*/ 31 h 216"/>
                <a:gd name="T34" fmla="*/ 107 w 242"/>
                <a:gd name="T35" fmla="*/ 22 h 216"/>
                <a:gd name="T36" fmla="*/ 131 w 242"/>
                <a:gd name="T37" fmla="*/ 15 h 216"/>
                <a:gd name="T38" fmla="*/ 141 w 242"/>
                <a:gd name="T39" fmla="*/ 13 h 216"/>
                <a:gd name="T40" fmla="*/ 180 w 242"/>
                <a:gd name="T41" fmla="*/ 17 h 216"/>
                <a:gd name="T42" fmla="*/ 205 w 242"/>
                <a:gd name="T43" fmla="*/ 54 h 216"/>
                <a:gd name="T44" fmla="*/ 220 w 242"/>
                <a:gd name="T45" fmla="*/ 79 h 216"/>
                <a:gd name="T46" fmla="*/ 231 w 242"/>
                <a:gd name="T47" fmla="*/ 113 h 216"/>
                <a:gd name="T48" fmla="*/ 242 w 242"/>
                <a:gd name="T49" fmla="*/ 1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2" h="216">
                  <a:moveTo>
                    <a:pt x="242" y="152"/>
                  </a:moveTo>
                  <a:cubicBezTo>
                    <a:pt x="212" y="173"/>
                    <a:pt x="181" y="195"/>
                    <a:pt x="151" y="216"/>
                  </a:cubicBezTo>
                  <a:cubicBezTo>
                    <a:pt x="136" y="207"/>
                    <a:pt x="122" y="197"/>
                    <a:pt x="107" y="188"/>
                  </a:cubicBezTo>
                  <a:cubicBezTo>
                    <a:pt x="90" y="177"/>
                    <a:pt x="70" y="170"/>
                    <a:pt x="51" y="163"/>
                  </a:cubicBezTo>
                  <a:cubicBezTo>
                    <a:pt x="42" y="160"/>
                    <a:pt x="33" y="157"/>
                    <a:pt x="26" y="150"/>
                  </a:cubicBezTo>
                  <a:cubicBezTo>
                    <a:pt x="23" y="147"/>
                    <a:pt x="20" y="143"/>
                    <a:pt x="22" y="137"/>
                  </a:cubicBezTo>
                  <a:cubicBezTo>
                    <a:pt x="24" y="132"/>
                    <a:pt x="29" y="129"/>
                    <a:pt x="34" y="129"/>
                  </a:cubicBezTo>
                  <a:cubicBezTo>
                    <a:pt x="47" y="128"/>
                    <a:pt x="59" y="128"/>
                    <a:pt x="71" y="128"/>
                  </a:cubicBezTo>
                  <a:cubicBezTo>
                    <a:pt x="72" y="128"/>
                    <a:pt x="73" y="128"/>
                    <a:pt x="75" y="128"/>
                  </a:cubicBezTo>
                  <a:cubicBezTo>
                    <a:pt x="72" y="123"/>
                    <a:pt x="69" y="119"/>
                    <a:pt x="66" y="115"/>
                  </a:cubicBezTo>
                  <a:cubicBezTo>
                    <a:pt x="47" y="88"/>
                    <a:pt x="27" y="61"/>
                    <a:pt x="7" y="34"/>
                  </a:cubicBezTo>
                  <a:cubicBezTo>
                    <a:pt x="0" y="24"/>
                    <a:pt x="2" y="14"/>
                    <a:pt x="11" y="7"/>
                  </a:cubicBezTo>
                  <a:cubicBezTo>
                    <a:pt x="20" y="0"/>
                    <a:pt x="32" y="2"/>
                    <a:pt x="38" y="11"/>
                  </a:cubicBezTo>
                  <a:cubicBezTo>
                    <a:pt x="46" y="22"/>
                    <a:pt x="54" y="34"/>
                    <a:pt x="62" y="45"/>
                  </a:cubicBezTo>
                  <a:cubicBezTo>
                    <a:pt x="63" y="46"/>
                    <a:pt x="64" y="46"/>
                    <a:pt x="65" y="48"/>
                  </a:cubicBezTo>
                  <a:cubicBezTo>
                    <a:pt x="67" y="40"/>
                    <a:pt x="71" y="33"/>
                    <a:pt x="78" y="29"/>
                  </a:cubicBezTo>
                  <a:cubicBezTo>
                    <a:pt x="86" y="25"/>
                    <a:pt x="93" y="26"/>
                    <a:pt x="100" y="31"/>
                  </a:cubicBezTo>
                  <a:cubicBezTo>
                    <a:pt x="102" y="27"/>
                    <a:pt x="104" y="24"/>
                    <a:pt x="107" y="22"/>
                  </a:cubicBezTo>
                  <a:cubicBezTo>
                    <a:pt x="114" y="15"/>
                    <a:pt x="122" y="12"/>
                    <a:pt x="131" y="15"/>
                  </a:cubicBezTo>
                  <a:cubicBezTo>
                    <a:pt x="135" y="16"/>
                    <a:pt x="138" y="16"/>
                    <a:pt x="141" y="13"/>
                  </a:cubicBezTo>
                  <a:cubicBezTo>
                    <a:pt x="155" y="2"/>
                    <a:pt x="170" y="2"/>
                    <a:pt x="180" y="17"/>
                  </a:cubicBezTo>
                  <a:cubicBezTo>
                    <a:pt x="189" y="29"/>
                    <a:pt x="197" y="42"/>
                    <a:pt x="205" y="54"/>
                  </a:cubicBezTo>
                  <a:cubicBezTo>
                    <a:pt x="211" y="62"/>
                    <a:pt x="216" y="70"/>
                    <a:pt x="220" y="79"/>
                  </a:cubicBezTo>
                  <a:cubicBezTo>
                    <a:pt x="225" y="90"/>
                    <a:pt x="227" y="102"/>
                    <a:pt x="231" y="113"/>
                  </a:cubicBezTo>
                  <a:cubicBezTo>
                    <a:pt x="235" y="125"/>
                    <a:pt x="238" y="138"/>
                    <a:pt x="242" y="1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5"/>
            <p:cNvSpPr>
              <a:spLocks/>
            </p:cNvSpPr>
            <p:nvPr/>
          </p:nvSpPr>
          <p:spPr bwMode="auto">
            <a:xfrm rot="3121638">
              <a:off x="8125156" y="5525886"/>
              <a:ext cx="1012591" cy="900542"/>
            </a:xfrm>
            <a:custGeom>
              <a:avLst/>
              <a:gdLst>
                <a:gd name="T0" fmla="*/ 242 w 242"/>
                <a:gd name="T1" fmla="*/ 152 h 216"/>
                <a:gd name="T2" fmla="*/ 151 w 242"/>
                <a:gd name="T3" fmla="*/ 216 h 216"/>
                <a:gd name="T4" fmla="*/ 107 w 242"/>
                <a:gd name="T5" fmla="*/ 188 h 216"/>
                <a:gd name="T6" fmla="*/ 51 w 242"/>
                <a:gd name="T7" fmla="*/ 163 h 216"/>
                <a:gd name="T8" fmla="*/ 26 w 242"/>
                <a:gd name="T9" fmla="*/ 150 h 216"/>
                <a:gd name="T10" fmla="*/ 22 w 242"/>
                <a:gd name="T11" fmla="*/ 137 h 216"/>
                <a:gd name="T12" fmla="*/ 34 w 242"/>
                <a:gd name="T13" fmla="*/ 129 h 216"/>
                <a:gd name="T14" fmla="*/ 71 w 242"/>
                <a:gd name="T15" fmla="*/ 128 h 216"/>
                <a:gd name="T16" fmla="*/ 75 w 242"/>
                <a:gd name="T17" fmla="*/ 128 h 216"/>
                <a:gd name="T18" fmla="*/ 66 w 242"/>
                <a:gd name="T19" fmla="*/ 115 h 216"/>
                <a:gd name="T20" fmla="*/ 7 w 242"/>
                <a:gd name="T21" fmla="*/ 34 h 216"/>
                <a:gd name="T22" fmla="*/ 11 w 242"/>
                <a:gd name="T23" fmla="*/ 7 h 216"/>
                <a:gd name="T24" fmla="*/ 38 w 242"/>
                <a:gd name="T25" fmla="*/ 11 h 216"/>
                <a:gd name="T26" fmla="*/ 62 w 242"/>
                <a:gd name="T27" fmla="*/ 45 h 216"/>
                <a:gd name="T28" fmla="*/ 65 w 242"/>
                <a:gd name="T29" fmla="*/ 48 h 216"/>
                <a:gd name="T30" fmla="*/ 78 w 242"/>
                <a:gd name="T31" fmla="*/ 29 h 216"/>
                <a:gd name="T32" fmla="*/ 100 w 242"/>
                <a:gd name="T33" fmla="*/ 31 h 216"/>
                <a:gd name="T34" fmla="*/ 107 w 242"/>
                <a:gd name="T35" fmla="*/ 22 h 216"/>
                <a:gd name="T36" fmla="*/ 131 w 242"/>
                <a:gd name="T37" fmla="*/ 15 h 216"/>
                <a:gd name="T38" fmla="*/ 141 w 242"/>
                <a:gd name="T39" fmla="*/ 13 h 216"/>
                <a:gd name="T40" fmla="*/ 180 w 242"/>
                <a:gd name="T41" fmla="*/ 17 h 216"/>
                <a:gd name="T42" fmla="*/ 205 w 242"/>
                <a:gd name="T43" fmla="*/ 54 h 216"/>
                <a:gd name="T44" fmla="*/ 220 w 242"/>
                <a:gd name="T45" fmla="*/ 79 h 216"/>
                <a:gd name="T46" fmla="*/ 231 w 242"/>
                <a:gd name="T47" fmla="*/ 113 h 216"/>
                <a:gd name="T48" fmla="*/ 242 w 242"/>
                <a:gd name="T49" fmla="*/ 1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2" h="216">
                  <a:moveTo>
                    <a:pt x="242" y="152"/>
                  </a:moveTo>
                  <a:cubicBezTo>
                    <a:pt x="212" y="173"/>
                    <a:pt x="181" y="195"/>
                    <a:pt x="151" y="216"/>
                  </a:cubicBezTo>
                  <a:cubicBezTo>
                    <a:pt x="136" y="207"/>
                    <a:pt x="122" y="197"/>
                    <a:pt x="107" y="188"/>
                  </a:cubicBezTo>
                  <a:cubicBezTo>
                    <a:pt x="90" y="177"/>
                    <a:pt x="70" y="170"/>
                    <a:pt x="51" y="163"/>
                  </a:cubicBezTo>
                  <a:cubicBezTo>
                    <a:pt x="42" y="160"/>
                    <a:pt x="33" y="157"/>
                    <a:pt x="26" y="150"/>
                  </a:cubicBezTo>
                  <a:cubicBezTo>
                    <a:pt x="23" y="147"/>
                    <a:pt x="20" y="143"/>
                    <a:pt x="22" y="137"/>
                  </a:cubicBezTo>
                  <a:cubicBezTo>
                    <a:pt x="24" y="132"/>
                    <a:pt x="29" y="129"/>
                    <a:pt x="34" y="129"/>
                  </a:cubicBezTo>
                  <a:cubicBezTo>
                    <a:pt x="47" y="128"/>
                    <a:pt x="59" y="128"/>
                    <a:pt x="71" y="128"/>
                  </a:cubicBezTo>
                  <a:cubicBezTo>
                    <a:pt x="72" y="128"/>
                    <a:pt x="73" y="128"/>
                    <a:pt x="75" y="128"/>
                  </a:cubicBezTo>
                  <a:cubicBezTo>
                    <a:pt x="72" y="123"/>
                    <a:pt x="69" y="119"/>
                    <a:pt x="66" y="115"/>
                  </a:cubicBezTo>
                  <a:cubicBezTo>
                    <a:pt x="47" y="88"/>
                    <a:pt x="27" y="61"/>
                    <a:pt x="7" y="34"/>
                  </a:cubicBezTo>
                  <a:cubicBezTo>
                    <a:pt x="0" y="24"/>
                    <a:pt x="2" y="14"/>
                    <a:pt x="11" y="7"/>
                  </a:cubicBezTo>
                  <a:cubicBezTo>
                    <a:pt x="20" y="0"/>
                    <a:pt x="32" y="2"/>
                    <a:pt x="38" y="11"/>
                  </a:cubicBezTo>
                  <a:cubicBezTo>
                    <a:pt x="46" y="22"/>
                    <a:pt x="54" y="34"/>
                    <a:pt x="62" y="45"/>
                  </a:cubicBezTo>
                  <a:cubicBezTo>
                    <a:pt x="63" y="46"/>
                    <a:pt x="64" y="46"/>
                    <a:pt x="65" y="48"/>
                  </a:cubicBezTo>
                  <a:cubicBezTo>
                    <a:pt x="67" y="40"/>
                    <a:pt x="71" y="33"/>
                    <a:pt x="78" y="29"/>
                  </a:cubicBezTo>
                  <a:cubicBezTo>
                    <a:pt x="86" y="25"/>
                    <a:pt x="93" y="26"/>
                    <a:pt x="100" y="31"/>
                  </a:cubicBezTo>
                  <a:cubicBezTo>
                    <a:pt x="102" y="27"/>
                    <a:pt x="104" y="24"/>
                    <a:pt x="107" y="22"/>
                  </a:cubicBezTo>
                  <a:cubicBezTo>
                    <a:pt x="114" y="15"/>
                    <a:pt x="122" y="12"/>
                    <a:pt x="131" y="15"/>
                  </a:cubicBezTo>
                  <a:cubicBezTo>
                    <a:pt x="135" y="16"/>
                    <a:pt x="138" y="16"/>
                    <a:pt x="141" y="13"/>
                  </a:cubicBezTo>
                  <a:cubicBezTo>
                    <a:pt x="155" y="2"/>
                    <a:pt x="170" y="2"/>
                    <a:pt x="180" y="17"/>
                  </a:cubicBezTo>
                  <a:cubicBezTo>
                    <a:pt x="189" y="29"/>
                    <a:pt x="197" y="42"/>
                    <a:pt x="205" y="54"/>
                  </a:cubicBezTo>
                  <a:cubicBezTo>
                    <a:pt x="211" y="62"/>
                    <a:pt x="216" y="70"/>
                    <a:pt x="220" y="79"/>
                  </a:cubicBezTo>
                  <a:cubicBezTo>
                    <a:pt x="225" y="90"/>
                    <a:pt x="227" y="102"/>
                    <a:pt x="231" y="113"/>
                  </a:cubicBezTo>
                  <a:cubicBezTo>
                    <a:pt x="235" y="125"/>
                    <a:pt x="238" y="138"/>
                    <a:pt x="242" y="15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Multiplication Sign 142"/>
          <p:cNvSpPr/>
          <p:nvPr/>
        </p:nvSpPr>
        <p:spPr>
          <a:xfrm>
            <a:off x="8054899" y="1829983"/>
            <a:ext cx="4114315" cy="3734392"/>
          </a:xfrm>
          <a:prstGeom prst="mathMultiply">
            <a:avLst>
              <a:gd name="adj1" fmla="val 8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TextBox 143"/>
          <p:cNvSpPr txBox="1"/>
          <p:nvPr/>
        </p:nvSpPr>
        <p:spPr>
          <a:xfrm>
            <a:off x="7715585" y="4724736"/>
            <a:ext cx="3642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3200" dirty="0">
                <a:latin typeface="Bahnschrift SemiCondensed" panose="020B0502040204020203" pitchFamily="34" charset="0"/>
              </a:rPr>
              <a:t>Perte de temps et d’effort !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3200" dirty="0">
                <a:latin typeface="Bahnschrift SemiCondensed" panose="020B0502040204020203" pitchFamily="34" charset="0"/>
              </a:rPr>
              <a:t>Risque d’erreurs !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3200" dirty="0">
              <a:latin typeface="Bahnschrift SemiCondensed" panose="020B0502040204020203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3200" dirty="0">
              <a:latin typeface="Bahnschrift SemiCondensed" panose="020B0502040204020203" pitchFamily="34" charset="0"/>
            </a:endParaRPr>
          </a:p>
        </p:txBody>
      </p:sp>
      <p:sp>
        <p:nvSpPr>
          <p:cNvPr id="145" name="Right Brace 144"/>
          <p:cNvSpPr/>
          <p:nvPr/>
        </p:nvSpPr>
        <p:spPr>
          <a:xfrm>
            <a:off x="5359400" y="2247900"/>
            <a:ext cx="698500" cy="3454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>
            <a:off x="6032660" y="164244"/>
            <a:ext cx="2379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A5300F"/>
                </a:solidFill>
                <a:latin typeface="Trebuchet MS (Body)"/>
              </a:rPr>
              <a:t>  Problématique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58174" y="3603992"/>
            <a:ext cx="2880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Bahnschrift SemiCondensed" panose="020B0502040204020203" pitchFamily="34" charset="0"/>
              </a:rPr>
              <a:t>Déposer au service RH et son supérieur hiérarchique</a:t>
            </a:r>
            <a:endParaRPr lang="fr-FR" sz="2000" dirty="0">
              <a:latin typeface="Bahnschrift SemiCondensed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258175" y="2613774"/>
            <a:ext cx="252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Bahnschrift SemiCondensed" panose="020B0502040204020203" pitchFamily="34" charset="0"/>
              </a:rPr>
              <a:t> L’employé doit remplir une demande </a:t>
            </a:r>
            <a:endParaRPr lang="fr-FR" sz="2000" dirty="0">
              <a:latin typeface="Bahnschrift SemiCondensed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258174" y="4469524"/>
            <a:ext cx="2933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Bahnschrift SemiCondensed" panose="020B0502040204020203" pitchFamily="34" charset="0"/>
              </a:rPr>
              <a:t>Un responsable  vérifie le solde de congé et répondre</a:t>
            </a:r>
            <a:endParaRPr lang="fr-FR" sz="2000" dirty="0">
              <a:latin typeface="Bahnschrift SemiCondensed" panose="020B0502040204020203" pitchFamily="34" charset="0"/>
            </a:endParaRPr>
          </a:p>
        </p:txBody>
      </p:sp>
      <p:sp>
        <p:nvSpPr>
          <p:cNvPr id="87" name="Oval 66">
            <a:extLst>
              <a:ext uri="{FF2B5EF4-FFF2-40B4-BE49-F238E27FC236}">
                <a16:creationId xmlns:a16="http://schemas.microsoft.com/office/drawing/2014/main" id="{F1F969BB-6D92-4C18-9BF8-4DDF4E0932D1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B98DA2-003D-4266-8A95-4A8419D32761}"/>
              </a:ext>
            </a:extLst>
          </p:cNvPr>
          <p:cNvSpPr txBox="1"/>
          <p:nvPr/>
        </p:nvSpPr>
        <p:spPr>
          <a:xfrm>
            <a:off x="615801" y="1425645"/>
            <a:ext cx="491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Comment demander un congé?</a:t>
            </a:r>
          </a:p>
        </p:txBody>
      </p:sp>
    </p:spTree>
    <p:extLst>
      <p:ext uri="{BB962C8B-B14F-4D97-AF65-F5344CB8AC3E}">
        <p14:creationId xmlns:p14="http://schemas.microsoft.com/office/powerpoint/2010/main" val="312275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51797 0.00533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98" y="25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5263 0.00348 " pathEditMode="relative" rAng="0" ptsTypes="AA">
                                      <p:cBhvr>
                                        <p:cTn id="40" dur="1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5" y="1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53542 0.00463 " pathEditMode="relative" rAng="0" ptsTypes="AA">
                                      <p:cBhvr>
                                        <p:cTn id="42" dur="1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71" y="2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162 L -0.5263 0.01088 " pathEditMode="relative" rAng="0" ptsTypes="AA">
                                      <p:cBhvr>
                                        <p:cTn id="44" dur="1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5" y="46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53593 0.00116 " pathEditMode="relative" rAng="0" ptsTypes="AA">
                                      <p:cBhvr>
                                        <p:cTn id="46" dur="1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97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85 L -0.52656 4.44444E-6 " pathEditMode="relative" rAng="0" ptsTypes="AA">
                                      <p:cBhvr>
                                        <p:cTn id="48" dur="1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5" y="-9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53659 -0.00116 " pathEditMode="relative" rAng="0" ptsTypes="AA">
                                      <p:cBhvr>
                                        <p:cTn id="50" dur="1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3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03346 -0.31574 " pathEditMode="relative" rAng="0" ptsTypes="AA">
                                      <p:cBhvr>
                                        <p:cTn id="59" dur="8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/>
      <p:bldP spid="145" grpId="0" animBg="1"/>
      <p:bldP spid="119" grpId="0"/>
      <p:bldP spid="119" grpId="1"/>
      <p:bldP spid="118" grpId="0"/>
      <p:bldP spid="118" grpId="1"/>
      <p:bldP spid="120" grpId="0"/>
      <p:bldP spid="1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432139" y="1606828"/>
            <a:ext cx="2669089" cy="3644343"/>
            <a:chOff x="1202749" y="2546245"/>
            <a:chExt cx="2669089" cy="36443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5"/>
              <a:ext cx="2339748" cy="3605090"/>
              <a:chOff x="795338" y="-196850"/>
              <a:chExt cx="4591050" cy="7073900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E95E7C24-2322-4F44-8B99-AC7FC24A882A}"/>
              </a:ext>
            </a:extLst>
          </p:cNvPr>
          <p:cNvSpPr/>
          <p:nvPr/>
        </p:nvSpPr>
        <p:spPr>
          <a:xfrm>
            <a:off x="9726398" y="5737020"/>
            <a:ext cx="2103836" cy="22322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8AC32-D721-4AFC-8305-6185AB0F5572}"/>
              </a:ext>
            </a:extLst>
          </p:cNvPr>
          <p:cNvSpPr/>
          <p:nvPr/>
        </p:nvSpPr>
        <p:spPr>
          <a:xfrm rot="20234284">
            <a:off x="11022506" y="4873250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7A74C2-6782-4E75-8D14-465B26B3DFE6}"/>
              </a:ext>
            </a:extLst>
          </p:cNvPr>
          <p:cNvSpPr/>
          <p:nvPr/>
        </p:nvSpPr>
        <p:spPr>
          <a:xfrm rot="1307746">
            <a:off x="10267280" y="5221690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85C64D-1454-4CFA-A636-C7B1EA7412FB}"/>
              </a:ext>
            </a:extLst>
          </p:cNvPr>
          <p:cNvGrpSpPr/>
          <p:nvPr/>
        </p:nvGrpSpPr>
        <p:grpSpPr>
          <a:xfrm rot="535395">
            <a:off x="9702884" y="2173980"/>
            <a:ext cx="1800896" cy="3121056"/>
            <a:chOff x="6176100" y="2992625"/>
            <a:chExt cx="2086518" cy="2086518"/>
          </a:xfrm>
        </p:grpSpPr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30444" y="2372451"/>
            <a:ext cx="4643729" cy="646331"/>
            <a:chOff x="3530444" y="2372451"/>
            <a:chExt cx="4643729" cy="646331"/>
          </a:xfrm>
        </p:grpSpPr>
        <p:sp>
          <p:nvSpPr>
            <p:cNvPr id="12" name="TextBox 42">
              <a:extLst>
                <a:ext uri="{FF2B5EF4-FFF2-40B4-BE49-F238E27FC236}">
                  <a16:creationId xmlns:a16="http://schemas.microsoft.com/office/drawing/2014/main" id="{28BDCBA7-68AA-4184-A0A3-AB1DAEFC05FE}"/>
                </a:ext>
              </a:extLst>
            </p:cNvPr>
            <p:cNvSpPr txBox="1"/>
            <p:nvPr/>
          </p:nvSpPr>
          <p:spPr>
            <a:xfrm>
              <a:off x="3530444" y="2372451"/>
              <a:ext cx="1375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600" b="1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</a:t>
              </a: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1</a:t>
              </a:r>
              <a:endPara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3" name="TextBox 43">
              <a:extLst>
                <a:ext uri="{FF2B5EF4-FFF2-40B4-BE49-F238E27FC236}">
                  <a16:creationId xmlns:a16="http://schemas.microsoft.com/office/drawing/2014/main" id="{B1ED2368-84F8-4611-9A4F-80AFF5994C13}"/>
                </a:ext>
              </a:extLst>
            </p:cNvPr>
            <p:cNvSpPr txBox="1"/>
            <p:nvPr/>
          </p:nvSpPr>
          <p:spPr>
            <a:xfrm>
              <a:off x="4572294" y="2469619"/>
              <a:ext cx="3601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2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Consulter ses informations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22618" y="4759487"/>
            <a:ext cx="4804494" cy="840665"/>
            <a:chOff x="3622618" y="4759487"/>
            <a:chExt cx="4804494" cy="840665"/>
          </a:xfrm>
        </p:grpSpPr>
        <p:sp>
          <p:nvSpPr>
            <p:cNvPr id="11" name="TextBox 41">
              <a:extLst>
                <a:ext uri="{FF2B5EF4-FFF2-40B4-BE49-F238E27FC236}">
                  <a16:creationId xmlns:a16="http://schemas.microsoft.com/office/drawing/2014/main" id="{E2D679A4-8ECE-4AD8-B664-274027612B45}"/>
                </a:ext>
              </a:extLst>
            </p:cNvPr>
            <p:cNvSpPr txBox="1"/>
            <p:nvPr/>
          </p:nvSpPr>
          <p:spPr>
            <a:xfrm>
              <a:off x="3622618" y="4759487"/>
              <a:ext cx="1177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600" b="1" dirty="0">
                  <a:solidFill>
                    <a:srgbClr val="D55816"/>
                  </a:solidFill>
                  <a:latin typeface="Open Sans" panose="020B0606030504020204" pitchFamily="34" charset="0"/>
                </a:rPr>
                <a:t>0</a:t>
              </a:r>
              <a:r>
                <a:rPr lang="en-US" sz="3600" b="1" dirty="0">
                  <a:solidFill>
                    <a:srgbClr val="D55816"/>
                  </a:solidFill>
                  <a:latin typeface="Open Sans" panose="020B0606030504020204" pitchFamily="34" charset="0"/>
                </a:rPr>
                <a:t>3</a:t>
              </a:r>
              <a:endParaRPr lang="en-GB" sz="3600" b="1" dirty="0">
                <a:solidFill>
                  <a:srgbClr val="D55816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5" name="TextBox 45">
              <a:extLst>
                <a:ext uri="{FF2B5EF4-FFF2-40B4-BE49-F238E27FC236}">
                  <a16:creationId xmlns:a16="http://schemas.microsoft.com/office/drawing/2014/main" id="{CC845710-984C-44F3-A568-E66BC54B5681}"/>
                </a:ext>
              </a:extLst>
            </p:cNvPr>
            <p:cNvSpPr txBox="1"/>
            <p:nvPr/>
          </p:nvSpPr>
          <p:spPr>
            <a:xfrm>
              <a:off x="4571447" y="4830711"/>
              <a:ext cx="38556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2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Voir ses demandes en cours et son historique</a:t>
              </a:r>
              <a:endParaRPr lang="en-GB" sz="2200" dirty="0">
                <a:latin typeface="Bahnschrift SemiCondensed" panose="020B0502040204020203" pitchFamily="34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13642" y="3520319"/>
            <a:ext cx="4913470" cy="646331"/>
            <a:chOff x="3513642" y="3520319"/>
            <a:chExt cx="4913470" cy="646331"/>
          </a:xfrm>
        </p:grpSpPr>
        <p:sp>
          <p:nvSpPr>
            <p:cNvPr id="14" name="TextBox 44">
              <a:extLst>
                <a:ext uri="{FF2B5EF4-FFF2-40B4-BE49-F238E27FC236}">
                  <a16:creationId xmlns:a16="http://schemas.microsoft.com/office/drawing/2014/main" id="{72FD4B25-8082-4F3F-A9F1-3B69FEAC881C}"/>
                </a:ext>
              </a:extLst>
            </p:cNvPr>
            <p:cNvSpPr txBox="1"/>
            <p:nvPr/>
          </p:nvSpPr>
          <p:spPr>
            <a:xfrm>
              <a:off x="4556421" y="3594743"/>
              <a:ext cx="3870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2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Faire une demande de congé</a:t>
              </a:r>
              <a:endParaRPr lang="en-GB" sz="2200" dirty="0">
                <a:latin typeface="Bahnschrift SemiCondensed" panose="020B0502040204020203" pitchFamily="34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6" name="TextBox 46">
              <a:extLst>
                <a:ext uri="{FF2B5EF4-FFF2-40B4-BE49-F238E27FC236}">
                  <a16:creationId xmlns:a16="http://schemas.microsoft.com/office/drawing/2014/main" id="{42EA83E9-B192-48F1-946D-5530F67ED05F}"/>
                </a:ext>
              </a:extLst>
            </p:cNvPr>
            <p:cNvSpPr txBox="1"/>
            <p:nvPr/>
          </p:nvSpPr>
          <p:spPr>
            <a:xfrm>
              <a:off x="3513642" y="3520319"/>
              <a:ext cx="1375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600" b="1" dirty="0">
                  <a:solidFill>
                    <a:srgbClr val="B19C7D"/>
                  </a:solidFill>
                  <a:latin typeface="Open Sans" panose="020B0606030504020204" pitchFamily="34" charset="0"/>
                </a:rPr>
                <a:t>0</a:t>
              </a:r>
              <a:r>
                <a:rPr lang="en-US" sz="3600" b="1" dirty="0">
                  <a:solidFill>
                    <a:srgbClr val="B19C7D"/>
                  </a:solidFill>
                  <a:latin typeface="Open Sans" panose="020B0606030504020204" pitchFamily="34" charset="0"/>
                </a:rPr>
                <a:t>2</a:t>
              </a:r>
              <a:endParaRPr lang="en-GB" sz="3600" b="1" dirty="0">
                <a:solidFill>
                  <a:srgbClr val="B19C7D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4DD652-31EF-4346-885E-CA6FC289CE42}"/>
              </a:ext>
            </a:extLst>
          </p:cNvPr>
          <p:cNvGrpSpPr/>
          <p:nvPr/>
        </p:nvGrpSpPr>
        <p:grpSpPr>
          <a:xfrm rot="1434524">
            <a:off x="8594986" y="3287231"/>
            <a:ext cx="1929887" cy="841333"/>
            <a:chOff x="8419743" y="1081666"/>
            <a:chExt cx="1929887" cy="8413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A10D6D-D6B2-4F5E-8D33-3EB1AFAE5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9CD2969-38A5-4DB8-A5DD-682C5224F103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702F32-78B0-4D21-84C5-57A24BF207F7}"/>
              </a:ext>
            </a:extLst>
          </p:cNvPr>
          <p:cNvGrpSpPr/>
          <p:nvPr/>
        </p:nvGrpSpPr>
        <p:grpSpPr>
          <a:xfrm rot="487849">
            <a:off x="8699848" y="4280355"/>
            <a:ext cx="1929887" cy="841333"/>
            <a:chOff x="8419743" y="1081666"/>
            <a:chExt cx="1929887" cy="841333"/>
          </a:xfrm>
          <a:solidFill>
            <a:schemeClr val="accent2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9F03DA-325C-4B83-8C74-DA7152BD7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9BC7E4C-A848-4290-AD30-EB52911138ED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696CBD-4D63-40E9-B28D-042A0DFFB175}"/>
              </a:ext>
            </a:extLst>
          </p:cNvPr>
          <p:cNvGrpSpPr/>
          <p:nvPr/>
        </p:nvGrpSpPr>
        <p:grpSpPr>
          <a:xfrm rot="2094843">
            <a:off x="8761455" y="1805060"/>
            <a:ext cx="1929887" cy="841333"/>
            <a:chOff x="8419743" y="1081666"/>
            <a:chExt cx="1929887" cy="841333"/>
          </a:xfrm>
          <a:solidFill>
            <a:schemeClr val="accent5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C4A398-BA84-4941-A956-B61C5A915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E6EB2DD-44E8-4868-8359-3EA293024AF0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Flowchart: Process 43"/>
          <p:cNvSpPr/>
          <p:nvPr/>
        </p:nvSpPr>
        <p:spPr>
          <a:xfrm>
            <a:off x="9736838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7302730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4875117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2530821" y="955785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31560" y="955784"/>
            <a:ext cx="2180235" cy="179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owchart: Connector 48"/>
          <p:cNvSpPr/>
          <p:nvPr/>
        </p:nvSpPr>
        <p:spPr>
          <a:xfrm>
            <a:off x="2347379" y="837624"/>
            <a:ext cx="378642" cy="3753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owchart: Connector 49"/>
          <p:cNvSpPr/>
          <p:nvPr/>
        </p:nvSpPr>
        <p:spPr>
          <a:xfrm>
            <a:off x="4583601" y="837625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1" name="Flowchart: Connector 50"/>
          <p:cNvSpPr/>
          <p:nvPr/>
        </p:nvSpPr>
        <p:spPr>
          <a:xfrm>
            <a:off x="6967651" y="837624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9441253" y="806773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3" name="Flowchart: Connector 52"/>
          <p:cNvSpPr/>
          <p:nvPr/>
        </p:nvSpPr>
        <p:spPr>
          <a:xfrm>
            <a:off x="2456334" y="955886"/>
            <a:ext cx="166336" cy="16489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owchart: Connector 57"/>
          <p:cNvSpPr/>
          <p:nvPr/>
        </p:nvSpPr>
        <p:spPr>
          <a:xfrm>
            <a:off x="11825303" y="806772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-7008" y="760327"/>
            <a:ext cx="470214" cy="468239"/>
            <a:chOff x="6493081" y="1742364"/>
            <a:chExt cx="660464" cy="657690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Rectangle: Rounded Corners 60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6153" y="62775"/>
            <a:ext cx="7794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Étude</a:t>
            </a:r>
            <a:r>
              <a:rPr lang="en-US" sz="3200" dirty="0">
                <a:solidFill>
                  <a:srgbClr val="A5300F"/>
                </a:solidFill>
                <a:latin typeface="Trebuchet MS (Body)"/>
              </a:rPr>
              <a:t> de </a:t>
            </a:r>
            <a:r>
              <a:rPr lang="en-US" sz="3200" dirty="0" err="1">
                <a:solidFill>
                  <a:srgbClr val="A5300F"/>
                </a:solidFill>
                <a:latin typeface="Trebuchet MS (Body)"/>
              </a:rPr>
              <a:t>l’existant</a:t>
            </a:r>
            <a:r>
              <a:rPr lang="en-US" sz="3200" dirty="0">
                <a:solidFill>
                  <a:srgbClr val="A5300F"/>
                </a:solidFill>
                <a:latin typeface="Trebuchet MS (Body)"/>
              </a:rPr>
              <a:t> &amp; </a:t>
            </a: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Objectifs [2/3]</a:t>
            </a:r>
            <a:r>
              <a:rPr lang="en-US" sz="3200" dirty="0">
                <a:solidFill>
                  <a:srgbClr val="A5300F"/>
                </a:solidFill>
                <a:latin typeface="Trebuchet MS (Body)"/>
              </a:rPr>
              <a:t> - </a:t>
            </a:r>
            <a:endParaRPr lang="fr-FR" sz="3200" dirty="0">
              <a:solidFill>
                <a:srgbClr val="A5300F"/>
              </a:solidFill>
              <a:latin typeface="Trebuchet MS (Body)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55352" y="164499"/>
            <a:ext cx="3400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rebuchet MS (Body)"/>
                <a:ea typeface="Noto Sans" panose="020B0502040504020204" pitchFamily="34"/>
                <a:cs typeface="Consolas" panose="020B0609020204030204" pitchFamily="49" charset="0"/>
              </a:rPr>
              <a:t>  </a:t>
            </a:r>
            <a:r>
              <a:rPr lang="fr-FR" sz="2400" dirty="0">
                <a:solidFill>
                  <a:srgbClr val="A5300F"/>
                </a:solidFill>
                <a:latin typeface="Trebuchet MS (Body)"/>
              </a:rPr>
              <a:t>Besoins par utilisateur</a:t>
            </a:r>
          </a:p>
        </p:txBody>
      </p:sp>
      <p:sp>
        <p:nvSpPr>
          <p:cNvPr id="65" name="Oval 66">
            <a:extLst>
              <a:ext uri="{FF2B5EF4-FFF2-40B4-BE49-F238E27FC236}">
                <a16:creationId xmlns:a16="http://schemas.microsoft.com/office/drawing/2014/main" id="{AA662B66-A165-4867-BE26-C8C3769E0003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D52E4C-14A5-4E18-A95A-E90E11D894E5}"/>
              </a:ext>
            </a:extLst>
          </p:cNvPr>
          <p:cNvSpPr/>
          <p:nvPr/>
        </p:nvSpPr>
        <p:spPr>
          <a:xfrm>
            <a:off x="886011" y="5498554"/>
            <a:ext cx="1491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rebuchet MS (Body)"/>
                <a:ea typeface="Noto Sans" panose="020B0502040504020204" pitchFamily="34"/>
                <a:cs typeface="Consolas" panose="020B0609020204030204" pitchFamily="49" charset="0"/>
              </a:rPr>
              <a:t>  </a:t>
            </a:r>
            <a:r>
              <a:rPr lang="fr-FR" sz="2400" dirty="0">
                <a:solidFill>
                  <a:srgbClr val="A5300F"/>
                </a:solidFill>
                <a:latin typeface="Trebuchet MS (Body)"/>
              </a:rPr>
              <a:t>Employé</a:t>
            </a:r>
          </a:p>
        </p:txBody>
      </p:sp>
      <p:grpSp>
        <p:nvGrpSpPr>
          <p:cNvPr id="57" name="Group 96"/>
          <p:cNvGrpSpPr/>
          <p:nvPr/>
        </p:nvGrpSpPr>
        <p:grpSpPr>
          <a:xfrm>
            <a:off x="2308847" y="815185"/>
            <a:ext cx="2638060" cy="468239"/>
            <a:chOff x="2288958" y="796890"/>
            <a:chExt cx="2638060" cy="468239"/>
          </a:xfrm>
        </p:grpSpPr>
        <p:grpSp>
          <p:nvGrpSpPr>
            <p:cNvPr id="66" name="Group 89"/>
            <p:cNvGrpSpPr/>
            <p:nvPr/>
          </p:nvGrpSpPr>
          <p:grpSpPr>
            <a:xfrm>
              <a:off x="2528861" y="812953"/>
              <a:ext cx="2398157" cy="375351"/>
              <a:chOff x="2528861" y="812953"/>
              <a:chExt cx="2398157" cy="375351"/>
            </a:xfrm>
          </p:grpSpPr>
          <p:sp>
            <p:nvSpPr>
              <p:cNvPr id="72" name="Flowchart: Process 83"/>
              <p:cNvSpPr/>
              <p:nvPr/>
            </p:nvSpPr>
            <p:spPr>
              <a:xfrm>
                <a:off x="2528861" y="941877"/>
                <a:ext cx="2180235" cy="14680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3" name="Group 84"/>
              <p:cNvGrpSpPr/>
              <p:nvPr/>
            </p:nvGrpSpPr>
            <p:grpSpPr>
              <a:xfrm>
                <a:off x="4548376" y="812953"/>
                <a:ext cx="378642" cy="375351"/>
                <a:chOff x="4583601" y="837625"/>
                <a:chExt cx="378642" cy="375351"/>
              </a:xfrm>
            </p:grpSpPr>
            <p:sp>
              <p:nvSpPr>
                <p:cNvPr id="74" name="Flowchart: Connector 47"/>
                <p:cNvSpPr/>
                <p:nvPr/>
              </p:nvSpPr>
              <p:spPr>
                <a:xfrm>
                  <a:off x="4583601" y="837625"/>
                  <a:ext cx="378642" cy="375351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5" name="Flowchart: Connector 55"/>
                <p:cNvSpPr/>
                <p:nvPr/>
              </p:nvSpPr>
              <p:spPr>
                <a:xfrm>
                  <a:off x="4689754" y="947164"/>
                  <a:ext cx="166336" cy="164890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67" name="Group 79"/>
            <p:cNvGrpSpPr/>
            <p:nvPr/>
          </p:nvGrpSpPr>
          <p:grpSpPr>
            <a:xfrm>
              <a:off x="2288958" y="796890"/>
              <a:ext cx="470214" cy="468239"/>
              <a:chOff x="6493081" y="1742364"/>
              <a:chExt cx="660464" cy="657690"/>
            </a:xfrm>
          </p:grpSpPr>
          <p:sp>
            <p:nvSpPr>
              <p:cNvPr id="68" name="Oval 80"/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Rectangle: Rounded Corners 81"/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82"/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453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432139" y="1606828"/>
            <a:ext cx="2669089" cy="3644343"/>
            <a:chOff x="1202749" y="2546245"/>
            <a:chExt cx="2669089" cy="36443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5"/>
              <a:ext cx="2339748" cy="3605090"/>
              <a:chOff x="795338" y="-196850"/>
              <a:chExt cx="4591050" cy="7073900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E95E7C24-2322-4F44-8B99-AC7FC24A882A}"/>
              </a:ext>
            </a:extLst>
          </p:cNvPr>
          <p:cNvSpPr/>
          <p:nvPr/>
        </p:nvSpPr>
        <p:spPr>
          <a:xfrm>
            <a:off x="9726398" y="5737020"/>
            <a:ext cx="2103836" cy="22322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8AC32-D721-4AFC-8305-6185AB0F5572}"/>
              </a:ext>
            </a:extLst>
          </p:cNvPr>
          <p:cNvSpPr/>
          <p:nvPr/>
        </p:nvSpPr>
        <p:spPr>
          <a:xfrm rot="20234284">
            <a:off x="11022506" y="4873250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7A74C2-6782-4E75-8D14-465B26B3DFE6}"/>
              </a:ext>
            </a:extLst>
          </p:cNvPr>
          <p:cNvSpPr/>
          <p:nvPr/>
        </p:nvSpPr>
        <p:spPr>
          <a:xfrm rot="1307746">
            <a:off x="10267280" y="5221690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85C64D-1454-4CFA-A636-C7B1EA7412FB}"/>
              </a:ext>
            </a:extLst>
          </p:cNvPr>
          <p:cNvGrpSpPr/>
          <p:nvPr/>
        </p:nvGrpSpPr>
        <p:grpSpPr>
          <a:xfrm rot="535395">
            <a:off x="9702884" y="2173980"/>
            <a:ext cx="1800896" cy="3121056"/>
            <a:chOff x="6176100" y="2992625"/>
            <a:chExt cx="2086518" cy="2086518"/>
          </a:xfrm>
        </p:grpSpPr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4DD652-31EF-4346-885E-CA6FC289CE42}"/>
              </a:ext>
            </a:extLst>
          </p:cNvPr>
          <p:cNvGrpSpPr/>
          <p:nvPr/>
        </p:nvGrpSpPr>
        <p:grpSpPr>
          <a:xfrm rot="1434524">
            <a:off x="8594986" y="3287231"/>
            <a:ext cx="1929887" cy="841333"/>
            <a:chOff x="8419743" y="1081666"/>
            <a:chExt cx="1929887" cy="8413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A10D6D-D6B2-4F5E-8D33-3EB1AFAE5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9CD2969-38A5-4DB8-A5DD-682C5224F103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702F32-78B0-4D21-84C5-57A24BF207F7}"/>
              </a:ext>
            </a:extLst>
          </p:cNvPr>
          <p:cNvGrpSpPr/>
          <p:nvPr/>
        </p:nvGrpSpPr>
        <p:grpSpPr>
          <a:xfrm rot="487849">
            <a:off x="8699848" y="4280355"/>
            <a:ext cx="1929887" cy="841333"/>
            <a:chOff x="8419743" y="1081666"/>
            <a:chExt cx="1929887" cy="841333"/>
          </a:xfrm>
          <a:solidFill>
            <a:schemeClr val="accent2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9F03DA-325C-4B83-8C74-DA7152BD7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9BC7E4C-A848-4290-AD30-EB52911138ED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696CBD-4D63-40E9-B28D-042A0DFFB175}"/>
              </a:ext>
            </a:extLst>
          </p:cNvPr>
          <p:cNvGrpSpPr/>
          <p:nvPr/>
        </p:nvGrpSpPr>
        <p:grpSpPr>
          <a:xfrm rot="2094843">
            <a:off x="8761455" y="1805060"/>
            <a:ext cx="1929887" cy="841333"/>
            <a:chOff x="8419743" y="1081666"/>
            <a:chExt cx="1929887" cy="841333"/>
          </a:xfrm>
          <a:solidFill>
            <a:schemeClr val="accent5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C4A398-BA84-4941-A956-B61C5A915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E6EB2DD-44E8-4868-8359-3EA293024AF0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Flowchart: Process 43"/>
          <p:cNvSpPr/>
          <p:nvPr/>
        </p:nvSpPr>
        <p:spPr>
          <a:xfrm>
            <a:off x="9736838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7302730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4875117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2530821" y="955785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31560" y="955784"/>
            <a:ext cx="2180235" cy="179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owchart: Connector 48"/>
          <p:cNvSpPr/>
          <p:nvPr/>
        </p:nvSpPr>
        <p:spPr>
          <a:xfrm>
            <a:off x="2347379" y="837624"/>
            <a:ext cx="378642" cy="3753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owchart: Connector 49"/>
          <p:cNvSpPr/>
          <p:nvPr/>
        </p:nvSpPr>
        <p:spPr>
          <a:xfrm>
            <a:off x="4583601" y="837625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1" name="Flowchart: Connector 50"/>
          <p:cNvSpPr/>
          <p:nvPr/>
        </p:nvSpPr>
        <p:spPr>
          <a:xfrm>
            <a:off x="6967651" y="837624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9441253" y="806773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3" name="Flowchart: Connector 52"/>
          <p:cNvSpPr/>
          <p:nvPr/>
        </p:nvSpPr>
        <p:spPr>
          <a:xfrm>
            <a:off x="2456334" y="955886"/>
            <a:ext cx="166336" cy="16489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owchart: Connector 57"/>
          <p:cNvSpPr/>
          <p:nvPr/>
        </p:nvSpPr>
        <p:spPr>
          <a:xfrm>
            <a:off x="11825303" y="806772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-7008" y="760327"/>
            <a:ext cx="470214" cy="468239"/>
            <a:chOff x="6493081" y="1742364"/>
            <a:chExt cx="660464" cy="657690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Rectangle: Rounded Corners 60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6153" y="62775"/>
            <a:ext cx="7794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Étude</a:t>
            </a:r>
            <a:r>
              <a:rPr lang="en-US" sz="3200" dirty="0">
                <a:solidFill>
                  <a:srgbClr val="A5300F"/>
                </a:solidFill>
                <a:latin typeface="Trebuchet MS (Body)"/>
              </a:rPr>
              <a:t> de l’existant &amp; </a:t>
            </a: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Objectifs [2/3]</a:t>
            </a:r>
            <a:r>
              <a:rPr lang="en-US" sz="3200" dirty="0">
                <a:solidFill>
                  <a:srgbClr val="A5300F"/>
                </a:solidFill>
                <a:latin typeface="Trebuchet MS (Body)"/>
              </a:rPr>
              <a:t> - </a:t>
            </a:r>
            <a:endParaRPr lang="fr-FR" sz="3200" dirty="0">
              <a:solidFill>
                <a:srgbClr val="A5300F"/>
              </a:solidFill>
              <a:latin typeface="Trebuchet MS (Body)"/>
            </a:endParaRPr>
          </a:p>
        </p:txBody>
      </p:sp>
      <p:sp>
        <p:nvSpPr>
          <p:cNvPr id="65" name="Oval 66">
            <a:extLst>
              <a:ext uri="{FF2B5EF4-FFF2-40B4-BE49-F238E27FC236}">
                <a16:creationId xmlns:a16="http://schemas.microsoft.com/office/drawing/2014/main" id="{AA662B66-A165-4867-BE26-C8C3769E0003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D52E4C-14A5-4E18-A95A-E90E11D894E5}"/>
              </a:ext>
            </a:extLst>
          </p:cNvPr>
          <p:cNvSpPr/>
          <p:nvPr/>
        </p:nvSpPr>
        <p:spPr>
          <a:xfrm>
            <a:off x="886011" y="5498554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rebuchet MS (Body)"/>
                <a:ea typeface="Noto Sans" panose="020B0502040504020204" pitchFamily="34"/>
                <a:cs typeface="Consolas" panose="020B0609020204030204" pitchFamily="49" charset="0"/>
              </a:rPr>
              <a:t>  </a:t>
            </a:r>
            <a:r>
              <a:rPr lang="fr-FR" sz="2400" dirty="0">
                <a:solidFill>
                  <a:srgbClr val="A5300F"/>
                </a:solidFill>
                <a:latin typeface="Trebuchet MS (Body)"/>
              </a:rPr>
              <a:t>Manager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3A5E028-DD65-4D6E-B825-E5C588F51AA2}"/>
              </a:ext>
            </a:extLst>
          </p:cNvPr>
          <p:cNvGrpSpPr/>
          <p:nvPr/>
        </p:nvGrpSpPr>
        <p:grpSpPr>
          <a:xfrm>
            <a:off x="3530444" y="2372451"/>
            <a:ext cx="5268281" cy="866609"/>
            <a:chOff x="3530444" y="2372451"/>
            <a:chExt cx="5268281" cy="866609"/>
          </a:xfrm>
        </p:grpSpPr>
        <p:sp>
          <p:nvSpPr>
            <p:cNvPr id="67" name="TextBox 42">
              <a:extLst>
                <a:ext uri="{FF2B5EF4-FFF2-40B4-BE49-F238E27FC236}">
                  <a16:creationId xmlns:a16="http://schemas.microsoft.com/office/drawing/2014/main" id="{04773C15-534D-46A3-BE4C-E526A7289192}"/>
                </a:ext>
              </a:extLst>
            </p:cNvPr>
            <p:cNvSpPr txBox="1"/>
            <p:nvPr/>
          </p:nvSpPr>
          <p:spPr>
            <a:xfrm>
              <a:off x="3530444" y="2372451"/>
              <a:ext cx="1375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600" b="1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</a:t>
              </a: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1</a:t>
              </a:r>
              <a:endPara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0" name="TextBox 43">
              <a:extLst>
                <a:ext uri="{FF2B5EF4-FFF2-40B4-BE49-F238E27FC236}">
                  <a16:creationId xmlns:a16="http://schemas.microsoft.com/office/drawing/2014/main" id="{2C16C90C-BA41-416A-96E3-828EAC667EB5}"/>
                </a:ext>
              </a:extLst>
            </p:cNvPr>
            <p:cNvSpPr txBox="1"/>
            <p:nvPr/>
          </p:nvSpPr>
          <p:spPr>
            <a:xfrm>
              <a:off x="4572295" y="2469619"/>
              <a:ext cx="42264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2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Consulter ses informations et faire une demande de congé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E1D908-1924-45AB-B23F-3DAD84D2AABC}"/>
              </a:ext>
            </a:extLst>
          </p:cNvPr>
          <p:cNvGrpSpPr/>
          <p:nvPr/>
        </p:nvGrpSpPr>
        <p:grpSpPr>
          <a:xfrm>
            <a:off x="3622618" y="4759487"/>
            <a:ext cx="4804494" cy="840665"/>
            <a:chOff x="3622618" y="4759487"/>
            <a:chExt cx="4804494" cy="840665"/>
          </a:xfrm>
        </p:grpSpPr>
        <p:sp>
          <p:nvSpPr>
            <p:cNvPr id="72" name="TextBox 41">
              <a:extLst>
                <a:ext uri="{FF2B5EF4-FFF2-40B4-BE49-F238E27FC236}">
                  <a16:creationId xmlns:a16="http://schemas.microsoft.com/office/drawing/2014/main" id="{F684D0B1-E7B8-4267-A342-99EB4F51A2B6}"/>
                </a:ext>
              </a:extLst>
            </p:cNvPr>
            <p:cNvSpPr txBox="1"/>
            <p:nvPr/>
          </p:nvSpPr>
          <p:spPr>
            <a:xfrm>
              <a:off x="3622618" y="4759487"/>
              <a:ext cx="1177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600" b="1" dirty="0">
                  <a:solidFill>
                    <a:srgbClr val="D55816"/>
                  </a:solidFill>
                  <a:latin typeface="Open Sans" panose="020B0606030504020204" pitchFamily="34" charset="0"/>
                </a:rPr>
                <a:t>0</a:t>
              </a:r>
              <a:r>
                <a:rPr lang="en-US" sz="3600" b="1" dirty="0">
                  <a:solidFill>
                    <a:srgbClr val="D55816"/>
                  </a:solidFill>
                  <a:latin typeface="Open Sans" panose="020B0606030504020204" pitchFamily="34" charset="0"/>
                </a:rPr>
                <a:t>3</a:t>
              </a:r>
              <a:endParaRPr lang="en-GB" sz="3600" b="1" dirty="0">
                <a:solidFill>
                  <a:srgbClr val="D55816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73" name="TextBox 45">
              <a:extLst>
                <a:ext uri="{FF2B5EF4-FFF2-40B4-BE49-F238E27FC236}">
                  <a16:creationId xmlns:a16="http://schemas.microsoft.com/office/drawing/2014/main" id="{3F8B13E8-B2B3-4C7D-A10A-74C34266E732}"/>
                </a:ext>
              </a:extLst>
            </p:cNvPr>
            <p:cNvSpPr txBox="1"/>
            <p:nvPr/>
          </p:nvSpPr>
          <p:spPr>
            <a:xfrm>
              <a:off x="4571447" y="4830711"/>
              <a:ext cx="38556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2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Valider les demandes en cours de son équipe</a:t>
              </a:r>
              <a:endParaRPr lang="en-GB" sz="2200" dirty="0">
                <a:latin typeface="Bahnschrift SemiCondensed" panose="020B0502040204020203" pitchFamily="34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74AAFF-E46B-4B85-91CD-6AB732E0A142}"/>
              </a:ext>
            </a:extLst>
          </p:cNvPr>
          <p:cNvGrpSpPr/>
          <p:nvPr/>
        </p:nvGrpSpPr>
        <p:grpSpPr>
          <a:xfrm>
            <a:off x="3513642" y="3520319"/>
            <a:ext cx="4913470" cy="843865"/>
            <a:chOff x="3513642" y="3520319"/>
            <a:chExt cx="4913470" cy="843865"/>
          </a:xfrm>
        </p:grpSpPr>
        <p:sp>
          <p:nvSpPr>
            <p:cNvPr id="75" name="TextBox 44">
              <a:extLst>
                <a:ext uri="{FF2B5EF4-FFF2-40B4-BE49-F238E27FC236}">
                  <a16:creationId xmlns:a16="http://schemas.microsoft.com/office/drawing/2014/main" id="{EE94158B-65F8-4A95-9103-0010BBAF3DC5}"/>
                </a:ext>
              </a:extLst>
            </p:cNvPr>
            <p:cNvSpPr txBox="1"/>
            <p:nvPr/>
          </p:nvSpPr>
          <p:spPr>
            <a:xfrm>
              <a:off x="4556421" y="3594743"/>
              <a:ext cx="38706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2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Voir l’historique et le calendrier de toute l’équipe</a:t>
              </a:r>
              <a:endParaRPr lang="en-GB" sz="2200" dirty="0">
                <a:latin typeface="Bahnschrift SemiCondensed" panose="020B0502040204020203" pitchFamily="34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6" name="TextBox 46">
              <a:extLst>
                <a:ext uri="{FF2B5EF4-FFF2-40B4-BE49-F238E27FC236}">
                  <a16:creationId xmlns:a16="http://schemas.microsoft.com/office/drawing/2014/main" id="{EC9F6FC5-DC40-403E-A02B-E46894816E87}"/>
                </a:ext>
              </a:extLst>
            </p:cNvPr>
            <p:cNvSpPr txBox="1"/>
            <p:nvPr/>
          </p:nvSpPr>
          <p:spPr>
            <a:xfrm>
              <a:off x="3513642" y="3520319"/>
              <a:ext cx="1375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600" b="1" dirty="0">
                  <a:solidFill>
                    <a:srgbClr val="B19C7D"/>
                  </a:solidFill>
                  <a:latin typeface="Open Sans" panose="020B0606030504020204" pitchFamily="34" charset="0"/>
                </a:rPr>
                <a:t>0</a:t>
              </a:r>
              <a:r>
                <a:rPr lang="en-US" sz="3600" b="1" dirty="0">
                  <a:solidFill>
                    <a:srgbClr val="B19C7D"/>
                  </a:solidFill>
                  <a:latin typeface="Open Sans" panose="020B0606030504020204" pitchFamily="34" charset="0"/>
                </a:rPr>
                <a:t>2</a:t>
              </a:r>
              <a:endParaRPr lang="en-GB" sz="3600" b="1" dirty="0">
                <a:solidFill>
                  <a:srgbClr val="B19C7D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7055352" y="164499"/>
            <a:ext cx="3400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rebuchet MS (Body)"/>
                <a:ea typeface="Noto Sans" panose="020B0502040504020204" pitchFamily="34"/>
                <a:cs typeface="Consolas" panose="020B0609020204030204" pitchFamily="49" charset="0"/>
              </a:rPr>
              <a:t>  </a:t>
            </a:r>
            <a:r>
              <a:rPr lang="fr-FR" sz="2400" dirty="0">
                <a:solidFill>
                  <a:srgbClr val="A5300F"/>
                </a:solidFill>
                <a:latin typeface="Trebuchet MS (Body)"/>
              </a:rPr>
              <a:t>Besoins par utilisateur</a:t>
            </a:r>
          </a:p>
        </p:txBody>
      </p:sp>
      <p:grpSp>
        <p:nvGrpSpPr>
          <p:cNvPr id="64" name="Group 96"/>
          <p:cNvGrpSpPr/>
          <p:nvPr/>
        </p:nvGrpSpPr>
        <p:grpSpPr>
          <a:xfrm>
            <a:off x="2319864" y="815185"/>
            <a:ext cx="2638060" cy="468239"/>
            <a:chOff x="2288958" y="796890"/>
            <a:chExt cx="2638060" cy="468239"/>
          </a:xfrm>
        </p:grpSpPr>
        <p:grpSp>
          <p:nvGrpSpPr>
            <p:cNvPr id="68" name="Group 89"/>
            <p:cNvGrpSpPr/>
            <p:nvPr/>
          </p:nvGrpSpPr>
          <p:grpSpPr>
            <a:xfrm>
              <a:off x="2528861" y="812953"/>
              <a:ext cx="2398157" cy="375351"/>
              <a:chOff x="2528861" y="812953"/>
              <a:chExt cx="2398157" cy="375351"/>
            </a:xfrm>
          </p:grpSpPr>
          <p:sp>
            <p:nvSpPr>
              <p:cNvPr id="81" name="Flowchart: Process 83"/>
              <p:cNvSpPr/>
              <p:nvPr/>
            </p:nvSpPr>
            <p:spPr>
              <a:xfrm>
                <a:off x="2528861" y="941877"/>
                <a:ext cx="2180235" cy="14680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82" name="Group 84"/>
              <p:cNvGrpSpPr/>
              <p:nvPr/>
            </p:nvGrpSpPr>
            <p:grpSpPr>
              <a:xfrm>
                <a:off x="4548376" y="812953"/>
                <a:ext cx="378642" cy="375351"/>
                <a:chOff x="4583601" y="837625"/>
                <a:chExt cx="378642" cy="375351"/>
              </a:xfrm>
            </p:grpSpPr>
            <p:sp>
              <p:nvSpPr>
                <p:cNvPr id="83" name="Flowchart: Connector 47"/>
                <p:cNvSpPr/>
                <p:nvPr/>
              </p:nvSpPr>
              <p:spPr>
                <a:xfrm>
                  <a:off x="4583601" y="837625"/>
                  <a:ext cx="378642" cy="375351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4" name="Flowchart: Connector 55"/>
                <p:cNvSpPr/>
                <p:nvPr/>
              </p:nvSpPr>
              <p:spPr>
                <a:xfrm>
                  <a:off x="4689754" y="947164"/>
                  <a:ext cx="166336" cy="164890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77" name="Group 79"/>
            <p:cNvGrpSpPr/>
            <p:nvPr/>
          </p:nvGrpSpPr>
          <p:grpSpPr>
            <a:xfrm>
              <a:off x="2288958" y="796890"/>
              <a:ext cx="470214" cy="468239"/>
              <a:chOff x="6493081" y="1742364"/>
              <a:chExt cx="660464" cy="657690"/>
            </a:xfrm>
          </p:grpSpPr>
          <p:sp>
            <p:nvSpPr>
              <p:cNvPr id="78" name="Oval 80"/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Rectangle: Rounded Corners 81"/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82"/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9899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432139" y="1606828"/>
            <a:ext cx="2669089" cy="3644343"/>
            <a:chOff x="1202749" y="2546245"/>
            <a:chExt cx="2669089" cy="36443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5"/>
              <a:ext cx="2339748" cy="3605090"/>
              <a:chOff x="795338" y="-196850"/>
              <a:chExt cx="4591050" cy="7073900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E95E7C24-2322-4F44-8B99-AC7FC24A882A}"/>
              </a:ext>
            </a:extLst>
          </p:cNvPr>
          <p:cNvSpPr/>
          <p:nvPr/>
        </p:nvSpPr>
        <p:spPr>
          <a:xfrm>
            <a:off x="9726398" y="5737020"/>
            <a:ext cx="2103836" cy="22322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8AC32-D721-4AFC-8305-6185AB0F5572}"/>
              </a:ext>
            </a:extLst>
          </p:cNvPr>
          <p:cNvSpPr/>
          <p:nvPr/>
        </p:nvSpPr>
        <p:spPr>
          <a:xfrm rot="20234284">
            <a:off x="11022506" y="4873250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7A74C2-6782-4E75-8D14-465B26B3DFE6}"/>
              </a:ext>
            </a:extLst>
          </p:cNvPr>
          <p:cNvSpPr/>
          <p:nvPr/>
        </p:nvSpPr>
        <p:spPr>
          <a:xfrm rot="1307746">
            <a:off x="10267280" y="5221690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85C64D-1454-4CFA-A636-C7B1EA7412FB}"/>
              </a:ext>
            </a:extLst>
          </p:cNvPr>
          <p:cNvGrpSpPr/>
          <p:nvPr/>
        </p:nvGrpSpPr>
        <p:grpSpPr>
          <a:xfrm rot="535395">
            <a:off x="9702884" y="2173980"/>
            <a:ext cx="1800896" cy="3121056"/>
            <a:chOff x="6176100" y="2992625"/>
            <a:chExt cx="2086518" cy="2086518"/>
          </a:xfrm>
        </p:grpSpPr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4DD652-31EF-4346-885E-CA6FC289CE42}"/>
              </a:ext>
            </a:extLst>
          </p:cNvPr>
          <p:cNvGrpSpPr/>
          <p:nvPr/>
        </p:nvGrpSpPr>
        <p:grpSpPr>
          <a:xfrm rot="1434524">
            <a:off x="8594986" y="3287231"/>
            <a:ext cx="1929887" cy="841333"/>
            <a:chOff x="8419743" y="1081666"/>
            <a:chExt cx="1929887" cy="8413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A10D6D-D6B2-4F5E-8D33-3EB1AFAE5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9CD2969-38A5-4DB8-A5DD-682C5224F103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702F32-78B0-4D21-84C5-57A24BF207F7}"/>
              </a:ext>
            </a:extLst>
          </p:cNvPr>
          <p:cNvGrpSpPr/>
          <p:nvPr/>
        </p:nvGrpSpPr>
        <p:grpSpPr>
          <a:xfrm rot="487849">
            <a:off x="8699848" y="4280355"/>
            <a:ext cx="1929887" cy="841333"/>
            <a:chOff x="8419743" y="1081666"/>
            <a:chExt cx="1929887" cy="841333"/>
          </a:xfrm>
          <a:solidFill>
            <a:schemeClr val="accent2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9F03DA-325C-4B83-8C74-DA7152BD7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9BC7E4C-A848-4290-AD30-EB52911138ED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696CBD-4D63-40E9-B28D-042A0DFFB175}"/>
              </a:ext>
            </a:extLst>
          </p:cNvPr>
          <p:cNvGrpSpPr/>
          <p:nvPr/>
        </p:nvGrpSpPr>
        <p:grpSpPr>
          <a:xfrm rot="2094843">
            <a:off x="8761455" y="1805060"/>
            <a:ext cx="1929887" cy="841333"/>
            <a:chOff x="8419743" y="1081666"/>
            <a:chExt cx="1929887" cy="841333"/>
          </a:xfrm>
          <a:solidFill>
            <a:schemeClr val="accent5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C4A398-BA84-4941-A956-B61C5A915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E6EB2DD-44E8-4868-8359-3EA293024AF0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Flowchart: Process 43"/>
          <p:cNvSpPr/>
          <p:nvPr/>
        </p:nvSpPr>
        <p:spPr>
          <a:xfrm>
            <a:off x="9736838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7302730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4875117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2530821" y="955785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31560" y="955784"/>
            <a:ext cx="2180235" cy="179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owchart: Connector 48"/>
          <p:cNvSpPr/>
          <p:nvPr/>
        </p:nvSpPr>
        <p:spPr>
          <a:xfrm>
            <a:off x="2347379" y="837624"/>
            <a:ext cx="378642" cy="3753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owchart: Connector 49"/>
          <p:cNvSpPr/>
          <p:nvPr/>
        </p:nvSpPr>
        <p:spPr>
          <a:xfrm>
            <a:off x="4583601" y="837625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1" name="Flowchart: Connector 50"/>
          <p:cNvSpPr/>
          <p:nvPr/>
        </p:nvSpPr>
        <p:spPr>
          <a:xfrm>
            <a:off x="6967651" y="837624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9441253" y="806773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3" name="Flowchart: Connector 52"/>
          <p:cNvSpPr/>
          <p:nvPr/>
        </p:nvSpPr>
        <p:spPr>
          <a:xfrm>
            <a:off x="2456334" y="955886"/>
            <a:ext cx="166336" cy="16489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owchart: Connector 57"/>
          <p:cNvSpPr/>
          <p:nvPr/>
        </p:nvSpPr>
        <p:spPr>
          <a:xfrm>
            <a:off x="11825303" y="806772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-7008" y="760327"/>
            <a:ext cx="470214" cy="468239"/>
            <a:chOff x="6493081" y="1742364"/>
            <a:chExt cx="660464" cy="657690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Rectangle: Rounded Corners 60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6153" y="62775"/>
            <a:ext cx="7794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Étude</a:t>
            </a:r>
            <a:r>
              <a:rPr lang="en-US" sz="3200" dirty="0">
                <a:solidFill>
                  <a:srgbClr val="A5300F"/>
                </a:solidFill>
                <a:latin typeface="Trebuchet MS (Body)"/>
              </a:rPr>
              <a:t> de l’existant &amp; </a:t>
            </a: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Objectifs [2/3]</a:t>
            </a:r>
            <a:r>
              <a:rPr lang="en-US" sz="3200" dirty="0">
                <a:solidFill>
                  <a:srgbClr val="A5300F"/>
                </a:solidFill>
                <a:latin typeface="Trebuchet MS (Body)"/>
              </a:rPr>
              <a:t> - </a:t>
            </a:r>
            <a:endParaRPr lang="fr-FR" sz="3200" dirty="0">
              <a:solidFill>
                <a:srgbClr val="A5300F"/>
              </a:solidFill>
              <a:latin typeface="Trebuchet MS (Body)"/>
            </a:endParaRPr>
          </a:p>
        </p:txBody>
      </p:sp>
      <p:sp>
        <p:nvSpPr>
          <p:cNvPr id="65" name="Oval 66">
            <a:extLst>
              <a:ext uri="{FF2B5EF4-FFF2-40B4-BE49-F238E27FC236}">
                <a16:creationId xmlns:a16="http://schemas.microsoft.com/office/drawing/2014/main" id="{AA662B66-A165-4867-BE26-C8C3769E0003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3D3D382-146F-4C06-A6BF-129DE9CD0617}"/>
              </a:ext>
            </a:extLst>
          </p:cNvPr>
          <p:cNvGrpSpPr/>
          <p:nvPr/>
        </p:nvGrpSpPr>
        <p:grpSpPr>
          <a:xfrm>
            <a:off x="3530444" y="2372451"/>
            <a:ext cx="5268281" cy="866609"/>
            <a:chOff x="3530444" y="2372451"/>
            <a:chExt cx="5268281" cy="866609"/>
          </a:xfrm>
        </p:grpSpPr>
        <p:sp>
          <p:nvSpPr>
            <p:cNvPr id="67" name="TextBox 42">
              <a:extLst>
                <a:ext uri="{FF2B5EF4-FFF2-40B4-BE49-F238E27FC236}">
                  <a16:creationId xmlns:a16="http://schemas.microsoft.com/office/drawing/2014/main" id="{3B0B8268-6C66-4EB2-B19D-BE1A0E1FDC3B}"/>
                </a:ext>
              </a:extLst>
            </p:cNvPr>
            <p:cNvSpPr txBox="1"/>
            <p:nvPr/>
          </p:nvSpPr>
          <p:spPr>
            <a:xfrm>
              <a:off x="3530444" y="2372451"/>
              <a:ext cx="1375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600" b="1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</a:t>
              </a: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1</a:t>
              </a:r>
              <a:endPara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0" name="TextBox 43">
              <a:extLst>
                <a:ext uri="{FF2B5EF4-FFF2-40B4-BE49-F238E27FC236}">
                  <a16:creationId xmlns:a16="http://schemas.microsoft.com/office/drawing/2014/main" id="{229397B3-0081-4905-9D1B-0A3363A4DEFE}"/>
                </a:ext>
              </a:extLst>
            </p:cNvPr>
            <p:cNvSpPr txBox="1"/>
            <p:nvPr/>
          </p:nvSpPr>
          <p:spPr>
            <a:xfrm>
              <a:off x="4572295" y="2469619"/>
              <a:ext cx="42264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2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Voir l’historique global et le calendrier</a:t>
              </a:r>
              <a:endParaRPr lang="en-GB" sz="2200" dirty="0">
                <a:latin typeface="Bahnschrift SemiCondensed" panose="020B0502040204020203" pitchFamily="34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FAC1D7E-713A-415D-8D63-8AE18244FBA3}"/>
              </a:ext>
            </a:extLst>
          </p:cNvPr>
          <p:cNvGrpSpPr/>
          <p:nvPr/>
        </p:nvGrpSpPr>
        <p:grpSpPr>
          <a:xfrm>
            <a:off x="3622618" y="4759487"/>
            <a:ext cx="4804494" cy="840665"/>
            <a:chOff x="3622618" y="4759487"/>
            <a:chExt cx="4804494" cy="840665"/>
          </a:xfrm>
        </p:grpSpPr>
        <p:sp>
          <p:nvSpPr>
            <p:cNvPr id="72" name="TextBox 41">
              <a:extLst>
                <a:ext uri="{FF2B5EF4-FFF2-40B4-BE49-F238E27FC236}">
                  <a16:creationId xmlns:a16="http://schemas.microsoft.com/office/drawing/2014/main" id="{28B9335C-584B-4D52-9516-183CC2645BFE}"/>
                </a:ext>
              </a:extLst>
            </p:cNvPr>
            <p:cNvSpPr txBox="1"/>
            <p:nvPr/>
          </p:nvSpPr>
          <p:spPr>
            <a:xfrm>
              <a:off x="3622618" y="4759487"/>
              <a:ext cx="1177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600" b="1" dirty="0">
                  <a:solidFill>
                    <a:srgbClr val="D55816"/>
                  </a:solidFill>
                  <a:latin typeface="Open Sans" panose="020B0606030504020204" pitchFamily="34" charset="0"/>
                </a:rPr>
                <a:t>0</a:t>
              </a:r>
              <a:r>
                <a:rPr lang="en-US" sz="3600" b="1" dirty="0">
                  <a:solidFill>
                    <a:srgbClr val="D55816"/>
                  </a:solidFill>
                  <a:latin typeface="Open Sans" panose="020B0606030504020204" pitchFamily="34" charset="0"/>
                </a:rPr>
                <a:t>3</a:t>
              </a:r>
              <a:endParaRPr lang="en-GB" sz="3600" b="1" dirty="0">
                <a:solidFill>
                  <a:srgbClr val="D55816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73" name="TextBox 45">
              <a:extLst>
                <a:ext uri="{FF2B5EF4-FFF2-40B4-BE49-F238E27FC236}">
                  <a16:creationId xmlns:a16="http://schemas.microsoft.com/office/drawing/2014/main" id="{F9B4471C-7E57-4AA9-9E42-1D3C0C5503EC}"/>
                </a:ext>
              </a:extLst>
            </p:cNvPr>
            <p:cNvSpPr txBox="1"/>
            <p:nvPr/>
          </p:nvSpPr>
          <p:spPr>
            <a:xfrm>
              <a:off x="4571447" y="4830711"/>
              <a:ext cx="38556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200" dirty="0" err="1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Géneration</a:t>
              </a:r>
              <a:r>
                <a:rPr lang="fr-FR" sz="22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 des rapports et statistiques </a:t>
              </a:r>
              <a:endParaRPr lang="en-GB" sz="2200" dirty="0">
                <a:latin typeface="Bahnschrift SemiCondensed" panose="020B0502040204020203" pitchFamily="34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A813BF-DEDF-4324-8518-08D4B774E206}"/>
              </a:ext>
            </a:extLst>
          </p:cNvPr>
          <p:cNvGrpSpPr/>
          <p:nvPr/>
        </p:nvGrpSpPr>
        <p:grpSpPr>
          <a:xfrm>
            <a:off x="3513642" y="3520319"/>
            <a:ext cx="4913470" cy="843865"/>
            <a:chOff x="3513642" y="3520319"/>
            <a:chExt cx="4913470" cy="843865"/>
          </a:xfrm>
        </p:grpSpPr>
        <p:sp>
          <p:nvSpPr>
            <p:cNvPr id="75" name="TextBox 44">
              <a:extLst>
                <a:ext uri="{FF2B5EF4-FFF2-40B4-BE49-F238E27FC236}">
                  <a16:creationId xmlns:a16="http://schemas.microsoft.com/office/drawing/2014/main" id="{DB702769-8A85-4700-A704-73D9BD31CA4D}"/>
                </a:ext>
              </a:extLst>
            </p:cNvPr>
            <p:cNvSpPr txBox="1"/>
            <p:nvPr/>
          </p:nvSpPr>
          <p:spPr>
            <a:xfrm>
              <a:off x="4556421" y="3594743"/>
              <a:ext cx="38706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2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Valider les demandes en cours de tous les collaborateurs</a:t>
              </a:r>
              <a:endParaRPr lang="en-GB" sz="2200" dirty="0">
                <a:latin typeface="Bahnschrift SemiCondensed" panose="020B0502040204020203" pitchFamily="34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6" name="TextBox 46">
              <a:extLst>
                <a:ext uri="{FF2B5EF4-FFF2-40B4-BE49-F238E27FC236}">
                  <a16:creationId xmlns:a16="http://schemas.microsoft.com/office/drawing/2014/main" id="{A166AFB5-D884-45F2-8AD8-B9D482AE8554}"/>
                </a:ext>
              </a:extLst>
            </p:cNvPr>
            <p:cNvSpPr txBox="1"/>
            <p:nvPr/>
          </p:nvSpPr>
          <p:spPr>
            <a:xfrm>
              <a:off x="3513642" y="3520319"/>
              <a:ext cx="1375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600" b="1" dirty="0">
                  <a:solidFill>
                    <a:srgbClr val="B19C7D"/>
                  </a:solidFill>
                  <a:latin typeface="Open Sans" panose="020B0606030504020204" pitchFamily="34" charset="0"/>
                </a:rPr>
                <a:t>0</a:t>
              </a:r>
              <a:r>
                <a:rPr lang="en-US" sz="3600" b="1" dirty="0">
                  <a:solidFill>
                    <a:srgbClr val="B19C7D"/>
                  </a:solidFill>
                  <a:latin typeface="Open Sans" panose="020B0606030504020204" pitchFamily="34" charset="0"/>
                </a:rPr>
                <a:t>2</a:t>
              </a:r>
              <a:endParaRPr lang="en-GB" sz="3600" b="1" dirty="0">
                <a:solidFill>
                  <a:srgbClr val="B19C7D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7055352" y="164499"/>
            <a:ext cx="3400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rebuchet MS (Body)"/>
                <a:ea typeface="Noto Sans" panose="020B0502040504020204" pitchFamily="34"/>
                <a:cs typeface="Consolas" panose="020B0609020204030204" pitchFamily="49" charset="0"/>
              </a:rPr>
              <a:t>  </a:t>
            </a:r>
            <a:r>
              <a:rPr lang="fr-FR" sz="2400" dirty="0">
                <a:solidFill>
                  <a:srgbClr val="A5300F"/>
                </a:solidFill>
                <a:latin typeface="Trebuchet MS (Body)"/>
              </a:rPr>
              <a:t>Besoins par utilisateur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D52E4C-14A5-4E18-A95A-E90E11D894E5}"/>
              </a:ext>
            </a:extLst>
          </p:cNvPr>
          <p:cNvSpPr/>
          <p:nvPr/>
        </p:nvSpPr>
        <p:spPr>
          <a:xfrm>
            <a:off x="736836" y="5498580"/>
            <a:ext cx="2643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rebuchet MS (Body)"/>
                <a:ea typeface="Noto Sans" panose="020B0502040504020204" pitchFamily="34"/>
                <a:cs typeface="Consolas" panose="020B0609020204030204" pitchFamily="49" charset="0"/>
              </a:rPr>
              <a:t>  </a:t>
            </a:r>
            <a:r>
              <a:rPr lang="fr-FR" sz="2400" dirty="0">
                <a:solidFill>
                  <a:srgbClr val="A5300F"/>
                </a:solidFill>
                <a:latin typeface="Trebuchet MS (Body)"/>
              </a:rPr>
              <a:t>Responsable RH</a:t>
            </a:r>
          </a:p>
        </p:txBody>
      </p:sp>
      <p:grpSp>
        <p:nvGrpSpPr>
          <p:cNvPr id="64" name="Group 96"/>
          <p:cNvGrpSpPr/>
          <p:nvPr/>
        </p:nvGrpSpPr>
        <p:grpSpPr>
          <a:xfrm>
            <a:off x="2319864" y="815185"/>
            <a:ext cx="2638060" cy="468239"/>
            <a:chOff x="2288958" y="796890"/>
            <a:chExt cx="2638060" cy="468239"/>
          </a:xfrm>
        </p:grpSpPr>
        <p:grpSp>
          <p:nvGrpSpPr>
            <p:cNvPr id="68" name="Group 89"/>
            <p:cNvGrpSpPr/>
            <p:nvPr/>
          </p:nvGrpSpPr>
          <p:grpSpPr>
            <a:xfrm>
              <a:off x="2528861" y="812953"/>
              <a:ext cx="2398157" cy="375351"/>
              <a:chOff x="2528861" y="812953"/>
              <a:chExt cx="2398157" cy="375351"/>
            </a:xfrm>
          </p:grpSpPr>
          <p:sp>
            <p:nvSpPr>
              <p:cNvPr id="81" name="Flowchart: Process 83"/>
              <p:cNvSpPr/>
              <p:nvPr/>
            </p:nvSpPr>
            <p:spPr>
              <a:xfrm>
                <a:off x="2528861" y="941877"/>
                <a:ext cx="2180235" cy="14680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82" name="Group 84"/>
              <p:cNvGrpSpPr/>
              <p:nvPr/>
            </p:nvGrpSpPr>
            <p:grpSpPr>
              <a:xfrm>
                <a:off x="4548376" y="812953"/>
                <a:ext cx="378642" cy="375351"/>
                <a:chOff x="4583601" y="837625"/>
                <a:chExt cx="378642" cy="375351"/>
              </a:xfrm>
            </p:grpSpPr>
            <p:sp>
              <p:nvSpPr>
                <p:cNvPr id="83" name="Flowchart: Connector 47"/>
                <p:cNvSpPr/>
                <p:nvPr/>
              </p:nvSpPr>
              <p:spPr>
                <a:xfrm>
                  <a:off x="4583601" y="837625"/>
                  <a:ext cx="378642" cy="375351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4" name="Flowchart: Connector 55"/>
                <p:cNvSpPr/>
                <p:nvPr/>
              </p:nvSpPr>
              <p:spPr>
                <a:xfrm>
                  <a:off x="4689754" y="947164"/>
                  <a:ext cx="166336" cy="164890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69" name="Group 79"/>
            <p:cNvGrpSpPr/>
            <p:nvPr/>
          </p:nvGrpSpPr>
          <p:grpSpPr>
            <a:xfrm>
              <a:off x="2288958" y="796890"/>
              <a:ext cx="470214" cy="468239"/>
              <a:chOff x="6493081" y="1742364"/>
              <a:chExt cx="660464" cy="657690"/>
            </a:xfrm>
          </p:grpSpPr>
          <p:sp>
            <p:nvSpPr>
              <p:cNvPr id="78" name="Oval 80"/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Rectangle: Rounded Corners 81"/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82"/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634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5B4FC20-C444-4C03-B912-6914AC2B8AB2}"/>
              </a:ext>
            </a:extLst>
          </p:cNvPr>
          <p:cNvGrpSpPr/>
          <p:nvPr/>
        </p:nvGrpSpPr>
        <p:grpSpPr>
          <a:xfrm>
            <a:off x="8185856" y="2051377"/>
            <a:ext cx="1612292" cy="2679770"/>
            <a:chOff x="10268256" y="991107"/>
            <a:chExt cx="1077358" cy="1790663"/>
          </a:xfrm>
          <a:solidFill>
            <a:schemeClr val="tx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52FC4DE-F5C4-47DA-8A31-AAFB66D6416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268256" y="991107"/>
              <a:ext cx="1077358" cy="17906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FCC544E-32E5-43BE-906D-D401BEF50A6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1144278" y="2144889"/>
              <a:ext cx="76425" cy="129842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D352A43-C163-466F-9E85-35AA89D8211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905961" y="1656750"/>
              <a:ext cx="276940" cy="444584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A49BC1DA-7F34-4FC0-97B8-59AB848A73B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418642" y="1972315"/>
              <a:ext cx="124090" cy="15367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7527A342-5DA5-4D68-9162-4C01DEFB61D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393167" y="2166256"/>
              <a:ext cx="447872" cy="48813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066D04-42E9-4291-8FF4-1A3DE7ECBA0E}"/>
              </a:ext>
            </a:extLst>
          </p:cNvPr>
          <p:cNvCxnSpPr>
            <a:cxnSpLocks/>
          </p:cNvCxnSpPr>
          <p:nvPr/>
        </p:nvCxnSpPr>
        <p:spPr>
          <a:xfrm>
            <a:off x="8983488" y="-5953"/>
            <a:ext cx="0" cy="2096909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932130" y="136136"/>
            <a:ext cx="967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 (Body)"/>
              <a:ea typeface="Noto Sans" panose="020B0502040504020204" pitchFamily="34"/>
              <a:cs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9736838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7302730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4875117" y="942854"/>
            <a:ext cx="2180235" cy="14680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530821" y="955785"/>
            <a:ext cx="2180235" cy="146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31560" y="955784"/>
            <a:ext cx="2180235" cy="153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onnector 9"/>
          <p:cNvSpPr/>
          <p:nvPr/>
        </p:nvSpPr>
        <p:spPr>
          <a:xfrm>
            <a:off x="4583601" y="837625"/>
            <a:ext cx="378642" cy="3753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6967651" y="837624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9441253" y="806773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689754" y="947164"/>
            <a:ext cx="166336" cy="16489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onnector 13"/>
          <p:cNvSpPr/>
          <p:nvPr/>
        </p:nvSpPr>
        <p:spPr>
          <a:xfrm>
            <a:off x="11825303" y="806772"/>
            <a:ext cx="378642" cy="37535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7008" y="760327"/>
            <a:ext cx="470214" cy="468239"/>
            <a:chOff x="6493081" y="1742364"/>
            <a:chExt cx="660464" cy="657690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: Rounded Corners 16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91369" y="760327"/>
            <a:ext cx="470214" cy="468239"/>
            <a:chOff x="6493081" y="1742364"/>
            <a:chExt cx="660464" cy="65769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: Rounded Corners 20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6153" y="62775"/>
            <a:ext cx="7794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sz="3200" dirty="0">
                <a:solidFill>
                  <a:srgbClr val="A5300F"/>
                </a:solidFill>
                <a:latin typeface="Trebuchet MS (Body)"/>
              </a:rPr>
              <a:t> Solution  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723362" y="2056184"/>
            <a:ext cx="2568068" cy="3150816"/>
            <a:chOff x="3389152" y="2208911"/>
            <a:chExt cx="2203483" cy="2703499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 rot="10800000">
              <a:off x="3795524" y="2208911"/>
              <a:ext cx="1378823" cy="2300309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0"/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1"/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2"/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3"/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4"/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5"/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6"/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7"/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8"/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391191" y="2050368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latin typeface="Bahnschrift SemiCondensed" panose="020B0502040204020203" pitchFamily="34" charset="0"/>
              </a:rPr>
              <a:t>Application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538632" y="2305281"/>
            <a:ext cx="5053753" cy="646331"/>
            <a:chOff x="3530444" y="2372451"/>
            <a:chExt cx="3857603" cy="646331"/>
          </a:xfrm>
        </p:grpSpPr>
        <p:sp>
          <p:nvSpPr>
            <p:cNvPr id="72" name="TextBox 42"/>
            <p:cNvSpPr txBox="1"/>
            <p:nvPr/>
          </p:nvSpPr>
          <p:spPr>
            <a:xfrm>
              <a:off x="3530444" y="2372451"/>
              <a:ext cx="1375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1</a:t>
              </a:r>
              <a:endPara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3" name="TextBox 43"/>
            <p:cNvSpPr txBox="1"/>
            <p:nvPr/>
          </p:nvSpPr>
          <p:spPr>
            <a:xfrm>
              <a:off x="4479271" y="2469958"/>
              <a:ext cx="2908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0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Gestion automatique des demandes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803270" y="4349424"/>
            <a:ext cx="4902805" cy="646331"/>
            <a:chOff x="3622618" y="4759487"/>
            <a:chExt cx="4902805" cy="646331"/>
          </a:xfrm>
        </p:grpSpPr>
        <p:sp>
          <p:nvSpPr>
            <p:cNvPr id="75" name="TextBox 41"/>
            <p:cNvSpPr txBox="1"/>
            <p:nvPr/>
          </p:nvSpPr>
          <p:spPr>
            <a:xfrm>
              <a:off x="3622618" y="4759487"/>
              <a:ext cx="1177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600" b="1" dirty="0">
                  <a:solidFill>
                    <a:srgbClr val="D55816"/>
                  </a:solidFill>
                  <a:latin typeface="Open Sans" panose="020B0606030504020204" pitchFamily="34" charset="0"/>
                </a:rPr>
                <a:t>0</a:t>
              </a:r>
              <a:r>
                <a:rPr lang="en-US" sz="3600" b="1" dirty="0">
                  <a:solidFill>
                    <a:srgbClr val="D55816"/>
                  </a:solidFill>
                  <a:latin typeface="Open Sans" panose="020B0606030504020204" pitchFamily="34" charset="0"/>
                </a:rPr>
                <a:t>3</a:t>
              </a:r>
              <a:endParaRPr lang="en-GB" sz="3600" b="1" dirty="0">
                <a:solidFill>
                  <a:srgbClr val="D55816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76" name="TextBox 45"/>
            <p:cNvSpPr txBox="1"/>
            <p:nvPr/>
          </p:nvSpPr>
          <p:spPr>
            <a:xfrm>
              <a:off x="4669758" y="4860344"/>
              <a:ext cx="3855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0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Mise à jours automatique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26354" y="3343601"/>
            <a:ext cx="4956203" cy="646331"/>
            <a:chOff x="3513642" y="3520319"/>
            <a:chExt cx="4956203" cy="646331"/>
          </a:xfrm>
        </p:grpSpPr>
        <p:sp>
          <p:nvSpPr>
            <p:cNvPr id="78" name="TextBox 44"/>
            <p:cNvSpPr txBox="1"/>
            <p:nvPr/>
          </p:nvSpPr>
          <p:spPr>
            <a:xfrm>
              <a:off x="4599154" y="3629024"/>
              <a:ext cx="3870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r-FR" sz="2000" dirty="0">
                  <a:latin typeface="Bahnschrift SemiCondensed" panose="020B0502040204020203" pitchFamily="34" charset="0"/>
                  <a:ea typeface="Noto Sans" panose="020B0502040504020204" pitchFamily="34"/>
                  <a:cs typeface="Noto Sans" panose="020B0502040504020204" pitchFamily="34"/>
                </a:rPr>
                <a:t>Consultation fluide des données</a:t>
              </a:r>
              <a:endParaRPr lang="en-GB" sz="2000" dirty="0">
                <a:latin typeface="Bahnschrift SemiCondensed" panose="020B0502040204020203" pitchFamily="34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9" name="TextBox 46"/>
            <p:cNvSpPr txBox="1"/>
            <p:nvPr/>
          </p:nvSpPr>
          <p:spPr>
            <a:xfrm>
              <a:off x="3513642" y="3520319"/>
              <a:ext cx="1375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600" b="1" dirty="0">
                  <a:solidFill>
                    <a:srgbClr val="B19C7D"/>
                  </a:solidFill>
                  <a:latin typeface="Open Sans" panose="020B0606030504020204" pitchFamily="34" charset="0"/>
                </a:rPr>
                <a:t>0</a:t>
              </a:r>
              <a:r>
                <a:rPr lang="en-US" sz="3600" b="1" dirty="0">
                  <a:solidFill>
                    <a:srgbClr val="B19C7D"/>
                  </a:solidFill>
                  <a:latin typeface="Open Sans" panose="020B0606030504020204" pitchFamily="34" charset="0"/>
                </a:rPr>
                <a:t>2</a:t>
              </a:r>
              <a:endParaRPr lang="en-GB" sz="3600" b="1" dirty="0">
                <a:solidFill>
                  <a:srgbClr val="B19C7D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C36CB5B2-86E0-44AA-81A8-BAF8B1201C2C}"/>
              </a:ext>
            </a:extLst>
          </p:cNvPr>
          <p:cNvSpPr/>
          <p:nvPr/>
        </p:nvSpPr>
        <p:spPr>
          <a:xfrm>
            <a:off x="11691514" y="638712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29654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4E4C113-16A2-473E-B44F-5A2C997721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 descr="Comprendre la méthode Agile Scrum en 10 min • Tuleap">
            <a:extLst>
              <a:ext uri="{FF2B5EF4-FFF2-40B4-BE49-F238E27FC236}">
                <a16:creationId xmlns:a16="http://schemas.microsoft.com/office/drawing/2014/main" id="{B2E29E05-1BFC-4DDE-9CC5-8CCB3313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1" y="1514352"/>
            <a:ext cx="1062752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0D7CD02E-0FFD-40F3-8439-308A56F9DEBD}"/>
              </a:ext>
            </a:extLst>
          </p:cNvPr>
          <p:cNvSpPr txBox="1"/>
          <p:nvPr/>
        </p:nvSpPr>
        <p:spPr>
          <a:xfrm>
            <a:off x="469729" y="397982"/>
            <a:ext cx="401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Méthodologie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travail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00F87C-8913-46B7-839C-0E53C2F1C27B}"/>
              </a:ext>
            </a:extLst>
          </p:cNvPr>
          <p:cNvSpPr txBox="1"/>
          <p:nvPr/>
        </p:nvSpPr>
        <p:spPr>
          <a:xfrm>
            <a:off x="1180580" y="771501"/>
            <a:ext cx="2595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solidFill>
                  <a:srgbClr val="F0502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Méthodologie</a:t>
            </a:r>
            <a:r>
              <a:rPr lang="en-GB" b="1" dirty="0">
                <a:solidFill>
                  <a:srgbClr val="F0502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Scrum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3C47C1-9506-4720-9126-7EAF98BFB442}"/>
              </a:ext>
            </a:extLst>
          </p:cNvPr>
          <p:cNvSpPr/>
          <p:nvPr/>
        </p:nvSpPr>
        <p:spPr>
          <a:xfrm>
            <a:off x="11516834" y="6309796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Espace réservé du numéro de diapositive 2">
            <a:extLst>
              <a:ext uri="{FF2B5EF4-FFF2-40B4-BE49-F238E27FC236}">
                <a16:creationId xmlns:a16="http://schemas.microsoft.com/office/drawing/2014/main" id="{401D9B75-AB2C-44CF-B260-1FC29BF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3923" y="6352791"/>
            <a:ext cx="451117" cy="365125"/>
          </a:xfrm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528217-EF09-470F-BDFD-E481EF934283}"/>
              </a:ext>
            </a:extLst>
          </p:cNvPr>
          <p:cNvSpPr txBox="1"/>
          <p:nvPr/>
        </p:nvSpPr>
        <p:spPr>
          <a:xfrm>
            <a:off x="1854257" y="3694610"/>
            <a:ext cx="182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Product </a:t>
            </a:r>
            <a:r>
              <a:rPr lang="fr-FR" sz="2000" dirty="0" err="1">
                <a:solidFill>
                  <a:schemeClr val="bg1"/>
                </a:solidFill>
              </a:rPr>
              <a:t>Owner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4EABEBA-E383-43D4-9776-0A05D8596A39}"/>
              </a:ext>
            </a:extLst>
          </p:cNvPr>
          <p:cNvSpPr txBox="1"/>
          <p:nvPr/>
        </p:nvSpPr>
        <p:spPr>
          <a:xfrm>
            <a:off x="4781696" y="3157825"/>
            <a:ext cx="182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Scrum Master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A9DCA1D-2055-400B-81BF-A9E61926FD5A}"/>
              </a:ext>
            </a:extLst>
          </p:cNvPr>
          <p:cNvSpPr/>
          <p:nvPr/>
        </p:nvSpPr>
        <p:spPr>
          <a:xfrm>
            <a:off x="964428" y="1706857"/>
            <a:ext cx="3307025" cy="598416"/>
          </a:xfrm>
          <a:prstGeom prst="roundRect">
            <a:avLst/>
          </a:prstGeom>
          <a:solidFill>
            <a:srgbClr val="954EB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METHODE SCRUM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4EABEBA-E383-43D4-9776-0A05D8596A39}"/>
              </a:ext>
            </a:extLst>
          </p:cNvPr>
          <p:cNvSpPr txBox="1"/>
          <p:nvPr/>
        </p:nvSpPr>
        <p:spPr>
          <a:xfrm>
            <a:off x="7099780" y="4094720"/>
            <a:ext cx="182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Équipe de </a:t>
            </a:r>
            <a:r>
              <a:rPr lang="fr-FR" sz="2000" dirty="0" err="1">
                <a:solidFill>
                  <a:schemeClr val="bg1"/>
                </a:solidFill>
              </a:rPr>
              <a:t>dév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7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6386</TotalTime>
  <Words>691</Words>
  <Application>Microsoft Office PowerPoint</Application>
  <PresentationFormat>Grand écran</PresentationFormat>
  <Paragraphs>203</Paragraphs>
  <Slides>19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Authentification avec Microsoft azure </vt:lpstr>
      <vt:lpstr>Création d’une application sur AD </vt:lpstr>
      <vt:lpstr>Analyse &amp; conception[1/2]  </vt:lpstr>
      <vt:lpstr>Analyse &amp; conception[2/2]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Moez Barkallah</dc:creator>
  <cp:lastModifiedBy>Compte Microsoft</cp:lastModifiedBy>
  <cp:revision>290</cp:revision>
  <dcterms:created xsi:type="dcterms:W3CDTF">2019-06-17T14:32:25Z</dcterms:created>
  <dcterms:modified xsi:type="dcterms:W3CDTF">2021-08-22T10:02:05Z</dcterms:modified>
</cp:coreProperties>
</file>