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09" r:id="rId2"/>
  </p:sldMasterIdLst>
  <p:notesMasterIdLst>
    <p:notesMasterId r:id="rId4"/>
  </p:notesMasterIdLst>
  <p:handoutMasterIdLst>
    <p:handoutMasterId r:id="rId5"/>
  </p:handoutMasterIdLst>
  <p:sldIdLst>
    <p:sldId id="714" r:id="rId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4" userDrawn="1">
          <p15:clr>
            <a:srgbClr val="A4A3A4"/>
          </p15:clr>
        </p15:guide>
        <p15:guide id="8" pos="7106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pos="1964" userDrawn="1">
          <p15:clr>
            <a:srgbClr val="A4A3A4"/>
          </p15:clr>
        </p15:guide>
        <p15:guide id="12" pos="5716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B48"/>
    <a:srgbClr val="CDEB00"/>
    <a:srgbClr val="445468"/>
    <a:srgbClr val="895881"/>
    <a:srgbClr val="595959"/>
    <a:srgbClr val="D9D9D9"/>
    <a:srgbClr val="00BBD6"/>
    <a:srgbClr val="B2D235"/>
    <a:srgbClr val="FFC000"/>
    <a:srgbClr val="937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560" autoAdjust="0"/>
  </p:normalViewPr>
  <p:slideViewPr>
    <p:cSldViewPr>
      <p:cViewPr varScale="1">
        <p:scale>
          <a:sx n="108" d="100"/>
          <a:sy n="108" d="100"/>
        </p:scale>
        <p:origin x="618" y="78"/>
      </p:cViewPr>
      <p:guideLst>
        <p:guide orient="horz" pos="2251"/>
        <p:guide orient="horz" pos="3159"/>
        <p:guide orient="horz" pos="981"/>
        <p:guide pos="3840"/>
        <p:guide pos="574"/>
        <p:guide pos="7106"/>
        <p:guide pos="7408"/>
        <p:guide pos="302"/>
        <p:guide pos="1964"/>
        <p:guide pos="5716"/>
        <p:guide pos="4384"/>
        <p:guide orient="horz" pos="3295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2016-06-22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2016-06-22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4" indent="0" algn="ctr">
              <a:buNone/>
              <a:defRPr sz="2000"/>
            </a:lvl2pPr>
            <a:lvl3pPr marL="914366" indent="0" algn="ctr">
              <a:buNone/>
              <a:defRPr sz="1800"/>
            </a:lvl3pPr>
            <a:lvl4pPr marL="1371549" indent="0" algn="ctr">
              <a:buNone/>
              <a:defRPr sz="1600"/>
            </a:lvl4pPr>
            <a:lvl5pPr marL="1828732" indent="0" algn="ctr">
              <a:buNone/>
              <a:defRPr sz="1600"/>
            </a:lvl5pPr>
            <a:lvl6pPr marL="2285915" indent="0" algn="ctr">
              <a:buNone/>
              <a:defRPr sz="1600"/>
            </a:lvl6pPr>
            <a:lvl7pPr marL="2743097" indent="0" algn="ctr">
              <a:buNone/>
              <a:defRPr sz="1600"/>
            </a:lvl7pPr>
            <a:lvl8pPr marL="3200280" indent="0" algn="ctr">
              <a:buNone/>
              <a:defRPr sz="1600"/>
            </a:lvl8pPr>
            <a:lvl9pPr marL="3657464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7" y="6214075"/>
            <a:ext cx="1627772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59633"/>
            <a:ext cx="11233248" cy="923330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7" y="6214075"/>
            <a:ext cx="1627772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5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4" y="1700812"/>
            <a:ext cx="5616574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1" y="2101454"/>
            <a:ext cx="5112569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1" y="4581129"/>
            <a:ext cx="5112569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84" indent="0" algn="ctr">
              <a:buNone/>
              <a:defRPr sz="2000"/>
            </a:lvl2pPr>
            <a:lvl3pPr marL="914366" indent="0" algn="ctr">
              <a:buNone/>
              <a:defRPr sz="1800"/>
            </a:lvl3pPr>
            <a:lvl4pPr marL="1371549" indent="0" algn="ctr">
              <a:buNone/>
              <a:defRPr sz="1600"/>
            </a:lvl4pPr>
            <a:lvl5pPr marL="1828732" indent="0" algn="ctr">
              <a:buNone/>
              <a:defRPr sz="1600"/>
            </a:lvl5pPr>
            <a:lvl6pPr marL="2285915" indent="0" algn="ctr">
              <a:buNone/>
              <a:defRPr sz="1600"/>
            </a:lvl6pPr>
            <a:lvl7pPr marL="2743097" indent="0" algn="ctr">
              <a:buNone/>
              <a:defRPr sz="1600"/>
            </a:lvl7pPr>
            <a:lvl8pPr marL="3200280" indent="0" algn="ctr">
              <a:buNone/>
              <a:defRPr sz="1600"/>
            </a:lvl8pPr>
            <a:lvl9pPr marL="365746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63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9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79"/>
            <a:ext cx="5112569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84" indent="0" algn="ctr">
              <a:buNone/>
              <a:defRPr sz="2000"/>
            </a:lvl2pPr>
            <a:lvl3pPr marL="914366" indent="0" algn="ctr">
              <a:buNone/>
              <a:defRPr sz="1800"/>
            </a:lvl3pPr>
            <a:lvl4pPr marL="1371549" indent="0" algn="ctr">
              <a:buNone/>
              <a:defRPr sz="1600"/>
            </a:lvl4pPr>
            <a:lvl5pPr marL="1828732" indent="0" algn="ctr">
              <a:buNone/>
              <a:defRPr sz="1600"/>
            </a:lvl5pPr>
            <a:lvl6pPr marL="2285915" indent="0" algn="ctr">
              <a:buNone/>
              <a:defRPr sz="1600"/>
            </a:lvl6pPr>
            <a:lvl7pPr marL="2743097" indent="0" algn="ctr">
              <a:buNone/>
              <a:defRPr sz="1600"/>
            </a:lvl7pPr>
            <a:lvl8pPr marL="3200280" indent="0" algn="ctr">
              <a:buNone/>
              <a:defRPr sz="1600"/>
            </a:lvl8pPr>
            <a:lvl9pPr marL="365746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50"/>
            <a:ext cx="57724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</a:t>
            </a:r>
            <a:r>
              <a:rPr lang="en-US" sz="4000">
                <a:solidFill>
                  <a:srgbClr val="909DB3"/>
                </a:solidFill>
                <a:latin typeface="Calibri Light" panose="020F0302020204030204" pitchFamily="34" charset="0"/>
              </a:rPr>
              <a:t>PowerPoint templates</a:t>
            </a:r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7" y="3600779"/>
            <a:ext cx="470610" cy="470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7" y="2952729"/>
            <a:ext cx="470610" cy="470610"/>
          </a:xfrm>
          <a:prstGeom prst="rect">
            <a:avLst/>
          </a:prstGeom>
        </p:spPr>
      </p:pic>
      <p:pic>
        <p:nvPicPr>
          <p:cNvPr id="9" name="Picture 8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7" y="5549806"/>
            <a:ext cx="470610" cy="470610"/>
          </a:xfrm>
          <a:prstGeom prst="rect">
            <a:avLst/>
          </a:prstGeom>
        </p:spPr>
      </p:pic>
      <p:pic>
        <p:nvPicPr>
          <p:cNvPr id="10" name="Picture 9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7" y="4901757"/>
            <a:ext cx="470610" cy="470610"/>
          </a:xfrm>
          <a:prstGeom prst="rect">
            <a:avLst/>
          </a:prstGeom>
        </p:spPr>
      </p:pic>
      <p:pic>
        <p:nvPicPr>
          <p:cNvPr id="11" name="Picture 10">
            <a:hlinkClick r:id="rId10"/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7" y="4248829"/>
            <a:ext cx="475488" cy="475488"/>
          </a:xfrm>
          <a:prstGeom prst="rect">
            <a:avLst/>
          </a:prstGeom>
        </p:spPr>
      </p:pic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6898040"/>
            <a:ext cx="2493481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3" y="3034147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6" y="102907"/>
            <a:ext cx="2914140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36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5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6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0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4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6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9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2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4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2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5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7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5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91436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92" indent="-228592" algn="l" defTabSz="91436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75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56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40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324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506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9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2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4" indent="-228592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2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5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7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Title 1"/>
          <p:cNvSpPr>
            <a:spLocks noGrp="1"/>
          </p:cNvSpPr>
          <p:nvPr>
            <p:ph type="ctrTitle"/>
          </p:nvPr>
        </p:nvSpPr>
        <p:spPr>
          <a:xfrm>
            <a:off x="331529" y="169126"/>
            <a:ext cx="3386391" cy="8866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Steam Games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Sentiment Analysis</a:t>
            </a:r>
          </a:p>
        </p:txBody>
      </p:sp>
      <p:sp>
        <p:nvSpPr>
          <p:cNvPr id="2030" name="Subtitle 6"/>
          <p:cNvSpPr>
            <a:spLocks noGrp="1"/>
          </p:cNvSpPr>
          <p:nvPr>
            <p:ph type="subTitle" idx="1"/>
          </p:nvPr>
        </p:nvSpPr>
        <p:spPr>
          <a:xfrm>
            <a:off x="336494" y="842777"/>
            <a:ext cx="3297169" cy="1581885"/>
          </a:xfrm>
        </p:spPr>
        <p:txBody>
          <a:bodyPr>
            <a:normAutofit/>
          </a:bodyPr>
          <a:lstStyle/>
          <a:p>
            <a:endParaRPr lang="en-US" sz="1600" cap="none" dirty="0">
              <a:solidFill>
                <a:schemeClr val="tx2"/>
              </a:solidFill>
            </a:endParaRPr>
          </a:p>
          <a:p>
            <a:r>
              <a:rPr lang="en-US" sz="1200" cap="none" dirty="0">
                <a:solidFill>
                  <a:schemeClr val="tx2"/>
                </a:solidFill>
              </a:rPr>
              <a:t>REALIZED BY: MALEK DOGHMAN</a:t>
            </a:r>
          </a:p>
          <a:p>
            <a:r>
              <a:rPr lang="en-US" sz="1200" cap="none" dirty="0">
                <a:solidFill>
                  <a:schemeClr val="tx2"/>
                </a:solidFill>
              </a:rPr>
              <a:t>ENSIT SUPERVISOR: NARJES HACHANI</a:t>
            </a:r>
          </a:p>
          <a:p>
            <a:r>
              <a:rPr lang="en-US" sz="1200" cap="none" dirty="0">
                <a:solidFill>
                  <a:schemeClr val="tx2"/>
                </a:solidFill>
              </a:rPr>
              <a:t>IP-TECH SUPERVISOR: SEIFEDDINE DRIDI</a:t>
            </a:r>
          </a:p>
        </p:txBody>
      </p:sp>
      <p:cxnSp>
        <p:nvCxnSpPr>
          <p:cNvPr id="2067" name="Straight Connector 2066"/>
          <p:cNvCxnSpPr/>
          <p:nvPr/>
        </p:nvCxnSpPr>
        <p:spPr>
          <a:xfrm>
            <a:off x="4223792" y="0"/>
            <a:ext cx="0" cy="695739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/>
          <p:nvPr/>
        </p:nvCxnSpPr>
        <p:spPr>
          <a:xfrm>
            <a:off x="8400256" y="45754"/>
            <a:ext cx="0" cy="695739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Title 1"/>
          <p:cNvSpPr txBox="1">
            <a:spLocks/>
          </p:cNvSpPr>
          <p:nvPr/>
        </p:nvSpPr>
        <p:spPr>
          <a:xfrm>
            <a:off x="433981" y="2180832"/>
            <a:ext cx="3386391" cy="514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Introduction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070" name="Subtitle 6"/>
          <p:cNvSpPr txBox="1">
            <a:spLocks/>
          </p:cNvSpPr>
          <p:nvPr/>
        </p:nvSpPr>
        <p:spPr>
          <a:xfrm>
            <a:off x="417054" y="2794724"/>
            <a:ext cx="3297169" cy="1247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cap="none" dirty="0">
                <a:solidFill>
                  <a:schemeClr val="tx2"/>
                </a:solidFill>
              </a:rPr>
              <a:t>Sentiment analysis is a subfield of natural language processing (NLP) and artificial intelligence.</a:t>
            </a:r>
          </a:p>
          <a:p>
            <a:r>
              <a:rPr lang="en-US" sz="1400" cap="none" dirty="0">
                <a:solidFill>
                  <a:schemeClr val="tx2"/>
                </a:solidFill>
              </a:rPr>
              <a:t>It is used to analyze a user opinion, review or comment for further reuse.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71" name="Title 1"/>
          <p:cNvSpPr txBox="1">
            <a:spLocks/>
          </p:cNvSpPr>
          <p:nvPr/>
        </p:nvSpPr>
        <p:spPr>
          <a:xfrm>
            <a:off x="4667076" y="304066"/>
            <a:ext cx="3386391" cy="4074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Solution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072" name="Subtitle 6"/>
          <p:cNvSpPr txBox="1">
            <a:spLocks/>
          </p:cNvSpPr>
          <p:nvPr/>
        </p:nvSpPr>
        <p:spPr>
          <a:xfrm>
            <a:off x="4711686" y="711507"/>
            <a:ext cx="3297169" cy="104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cap="none" dirty="0">
                <a:solidFill>
                  <a:schemeClr val="tx2"/>
                </a:solidFill>
              </a:rPr>
              <a:t>For this classification task, we decided to use a </a:t>
            </a:r>
            <a:r>
              <a:rPr lang="en-US" sz="1400" b="1" cap="none" dirty="0">
                <a:solidFill>
                  <a:schemeClr val="tx2"/>
                </a:solidFill>
              </a:rPr>
              <a:t>Convolutional Neural Network</a:t>
            </a:r>
            <a:r>
              <a:rPr lang="en-US" sz="1400" cap="none" dirty="0">
                <a:solidFill>
                  <a:schemeClr val="tx2"/>
                </a:solidFill>
              </a:rPr>
              <a:t>.</a:t>
            </a:r>
          </a:p>
          <a:p>
            <a:r>
              <a:rPr lang="en-US" sz="1400" cap="none" dirty="0">
                <a:solidFill>
                  <a:schemeClr val="tx2"/>
                </a:solidFill>
              </a:rPr>
              <a:t>The training </a:t>
            </a:r>
            <a:r>
              <a:rPr lang="en-US" sz="1400" b="1" cap="none" dirty="0">
                <a:solidFill>
                  <a:schemeClr val="tx2"/>
                </a:solidFill>
              </a:rPr>
              <a:t>dataset</a:t>
            </a:r>
            <a:r>
              <a:rPr lang="en-US" sz="1400" cap="none" dirty="0">
                <a:solidFill>
                  <a:schemeClr val="tx2"/>
                </a:solidFill>
              </a:rPr>
              <a:t> is extracted from Steam, Amazon, </a:t>
            </a:r>
            <a:r>
              <a:rPr lang="en-US" sz="1400" cap="none" dirty="0" err="1">
                <a:solidFill>
                  <a:schemeClr val="tx2"/>
                </a:solidFill>
              </a:rPr>
              <a:t>LMDb</a:t>
            </a:r>
            <a:r>
              <a:rPr lang="en-US" sz="1400" cap="none" dirty="0">
                <a:solidFill>
                  <a:schemeClr val="tx2"/>
                </a:solidFill>
              </a:rPr>
              <a:t> …</a:t>
            </a:r>
          </a:p>
        </p:txBody>
      </p:sp>
      <p:sp>
        <p:nvSpPr>
          <p:cNvPr id="2074" name="Title 1"/>
          <p:cNvSpPr txBox="1">
            <a:spLocks/>
          </p:cNvSpPr>
          <p:nvPr/>
        </p:nvSpPr>
        <p:spPr>
          <a:xfrm>
            <a:off x="4713739" y="3980748"/>
            <a:ext cx="3386391" cy="456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Results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075" name="Subtitle 6"/>
          <p:cNvSpPr txBox="1">
            <a:spLocks/>
          </p:cNvSpPr>
          <p:nvPr/>
        </p:nvSpPr>
        <p:spPr>
          <a:xfrm>
            <a:off x="4711686" y="4432319"/>
            <a:ext cx="3297169" cy="7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cap="none" dirty="0">
                <a:solidFill>
                  <a:schemeClr val="tx2"/>
                </a:solidFill>
              </a:rPr>
              <a:t>The implemented model of the CNN build on top of word2vec reached an accuracy of </a:t>
            </a:r>
            <a:r>
              <a:rPr lang="en-US" sz="1400" b="1" cap="none" dirty="0">
                <a:solidFill>
                  <a:schemeClr val="tx2"/>
                </a:solidFill>
              </a:rPr>
              <a:t>76%</a:t>
            </a:r>
            <a:r>
              <a:rPr lang="en-US" sz="1400" cap="none" dirty="0">
                <a:solidFill>
                  <a:schemeClr val="tx2"/>
                </a:solidFill>
              </a:rPr>
              <a:t> on the </a:t>
            </a:r>
            <a:r>
              <a:rPr lang="en-US" sz="1400" b="1" cap="none" dirty="0">
                <a:solidFill>
                  <a:schemeClr val="tx2"/>
                </a:solidFill>
              </a:rPr>
              <a:t>test</a:t>
            </a:r>
            <a:r>
              <a:rPr lang="en-US" sz="1400" cap="none" dirty="0">
                <a:solidFill>
                  <a:schemeClr val="tx2"/>
                </a:solidFill>
              </a:rPr>
              <a:t> data</a:t>
            </a: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394118" y="4412194"/>
            <a:ext cx="3386391" cy="4153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Problematic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Subtitle 6"/>
          <p:cNvSpPr txBox="1">
            <a:spLocks/>
          </p:cNvSpPr>
          <p:nvPr/>
        </p:nvSpPr>
        <p:spPr>
          <a:xfrm>
            <a:off x="417053" y="4991977"/>
            <a:ext cx="3297169" cy="664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cap="none" dirty="0">
                <a:solidFill>
                  <a:schemeClr val="tx2"/>
                </a:solidFill>
              </a:rPr>
              <a:t>Using a naïve algorithm to classify a review into positive or negative will not give us the expected results.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8773675" y="4077072"/>
            <a:ext cx="3386391" cy="484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Conclusion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2" name="Shape 1090"/>
          <p:cNvSpPr/>
          <p:nvPr/>
        </p:nvSpPr>
        <p:spPr>
          <a:xfrm>
            <a:off x="11532735" y="6306059"/>
            <a:ext cx="457200" cy="457200"/>
          </a:xfrm>
          <a:prstGeom prst="ellipse">
            <a:avLst/>
          </a:prstGeom>
          <a:solidFill>
            <a:srgbClr val="B2D23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>
              <a:defRPr sz="11700">
                <a:solidFill>
                  <a:srgbClr val="FFFFFF"/>
                </a:solidFill>
              </a:defRPr>
            </a:pPr>
            <a:r>
              <a:rPr lang="en-US" sz="3200" dirty="0"/>
              <a:t>3</a:t>
            </a:r>
            <a:endParaRPr sz="3200" dirty="0"/>
          </a:p>
        </p:txBody>
      </p:sp>
      <p:sp>
        <p:nvSpPr>
          <p:cNvPr id="54" name="Subtitle 6"/>
          <p:cNvSpPr txBox="1">
            <a:spLocks/>
          </p:cNvSpPr>
          <p:nvPr/>
        </p:nvSpPr>
        <p:spPr>
          <a:xfrm>
            <a:off x="8823100" y="4509120"/>
            <a:ext cx="3297169" cy="201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500" cap="none" dirty="0">
                <a:solidFill>
                  <a:schemeClr val="tx2"/>
                </a:solidFill>
              </a:rPr>
              <a:t>Our solution can be further improved in several ways</a:t>
            </a:r>
          </a:p>
          <a:p>
            <a:r>
              <a:rPr lang="en-US" sz="1500" cap="none" dirty="0">
                <a:solidFill>
                  <a:schemeClr val="tx2"/>
                </a:solidFill>
              </a:rPr>
              <a:t>-Instead of a binary classification, we can introduce a fine grained analysis.</a:t>
            </a:r>
          </a:p>
          <a:p>
            <a:r>
              <a:rPr lang="en-US" sz="1500" cap="none" dirty="0">
                <a:solidFill>
                  <a:schemeClr val="tx2"/>
                </a:solidFill>
              </a:rPr>
              <a:t>-Product Feature extraction: The model will be able to predict the product feature that made a user satisfied with the product.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6" y="1724169"/>
            <a:ext cx="3176255" cy="2136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11" y="5033435"/>
            <a:ext cx="3500943" cy="1824565"/>
          </a:xfrm>
          <a:prstGeom prst="rect">
            <a:avLst/>
          </a:prstGeom>
        </p:spPr>
      </p:pic>
      <p:sp>
        <p:nvSpPr>
          <p:cNvPr id="51" name="Shape 1090"/>
          <p:cNvSpPr/>
          <p:nvPr/>
        </p:nvSpPr>
        <p:spPr>
          <a:xfrm>
            <a:off x="3386904" y="6306059"/>
            <a:ext cx="457200" cy="457200"/>
          </a:xfrm>
          <a:prstGeom prst="ellipse">
            <a:avLst/>
          </a:prstGeom>
          <a:solidFill>
            <a:srgbClr val="B2D23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>
              <a:defRPr sz="11700">
                <a:solidFill>
                  <a:srgbClr val="FFFFFF"/>
                </a:solidFill>
              </a:defRPr>
            </a:pPr>
            <a:r>
              <a:rPr lang="en-US" sz="3200" dirty="0"/>
              <a:t>1</a:t>
            </a:r>
            <a:endParaRPr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64" y="1082057"/>
            <a:ext cx="3287542" cy="2202992"/>
          </a:xfrm>
          <a:prstGeom prst="rect">
            <a:avLst/>
          </a:prstGeom>
        </p:spPr>
      </p:pic>
      <p:sp>
        <p:nvSpPr>
          <p:cNvPr id="53" name="Shape 1090"/>
          <p:cNvSpPr/>
          <p:nvPr/>
        </p:nvSpPr>
        <p:spPr>
          <a:xfrm>
            <a:off x="7649664" y="6306059"/>
            <a:ext cx="457200" cy="457200"/>
          </a:xfrm>
          <a:prstGeom prst="ellipse">
            <a:avLst/>
          </a:prstGeom>
          <a:solidFill>
            <a:srgbClr val="B2D23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>
              <a:defRPr sz="11700">
                <a:solidFill>
                  <a:srgbClr val="FFFFFF"/>
                </a:solidFill>
              </a:defRPr>
            </a:pPr>
            <a:r>
              <a:rPr lang="en-US" sz="3200" dirty="0"/>
              <a:t>2</a:t>
            </a:r>
            <a:endParaRPr sz="3200" dirty="0"/>
          </a:p>
        </p:txBody>
      </p:sp>
      <p:sp>
        <p:nvSpPr>
          <p:cNvPr id="57" name="Subtitle 6"/>
          <p:cNvSpPr txBox="1">
            <a:spLocks/>
          </p:cNvSpPr>
          <p:nvPr/>
        </p:nvSpPr>
        <p:spPr>
          <a:xfrm>
            <a:off x="8620660" y="362214"/>
            <a:ext cx="3297169" cy="7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rgbClr val="1E263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cap="none" dirty="0">
                <a:solidFill>
                  <a:schemeClr val="tx2"/>
                </a:solidFill>
              </a:rPr>
              <a:t>The model successfully predicting the sentiment for the Steam game </a:t>
            </a:r>
            <a:r>
              <a:rPr lang="en-US" sz="1400" b="1" cap="none" dirty="0">
                <a:solidFill>
                  <a:schemeClr val="tx2"/>
                </a:solidFill>
              </a:rPr>
              <a:t>Dota2</a:t>
            </a:r>
            <a:r>
              <a:rPr lang="en-US" sz="1400" cap="none" dirty="0">
                <a:solidFill>
                  <a:schemeClr val="tx2"/>
                </a:solidFill>
              </a:rPr>
              <a:t> with an accuracy of </a:t>
            </a:r>
            <a:r>
              <a:rPr lang="en-US" sz="1400" b="1" cap="none" dirty="0">
                <a:solidFill>
                  <a:schemeClr val="tx2"/>
                </a:solidFill>
              </a:rPr>
              <a:t>84%</a:t>
            </a:r>
            <a:r>
              <a:rPr lang="en-US" sz="1400" cap="none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989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56310</TotalTime>
  <Words>190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Blank</vt:lpstr>
      <vt:lpstr>TITLES</vt:lpstr>
      <vt:lpstr>Steam Games 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Business Title Slide Templates for PowerPoint</dc:title>
  <dc:creator>showeet.com</dc:creator>
  <dc:description>© Copyright Showeet.com</dc:description>
  <cp:lastModifiedBy>Malik KM</cp:lastModifiedBy>
  <cp:revision>14</cp:revision>
  <dcterms:created xsi:type="dcterms:W3CDTF">2011-05-09T14:18:21Z</dcterms:created>
  <dcterms:modified xsi:type="dcterms:W3CDTF">2016-06-22T17:40:11Z</dcterms:modified>
  <cp:category>Templates</cp:category>
</cp:coreProperties>
</file>