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3"/>
  </p:notesMasterIdLst>
  <p:sldIdLst>
    <p:sldId id="290" r:id="rId2"/>
  </p:sldIdLst>
  <p:sldSz cx="6858000" cy="9144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508"/>
    <a:srgbClr val="31457F"/>
    <a:srgbClr val="A867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3" autoAdjust="0"/>
    <p:restoredTop sz="93728" autoAdjust="0"/>
  </p:normalViewPr>
  <p:slideViewPr>
    <p:cSldViewPr>
      <p:cViewPr>
        <p:scale>
          <a:sx n="110" d="100"/>
          <a:sy n="110" d="100"/>
        </p:scale>
        <p:origin x="-990" y="1578"/>
      </p:cViewPr>
      <p:guideLst>
        <p:guide orient="horz" pos="2880"/>
        <p:guide pos="216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124534-C6C4-4EC2-B3AE-549D83531FCA}" type="datetimeFigureOut">
              <a:rPr lang="fr-FR" smtClean="0"/>
              <a:pPr/>
              <a:t>17/09/2016</a:t>
            </a:fld>
            <a:endParaRPr lang="fr-FR"/>
          </a:p>
        </p:txBody>
      </p:sp>
      <p:sp>
        <p:nvSpPr>
          <p:cNvPr id="4" name="Espace réservé de l'image des diapositives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B7DCB0-4242-42E8-B151-8AD151A9DD04}" type="slidenum">
              <a:rPr lang="fr-FR" smtClean="0"/>
              <a:pPr/>
              <a:t>‹N°›</a:t>
            </a:fld>
            <a:endParaRPr lang="fr-FR"/>
          </a:p>
        </p:txBody>
      </p:sp>
    </p:spTree>
    <p:extLst>
      <p:ext uri="{BB962C8B-B14F-4D97-AF65-F5344CB8AC3E}">
        <p14:creationId xmlns:p14="http://schemas.microsoft.com/office/powerpoint/2010/main" val="287646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400050" y="1828800"/>
            <a:ext cx="5888736" cy="24384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400050" y="4304715"/>
            <a:ext cx="5891022" cy="23368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7036E54E-0579-456B-99C0-0307DBC01735}" type="datetimeFigureOut">
              <a:rPr lang="fr-FR" smtClean="0"/>
              <a:pPr/>
              <a:t>17/09/2016</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41EABC16-F049-43BA-8E73-28612F36C65A}"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transition spd="slow">
    <p:cover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036E54E-0579-456B-99C0-0307DBC01735}" type="datetimeFigureOut">
              <a:rPr lang="fr-FR" smtClean="0"/>
              <a:pPr/>
              <a:t>17/09/2016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1EABC16-F049-43BA-8E73-28612F36C65A}" type="slidenum">
              <a:rPr lang="fr-FR" smtClean="0"/>
              <a:pPr/>
              <a:t>‹N°›</a:t>
            </a:fld>
            <a:endParaRPr lang="fr-FR"/>
          </a:p>
        </p:txBody>
      </p:sp>
    </p:spTree>
  </p:cSld>
  <p:clrMapOvr>
    <a:masterClrMapping/>
  </p:clrMapOvr>
  <p:transition spd="slow">
    <p:cover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972050" y="1219202"/>
            <a:ext cx="1543050" cy="6949017"/>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342900" y="1219202"/>
            <a:ext cx="4514850" cy="6949017"/>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036E54E-0579-456B-99C0-0307DBC01735}" type="datetimeFigureOut">
              <a:rPr lang="fr-FR" smtClean="0"/>
              <a:pPr/>
              <a:t>17/09/2016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1EABC16-F049-43BA-8E73-28612F36C65A}" type="slidenum">
              <a:rPr lang="fr-FR" smtClean="0"/>
              <a:pPr/>
              <a:t>‹N°›</a:t>
            </a:fld>
            <a:endParaRPr lang="fr-FR"/>
          </a:p>
        </p:txBody>
      </p:sp>
    </p:spTree>
  </p:cSld>
  <p:clrMapOvr>
    <a:masterClrMapping/>
  </p:clrMapOvr>
  <p:transition spd="slow">
    <p:cover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2658" y="1"/>
            <a:ext cx="6825343" cy="9173028"/>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1548462" y="-1560285"/>
            <a:ext cx="3759200" cy="6879773"/>
          </a:xfrm>
          <a:prstGeom prst="rect">
            <a:avLst/>
          </a:prstGeom>
        </p:spPr>
      </p:pic>
      <p:sp>
        <p:nvSpPr>
          <p:cNvPr id="2" name="Title 1"/>
          <p:cNvSpPr>
            <a:spLocks noGrp="1"/>
          </p:cNvSpPr>
          <p:nvPr>
            <p:ph type="title" hasCustomPrompt="1"/>
          </p:nvPr>
        </p:nvSpPr>
        <p:spPr>
          <a:xfrm>
            <a:off x="3429000" y="4064001"/>
            <a:ext cx="3257550" cy="1816100"/>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‹N°›</a:t>
            </a:fld>
            <a:endParaRPr lang="en-US" dirty="0"/>
          </a:p>
        </p:txBody>
      </p:sp>
      <p:sp>
        <p:nvSpPr>
          <p:cNvPr id="10" name="Picture Placeholder 9"/>
          <p:cNvSpPr>
            <a:spLocks noGrp="1"/>
          </p:cNvSpPr>
          <p:nvPr>
            <p:ph type="pic" sz="quarter" idx="13" hasCustomPrompt="1"/>
          </p:nvPr>
        </p:nvSpPr>
        <p:spPr>
          <a:xfrm>
            <a:off x="5086350" y="7112000"/>
            <a:ext cx="1600200" cy="132080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p14="http://schemas.microsoft.com/office/powerpoint/2010/main" val="2821183349"/>
      </p:ext>
    </p:extLst>
  </p:cSld>
  <p:clrMapOvr>
    <a:masterClrMapping/>
  </p:clrMapOvr>
  <p:transition spd="slow">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036E54E-0579-456B-99C0-0307DBC01735}" type="datetimeFigureOut">
              <a:rPr lang="fr-FR" smtClean="0"/>
              <a:pPr/>
              <a:t>17/09/2016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1EABC16-F049-43BA-8E73-28612F36C65A}" type="slidenum">
              <a:rPr lang="fr-FR" smtClean="0"/>
              <a:pPr/>
              <a:t>‹N°›</a:t>
            </a:fld>
            <a:endParaRPr lang="fr-FR"/>
          </a:p>
        </p:txBody>
      </p:sp>
    </p:spTree>
  </p:cSld>
  <p:clrMapOvr>
    <a:masterClrMapping/>
  </p:clrMapOvr>
  <p:transition spd="slow">
    <p:cover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97764" y="1755648"/>
            <a:ext cx="5829300" cy="1816608"/>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7764" y="3606219"/>
            <a:ext cx="5829300" cy="2012949"/>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7036E54E-0579-456B-99C0-0307DBC01735}" type="datetimeFigureOut">
              <a:rPr lang="fr-FR" smtClean="0"/>
              <a:pPr/>
              <a:t>17/09/2016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1EABC16-F049-43BA-8E73-28612F36C65A}"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transition spd="slow">
    <p:cover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342900" y="938784"/>
            <a:ext cx="6172200" cy="1524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342900" y="2560113"/>
            <a:ext cx="3028950" cy="591312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3486150" y="2560113"/>
            <a:ext cx="3028950" cy="591312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7036E54E-0579-456B-99C0-0307DBC01735}" type="datetimeFigureOut">
              <a:rPr lang="fr-FR" smtClean="0"/>
              <a:pPr/>
              <a:t>17/09/2016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1EABC16-F049-43BA-8E73-28612F36C65A}" type="slidenum">
              <a:rPr lang="fr-FR" smtClean="0"/>
              <a:pPr/>
              <a:t>‹N°›</a:t>
            </a:fld>
            <a:endParaRPr lang="fr-FR"/>
          </a:p>
        </p:txBody>
      </p:sp>
    </p:spTree>
  </p:cSld>
  <p:clrMapOvr>
    <a:masterClrMapping/>
  </p:clrMapOvr>
  <p:transition spd="slow">
    <p:cover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42900" y="938784"/>
            <a:ext cx="6172200" cy="1524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42900" y="2473664"/>
            <a:ext cx="3030141" cy="87913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3483769" y="2479677"/>
            <a:ext cx="3031331" cy="873124"/>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342900" y="3352800"/>
            <a:ext cx="3030141" cy="5127627"/>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3483769" y="3352800"/>
            <a:ext cx="3031331" cy="5127627"/>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7036E54E-0579-456B-99C0-0307DBC01735}" type="datetimeFigureOut">
              <a:rPr lang="fr-FR" smtClean="0"/>
              <a:pPr/>
              <a:t>17/09/2016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1EABC16-F049-43BA-8E73-28612F36C65A}" type="slidenum">
              <a:rPr lang="fr-FR" smtClean="0"/>
              <a:pPr/>
              <a:t>‹N°›</a:t>
            </a:fld>
            <a:endParaRPr lang="fr-FR"/>
          </a:p>
        </p:txBody>
      </p:sp>
    </p:spTree>
  </p:cSld>
  <p:clrMapOvr>
    <a:masterClrMapping/>
  </p:clrMapOvr>
  <p:transition spd="slow">
    <p:cover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342900" y="938784"/>
            <a:ext cx="6229350" cy="1524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7036E54E-0579-456B-99C0-0307DBC01735}" type="datetimeFigureOut">
              <a:rPr lang="fr-FR" smtClean="0"/>
              <a:pPr/>
              <a:t>17/09/2016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1EABC16-F049-43BA-8E73-28612F36C65A}" type="slidenum">
              <a:rPr lang="fr-FR" smtClean="0"/>
              <a:pPr/>
              <a:t>‹N°›</a:t>
            </a:fld>
            <a:endParaRPr lang="fr-FR"/>
          </a:p>
        </p:txBody>
      </p:sp>
    </p:spTree>
  </p:cSld>
  <p:clrMapOvr>
    <a:masterClrMapping/>
  </p:clrMapOvr>
  <p:transition spd="slow">
    <p:cover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036E54E-0579-456B-99C0-0307DBC01735}" type="datetimeFigureOut">
              <a:rPr lang="fr-FR" smtClean="0"/>
              <a:pPr/>
              <a:t>17/09/2016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1EABC16-F049-43BA-8E73-28612F36C65A}" type="slidenum">
              <a:rPr lang="fr-FR" smtClean="0"/>
              <a:pPr/>
              <a:t>‹N°›</a:t>
            </a:fld>
            <a:endParaRPr lang="fr-FR"/>
          </a:p>
        </p:txBody>
      </p:sp>
    </p:spTree>
  </p:cSld>
  <p:clrMapOvr>
    <a:masterClrMapping/>
  </p:clrMapOvr>
  <p:transition spd="slow">
    <p:cover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14350" y="685803"/>
            <a:ext cx="2057400" cy="154940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14350" y="2235200"/>
            <a:ext cx="2057400" cy="6096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2681287" y="2235200"/>
            <a:ext cx="3833813" cy="6096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7036E54E-0579-456B-99C0-0307DBC01735}" type="datetimeFigureOut">
              <a:rPr lang="fr-FR" smtClean="0"/>
              <a:pPr/>
              <a:t>17/09/2016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1EABC16-F049-43BA-8E73-28612F36C65A}" type="slidenum">
              <a:rPr lang="fr-FR" smtClean="0"/>
              <a:pPr/>
              <a:t>‹N°›</a:t>
            </a:fld>
            <a:endParaRPr lang="fr-FR"/>
          </a:p>
        </p:txBody>
      </p:sp>
    </p:spTree>
  </p:cSld>
  <p:clrMapOvr>
    <a:masterClrMapping/>
  </p:clrMapOvr>
  <p:transition spd="slow">
    <p:cover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2374315" y="1477436"/>
            <a:ext cx="3943350" cy="54864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6003101" y="7146359"/>
            <a:ext cx="116586" cy="207264"/>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457200" y="1569329"/>
            <a:ext cx="1659636" cy="211016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457200" y="3771713"/>
            <a:ext cx="1657350" cy="290576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7036E54E-0579-456B-99C0-0307DBC01735}" type="datetimeFigureOut">
              <a:rPr lang="fr-FR" smtClean="0"/>
              <a:pPr/>
              <a:t>17/09/2016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6057900" y="8475134"/>
            <a:ext cx="457200" cy="486833"/>
          </a:xfrm>
        </p:spPr>
        <p:txBody>
          <a:bodyPr/>
          <a:lstStyle/>
          <a:p>
            <a:fld id="{41EABC16-F049-43BA-8E73-28612F36C65A}" type="slidenum">
              <a:rPr lang="fr-FR" smtClean="0"/>
              <a:pPr/>
              <a:t>‹N°›</a:t>
            </a:fld>
            <a:endParaRPr lang="fr-FR"/>
          </a:p>
        </p:txBody>
      </p:sp>
      <p:sp>
        <p:nvSpPr>
          <p:cNvPr id="3" name="Espace réservé pour une image  2"/>
          <p:cNvSpPr>
            <a:spLocks noGrp="1"/>
          </p:cNvSpPr>
          <p:nvPr>
            <p:ph type="pic" idx="1"/>
          </p:nvPr>
        </p:nvSpPr>
        <p:spPr>
          <a:xfrm rot="420000">
            <a:off x="2614345" y="1599356"/>
            <a:ext cx="3463290" cy="524256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7144" y="7755467"/>
            <a:ext cx="6872288" cy="138853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3286125" y="8293101"/>
            <a:ext cx="3571875" cy="85090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cover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7144" y="-9525"/>
            <a:ext cx="6872288" cy="138853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3286125" y="-9525"/>
            <a:ext cx="3571875" cy="85090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342900" y="938784"/>
            <a:ext cx="6172200" cy="1524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342900" y="2580640"/>
            <a:ext cx="6172200" cy="585216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342900" y="8475134"/>
            <a:ext cx="1600200" cy="486833"/>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036E54E-0579-456B-99C0-0307DBC01735}" type="datetimeFigureOut">
              <a:rPr lang="fr-FR" smtClean="0"/>
              <a:pPr/>
              <a:t>17/09/2016</a:t>
            </a:fld>
            <a:endParaRPr lang="fr-FR"/>
          </a:p>
        </p:txBody>
      </p:sp>
      <p:sp>
        <p:nvSpPr>
          <p:cNvPr id="22" name="Espace réservé du pied de page 21"/>
          <p:cNvSpPr>
            <a:spLocks noGrp="1"/>
          </p:cNvSpPr>
          <p:nvPr>
            <p:ph type="ftr" sz="quarter" idx="3"/>
          </p:nvPr>
        </p:nvSpPr>
        <p:spPr>
          <a:xfrm>
            <a:off x="2000250" y="8475134"/>
            <a:ext cx="2514600" cy="486833"/>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5943600" y="8475134"/>
            <a:ext cx="571500" cy="486833"/>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1EABC16-F049-43BA-8E73-28612F36C65A}" type="slidenum">
              <a:rPr lang="fr-FR" smtClean="0"/>
              <a:pPr/>
              <a:t>‹N°›</a:t>
            </a:fld>
            <a:endParaRPr lang="fr-FR"/>
          </a:p>
        </p:txBody>
      </p:sp>
      <p:grpSp>
        <p:nvGrpSpPr>
          <p:cNvPr id="2" name="Groupe 1"/>
          <p:cNvGrpSpPr/>
          <p:nvPr/>
        </p:nvGrpSpPr>
        <p:grpSpPr>
          <a:xfrm>
            <a:off x="-14263" y="269877"/>
            <a:ext cx="6885411" cy="865632"/>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ransition spd="slow">
    <p:cover dir="ru"/>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8611" y="-108520"/>
            <a:ext cx="6858000" cy="9144000"/>
          </a:xfrm>
          <a:prstGeom prst="rect">
            <a:avLst/>
          </a:prstGeom>
          <a:noFill/>
          <a:ln w="9525">
            <a:noFill/>
            <a:miter lim="800000"/>
            <a:headEnd/>
            <a:tailEnd/>
          </a:ln>
        </p:spPr>
      </p:pic>
      <p:pic>
        <p:nvPicPr>
          <p:cNvPr id="10" name="Picture 2"/>
          <p:cNvPicPr>
            <a:picLocks noChangeAspect="1" noChangeArrowheads="1"/>
          </p:cNvPicPr>
          <p:nvPr/>
        </p:nvPicPr>
        <p:blipFill>
          <a:blip r:embed="rId3" cstate="print"/>
          <a:srcRect/>
          <a:stretch>
            <a:fillRect/>
          </a:stretch>
        </p:blipFill>
        <p:spPr bwMode="auto">
          <a:xfrm>
            <a:off x="28703808" y="2915816"/>
            <a:ext cx="1008112" cy="936104"/>
          </a:xfrm>
          <a:prstGeom prst="rect">
            <a:avLst/>
          </a:prstGeom>
          <a:noFill/>
          <a:ln w="9525">
            <a:noFill/>
            <a:miter lim="800000"/>
            <a:headEnd/>
            <a:tailEnd/>
          </a:ln>
        </p:spPr>
      </p:pic>
      <p:sp>
        <p:nvSpPr>
          <p:cNvPr id="12" name="Arrondir un rectangle avec un coin diagonal 11"/>
          <p:cNvSpPr/>
          <p:nvPr/>
        </p:nvSpPr>
        <p:spPr>
          <a:xfrm>
            <a:off x="402057" y="843734"/>
            <a:ext cx="5976664" cy="1074603"/>
          </a:xfrm>
          <a:prstGeom prst="round2DiagRect">
            <a:avLst/>
          </a:prstGeom>
          <a:solidFill>
            <a:schemeClr val="bg1"/>
          </a:solidFill>
          <a:ln>
            <a:solidFill>
              <a:srgbClr val="F68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smtClean="0">
              <a:solidFill>
                <a:schemeClr val="tx1"/>
              </a:solidFill>
            </a:endParaRPr>
          </a:p>
          <a:p>
            <a:pPr algn="ctr"/>
            <a:endParaRPr lang="fr-FR" dirty="0"/>
          </a:p>
        </p:txBody>
      </p:sp>
      <p:pic>
        <p:nvPicPr>
          <p:cNvPr id="1029" name="Picture 5" descr="http://www.ensit.iceesa.com/sites/all/themes/myensit/images/logo-ensit.png"/>
          <p:cNvPicPr>
            <a:picLocks noChangeAspect="1" noChangeArrowheads="1"/>
          </p:cNvPicPr>
          <p:nvPr/>
        </p:nvPicPr>
        <p:blipFill>
          <a:blip r:embed="rId4" cstate="print"/>
          <a:srcRect/>
          <a:stretch>
            <a:fillRect/>
          </a:stretch>
        </p:blipFill>
        <p:spPr bwMode="auto">
          <a:xfrm>
            <a:off x="1" y="0"/>
            <a:ext cx="2060847" cy="809626"/>
          </a:xfrm>
          <a:prstGeom prst="rect">
            <a:avLst/>
          </a:prstGeom>
          <a:noFill/>
        </p:spPr>
      </p:pic>
      <p:sp>
        <p:nvSpPr>
          <p:cNvPr id="21" name="Rectangle à coins arrondis 20"/>
          <p:cNvSpPr/>
          <p:nvPr/>
        </p:nvSpPr>
        <p:spPr>
          <a:xfrm>
            <a:off x="260648" y="2627784"/>
            <a:ext cx="2880320" cy="288032"/>
          </a:xfrm>
          <a:prstGeom prst="roundRect">
            <a:avLst/>
          </a:prstGeom>
          <a:solidFill>
            <a:srgbClr val="F68508"/>
          </a:solidFill>
          <a:ln>
            <a:solidFill>
              <a:srgbClr val="F68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Introduction</a:t>
            </a:r>
            <a:endParaRPr lang="fr-FR" sz="1600" dirty="0"/>
          </a:p>
        </p:txBody>
      </p:sp>
      <p:sp>
        <p:nvSpPr>
          <p:cNvPr id="26" name="Rectangle à coins arrondis 25"/>
          <p:cNvSpPr/>
          <p:nvPr/>
        </p:nvSpPr>
        <p:spPr>
          <a:xfrm>
            <a:off x="4146473" y="7997414"/>
            <a:ext cx="2232248" cy="216024"/>
          </a:xfrm>
          <a:prstGeom prst="roundRect">
            <a:avLst/>
          </a:prstGeom>
          <a:solidFill>
            <a:srgbClr val="F68508"/>
          </a:solidFill>
          <a:ln>
            <a:solidFill>
              <a:srgbClr val="F68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Conclusion</a:t>
            </a:r>
            <a:endParaRPr lang="fr-FR" sz="1600" dirty="0"/>
          </a:p>
        </p:txBody>
      </p:sp>
      <p:sp>
        <p:nvSpPr>
          <p:cNvPr id="28" name="Rectangle à coins arrondis 27"/>
          <p:cNvSpPr/>
          <p:nvPr/>
        </p:nvSpPr>
        <p:spPr>
          <a:xfrm>
            <a:off x="260648" y="4992384"/>
            <a:ext cx="2880320" cy="288032"/>
          </a:xfrm>
          <a:prstGeom prst="roundRect">
            <a:avLst/>
          </a:prstGeom>
          <a:solidFill>
            <a:srgbClr val="F68508"/>
          </a:solidFill>
          <a:ln>
            <a:solidFill>
              <a:srgbClr val="F68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Problématique</a:t>
            </a:r>
            <a:endParaRPr lang="fr-FR" sz="1600" dirty="0"/>
          </a:p>
        </p:txBody>
      </p:sp>
      <p:sp>
        <p:nvSpPr>
          <p:cNvPr id="30" name="Rectangle à coins arrondis 29"/>
          <p:cNvSpPr/>
          <p:nvPr/>
        </p:nvSpPr>
        <p:spPr>
          <a:xfrm>
            <a:off x="274723" y="7284119"/>
            <a:ext cx="2880320" cy="288032"/>
          </a:xfrm>
          <a:prstGeom prst="roundRect">
            <a:avLst/>
          </a:prstGeom>
          <a:solidFill>
            <a:srgbClr val="F68508"/>
          </a:solidFill>
          <a:ln>
            <a:solidFill>
              <a:srgbClr val="F68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Solution</a:t>
            </a:r>
            <a:endParaRPr lang="fr-FR" sz="1600" dirty="0"/>
          </a:p>
        </p:txBody>
      </p:sp>
      <p:sp>
        <p:nvSpPr>
          <p:cNvPr id="31" name="ZoneTexte 30"/>
          <p:cNvSpPr txBox="1"/>
          <p:nvPr/>
        </p:nvSpPr>
        <p:spPr>
          <a:xfrm>
            <a:off x="332656" y="7020272"/>
            <a:ext cx="2880320" cy="276999"/>
          </a:xfrm>
          <a:prstGeom prst="rect">
            <a:avLst/>
          </a:prstGeom>
          <a:noFill/>
        </p:spPr>
        <p:txBody>
          <a:bodyPr wrap="square" rtlCol="0">
            <a:spAutoFit/>
          </a:bodyPr>
          <a:lstStyle/>
          <a:p>
            <a:pPr algn="just"/>
            <a:endParaRPr lang="fr-FR" sz="1200" dirty="0" smtClean="0"/>
          </a:p>
        </p:txBody>
      </p:sp>
      <p:sp>
        <p:nvSpPr>
          <p:cNvPr id="33" name="Rectangle à coins arrondis 32"/>
          <p:cNvSpPr/>
          <p:nvPr/>
        </p:nvSpPr>
        <p:spPr>
          <a:xfrm>
            <a:off x="3645024" y="2627784"/>
            <a:ext cx="2880320" cy="288032"/>
          </a:xfrm>
          <a:prstGeom prst="roundRect">
            <a:avLst/>
          </a:prstGeom>
          <a:solidFill>
            <a:srgbClr val="F68508"/>
          </a:solidFill>
          <a:ln>
            <a:solidFill>
              <a:srgbClr val="F68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Méthodes</a:t>
            </a:r>
            <a:endParaRPr lang="fr-FR" sz="1600" dirty="0"/>
          </a:p>
        </p:txBody>
      </p:sp>
      <p:sp>
        <p:nvSpPr>
          <p:cNvPr id="36" name="Rectangle à coins arrondis 35"/>
          <p:cNvSpPr/>
          <p:nvPr/>
        </p:nvSpPr>
        <p:spPr>
          <a:xfrm>
            <a:off x="3702436" y="4842367"/>
            <a:ext cx="2880320" cy="288032"/>
          </a:xfrm>
          <a:prstGeom prst="roundRect">
            <a:avLst/>
          </a:prstGeom>
          <a:solidFill>
            <a:srgbClr val="F68508"/>
          </a:solidFill>
          <a:ln>
            <a:solidFill>
              <a:srgbClr val="F68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Résultats</a:t>
            </a:r>
            <a:endParaRPr lang="fr-FR" sz="1600" dirty="0"/>
          </a:p>
        </p:txBody>
      </p:sp>
      <p:sp>
        <p:nvSpPr>
          <p:cNvPr id="38" name="ZoneTexte 37"/>
          <p:cNvSpPr txBox="1"/>
          <p:nvPr/>
        </p:nvSpPr>
        <p:spPr>
          <a:xfrm>
            <a:off x="407273" y="1918337"/>
            <a:ext cx="975845" cy="276999"/>
          </a:xfrm>
          <a:prstGeom prst="rect">
            <a:avLst/>
          </a:prstGeom>
          <a:noFill/>
        </p:spPr>
        <p:txBody>
          <a:bodyPr wrap="none" rtlCol="0">
            <a:spAutoFit/>
          </a:bodyPr>
          <a:lstStyle/>
          <a:p>
            <a:r>
              <a:rPr lang="fr-FR" sz="1200" dirty="0" smtClean="0"/>
              <a:t>Réalisé par :</a:t>
            </a:r>
            <a:endParaRPr lang="fr-FR" sz="1200" dirty="0"/>
          </a:p>
        </p:txBody>
      </p:sp>
      <p:sp>
        <p:nvSpPr>
          <p:cNvPr id="39" name="ZoneTexte 38"/>
          <p:cNvSpPr txBox="1"/>
          <p:nvPr/>
        </p:nvSpPr>
        <p:spPr>
          <a:xfrm>
            <a:off x="2848323" y="1918337"/>
            <a:ext cx="4066562" cy="830997"/>
          </a:xfrm>
          <a:prstGeom prst="rect">
            <a:avLst/>
          </a:prstGeom>
          <a:noFill/>
        </p:spPr>
        <p:txBody>
          <a:bodyPr wrap="none" rtlCol="0">
            <a:spAutoFit/>
          </a:bodyPr>
          <a:lstStyle/>
          <a:p>
            <a:r>
              <a:rPr lang="fr-FR" sz="1200" dirty="0" smtClean="0"/>
              <a:t>Encadré par :</a:t>
            </a:r>
          </a:p>
          <a:p>
            <a:r>
              <a:rPr lang="fr-FR" sz="1200" dirty="0" smtClean="0"/>
              <a:t>Monsieur  Mohamed </a:t>
            </a:r>
            <a:r>
              <a:rPr lang="fr-FR" sz="1200" dirty="0" err="1" smtClean="0"/>
              <a:t>hedi</a:t>
            </a:r>
            <a:r>
              <a:rPr lang="fr-FR" sz="1200" dirty="0" smtClean="0"/>
              <a:t> AMLOUK(Encadrant entreprise)</a:t>
            </a:r>
          </a:p>
          <a:p>
            <a:r>
              <a:rPr lang="fr-FR" sz="1200" dirty="0" smtClean="0"/>
              <a:t>Monsieur   Khaled GHORBEL   (</a:t>
            </a:r>
            <a:r>
              <a:rPr lang="fr-FR" sz="1200" dirty="0"/>
              <a:t>Encadrant </a:t>
            </a:r>
            <a:r>
              <a:rPr lang="fr-FR" sz="1200" dirty="0" smtClean="0"/>
              <a:t>ENSIT)</a:t>
            </a:r>
          </a:p>
          <a:p>
            <a:endParaRPr lang="fr-FR" sz="1200" dirty="0"/>
          </a:p>
        </p:txBody>
      </p:sp>
      <p:sp>
        <p:nvSpPr>
          <p:cNvPr id="2" name="ZoneTexte 1"/>
          <p:cNvSpPr txBox="1"/>
          <p:nvPr/>
        </p:nvSpPr>
        <p:spPr>
          <a:xfrm>
            <a:off x="548680" y="3131840"/>
            <a:ext cx="72008" cy="369332"/>
          </a:xfrm>
          <a:prstGeom prst="rect">
            <a:avLst/>
          </a:prstGeom>
          <a:noFill/>
        </p:spPr>
        <p:txBody>
          <a:bodyPr wrap="square" rtlCol="0">
            <a:spAutoFit/>
          </a:bodyPr>
          <a:lstStyle/>
          <a:p>
            <a:endParaRPr lang="fr-FR" dirty="0"/>
          </a:p>
        </p:txBody>
      </p:sp>
      <p:sp>
        <p:nvSpPr>
          <p:cNvPr id="4" name="ZoneTexte 3"/>
          <p:cNvSpPr txBox="1"/>
          <p:nvPr/>
        </p:nvSpPr>
        <p:spPr>
          <a:xfrm>
            <a:off x="194343" y="2945185"/>
            <a:ext cx="3018634" cy="2185214"/>
          </a:xfrm>
          <a:prstGeom prst="rect">
            <a:avLst/>
          </a:prstGeom>
          <a:noFill/>
        </p:spPr>
        <p:txBody>
          <a:bodyPr wrap="square" rtlCol="0">
            <a:spAutoFit/>
          </a:bodyPr>
          <a:lstStyle/>
          <a:p>
            <a:pPr algn="just">
              <a:lnSpc>
                <a:spcPct val="150000"/>
              </a:lnSpc>
            </a:pPr>
            <a:r>
              <a:rPr lang="fr-FR" sz="1200" dirty="0">
                <a:cs typeface="Times New Roman" pitchFamily="18" charset="0"/>
              </a:rPr>
              <a:t>le but de ce projet est de réaliser une  application web et mobile de gestion des opérations bancaires qui permet les échanges des données avec le système d’information de la Banque afin de réaliser les opérations </a:t>
            </a:r>
            <a:r>
              <a:rPr lang="fr-FR" sz="1200" dirty="0" smtClean="0">
                <a:cs typeface="Times New Roman" pitchFamily="18" charset="0"/>
              </a:rPr>
              <a:t> bancaires </a:t>
            </a:r>
            <a:r>
              <a:rPr lang="fr-FR" sz="1200" dirty="0">
                <a:cs typeface="Times New Roman" pitchFamily="18" charset="0"/>
              </a:rPr>
              <a:t>envisagées par ce service.</a:t>
            </a:r>
          </a:p>
          <a:p>
            <a:endParaRPr lang="fr-FR" sz="1000" dirty="0"/>
          </a:p>
        </p:txBody>
      </p:sp>
      <p:sp>
        <p:nvSpPr>
          <p:cNvPr id="5" name="ZoneTexte 4"/>
          <p:cNvSpPr txBox="1"/>
          <p:nvPr/>
        </p:nvSpPr>
        <p:spPr>
          <a:xfrm>
            <a:off x="162373" y="5136400"/>
            <a:ext cx="3050604" cy="2723823"/>
          </a:xfrm>
          <a:prstGeom prst="rect">
            <a:avLst/>
          </a:prstGeom>
          <a:noFill/>
        </p:spPr>
        <p:txBody>
          <a:bodyPr wrap="square" rtlCol="0">
            <a:spAutoFit/>
          </a:bodyPr>
          <a:lstStyle/>
          <a:p>
            <a:pPr marL="171450" lvl="0" indent="-171450" algn="just">
              <a:lnSpc>
                <a:spcPct val="150000"/>
              </a:lnSpc>
              <a:buFont typeface="Wingdings" pitchFamily="2" charset="2"/>
              <a:buChar char="Ø"/>
            </a:pPr>
            <a:endParaRPr lang="fr-FR" sz="1000" dirty="0" smtClean="0">
              <a:latin typeface="Times New Roman" pitchFamily="18" charset="0"/>
              <a:cs typeface="Times New Roman" pitchFamily="18" charset="0"/>
            </a:endParaRPr>
          </a:p>
          <a:p>
            <a:pPr marL="171450" lvl="0" indent="-171450" algn="just">
              <a:lnSpc>
                <a:spcPct val="150000"/>
              </a:lnSpc>
              <a:buFont typeface="Wingdings" pitchFamily="2" charset="2"/>
              <a:buChar char="ü"/>
            </a:pPr>
            <a:r>
              <a:rPr lang="fr-FR" sz="1200" dirty="0" smtClean="0">
                <a:cs typeface="Times New Roman" pitchFamily="18" charset="0"/>
              </a:rPr>
              <a:t>le </a:t>
            </a:r>
            <a:r>
              <a:rPr lang="fr-FR" sz="1200" dirty="0">
                <a:cs typeface="Times New Roman" pitchFamily="18" charset="0"/>
              </a:rPr>
              <a:t>client se trouve souvent obligé de </a:t>
            </a:r>
            <a:r>
              <a:rPr lang="fr-FR" sz="1200" dirty="0" smtClean="0">
                <a:cs typeface="Times New Roman" pitchFamily="18" charset="0"/>
              </a:rPr>
              <a:t>se déplacer  vers </a:t>
            </a:r>
            <a:r>
              <a:rPr lang="fr-FR" sz="1200" dirty="0">
                <a:cs typeface="Times New Roman" pitchFamily="18" charset="0"/>
              </a:rPr>
              <a:t>l’agence et est appelé à faire la </a:t>
            </a:r>
            <a:r>
              <a:rPr lang="fr-FR" sz="1200" dirty="0" smtClean="0">
                <a:cs typeface="Times New Roman" pitchFamily="18" charset="0"/>
              </a:rPr>
              <a:t>       queue </a:t>
            </a:r>
            <a:r>
              <a:rPr lang="fr-FR" sz="1200" dirty="0">
                <a:cs typeface="Times New Roman" pitchFamily="18" charset="0"/>
              </a:rPr>
              <a:t>et attendre son tour.</a:t>
            </a:r>
          </a:p>
          <a:p>
            <a:pPr lvl="0" algn="just">
              <a:lnSpc>
                <a:spcPct val="150000"/>
              </a:lnSpc>
            </a:pPr>
            <a:endParaRPr lang="fr-FR" sz="1200" dirty="0" smtClean="0">
              <a:cs typeface="Times New Roman" pitchFamily="18" charset="0"/>
            </a:endParaRPr>
          </a:p>
          <a:p>
            <a:pPr marL="171450" indent="-171450" algn="just">
              <a:lnSpc>
                <a:spcPct val="150000"/>
              </a:lnSpc>
              <a:buFont typeface="Wingdings" pitchFamily="2" charset="2"/>
              <a:buChar char="ü"/>
            </a:pPr>
            <a:r>
              <a:rPr lang="fr-FR" sz="1200" dirty="0" smtClean="0">
                <a:cs typeface="Times New Roman" pitchFamily="18" charset="0"/>
              </a:rPr>
              <a:t>exigence de l’existence </a:t>
            </a:r>
            <a:r>
              <a:rPr lang="fr-FR" sz="1200" dirty="0">
                <a:cs typeface="Times New Roman" pitchFamily="18" charset="0"/>
              </a:rPr>
              <a:t>d’un ordinateur et d'une </a:t>
            </a:r>
            <a:r>
              <a:rPr lang="fr-FR" sz="1200" dirty="0" smtClean="0">
                <a:cs typeface="Times New Roman" pitchFamily="18" charset="0"/>
              </a:rPr>
              <a:t>connexion </a:t>
            </a:r>
            <a:r>
              <a:rPr lang="fr-FR" sz="1200" dirty="0">
                <a:cs typeface="Times New Roman" pitchFamily="18" charset="0"/>
              </a:rPr>
              <a:t>internet.</a:t>
            </a:r>
          </a:p>
          <a:p>
            <a:pPr lvl="0"/>
            <a:endParaRPr lang="fr-FR" dirty="0" smtClean="0"/>
          </a:p>
          <a:p>
            <a:pPr lvl="0"/>
            <a:endParaRPr lang="fr-FR" dirty="0"/>
          </a:p>
          <a:p>
            <a:endParaRPr lang="fr-FR" sz="1200" dirty="0"/>
          </a:p>
        </p:txBody>
      </p:sp>
      <p:sp>
        <p:nvSpPr>
          <p:cNvPr id="8" name="ZoneTexte 7"/>
          <p:cNvSpPr txBox="1"/>
          <p:nvPr/>
        </p:nvSpPr>
        <p:spPr>
          <a:xfrm>
            <a:off x="162373" y="7572151"/>
            <a:ext cx="3348372" cy="1708160"/>
          </a:xfrm>
          <a:prstGeom prst="rect">
            <a:avLst/>
          </a:prstGeom>
          <a:noFill/>
        </p:spPr>
        <p:txBody>
          <a:bodyPr wrap="square" rtlCol="0">
            <a:spAutoFit/>
          </a:bodyPr>
          <a:lstStyle/>
          <a:p>
            <a:pPr marL="171450" indent="-171450" algn="just">
              <a:lnSpc>
                <a:spcPct val="150000"/>
              </a:lnSpc>
              <a:buFont typeface="Wingdings" pitchFamily="2" charset="2"/>
              <a:buChar char="ü"/>
            </a:pPr>
            <a:r>
              <a:rPr lang="fr-FR" sz="1200" dirty="0" smtClean="0"/>
              <a:t>proposer </a:t>
            </a:r>
            <a:r>
              <a:rPr lang="fr-FR" sz="1200" dirty="0"/>
              <a:t>une application mobile sous </a:t>
            </a:r>
            <a:r>
              <a:rPr lang="fr-FR" sz="1200" dirty="0" err="1"/>
              <a:t>Android</a:t>
            </a:r>
            <a:r>
              <a:rPr lang="fr-FR" sz="1200" dirty="0"/>
              <a:t>  </a:t>
            </a:r>
            <a:r>
              <a:rPr lang="fr-FR" sz="1200" dirty="0" smtClean="0"/>
              <a:t>qui </a:t>
            </a:r>
            <a:r>
              <a:rPr lang="fr-FR" sz="1200" dirty="0"/>
              <a:t>traite les différents services </a:t>
            </a:r>
            <a:r>
              <a:rPr lang="fr-FR" sz="1200" dirty="0" smtClean="0"/>
              <a:t>bancaires.</a:t>
            </a:r>
          </a:p>
          <a:p>
            <a:pPr marL="171450" indent="-171450" algn="just">
              <a:lnSpc>
                <a:spcPct val="150000"/>
              </a:lnSpc>
              <a:buFont typeface="Wingdings" pitchFamily="2" charset="2"/>
              <a:buChar char="ü"/>
            </a:pPr>
            <a:r>
              <a:rPr lang="fr-FR" sz="1200" dirty="0" smtClean="0"/>
              <a:t>une </a:t>
            </a:r>
            <a:r>
              <a:rPr lang="fr-FR" sz="1200" dirty="0"/>
              <a:t>application Web assurant et facilitant son </a:t>
            </a:r>
            <a:r>
              <a:rPr lang="fr-FR" sz="1200" dirty="0" smtClean="0"/>
              <a:t>administration.  </a:t>
            </a:r>
            <a:endParaRPr lang="fr-FR" sz="1200" dirty="0"/>
          </a:p>
          <a:p>
            <a:pPr>
              <a:lnSpc>
                <a:spcPct val="150000"/>
              </a:lnSpc>
            </a:pPr>
            <a:endParaRPr lang="fr-FR" sz="10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223" y="4037792"/>
            <a:ext cx="2869121" cy="75693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9655" y="5280416"/>
            <a:ext cx="1031751" cy="12108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2596" y="5280416"/>
            <a:ext cx="1047179" cy="1184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2109" y="6612448"/>
            <a:ext cx="2627188" cy="1247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ZoneTexte 16"/>
          <p:cNvSpPr txBox="1"/>
          <p:nvPr/>
        </p:nvSpPr>
        <p:spPr>
          <a:xfrm>
            <a:off x="4141671" y="8316416"/>
            <a:ext cx="2544215" cy="1107996"/>
          </a:xfrm>
          <a:prstGeom prst="rect">
            <a:avLst/>
          </a:prstGeom>
          <a:noFill/>
        </p:spPr>
        <p:txBody>
          <a:bodyPr wrap="square" rtlCol="0">
            <a:spAutoFit/>
          </a:bodyPr>
          <a:lstStyle/>
          <a:p>
            <a:pPr>
              <a:lnSpc>
                <a:spcPct val="150000"/>
              </a:lnSpc>
              <a:spcBef>
                <a:spcPct val="20000"/>
              </a:spcBef>
            </a:pPr>
            <a:r>
              <a:rPr lang="fr-FR" sz="1200" dirty="0"/>
              <a:t>Une solution </a:t>
            </a:r>
            <a:r>
              <a:rPr lang="fr-FR" sz="1200" dirty="0" smtClean="0"/>
              <a:t> web et mobile de </a:t>
            </a:r>
            <a:r>
              <a:rPr lang="fr-FR" sz="1200" dirty="0"/>
              <a:t>gestion </a:t>
            </a:r>
            <a:r>
              <a:rPr lang="fr-FR" sz="1200" dirty="0">
                <a:cs typeface="Times New Roman" pitchFamily="18" charset="0"/>
              </a:rPr>
              <a:t>opérations bancaires </a:t>
            </a:r>
            <a:endParaRPr lang="fr-FR" sz="1200" dirty="0"/>
          </a:p>
          <a:p>
            <a:pPr>
              <a:spcBef>
                <a:spcPct val="20000"/>
              </a:spcBef>
            </a:pPr>
            <a:endParaRPr lang="fr-FR" sz="1000" dirty="0">
              <a:solidFill>
                <a:schemeClr val="tx2">
                  <a:lumMod val="50000"/>
                </a:schemeClr>
              </a:solidFill>
            </a:endParaRPr>
          </a:p>
          <a:p>
            <a:endParaRPr lang="fr-FR" dirty="0"/>
          </a:p>
        </p:txBody>
      </p:sp>
      <p:pic>
        <p:nvPicPr>
          <p:cNvPr id="42" name="Image 41"/>
          <p:cNvPicPr>
            <a:picLocks noChangeAspect="1"/>
          </p:cNvPicPr>
          <p:nvPr/>
        </p:nvPicPr>
        <p:blipFill>
          <a:blip r:embed="rId9" cstate="print"/>
          <a:stretch>
            <a:fillRect/>
          </a:stretch>
        </p:blipFill>
        <p:spPr>
          <a:xfrm>
            <a:off x="4405531" y="104508"/>
            <a:ext cx="2316226" cy="683568"/>
          </a:xfrm>
          <a:prstGeom prst="rect">
            <a:avLst/>
          </a:prstGeom>
        </p:spPr>
      </p:pic>
      <p:sp>
        <p:nvSpPr>
          <p:cNvPr id="18" name="ZoneTexte 17"/>
          <p:cNvSpPr txBox="1"/>
          <p:nvPr/>
        </p:nvSpPr>
        <p:spPr>
          <a:xfrm>
            <a:off x="332656" y="2123727"/>
            <a:ext cx="2056397" cy="276999"/>
          </a:xfrm>
          <a:prstGeom prst="rect">
            <a:avLst/>
          </a:prstGeom>
          <a:noFill/>
        </p:spPr>
        <p:txBody>
          <a:bodyPr wrap="none" rtlCol="0">
            <a:spAutoFit/>
          </a:bodyPr>
          <a:lstStyle/>
          <a:p>
            <a:r>
              <a:rPr lang="fr-FR" sz="1200" dirty="0" smtClean="0"/>
              <a:t>Asma BENABDERRAHMEN</a:t>
            </a:r>
            <a:endParaRPr lang="fr-FR" sz="1200" dirty="0"/>
          </a:p>
        </p:txBody>
      </p:sp>
      <p:sp>
        <p:nvSpPr>
          <p:cNvPr id="3" name="ZoneTexte 2"/>
          <p:cNvSpPr txBox="1"/>
          <p:nvPr/>
        </p:nvSpPr>
        <p:spPr>
          <a:xfrm>
            <a:off x="3641485" y="2843808"/>
            <a:ext cx="3121581" cy="1477328"/>
          </a:xfrm>
          <a:prstGeom prst="rect">
            <a:avLst/>
          </a:prstGeom>
          <a:noFill/>
        </p:spPr>
        <p:txBody>
          <a:bodyPr wrap="square" rtlCol="0">
            <a:spAutoFit/>
          </a:bodyPr>
          <a:lstStyle/>
          <a:p>
            <a:pPr algn="just">
              <a:lnSpc>
                <a:spcPct val="150000"/>
              </a:lnSpc>
            </a:pPr>
            <a:r>
              <a:rPr lang="fr-FR" sz="1200" dirty="0"/>
              <a:t>Afin d’aboutir à une application de qualité qui </a:t>
            </a:r>
            <a:r>
              <a:rPr lang="fr-FR" sz="1200" dirty="0" smtClean="0"/>
              <a:t>répond </a:t>
            </a:r>
            <a:r>
              <a:rPr lang="fr-FR" sz="1200" dirty="0"/>
              <a:t>aux besoins exigés et dans les délais </a:t>
            </a:r>
            <a:r>
              <a:rPr lang="fr-FR" sz="1200" dirty="0" smtClean="0"/>
              <a:t>prévus, nous </a:t>
            </a:r>
            <a:r>
              <a:rPr lang="fr-FR" sz="1200" dirty="0"/>
              <a:t>avons adopté la méthode agile </a:t>
            </a:r>
            <a:r>
              <a:rPr lang="fr-FR" sz="1200" dirty="0" smtClean="0"/>
              <a:t>SCRUM. </a:t>
            </a:r>
            <a:endParaRPr lang="fr-FR" sz="1200" dirty="0"/>
          </a:p>
          <a:p>
            <a:endParaRPr lang="fr-FR" dirty="0"/>
          </a:p>
        </p:txBody>
      </p:sp>
      <p:sp>
        <p:nvSpPr>
          <p:cNvPr id="6" name="ZoneTexte 5"/>
          <p:cNvSpPr txBox="1"/>
          <p:nvPr/>
        </p:nvSpPr>
        <p:spPr>
          <a:xfrm>
            <a:off x="548681" y="903981"/>
            <a:ext cx="5544616" cy="1046440"/>
          </a:xfrm>
          <a:prstGeom prst="rect">
            <a:avLst/>
          </a:prstGeom>
          <a:noFill/>
        </p:spPr>
        <p:txBody>
          <a:bodyPr wrap="square" rtlCol="0">
            <a:spAutoFit/>
          </a:bodyPr>
          <a:lstStyle/>
          <a:p>
            <a:pPr algn="ctr"/>
            <a:r>
              <a:rPr lang="fr-FR" b="1" dirty="0" smtClean="0"/>
              <a:t>Conception et r</a:t>
            </a:r>
            <a:r>
              <a:rPr lang="fr-FR" b="1" dirty="0" smtClean="0"/>
              <a:t>éalisation </a:t>
            </a:r>
            <a:r>
              <a:rPr lang="fr-FR" b="1" dirty="0"/>
              <a:t>d’une application web et </a:t>
            </a:r>
            <a:r>
              <a:rPr lang="fr-FR" b="1" dirty="0" smtClean="0"/>
              <a:t>mobile de </a:t>
            </a:r>
            <a:r>
              <a:rPr lang="fr-FR" b="1" dirty="0" smtClean="0"/>
              <a:t>gestion </a:t>
            </a:r>
            <a:r>
              <a:rPr lang="fr-FR" b="1" dirty="0" smtClean="0"/>
              <a:t>des </a:t>
            </a:r>
            <a:r>
              <a:rPr lang="fr-FR" b="1" dirty="0" smtClean="0"/>
              <a:t>opérations bancaires </a:t>
            </a:r>
            <a:endParaRPr lang="fr-FR" b="1" dirty="0" smtClean="0"/>
          </a:p>
          <a:p>
            <a:pPr algn="ctr"/>
            <a:r>
              <a:rPr lang="fr-FR" dirty="0" smtClean="0"/>
              <a:t>«</a:t>
            </a:r>
            <a:r>
              <a:rPr lang="fr-FR" b="1" dirty="0" smtClean="0"/>
              <a:t>Attijari </a:t>
            </a:r>
            <a:r>
              <a:rPr lang="fr-FR" b="1" dirty="0"/>
              <a:t>Mobile </a:t>
            </a:r>
            <a:r>
              <a:rPr lang="fr-FR" b="1" dirty="0" err="1" smtClean="0"/>
              <a:t>Banking</a:t>
            </a:r>
            <a:r>
              <a:rPr lang="fr-FR" b="1" dirty="0" smtClean="0"/>
              <a:t>»</a:t>
            </a:r>
            <a:endParaRPr lang="fr-FR" dirty="0"/>
          </a:p>
          <a:p>
            <a:endParaRPr lang="fr-FR" sz="800" dirty="0"/>
          </a:p>
        </p:txBody>
      </p:sp>
    </p:spTree>
  </p:cSld>
  <p:clrMapOvr>
    <a:masterClrMapping/>
  </p:clrMapOvr>
  <p:transition spd="slow">
    <p:cover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Thème1</Template>
  <TotalTime>2851</TotalTime>
  <Words>177</Words>
  <Application>Microsoft Office PowerPoint</Application>
  <PresentationFormat>Affichage à l'écran (4:3)</PresentationFormat>
  <Paragraphs>23</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Débit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hp</dc:creator>
  <cp:lastModifiedBy>MARWA</cp:lastModifiedBy>
  <cp:revision>644</cp:revision>
  <dcterms:created xsi:type="dcterms:W3CDTF">2014-05-07T19:28:33Z</dcterms:created>
  <dcterms:modified xsi:type="dcterms:W3CDTF">2016-09-17T15:22:23Z</dcterms:modified>
</cp:coreProperties>
</file>