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2" r:id="rId4"/>
    <p:sldId id="273" r:id="rId5"/>
    <p:sldId id="276" r:id="rId6"/>
    <p:sldId id="275" r:id="rId7"/>
    <p:sldId id="259" r:id="rId8"/>
    <p:sldId id="260" r:id="rId9"/>
    <p:sldId id="261" r:id="rId10"/>
    <p:sldId id="277" r:id="rId11"/>
    <p:sldId id="262" r:id="rId12"/>
    <p:sldId id="263" r:id="rId13"/>
    <p:sldId id="264" r:id="rId14"/>
    <p:sldId id="278" r:id="rId15"/>
    <p:sldId id="266" r:id="rId16"/>
    <p:sldId id="265" r:id="rId17"/>
    <p:sldId id="267" r:id="rId18"/>
    <p:sldId id="268" r:id="rId19"/>
    <p:sldId id="269" r:id="rId20"/>
    <p:sldId id="279" r:id="rId21"/>
    <p:sldId id="280" r:id="rId22"/>
    <p:sldId id="281" r:id="rId23"/>
    <p:sldId id="283" r:id="rId24"/>
    <p:sldId id="271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ufi Asma" initials="KA" lastIdx="3" clrIdx="0">
    <p:extLst>
      <p:ext uri="{19B8F6BF-5375-455C-9EA6-DF929625EA0E}">
        <p15:presenceInfo xmlns:p15="http://schemas.microsoft.com/office/powerpoint/2012/main" userId="aad6317c976391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Disambiguation Classifier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Disambiguation Instances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2"/>
                <c:pt idx="0">
                  <c:v>Correctly classified</c:v>
                </c:pt>
                <c:pt idx="1">
                  <c:v>Incorrectly classified.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28</c:v>
                </c:pt>
                <c:pt idx="1">
                  <c:v>261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 Classifier</a:t>
            </a:r>
          </a:p>
        </c:rich>
      </c:tx>
      <c:layout>
        <c:manualLayout>
          <c:xMode val="edge"/>
          <c:yMode val="edge"/>
          <c:x val="0.28479462781332376"/>
          <c:y val="2.23463687150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Disambiguation Instances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2"/>
                <c:pt idx="0">
                  <c:v>Correctly classified</c:v>
                </c:pt>
                <c:pt idx="1">
                  <c:v>Incorrectly classified.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278</c:v>
                </c:pt>
                <c:pt idx="1">
                  <c:v>11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Wikidata importer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Disambiguation Instances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2"/>
                <c:pt idx="0">
                  <c:v>Found artists</c:v>
                </c:pt>
                <c:pt idx="1">
                  <c:v>unfound artists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9345</c:v>
                </c:pt>
                <c:pt idx="1">
                  <c:v>16183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Lyric language importer</a:t>
            </a:r>
          </a:p>
        </c:rich>
      </c:tx>
      <c:layout>
        <c:manualLayout>
          <c:xMode val="edge"/>
          <c:yMode val="edge"/>
          <c:x val="0.18062101606393691"/>
          <c:y val="2.23463687150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Disambiguation Instances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2"/>
                <c:pt idx="0">
                  <c:v>Found lyrics</c:v>
                </c:pt>
                <c:pt idx="1">
                  <c:v>Unfound lyrics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48536</c:v>
                </c:pt>
                <c:pt idx="1">
                  <c:v>148525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9T12:36:05.792" idx="3">
    <p:pos x="-765" y="172"/>
    <p:text>Lots of data is being collected 
and warehoused 
Web data, e-commerce
purchases at department/grocery stores
Bank/Credit Card transactions
Computers have become cheaper and more powerful
Competitive Pressure is Strong 
Provide better, customized services for an edge (e.g. in Customer Relationship Management)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8T18:57:57.458" idx="1">
    <p:pos x="-557" y="167"/>
    <p:text>The patterns extracted needs to be meaningful and advantageous to make non-trivial prediction on new data.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8T19:12:46.184" idx="2">
    <p:pos x="-220" y="-253"/>
    <p:text>Efficiency
 Short response time
 High throughput (rate of processing work)
 Low utilization of computing memory and processors.
 High availability
 Short data transmission time
 Scalability
 Reliability
 Resiliency
 Structural solidity
 Low potential to failure
 Security
 Low potential security breaches
 Low vulnerability
 Maintainability
 Adaptability
 Responsive to business driven changes (portability/transferability)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38C27-E596-474C-9FC0-E3C56942E322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E090-C3EA-42D1-A742-4E2EE722A1A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E090-C3EA-42D1-A742-4E2EE722A1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9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E090-C3EA-42D1-A742-4E2EE722A1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E090-C3EA-42D1-A742-4E2EE722A1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C3A1-D123-4E70-B480-46AEE7849963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550-226E-4F44-B40C-3B422F5B9FCB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E55-C497-42AF-B9BB-F95E7555B4E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0D69-C590-441D-B359-B8A4130F6A10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F1E154-4BC3-432D-9763-91E115247247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99F3-C6A8-45DA-B739-94CCB507FBB8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E515-0D2C-4417-AE08-732570A34C16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1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FB2A-B337-4251-A34C-4A90584528E8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36E-D7CA-410B-9DA8-398BE311F0D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8831-CA62-4657-8DAC-E22F02ABFFB5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7E0F-BF27-432F-A351-FF8001CCE8EE}" type="datetime1">
              <a:rPr lang="en-US" smtClean="0"/>
              <a:t>9/2/2015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5985F5-26CC-4A09-923F-D8A329147999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17F3BD7-31FB-4E68-8E1A-76FD7EB8ECC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4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/>
              <a:t>Comparing </a:t>
            </a:r>
            <a:br>
              <a:rPr lang="en-US" sz="5000" b="1" dirty="0" smtClean="0"/>
            </a:br>
            <a:r>
              <a:rPr lang="en-US" sz="5000" b="1" dirty="0" smtClean="0"/>
              <a:t>Data Mining Solution with API Solution</a:t>
            </a:r>
            <a:br>
              <a:rPr lang="en-US" sz="5000" b="1" dirty="0" smtClean="0"/>
            </a:br>
            <a:r>
              <a:rPr lang="en-US" sz="5000" b="1" dirty="0" smtClean="0"/>
              <a:t> for a Database Supplier</a:t>
            </a:r>
            <a:endParaRPr lang="en-US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89404" y="4468030"/>
            <a:ext cx="7891272" cy="1795609"/>
          </a:xfrm>
        </p:spPr>
        <p:txBody>
          <a:bodyPr>
            <a:noAutofit/>
          </a:bodyPr>
          <a:lstStyle/>
          <a:p>
            <a:pPr algn="ctr"/>
            <a:r>
              <a:rPr lang="fr-FR" sz="3000" dirty="0" smtClean="0"/>
              <a:t>By </a:t>
            </a:r>
          </a:p>
          <a:p>
            <a:pPr algn="ctr"/>
            <a:r>
              <a:rPr lang="fr-FR" sz="3000" dirty="0" smtClean="0"/>
              <a:t>Asma Khoufi</a:t>
            </a:r>
          </a:p>
          <a:p>
            <a:pPr algn="ctr"/>
            <a:r>
              <a:rPr lang="en-US" sz="3000" dirty="0" smtClean="0"/>
              <a:t>31/08/2015</a:t>
            </a:r>
            <a:endParaRPr lang="en-US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mining </a:t>
            </a:r>
            <a:r>
              <a:rPr lang="fr-FR" dirty="0" smtClean="0"/>
              <a:t>notions and process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Mining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process of extracting and exploiting patterns in data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mining is the acquisition of knowledge and the ability to use </a:t>
            </a:r>
            <a:r>
              <a:rPr lang="en-US" dirty="0" smtClean="0"/>
              <a:t>it.</a:t>
            </a:r>
          </a:p>
          <a:p>
            <a:r>
              <a:rPr lang="fr-FR" dirty="0" smtClean="0"/>
              <a:t>Document classification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33" y="3107518"/>
            <a:ext cx="6651315" cy="334782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Classification 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1983545" y="2121408"/>
            <a:ext cx="2138289" cy="21973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6513341" y="2121408"/>
            <a:ext cx="2138289" cy="2039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élogramme 9"/>
          <p:cNvSpPr/>
          <p:nvPr/>
        </p:nvSpPr>
        <p:spPr>
          <a:xfrm>
            <a:off x="2616591" y="2532185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1</a:t>
            </a:r>
            <a:endParaRPr lang="en-US" sz="1200" dirty="0"/>
          </a:p>
        </p:txBody>
      </p:sp>
      <p:sp>
        <p:nvSpPr>
          <p:cNvPr id="12" name="Parallélogramme 11"/>
          <p:cNvSpPr/>
          <p:nvPr/>
        </p:nvSpPr>
        <p:spPr>
          <a:xfrm>
            <a:off x="3094892" y="2986219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D6</a:t>
            </a:r>
            <a:endParaRPr lang="en-US" sz="1200" dirty="0"/>
          </a:p>
        </p:txBody>
      </p:sp>
      <p:sp>
        <p:nvSpPr>
          <p:cNvPr id="13" name="Parallélogramme 12"/>
          <p:cNvSpPr/>
          <p:nvPr/>
        </p:nvSpPr>
        <p:spPr>
          <a:xfrm>
            <a:off x="2278966" y="3141315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4</a:t>
            </a:r>
            <a:endParaRPr lang="en-US" sz="1200" dirty="0"/>
          </a:p>
        </p:txBody>
      </p:sp>
      <p:sp>
        <p:nvSpPr>
          <p:cNvPr id="14" name="Parallélogramme 13"/>
          <p:cNvSpPr/>
          <p:nvPr/>
        </p:nvSpPr>
        <p:spPr>
          <a:xfrm>
            <a:off x="7101839" y="2367593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2</a:t>
            </a:r>
            <a:endParaRPr lang="en-US" sz="1200" dirty="0"/>
          </a:p>
        </p:txBody>
      </p:sp>
      <p:sp>
        <p:nvSpPr>
          <p:cNvPr id="15" name="Parallélogramme 14"/>
          <p:cNvSpPr/>
          <p:nvPr/>
        </p:nvSpPr>
        <p:spPr>
          <a:xfrm>
            <a:off x="6651673" y="3063944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6</a:t>
            </a:r>
            <a:endParaRPr lang="en-US" sz="1200" dirty="0"/>
          </a:p>
        </p:txBody>
      </p:sp>
      <p:sp>
        <p:nvSpPr>
          <p:cNvPr id="16" name="Parallélogramme 15"/>
          <p:cNvSpPr/>
          <p:nvPr/>
        </p:nvSpPr>
        <p:spPr>
          <a:xfrm>
            <a:off x="7418362" y="3187738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7</a:t>
            </a:r>
            <a:endParaRPr lang="en-US" sz="1200" dirty="0"/>
          </a:p>
        </p:txBody>
      </p:sp>
      <p:sp>
        <p:nvSpPr>
          <p:cNvPr id="17" name="Parallélogramme 16"/>
          <p:cNvSpPr/>
          <p:nvPr/>
        </p:nvSpPr>
        <p:spPr>
          <a:xfrm>
            <a:off x="7713783" y="2613778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3</a:t>
            </a:r>
            <a:endParaRPr lang="en-US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595489" y="4426722"/>
            <a:ext cx="11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 1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968196" y="4340530"/>
            <a:ext cx="11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 2</a:t>
            </a:r>
            <a:endParaRPr lang="en-US" dirty="0"/>
          </a:p>
        </p:txBody>
      </p:sp>
      <p:sp>
        <p:nvSpPr>
          <p:cNvPr id="20" name="Parallélogramme 19"/>
          <p:cNvSpPr/>
          <p:nvPr/>
        </p:nvSpPr>
        <p:spPr>
          <a:xfrm>
            <a:off x="4780671" y="5045435"/>
            <a:ext cx="633046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</a:t>
            </a:r>
            <a:r>
              <a:rPr lang="fr-FR" sz="1200" dirty="0"/>
              <a:t>?</a:t>
            </a:r>
            <a:endParaRPr lang="en-US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3602" y="231814"/>
            <a:ext cx="10058400" cy="1609344"/>
          </a:xfrm>
        </p:spPr>
        <p:txBody>
          <a:bodyPr/>
          <a:lstStyle/>
          <a:p>
            <a:r>
              <a:rPr lang="fr-FR" dirty="0" smtClean="0"/>
              <a:t>Data mining process: CRISP-DM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22241" y="1653525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Buisness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350987" y="1660823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understanding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104381" y="3294545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preparation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174218" y="5239395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 Building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31230" y="5288045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Testing</a:t>
            </a:r>
            <a:r>
              <a:rPr lang="fr-FR" dirty="0" smtClean="0"/>
              <a:t> and </a:t>
            </a:r>
            <a:r>
              <a:rPr lang="fr-FR" dirty="0" err="1" smtClean="0"/>
              <a:t>evaluation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52897" y="4523350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Deployment</a:t>
            </a:r>
            <a:endParaRPr lang="en-US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522009" y="2440511"/>
            <a:ext cx="1308295" cy="20053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source</a:t>
            </a:r>
            <a:endParaRPr lang="en-US" dirty="0"/>
          </a:p>
        </p:txBody>
      </p:sp>
      <p:cxnSp>
        <p:nvCxnSpPr>
          <p:cNvPr id="14" name="Connecteur droit avec flèche 13"/>
          <p:cNvCxnSpPr>
            <a:stCxn id="5" idx="3"/>
            <a:endCxn id="6" idx="1"/>
          </p:cNvCxnSpPr>
          <p:nvPr/>
        </p:nvCxnSpPr>
        <p:spPr>
          <a:xfrm>
            <a:off x="3549848" y="2145895"/>
            <a:ext cx="4801139" cy="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6" idx="2"/>
            <a:endCxn id="7" idx="0"/>
          </p:cNvCxnSpPr>
          <p:nvPr/>
        </p:nvCxnSpPr>
        <p:spPr>
          <a:xfrm rot="5400000">
            <a:off x="9316997" y="2846750"/>
            <a:ext cx="648983" cy="2466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7" idx="2"/>
          </p:cNvCxnSpPr>
          <p:nvPr/>
        </p:nvCxnSpPr>
        <p:spPr>
          <a:xfrm rot="16200000" flipH="1">
            <a:off x="9094048" y="4703420"/>
            <a:ext cx="960112" cy="11183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8" idx="1"/>
            <a:endCxn id="9" idx="3"/>
          </p:cNvCxnSpPr>
          <p:nvPr/>
        </p:nvCxnSpPr>
        <p:spPr>
          <a:xfrm rot="10800000" flipV="1">
            <a:off x="6958838" y="5731765"/>
            <a:ext cx="1215381" cy="48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9" idx="1"/>
            <a:endCxn id="10" idx="2"/>
          </p:cNvCxnSpPr>
          <p:nvPr/>
        </p:nvCxnSpPr>
        <p:spPr>
          <a:xfrm rot="10800000">
            <a:off x="1966702" y="5508089"/>
            <a:ext cx="2164529" cy="272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/>
          <p:nvPr/>
        </p:nvCxnSpPr>
        <p:spPr>
          <a:xfrm rot="16200000" flipV="1">
            <a:off x="2973186" y="2770079"/>
            <a:ext cx="3090680" cy="1893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020964" y="2673642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Data extraction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8503602" y="2768599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Data sources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7832058" y="4352519"/>
            <a:ext cx="3372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 (Bag of </a:t>
            </a:r>
            <a:r>
              <a:rPr lang="fr-FR" dirty="0" err="1" smtClean="0"/>
              <a:t>words</a:t>
            </a:r>
            <a:r>
              <a:rPr lang="fr-FR" dirty="0" smtClean="0"/>
              <a:t>, TF-IDF…)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transformation (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…)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7" name="ZoneTexte 46"/>
          <p:cNvSpPr txBox="1"/>
          <p:nvPr/>
        </p:nvSpPr>
        <p:spPr>
          <a:xfrm>
            <a:off x="4173499" y="5318749"/>
            <a:ext cx="337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Naive</a:t>
            </a:r>
            <a:r>
              <a:rPr lang="fr-FR" dirty="0" smtClean="0"/>
              <a:t> Bayes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One class classification</a:t>
            </a:r>
            <a:endParaRPr lang="en-US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04" y="5506682"/>
            <a:ext cx="337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Holdout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Cross-validation…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1"/>
      <p:bldP spid="45" grpId="0"/>
      <p:bldP spid="45" grpId="1"/>
      <p:bldP spid="46" grpId="0"/>
      <p:bldP spid="46" grpId="1" uiExpand="1" build="allAtOnce"/>
      <p:bldP spid="47" grpId="0"/>
      <p:bldP spid="47" grpId="1"/>
      <p:bldP spid="48" grpId="0"/>
      <p:bldP spid="4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 process and specifications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144" y="42702"/>
            <a:ext cx="10058400" cy="1609344"/>
          </a:xfrm>
        </p:spPr>
        <p:txBody>
          <a:bodyPr/>
          <a:lstStyle/>
          <a:p>
            <a:r>
              <a:rPr lang="fr-FR" dirty="0" smtClean="0"/>
              <a:t>Work Process: TRIZ 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22240" y="2077798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Generic problem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641201" y="2093976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Generic solution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641200" y="4688059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Inventive solution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22241" y="4766543"/>
            <a:ext cx="2827607" cy="9847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Technical object</a:t>
            </a:r>
            <a:endParaRPr lang="en-US" dirty="0"/>
          </a:p>
        </p:txBody>
      </p:sp>
      <p:cxnSp>
        <p:nvCxnSpPr>
          <p:cNvPr id="11" name="Connecteur en arc 10"/>
          <p:cNvCxnSpPr>
            <a:stCxn id="6" idx="3"/>
            <a:endCxn id="7" idx="1"/>
          </p:cNvCxnSpPr>
          <p:nvPr/>
        </p:nvCxnSpPr>
        <p:spPr>
          <a:xfrm>
            <a:off x="3549847" y="2570168"/>
            <a:ext cx="4091354" cy="161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7" idx="2"/>
            <a:endCxn id="8" idx="0"/>
          </p:cNvCxnSpPr>
          <p:nvPr/>
        </p:nvCxnSpPr>
        <p:spPr>
          <a:xfrm rot="5400000">
            <a:off x="8250333" y="3883387"/>
            <a:ext cx="160934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9" idx="3"/>
            <a:endCxn id="8" idx="1"/>
          </p:cNvCxnSpPr>
          <p:nvPr/>
        </p:nvCxnSpPr>
        <p:spPr>
          <a:xfrm flipV="1">
            <a:off x="3549848" y="5180429"/>
            <a:ext cx="4091352" cy="78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0"/>
            <a:endCxn id="6" idx="2"/>
          </p:cNvCxnSpPr>
          <p:nvPr/>
        </p:nvCxnSpPr>
        <p:spPr>
          <a:xfrm rot="16200000" flipV="1">
            <a:off x="1284042" y="3914539"/>
            <a:ext cx="170400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rganigramme : Jonction de sommaire 17"/>
          <p:cNvSpPr/>
          <p:nvPr/>
        </p:nvSpPr>
        <p:spPr>
          <a:xfrm>
            <a:off x="5308423" y="4799398"/>
            <a:ext cx="918973" cy="76206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74855" y="5949618"/>
            <a:ext cx="25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Supply editorial data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874855" y="1590417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Data extraction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946432" y="1409817"/>
            <a:ext cx="25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Wikidata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LyricFind API…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793815" y="5762547"/>
            <a:ext cx="25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Self-implemented extraction system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Functional requirements</a:t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3000" dirty="0" smtClean="0"/>
              <a:t>Extracting artists</a:t>
            </a:r>
            <a:r>
              <a:rPr lang="fr-FR" sz="3000" dirty="0"/>
              <a:t> </a:t>
            </a:r>
            <a:r>
              <a:rPr lang="fr-FR" sz="3000" dirty="0" smtClean="0"/>
              <a:t>information (real names, birth dates, gender, type, biography…)</a:t>
            </a:r>
            <a:endParaRPr lang="fr-FR" sz="3000" dirty="0"/>
          </a:p>
          <a:p>
            <a:pPr lvl="1"/>
            <a:r>
              <a:rPr lang="fr-FR" sz="3000" dirty="0"/>
              <a:t>Disambiguation</a:t>
            </a:r>
          </a:p>
          <a:p>
            <a:pPr lvl="1"/>
            <a:r>
              <a:rPr lang="fr-FR" sz="2800" dirty="0" smtClean="0"/>
              <a:t>Extracting track language </a:t>
            </a:r>
            <a:endParaRPr lang="fr-FR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Nonfunctional</a:t>
            </a:r>
            <a:r>
              <a:rPr lang="fr-FR" dirty="0"/>
              <a:t> </a:t>
            </a:r>
            <a:r>
              <a:rPr lang="fr-FR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dirty="0" smtClean="0"/>
              <a:t>Efficiency</a:t>
            </a:r>
          </a:p>
          <a:p>
            <a:r>
              <a:rPr lang="fr-FR" sz="3000" dirty="0" smtClean="0"/>
              <a:t>Reliability</a:t>
            </a:r>
          </a:p>
          <a:p>
            <a:r>
              <a:rPr lang="fr-FR" sz="3000" dirty="0" smtClean="0"/>
              <a:t>Security </a:t>
            </a:r>
          </a:p>
          <a:p>
            <a:r>
              <a:rPr lang="fr-FR" sz="3000" dirty="0" smtClean="0"/>
              <a:t>Maintainability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47738"/>
          </a:xfrm>
        </p:spPr>
        <p:txBody>
          <a:bodyPr/>
          <a:lstStyle/>
          <a:p>
            <a:r>
              <a:rPr lang="fr-FR" dirty="0" smtClean="0"/>
              <a:t>Data mining solution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48482" y="1629039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Get artist name from DB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448482" y="2457353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Clean name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48482" y="3182009"/>
            <a:ext cx="2869810" cy="5045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Get wikipedia page content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229151" y="3729946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String to word filtering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229151" y="4419135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Build classifier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229151" y="5020162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  <a:r>
              <a:rPr lang="fr-FR" dirty="0" smtClean="0"/>
              <a:t>earn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229151" y="5569111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Classify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575092" y="5569111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results</a:t>
            </a:r>
            <a:endParaRPr lang="en-US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575092" y="6310412"/>
            <a:ext cx="2869810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Insert into DB</a:t>
            </a:r>
            <a:endParaRPr lang="en-US" dirty="0"/>
          </a:p>
        </p:txBody>
      </p:sp>
      <p:cxnSp>
        <p:nvCxnSpPr>
          <p:cNvPr id="16" name="Connecteur en arc 15"/>
          <p:cNvCxnSpPr>
            <a:stCxn id="5" idx="2"/>
            <a:endCxn id="6" idx="0"/>
          </p:cNvCxnSpPr>
          <p:nvPr/>
        </p:nvCxnSpPr>
        <p:spPr>
          <a:xfrm rot="5400000">
            <a:off x="3649230" y="2223196"/>
            <a:ext cx="46831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2"/>
            <a:endCxn id="7" idx="0"/>
          </p:cNvCxnSpPr>
          <p:nvPr/>
        </p:nvCxnSpPr>
        <p:spPr>
          <a:xfrm>
            <a:off x="3883387" y="2817353"/>
            <a:ext cx="0" cy="36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2"/>
            <a:endCxn id="9" idx="1"/>
          </p:cNvCxnSpPr>
          <p:nvPr/>
        </p:nvCxnSpPr>
        <p:spPr>
          <a:xfrm>
            <a:off x="3883387" y="3686542"/>
            <a:ext cx="3345764" cy="22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8664056" y="4089946"/>
            <a:ext cx="0" cy="32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1" idx="0"/>
          </p:cNvCxnSpPr>
          <p:nvPr/>
        </p:nvCxnSpPr>
        <p:spPr>
          <a:xfrm>
            <a:off x="8664056" y="4779135"/>
            <a:ext cx="0" cy="24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8664056" y="5380162"/>
            <a:ext cx="0" cy="36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1"/>
            <a:endCxn id="13" idx="3"/>
          </p:cNvCxnSpPr>
          <p:nvPr/>
        </p:nvCxnSpPr>
        <p:spPr>
          <a:xfrm flipH="1">
            <a:off x="5444902" y="5749111"/>
            <a:ext cx="178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3" idx="2"/>
            <a:endCxn id="14" idx="0"/>
          </p:cNvCxnSpPr>
          <p:nvPr/>
        </p:nvCxnSpPr>
        <p:spPr>
          <a:xfrm>
            <a:off x="4009997" y="5929111"/>
            <a:ext cx="0" cy="38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575092" y="1111303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Internal system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7229151" y="1100564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Weka system</a:t>
            </a:r>
            <a:endParaRPr lang="en-US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6337026" y="1247738"/>
            <a:ext cx="0" cy="539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FR" dirty="0" smtClean="0"/>
              <a:t>API solution</a:t>
            </a:r>
            <a:endParaRPr lang="en-US" dirty="0"/>
          </a:p>
        </p:txBody>
      </p:sp>
      <p:sp>
        <p:nvSpPr>
          <p:cNvPr id="29" name="Cylindre 28"/>
          <p:cNvSpPr/>
          <p:nvPr/>
        </p:nvSpPr>
        <p:spPr>
          <a:xfrm>
            <a:off x="1772527" y="1744394"/>
            <a:ext cx="1925867" cy="4893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ylindre 29"/>
          <p:cNvSpPr/>
          <p:nvPr/>
        </p:nvSpPr>
        <p:spPr>
          <a:xfrm>
            <a:off x="9155723" y="1744395"/>
            <a:ext cx="1364566" cy="48935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1193624" y="1200243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Internal system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8379871" y="1200243"/>
            <a:ext cx="25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Wikidata API</a:t>
            </a:r>
            <a:endParaRPr lang="en-US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492369" y="2335237"/>
            <a:ext cx="1280159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3615396" y="2546252"/>
            <a:ext cx="5540327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3698393" y="2936197"/>
            <a:ext cx="5457329" cy="497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861494" y="4525120"/>
            <a:ext cx="191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artist or band</a:t>
            </a:r>
            <a:endParaRPr lang="en-US" dirty="0"/>
          </a:p>
        </p:txBody>
      </p:sp>
      <p:sp>
        <p:nvSpPr>
          <p:cNvPr id="57" name="ZoneTexte 56"/>
          <p:cNvSpPr txBox="1"/>
          <p:nvPr/>
        </p:nvSpPr>
        <p:spPr>
          <a:xfrm>
            <a:off x="5201294" y="2196699"/>
            <a:ext cx="17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Search() </a:t>
            </a:r>
            <a:endParaRPr lang="en-US" dirty="0"/>
          </a:p>
        </p:txBody>
      </p:sp>
      <p:sp>
        <p:nvSpPr>
          <p:cNvPr id="59" name="ZoneTexte 58"/>
          <p:cNvSpPr txBox="1"/>
          <p:nvPr/>
        </p:nvSpPr>
        <p:spPr>
          <a:xfrm>
            <a:off x="110192" y="1939556"/>
            <a:ext cx="179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Artist name</a:t>
            </a:r>
            <a:endParaRPr lang="en-US" dirty="0"/>
          </a:p>
        </p:txBody>
      </p:sp>
      <p:sp>
        <p:nvSpPr>
          <p:cNvPr id="60" name="ZoneTexte 59"/>
          <p:cNvSpPr txBox="1"/>
          <p:nvPr/>
        </p:nvSpPr>
        <p:spPr>
          <a:xfrm>
            <a:off x="4514203" y="2968872"/>
            <a:ext cx="38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Items</a:t>
            </a:r>
            <a:endParaRPr lang="en-US" dirty="0"/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3597791" y="5011673"/>
            <a:ext cx="5540327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207369" y="4619564"/>
            <a:ext cx="227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informations() </a:t>
            </a:r>
            <a:endParaRPr lang="en-US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>
            <a:off x="3680789" y="5566025"/>
            <a:ext cx="5457329" cy="497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4825099" y="5666234"/>
            <a:ext cx="325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Birth date, country, gender, wikipedia urls, official website…</a:t>
            </a:r>
            <a:endParaRPr lang="en-US" dirty="0"/>
          </a:p>
        </p:txBody>
      </p:sp>
      <p:sp>
        <p:nvSpPr>
          <p:cNvPr id="68" name="ZoneTexte 67"/>
          <p:cNvSpPr txBox="1"/>
          <p:nvPr/>
        </p:nvSpPr>
        <p:spPr>
          <a:xfrm>
            <a:off x="1861494" y="5924485"/>
            <a:ext cx="212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Insert into DB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861440" y="4017847"/>
            <a:ext cx="191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Disambiguation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000" dirty="0" smtClean="0"/>
              <a:t>Introduction</a:t>
            </a:r>
          </a:p>
          <a:p>
            <a:r>
              <a:rPr lang="fr-FR" sz="3000" dirty="0" smtClean="0"/>
              <a:t>Soundytics walkthrough </a:t>
            </a:r>
          </a:p>
          <a:p>
            <a:r>
              <a:rPr lang="fr-FR" sz="3000" dirty="0" smtClean="0"/>
              <a:t>Data mining notions and process</a:t>
            </a:r>
          </a:p>
          <a:p>
            <a:r>
              <a:rPr lang="fr-FR" sz="3000" dirty="0"/>
              <a:t>Work process and </a:t>
            </a:r>
            <a:r>
              <a:rPr lang="fr-FR" sz="3000" dirty="0" smtClean="0"/>
              <a:t>specifications</a:t>
            </a:r>
          </a:p>
          <a:p>
            <a:r>
              <a:rPr lang="fr-FR" sz="3000" dirty="0" smtClean="0"/>
              <a:t>Realization and Results</a:t>
            </a:r>
            <a:endParaRPr lang="fr-FR" sz="3000" dirty="0"/>
          </a:p>
          <a:p>
            <a:r>
              <a:rPr lang="fr-FR" sz="3000" dirty="0" smtClean="0"/>
              <a:t>Conclusion and perspectives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Realization and Results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86158"/>
            <a:ext cx="10058400" cy="1609344"/>
          </a:xfrm>
        </p:spPr>
        <p:txBody>
          <a:bodyPr/>
          <a:lstStyle/>
          <a:p>
            <a:r>
              <a:rPr lang="fr-FR" dirty="0" smtClean="0"/>
              <a:t>tools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8" y="4024696"/>
            <a:ext cx="1800000" cy="233225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75" y="1774136"/>
            <a:ext cx="1800000" cy="18904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44" y="4718098"/>
            <a:ext cx="2138584" cy="13139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34" y="1774136"/>
            <a:ext cx="1800000" cy="220491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mining Results: Cross-Validation</a:t>
            </a:r>
            <a:endParaRPr lang="en-US" dirty="0"/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3526020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Espace réservé du contenu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703882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Espace réservé du contenu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135088"/>
              </p:ext>
            </p:extLst>
          </p:nvPr>
        </p:nvGraphicFramePr>
        <p:xfrm>
          <a:off x="6099048" y="2193924"/>
          <a:ext cx="4754563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results</a:t>
            </a:r>
            <a:endParaRPr lang="en-US" dirty="0"/>
          </a:p>
        </p:txBody>
      </p:sp>
      <p:graphicFrame>
        <p:nvGraphicFramePr>
          <p:cNvPr id="11" name="Espace réservé du contenu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4630491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Espace réservé du contenu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986278"/>
              </p:ext>
            </p:extLst>
          </p:nvPr>
        </p:nvGraphicFramePr>
        <p:xfrm>
          <a:off x="6099048" y="2193925"/>
          <a:ext cx="4754563" cy="387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and perspectives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Interesting</a:t>
            </a:r>
            <a:r>
              <a:rPr lang="fr-FR" sz="3000" dirty="0" smtClean="0"/>
              <a:t> work field</a:t>
            </a:r>
            <a:endParaRPr lang="fr-FR" sz="3000" dirty="0"/>
          </a:p>
          <a:p>
            <a:r>
              <a:rPr lang="fr-FR" sz="3000" dirty="0" smtClean="0"/>
              <a:t>Clean code integration</a:t>
            </a:r>
          </a:p>
          <a:p>
            <a:r>
              <a:rPr lang="fr-FR" sz="3000" dirty="0" smtClean="0"/>
              <a:t>Fix and improve the disambiguation system</a:t>
            </a:r>
          </a:p>
          <a:p>
            <a:r>
              <a:rPr lang="fr-FR" sz="3000" dirty="0" smtClean="0"/>
              <a:t>Recommendation </a:t>
            </a:r>
            <a:endParaRPr lang="en-US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I.H.Witten, E.Frank and M.A.Hall, “Data Mining Practicle Machine Learning Tools and Techniques,” 2011. </a:t>
            </a:r>
          </a:p>
          <a:p>
            <a:r>
              <a:rPr lang="en-US" dirty="0" smtClean="0"/>
              <a:t>D.L. Olson and D. Delen, "Advanced Data Mining Technique," Berlin, 2008. </a:t>
            </a:r>
          </a:p>
          <a:p>
            <a:r>
              <a:rPr lang="en-US" dirty="0" smtClean="0"/>
              <a:t>Z</a:t>
            </a:r>
            <a:r>
              <a:rPr lang="en-US" dirty="0"/>
              <a:t>. Hua, J. Yang, S. Coulibaly, and B. Zhang, "Integration TRIZ with problem-solving tools: a literature review from 1995 to 2006," in International Journal of Business Innovation and Research, 2006, pp. 111-128.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Thank you for your Attention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423862"/>
            <a:ext cx="8999323" cy="5760000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43" y="1012876"/>
            <a:ext cx="9000000" cy="437383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5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Soundytics walkthrough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Soundytics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/>
              <a:t>provider to music platforms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pproach </a:t>
            </a:r>
            <a:r>
              <a:rPr lang="en-US" dirty="0"/>
              <a:t>distributor for shops </a:t>
            </a:r>
            <a:endParaRPr lang="en-US" dirty="0" smtClean="0"/>
          </a:p>
          <a:p>
            <a:r>
              <a:rPr lang="en-US" dirty="0" smtClean="0"/>
              <a:t>Extraction </a:t>
            </a:r>
            <a:r>
              <a:rPr lang="en-US" dirty="0"/>
              <a:t>of musical DNA</a:t>
            </a:r>
            <a:endParaRPr lang="en-US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61" y="3564893"/>
            <a:ext cx="6246618" cy="3073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Soundytics Prelude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01504"/>
            <a:ext cx="10058400" cy="777923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to music services the data and services to enhance their recommendation and search systems. 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66" y="2824922"/>
            <a:ext cx="1551381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65" y="2824922"/>
            <a:ext cx="1611050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86" y="2824922"/>
            <a:ext cx="1630939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27" y="2824922"/>
            <a:ext cx="1790055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9" name="ZoneTexte 8"/>
          <p:cNvSpPr txBox="1"/>
          <p:nvPr/>
        </p:nvSpPr>
        <p:spPr>
          <a:xfrm>
            <a:off x="1413127" y="5022376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Auto </a:t>
            </a:r>
          </a:p>
          <a:p>
            <a:pPr algn="ctr"/>
            <a:r>
              <a:rPr lang="fr-FR" dirty="0" smtClean="0"/>
              <a:t>tagging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221228" y="5043269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Advanced search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691127" y="5050514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Acoustic similarity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9190862" y="5050514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Themed playlist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Soundytics Prelude UI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Deploys </a:t>
            </a:r>
            <a:r>
              <a:rPr lang="en-US" dirty="0"/>
              <a:t>a musical experience on music catalogs </a:t>
            </a:r>
            <a:endParaRPr lang="en-US" dirty="0" smtClean="0"/>
          </a:p>
          <a:p>
            <a:r>
              <a:rPr lang="en-US" dirty="0" smtClean="0"/>
              <a:t>Increases </a:t>
            </a:r>
            <a:r>
              <a:rPr lang="en-US" dirty="0"/>
              <a:t>visibility and value their offer to professional customers </a:t>
            </a:r>
            <a:endParaRPr lang="en-US" dirty="0" smtClean="0"/>
          </a:p>
          <a:p>
            <a:r>
              <a:rPr lang="fr-FR" dirty="0" smtClean="0"/>
              <a:t>Relies on the Soundytics Prelude API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535263"/>
            <a:ext cx="1800000" cy="1790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6" y="3534857"/>
            <a:ext cx="1800000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06" y="3534451"/>
            <a:ext cx="1800000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8" name="ZoneTexte 7"/>
          <p:cNvSpPr txBox="1"/>
          <p:nvPr/>
        </p:nvSpPr>
        <p:spPr>
          <a:xfrm>
            <a:off x="1069848" y="5626116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Automatic </a:t>
            </a:r>
            <a:r>
              <a:rPr lang="fr-FR" dirty="0" err="1" smtClean="0"/>
              <a:t>indextion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741546" y="5639587"/>
            <a:ext cx="19868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recommendation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359706" y="5639587"/>
            <a:ext cx="179005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Easy-to-use solution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3BD7-31FB-4E68-8E1A-76FD7EB8EC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1131</TotalTime>
  <Words>478</Words>
  <Application>Microsoft Office PowerPoint</Application>
  <PresentationFormat>Grand écran</PresentationFormat>
  <Paragraphs>157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Wingdings</vt:lpstr>
      <vt:lpstr>Type de bois</vt:lpstr>
      <vt:lpstr>Comparing  Data Mining Solution with API Solution  for a Database Supplier</vt:lpstr>
      <vt:lpstr>Plan</vt:lpstr>
      <vt:lpstr>Introduction</vt:lpstr>
      <vt:lpstr>Présentation PowerPoint</vt:lpstr>
      <vt:lpstr>Présentation PowerPoint</vt:lpstr>
      <vt:lpstr>Soundytics walkthrough</vt:lpstr>
      <vt:lpstr>Soundytics</vt:lpstr>
      <vt:lpstr>Soundytics Prelude API</vt:lpstr>
      <vt:lpstr>Soundytics Prelude UI</vt:lpstr>
      <vt:lpstr>Data mining notions and process</vt:lpstr>
      <vt:lpstr>Data Mining</vt:lpstr>
      <vt:lpstr>Document Classification </vt:lpstr>
      <vt:lpstr>Data mining process: CRISP-DM</vt:lpstr>
      <vt:lpstr>Work process and specifications</vt:lpstr>
      <vt:lpstr>Work Process: TRIZ </vt:lpstr>
      <vt:lpstr>Functional requirements </vt:lpstr>
      <vt:lpstr>Nonfunctional requirements</vt:lpstr>
      <vt:lpstr>Data mining solution</vt:lpstr>
      <vt:lpstr>API solution</vt:lpstr>
      <vt:lpstr>Realization and Results</vt:lpstr>
      <vt:lpstr>tools</vt:lpstr>
      <vt:lpstr>Data mining Results: Cross-Validation</vt:lpstr>
      <vt:lpstr>API results</vt:lpstr>
      <vt:lpstr>Conclusion and perspectives</vt:lpstr>
      <vt:lpstr>References</vt:lpstr>
      <vt:lpstr>Thank you for your Attention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Khoufi Asma</dc:creator>
  <cp:lastModifiedBy>Khoufi Asma</cp:lastModifiedBy>
  <cp:revision>72</cp:revision>
  <dcterms:created xsi:type="dcterms:W3CDTF">2015-08-28T10:48:17Z</dcterms:created>
  <dcterms:modified xsi:type="dcterms:W3CDTF">2015-09-01T23:41:57Z</dcterms:modified>
</cp:coreProperties>
</file>