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notesMasterIdLst>
    <p:notesMasterId r:id="rId3"/>
  </p:notesMasterIdLst>
  <p:sldIdLst>
    <p:sldId id="256" r:id="rId2"/>
  </p:sldIdLst>
  <p:sldSz cx="30264100" cy="42799000"/>
  <p:notesSz cx="6858000" cy="9144000"/>
  <p:defaultTextStyle>
    <a:lvl1pPr>
      <a:defRPr sz="2400">
        <a:solidFill>
          <a:srgbClr val="CEF0F8"/>
        </a:solidFill>
        <a:latin typeface="+mn-lt"/>
        <a:ea typeface="+mn-ea"/>
        <a:cs typeface="+mn-cs"/>
        <a:sym typeface="Avenir Roman"/>
      </a:defRPr>
    </a:lvl1pPr>
    <a:lvl2pPr>
      <a:defRPr sz="2400">
        <a:solidFill>
          <a:srgbClr val="CEF0F8"/>
        </a:solidFill>
        <a:latin typeface="+mn-lt"/>
        <a:ea typeface="+mn-ea"/>
        <a:cs typeface="+mn-cs"/>
        <a:sym typeface="Avenir Roman"/>
      </a:defRPr>
    </a:lvl2pPr>
    <a:lvl3pPr>
      <a:defRPr sz="2400">
        <a:solidFill>
          <a:srgbClr val="CEF0F8"/>
        </a:solidFill>
        <a:latin typeface="+mn-lt"/>
        <a:ea typeface="+mn-ea"/>
        <a:cs typeface="+mn-cs"/>
        <a:sym typeface="Avenir Roman"/>
      </a:defRPr>
    </a:lvl3pPr>
    <a:lvl4pPr>
      <a:defRPr sz="2400">
        <a:solidFill>
          <a:srgbClr val="CEF0F8"/>
        </a:solidFill>
        <a:latin typeface="+mn-lt"/>
        <a:ea typeface="+mn-ea"/>
        <a:cs typeface="+mn-cs"/>
        <a:sym typeface="Avenir Roman"/>
      </a:defRPr>
    </a:lvl4pPr>
    <a:lvl5pPr>
      <a:defRPr sz="2400">
        <a:solidFill>
          <a:srgbClr val="CEF0F8"/>
        </a:solidFill>
        <a:latin typeface="+mn-lt"/>
        <a:ea typeface="+mn-ea"/>
        <a:cs typeface="+mn-cs"/>
        <a:sym typeface="Avenir Roman"/>
      </a:defRPr>
    </a:lvl5pPr>
    <a:lvl6pPr>
      <a:defRPr sz="2400">
        <a:solidFill>
          <a:srgbClr val="CEF0F8"/>
        </a:solidFill>
        <a:latin typeface="+mn-lt"/>
        <a:ea typeface="+mn-ea"/>
        <a:cs typeface="+mn-cs"/>
        <a:sym typeface="Avenir Roman"/>
      </a:defRPr>
    </a:lvl6pPr>
    <a:lvl7pPr>
      <a:defRPr sz="2400">
        <a:solidFill>
          <a:srgbClr val="CEF0F8"/>
        </a:solidFill>
        <a:latin typeface="+mn-lt"/>
        <a:ea typeface="+mn-ea"/>
        <a:cs typeface="+mn-cs"/>
        <a:sym typeface="Avenir Roman"/>
      </a:defRPr>
    </a:lvl7pPr>
    <a:lvl8pPr>
      <a:defRPr sz="2400">
        <a:solidFill>
          <a:srgbClr val="CEF0F8"/>
        </a:solidFill>
        <a:latin typeface="+mn-lt"/>
        <a:ea typeface="+mn-ea"/>
        <a:cs typeface="+mn-cs"/>
        <a:sym typeface="Avenir Roman"/>
      </a:defRPr>
    </a:lvl8pPr>
    <a:lvl9pPr>
      <a:defRPr sz="2400">
        <a:solidFill>
          <a:srgbClr val="CEF0F8"/>
        </a:solidFill>
        <a:latin typeface="+mn-lt"/>
        <a:ea typeface="+mn-ea"/>
        <a:cs typeface="+mn-cs"/>
        <a:sym typeface="Avenir Roma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  <p:clrMru>
    <a:srgbClr val="FFFFFF"/>
    <a:srgbClr val="FCFEFE"/>
  </p:clrMru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0F0F0"/>
          </a:solidFill>
        </a:fill>
      </a:tcStyle>
    </a:wholeTbl>
    <a:band2H>
      <a:tcTxStyle/>
      <a:tcStyle>
        <a:tcBdr/>
        <a:fill>
          <a:solidFill>
            <a:srgbClr val="F8F8F8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F0F0F0"/>
          </a:solidFill>
        </a:fill>
      </a:tcStyle>
    </a:wholeTbl>
    <a:band2H>
      <a:tcTxStyle/>
      <a:tcStyle>
        <a:tcBdr/>
        <a:fill>
          <a:solidFill>
            <a:srgbClr val="F8F8F8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381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381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381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381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CACFD1"/>
          </a:solidFill>
        </a:fill>
      </a:tcStyle>
    </a:wholeTbl>
    <a:band2H>
      <a:tcTxStyle/>
      <a:tcStyle>
        <a:tcBdr/>
        <a:fill>
          <a:solidFill>
            <a:srgbClr val="E6E8E9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0C4E5D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381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0C4E5D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381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0C4E5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6FCFE"/>
          </a:solidFill>
        </a:fill>
      </a:tcStyle>
    </a:wholeTbl>
    <a:band2H>
      <a:tcTxStyle/>
      <a:tcStyle>
        <a:tcBdr/>
        <a:fill>
          <a:solidFill>
            <a:srgbClr val="1BADCF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D7D7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CEF0F8"/>
              </a:solidFill>
              <a:prstDash val="solid"/>
              <a:bevel/>
            </a:ln>
          </a:top>
          <a:bottom>
            <a:ln w="25400" cap="flat">
              <a:solidFill>
                <a:srgbClr val="CEF0F8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BADCF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EF0F8"/>
              </a:solidFill>
              <a:prstDash val="solid"/>
              <a:bevel/>
            </a:ln>
          </a:top>
          <a:bottom>
            <a:ln w="25400" cap="flat">
              <a:solidFill>
                <a:srgbClr val="CEF0F8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D7D7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EDF9FC"/>
          </a:solidFill>
        </a:fill>
      </a:tcStyle>
    </a:wholeTbl>
    <a:band2H>
      <a:tcTxStyle/>
      <a:tcStyle>
        <a:tcBdr/>
        <a:fill>
          <a:solidFill>
            <a:srgbClr val="F6FCFE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CEF0F8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381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CEF0F8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381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CEF0F8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8" d="100"/>
          <a:sy n="28" d="100"/>
        </p:scale>
        <p:origin x="-714" y="1404"/>
      </p:cViewPr>
      <p:guideLst>
        <p:guide orient="horz" pos="13480"/>
        <p:guide pos="95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-1" y="-2"/>
            <a:ext cx="30275214" cy="5291141"/>
          </a:xfrm>
          <a:prstGeom prst="rect">
            <a:avLst/>
          </a:prstGeom>
          <a:solidFill>
            <a:srgbClr val="1BADC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457200">
              <a:defRPr sz="1800">
                <a:solidFill>
                  <a:srgbClr val="1BADC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644525" y="6242050"/>
            <a:ext cx="9321800" cy="35625088"/>
          </a:xfrm>
          <a:prstGeom prst="rect">
            <a:avLst/>
          </a:prstGeom>
          <a:solidFill>
            <a:srgbClr val="F4F1E9"/>
          </a:solidFill>
          <a:ln>
            <a:solidFill>
              <a:srgbClr val="1BADCF"/>
            </a:solidFill>
            <a:round/>
          </a:ln>
        </p:spPr>
        <p:txBody>
          <a:bodyPr lIns="0" tIns="0" rIns="0" bIns="0" anchor="ctr"/>
          <a:lstStyle/>
          <a:p>
            <a:pPr lvl="0" defTabSz="457200">
              <a:defRPr sz="1800">
                <a:solidFill>
                  <a:srgbClr val="1BADC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0259675" y="6242050"/>
            <a:ext cx="9321800" cy="35625088"/>
          </a:xfrm>
          <a:prstGeom prst="rect">
            <a:avLst/>
          </a:prstGeom>
          <a:solidFill>
            <a:srgbClr val="F4F1E9"/>
          </a:solidFill>
          <a:ln w="12700">
            <a:solidFill>
              <a:srgbClr val="1BADCF"/>
            </a:solidFill>
            <a:round/>
          </a:ln>
        </p:spPr>
        <p:txBody>
          <a:bodyPr lIns="0" tIns="0" rIns="0" bIns="0" anchor="ctr"/>
          <a:lstStyle/>
          <a:p>
            <a:pPr lvl="0" defTabSz="457200">
              <a:defRPr sz="1800">
                <a:solidFill>
                  <a:srgbClr val="1BADC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10452099" y="6242050"/>
            <a:ext cx="9320215" cy="35625088"/>
          </a:xfrm>
          <a:prstGeom prst="rect">
            <a:avLst/>
          </a:prstGeom>
          <a:solidFill>
            <a:srgbClr val="F4F1E9"/>
          </a:solidFill>
          <a:ln w="12700">
            <a:solidFill>
              <a:srgbClr val="1BADCF"/>
            </a:solidFill>
            <a:round/>
          </a:ln>
        </p:spPr>
        <p:txBody>
          <a:bodyPr lIns="0" tIns="0" rIns="0" bIns="0" anchor="ctr"/>
          <a:lstStyle/>
          <a:p>
            <a:pPr lvl="0" defTabSz="457200">
              <a:defRPr sz="1800">
                <a:solidFill>
                  <a:srgbClr val="1BADC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644525" y="42244962"/>
            <a:ext cx="3308350" cy="185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7419" tIns="37419" rIns="37419" bIns="37419">
            <a:spAutoFit/>
          </a:bodyPr>
          <a:lstStyle>
            <a:lvl1pPr defTabSz="749300">
              <a:lnSpc>
                <a:spcPct val="65000"/>
              </a:lnSpc>
              <a:spcBef>
                <a:spcPts val="400"/>
              </a:spcBef>
              <a:defRPr sz="800">
                <a:solidFill>
                  <a:srgbClr val="1BADC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1BADCF"/>
                </a:solidFill>
              </a:rPr>
              <a:t>Poster template by ResearchPosters.co.za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-1" y="0"/>
            <a:ext cx="30275214" cy="5473700"/>
          </a:xfrm>
          <a:prstGeom prst="rect">
            <a:avLst/>
          </a:prstGeom>
          <a:solidFill>
            <a:srgbClr val="1BADC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457200">
              <a:defRPr sz="1800">
                <a:solidFill>
                  <a:srgbClr val="1BADC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46112" y="6248400"/>
            <a:ext cx="6880226" cy="35625088"/>
          </a:xfrm>
          <a:prstGeom prst="rect">
            <a:avLst/>
          </a:prstGeom>
          <a:solidFill>
            <a:srgbClr val="F4F1E9"/>
          </a:solidFill>
          <a:ln>
            <a:solidFill>
              <a:srgbClr val="1BADCF"/>
            </a:solidFill>
            <a:round/>
          </a:ln>
        </p:spPr>
        <p:txBody>
          <a:bodyPr lIns="0" tIns="0" rIns="0" bIns="0" anchor="ctr"/>
          <a:lstStyle/>
          <a:p>
            <a:pPr lvl="0" defTabSz="457200">
              <a:defRPr sz="1800">
                <a:solidFill>
                  <a:srgbClr val="1BADC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7926386" y="6248400"/>
            <a:ext cx="14322428" cy="35625088"/>
          </a:xfrm>
          <a:prstGeom prst="rect">
            <a:avLst/>
          </a:prstGeom>
          <a:solidFill>
            <a:srgbClr val="F4F1E9"/>
          </a:solidFill>
          <a:ln>
            <a:solidFill>
              <a:srgbClr val="1BADCF"/>
            </a:solidFill>
            <a:round/>
          </a:ln>
        </p:spPr>
        <p:txBody>
          <a:bodyPr lIns="0" tIns="0" rIns="0" bIns="0" anchor="ctr"/>
          <a:lstStyle/>
          <a:p>
            <a:pPr lvl="0" defTabSz="457200">
              <a:defRPr sz="1800">
                <a:solidFill>
                  <a:srgbClr val="1BADC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22696487" y="6248400"/>
            <a:ext cx="6884989" cy="35625088"/>
          </a:xfrm>
          <a:prstGeom prst="rect">
            <a:avLst/>
          </a:prstGeom>
          <a:solidFill>
            <a:srgbClr val="F4F1E9"/>
          </a:solidFill>
          <a:ln>
            <a:solidFill>
              <a:srgbClr val="1BADCF"/>
            </a:solidFill>
            <a:round/>
          </a:ln>
        </p:spPr>
        <p:txBody>
          <a:bodyPr lIns="0" tIns="0" rIns="0" bIns="0" anchor="ctr"/>
          <a:lstStyle/>
          <a:p>
            <a:pPr lvl="0" defTabSz="457200">
              <a:defRPr sz="1800">
                <a:solidFill>
                  <a:srgbClr val="1BADC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46111" y="42260837"/>
            <a:ext cx="3308353" cy="185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7419" tIns="37419" rIns="37419" bIns="37419">
            <a:spAutoFit/>
          </a:bodyPr>
          <a:lstStyle>
            <a:lvl1pPr defTabSz="749300">
              <a:lnSpc>
                <a:spcPct val="65000"/>
              </a:lnSpc>
              <a:spcBef>
                <a:spcPts val="400"/>
              </a:spcBef>
              <a:defRPr sz="800">
                <a:solidFill>
                  <a:srgbClr val="1BADC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1BADCF"/>
                </a:solidFill>
              </a:rPr>
              <a:t>Poster template by ResearchPosters.co.za</a:t>
            </a:r>
          </a:p>
        </p:txBody>
      </p:sp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7100" b="1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646112" y="6264275"/>
            <a:ext cx="6880226" cy="365347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Click to edit Master text styles</a:t>
            </a:r>
          </a:p>
          <a:p>
            <a:pPr lvl="1">
              <a:defRPr sz="1800"/>
            </a:pPr>
            <a:r>
              <a:rPr sz="2400"/>
              <a:t>Second level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7100" b="1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Click to edit Master text styles</a:t>
            </a:r>
          </a:p>
          <a:p>
            <a:pPr lvl="1">
              <a:defRPr sz="1800"/>
            </a:pPr>
            <a:r>
              <a:rPr sz="2400"/>
              <a:t>Second level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F0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" y="0"/>
            <a:ext cx="30275214" cy="5473700"/>
          </a:xfrm>
          <a:prstGeom prst="rect">
            <a:avLst/>
          </a:prstGeom>
          <a:solidFill>
            <a:srgbClr val="1BADC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457200">
              <a:defRPr sz="1800">
                <a:solidFill>
                  <a:srgbClr val="1BADC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477837" y="6248400"/>
            <a:ext cx="29224288" cy="35625088"/>
          </a:xfrm>
          <a:prstGeom prst="rect">
            <a:avLst/>
          </a:prstGeom>
          <a:solidFill>
            <a:srgbClr val="F4F1E9"/>
          </a:solidFill>
          <a:ln>
            <a:solidFill>
              <a:srgbClr val="1BADCF"/>
            </a:solidFill>
            <a:round/>
          </a:ln>
        </p:spPr>
        <p:txBody>
          <a:bodyPr lIns="0" tIns="0" rIns="0" bIns="0" anchor="ctr"/>
          <a:lstStyle/>
          <a:p>
            <a:pPr lvl="0" defTabSz="457200">
              <a:defRPr sz="1800">
                <a:solidFill>
                  <a:srgbClr val="1BADC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477836" y="42244962"/>
            <a:ext cx="3308353" cy="185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7419" tIns="37419" rIns="37419" bIns="37419">
            <a:spAutoFit/>
          </a:bodyPr>
          <a:lstStyle>
            <a:lvl1pPr defTabSz="749300">
              <a:lnSpc>
                <a:spcPct val="65000"/>
              </a:lnSpc>
              <a:spcBef>
                <a:spcPts val="400"/>
              </a:spcBef>
              <a:defRPr sz="800">
                <a:solidFill>
                  <a:srgbClr val="1BADC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1BADCF"/>
                </a:solidFill>
              </a:rPr>
              <a:t>Poster template by ResearchPosters.co.za</a:t>
            </a:r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661987" y="0"/>
            <a:ext cx="28919488" cy="6173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7419" tIns="37419" rIns="37419" bIns="37419" anchor="ctr"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7100" b="1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77837" y="6248400"/>
            <a:ext cx="29103638" cy="3655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74345" tIns="374345" rIns="374345" bIns="374345"/>
          <a:lstStyle/>
          <a:p>
            <a:pPr lvl="0">
              <a:defRPr sz="1800"/>
            </a:pPr>
            <a:r>
              <a:rPr sz="2400"/>
              <a:t>Click to edit Master text styles</a:t>
            </a:r>
          </a:p>
          <a:p>
            <a:pPr lvl="1">
              <a:defRPr sz="1800"/>
            </a:pPr>
            <a:r>
              <a:rPr sz="2400"/>
              <a:t>Second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algn="ctr" defTabSz="749300">
        <a:defRPr sz="7100" b="1">
          <a:solidFill>
            <a:srgbClr val="FFFFFF"/>
          </a:solidFill>
          <a:latin typeface="Arial Black"/>
          <a:ea typeface="Arial Black"/>
          <a:cs typeface="Arial Black"/>
          <a:sym typeface="Arial Black"/>
        </a:defRPr>
      </a:lvl1pPr>
      <a:lvl2pPr algn="ctr" defTabSz="749300">
        <a:defRPr sz="7100" b="1">
          <a:solidFill>
            <a:srgbClr val="FFFFFF"/>
          </a:solidFill>
          <a:latin typeface="Arial Black"/>
          <a:ea typeface="Arial Black"/>
          <a:cs typeface="Arial Black"/>
          <a:sym typeface="Arial Black"/>
        </a:defRPr>
      </a:lvl2pPr>
      <a:lvl3pPr algn="ctr" defTabSz="749300">
        <a:defRPr sz="7100" b="1">
          <a:solidFill>
            <a:srgbClr val="FFFFFF"/>
          </a:solidFill>
          <a:latin typeface="Arial Black"/>
          <a:ea typeface="Arial Black"/>
          <a:cs typeface="Arial Black"/>
          <a:sym typeface="Arial Black"/>
        </a:defRPr>
      </a:lvl3pPr>
      <a:lvl4pPr algn="ctr" defTabSz="749300">
        <a:defRPr sz="7100" b="1">
          <a:solidFill>
            <a:srgbClr val="FFFFFF"/>
          </a:solidFill>
          <a:latin typeface="Arial Black"/>
          <a:ea typeface="Arial Black"/>
          <a:cs typeface="Arial Black"/>
          <a:sym typeface="Arial Black"/>
        </a:defRPr>
      </a:lvl4pPr>
      <a:lvl5pPr algn="ctr" defTabSz="749300">
        <a:defRPr sz="7100" b="1">
          <a:solidFill>
            <a:srgbClr val="FFFFFF"/>
          </a:solidFill>
          <a:latin typeface="Arial Black"/>
          <a:ea typeface="Arial Black"/>
          <a:cs typeface="Arial Black"/>
          <a:sym typeface="Arial Black"/>
        </a:defRPr>
      </a:lvl5pPr>
      <a:lvl6pPr algn="ctr" defTabSz="749300">
        <a:defRPr sz="7100" b="1">
          <a:solidFill>
            <a:srgbClr val="FFFFFF"/>
          </a:solidFill>
          <a:latin typeface="Arial Black"/>
          <a:ea typeface="Arial Black"/>
          <a:cs typeface="Arial Black"/>
          <a:sym typeface="Arial Black"/>
        </a:defRPr>
      </a:lvl6pPr>
      <a:lvl7pPr algn="ctr" defTabSz="749300">
        <a:defRPr sz="7100" b="1">
          <a:solidFill>
            <a:srgbClr val="FFFFFF"/>
          </a:solidFill>
          <a:latin typeface="Arial Black"/>
          <a:ea typeface="Arial Black"/>
          <a:cs typeface="Arial Black"/>
          <a:sym typeface="Arial Black"/>
        </a:defRPr>
      </a:lvl7pPr>
      <a:lvl8pPr algn="ctr" defTabSz="749300">
        <a:defRPr sz="7100" b="1">
          <a:solidFill>
            <a:srgbClr val="FFFFFF"/>
          </a:solidFill>
          <a:latin typeface="Arial Black"/>
          <a:ea typeface="Arial Black"/>
          <a:cs typeface="Arial Black"/>
          <a:sym typeface="Arial Black"/>
        </a:defRPr>
      </a:lvl8pPr>
      <a:lvl9pPr algn="ctr" defTabSz="749300">
        <a:defRPr sz="7100" b="1">
          <a:solidFill>
            <a:srgbClr val="FFFFFF"/>
          </a:solidFill>
          <a:latin typeface="Arial Black"/>
          <a:ea typeface="Arial Black"/>
          <a:cs typeface="Arial Black"/>
          <a:sym typeface="Arial Black"/>
        </a:defRPr>
      </a:lvl9pPr>
    </p:titleStyle>
    <p:bodyStyle>
      <a:lvl1pPr marL="280986" indent="-280986" defTabSz="749300">
        <a:spcBef>
          <a:spcPts val="500"/>
        </a:spcBef>
        <a:buSzPct val="100000"/>
        <a:buChar char="»"/>
        <a:defRPr sz="2400">
          <a:latin typeface="Arial"/>
          <a:ea typeface="Arial"/>
          <a:cs typeface="Arial"/>
          <a:sym typeface="Arial"/>
        </a:defRPr>
      </a:lvl1pPr>
      <a:lvl2pPr marL="683682" indent="-309033" defTabSz="749300">
        <a:spcBef>
          <a:spcPts val="500"/>
        </a:spcBef>
        <a:buSzPct val="100000"/>
        <a:buChar char="–"/>
        <a:defRPr sz="2400">
          <a:latin typeface="Arial"/>
          <a:ea typeface="Arial"/>
          <a:cs typeface="Arial"/>
          <a:sym typeface="Arial"/>
        </a:defRPr>
      </a:lvl2pPr>
      <a:lvl3pPr marL="975994" indent="-226694" defTabSz="749300">
        <a:spcBef>
          <a:spcPts val="500"/>
        </a:spcBef>
        <a:buSzPct val="100000"/>
        <a:buChar char="•"/>
        <a:defRPr sz="2400">
          <a:latin typeface="Arial"/>
          <a:ea typeface="Arial"/>
          <a:cs typeface="Arial"/>
          <a:sym typeface="Arial"/>
        </a:defRPr>
      </a:lvl3pPr>
      <a:lvl4pPr marL="1406525" indent="-280987" defTabSz="749300">
        <a:spcBef>
          <a:spcPts val="500"/>
        </a:spcBef>
        <a:buSzPct val="100000"/>
        <a:buChar char="–"/>
        <a:defRPr sz="2400">
          <a:latin typeface="Arial"/>
          <a:ea typeface="Arial"/>
          <a:cs typeface="Arial"/>
          <a:sym typeface="Arial"/>
        </a:defRPr>
      </a:lvl4pPr>
      <a:lvl5pPr marL="1749954" indent="-249765" defTabSz="749300">
        <a:spcBef>
          <a:spcPts val="500"/>
        </a:spcBef>
        <a:buSzPct val="100000"/>
        <a:buChar char="»"/>
        <a:defRPr sz="2400">
          <a:latin typeface="Arial"/>
          <a:ea typeface="Arial"/>
          <a:cs typeface="Arial"/>
          <a:sym typeface="Arial"/>
        </a:defRPr>
      </a:lvl5pPr>
      <a:lvl6pPr marL="2207154" indent="-249765" defTabSz="749300">
        <a:spcBef>
          <a:spcPts val="500"/>
        </a:spcBef>
        <a:buSzPct val="100000"/>
        <a:buChar char="•"/>
        <a:defRPr sz="2400">
          <a:latin typeface="Arial"/>
          <a:ea typeface="Arial"/>
          <a:cs typeface="Arial"/>
          <a:sym typeface="Arial"/>
        </a:defRPr>
      </a:lvl6pPr>
      <a:lvl7pPr marL="2664354" indent="-249765" defTabSz="749300">
        <a:spcBef>
          <a:spcPts val="500"/>
        </a:spcBef>
        <a:buSzPct val="100000"/>
        <a:buChar char="•"/>
        <a:defRPr sz="2400">
          <a:latin typeface="Arial"/>
          <a:ea typeface="Arial"/>
          <a:cs typeface="Arial"/>
          <a:sym typeface="Arial"/>
        </a:defRPr>
      </a:lvl7pPr>
      <a:lvl8pPr marL="3121554" indent="-249765" defTabSz="749300">
        <a:spcBef>
          <a:spcPts val="500"/>
        </a:spcBef>
        <a:buSzPct val="100000"/>
        <a:buChar char="•"/>
        <a:defRPr sz="2400">
          <a:latin typeface="Arial"/>
          <a:ea typeface="Arial"/>
          <a:cs typeface="Arial"/>
          <a:sym typeface="Arial"/>
        </a:defRPr>
      </a:lvl8pPr>
      <a:lvl9pPr marL="3578754" indent="-249766" defTabSz="749300">
        <a:spcBef>
          <a:spcPts val="500"/>
        </a:spcBef>
        <a:buSzPct val="100000"/>
        <a:buChar char="•"/>
        <a:defRPr sz="2400">
          <a:latin typeface="Arial"/>
          <a:ea typeface="Arial"/>
          <a:cs typeface="Arial"/>
          <a:sym typeface="Arial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14426" y="0"/>
            <a:ext cx="29213176" cy="5800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7411" tIns="37411" rIns="37411" bIns="37411">
            <a:spAutoFit/>
          </a:bodyPr>
          <a:lstStyle/>
          <a:p>
            <a:pPr algn="ctr"/>
            <a:r>
              <a:rPr lang="fr-FR" sz="7200" b="1" dirty="0" smtClean="0"/>
              <a:t>Développement des services de Smart TV</a:t>
            </a:r>
            <a:endParaRPr lang="fr-FR" sz="7200" dirty="0" smtClean="0"/>
          </a:p>
          <a:p>
            <a:pPr algn="ctr"/>
            <a:r>
              <a:rPr lang="fr-FR" sz="4400" dirty="0" smtClean="0"/>
              <a:t>Présenté et soutenu publiquement le 17 juin 2015</a:t>
            </a:r>
          </a:p>
          <a:p>
            <a:pPr algn="ctr"/>
            <a:r>
              <a:rPr lang="fr-FR" sz="4400" dirty="0" smtClean="0"/>
              <a:t>Par</a:t>
            </a:r>
          </a:p>
          <a:p>
            <a:pPr algn="ctr"/>
            <a:r>
              <a:rPr lang="fr-FR" sz="4400" b="1" dirty="0" smtClean="0"/>
              <a:t>Rim DRIDI</a:t>
            </a:r>
            <a:endParaRPr lang="fr-FR" sz="4400" dirty="0" smtClean="0"/>
          </a:p>
          <a:p>
            <a:pPr algn="ctr"/>
            <a:r>
              <a:rPr lang="fr-FR" sz="2800" b="1" dirty="0" smtClean="0"/>
              <a:t>Composition du jury </a:t>
            </a:r>
            <a:endParaRPr lang="en-US" sz="2800" dirty="0" smtClean="0"/>
          </a:p>
          <a:p>
            <a:pPr algn="ctr"/>
            <a:r>
              <a:rPr lang="fr-FR" sz="2800" b="1" dirty="0" smtClean="0"/>
              <a:t>Monsieur</a:t>
            </a:r>
            <a:r>
              <a:rPr lang="fr-FR" sz="2800" dirty="0" smtClean="0"/>
              <a:t>	          </a:t>
            </a:r>
            <a:r>
              <a:rPr lang="fr-FR" sz="2800" b="1" dirty="0" err="1" smtClean="0"/>
              <a:t>Atef</a:t>
            </a:r>
            <a:r>
              <a:rPr lang="fr-FR" sz="2800" b="1" dirty="0" smtClean="0"/>
              <a:t> Gharbi                   Président</a:t>
            </a:r>
            <a:endParaRPr lang="fr-FR" sz="2800" dirty="0" smtClean="0"/>
          </a:p>
          <a:p>
            <a:pPr algn="ctr"/>
            <a:r>
              <a:rPr lang="fr-FR" sz="2800" b="1" dirty="0" smtClean="0"/>
              <a:t>   Madame</a:t>
            </a:r>
            <a:r>
              <a:rPr lang="fr-FR" sz="2800" dirty="0" smtClean="0"/>
              <a:t>	              </a:t>
            </a:r>
            <a:r>
              <a:rPr lang="fr-FR" sz="2800" b="1" dirty="0" err="1" smtClean="0"/>
              <a:t>Ines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Elouadi</a:t>
            </a:r>
            <a:r>
              <a:rPr lang="fr-FR" sz="2800" b="1" dirty="0" smtClean="0"/>
              <a:t>                 Rapporteur</a:t>
            </a:r>
          </a:p>
          <a:p>
            <a:pPr algn="ctr"/>
            <a:r>
              <a:rPr lang="fr-FR" sz="2800" b="1" dirty="0" smtClean="0"/>
              <a:t>                    Monsieur            </a:t>
            </a:r>
            <a:r>
              <a:rPr lang="fr-FR" sz="2800" b="1" dirty="0" err="1" smtClean="0"/>
              <a:t>Akrem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Ajroudi</a:t>
            </a:r>
            <a:r>
              <a:rPr lang="fr-FR" sz="2800" dirty="0" smtClean="0"/>
              <a:t>	             </a:t>
            </a:r>
            <a:r>
              <a:rPr lang="fr-FR" sz="2800" b="1" dirty="0" smtClean="0"/>
              <a:t>Encadrant Entreprise</a:t>
            </a:r>
            <a:endParaRPr lang="fr-FR" sz="2800" dirty="0" smtClean="0"/>
          </a:p>
          <a:p>
            <a:pPr algn="ctr"/>
            <a:r>
              <a:rPr lang="fr-FR" sz="2800" dirty="0" smtClean="0"/>
              <a:t>             </a:t>
            </a:r>
            <a:r>
              <a:rPr lang="fr-FR" sz="2800" b="1" dirty="0" smtClean="0"/>
              <a:t>Madame                 Maha Driss                 Encadrant ENSIT</a:t>
            </a:r>
            <a:endParaRPr lang="fr-FR" sz="2800" dirty="0" smtClean="0"/>
          </a:p>
          <a:p>
            <a:pPr algn="ctr"/>
            <a:endParaRPr lang="fr-FR" sz="2800" dirty="0"/>
          </a:p>
        </p:txBody>
      </p:sp>
      <p:sp>
        <p:nvSpPr>
          <p:cNvPr id="28" name="Shape 28"/>
          <p:cNvSpPr/>
          <p:nvPr/>
        </p:nvSpPr>
        <p:spPr>
          <a:xfrm>
            <a:off x="658442" y="6277820"/>
            <a:ext cx="9321801" cy="629567"/>
          </a:xfrm>
          <a:prstGeom prst="rect">
            <a:avLst/>
          </a:prstGeom>
          <a:solidFill>
            <a:srgbClr val="1BADC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7419" tIns="37419" rIns="37419" bIns="37419">
            <a:spAutoFit/>
          </a:bodyPr>
          <a:lstStyle>
            <a:lvl1pPr algn="ctr" defTabSz="749300">
              <a:spcBef>
                <a:spcPts val="2100"/>
              </a:spcBef>
              <a:defRPr sz="36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b="1" dirty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29" name="Shape 29"/>
          <p:cNvSpPr/>
          <p:nvPr/>
        </p:nvSpPr>
        <p:spPr>
          <a:xfrm>
            <a:off x="650874" y="6910386"/>
            <a:ext cx="9317040" cy="4204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74993" tIns="374993" rIns="374993" bIns="374993">
            <a:spAutoFit/>
          </a:bodyPr>
          <a:lstStyle/>
          <a:p>
            <a:r>
              <a:rPr lang="fr-FR" sz="3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fr-FR" sz="3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Les téléviseurs intelligents apparaissent pour rompre avec nos anciennes idées sur les téléviseurs normaux et donner une autre dimension à cette technologie tout en intégrant de nouveaux apports au téléviseur normal. </a:t>
            </a:r>
          </a:p>
          <a:p>
            <a:endParaRPr lang="fr-FR" sz="32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658442" y="11750428"/>
            <a:ext cx="9321801" cy="568011"/>
          </a:xfrm>
          <a:prstGeom prst="rect">
            <a:avLst/>
          </a:prstGeom>
          <a:solidFill>
            <a:srgbClr val="1BADC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7419" tIns="37419" rIns="37419" bIns="37419">
            <a:spAutoFit/>
          </a:bodyPr>
          <a:lstStyle>
            <a:lvl1pPr algn="ctr" defTabSz="749300">
              <a:spcBef>
                <a:spcPts val="2100"/>
              </a:spcBef>
              <a:defRPr sz="36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fr-FR" sz="3200" b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Définition d’une Smart TV</a:t>
            </a:r>
            <a:endParaRPr sz="3200" b="1" dirty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4135437" y="30903862"/>
            <a:ext cx="1606552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defTabSz="3600450">
              <a:spcBef>
                <a:spcPts val="700"/>
              </a:spcBef>
              <a:defRPr sz="1200">
                <a:solidFill>
                  <a:srgbClr val="1BADC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1200" dirty="0">
              <a:solidFill>
                <a:srgbClr val="1BADCF"/>
              </a:solidFill>
            </a:endParaRPr>
          </a:p>
        </p:txBody>
      </p:sp>
      <p:sp>
        <p:nvSpPr>
          <p:cNvPr id="37" name="Shape 37"/>
          <p:cNvSpPr/>
          <p:nvPr/>
        </p:nvSpPr>
        <p:spPr>
          <a:xfrm>
            <a:off x="6661150" y="30995937"/>
            <a:ext cx="2028825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3600450">
              <a:spcBef>
                <a:spcPts val="700"/>
              </a:spcBef>
              <a:defRPr sz="1200">
                <a:solidFill>
                  <a:srgbClr val="1BADC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1200" dirty="0">
              <a:solidFill>
                <a:srgbClr val="1BADCF"/>
              </a:solidFill>
            </a:endParaRPr>
          </a:p>
        </p:txBody>
      </p:sp>
      <p:sp>
        <p:nvSpPr>
          <p:cNvPr id="38" name="Shape 38"/>
          <p:cNvSpPr/>
          <p:nvPr/>
        </p:nvSpPr>
        <p:spPr>
          <a:xfrm>
            <a:off x="8713786" y="28592462"/>
            <a:ext cx="152402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defTabSz="3600450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endParaRPr sz="900" dirty="0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730450" y="26584076"/>
            <a:ext cx="9289032" cy="568011"/>
          </a:xfrm>
          <a:prstGeom prst="rect">
            <a:avLst/>
          </a:prstGeom>
          <a:solidFill>
            <a:srgbClr val="1BADC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7419" tIns="37419" rIns="37419" bIns="37419">
            <a:spAutoFit/>
          </a:bodyPr>
          <a:lstStyle>
            <a:lvl1pPr algn="ctr" defTabSz="749300">
              <a:spcBef>
                <a:spcPts val="2100"/>
              </a:spcBef>
              <a:defRPr sz="3600">
                <a:solidFill>
                  <a:srgbClr val="F8F8F8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x-none" sz="3200" b="1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Présentation de l’existant</a:t>
            </a:r>
            <a:r>
              <a:rPr lang="x-none" sz="1800" b="1" smtClean="0"/>
              <a:t> </a:t>
            </a:r>
            <a:endParaRPr lang="fr-FR" sz="1800" b="1" dirty="0" smtClean="0"/>
          </a:p>
        </p:txBody>
      </p:sp>
      <p:sp>
        <p:nvSpPr>
          <p:cNvPr id="40" name="Shape 40"/>
          <p:cNvSpPr/>
          <p:nvPr/>
        </p:nvSpPr>
        <p:spPr>
          <a:xfrm>
            <a:off x="586434" y="28384276"/>
            <a:ext cx="9315451" cy="2727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74993" tIns="374993" rIns="374993" bIns="374993">
            <a:spAutoFit/>
          </a:bodyPr>
          <a:lstStyle/>
          <a:p>
            <a:r>
              <a:rPr lang="fr-FR" sz="32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la chaîne de l'évolution de la télévision est :</a:t>
            </a:r>
          </a:p>
          <a:p>
            <a:r>
              <a:rPr lang="fr-FR" sz="32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32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CRT (TV à tube) &gt; TV plat LCD &gt; TV LED (encore plus plat) &gt; TV 3D &gt; Smart TV</a:t>
            </a:r>
            <a:endParaRPr sz="2800" dirty="0">
              <a:solidFill>
                <a:schemeClr val="bg1">
                  <a:lumMod val="10000"/>
                </a:schemeClr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10451530" y="6277820"/>
            <a:ext cx="9361040" cy="568011"/>
          </a:xfrm>
          <a:prstGeom prst="rect">
            <a:avLst/>
          </a:prstGeom>
          <a:solidFill>
            <a:srgbClr val="1BADC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7419" tIns="37419" rIns="37419" bIns="37419">
            <a:spAutoFit/>
          </a:bodyPr>
          <a:lstStyle>
            <a:lvl1pPr algn="ctr" defTabSz="749300">
              <a:spcBef>
                <a:spcPts val="2100"/>
              </a:spcBef>
              <a:defRPr sz="36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fr-FR" sz="3200" b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 envisagée </a:t>
            </a:r>
            <a:endParaRPr sz="3200" b="1" dirty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10451530" y="13622636"/>
            <a:ext cx="9320214" cy="1157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74993" tIns="374993" rIns="374993" bIns="374993">
            <a:spAutoFit/>
          </a:bodyPr>
          <a:lstStyle/>
          <a:p>
            <a:pPr lvl="0" defTabSz="3600450">
              <a:defRPr sz="1800">
                <a:solidFill>
                  <a:srgbClr val="000000"/>
                </a:solidFill>
              </a:defRPr>
            </a:pPr>
            <a:endParaRPr sz="2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10595546" y="17223036"/>
            <a:ext cx="9320214" cy="568011"/>
          </a:xfrm>
          <a:prstGeom prst="rect">
            <a:avLst/>
          </a:prstGeom>
          <a:solidFill>
            <a:srgbClr val="1BADC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7419" tIns="37419" rIns="37419" bIns="37419">
            <a:spAutoFit/>
          </a:bodyPr>
          <a:lstStyle>
            <a:lvl1pPr algn="ctr" defTabSz="749300">
              <a:spcBef>
                <a:spcPts val="2100"/>
              </a:spcBef>
              <a:defRPr sz="36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fr-FR" sz="3200" b="1" dirty="0" smtClean="0">
                <a:solidFill>
                  <a:schemeClr val="bg1">
                    <a:lumMod val="10000"/>
                  </a:schemeClr>
                </a:solidFill>
              </a:rPr>
              <a:t>Identification des cas d’utilisation </a:t>
            </a:r>
            <a:endParaRPr sz="88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0" name="Shape 50"/>
          <p:cNvSpPr/>
          <p:nvPr/>
        </p:nvSpPr>
        <p:spPr>
          <a:xfrm>
            <a:off x="10453686" y="22804437"/>
            <a:ext cx="9320214" cy="1157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74993" tIns="374993" rIns="374993" bIns="374993">
            <a:spAutoFit/>
          </a:bodyPr>
          <a:lstStyle/>
          <a:p>
            <a:pPr lvl="0" defTabSz="3600450">
              <a:defRPr sz="1800">
                <a:solidFill>
                  <a:srgbClr val="000000"/>
                </a:solidFill>
              </a:defRPr>
            </a:pPr>
            <a:endParaRPr sz="2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10453686" y="28173362"/>
            <a:ext cx="9320214" cy="1157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74993" tIns="374993" rIns="374993" bIns="374993">
            <a:spAutoFit/>
          </a:bodyPr>
          <a:lstStyle>
            <a:lvl1pPr defTabSz="3600450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endParaRPr sz="2600" dirty="0"/>
          </a:p>
        </p:txBody>
      </p:sp>
      <p:sp>
        <p:nvSpPr>
          <p:cNvPr id="52" name="Shape 52"/>
          <p:cNvSpPr/>
          <p:nvPr/>
        </p:nvSpPr>
        <p:spPr>
          <a:xfrm>
            <a:off x="10899775" y="34304287"/>
            <a:ext cx="6429375" cy="32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7411" tIns="37411" rIns="37411" bIns="37411">
            <a:spAutoFit/>
          </a:bodyPr>
          <a:lstStyle>
            <a:lvl1pPr defTabSz="3600450">
              <a:spcBef>
                <a:spcPts val="900"/>
              </a:spcBef>
              <a:defRPr sz="1600">
                <a:solidFill>
                  <a:srgbClr val="1BADC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1600" dirty="0">
              <a:solidFill>
                <a:srgbClr val="1BADCF"/>
              </a:solidFill>
            </a:endParaRPr>
          </a:p>
        </p:txBody>
      </p:sp>
      <p:sp>
        <p:nvSpPr>
          <p:cNvPr id="54" name="Shape 54"/>
          <p:cNvSpPr/>
          <p:nvPr/>
        </p:nvSpPr>
        <p:spPr>
          <a:xfrm>
            <a:off x="20213637" y="6873874"/>
            <a:ext cx="9320214" cy="1249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74993" tIns="374993" rIns="374993" bIns="374993">
            <a:spAutoFit/>
          </a:bodyPr>
          <a:lstStyle/>
          <a:p>
            <a:endParaRPr lang="fr-FR" sz="3200" dirty="0">
              <a:solidFill>
                <a:schemeClr val="accent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0316626" y="6277820"/>
            <a:ext cx="9320214" cy="629567"/>
          </a:xfrm>
          <a:prstGeom prst="rect">
            <a:avLst/>
          </a:prstGeom>
          <a:solidFill>
            <a:srgbClr val="1BADC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7419" tIns="37419" rIns="37419" bIns="37419">
            <a:spAutoFit/>
          </a:bodyPr>
          <a:lstStyle>
            <a:lvl1pPr algn="ctr" defTabSz="749300">
              <a:spcBef>
                <a:spcPts val="2100"/>
              </a:spcBef>
              <a:defRPr sz="36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0244618" y="14990788"/>
            <a:ext cx="9320214" cy="691122"/>
          </a:xfrm>
          <a:prstGeom prst="rect">
            <a:avLst/>
          </a:prstGeom>
          <a:solidFill>
            <a:srgbClr val="1BADC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7419" tIns="37419" rIns="37419" bIns="37419">
            <a:spAutoFit/>
          </a:bodyPr>
          <a:lstStyle>
            <a:lvl1pPr algn="ctr" defTabSz="749300">
              <a:spcBef>
                <a:spcPts val="2100"/>
              </a:spcBef>
              <a:defRPr sz="36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r>
              <a:rPr lang="fr-FR" sz="4000" b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Interface principale du Smart TV</a:t>
            </a:r>
            <a:endParaRPr lang="fr-FR" sz="4000" b="1" dirty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0316626" y="24711868"/>
            <a:ext cx="9248206" cy="576064"/>
          </a:xfrm>
          <a:prstGeom prst="rect">
            <a:avLst/>
          </a:prstGeom>
          <a:solidFill>
            <a:srgbClr val="1BADC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7419" tIns="37419" rIns="37419" bIns="37419">
            <a:spAutoFit/>
          </a:bodyPr>
          <a:lstStyle>
            <a:lvl1pPr algn="ctr" defTabSz="749300">
              <a:spcBef>
                <a:spcPts val="2100"/>
              </a:spcBef>
              <a:defRPr sz="36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fr-FR" sz="3200" b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Interface de gestion</a:t>
            </a:r>
            <a:endParaRPr sz="400000" b="1" dirty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0261262" y="19029362"/>
            <a:ext cx="9272589" cy="1157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74993" tIns="374993" rIns="374993" bIns="374993">
            <a:spAutoFit/>
          </a:bodyPr>
          <a:lstStyle/>
          <a:p>
            <a:pPr lvl="0" defTabSz="3600450">
              <a:defRPr sz="1800">
                <a:solidFill>
                  <a:srgbClr val="000000"/>
                </a:solidFill>
              </a:defRPr>
            </a:pPr>
            <a:endParaRPr sz="2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20261262" y="29740224"/>
            <a:ext cx="9272589" cy="1157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74993" tIns="374993" rIns="374993" bIns="374993">
            <a:spAutoFit/>
          </a:bodyPr>
          <a:lstStyle/>
          <a:p>
            <a:pPr lvl="0" defTabSz="3600450">
              <a:defRPr sz="1800">
                <a:solidFill>
                  <a:srgbClr val="000000"/>
                </a:solidFill>
              </a:defRPr>
            </a:pPr>
            <a:endParaRPr sz="2600" dirty="0"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586434" y="12902556"/>
            <a:ext cx="9321801" cy="2234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74993" tIns="374993" rIns="374993" bIns="374993">
            <a:spAutoFit/>
          </a:bodyPr>
          <a:lstStyle/>
          <a:p>
            <a:pPr lvl="0" defTabSz="3600450">
              <a:defRPr sz="1800">
                <a:solidFill>
                  <a:srgbClr val="000000"/>
                </a:solidFill>
              </a:defRPr>
            </a:pP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Une Smart est un téléviseur connecté à Internet avec lequel nous pouvons accéder à une multitude de </a:t>
            </a:r>
            <a:r>
              <a:rPr lang="fr-FR" sz="3200" dirty="0" err="1" smtClean="0">
                <a:latin typeface="Times New Roman" pitchFamily="18" charset="0"/>
                <a:cs typeface="Times New Roman" pitchFamily="18" charset="0"/>
              </a:rPr>
              <a:t>sevices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sz="320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grpSp>
        <p:nvGrpSpPr>
          <p:cNvPr id="68" name="Group 68"/>
          <p:cNvGrpSpPr/>
          <p:nvPr/>
        </p:nvGrpSpPr>
        <p:grpSpPr>
          <a:xfrm>
            <a:off x="779462" y="2743200"/>
            <a:ext cx="1663702" cy="1819275"/>
            <a:chOff x="0" y="0"/>
            <a:chExt cx="1663701" cy="1819275"/>
          </a:xfrm>
        </p:grpSpPr>
        <p:sp>
          <p:nvSpPr>
            <p:cNvPr id="66" name="Shape 66"/>
            <p:cNvSpPr/>
            <p:nvPr/>
          </p:nvSpPr>
          <p:spPr>
            <a:xfrm>
              <a:off x="0" y="0"/>
              <a:ext cx="1663701" cy="1819275"/>
            </a:xfrm>
            <a:prstGeom prst="roundRect">
              <a:avLst>
                <a:gd name="adj" fmla="val 16667"/>
              </a:avLst>
            </a:prstGeom>
            <a:solidFill>
              <a:srgbClr val="F4F1E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2571750">
                <a:defRPr sz="1700">
                  <a:solidFill>
                    <a:srgbClr val="1BADC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793951" y="740966"/>
              <a:ext cx="75797" cy="3373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7500" tIns="37500" rIns="37500" bIns="37500" numCol="1" anchor="ctr">
              <a:spAutoFit/>
            </a:bodyPr>
            <a:lstStyle/>
            <a:p>
              <a:pPr lvl="0" algn="ctr" defTabSz="2571750">
                <a:defRPr sz="1800">
                  <a:solidFill>
                    <a:srgbClr val="000000"/>
                  </a:solidFill>
                </a:defRPr>
              </a:pPr>
              <a:endParaRPr sz="1700" dirty="0">
                <a:solidFill>
                  <a:srgbClr val="1BADC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roup 71"/>
          <p:cNvGrpSpPr/>
          <p:nvPr/>
        </p:nvGrpSpPr>
        <p:grpSpPr>
          <a:xfrm>
            <a:off x="27570112" y="2743200"/>
            <a:ext cx="1665291" cy="1819275"/>
            <a:chOff x="0" y="0"/>
            <a:chExt cx="1665290" cy="1819275"/>
          </a:xfrm>
        </p:grpSpPr>
        <p:sp>
          <p:nvSpPr>
            <p:cNvPr id="69" name="Shape 69"/>
            <p:cNvSpPr/>
            <p:nvPr/>
          </p:nvSpPr>
          <p:spPr>
            <a:xfrm>
              <a:off x="0" y="0"/>
              <a:ext cx="1665290" cy="1819275"/>
            </a:xfrm>
            <a:prstGeom prst="roundRect">
              <a:avLst>
                <a:gd name="adj" fmla="val 16667"/>
              </a:avLst>
            </a:prstGeom>
            <a:solidFill>
              <a:srgbClr val="F4F1E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2571750">
                <a:defRPr sz="1700">
                  <a:solidFill>
                    <a:srgbClr val="1BADC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794745" y="740966"/>
              <a:ext cx="75797" cy="3373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7500" tIns="37500" rIns="37500" bIns="37500" numCol="1" anchor="ctr">
              <a:spAutoFit/>
            </a:bodyPr>
            <a:lstStyle/>
            <a:p>
              <a:pPr lvl="0" algn="ctr" defTabSz="2571750">
                <a:defRPr sz="1800">
                  <a:solidFill>
                    <a:srgbClr val="000000"/>
                  </a:solidFill>
                </a:defRPr>
              </a:pPr>
              <a:endParaRPr sz="1700" dirty="0">
                <a:solidFill>
                  <a:srgbClr val="1BADC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Shape 80"/>
          <p:cNvSpPr/>
          <p:nvPr/>
        </p:nvSpPr>
        <p:spPr>
          <a:xfrm>
            <a:off x="11171610" y="26296044"/>
            <a:ext cx="8064896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defTabSz="2571750">
              <a:spcBef>
                <a:spcPts val="700"/>
              </a:spcBef>
              <a:defRPr sz="1300">
                <a:solidFill>
                  <a:srgbClr val="1BADC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1300" dirty="0">
              <a:solidFill>
                <a:srgbClr val="1BADCF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10796586" y="21331237"/>
            <a:ext cx="1127127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2571750">
              <a:spcBef>
                <a:spcPts val="700"/>
              </a:spcBef>
              <a:defRPr sz="1300">
                <a:solidFill>
                  <a:srgbClr val="1BADC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1300" dirty="0">
              <a:solidFill>
                <a:srgbClr val="1BADCF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0" y="4693644"/>
            <a:ext cx="7436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Ecole Nationale Supérieure d’Ingénieurs de Tunis  </a:t>
            </a:r>
            <a:endParaRPr lang="fr-FR" dirty="0"/>
          </a:p>
        </p:txBody>
      </p:sp>
      <p:sp>
        <p:nvSpPr>
          <p:cNvPr id="88" name="Rectangle 87"/>
          <p:cNvSpPr/>
          <p:nvPr/>
        </p:nvSpPr>
        <p:spPr>
          <a:xfrm>
            <a:off x="23628994" y="4765652"/>
            <a:ext cx="6353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OPCMA - Open Consulting &amp; Management</a:t>
            </a:r>
            <a:endParaRPr lang="fr-FR" dirty="0"/>
          </a:p>
        </p:txBody>
      </p:sp>
      <p:sp>
        <p:nvSpPr>
          <p:cNvPr id="1028" name="AutoShape 4" descr="data:image/jpeg;base64,/9j/4AAQSkZJRgABAQAAAQABAAD/2wCEAAkGBxIQEBUUEBAVFBUQFRcREhUXFw8PFBgSFBUXFxUUFxUYHCgiGBolHhQVJTEhJSktLi4wFyszODcsNygtLjcBCgoKDg0OGhAQGiwkICQsLCwsLCwsLCwsLCwsLCwsLCwsLCwsLCwsLCwsLCwsLCwsLCwsLCwsLCwsLCwsLCwsLP/AABEIAJQAcAMBEQACEQEDEQH/xAAcAAEAAgMBAQEAAAAAAAAAAAAABQYBAwcEAgj/xAA7EAABAwICBgUKBQUBAAAAAAABAAIDBBEFBhIhMUFRYRMicZHBBxQyQmJygZKhsTNSotHwIyRzgrJT/8QAGgEBAAIDAQAAAAAAAAAAAAAAAAQGAgMFAf/EACkRAAICAgICAAUFAQEAAAAAAAABAgMEEQUSITETM0FRYSIyQlJxIxT/2gAMAwEAAhEDEQA/AO4oAgCAIAgCAIAgCAIAgCAIAgCAIAgCAIDF0AugF02BdAZQBAEAQBAEAQBAEBHYrjEVM28h1n0WjW4/zio92TCpeWb6cey16RUa7NdRIf6YEY+Z3ef2XHu5Ob/adenjIL97Ix2KVJ2zyd9lF/8Abb/YlLEp/qbafMFVGfxS4cHAOW2vPtT9mE8CmX0LJg+b45DozDo3HYb3Yfju+K6dHIRn4l7OXkcdOtbj5RaGldFefJztaMr0BAEAQBAEBhAROYMYFMzVre/UxvieSiZWSqo/klYuM7pa+hQJHOkcXyOLnO2k/wA1Kr3XuyW2WOutVx1E+2xrTtmez60EPNny6JebPdnlmgW2Mj3ZP5UzCYnCGY3YdTHH1Tw7F2cLMa/RI5Wfhb/6QL4Cu4cL14PpD0IAgCAIDTUTBjS5xsGgknkFhOfSLbPYxcmoo5rXVbqiUyO3+iODdwVTyr3ZJstGNUqYKKMsaorf1N3pkXj2YoaMWf1nkXEbbX5aR9UKZj4c7fP0MNlKq8+1Dz1OjjG4W0z8x3rqw46qPsdl9zXT5zrG7XNePaaPuFlPj6mZqJZsFzfFUEMlb0Tzs13Y48juPIrm38dKv9UfIT0TFTEocZNGS+zLzkvFjNEWPPXisOZZuPgrJg3949WV7Px/hz2vTLKF0DnhAEAQBAVjO9ZoxtjG2U3Putt4kLl8nd0h1OjxtXefZ/QqkTVWn5Z3tkfmLFXU7GshbpzznQhYNZ0j61uAup2FjfGlt+jVKSim5Fkyd5OIacdLWgVFS/rPL+uxpO5oO08z9ArPXVGC0jh5GbKx6j4Reuiba1hbhYW7lsIXZ73spGcvJzT1bS+nY2GYawWgNY/k5o2doWLSJ+LnzrepeUcNrcPdG9zJGlrmEtc07Q4blqaLLHrOHaPotOUMbL/7eY3IH9Jx2lo2tPMblxc7E0+8TBrqXHAazzepY7cToO912r9lpwrvh2Jsi5tSspf4OphWdFXCAIAgMFAUDNU2nVuH/mA3xP3Va5Sfa3X2LDx0NVb+54omrlpNvRMkeXyYUorq6orn62QEU9NfXY2u53LUW/OeCtuHT8OByeRt1qCOrWUw5BlAYsg0co8sOBAPjqWD0/6cnvDWw92kPgFqmd7iMj3WzlcgLHBzTZzSHA8CNhWqSUo6Z25ROg09UJomSD123PI7x3quWQ+HNxND+p13BarpaeN/5mC/aNRVnon2rTKlfDpY0e1bjUZQBAYK8YOaYg/SqJSd73fQ28FUc17tky0YsetUSMzHVdDRzOG3QLR2u1eK8xI9rkja/JbPJHS9HhMHt6UnzOJVuj6K5my3cy5rIihAEBWvKFTCTD5b+rZ47Q4LCz0TMCXW+JwSsiWiJb97J3KE94nsJ/Dfce6+/iHLkchDU1NGlrTOyZKk0qRvslzfqV1MB7pRV+QWr2TymkIygCAwV4wcxqfxpP8AI/8A6Kp+V82RaaPlR/wr+fn2oXD8z2D9V/Bb+MX/AFNj9nQPJTUB+FU9vUDmfK4hWmPormatXNFvXpFCAICAzzIBQTe0A0fEhYWeESsFbvicJrmqNEuEfB6Monryji1p7if3UDkP2owmdpyGP7Xte5TOP+UVfkvnMsankAygCAwUBzbF49CqlHtk/Nr8VUs+PW5lmw5dqUVvPTNKhf7LmH9QWfHvVuiQSfkMxkaMtK46wRNFr3HU9oHIgH/Y8FZ4M5PKU61NHWgVmccygMICieU3EQGMgadZPSP5Aamj46z/AKrRdLxo7HE07k5s5RXFaY+ixRZvymOvKeDWDvLv2ULkH+lGNh3HJ8WjRx+1d3eSp+FHrUipZ0u10ibUsiBAEBgoCi5yp9Coa/dK39TTY/QhV7lKtTUju8ZZuDiV7Fabp6eSMbXsIHvWuPqubiz6WJnRZzPL+IyU8rJYnaL4zpDhzBG8HgrXF+Nmx1xtg4SP0PlTNUNfGCwhsgHXjJ6wO8j8w5repJlXysSdEtP0T69IpE49j8VI27iC8jqsB1nt4DmsJTSJOPjTul49HIsXxB0z3PebucbnwA5KHJtstNFKrioordc9ZokJE3lWmPRXG2V+r/lo+/euXmPvaoo03T1tnd6KnEcbGD1GhvcF3K49YpFOsl2k2b1sMAgCAwUBCZtoOmpyQOtH1x2DaO5Qc6n4lf5JmDd8Oz/SjQSKqyWixnOc14d5tVEgdSa8jOR9YfAn6qx4N6tr/wANlb0z4oagtIINiNYI1Ecwdyl6+xvlFSXks0OZarRt5zLb3nffasXOREeFT/VHmkqidZNydpOs96wfn2b4wUVpHjqKhepGaRGiN0zwxu1xt2cSk5qEdsyb0jqeRsLD5m2HUpwD8djR9CfgufiVu21zZxuSv6Q6r6nTF3iuhAEAQGCgMOXkvQ+pzrMOHeby3b+HISW8jvaq5yGJ0ltFiwcn4sNP2iExbD2VURjfq3sdtLXbioVF7pntE1HO6ulkpn6Eosdx3OHFp3qx1WqyO0yRCZtiqVs0bfZuNUvOp51NDpC4gNBJOoAayUeo+WC1YBg5j3aUslhYbvZHiVyb7pXS6xI9tiits7Jl/DBTQhm1x6zzxcfDd8F2MalVQWiqZN7usbZKKSRwgCAIAgPiY6kBA4nE2Rpa8XB/l1rtqjZHUjOq2Vcu0SlVtI6A8W7neB4FV3KwnW9r0WPHy43L8nkqoo5maMrA4c9x4g7iodc5VvaZM8leqMosveKdzeTm9J9bgrow5J68oyUzWzKtvTqLjg1mie8k/ZZvkfsjLuS+G4WyM6MLLuOq/pOPx4KNKyy96NVlqgtyZe8u4SIes7W89zRwH7rsYmEq1uXsr2ZmOx9Y+i3U51Ke/wAHPNyAIAgCAID5eLhARFXEvTwiKmG6xlFNeTKMnF7TIWpwlpPVu3s2dyg28dCfleCfVyU6/D8nkOEu/MO4qI+Kf3Ja5aP2NsODfmcT2Cy2Q4yP8ma58q/4omqCiaz0W2+/eujXRCv9qObbfOx7bJqljW41ExC2wXgNiAIAgCAIAgNM0IcgI2ekXp4eGSkXgNXmfJe+D3ybGUfJPJ4e2CkQaJGCnttXh6elAEAQBAEAQBAEBghAa3QAoD581CA+hTgIDY1oCAygCAIAgCAIAgCAIAgCAIAgCAIAgCAIAgCAIAgCAIAgCAIAgCAIAgCAID//2Q=="/>
          <p:cNvSpPr>
            <a:spLocks noChangeAspect="1" noChangeArrowheads="1"/>
          </p:cNvSpPr>
          <p:nvPr/>
        </p:nvSpPr>
        <p:spPr bwMode="auto">
          <a:xfrm>
            <a:off x="155575" y="-846138"/>
            <a:ext cx="1333500" cy="17621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0" name="AutoShape 6" descr="data:image/jpeg;base64,/9j/4AAQSkZJRgABAQAAAQABAAD/2wCEAAkGBxIQEBUUEBAVFBUQFRcREhUXFw8PFBgSFBUXFxUUFxUYHCgiGBolHhQVJTEhJSktLi4wFyszODcsNygtLjcBCgoKDg0OGhAQGiwkICQsLCwsLCwsLCwsLCwsLCwsLCwsLCwsLCwsLCwsLCwsLCwsLCwsLCwsLCwsLCwsLCwsLP/AABEIAJQAcAMBEQACEQEDEQH/xAAcAAEAAgMBAQEAAAAAAAAAAAAABQYBAwcEAgj/xAA7EAABAwICBgUKBQUBAAAAAAABAAIDBBEFBhIhMUFRYRMicZHBBxQyQmJygZKhsTNSotHwIyRzgrJT/8QAGgEBAAIDAQAAAAAAAAAAAAAAAAQGAgMFAf/EACkRAAICAgICAAUFAQEAAAAAAAABAgMEEQUSITETM0FRYSIyQlJxIxT/2gAMAwEAAhEDEQA/AO4oAgCAIAgCAIAgCAIAgCAIAgCAIAgCAIDF0AugF02BdAZQBAEAQBAEAQBAEBHYrjEVM28h1n0WjW4/zio92TCpeWb6cey16RUa7NdRIf6YEY+Z3ef2XHu5Ob/adenjIL97Ix2KVJ2zyd9lF/8Abb/YlLEp/qbafMFVGfxS4cHAOW2vPtT9mE8CmX0LJg+b45DozDo3HYb3Yfju+K6dHIRn4l7OXkcdOtbj5RaGldFefJztaMr0BAEAQBAEBhAROYMYFMzVre/UxvieSiZWSqo/klYuM7pa+hQJHOkcXyOLnO2k/wA1Kr3XuyW2WOutVx1E+2xrTtmez60EPNny6JebPdnlmgW2Mj3ZP5UzCYnCGY3YdTHH1Tw7F2cLMa/RI5Wfhb/6QL4Cu4cL14PpD0IAgCAIDTUTBjS5xsGgknkFhOfSLbPYxcmoo5rXVbqiUyO3+iODdwVTyr3ZJstGNUqYKKMsaorf1N3pkXj2YoaMWf1nkXEbbX5aR9UKZj4c7fP0MNlKq8+1Dz1OjjG4W0z8x3rqw46qPsdl9zXT5zrG7XNePaaPuFlPj6mZqJZsFzfFUEMlb0Tzs13Y48juPIrm38dKv9UfIT0TFTEocZNGS+zLzkvFjNEWPPXisOZZuPgrJg3949WV7Px/hz2vTLKF0DnhAEAQBAVjO9ZoxtjG2U3Putt4kLl8nd0h1OjxtXefZ/QqkTVWn5Z3tkfmLFXU7GshbpzznQhYNZ0j61uAup2FjfGlt+jVKSim5Fkyd5OIacdLWgVFS/rPL+uxpO5oO08z9ArPXVGC0jh5GbKx6j4Reuiba1hbhYW7lsIXZ73spGcvJzT1bS+nY2GYawWgNY/k5o2doWLSJ+LnzrepeUcNrcPdG9zJGlrmEtc07Q4blqaLLHrOHaPotOUMbL/7eY3IH9Jx2lo2tPMblxc7E0+8TBrqXHAazzepY7cToO912r9lpwrvh2Jsi5tSspf4OphWdFXCAIAgMFAUDNU2nVuH/mA3xP3Va5Sfa3X2LDx0NVb+54omrlpNvRMkeXyYUorq6orn62QEU9NfXY2u53LUW/OeCtuHT8OByeRt1qCOrWUw5BlAYsg0co8sOBAPjqWD0/6cnvDWw92kPgFqmd7iMj3WzlcgLHBzTZzSHA8CNhWqSUo6Z25ROg09UJomSD123PI7x3quWQ+HNxND+p13BarpaeN/5mC/aNRVnon2rTKlfDpY0e1bjUZQBAYK8YOaYg/SqJSd73fQ28FUc17tky0YsetUSMzHVdDRzOG3QLR2u1eK8xI9rkja/JbPJHS9HhMHt6UnzOJVuj6K5my3cy5rIihAEBWvKFTCTD5b+rZ47Q4LCz0TMCXW+JwSsiWiJb97J3KE94nsJ/Dfce6+/iHLkchDU1NGlrTOyZKk0qRvslzfqV1MB7pRV+QWr2TymkIygCAwV4wcxqfxpP8AI/8A6Kp+V82RaaPlR/wr+fn2oXD8z2D9V/Bb+MX/AFNj9nQPJTUB+FU9vUDmfK4hWmPormatXNFvXpFCAICAzzIBQTe0A0fEhYWeESsFbvicJrmqNEuEfB6Monryji1p7if3UDkP2owmdpyGP7Xte5TOP+UVfkvnMsankAygCAwUBzbF49CqlHtk/Nr8VUs+PW5lmw5dqUVvPTNKhf7LmH9QWfHvVuiQSfkMxkaMtK46wRNFr3HU9oHIgH/Y8FZ4M5PKU61NHWgVmccygMICieU3EQGMgadZPSP5Aamj46z/AKrRdLxo7HE07k5s5RXFaY+ixRZvymOvKeDWDvLv2ULkH+lGNh3HJ8WjRx+1d3eSp+FHrUipZ0u10ibUsiBAEBgoCi5yp9Coa/dK39TTY/QhV7lKtTUju8ZZuDiV7Fabp6eSMbXsIHvWuPqubiz6WJnRZzPL+IyU8rJYnaL4zpDhzBG8HgrXF+Nmx1xtg4SP0PlTNUNfGCwhsgHXjJ6wO8j8w5repJlXysSdEtP0T69IpE49j8VI27iC8jqsB1nt4DmsJTSJOPjTul49HIsXxB0z3PebucbnwA5KHJtstNFKrioordc9ZokJE3lWmPRXG2V+r/lo+/euXmPvaoo03T1tnd6KnEcbGD1GhvcF3K49YpFOsl2k2b1sMAgCAwUBCZtoOmpyQOtH1x2DaO5Qc6n4lf5JmDd8Oz/SjQSKqyWixnOc14d5tVEgdSa8jOR9YfAn6qx4N6tr/wANlb0z4oagtIINiNYI1Ecwdyl6+xvlFSXks0OZarRt5zLb3nffasXOREeFT/VHmkqidZNydpOs96wfn2b4wUVpHjqKhepGaRGiN0zwxu1xt2cSk5qEdsyb0jqeRsLD5m2HUpwD8djR9CfgufiVu21zZxuSv6Q6r6nTF3iuhAEAQGCgMOXkvQ+pzrMOHeby3b+HISW8jvaq5yGJ0ltFiwcn4sNP2iExbD2VURjfq3sdtLXbioVF7pntE1HO6ulkpn6Eosdx3OHFp3qx1WqyO0yRCZtiqVs0bfZuNUvOp51NDpC4gNBJOoAayUeo+WC1YBg5j3aUslhYbvZHiVyb7pXS6xI9tiits7Jl/DBTQhm1x6zzxcfDd8F2MalVQWiqZN7usbZKKSRwgCAIAgPiY6kBA4nE2Rpa8XB/l1rtqjZHUjOq2Vcu0SlVtI6A8W7neB4FV3KwnW9r0WPHy43L8nkqoo5maMrA4c9x4g7iodc5VvaZM8leqMosveKdzeTm9J9bgrow5J68oyUzWzKtvTqLjg1mie8k/ZZvkfsjLuS+G4WyM6MLLuOq/pOPx4KNKyy96NVlqgtyZe8u4SIes7W89zRwH7rsYmEq1uXsr2ZmOx9Y+i3U51Ke/wAHPNyAIAgCAID5eLhARFXEvTwiKmG6xlFNeTKMnF7TIWpwlpPVu3s2dyg28dCfleCfVyU6/D8nkOEu/MO4qI+Kf3Ja5aP2NsODfmcT2Cy2Q4yP8ma58q/4omqCiaz0W2+/eujXRCv9qObbfOx7bJqljW41ExC2wXgNiAIAgCAIAgNM0IcgI2ekXp4eGSkXgNXmfJe+D3ybGUfJPJ4e2CkQaJGCnttXh6elAEAQBAEAQBAEBghAa3QAoD581CA+hTgIDY1oCAygCAIAgCAIAgCAIAgCAIAgCAIAgCAIAgCAIAgCAIAgCAIAgCAIAgCAID//2Q=="/>
          <p:cNvSpPr>
            <a:spLocks noChangeAspect="1" noChangeArrowheads="1"/>
          </p:cNvSpPr>
          <p:nvPr/>
        </p:nvSpPr>
        <p:spPr bwMode="auto">
          <a:xfrm>
            <a:off x="155575" y="-846138"/>
            <a:ext cx="1333500" cy="17621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1" name="Picture 7" descr="C:\Users\Rim dridi\Desktop\pho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33450" y="2821436"/>
            <a:ext cx="1333500" cy="1618109"/>
          </a:xfrm>
          <a:prstGeom prst="rect">
            <a:avLst/>
          </a:prstGeom>
          <a:noFill/>
        </p:spPr>
      </p:pic>
      <p:pic>
        <p:nvPicPr>
          <p:cNvPr id="1032" name="Picture 8" descr="C:\Users\Rim dridi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466" y="2821436"/>
            <a:ext cx="1455113" cy="1623704"/>
          </a:xfrm>
          <a:prstGeom prst="rect">
            <a:avLst/>
          </a:prstGeom>
          <a:noFill/>
        </p:spPr>
      </p:pic>
      <p:pic>
        <p:nvPicPr>
          <p:cNvPr id="1033" name="Image 2" descr="C:\Users\Rim dridi\Desktop\j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450" y="15494844"/>
            <a:ext cx="9073008" cy="7488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Image 2" descr="C:\Users\Rim dridi\Desktop\k.nkjn.kj.nkj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0450" y="32200700"/>
            <a:ext cx="9217024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 descr="فخب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523538" y="9446172"/>
            <a:ext cx="9217024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" name="Rectangle 89"/>
          <p:cNvSpPr/>
          <p:nvPr/>
        </p:nvSpPr>
        <p:spPr>
          <a:xfrm>
            <a:off x="10595546" y="7501956"/>
            <a:ext cx="9001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 solution adéquate sera de transformer notre téléviseur muet en une télévision</a:t>
            </a:r>
            <a:endParaRPr lang="fr-FR" sz="3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2" name="Tableau 91"/>
          <p:cNvGraphicFramePr>
            <a:graphicFrameLocks noGrp="1"/>
          </p:cNvGraphicFramePr>
          <p:nvPr/>
        </p:nvGraphicFramePr>
        <p:xfrm>
          <a:off x="10523538" y="21039460"/>
          <a:ext cx="9145016" cy="1116124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521874"/>
                <a:gridCol w="2623142"/>
              </a:tblGrid>
              <a:tr h="61479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 </a:t>
                      </a:r>
                      <a:r>
                        <a:rPr lang="fr-FR" sz="2400" b="1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           </a:t>
                      </a:r>
                      <a:r>
                        <a:rPr lang="fr-FR" sz="2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Cas d’utilisation</a:t>
                      </a:r>
                      <a:endParaRPr lang="fr-FR" sz="2400" b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Acteurs</a:t>
                      </a:r>
                      <a:endParaRPr lang="fr-FR" sz="2400" b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25000"/>
                      </a:schemeClr>
                    </a:solidFill>
                  </a:tcPr>
                </a:tc>
              </a:tr>
              <a:tr h="58936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      </a:t>
                      </a:r>
                      <a:r>
                        <a:rPr lang="fr-FR" sz="2400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S’authentifier</a:t>
                      </a:r>
                      <a:endParaRPr lang="fr-FR" sz="2400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fr-FR" sz="240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    Administrateur</a:t>
                      </a:r>
                      <a:endParaRPr lang="fr-FR" sz="2400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89363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Gérer les comptes</a:t>
                      </a:r>
                      <a:endParaRPr lang="fr-FR" sz="2400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589363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Gérer le contenu de l'application</a:t>
                      </a:r>
                      <a:endParaRPr lang="fr-FR" sz="2400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178726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Consulter toutes les fonctionnalités de l’application</a:t>
                      </a:r>
                      <a:endParaRPr lang="fr-FR" sz="2400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589363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S’authentifier</a:t>
                      </a:r>
                      <a:endParaRPr lang="fr-FR" sz="2400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rowSpan="8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fr-FR" sz="240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  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    Utilisateur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      (adulte)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    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       </a:t>
                      </a:r>
                      <a:endParaRPr lang="fr-FR" sz="2400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6626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     </a:t>
                      </a:r>
                      <a:r>
                        <a:rPr lang="fr-FR" sz="2400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fr-FR" sz="24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Consulter les prévisions météo</a:t>
                      </a:r>
                      <a:endParaRPr lang="fr-FR" sz="2400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672207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Regarder des vidéos</a:t>
                      </a:r>
                      <a:endParaRPr lang="fr-FR" sz="2400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589363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Ecouter de la musique </a:t>
                      </a:r>
                      <a:endParaRPr lang="fr-FR" sz="2400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589363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Consulter le calendrier</a:t>
                      </a:r>
                      <a:endParaRPr lang="fr-FR" sz="2400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58936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     </a:t>
                      </a:r>
                      <a:r>
                        <a:rPr lang="fr-FR" sz="2400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fr-FR" sz="24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Chatter</a:t>
                      </a:r>
                      <a:endParaRPr lang="fr-FR" sz="2400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65306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      </a:t>
                      </a:r>
                      <a:r>
                        <a:rPr lang="fr-FR" sz="2400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Consulter </a:t>
                      </a:r>
                      <a:r>
                        <a:rPr lang="fr-FR" sz="24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les programmes TV</a:t>
                      </a:r>
                      <a:endParaRPr lang="fr-FR" sz="2400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66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       </a:t>
                      </a:r>
                      <a:r>
                        <a:rPr lang="fr-FR" sz="2400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Naviguer </a:t>
                      </a:r>
                      <a:r>
                        <a:rPr lang="fr-FR" sz="24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sur Internet</a:t>
                      </a:r>
                      <a:endParaRPr lang="fr-FR" sz="2400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58936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       </a:t>
                      </a:r>
                      <a:r>
                        <a:rPr lang="fr-FR" sz="2400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Jouer</a:t>
                      </a:r>
                      <a:endParaRPr lang="fr-FR" sz="2400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    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    Utilisateur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      (enfant)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    </a:t>
                      </a:r>
                      <a:endParaRPr lang="fr-FR" sz="2400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6626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       </a:t>
                      </a:r>
                      <a:r>
                        <a:rPr lang="fr-FR" sz="2400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Regarder </a:t>
                      </a:r>
                      <a:r>
                        <a:rPr lang="fr-FR" sz="24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des vidéos pour enfant</a:t>
                      </a:r>
                      <a:endParaRPr lang="fr-FR" sz="2400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67579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       </a:t>
                      </a:r>
                      <a:r>
                        <a:rPr lang="fr-FR" sz="2400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Ecouter </a:t>
                      </a:r>
                      <a:r>
                        <a:rPr lang="fr-FR" sz="24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de la musique pour enfant</a:t>
                      </a:r>
                      <a:endParaRPr lang="fr-FR" sz="2400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66503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fr-FR" sz="2400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      Consulter </a:t>
                      </a:r>
                      <a:r>
                        <a:rPr lang="fr-FR" sz="24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les programmes TV pour enfant</a:t>
                      </a:r>
                      <a:endParaRPr lang="fr-FR" sz="2400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0"/>
            <a:ext cx="30264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0523538" y="19527292"/>
            <a:ext cx="92170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smtClean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Ce Tableau représente l’attribution des cas d’utilisation identifiés pour notre application aux différents acteurs.</a:t>
            </a:r>
            <a:endParaRPr lang="fr-FR" sz="3200" dirty="0">
              <a:solidFill>
                <a:schemeClr val="accent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46" name="Picture 22" descr="سمنيشيتثصكهتبثخهببت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811570" y="35657084"/>
            <a:ext cx="8712079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21540762" y="6349828"/>
            <a:ext cx="74168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fr-FR" sz="3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Interface spécifique aux enfants</a:t>
            </a: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49" name="Picture 25" descr="ىالاىا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460642" y="8222036"/>
            <a:ext cx="8928741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0" name="Picture 26" descr="منتتكمنت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0460642" y="17367052"/>
            <a:ext cx="9008393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2" name="Picture 28" descr="سيىىسنيسيب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0388634" y="28168252"/>
            <a:ext cx="9145016" cy="2454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0"/>
            <a:ext cx="30264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auto">
          <a:xfrm rot="10800000" flipV="1">
            <a:off x="20532650" y="30891201"/>
            <a:ext cx="89289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lang="fr-FR" sz="1200" dirty="0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Shape 53"/>
          <p:cNvSpPr/>
          <p:nvPr/>
        </p:nvSpPr>
        <p:spPr>
          <a:xfrm>
            <a:off x="10595546" y="33784876"/>
            <a:ext cx="9320215" cy="568011"/>
          </a:xfrm>
          <a:prstGeom prst="rect">
            <a:avLst/>
          </a:prstGeom>
          <a:solidFill>
            <a:srgbClr val="1BADC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7419" tIns="37419" rIns="37419" bIns="37419">
            <a:spAutoFit/>
          </a:bodyPr>
          <a:lstStyle>
            <a:lvl1pPr algn="ctr" defTabSz="749300">
              <a:spcBef>
                <a:spcPts val="2100"/>
              </a:spcBef>
              <a:defRPr sz="36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fr-FR" sz="3200" b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Les interfaces de notre application</a:t>
            </a:r>
            <a:endParaRPr sz="16600" b="1" dirty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0964698" y="35801100"/>
            <a:ext cx="741682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Notre travail a porté sur la réalisation d’une application Web de développement des services de Smart TV qui permet de répondre aux préoccupations des utilisateurs et leur offre les services attendus.</a:t>
            </a:r>
          </a:p>
          <a:p>
            <a:endParaRPr lang="fr-FR" sz="3200" dirty="0" smtClean="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3200" dirty="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Ce projet nous a permis d'appliquer nos connaissances théoriques acquises lors de nos études et de prendre ainsi conscience des priorités dans le monde de travail</a:t>
            </a:r>
            <a:endParaRPr lang="fr-FR" sz="3200" dirty="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Shape 61"/>
          <p:cNvSpPr/>
          <p:nvPr/>
        </p:nvSpPr>
        <p:spPr>
          <a:xfrm>
            <a:off x="20244618" y="33712868"/>
            <a:ext cx="9320214" cy="568011"/>
          </a:xfrm>
          <a:prstGeom prst="rect">
            <a:avLst/>
          </a:prstGeom>
          <a:solidFill>
            <a:srgbClr val="1BADC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7419" tIns="37419" rIns="37419" bIns="37419">
            <a:spAutoFit/>
          </a:bodyPr>
          <a:lstStyle>
            <a:lvl1pPr algn="ctr" defTabSz="749300">
              <a:spcBef>
                <a:spcPts val="2100"/>
              </a:spcBef>
              <a:defRPr sz="36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fr-FR" sz="3200" b="1" dirty="0" smtClean="0">
                <a:solidFill>
                  <a:schemeClr val="bg1">
                    <a:lumMod val="10000"/>
                  </a:schemeClr>
                </a:solidFill>
              </a:rPr>
              <a:t>Conclusion</a:t>
            </a:r>
            <a:endParaRPr sz="19900" b="1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CEF0F8"/>
      </a:dk1>
      <a:lt1>
        <a:srgbClr val="CEF0F8"/>
      </a:lt1>
      <a:dk2>
        <a:srgbClr val="A7A7A7"/>
      </a:dk2>
      <a:lt2>
        <a:srgbClr val="535353"/>
      </a:lt2>
      <a:accent1>
        <a:srgbClr val="D7D7D7"/>
      </a:accent1>
      <a:accent2>
        <a:srgbClr val="0D5667"/>
      </a:accent2>
      <a:accent3>
        <a:srgbClr val="8F8F8F"/>
      </a:accent3>
      <a:accent4>
        <a:srgbClr val="1794B1"/>
      </a:accent4>
      <a:accent5>
        <a:srgbClr val="E6E6E6"/>
      </a:accent5>
      <a:accent6>
        <a:srgbClr val="0C4E5D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BADCF"/>
        </a:solidFill>
        <a:ln w="25400" cap="flat">
          <a:solidFill>
            <a:srgbClr val="D7D7D7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CEF0F8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D7D7D7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CEF0F8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7D7D7"/>
      </a:accent1>
      <a:accent2>
        <a:srgbClr val="0D5667"/>
      </a:accent2>
      <a:accent3>
        <a:srgbClr val="8F8F8F"/>
      </a:accent3>
      <a:accent4>
        <a:srgbClr val="1794B1"/>
      </a:accent4>
      <a:accent5>
        <a:srgbClr val="E6E6E6"/>
      </a:accent5>
      <a:accent6>
        <a:srgbClr val="0C4E5D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BADCF"/>
        </a:solidFill>
        <a:ln w="25400" cap="flat">
          <a:solidFill>
            <a:srgbClr val="D7D7D7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CEF0F8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D7D7D7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CEF0F8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</TotalTime>
  <Words>251</Words>
  <Application>Microsoft Office PowerPoint</Application>
  <PresentationFormat>Personnalisé</PresentationFormat>
  <Paragraphs>63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Default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rym</dc:creator>
  <cp:lastModifiedBy>Rim dridi</cp:lastModifiedBy>
  <cp:revision>80</cp:revision>
  <dcterms:modified xsi:type="dcterms:W3CDTF">2015-06-18T11:09:22Z</dcterms:modified>
</cp:coreProperties>
</file>