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5" r:id="rId6"/>
    <p:sldId id="294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2" r:id="rId23"/>
    <p:sldId id="277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78" r:id="rId35"/>
    <p:sldId id="279" r:id="rId36"/>
    <p:sldId id="280" r:id="rId37"/>
    <p:sldId id="281" r:id="rId38"/>
    <p:sldId id="28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CBB8CC0-3228-44A4-8F24-B9FF3F95E1B6}">
          <p14:sldIdLst>
            <p14:sldId id="256"/>
            <p14:sldId id="257"/>
            <p14:sldId id="258"/>
            <p14:sldId id="259"/>
            <p14:sldId id="265"/>
            <p14:sldId id="294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2"/>
          </p14:sldIdLst>
        </p14:section>
        <p14:section name="GitHub" id="{05B42F1B-1EED-4F14-8705-167296940444}">
          <p14:sldIdLst>
            <p14:sldId id="277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114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8F20-97D8-442B-B415-842985C8E1C7}" type="datetimeFigureOut">
              <a:rPr lang="zh-TW" altLang="en-US" smtClean="0"/>
              <a:t>2018/7/12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D92C7-6CCF-4560-8BDB-D00E4173B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2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Master </a:t>
            </a:r>
            <a:r>
              <a:rPr lang="zh-TW" altLang="en-US" dirty="0"/>
              <a:t>為 </a:t>
            </a:r>
            <a:r>
              <a:rPr lang="en-US" altLang="zh-TW" dirty="0"/>
              <a:t>Git </a:t>
            </a:r>
            <a:r>
              <a:rPr lang="zh-TW" altLang="en-US" dirty="0"/>
              <a:t>分支預設的名稱 </a:t>
            </a:r>
            <a:r>
              <a:rPr lang="en-US" altLang="zh-TW" dirty="0"/>
              <a:t>&gt;&gt;&gt;&gt;</a:t>
            </a:r>
            <a:r>
              <a:rPr lang="zh-TW" altLang="en-US" dirty="0"/>
              <a:t>使用分支章節</a:t>
            </a:r>
            <a:endParaRPr lang="en-US" altLang="zh-TW" dirty="0"/>
          </a:p>
          <a:p>
            <a:r>
              <a:rPr lang="en-US" altLang="zh-TW" dirty="0"/>
              <a:t>HEAD </a:t>
            </a:r>
            <a:r>
              <a:rPr lang="zh-TW" altLang="en-US" dirty="0"/>
              <a:t>通常為指向現在分支最前端的地方 </a:t>
            </a:r>
            <a:r>
              <a:rPr lang="en-US" altLang="zh-TW" dirty="0"/>
              <a:t>&gt;&gt;&gt;&gt;</a:t>
            </a:r>
            <a:r>
              <a:rPr lang="zh-TW" altLang="en-US" dirty="0"/>
              <a:t> </a:t>
            </a:r>
            <a:r>
              <a:rPr lang="en-US" altLang="zh-TW" dirty="0"/>
              <a:t>HEAD</a:t>
            </a:r>
            <a:r>
              <a:rPr lang="zh-TW" altLang="en-US" dirty="0"/>
              <a:t> 是什麼東西章節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92C7-6CCF-4560-8BDB-D00E4173BD3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4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Email</a:t>
            </a:r>
          </a:p>
          <a:p>
            <a:r>
              <a:rPr lang="zh-TW" altLang="en-US" dirty="0"/>
              <a:t>都一直</a:t>
            </a:r>
            <a:r>
              <a:rPr lang="en-US" altLang="zh-TW" dirty="0"/>
              <a:t>enter</a:t>
            </a:r>
          </a:p>
          <a:p>
            <a:r>
              <a:rPr lang="zh-TW" altLang="en-US" dirty="0"/>
              <a:t>直到輸入密碼</a:t>
            </a:r>
            <a:endParaRPr lang="en-US" altLang="zh-TW" dirty="0"/>
          </a:p>
          <a:p>
            <a:r>
              <a:rPr lang="zh-TW" altLang="en-US" dirty="0"/>
              <a:t>以及再次輸入密碼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72618-64F4-4713-88CE-95A1D6B0E05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94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Settings 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72618-64F4-4713-88CE-95A1D6B0E05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2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SSH and GPG keys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72618-64F4-4713-88CE-95A1D6B0E05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New SSH 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72618-64F4-4713-88CE-95A1D6B0E05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18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要補充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key </a:t>
            </a:r>
            <a:r>
              <a:rPr lang="zh-TW" altLang="en-US" dirty="0" smtClean="0"/>
              <a:t>的教學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92C7-6CCF-4560-8BDB-D00E4173BD3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78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0AD2-FC23-4E7A-BEEF-51400C91B9C5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EB7B-F710-4853-9D3D-3523DB63F065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E726-FA66-4ED8-94AA-A94064D4FAA3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75B-B106-4424-B285-1C3D52EDCF95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8EA5-9814-4459-BA1B-A2155BF5AADF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3CC-8F11-47D1-A7D2-B93D605CCB07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F354-07C0-4DD1-9F91-BFCE8D9CFF32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C3EF-AD01-4090-A6B9-ED25952A9B95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59DE-CEA5-4A9B-BD1D-F899E9490642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7C77-2573-41D8-BF6D-37A3F4EEC773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FBA-296C-41B4-975E-29D0E983B2EE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DF2B-F322-4706-956A-DC51EB581990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0529-A0D3-4B7C-8747-2C459DC4A701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9E0F-B4E2-4709-AD86-6AED51F18FAA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ECB-2380-4F77-AA33-C94EC0551723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409B-BFD9-4A78-A58B-6544A5BF44EA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DC12-4735-49EB-B548-8A8DF381CE6C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45892-00E0-4D59-AA59-B1EA19D70465}" type="datetime1">
              <a:rPr lang="en-US" altLang="zh-TW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trunk-studio.com/blog/ssh-for-window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7317" y="474785"/>
            <a:ext cx="8825658" cy="1137366"/>
          </a:xfrm>
        </p:spPr>
        <p:txBody>
          <a:bodyPr/>
          <a:lstStyle/>
          <a:p>
            <a:r>
              <a:rPr lang="en-US" altLang="zh-TW" dirty="0"/>
              <a:t>Git/GitHub </a:t>
            </a:r>
            <a:r>
              <a:rPr lang="zh-TW" altLang="en-US" sz="4000" dirty="0"/>
              <a:t>學習參考資料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32984" y="5639027"/>
            <a:ext cx="2813540" cy="86142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陽明生資所  陳卓逸老師實驗室</a:t>
            </a:r>
            <a:endParaRPr lang="en-US" altLang="zh-TW" dirty="0"/>
          </a:p>
          <a:p>
            <a:r>
              <a:rPr lang="zh-TW" altLang="en-US" dirty="0"/>
              <a:t>專任研究助理 陳躍中 製作 </a:t>
            </a:r>
            <a:endParaRPr lang="en-US" altLang="zh-TW" dirty="0"/>
          </a:p>
          <a:p>
            <a:r>
              <a:rPr lang="en-US" altLang="zh-TW" dirty="0" smtClean="0"/>
              <a:t>2018.07.12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42" y="2240711"/>
            <a:ext cx="1921718" cy="9180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71" y="2239747"/>
            <a:ext cx="1014048" cy="9189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34838" y="4804470"/>
            <a:ext cx="389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參考資料：為你自己學 </a:t>
            </a:r>
            <a:r>
              <a:rPr lang="en-US" altLang="zh-TW" dirty="0" err="1"/>
              <a:t>Git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網路版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https://gitbook.tw/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853" y="3749393"/>
            <a:ext cx="1672966" cy="234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0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 err="1"/>
              <a:t>Git</a:t>
            </a:r>
            <a:r>
              <a:rPr lang="en-US" altLang="zh-TW" dirty="0"/>
              <a:t> _</a:t>
            </a:r>
            <a:r>
              <a:rPr lang="zh-TW" altLang="en-US" dirty="0"/>
              <a:t>使用者設定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6789" y="1279195"/>
            <a:ext cx="8946541" cy="4195481"/>
          </a:xfrm>
        </p:spPr>
        <p:txBody>
          <a:bodyPr/>
          <a:lstStyle/>
          <a:p>
            <a:r>
              <a:rPr lang="zh-TW" altLang="en-US" dirty="0"/>
              <a:t>打開 </a:t>
            </a:r>
            <a:r>
              <a:rPr lang="en-US" altLang="zh-TW" dirty="0" err="1"/>
              <a:t>Git</a:t>
            </a:r>
            <a:r>
              <a:rPr lang="en-US" altLang="zh-TW" dirty="0"/>
              <a:t> Bash </a:t>
            </a:r>
            <a:r>
              <a:rPr lang="zh-TW" altLang="en-US" dirty="0"/>
              <a:t>輸入使用者名稱和 </a:t>
            </a:r>
            <a:r>
              <a:rPr lang="en-US" altLang="zh-TW" dirty="0"/>
              <a:t>Email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並輸入 </a:t>
            </a:r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user.name “</a:t>
            </a:r>
            <a:r>
              <a:rPr lang="zh-TW" altLang="en-US" dirty="0"/>
              <a:t>你的使用者名稱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r>
              <a:rPr lang="en-US" altLang="zh-TW" dirty="0"/>
              <a:t>            $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–global </a:t>
            </a:r>
            <a:r>
              <a:rPr lang="en-US" altLang="zh-TW" dirty="0" err="1"/>
              <a:t>user.email</a:t>
            </a:r>
            <a:r>
              <a:rPr lang="en-US" altLang="zh-TW" dirty="0"/>
              <a:t> “</a:t>
            </a:r>
            <a:r>
              <a:rPr lang="zh-TW" altLang="en-US" dirty="0"/>
              <a:t>你的電子信箱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檢視設定狀況： </a:t>
            </a:r>
            <a:r>
              <a:rPr lang="en-US" altLang="zh-TW" dirty="0"/>
              <a:t>$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--list</a:t>
            </a:r>
          </a:p>
          <a:p>
            <a:pPr marL="0" indent="0">
              <a:buNone/>
            </a:pPr>
            <a:r>
              <a:rPr lang="zh-TW" altLang="en-US" dirty="0"/>
              <a:t>可能會出現很多設定的結果，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重點是要看 </a:t>
            </a:r>
            <a:r>
              <a:rPr lang="en-US" altLang="zh-TW" dirty="0"/>
              <a:t>user.name </a:t>
            </a:r>
            <a:r>
              <a:rPr lang="zh-TW" altLang="en-US" dirty="0"/>
              <a:t>和 </a:t>
            </a:r>
            <a:r>
              <a:rPr lang="en-US" altLang="zh-TW" dirty="0" err="1"/>
              <a:t>user.email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FC9025-CA5D-4A06-A038-D9863D6B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88" y="2514600"/>
            <a:ext cx="5524500" cy="4343400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CC904923-7FAB-4601-950A-D982015913AD}"/>
              </a:ext>
            </a:extLst>
          </p:cNvPr>
          <p:cNvSpPr/>
          <p:nvPr/>
        </p:nvSpPr>
        <p:spPr>
          <a:xfrm>
            <a:off x="5791200" y="3135086"/>
            <a:ext cx="580571" cy="293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688E7BAA-CDD1-4239-B0AB-1122D08B8F6A}"/>
              </a:ext>
            </a:extLst>
          </p:cNvPr>
          <p:cNvSpPr/>
          <p:nvPr/>
        </p:nvSpPr>
        <p:spPr>
          <a:xfrm>
            <a:off x="5805714" y="6127400"/>
            <a:ext cx="580571" cy="293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7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u="sng" dirty="0"/>
              <a:t>新增、初始 </a:t>
            </a:r>
            <a:r>
              <a:rPr lang="en-US" altLang="zh-TW" u="sng" dirty="0"/>
              <a:t>Repository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42629" y="3429000"/>
            <a:ext cx="2807224" cy="2819399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其中，第 </a:t>
            </a:r>
            <a:r>
              <a:rPr lang="en-US" altLang="zh-TW" dirty="0"/>
              <a:t>3 </a:t>
            </a:r>
            <a:r>
              <a:rPr lang="zh-TW" altLang="en-US" dirty="0"/>
              <a:t>步這個指令會在這個目錄裡建立了一個 </a:t>
            </a:r>
            <a:r>
              <a:rPr lang="en-US" altLang="zh-TW" dirty="0"/>
              <a:t>.git </a:t>
            </a:r>
            <a:r>
              <a:rPr lang="zh-TW" altLang="en-US" dirty="0"/>
              <a:t>目錄，整個 </a:t>
            </a:r>
            <a:r>
              <a:rPr lang="en-US" altLang="zh-TW" dirty="0"/>
              <a:t>Git </a:t>
            </a:r>
            <a:r>
              <a:rPr lang="zh-TW" altLang="en-US" dirty="0"/>
              <a:t>的精華就都是在這個目錄裡了。如果各位有興趣可以先看一下這個目錄裡面的內容，不過現在並不打算介紹裡面的細節，請各位先體會一下使用 </a:t>
            </a:r>
            <a:r>
              <a:rPr lang="en-US" altLang="zh-TW" dirty="0"/>
              <a:t>Git </a:t>
            </a:r>
            <a:r>
              <a:rPr lang="zh-TW" altLang="en-US" dirty="0"/>
              <a:t>的手感，待後面的章節會再慢慢介紹這個目錄裡到底在賣什麼藥。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77EF8-69FD-4591-A5C8-F62FC8EA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66954"/>
            <a:ext cx="6057900" cy="3714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ACB885C-DC48-4208-8F06-46068E47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524094"/>
            <a:ext cx="8705850" cy="13430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5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12232-D31A-430D-A7BC-94806137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檢視目前狀態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EFCB0C-0F77-4657-A291-95AFAEA9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9" y="1853247"/>
            <a:ext cx="5457145" cy="437338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4EC178E-2E17-4F19-A7AA-EDC772055952}"/>
              </a:ext>
            </a:extLst>
          </p:cNvPr>
          <p:cNvSpPr txBox="1">
            <a:spLocks/>
          </p:cNvSpPr>
          <p:nvPr/>
        </p:nvSpPr>
        <p:spPr>
          <a:xfrm>
            <a:off x="5953350" y="2031147"/>
            <a:ext cx="523738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status 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用來看狀態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3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C9777-FC08-4DC7-A5BD-56A4FABF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AB4F9-E180-4911-B35E-8B24D6B9D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542" y="2052918"/>
            <a:ext cx="5121275" cy="4667196"/>
          </a:xfrm>
        </p:spPr>
        <p:txBody>
          <a:bodyPr/>
          <a:lstStyle/>
          <a:p>
            <a:r>
              <a:rPr lang="en-US" altLang="zh-TW" dirty="0"/>
              <a:t>$ echo ‘hello, git’ &gt; welcome.html</a:t>
            </a:r>
          </a:p>
          <a:p>
            <a:r>
              <a:rPr lang="en-US" altLang="zh-TW" dirty="0"/>
              <a:t>$ git status</a:t>
            </a:r>
            <a:br>
              <a:rPr lang="en-US" altLang="zh-TW" dirty="0"/>
            </a:br>
            <a:r>
              <a:rPr lang="en-US" altLang="zh-TW" dirty="0"/>
              <a:t>welcome.html </a:t>
            </a:r>
            <a:r>
              <a:rPr lang="zh-TW" altLang="en-US" dirty="0"/>
              <a:t>為 </a:t>
            </a:r>
            <a:r>
              <a:rPr lang="en-US" altLang="zh-TW" dirty="0"/>
              <a:t>untracked file</a:t>
            </a:r>
          </a:p>
          <a:p>
            <a:r>
              <a:rPr lang="zh-TW" altLang="en-US" dirty="0"/>
              <a:t>接下來要把檔案交給 </a:t>
            </a:r>
            <a:r>
              <a:rPr lang="en-US" altLang="zh-TW" dirty="0"/>
              <a:t>Git</a:t>
            </a:r>
            <a:r>
              <a:rPr lang="zh-TW" altLang="en-US" dirty="0"/>
              <a:t>，讓 </a:t>
            </a:r>
            <a:r>
              <a:rPr lang="en-US" altLang="zh-TW" dirty="0"/>
              <a:t>Git</a:t>
            </a:r>
            <a:r>
              <a:rPr lang="zh-TW" altLang="en-US" dirty="0"/>
              <a:t> 追蹤它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18F1DC-62DB-4FC9-98C6-612E13FA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2" y="2074689"/>
            <a:ext cx="6092391" cy="437338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8F839-1904-4645-843B-811413C8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把檔案交給 </a:t>
            </a:r>
            <a:r>
              <a:rPr lang="en-US" altLang="zh-TW" dirty="0"/>
              <a:t>Git (</a:t>
            </a:r>
            <a:r>
              <a:rPr lang="zh-TW" altLang="en-US" dirty="0"/>
              <a:t>儲存至暫存區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2AA9E4-7831-4B25-A018-68E47791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229" y="2052918"/>
            <a:ext cx="4005942" cy="4195481"/>
          </a:xfrm>
        </p:spPr>
        <p:txBody>
          <a:bodyPr/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add </a:t>
            </a:r>
            <a:r>
              <a:rPr lang="zh-TW" altLang="en-US" dirty="0"/>
              <a:t>檔案名稱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如 </a:t>
            </a:r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add welcome.html</a:t>
            </a:r>
          </a:p>
          <a:p>
            <a:r>
              <a:rPr lang="zh-TW" altLang="en-US" dirty="0"/>
              <a:t>可以發現已經從 </a:t>
            </a:r>
            <a:r>
              <a:rPr lang="en-US" altLang="zh-TW" dirty="0"/>
              <a:t>untracked file </a:t>
            </a:r>
            <a:r>
              <a:rPr lang="zh-TW" altLang="en-US" dirty="0"/>
              <a:t>變成 </a:t>
            </a:r>
            <a:r>
              <a:rPr lang="en-US" altLang="zh-TW" dirty="0"/>
              <a:t>new file</a:t>
            </a:r>
            <a:r>
              <a:rPr lang="zh-TW" altLang="en-US" dirty="0"/>
              <a:t> 了。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表示這個檔案已經被儲存到鎮存區了 </a:t>
            </a:r>
            <a:r>
              <a:rPr lang="en-US" altLang="zh-TW" dirty="0"/>
              <a:t>Staging Area/Index</a:t>
            </a:r>
          </a:p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add *.html</a:t>
            </a:r>
          </a:p>
          <a:p>
            <a:r>
              <a:rPr lang="en-US" altLang="zh-TW" dirty="0"/>
              <a:t>$ git add --all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8EB562-CD06-4DBF-94A1-184FEBA6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43178"/>
            <a:ext cx="6724650" cy="309562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8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8C82E-8E2C-4CC3-A96F-0A219B6E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將暫存區內的檔案提交道倉庫存檔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4C056-E3A6-4EE7-9D61-3CCEDF68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29" y="2052918"/>
            <a:ext cx="4064000" cy="4195481"/>
          </a:xfrm>
        </p:spPr>
        <p:txBody>
          <a:bodyPr/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commit –m ‘</a:t>
            </a:r>
            <a:r>
              <a:rPr lang="zh-TW" altLang="en-US" dirty="0"/>
              <a:t>內容</a:t>
            </a:r>
            <a:r>
              <a:rPr lang="en-US" altLang="zh-TW" dirty="0"/>
              <a:t>’</a:t>
            </a:r>
          </a:p>
          <a:p>
            <a:r>
              <a:rPr lang="en-US" altLang="zh-TW" dirty="0"/>
              <a:t>Commit </a:t>
            </a:r>
            <a:r>
              <a:rPr lang="zh-TW" altLang="en-US" dirty="0"/>
              <a:t>完成才算是完成儲存的任務</a:t>
            </a:r>
            <a:endParaRPr lang="en-US" altLang="zh-TW" dirty="0"/>
          </a:p>
          <a:p>
            <a:r>
              <a:rPr lang="zh-TW" altLang="en-US" dirty="0"/>
              <a:t>左圖 </a:t>
            </a:r>
            <a:r>
              <a:rPr lang="en-US" altLang="zh-TW" dirty="0"/>
              <a:t>‘ add a new file: welcome.html’</a:t>
            </a:r>
            <a:r>
              <a:rPr lang="zh-TW" altLang="en-US" dirty="0"/>
              <a:t> 為記錄這次儲存的內容跟之前的比較做了哪些變更。</a:t>
            </a:r>
            <a:endParaRPr lang="en-US" altLang="zh-TW" dirty="0"/>
          </a:p>
          <a:p>
            <a:r>
              <a:rPr lang="en-US" altLang="zh-TW" dirty="0"/>
              <a:t>$ git commit &gt; </a:t>
            </a:r>
            <a:r>
              <a:rPr lang="zh-TW" altLang="en-US" dirty="0"/>
              <a:t>進入 </a:t>
            </a:r>
            <a:r>
              <a:rPr lang="en-US" altLang="zh-TW" dirty="0"/>
              <a:t>vim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ABFFBB-D6E4-49D9-BD8E-E38ACD85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8"/>
            <a:ext cx="6386059" cy="181678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D95EC-2486-4614-B7E8-1205342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$git</a:t>
            </a:r>
            <a:r>
              <a:rPr lang="zh-TW" altLang="en-US" dirty="0"/>
              <a:t> </a:t>
            </a: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$git</a:t>
            </a:r>
            <a:r>
              <a:rPr lang="zh-TW" altLang="en-US" dirty="0"/>
              <a:t> </a:t>
            </a:r>
            <a:r>
              <a:rPr lang="en-US" altLang="zh-TW" dirty="0"/>
              <a:t>commit</a:t>
            </a:r>
            <a:r>
              <a:rPr lang="zh-TW" altLang="en-US" dirty="0"/>
              <a:t> 的關係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81E5DA-1C66-4EFC-A3C5-6D16B945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73" y="1853248"/>
            <a:ext cx="5610353" cy="424751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E8C79-BDB0-4737-A75C-5BFBD3B2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檢視記錄 </a:t>
            </a:r>
            <a:r>
              <a:rPr lang="en-US" altLang="zh-TW" dirty="0"/>
              <a:t>$ git log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DB80A-69E5-4A48-97A9-DA5D914E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205613"/>
            <a:ext cx="8946541" cy="2042786"/>
          </a:xfrm>
        </p:spPr>
        <p:txBody>
          <a:bodyPr/>
          <a:lstStyle/>
          <a:p>
            <a:r>
              <a:rPr lang="en-US" altLang="zh-TW" dirty="0"/>
              <a:t>SHA-1 (Secure Hash Algorithms 1) 40 </a:t>
            </a:r>
            <a:r>
              <a:rPr lang="zh-TW" altLang="en-US" dirty="0"/>
              <a:t>位數的 十六進位 </a:t>
            </a:r>
            <a:r>
              <a:rPr lang="en-US" altLang="zh-TW" dirty="0"/>
              <a:t>Pseudo random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B0AFED-60B4-4230-BC82-2EF02053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052918"/>
            <a:ext cx="8960061" cy="19530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7D25917-38F2-4768-B325-205B2BB9D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4798105"/>
            <a:ext cx="8915960" cy="97858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9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 </a:t>
            </a:r>
            <a:r>
              <a:rPr lang="zh-TW" altLang="en-US" dirty="0" smtClean="0"/>
              <a:t>是什麼？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298005"/>
            <a:ext cx="8946541" cy="4195481"/>
          </a:xfrm>
        </p:spPr>
        <p:txBody>
          <a:bodyPr/>
          <a:lstStyle/>
          <a:p>
            <a:r>
              <a:rPr lang="en-US" altLang="zh-TW" dirty="0" smtClean="0"/>
              <a:t>HEAD </a:t>
            </a:r>
            <a:r>
              <a:rPr lang="zh-TW" altLang="en-US" dirty="0" smtClean="0"/>
              <a:t>是一個指標，指向某一個分支，通常你可以把 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當作「目前所在的分支」看待。在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目錄裡有一個檔名為 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的檔案，就是紀錄 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的內容。</a:t>
            </a:r>
            <a:endParaRPr lang="en-US" altLang="zh-TW" dirty="0" smtClean="0"/>
          </a:p>
          <a:p>
            <a:r>
              <a:rPr lang="zh-TW" altLang="en-US" dirty="0" smtClean="0"/>
              <a:t>不過 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也不一定總是指向某個分支，當 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沒有指向某個分支的時候便會造成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detached HEAD” </a:t>
            </a:r>
            <a:r>
              <a:rPr lang="zh-TW" altLang="en-US" dirty="0" smtClean="0"/>
              <a:t>的狀態。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48472" y="3268163"/>
            <a:ext cx="6070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 .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/HEAD</a:t>
            </a:r>
          </a:p>
          <a:p>
            <a:r>
              <a:rPr lang="zh-TW" altLang="en-US" dirty="0" smtClean="0"/>
              <a:t>從檔案看起來，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目前正指向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分支。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$ cat .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/refs/heads/master</a:t>
            </a:r>
          </a:p>
          <a:p>
            <a:r>
              <a:rPr lang="zh-TW" altLang="en-US" dirty="0" smtClean="0"/>
              <a:t>看內容可以發現所謂</a:t>
            </a:r>
            <a:r>
              <a:rPr lang="zh-TW" altLang="en-US" dirty="0"/>
              <a:t> 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 分支為 </a:t>
            </a:r>
            <a:r>
              <a:rPr lang="en-US" altLang="zh-TW" dirty="0" smtClean="0"/>
              <a:t>40</a:t>
            </a:r>
            <a:r>
              <a:rPr lang="zh-TW" altLang="en-US" dirty="0" smtClean="0"/>
              <a:t> 字元檔案。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2" y="3219451"/>
            <a:ext cx="4800600" cy="22479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9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319268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何時使用分支？新增功能、修正 </a:t>
            </a:r>
            <a:r>
              <a:rPr lang="en-US" altLang="zh-TW" dirty="0" smtClean="0"/>
              <a:t>Bug</a:t>
            </a:r>
            <a:r>
              <a:rPr lang="zh-TW" altLang="en-US" dirty="0" smtClean="0"/>
              <a:t>、想實驗看看某些新的做法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 smtClean="0"/>
              <a:t>使用分支：</a:t>
            </a:r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有星號* 代表現在正在這個分支上。</a:t>
            </a:r>
            <a:endParaRPr lang="en-US" altLang="zh-TW" dirty="0" smtClean="0"/>
          </a:p>
          <a:p>
            <a:r>
              <a:rPr lang="zh-TW" altLang="en-US" dirty="0" smtClean="0"/>
              <a:t>新增分支：</a:t>
            </a:r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新增一個叫做 </a:t>
            </a:r>
            <a:r>
              <a:rPr lang="en-US" altLang="zh-TW" dirty="0" smtClean="0"/>
              <a:t>cat</a:t>
            </a:r>
            <a:r>
              <a:rPr lang="zh-TW" altLang="en-US" dirty="0" smtClean="0"/>
              <a:t> 的分支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分支改名稱： </a:t>
            </a:r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–m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</a:t>
            </a:r>
            <a:r>
              <a:rPr lang="zh-TW" altLang="en-US" dirty="0" smtClean="0"/>
              <a:t> </a:t>
            </a:r>
            <a:r>
              <a:rPr lang="en-US" altLang="zh-TW" dirty="0" smtClean="0"/>
              <a:t>tiger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把 </a:t>
            </a:r>
            <a:r>
              <a:rPr lang="en-US" altLang="zh-TW" dirty="0" smtClean="0"/>
              <a:t>cat</a:t>
            </a:r>
            <a:r>
              <a:rPr lang="zh-TW" altLang="en-US" dirty="0" smtClean="0"/>
              <a:t> 改成 </a:t>
            </a:r>
            <a:r>
              <a:rPr lang="en-US" altLang="zh-TW" smtClean="0"/>
              <a:t>tiger)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30" y="2162585"/>
            <a:ext cx="4819650" cy="1114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080" y="4528643"/>
            <a:ext cx="4800600" cy="21526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此簡報注重於如何在 </a:t>
            </a:r>
            <a:r>
              <a:rPr lang="en-US" altLang="zh-TW" dirty="0"/>
              <a:t>Windows</a:t>
            </a:r>
            <a:r>
              <a:rPr lang="zh-TW" altLang="en-US" dirty="0"/>
              <a:t> 作業系統使用 </a:t>
            </a:r>
            <a:r>
              <a:rPr lang="en-US" altLang="zh-TW" dirty="0" err="1"/>
              <a:t>Git</a:t>
            </a:r>
            <a:r>
              <a:rPr lang="en-US" altLang="zh-TW" dirty="0"/>
              <a:t>, </a:t>
            </a:r>
            <a:r>
              <a:rPr lang="zh-TW" altLang="en-US" dirty="0"/>
              <a:t>並將檔案上傳至 </a:t>
            </a:r>
            <a:r>
              <a:rPr lang="en-US" altLang="zh-TW" dirty="0"/>
              <a:t>GitHub</a:t>
            </a:r>
            <a:r>
              <a:rPr lang="zh-TW" altLang="en-US" dirty="0"/>
              <a:t>，以及從 </a:t>
            </a:r>
            <a:r>
              <a:rPr lang="en-US" altLang="zh-TW" dirty="0"/>
              <a:t>GitHub</a:t>
            </a:r>
            <a:r>
              <a:rPr lang="zh-TW" altLang="en-US" dirty="0"/>
              <a:t>下載檔案到個人電腦。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1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984"/>
          </a:xfrm>
        </p:spPr>
        <p:txBody>
          <a:bodyPr/>
          <a:lstStyle/>
          <a:p>
            <a:r>
              <a:rPr lang="zh-TW" altLang="en-US" dirty="0" smtClean="0"/>
              <a:t>刪除、切換分支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707356"/>
            <a:ext cx="4800600" cy="3971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03" y="1707356"/>
            <a:ext cx="4829175" cy="226695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603579" y="4038104"/>
            <a:ext cx="215025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987198" y="2531825"/>
            <a:ext cx="215025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0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3189"/>
          </a:xfrm>
        </p:spPr>
        <p:txBody>
          <a:bodyPr/>
          <a:lstStyle/>
          <a:p>
            <a:r>
              <a:rPr lang="zh-TW" altLang="en-US" dirty="0" smtClean="0"/>
              <a:t>合併分支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5201" y="1275907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假設現在 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 分支，想要把 </a:t>
            </a:r>
            <a:r>
              <a:rPr lang="en-US" altLang="zh-TW" dirty="0" smtClean="0"/>
              <a:t>cat</a:t>
            </a:r>
            <a:r>
              <a:rPr lang="zh-TW" altLang="en-US" dirty="0" smtClean="0"/>
              <a:t> 分支併入：</a:t>
            </a:r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</a:t>
            </a:r>
          </a:p>
          <a:p>
            <a:r>
              <a:rPr lang="zh-TW" altLang="en-US" dirty="0" smtClean="0"/>
              <a:t>合併分支是指向某個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 的指標，合併分支其實也就是合併 </a:t>
            </a:r>
            <a:r>
              <a:rPr lang="en-US" altLang="zh-TW" dirty="0" smtClean="0"/>
              <a:t>commit</a:t>
            </a:r>
          </a:p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reflog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可以看之前做過什麼 </a:t>
            </a:r>
            <a:r>
              <a:rPr lang="en-US" altLang="zh-TW" dirty="0" smtClean="0"/>
              <a:t>commit/</a:t>
            </a:r>
            <a:r>
              <a:rPr lang="zh-TW" altLang="en-US" dirty="0" smtClean="0"/>
              <a:t> 分支的改動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1" y="2631621"/>
            <a:ext cx="9696450" cy="110762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4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0298" y="202853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smtClean="0"/>
              <a:t>touch 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(</a:t>
            </a:r>
            <a:r>
              <a:rPr lang="zh-TW" altLang="en-US" dirty="0" smtClean="0"/>
              <a:t>狀況題：有些檔案不想放在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內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log </a:t>
            </a:r>
            <a:r>
              <a:rPr lang="zh-TW" altLang="en-US" dirty="0" smtClean="0"/>
              <a:t>檔案名稱 </a:t>
            </a:r>
            <a:r>
              <a:rPr lang="en-US" altLang="zh-TW" dirty="0" smtClean="0"/>
              <a:t>(</a:t>
            </a:r>
            <a:r>
              <a:rPr lang="zh-TW" altLang="en-US" dirty="0" smtClean="0"/>
              <a:t>狀況題：檢視特定檔案的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blame </a:t>
            </a:r>
            <a:r>
              <a:rPr lang="zh-TW" altLang="en-US" dirty="0" smtClean="0"/>
              <a:t>檔案名稱 </a:t>
            </a:r>
            <a:r>
              <a:rPr lang="en-US" altLang="zh-TW" dirty="0" smtClean="0"/>
              <a:t>(</a:t>
            </a:r>
            <a:r>
              <a:rPr lang="zh-TW" altLang="en-US" dirty="0" smtClean="0"/>
              <a:t>狀況題：等等，這行程式誰寫的？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 </a:t>
            </a:r>
            <a:r>
              <a:rPr lang="zh-TW" altLang="en-US" dirty="0" smtClean="0"/>
              <a:t>檔案名稱 </a:t>
            </a:r>
            <a:r>
              <a:rPr lang="en-US" altLang="zh-TW" dirty="0" smtClean="0"/>
              <a:t>(</a:t>
            </a:r>
            <a:r>
              <a:rPr lang="zh-TW" altLang="en-US" dirty="0" smtClean="0"/>
              <a:t>狀況題：不小心把檔案或目錄刪除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 . (</a:t>
            </a:r>
            <a:r>
              <a:rPr lang="zh-TW" altLang="en-US" dirty="0" smtClean="0"/>
              <a:t>救全部的檔案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reset (</a:t>
            </a:r>
            <a:r>
              <a:rPr lang="zh-TW" altLang="en-US" dirty="0" smtClean="0"/>
              <a:t>狀況題：更改 </a:t>
            </a:r>
            <a:r>
              <a:rPr lang="en-US" altLang="zh-TW" dirty="0" smtClean="0"/>
              <a:t>commit)</a:t>
            </a:r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reflog</a:t>
            </a:r>
            <a:r>
              <a:rPr lang="en-US" altLang="zh-TW" dirty="0" smtClean="0"/>
              <a:t> (</a:t>
            </a:r>
            <a:r>
              <a:rPr lang="zh-TW" altLang="en-US" dirty="0" smtClean="0"/>
              <a:t>狀況題：不小心使用 </a:t>
            </a:r>
            <a:r>
              <a:rPr lang="en-US" altLang="zh-TW" dirty="0" smtClean="0"/>
              <a:t>hard</a:t>
            </a:r>
            <a:r>
              <a:rPr lang="zh-TW" altLang="en-US" dirty="0" smtClean="0"/>
              <a:t> 模式 </a:t>
            </a:r>
            <a:r>
              <a:rPr lang="en-US" altLang="zh-TW" dirty="0" smtClean="0"/>
              <a:t>reset </a:t>
            </a:r>
            <a:r>
              <a:rPr lang="zh-TW" altLang="en-US" dirty="0" smtClean="0"/>
              <a:t>某 </a:t>
            </a:r>
            <a:r>
              <a:rPr lang="en-US" altLang="zh-TW" dirty="0" smtClean="0"/>
              <a:t>commit)</a:t>
            </a:r>
          </a:p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–p (</a:t>
            </a:r>
            <a:r>
              <a:rPr lang="zh-TW" altLang="en-US" dirty="0" smtClean="0"/>
              <a:t>狀況題：只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一部分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目錄裡有什麼東西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目前只收錄線上課程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對分支的誤解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目前只收錄線上課程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rebase</a:t>
            </a:r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tag (</a:t>
            </a:r>
            <a:r>
              <a:rPr lang="zh-TW" altLang="en-US" dirty="0" smtClean="0"/>
              <a:t>使用標籤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1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454"/>
          </a:xfrm>
        </p:spPr>
        <p:txBody>
          <a:bodyPr/>
          <a:lstStyle/>
          <a:p>
            <a:r>
              <a:rPr lang="zh-TW" altLang="en-US" dirty="0" smtClean="0"/>
              <a:t>遠端共同協作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3070" y="1297172"/>
            <a:ext cx="8946541" cy="4195481"/>
          </a:xfrm>
        </p:spPr>
        <p:txBody>
          <a:bodyPr/>
          <a:lstStyle/>
          <a:p>
            <a:r>
              <a:rPr lang="en-US" altLang="zh-TW" dirty="0" smtClean="0"/>
              <a:t>GitHub</a:t>
            </a:r>
            <a:r>
              <a:rPr lang="zh-TW" altLang="en-US" dirty="0" smtClean="0"/>
              <a:t> 為一個目前全球最大的商業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，在這裡可以跟其他開發者交流，貢獻幫忙其他人的專案，其他人也可以回饋到你的專案，建立良性循環。也是開發者最好的履歷，曾經做過哪些專案、做過哪些貢獻、寫過哪些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等等。</a:t>
            </a:r>
            <a:endParaRPr lang="en-US" altLang="zh-TW" dirty="0" smtClean="0"/>
          </a:p>
          <a:p>
            <a:r>
              <a:rPr lang="en-US" altLang="zh-TW" dirty="0" smtClean="0"/>
              <a:t>Open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 免費。</a:t>
            </a:r>
            <a:endParaRPr lang="en-US" altLang="zh-TW" dirty="0" smtClean="0"/>
          </a:p>
          <a:p>
            <a:r>
              <a:rPr lang="zh-TW" altLang="en-US" dirty="0" smtClean="0"/>
              <a:t>學生優惠方案 </a:t>
            </a:r>
            <a:r>
              <a:rPr lang="en-US" altLang="zh-TW" dirty="0" smtClean="0">
                <a:hlinkClick r:id="rId2"/>
              </a:rPr>
              <a:t>https://education.github.com/pack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92" y="3930997"/>
            <a:ext cx="4716017" cy="24880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875" y="3519377"/>
            <a:ext cx="4390880" cy="289963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申請 </a:t>
            </a:r>
            <a:r>
              <a:rPr lang="en-US" altLang="zh-TW" dirty="0" smtClean="0"/>
              <a:t>GitHub 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827" y="1287987"/>
            <a:ext cx="8946541" cy="4195481"/>
          </a:xfrm>
        </p:spPr>
        <p:txBody>
          <a:bodyPr/>
          <a:lstStyle/>
          <a:p>
            <a:r>
              <a:rPr lang="en-US" altLang="zh-TW" dirty="0" smtClean="0"/>
              <a:t>https://github.com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04" y="1758462"/>
            <a:ext cx="8360484" cy="471259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3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B148D-CEC8-426F-98F0-F696DCB4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43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檢查是否有 </a:t>
            </a:r>
            <a:r>
              <a:rPr lang="en-US" altLang="zh-TW" dirty="0"/>
              <a:t>SSH key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FB77-83EA-40B5-B36E-31FE6AB9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43" y="3641185"/>
            <a:ext cx="10515600" cy="2226755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r>
              <a:rPr lang="en-US" altLang="zh-TW" dirty="0" smtClean="0">
                <a:hlinkClick r:id="rId2"/>
              </a:rPr>
              <a:t/>
            </a:r>
            <a:br>
              <a:rPr lang="en-US" altLang="zh-TW" dirty="0" smtClean="0">
                <a:hlinkClick r:id="rId2"/>
              </a:rPr>
            </a:b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://trunk-studio.com/blog/ssh-for-windows/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615F3D-9051-416A-9683-7AAD7994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43" y="1690688"/>
            <a:ext cx="11225371" cy="173831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6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5A9C7-126E-4004-A9AD-C284442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49" y="59418"/>
            <a:ext cx="9404723" cy="1400530"/>
          </a:xfrm>
        </p:spPr>
        <p:txBody>
          <a:bodyPr/>
          <a:lstStyle/>
          <a:p>
            <a:r>
              <a:rPr lang="zh-TW" altLang="en-US" dirty="0"/>
              <a:t>製作 </a:t>
            </a:r>
            <a:r>
              <a:rPr lang="en-US" altLang="zh-TW" dirty="0"/>
              <a:t>SSH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99BFC8-B5C8-4A4C-BDF4-14746E675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5" y="778603"/>
            <a:ext cx="8619039" cy="512653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196007" y="1290535"/>
            <a:ext cx="704006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87215" y="1715497"/>
            <a:ext cx="8130308" cy="779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22383" y="2161549"/>
            <a:ext cx="496507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04799" y="2366703"/>
            <a:ext cx="496507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0" y="1072658"/>
            <a:ext cx="2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0" y="1469619"/>
            <a:ext cx="2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366" y="1954792"/>
            <a:ext cx="2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3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988EB-29FC-4DB9-ACA8-8B08F91A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08" y="1290535"/>
            <a:ext cx="3399691" cy="4195481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Bash </a:t>
            </a:r>
            <a:r>
              <a:rPr lang="zh-TW" altLang="en-US" dirty="0" smtClean="0"/>
              <a:t>輸入此行程式碼，</a:t>
            </a:r>
            <a:r>
              <a:rPr lang="zh-TW" altLang="en-US" dirty="0" smtClean="0">
                <a:solidFill>
                  <a:srgbClr val="FF0000"/>
                </a:solidFill>
              </a:rPr>
              <a:t>記得最後是要寫上自己的 </a:t>
            </a:r>
            <a:r>
              <a:rPr lang="en-US" altLang="zh-TW" dirty="0" smtClean="0">
                <a:solidFill>
                  <a:srgbClr val="FF0000"/>
                </a:solidFill>
              </a:rPr>
              <a:t>Email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這邊按 </a:t>
            </a:r>
            <a:r>
              <a:rPr lang="en-US" altLang="zh-TW" dirty="0" smtClean="0"/>
              <a:t>Enter 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設定你自己想要的</a:t>
            </a:r>
            <a:r>
              <a:rPr lang="zh-TW" altLang="en-US" dirty="0"/>
              <a:t> </a:t>
            </a:r>
            <a:r>
              <a:rPr lang="en-US" altLang="zh-TW" dirty="0" smtClean="0"/>
              <a:t>SSH</a:t>
            </a:r>
            <a:r>
              <a:rPr lang="zh-TW" altLang="en-US" dirty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密碼</a:t>
            </a:r>
            <a:r>
              <a:rPr lang="en-US" altLang="zh-TW" dirty="0" smtClean="0"/>
              <a:t>(passphrase)</a:t>
            </a:r>
            <a:r>
              <a:rPr lang="zh-TW" altLang="en-US" dirty="0" smtClean="0"/>
              <a:t>；下一行為再次輸入 </a:t>
            </a:r>
            <a:r>
              <a:rPr lang="en-US" altLang="zh-TW" dirty="0" smtClean="0"/>
              <a:t>passphrase </a:t>
            </a:r>
            <a:r>
              <a:rPr lang="zh-TW" altLang="en-US" dirty="0" smtClean="0"/>
              <a:t>做確認</a:t>
            </a:r>
            <a:endParaRPr lang="en-US" altLang="zh-TW" dirty="0" smtClean="0"/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有跑出下方矩形圖案就代表完成這個設定</a:t>
            </a:r>
            <a:endParaRPr lang="en-US" altLang="zh-TW" dirty="0" smtClean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9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D1585-C455-4C45-868F-B6E919DD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22" y="136195"/>
            <a:ext cx="9404723" cy="1400530"/>
          </a:xfrm>
        </p:spPr>
        <p:txBody>
          <a:bodyPr/>
          <a:lstStyle/>
          <a:p>
            <a:r>
              <a:rPr lang="zh-TW" altLang="en-US" dirty="0"/>
              <a:t>確認 </a:t>
            </a:r>
            <a:r>
              <a:rPr lang="en-US" altLang="zh-TW" dirty="0" smtClean="0"/>
              <a:t>SSH-agent </a:t>
            </a:r>
            <a:r>
              <a:rPr lang="zh-TW" altLang="en-US" dirty="0"/>
              <a:t>啟動</a:t>
            </a:r>
            <a:r>
              <a:rPr lang="en-US" altLang="zh-TW" dirty="0"/>
              <a:t>/ </a:t>
            </a:r>
            <a:r>
              <a:rPr lang="zh-TW" altLang="en-US" dirty="0"/>
              <a:t>將</a:t>
            </a:r>
            <a:r>
              <a:rPr lang="en-US" altLang="zh-TW" dirty="0"/>
              <a:t>SSH-key</a:t>
            </a:r>
            <a:r>
              <a:rPr lang="zh-TW" altLang="en-US" dirty="0"/>
              <a:t> 加入到 </a:t>
            </a:r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A0157-0492-4462-A878-5734F909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438" y="2044126"/>
            <a:ext cx="4783016" cy="4195481"/>
          </a:xfrm>
        </p:spPr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 “$(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-agent –s)”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確認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-agent</a:t>
            </a:r>
            <a:r>
              <a:rPr lang="zh-TW" altLang="en-US" dirty="0" smtClean="0"/>
              <a:t> 啟動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$ clip &lt; ~/.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/id_rsa.pub</a:t>
            </a:r>
            <a:br>
              <a:rPr lang="en-US" altLang="zh-TW" dirty="0" smtClean="0"/>
            </a:br>
            <a:r>
              <a:rPr lang="zh-TW" altLang="en-US" dirty="0" smtClean="0"/>
              <a:t>將</a:t>
            </a:r>
            <a:r>
              <a:rPr lang="en-US" altLang="zh-TW" dirty="0"/>
              <a:t> </a:t>
            </a:r>
            <a:r>
              <a:rPr lang="en-US" altLang="zh-TW" dirty="0" smtClean="0"/>
              <a:t>SSH key </a:t>
            </a:r>
            <a:r>
              <a:rPr lang="zh-TW" altLang="en-US" dirty="0" smtClean="0"/>
              <a:t>複製到剪貼簿</a:t>
            </a:r>
            <a:endParaRPr lang="en-US" altLang="zh-TW" dirty="0" smtClean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151B68-EE3A-47BB-9846-6EECD9120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" y="1837593"/>
            <a:ext cx="6265700" cy="314764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8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E563B91-E67A-458B-B86F-3E390E279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587" b="6275"/>
          <a:stretch/>
        </p:blipFill>
        <p:spPr>
          <a:xfrm>
            <a:off x="500881" y="1327639"/>
            <a:ext cx="10590114" cy="49500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98877" y="3525715"/>
            <a:ext cx="2057400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00881" y="606670"/>
            <a:ext cx="704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登</a:t>
            </a:r>
            <a:r>
              <a:rPr lang="zh-TW" altLang="en-US" sz="2400" dirty="0"/>
              <a:t>入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GitHub</a:t>
            </a:r>
            <a:r>
              <a:rPr lang="zh-TW" altLang="en-US" sz="2400" dirty="0" smtClean="0"/>
              <a:t>，至 </a:t>
            </a:r>
            <a:r>
              <a:rPr lang="en-US" altLang="zh-TW" sz="2400" dirty="0" smtClean="0"/>
              <a:t>Settings </a:t>
            </a:r>
            <a:r>
              <a:rPr lang="zh-TW" altLang="en-US" sz="2400" dirty="0" smtClean="0"/>
              <a:t>設定你的 </a:t>
            </a:r>
            <a:r>
              <a:rPr lang="en-US" altLang="zh-TW" sz="2400" dirty="0" smtClean="0"/>
              <a:t>SSH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 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1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4078338-5157-482D-A60B-11D60EE63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50" b="6646"/>
          <a:stretch/>
        </p:blipFill>
        <p:spPr>
          <a:xfrm>
            <a:off x="294515" y="1547445"/>
            <a:ext cx="8670708" cy="402687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89085" y="3947746"/>
            <a:ext cx="1934307" cy="378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4177" y="677007"/>
            <a:ext cx="8409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選擇左方欄位 </a:t>
            </a:r>
            <a:r>
              <a:rPr lang="en-US" altLang="zh-TW" sz="3200" dirty="0" smtClean="0"/>
              <a:t>SSH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and GPG keys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8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&amp; 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為一款版本控制軟體。而 </a:t>
            </a:r>
            <a:r>
              <a:rPr lang="en-US" altLang="zh-TW" dirty="0"/>
              <a:t>GitHub </a:t>
            </a:r>
            <a:r>
              <a:rPr lang="zh-TW" altLang="en-US" dirty="0"/>
              <a:t>是一個 </a:t>
            </a:r>
            <a:r>
              <a:rPr lang="en-US" altLang="zh-TW" dirty="0" err="1"/>
              <a:t>Git</a:t>
            </a:r>
            <a:r>
              <a:rPr lang="zh-TW" altLang="en-US" dirty="0"/>
              <a:t> 伺服器，此網站上的應用程式可以讓大家透過 </a:t>
            </a:r>
            <a:r>
              <a:rPr lang="en-US" altLang="zh-TW" dirty="0"/>
              <a:t>web </a:t>
            </a:r>
            <a:r>
              <a:rPr lang="zh-TW" altLang="en-US" dirty="0"/>
              <a:t>的操作介面，來操作一些原本需要較複雜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指令才能做到的事情。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57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CCA02-B166-4874-AF84-6F51D1A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點擊右上方 </a:t>
            </a:r>
            <a:r>
              <a:rPr lang="en-US" altLang="zh-TW" dirty="0" smtClean="0"/>
              <a:t>New SSH key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05059D-E2A9-4F24-AE65-0CE705490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4" b="6645"/>
          <a:stretch/>
        </p:blipFill>
        <p:spPr>
          <a:xfrm>
            <a:off x="646111" y="1987061"/>
            <a:ext cx="9266674" cy="43170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31823" y="2593731"/>
            <a:ext cx="1090246" cy="439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5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BA6FD-3D46-4BA8-941E-1CF20787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SSH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keys </a:t>
            </a:r>
            <a:r>
              <a:rPr lang="zh-TW" altLang="en-US" dirty="0" smtClean="0"/>
              <a:t>到你的 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 帳號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B95508-0D5B-44C8-AAEE-C0ED95C4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9792" y="2052918"/>
            <a:ext cx="3508131" cy="4195481"/>
          </a:xfrm>
        </p:spPr>
        <p:txBody>
          <a:bodyPr/>
          <a:lstStyle/>
          <a:p>
            <a:r>
              <a:rPr lang="en-US" altLang="zh-TW" dirty="0" smtClean="0"/>
              <a:t>Title:</a:t>
            </a:r>
            <a:r>
              <a:rPr lang="zh-TW" altLang="en-US" dirty="0" smtClean="0"/>
              <a:t> 命名你的 </a:t>
            </a:r>
            <a:r>
              <a:rPr lang="en-US" altLang="zh-TW" dirty="0" smtClean="0"/>
              <a:t>SSH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 (</a:t>
            </a:r>
            <a:r>
              <a:rPr lang="zh-TW" altLang="en-US" dirty="0" smtClean="0"/>
              <a:t>可取任意喜愛的名稱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Key: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記得我們在投影片</a:t>
            </a:r>
            <a:r>
              <a:rPr lang="en-US" altLang="zh-TW" dirty="0" smtClean="0"/>
              <a:t>#27</a:t>
            </a:r>
            <a:br>
              <a:rPr lang="en-US" altLang="zh-TW" dirty="0" smtClean="0"/>
            </a:br>
            <a:r>
              <a:rPr lang="zh-TW" altLang="en-US" dirty="0" smtClean="0"/>
              <a:t>有複製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到剪貼簿嗎？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在這裡直接在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的位置點擊滑鼠右鍵複製貼上</a:t>
            </a:r>
            <a:endParaRPr lang="en-US" altLang="zh-TW" dirty="0" smtClean="0"/>
          </a:p>
          <a:p>
            <a:r>
              <a:rPr lang="zh-TW" altLang="en-US" dirty="0" smtClean="0"/>
              <a:t>完成 </a:t>
            </a:r>
            <a:r>
              <a:rPr lang="en-US" altLang="zh-TW" dirty="0" smtClean="0"/>
              <a:t>Title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的設定之後，就可以點擊下方的 </a:t>
            </a:r>
            <a:r>
              <a:rPr lang="en-US" altLang="zh-TW" dirty="0" smtClean="0"/>
              <a:t>Add SSH key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84CFE2-4E33-43A0-8F9D-E0B5F08E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8" y="2052918"/>
            <a:ext cx="7541564" cy="374076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62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E4B6D-E89C-4FEE-A758-5B113254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38" y="443925"/>
            <a:ext cx="9404723" cy="1400530"/>
          </a:xfrm>
        </p:spPr>
        <p:txBody>
          <a:bodyPr/>
          <a:lstStyle/>
          <a:p>
            <a:r>
              <a:rPr lang="zh-TW" altLang="en-US" dirty="0"/>
              <a:t>測試 </a:t>
            </a:r>
            <a:r>
              <a:rPr lang="en-US" altLang="zh-TW" dirty="0"/>
              <a:t>SSH </a:t>
            </a:r>
            <a:r>
              <a:rPr lang="en-US" altLang="zh-TW" dirty="0" smtClean="0"/>
              <a:t>key </a:t>
            </a:r>
            <a:r>
              <a:rPr lang="zh-TW" altLang="en-US" dirty="0" smtClean="0"/>
              <a:t>並連上 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F177C6-BE2C-4118-B571-404044D1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54" y="1279721"/>
            <a:ext cx="11346524" cy="279463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317233" y="1897207"/>
            <a:ext cx="3736021" cy="1072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317233" y="2664069"/>
            <a:ext cx="8211305" cy="129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17233" y="3429000"/>
            <a:ext cx="8914690" cy="1172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58262" y="1582615"/>
            <a:ext cx="3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8262" y="2222495"/>
            <a:ext cx="3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6554" y="2974457"/>
            <a:ext cx="36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3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22738" y="4334608"/>
            <a:ext cx="11033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3200" dirty="0" smtClean="0"/>
              <a:t>輸入此行進行 </a:t>
            </a:r>
            <a:r>
              <a:rPr lang="en-US" altLang="zh-TW" sz="3200" dirty="0" smtClean="0"/>
              <a:t>GitHub </a:t>
            </a:r>
            <a:r>
              <a:rPr lang="zh-TW" altLang="en-US" sz="3200" dirty="0" smtClean="0"/>
              <a:t>連結</a:t>
            </a:r>
            <a:endParaRPr lang="en-US" altLang="zh-TW" sz="3200" dirty="0" smtClean="0"/>
          </a:p>
          <a:p>
            <a:pPr marL="342900" indent="-342900">
              <a:buAutoNum type="arabicPeriod"/>
            </a:pPr>
            <a:r>
              <a:rPr lang="zh-TW" altLang="en-US" sz="3200" dirty="0" smtClean="0"/>
              <a:t>輸入 </a:t>
            </a:r>
            <a:r>
              <a:rPr lang="en-US" altLang="zh-TW" sz="3200" dirty="0" smtClean="0"/>
              <a:t>yes (</a:t>
            </a:r>
            <a:r>
              <a:rPr lang="zh-TW" altLang="en-US" sz="3200" dirty="0" smtClean="0"/>
              <a:t>確定要連結</a:t>
            </a:r>
            <a:r>
              <a:rPr lang="en-US" altLang="zh-TW" sz="3200" dirty="0" smtClean="0"/>
              <a:t>)</a:t>
            </a:r>
          </a:p>
          <a:p>
            <a:pPr marL="342900" indent="-342900">
              <a:buAutoNum type="arabicPeriod"/>
            </a:pPr>
            <a:r>
              <a:rPr lang="zh-TW" altLang="en-US" sz="3200" dirty="0" smtClean="0"/>
              <a:t>輸入你當初設定的 </a:t>
            </a:r>
            <a:r>
              <a:rPr lang="en-US" altLang="zh-TW" sz="3200" dirty="0" smtClean="0"/>
              <a:t>SSH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 passphrase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0440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3E45327-6427-4D64-A333-E9642DA5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9" y="1758461"/>
            <a:ext cx="9026498" cy="4132384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7029" y="801806"/>
            <a:ext cx="9100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連結成功的 </a:t>
            </a:r>
            <a:r>
              <a:rPr lang="en-US" altLang="zh-TW" sz="2800" dirty="0" smtClean="0"/>
              <a:t>SSH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keys </a:t>
            </a:r>
            <a:r>
              <a:rPr lang="zh-TW" altLang="en-US" sz="2800" dirty="0" smtClean="0"/>
              <a:t>圖案會變成綠色的，反之為黑色。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5157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4214" y="452718"/>
            <a:ext cx="9404723" cy="1400530"/>
          </a:xfrm>
        </p:spPr>
        <p:txBody>
          <a:bodyPr/>
          <a:lstStyle/>
          <a:p>
            <a:r>
              <a:rPr lang="en-US" altLang="zh-TW" dirty="0" smtClean="0"/>
              <a:t>Push </a:t>
            </a:r>
            <a:r>
              <a:rPr lang="zh-TW" altLang="en-US" dirty="0" smtClean="0"/>
              <a:t>上傳到 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0539" y="1152983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zh-TW" altLang="en-US" dirty="0"/>
              <a:t> 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 上開新專案：要把檔案上傳到 </a:t>
            </a:r>
            <a:r>
              <a:rPr lang="en-US" altLang="zh-TW" dirty="0" smtClean="0"/>
              <a:t>GitHub </a:t>
            </a:r>
            <a:r>
              <a:rPr lang="zh-TW" altLang="en-US" dirty="0" smtClean="0"/>
              <a:t>需要先在上面開一個新的專案，如圖：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4" y="1853248"/>
            <a:ext cx="8569843" cy="37160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34177" y="2349795"/>
            <a:ext cx="1371600" cy="340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8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28120" y="2052918"/>
            <a:ext cx="4327451" cy="4195481"/>
          </a:xfrm>
        </p:spPr>
        <p:txBody>
          <a:bodyPr/>
          <a:lstStyle/>
          <a:p>
            <a:r>
              <a:rPr lang="en-US" altLang="zh-TW" dirty="0" smtClean="0"/>
              <a:t>Repository name &gt; </a:t>
            </a:r>
            <a:r>
              <a:rPr lang="zh-TW" altLang="en-US" dirty="0" smtClean="0"/>
              <a:t>任意名稱</a:t>
            </a:r>
            <a:endParaRPr lang="en-US" altLang="zh-TW" dirty="0" smtClean="0"/>
          </a:p>
          <a:p>
            <a:r>
              <a:rPr lang="en-US" altLang="zh-TW" dirty="0" smtClean="0"/>
              <a:t>Description &gt; </a:t>
            </a:r>
            <a:r>
              <a:rPr lang="zh-TW" altLang="en-US" dirty="0" smtClean="0"/>
              <a:t>紀錄這個 </a:t>
            </a:r>
            <a:r>
              <a:rPr lang="en-US" altLang="zh-TW" dirty="0" smtClean="0"/>
              <a:t>repository </a:t>
            </a:r>
            <a:r>
              <a:rPr lang="zh-TW" altLang="en-US" dirty="0" smtClean="0"/>
              <a:t>內容的描述</a:t>
            </a:r>
            <a:endParaRPr lang="en-US" altLang="zh-TW" dirty="0" smtClean="0"/>
          </a:p>
          <a:p>
            <a:r>
              <a:rPr lang="en-US" altLang="zh-TW" dirty="0" smtClean="0"/>
              <a:t>Public &gt; Open source (Free)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12563"/>
            <a:ext cx="6257180" cy="50761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7656" y="2753833"/>
            <a:ext cx="2190307" cy="393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37190" y="3654418"/>
            <a:ext cx="6067647" cy="393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6111" y="6295348"/>
            <a:ext cx="1331545" cy="393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66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上傳檔案 </a:t>
            </a:r>
            <a:r>
              <a:rPr lang="en-US" altLang="zh-TW" dirty="0" smtClean="0"/>
              <a:t>/ Push 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15200" y="1644752"/>
            <a:ext cx="4125433" cy="4603647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 smtClean="0">
                <a:solidFill>
                  <a:srgbClr val="FFC000"/>
                </a:solidFill>
              </a:rPr>
              <a:t>先點</a:t>
            </a:r>
            <a:r>
              <a:rPr lang="zh-TW" altLang="en-US" dirty="0">
                <a:solidFill>
                  <a:srgbClr val="FFC000"/>
                </a:solidFill>
              </a:rPr>
              <a:t>進</a:t>
            </a:r>
            <a:r>
              <a:rPr lang="zh-TW" altLang="en-US" dirty="0" smtClean="0">
                <a:solidFill>
                  <a:srgbClr val="FFC000"/>
                </a:solidFill>
              </a:rPr>
              <a:t>你想要建立連結的資料夾中，於空白處點擊滑鼠右鍵開啟 </a:t>
            </a:r>
            <a:r>
              <a:rPr lang="en-US" altLang="zh-TW" dirty="0" err="1" smtClean="0">
                <a:solidFill>
                  <a:srgbClr val="FFC000"/>
                </a:solidFill>
              </a:rPr>
              <a:t>Git</a:t>
            </a:r>
            <a:r>
              <a:rPr lang="en-US" altLang="zh-TW" dirty="0" smtClean="0">
                <a:solidFill>
                  <a:srgbClr val="FFC000"/>
                </a:solidFill>
              </a:rPr>
              <a:t> Bash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 smtClean="0"/>
              <a:t>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Bash </a:t>
            </a:r>
            <a:r>
              <a:rPr lang="zh-TW" altLang="en-US" dirty="0" smtClean="0"/>
              <a:t>內依序輸入紅色框中的程式碼。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特別注意 </a:t>
            </a:r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remote </a:t>
            </a:r>
            <a:r>
              <a:rPr lang="zh-TW" altLang="en-US" dirty="0" smtClean="0"/>
              <a:t>那一行每個人會依據其創建資料夾名稱不同而不一樣。</a:t>
            </a:r>
            <a:endParaRPr lang="en-US" altLang="zh-TW" dirty="0" smtClean="0"/>
          </a:p>
          <a:p>
            <a:pPr marL="457200" indent="-457200">
              <a:buFont typeface="+mj-lt"/>
              <a:buAutoNum type="arabicParenR"/>
            </a:pPr>
            <a:r>
              <a:rPr lang="zh-TW" altLang="en-US" dirty="0" smtClean="0"/>
              <a:t>輸入到最後一行 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push </a:t>
            </a:r>
            <a:r>
              <a:rPr lang="zh-TW" altLang="en-US" dirty="0" smtClean="0"/>
              <a:t>時會要求你輸入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key </a:t>
            </a:r>
            <a:r>
              <a:rPr lang="zh-TW" altLang="en-US" dirty="0" smtClean="0"/>
              <a:t>的密碼，輸入完密碼鍵入 </a:t>
            </a:r>
            <a:r>
              <a:rPr lang="en-US" altLang="zh-TW" dirty="0" smtClean="0"/>
              <a:t>Enter </a:t>
            </a:r>
            <a:r>
              <a:rPr lang="zh-TW" altLang="en-US" dirty="0" smtClean="0"/>
              <a:t>按鍵，及完成將 </a:t>
            </a:r>
            <a:r>
              <a:rPr lang="en-US" altLang="zh-TW" dirty="0" smtClean="0"/>
              <a:t>README.md </a:t>
            </a:r>
            <a:r>
              <a:rPr lang="zh-TW" altLang="en-US" dirty="0" smtClean="0"/>
              <a:t>檔案上傳的動作。</a:t>
            </a:r>
            <a:endParaRPr lang="en-US" altLang="zh-TW" dirty="0" smtClean="0"/>
          </a:p>
          <a:p>
            <a:pPr marL="457200" indent="-457200">
              <a:buFont typeface="+mj-lt"/>
              <a:buAutoNum type="arabicParenR"/>
            </a:pPr>
            <a:endParaRPr lang="en-US" altLang="zh-TW" dirty="0" smtClean="0"/>
          </a:p>
          <a:p>
            <a:pPr marL="457200" indent="-457200">
              <a:buFont typeface="+mj-lt"/>
              <a:buAutoNum type="arabicParenR"/>
            </a:pP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44752"/>
            <a:ext cx="6572650" cy="5011811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744279" y="3434316"/>
            <a:ext cx="4550735" cy="12759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0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檢視是否有上傳 </a:t>
            </a:r>
            <a:r>
              <a:rPr lang="en-US" altLang="zh-TW" dirty="0" smtClean="0"/>
              <a:t>(Push) </a:t>
            </a:r>
            <a:r>
              <a:rPr lang="zh-TW" altLang="en-US" dirty="0" smtClean="0"/>
              <a:t>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4" y="2154200"/>
            <a:ext cx="6137462" cy="40941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72" y="1351110"/>
            <a:ext cx="5463418" cy="489728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將檔案從 </a:t>
            </a:r>
            <a:r>
              <a:rPr lang="en-US" altLang="zh-TW" dirty="0" smtClean="0"/>
              <a:t>GitHub </a:t>
            </a:r>
            <a:r>
              <a:rPr lang="zh-TW" altLang="en-US" dirty="0" smtClean="0"/>
              <a:t>下載 </a:t>
            </a:r>
            <a:r>
              <a:rPr lang="en-US" altLang="zh-TW" dirty="0" smtClean="0"/>
              <a:t>(pull) </a:t>
            </a:r>
            <a:br>
              <a:rPr lang="en-US" altLang="zh-TW" dirty="0" smtClean="0"/>
            </a:br>
            <a:r>
              <a:rPr lang="zh-TW" altLang="en-US" dirty="0" smtClean="0"/>
              <a:t>至本機資料夾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指令為 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pull</a:t>
            </a:r>
            <a:br>
              <a:rPr lang="en-US" altLang="zh-TW" dirty="0" smtClean="0"/>
            </a:br>
            <a:r>
              <a:rPr lang="zh-TW" altLang="en-US" dirty="0" smtClean="0"/>
              <a:t>輸入完指令</a:t>
            </a:r>
            <a:r>
              <a:rPr lang="zh-TW" altLang="en-US" dirty="0" smtClean="0"/>
              <a:t>會要求輸入</a:t>
            </a:r>
            <a:r>
              <a:rPr lang="zh-TW" altLang="en-US" dirty="0" smtClean="0"/>
              <a:t>你的 </a:t>
            </a:r>
            <a:r>
              <a:rPr lang="en-US" altLang="zh-TW" dirty="0" smtClean="0"/>
              <a:t>SSH </a:t>
            </a:r>
            <a:r>
              <a:rPr lang="en-US" altLang="zh-TW" dirty="0" smtClean="0"/>
              <a:t>key </a:t>
            </a:r>
            <a:r>
              <a:rPr lang="en-US" altLang="zh-TW" dirty="0" smtClean="0"/>
              <a:t>passphrase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32966"/>
            <a:ext cx="7143750" cy="16954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Git</a:t>
            </a:r>
            <a:r>
              <a:rPr lang="zh-TW" altLang="en-US" dirty="0"/>
              <a:t> 在 </a:t>
            </a:r>
            <a:r>
              <a:rPr lang="en-US" altLang="zh-TW" dirty="0"/>
              <a:t>Windows </a:t>
            </a:r>
            <a:r>
              <a:rPr lang="zh-TW" altLang="en-US" dirty="0"/>
              <a:t>作業系統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630887"/>
            <a:ext cx="8946541" cy="4195481"/>
          </a:xfrm>
        </p:spPr>
        <p:txBody>
          <a:bodyPr/>
          <a:lstStyle/>
          <a:p>
            <a:r>
              <a:rPr lang="zh-TW" altLang="en-US" dirty="0"/>
              <a:t>至官方網站下載合適的版本，網址：</a:t>
            </a:r>
            <a:r>
              <a:rPr lang="en-US" altLang="zh-TW" dirty="0">
                <a:hlinkClick r:id="rId2"/>
              </a:rPr>
              <a:t>https://git-scm.com/download/win</a:t>
            </a:r>
            <a:endParaRPr lang="en-US" altLang="zh-TW" dirty="0"/>
          </a:p>
          <a:p>
            <a:r>
              <a:rPr lang="zh-TW" altLang="en-US" dirty="0" smtClean="0"/>
              <a:t>我</a:t>
            </a:r>
            <a:r>
              <a:rPr lang="zh-TW" altLang="en-US" dirty="0"/>
              <a:t>在安裝位置選擇 </a:t>
            </a:r>
            <a:r>
              <a:rPr lang="en-US" altLang="zh-TW" dirty="0"/>
              <a:t>D</a:t>
            </a:r>
            <a:r>
              <a:rPr lang="zh-TW" altLang="en-US" dirty="0"/>
              <a:t> 槽，優點是可以不用佔 </a:t>
            </a:r>
            <a:r>
              <a:rPr lang="en-US" altLang="zh-TW" dirty="0"/>
              <a:t>C</a:t>
            </a:r>
            <a:r>
              <a:rPr lang="zh-TW" altLang="en-US" dirty="0"/>
              <a:t> 槽 </a:t>
            </a:r>
            <a:r>
              <a:rPr lang="en-US" altLang="zh-TW" dirty="0"/>
              <a:t>(</a:t>
            </a:r>
            <a:r>
              <a:rPr lang="zh-TW" altLang="en-US" dirty="0"/>
              <a:t>作業系統</a:t>
            </a:r>
            <a:r>
              <a:rPr lang="en-US" altLang="zh-TW" dirty="0"/>
              <a:t>)</a:t>
            </a:r>
            <a:r>
              <a:rPr lang="zh-TW" altLang="en-US" dirty="0"/>
              <a:t> 的硬碟空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間，缺點是切換資料夾比直接從 </a:t>
            </a:r>
            <a:r>
              <a:rPr lang="en-US" altLang="zh-TW" dirty="0"/>
              <a:t>C</a:t>
            </a:r>
            <a:r>
              <a:rPr lang="zh-TW" altLang="en-US" dirty="0"/>
              <a:t> 槽麻煩，以上見仁見智。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補充：特別注意在操作 </a:t>
            </a:r>
            <a:r>
              <a:rPr lang="en-US" altLang="zh-TW" dirty="0" err="1"/>
              <a:t>Git</a:t>
            </a:r>
            <a:r>
              <a:rPr lang="zh-TW" altLang="en-US" dirty="0"/>
              <a:t> 時，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指令要在正確的目錄下才能正常運作。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651" y="3437791"/>
            <a:ext cx="3877202" cy="301906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3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16423-F607-4A51-A189-BB0913D0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 smtClean="0"/>
              <a:t>左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選擇文字編輯器，這邊推薦選 </a:t>
            </a:r>
            <a:r>
              <a:rPr lang="en-US" altLang="zh-TW" sz="2800" dirty="0" smtClean="0"/>
              <a:t>Vim)</a:t>
            </a:r>
            <a:br>
              <a:rPr lang="en-US" altLang="zh-TW" sz="2800" dirty="0" smtClean="0"/>
            </a:br>
            <a:r>
              <a:rPr lang="zh-TW" altLang="en-US" sz="2800" dirty="0" smtClean="0"/>
              <a:t>右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選擇 </a:t>
            </a:r>
            <a:r>
              <a:rPr lang="en-US" altLang="zh-TW" sz="2800" dirty="0" smtClean="0"/>
              <a:t>Use </a:t>
            </a:r>
            <a:r>
              <a:rPr lang="en-US" altLang="zh-TW" sz="2800" dirty="0" err="1" smtClean="0"/>
              <a:t>Git</a:t>
            </a:r>
            <a:r>
              <a:rPr lang="en-US" altLang="zh-TW" sz="2800" dirty="0" smtClean="0"/>
              <a:t> from the Windows </a:t>
            </a:r>
            <a:r>
              <a:rPr lang="en-US" altLang="zh-TW" sz="2800" dirty="0" err="1" smtClean="0"/>
              <a:t>Commnad</a:t>
            </a:r>
            <a:r>
              <a:rPr lang="en-US" altLang="zh-TW" sz="2800" dirty="0" smtClean="0"/>
              <a:t> Prompt)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1D261-F258-48AA-813E-54793FD5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7EF792-C39E-4128-A4F1-2D288BF9A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8" t="14373" r="27738" b="21045"/>
          <a:stretch/>
        </p:blipFill>
        <p:spPr>
          <a:xfrm>
            <a:off x="300560" y="1937229"/>
            <a:ext cx="5428342" cy="44268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23B292-EEB8-4F0B-9177-613536941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53" t="14585" r="28095" b="20833"/>
          <a:stretch/>
        </p:blipFill>
        <p:spPr>
          <a:xfrm>
            <a:off x="6154755" y="1937229"/>
            <a:ext cx="5297715" cy="442685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5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1478" y="589000"/>
            <a:ext cx="9404723" cy="1400530"/>
          </a:xfrm>
        </p:spPr>
        <p:txBody>
          <a:bodyPr/>
          <a:lstStyle/>
          <a:p>
            <a:r>
              <a:rPr lang="zh-TW" altLang="en-US" sz="3200" dirty="0" smtClean="0"/>
              <a:t>選擇 </a:t>
            </a:r>
            <a:r>
              <a:rPr lang="en-US" altLang="zh-TW" sz="3200" dirty="0" smtClean="0"/>
              <a:t>Use </a:t>
            </a:r>
            <a:r>
              <a:rPr lang="en-US" altLang="zh-TW" sz="3200" dirty="0" err="1" smtClean="0"/>
              <a:t>MinTTY</a:t>
            </a:r>
            <a:r>
              <a:rPr lang="en-US" altLang="zh-TW" sz="3200" dirty="0" smtClean="0"/>
              <a:t> (the default terminal of MSYS2)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56838" y="2052918"/>
            <a:ext cx="3693015" cy="4195481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1F7C18-ACB8-46AD-9D53-8B4353F8A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6" t="14480" r="27500" b="20938"/>
          <a:stretch/>
        </p:blipFill>
        <p:spPr>
          <a:xfrm>
            <a:off x="763701" y="1550366"/>
            <a:ext cx="5428343" cy="44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4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5201" y="1595718"/>
            <a:ext cx="8946541" cy="4195481"/>
          </a:xfrm>
        </p:spPr>
        <p:txBody>
          <a:bodyPr/>
          <a:lstStyle/>
          <a:p>
            <a:r>
              <a:rPr lang="zh-TW" altLang="en-US" dirty="0"/>
              <a:t>安裝好之後，請至程式集找 </a:t>
            </a:r>
            <a:r>
              <a:rPr lang="en-US" altLang="zh-TW" dirty="0" err="1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Bash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45" y="325406"/>
            <a:ext cx="967887" cy="9678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30" y="763094"/>
            <a:ext cx="4547841" cy="293036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48471" y="4378662"/>
            <a:ext cx="3789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←開啟 </a:t>
            </a:r>
            <a:r>
              <a:rPr lang="en-US" altLang="zh-TW" dirty="0" err="1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Bash</a:t>
            </a:r>
            <a:r>
              <a:rPr lang="zh-TW" altLang="en-US" dirty="0"/>
              <a:t> 後，會看到像是左邊黑色視窗，此作業視窗模擬 </a:t>
            </a:r>
            <a:r>
              <a:rPr lang="en-US" altLang="zh-TW" dirty="0"/>
              <a:t>Linux</a:t>
            </a:r>
            <a:r>
              <a:rPr lang="zh-TW" altLang="en-US" dirty="0"/>
              <a:t> 系統的軟體 </a:t>
            </a:r>
            <a:r>
              <a:rPr lang="en-US" altLang="zh-TW" dirty="0"/>
              <a:t>(Bash)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A5CC66-0EA8-4F6D-8DEA-F7BAB7E87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54" y="2264352"/>
            <a:ext cx="4352925" cy="436245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2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檢查 </a:t>
            </a:r>
            <a:r>
              <a:rPr lang="en-US" altLang="zh-TW" dirty="0" err="1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Bash</a:t>
            </a:r>
            <a:r>
              <a:rPr lang="zh-TW" altLang="en-US" dirty="0"/>
              <a:t> 是否安裝成功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702528" y="2596513"/>
            <a:ext cx="4123593" cy="20313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輸入 </a:t>
            </a:r>
            <a:r>
              <a:rPr lang="en-US" altLang="zh-TW" dirty="0">
                <a:solidFill>
                  <a:schemeClr val="tx1"/>
                </a:solidFill>
              </a:rPr>
              <a:t>which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git</a:t>
            </a:r>
            <a:r>
              <a:rPr lang="zh-TW" altLang="en-US" dirty="0">
                <a:solidFill>
                  <a:schemeClr val="tx1"/>
                </a:solidFill>
              </a:rPr>
              <a:t> 驗證是否有安裝成功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輸入 </a:t>
            </a:r>
            <a:r>
              <a:rPr lang="en-US" altLang="zh-TW" dirty="0" err="1">
                <a:solidFill>
                  <a:schemeClr val="tx1"/>
                </a:solidFill>
              </a:rPr>
              <a:t>git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--version</a:t>
            </a:r>
            <a:r>
              <a:rPr lang="zh-TW" altLang="en-US" dirty="0">
                <a:solidFill>
                  <a:schemeClr val="tx1"/>
                </a:solidFill>
              </a:rPr>
              <a:t> 檢查版本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版本可能會有所不同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若看到如左圖的類似訊息，就代表安裝成功拉！ 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3576C4-F241-4750-93A8-1EF21FB6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1FD749-8601-45FC-B796-6B5CE6AB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382191"/>
            <a:ext cx="5361490" cy="533792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7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圖形化介面工具</a:t>
            </a:r>
            <a:r>
              <a:rPr lang="en-US" altLang="zh-TW" dirty="0"/>
              <a:t>(GUI, Graphic User Interface)</a:t>
            </a:r>
            <a:r>
              <a:rPr lang="zh-TW" altLang="en-US" dirty="0"/>
              <a:t> 的輔助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有些使用者對終端機</a:t>
            </a:r>
            <a:r>
              <a:rPr lang="en-US" altLang="zh-TW" dirty="0"/>
              <a:t>(</a:t>
            </a:r>
            <a:r>
              <a:rPr lang="zh-TW" altLang="en-US" dirty="0"/>
              <a:t>或是命令提示字元</a:t>
            </a:r>
            <a:r>
              <a:rPr lang="en-US" altLang="zh-TW" dirty="0"/>
              <a:t>)</a:t>
            </a:r>
            <a:r>
              <a:rPr lang="zh-TW" altLang="en-US" dirty="0"/>
              <a:t>的操作不習慣，因此在懂得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的系統運作及原理後，可以選擇是否使用 </a:t>
            </a:r>
            <a:r>
              <a:rPr lang="en-US" altLang="zh-TW" dirty="0"/>
              <a:t>GUI</a:t>
            </a:r>
            <a:r>
              <a:rPr lang="zh-TW" altLang="en-US" dirty="0"/>
              <a:t> 來操作。</a:t>
            </a:r>
            <a:endParaRPr lang="en-US" altLang="zh-TW" dirty="0"/>
          </a:p>
          <a:p>
            <a:r>
              <a:rPr lang="zh-TW" altLang="en-US" dirty="0"/>
              <a:t>這本書有推薦兩款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GUI: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r>
              <a:rPr lang="zh-TW" altLang="en-US" dirty="0"/>
              <a:t> </a:t>
            </a:r>
            <a:r>
              <a:rPr lang="en-US" altLang="zh-TW" dirty="0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Desktop (2) </a:t>
            </a:r>
            <a:r>
              <a:rPr lang="en-US" altLang="zh-TW" dirty="0" err="1"/>
              <a:t>SourceTree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93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613</TotalTime>
  <Words>1356</Words>
  <Application>Microsoft Office PowerPoint</Application>
  <PresentationFormat>寬螢幕</PresentationFormat>
  <Paragraphs>189</Paragraphs>
  <Slides>38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新細明體</vt:lpstr>
      <vt:lpstr>Arial</vt:lpstr>
      <vt:lpstr>Calibri</vt:lpstr>
      <vt:lpstr>Century Gothic</vt:lpstr>
      <vt:lpstr>Wingdings 3</vt:lpstr>
      <vt:lpstr>離子</vt:lpstr>
      <vt:lpstr>Git/GitHub 學習參考資料</vt:lpstr>
      <vt:lpstr>前言</vt:lpstr>
      <vt:lpstr>Git &amp; GitHub</vt:lpstr>
      <vt:lpstr>安裝 Git 在 Windows 作業系統</vt:lpstr>
      <vt:lpstr>左(選擇文字編輯器，這邊推薦選 Vim) 右(選擇 Use Git from the Windows Commnad Prompt)</vt:lpstr>
      <vt:lpstr>選擇 Use MinTTY (the default terminal of MSYS2)</vt:lpstr>
      <vt:lpstr>開啟 Git Bash</vt:lpstr>
      <vt:lpstr>檢查 Git Bash 是否安裝成功</vt:lpstr>
      <vt:lpstr>圖形化介面工具(GUI, Graphic User Interface) 的輔助</vt:lpstr>
      <vt:lpstr>設定 Git _使用者設定</vt:lpstr>
      <vt:lpstr>新增、初始 Repository</vt:lpstr>
      <vt:lpstr>檢視目前狀態</vt:lpstr>
      <vt:lpstr>PowerPoint 簡報</vt:lpstr>
      <vt:lpstr>把檔案交給 Git (儲存至暫存區)</vt:lpstr>
      <vt:lpstr>將暫存區內的檔案提交道倉庫存檔</vt:lpstr>
      <vt:lpstr>$git add &amp; $git commit 的關係</vt:lpstr>
      <vt:lpstr>檢視記錄 $ git log</vt:lpstr>
      <vt:lpstr>HEAD 是什麼？</vt:lpstr>
      <vt:lpstr>使用分支</vt:lpstr>
      <vt:lpstr>刪除、切換分支</vt:lpstr>
      <vt:lpstr>合併分支</vt:lpstr>
      <vt:lpstr>PowerPoint 簡報</vt:lpstr>
      <vt:lpstr>遠端共同協作 –使用 GitHub</vt:lpstr>
      <vt:lpstr>申請 GitHub 帳號</vt:lpstr>
      <vt:lpstr>檢查是否有 SSH key</vt:lpstr>
      <vt:lpstr>製作 SSH key</vt:lpstr>
      <vt:lpstr>確認 SSH-agent 啟動/ 將SSH-key 加入到 GitHub</vt:lpstr>
      <vt:lpstr>PowerPoint 簡報</vt:lpstr>
      <vt:lpstr>PowerPoint 簡報</vt:lpstr>
      <vt:lpstr>點擊右上方 New SSH key</vt:lpstr>
      <vt:lpstr>新增 SSH keys 到你的 GitHub 帳號</vt:lpstr>
      <vt:lpstr>測試 SSH key 並連上 GitHub</vt:lpstr>
      <vt:lpstr>PowerPoint 簡報</vt:lpstr>
      <vt:lpstr>Push 上傳到 GitHub</vt:lpstr>
      <vt:lpstr>新增 Repository</vt:lpstr>
      <vt:lpstr>上傳檔案 / Push 步驟</vt:lpstr>
      <vt:lpstr>檢視是否有上傳 (Push) 成功</vt:lpstr>
      <vt:lpstr>將檔案從 GitHub 下載 (pull)  至本機資料夾</vt:lpstr>
    </vt:vector>
  </TitlesOfParts>
  <Company>NYMU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學習參考資料</dc:title>
  <dc:creator>Yao-Chung Chen</dc:creator>
  <cp:lastModifiedBy>Yao-Chung Chen</cp:lastModifiedBy>
  <cp:revision>50</cp:revision>
  <dcterms:created xsi:type="dcterms:W3CDTF">2018-07-09T07:40:28Z</dcterms:created>
  <dcterms:modified xsi:type="dcterms:W3CDTF">2018-07-12T01:38:34Z</dcterms:modified>
</cp:coreProperties>
</file>