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BA2430FF-AE3F-4EFD-B2CE-BACF1D728040}">
          <p14:sldIdLst>
            <p14:sldId id="256"/>
            <p14:sldId id="281"/>
          </p14:sldIdLst>
        </p14:section>
        <p14:section name="Basic workflow" id="{9E2A9155-5768-432C-BCCC-3D809156C13E}">
          <p14:sldIdLst>
            <p14:sldId id="257"/>
            <p14:sldId id="258"/>
            <p14:sldId id="259"/>
            <p14:sldId id="260"/>
            <p14:sldId id="261"/>
            <p14:sldId id="262"/>
            <p14:sldId id="263"/>
            <p14:sldId id="264"/>
            <p14:sldId id="265"/>
            <p14:sldId id="266"/>
            <p14:sldId id="267"/>
            <p14:sldId id="268"/>
            <p14:sldId id="269"/>
          </p14:sldIdLst>
        </p14:section>
        <p14:section name="Respositories" id="{5E4A276A-FE79-46BC-BBD6-328A865B5DB1}">
          <p14:sldIdLst>
            <p14:sldId id="270"/>
            <p14:sldId id="271"/>
            <p14:sldId id="272"/>
            <p14:sldId id="273"/>
            <p14:sldId id="274"/>
            <p14:sldId id="275"/>
            <p14:sldId id="276"/>
            <p14:sldId id="277"/>
            <p14:sldId id="278"/>
            <p14:sldId id="279"/>
          </p14:sldIdLst>
        </p14:section>
        <p14:section name="3.Undo" id="{AEA25534-5688-4CF3-B2B2-4CED8F7B7EF3}">
          <p14:sldIdLst>
            <p14:sldId id="280"/>
            <p14:sldId id="282"/>
            <p14:sldId id="283"/>
            <p14:sldId id="284"/>
            <p14:sldId id="285"/>
          </p14:sldIdLst>
        </p14:section>
        <p14:section name="Working with branches" id="{D4C57855-8B60-4CAF-AFD1-1177DBCCBCD1}">
          <p14:sldIdLst>
            <p14:sldId id="286"/>
            <p14:sldId id="287"/>
            <p14:sldId id="288"/>
            <p14:sldId id="289"/>
            <p14:sldId id="290"/>
            <p14:sldId id="291"/>
          </p14:sldIdLst>
        </p14:section>
        <p14:section name="Collaborating" id="{4AA6AB30-7AEB-409A-92B8-B67B4E132477}">
          <p14:sldIdLst>
            <p14:sldId id="292"/>
            <p14:sldId id="293"/>
            <p14:sldId id="294"/>
            <p14:sldId id="295"/>
            <p14:sldId id="296"/>
            <p14:sldId id="297"/>
            <p14:sldId id="298"/>
            <p14:sldId id="299"/>
            <p14:sldId id="30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o-Chung Chen" initials="Yao" lastIdx="1" clrIdx="0">
    <p:extLst>
      <p:ext uri="{19B8F6BF-5375-455C-9EA6-DF929625EA0E}">
        <p15:presenceInfo xmlns:p15="http://schemas.microsoft.com/office/powerpoint/2012/main" userId="Yao-Chung Ch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09T14:41:58.046" idx="1">
    <p:pos x="10" y="10"/>
    <p:text>也可以只插入 email</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D6CEDE64-AAC5-4042-A030-9FF0B4AE7E7B}" type="datetimeFigureOut">
              <a:rPr lang="zh-TW" altLang="en-US" smtClean="0"/>
              <a:t>2018/7/12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C7E455-18A4-45C9-A6E0-CFBBFED92FA7}" type="slidenum">
              <a:rPr lang="zh-TW" altLang="en-US" smtClean="0"/>
              <a:t>‹#›</a:t>
            </a:fld>
            <a:endParaRPr lang="zh-TW" altLang="en-US"/>
          </a:p>
        </p:txBody>
      </p:sp>
    </p:spTree>
    <p:extLst>
      <p:ext uri="{BB962C8B-B14F-4D97-AF65-F5344CB8AC3E}">
        <p14:creationId xmlns:p14="http://schemas.microsoft.com/office/powerpoint/2010/main" val="39534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6CEDE64-AAC5-4042-A030-9FF0B4AE7E7B}" type="datetimeFigureOut">
              <a:rPr lang="zh-TW" altLang="en-US" smtClean="0"/>
              <a:t>2018/7/12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C7E455-18A4-45C9-A6E0-CFBBFED92FA7}" type="slidenum">
              <a:rPr lang="zh-TW" altLang="en-US" smtClean="0"/>
              <a:t>‹#›</a:t>
            </a:fld>
            <a:endParaRPr lang="zh-TW" altLang="en-US"/>
          </a:p>
        </p:txBody>
      </p:sp>
    </p:spTree>
    <p:extLst>
      <p:ext uri="{BB962C8B-B14F-4D97-AF65-F5344CB8AC3E}">
        <p14:creationId xmlns:p14="http://schemas.microsoft.com/office/powerpoint/2010/main" val="2647414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6CEDE64-AAC5-4042-A030-9FF0B4AE7E7B}" type="datetimeFigureOut">
              <a:rPr lang="zh-TW" altLang="en-US" smtClean="0"/>
              <a:t>2018/7/12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C7E455-18A4-45C9-A6E0-CFBBFED92FA7}" type="slidenum">
              <a:rPr lang="zh-TW" altLang="en-US" smtClean="0"/>
              <a:t>‹#›</a:t>
            </a:fld>
            <a:endParaRPr lang="zh-TW" altLang="en-US"/>
          </a:p>
        </p:txBody>
      </p:sp>
    </p:spTree>
    <p:extLst>
      <p:ext uri="{BB962C8B-B14F-4D97-AF65-F5344CB8AC3E}">
        <p14:creationId xmlns:p14="http://schemas.microsoft.com/office/powerpoint/2010/main" val="187348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6CEDE64-AAC5-4042-A030-9FF0B4AE7E7B}" type="datetimeFigureOut">
              <a:rPr lang="zh-TW" altLang="en-US" smtClean="0"/>
              <a:t>2018/7/12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C7E455-18A4-45C9-A6E0-CFBBFED92FA7}" type="slidenum">
              <a:rPr lang="zh-TW" altLang="en-US" smtClean="0"/>
              <a:t>‹#›</a:t>
            </a:fld>
            <a:endParaRPr lang="zh-TW" altLang="en-US"/>
          </a:p>
        </p:txBody>
      </p:sp>
    </p:spTree>
    <p:extLst>
      <p:ext uri="{BB962C8B-B14F-4D97-AF65-F5344CB8AC3E}">
        <p14:creationId xmlns:p14="http://schemas.microsoft.com/office/powerpoint/2010/main" val="213569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D6CEDE64-AAC5-4042-A030-9FF0B4AE7E7B}" type="datetimeFigureOut">
              <a:rPr lang="zh-TW" altLang="en-US" smtClean="0"/>
              <a:t>2018/7/12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5C7E455-18A4-45C9-A6E0-CFBBFED92FA7}" type="slidenum">
              <a:rPr lang="zh-TW" altLang="en-US" smtClean="0"/>
              <a:t>‹#›</a:t>
            </a:fld>
            <a:endParaRPr lang="zh-TW" altLang="en-US"/>
          </a:p>
        </p:txBody>
      </p:sp>
    </p:spTree>
    <p:extLst>
      <p:ext uri="{BB962C8B-B14F-4D97-AF65-F5344CB8AC3E}">
        <p14:creationId xmlns:p14="http://schemas.microsoft.com/office/powerpoint/2010/main" val="336524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6CEDE64-AAC5-4042-A030-9FF0B4AE7E7B}" type="datetimeFigureOut">
              <a:rPr lang="zh-TW" altLang="en-US" smtClean="0"/>
              <a:t>2018/7/12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5C7E455-18A4-45C9-A6E0-CFBBFED92FA7}" type="slidenum">
              <a:rPr lang="zh-TW" altLang="en-US" smtClean="0"/>
              <a:t>‹#›</a:t>
            </a:fld>
            <a:endParaRPr lang="zh-TW" altLang="en-US"/>
          </a:p>
        </p:txBody>
      </p:sp>
    </p:spTree>
    <p:extLst>
      <p:ext uri="{BB962C8B-B14F-4D97-AF65-F5344CB8AC3E}">
        <p14:creationId xmlns:p14="http://schemas.microsoft.com/office/powerpoint/2010/main" val="3939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D6CEDE64-AAC5-4042-A030-9FF0B4AE7E7B}" type="datetimeFigureOut">
              <a:rPr lang="zh-TW" altLang="en-US" smtClean="0"/>
              <a:t>2018/7/12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5C7E455-18A4-45C9-A6E0-CFBBFED92FA7}" type="slidenum">
              <a:rPr lang="zh-TW" altLang="en-US" smtClean="0"/>
              <a:t>‹#›</a:t>
            </a:fld>
            <a:endParaRPr lang="zh-TW" altLang="en-US"/>
          </a:p>
        </p:txBody>
      </p:sp>
    </p:spTree>
    <p:extLst>
      <p:ext uri="{BB962C8B-B14F-4D97-AF65-F5344CB8AC3E}">
        <p14:creationId xmlns:p14="http://schemas.microsoft.com/office/powerpoint/2010/main" val="389738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D6CEDE64-AAC5-4042-A030-9FF0B4AE7E7B}" type="datetimeFigureOut">
              <a:rPr lang="zh-TW" altLang="en-US" smtClean="0"/>
              <a:t>2018/7/12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5C7E455-18A4-45C9-A6E0-CFBBFED92FA7}" type="slidenum">
              <a:rPr lang="zh-TW" altLang="en-US" smtClean="0"/>
              <a:t>‹#›</a:t>
            </a:fld>
            <a:endParaRPr lang="zh-TW" altLang="en-US"/>
          </a:p>
        </p:txBody>
      </p:sp>
    </p:spTree>
    <p:extLst>
      <p:ext uri="{BB962C8B-B14F-4D97-AF65-F5344CB8AC3E}">
        <p14:creationId xmlns:p14="http://schemas.microsoft.com/office/powerpoint/2010/main" val="82342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6CEDE64-AAC5-4042-A030-9FF0B4AE7E7B}" type="datetimeFigureOut">
              <a:rPr lang="zh-TW" altLang="en-US" smtClean="0"/>
              <a:t>2018/7/12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5C7E455-18A4-45C9-A6E0-CFBBFED92FA7}" type="slidenum">
              <a:rPr lang="zh-TW" altLang="en-US" smtClean="0"/>
              <a:t>‹#›</a:t>
            </a:fld>
            <a:endParaRPr lang="zh-TW" altLang="en-US"/>
          </a:p>
        </p:txBody>
      </p:sp>
    </p:spTree>
    <p:extLst>
      <p:ext uri="{BB962C8B-B14F-4D97-AF65-F5344CB8AC3E}">
        <p14:creationId xmlns:p14="http://schemas.microsoft.com/office/powerpoint/2010/main" val="173739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D6CEDE64-AAC5-4042-A030-9FF0B4AE7E7B}" type="datetimeFigureOut">
              <a:rPr lang="zh-TW" altLang="en-US" smtClean="0"/>
              <a:t>2018/7/12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5C7E455-18A4-45C9-A6E0-CFBBFED92FA7}" type="slidenum">
              <a:rPr lang="zh-TW" altLang="en-US" smtClean="0"/>
              <a:t>‹#›</a:t>
            </a:fld>
            <a:endParaRPr lang="zh-TW" altLang="en-US"/>
          </a:p>
        </p:txBody>
      </p:sp>
    </p:spTree>
    <p:extLst>
      <p:ext uri="{BB962C8B-B14F-4D97-AF65-F5344CB8AC3E}">
        <p14:creationId xmlns:p14="http://schemas.microsoft.com/office/powerpoint/2010/main" val="193863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D6CEDE64-AAC5-4042-A030-9FF0B4AE7E7B}" type="datetimeFigureOut">
              <a:rPr lang="zh-TW" altLang="en-US" smtClean="0"/>
              <a:t>2018/7/12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5C7E455-18A4-45C9-A6E0-CFBBFED92FA7}" type="slidenum">
              <a:rPr lang="zh-TW" altLang="en-US" smtClean="0"/>
              <a:t>‹#›</a:t>
            </a:fld>
            <a:endParaRPr lang="zh-TW" altLang="en-US"/>
          </a:p>
        </p:txBody>
      </p:sp>
    </p:spTree>
    <p:extLst>
      <p:ext uri="{BB962C8B-B14F-4D97-AF65-F5344CB8AC3E}">
        <p14:creationId xmlns:p14="http://schemas.microsoft.com/office/powerpoint/2010/main" val="171511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EDE64-AAC5-4042-A030-9FF0B4AE7E7B}" type="datetimeFigureOut">
              <a:rPr lang="zh-TW" altLang="en-US" smtClean="0"/>
              <a:t>2018/7/12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7E455-18A4-45C9-A6E0-CFBBFED92FA7}" type="slidenum">
              <a:rPr lang="zh-TW" altLang="en-US" smtClean="0"/>
              <a:t>‹#›</a:t>
            </a:fld>
            <a:endParaRPr lang="zh-TW" altLang="en-US"/>
          </a:p>
        </p:txBody>
      </p:sp>
    </p:spTree>
    <p:extLst>
      <p:ext uri="{BB962C8B-B14F-4D97-AF65-F5344CB8AC3E}">
        <p14:creationId xmlns:p14="http://schemas.microsoft.com/office/powerpoint/2010/main" val="3343031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atacamp.com/courses/introduction-to-git-for-data-scienc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ome/thunk/repo"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85762" y="3133725"/>
            <a:ext cx="11706225" cy="947738"/>
          </a:xfrm>
        </p:spPr>
        <p:txBody>
          <a:bodyPr>
            <a:normAutofit fontScale="90000"/>
          </a:bodyPr>
          <a:lstStyle/>
          <a:p>
            <a:pPr algn="l"/>
            <a:r>
              <a:rPr lang="en-US" altLang="zh-TW" sz="4800" b="1" dirty="0" smtClean="0"/>
              <a:t>Introduction to </a:t>
            </a:r>
            <a:r>
              <a:rPr lang="en-US" altLang="zh-TW" sz="4800" b="1" dirty="0" err="1" smtClean="0"/>
              <a:t>Git</a:t>
            </a:r>
            <a:r>
              <a:rPr lang="en-US" altLang="zh-TW" sz="4800" b="1" dirty="0" smtClean="0"/>
              <a:t> for Data Science </a:t>
            </a:r>
            <a:br>
              <a:rPr lang="en-US" altLang="zh-TW" sz="4800" b="1" dirty="0" smtClean="0"/>
            </a:br>
            <a:r>
              <a:rPr lang="en-US" altLang="zh-TW" sz="4800" b="1" dirty="0" smtClean="0"/>
              <a:t>(</a:t>
            </a:r>
            <a:r>
              <a:rPr lang="en-US" altLang="zh-TW" sz="4800" b="1" dirty="0" err="1" smtClean="0"/>
              <a:t>DataCamp</a:t>
            </a:r>
            <a:r>
              <a:rPr lang="en-US" altLang="zh-TW" sz="4800" b="1" dirty="0" smtClean="0"/>
              <a:t>)</a:t>
            </a:r>
            <a:endParaRPr lang="zh-TW" altLang="en-US" sz="4800" b="1" dirty="0"/>
          </a:p>
        </p:txBody>
      </p:sp>
      <p:sp>
        <p:nvSpPr>
          <p:cNvPr id="3" name="副標題 2"/>
          <p:cNvSpPr>
            <a:spLocks noGrp="1"/>
          </p:cNvSpPr>
          <p:nvPr>
            <p:ph type="subTitle" idx="1"/>
          </p:nvPr>
        </p:nvSpPr>
        <p:spPr>
          <a:xfrm>
            <a:off x="7886700" y="4801673"/>
            <a:ext cx="4305300" cy="1655762"/>
          </a:xfrm>
        </p:spPr>
        <p:txBody>
          <a:bodyPr/>
          <a:lstStyle/>
          <a:p>
            <a:pPr algn="l"/>
            <a:r>
              <a:rPr lang="zh-TW" altLang="en-US" dirty="0" smtClean="0"/>
              <a:t>陽明生資所 陳卓逸老師實驗室</a:t>
            </a:r>
            <a:endParaRPr lang="en-US" altLang="zh-TW" dirty="0" smtClean="0"/>
          </a:p>
          <a:p>
            <a:pPr algn="l"/>
            <a:r>
              <a:rPr lang="zh-TW" altLang="en-US" dirty="0" smtClean="0"/>
              <a:t>專任研究助理  陳躍中  製作 </a:t>
            </a:r>
            <a:r>
              <a:rPr lang="en-US" altLang="zh-TW" dirty="0" smtClean="0"/>
              <a:t>2018.07.12 </a:t>
            </a:r>
            <a:endParaRPr lang="zh-TW" altLang="en-US" dirty="0"/>
          </a:p>
        </p:txBody>
      </p:sp>
      <p:pic>
        <p:nvPicPr>
          <p:cNvPr id="4" name="圖片 3"/>
          <p:cNvPicPr>
            <a:picLocks noChangeAspect="1"/>
          </p:cNvPicPr>
          <p:nvPr/>
        </p:nvPicPr>
        <p:blipFill>
          <a:blip r:embed="rId2"/>
          <a:stretch>
            <a:fillRect/>
          </a:stretch>
        </p:blipFill>
        <p:spPr>
          <a:xfrm>
            <a:off x="385762" y="306533"/>
            <a:ext cx="8424862" cy="2374754"/>
          </a:xfrm>
          <a:prstGeom prst="rect">
            <a:avLst/>
          </a:prstGeom>
        </p:spPr>
      </p:pic>
      <p:sp>
        <p:nvSpPr>
          <p:cNvPr id="5" name="文字方塊 4"/>
          <p:cNvSpPr txBox="1"/>
          <p:nvPr/>
        </p:nvSpPr>
        <p:spPr>
          <a:xfrm>
            <a:off x="5191124" y="6457435"/>
            <a:ext cx="7239000" cy="369332"/>
          </a:xfrm>
          <a:prstGeom prst="rect">
            <a:avLst/>
          </a:prstGeom>
          <a:noFill/>
        </p:spPr>
        <p:txBody>
          <a:bodyPr wrap="square" rtlCol="0">
            <a:spAutoFit/>
          </a:bodyPr>
          <a:lstStyle/>
          <a:p>
            <a:r>
              <a:rPr lang="en-US" altLang="zh-TW" dirty="0" smtClean="0">
                <a:hlinkClick r:id="rId3"/>
              </a:rPr>
              <a:t>https://www.datacamp.com/courses/introduction-to-git-for-data-science</a:t>
            </a:r>
            <a:endParaRPr lang="zh-TW" altLang="en-US" dirty="0"/>
          </a:p>
        </p:txBody>
      </p:sp>
    </p:spTree>
    <p:extLst>
      <p:ext uri="{BB962C8B-B14F-4D97-AF65-F5344CB8AC3E}">
        <p14:creationId xmlns:p14="http://schemas.microsoft.com/office/powerpoint/2010/main" val="170444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tell what’s going to be committed?</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838200" y="1537615"/>
            <a:ext cx="5657850" cy="2676525"/>
          </a:xfrm>
          <a:prstGeom prst="rect">
            <a:avLst/>
          </a:prstGeom>
        </p:spPr>
      </p:pic>
      <p:sp>
        <p:nvSpPr>
          <p:cNvPr id="5" name="文字方塊 4"/>
          <p:cNvSpPr txBox="1"/>
          <p:nvPr/>
        </p:nvSpPr>
        <p:spPr>
          <a:xfrm>
            <a:off x="6594231" y="1537615"/>
            <a:ext cx="4519246" cy="1477328"/>
          </a:xfrm>
          <a:prstGeom prst="rect">
            <a:avLst/>
          </a:prstGeom>
          <a:noFill/>
        </p:spPr>
        <p:txBody>
          <a:bodyPr wrap="square" rtlCol="0">
            <a:spAutoFit/>
          </a:bodyPr>
          <a:lstStyle/>
          <a:p>
            <a:r>
              <a:rPr lang="en-US" altLang="zh-TW" dirty="0" smtClean="0"/>
              <a:t>&lt;</a:t>
            </a:r>
            <a:r>
              <a:rPr lang="en-US" altLang="zh-TW" dirty="0" err="1" smtClean="0"/>
              <a:t>git</a:t>
            </a:r>
            <a:r>
              <a:rPr lang="en-US" altLang="zh-TW" dirty="0" smtClean="0"/>
              <a:t> diff –r HEAD path/to/file&gt;</a:t>
            </a:r>
          </a:p>
          <a:p>
            <a:endParaRPr lang="en-US" altLang="zh-TW" dirty="0"/>
          </a:p>
          <a:p>
            <a:r>
              <a:rPr lang="en-US" altLang="zh-TW" dirty="0" smtClean="0"/>
              <a:t>-r flag means compare to a particular revision</a:t>
            </a:r>
          </a:p>
          <a:p>
            <a:r>
              <a:rPr lang="en-US" altLang="zh-TW" dirty="0" smtClean="0"/>
              <a:t>HEAD is a shortcut meaning “the most recent commit”</a:t>
            </a:r>
            <a:endParaRPr lang="en-US" altLang="zh-TW" dirty="0"/>
          </a:p>
        </p:txBody>
      </p:sp>
      <p:sp>
        <p:nvSpPr>
          <p:cNvPr id="6" name="矩形 5"/>
          <p:cNvSpPr/>
          <p:nvPr/>
        </p:nvSpPr>
        <p:spPr>
          <a:xfrm>
            <a:off x="838200" y="1537615"/>
            <a:ext cx="4138246" cy="2823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7380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edit a file? (</a:t>
            </a:r>
            <a:r>
              <a:rPr lang="en-US" altLang="zh-TW" dirty="0" err="1" smtClean="0"/>
              <a:t>nano</a:t>
            </a:r>
            <a:r>
              <a:rPr lang="en-US" altLang="zh-TW" dirty="0" smtClean="0"/>
              <a:t> as example)</a:t>
            </a:r>
            <a:endParaRPr lang="zh-TW" altLang="en-US" dirty="0"/>
          </a:p>
        </p:txBody>
      </p:sp>
      <p:sp>
        <p:nvSpPr>
          <p:cNvPr id="3" name="內容版面配置區 2"/>
          <p:cNvSpPr>
            <a:spLocks noGrp="1"/>
          </p:cNvSpPr>
          <p:nvPr>
            <p:ph idx="1"/>
          </p:nvPr>
        </p:nvSpPr>
        <p:spPr>
          <a:xfrm>
            <a:off x="838200" y="1429971"/>
            <a:ext cx="10515600" cy="4351338"/>
          </a:xfrm>
        </p:spPr>
        <p:txBody>
          <a:bodyPr/>
          <a:lstStyle/>
          <a:p>
            <a:r>
              <a:rPr lang="en-US" altLang="zh-TW" dirty="0" smtClean="0"/>
              <a:t>&lt;</a:t>
            </a:r>
            <a:r>
              <a:rPr lang="en-US" altLang="zh-TW" dirty="0" err="1" smtClean="0"/>
              <a:t>nano</a:t>
            </a:r>
            <a:r>
              <a:rPr lang="en-US" altLang="zh-TW" dirty="0" smtClean="0"/>
              <a:t> filename&gt; </a:t>
            </a:r>
            <a:r>
              <a:rPr lang="zh-TW" altLang="en-US" dirty="0" smtClean="0"/>
              <a:t>輸入此指定，若原本有檔案，則會用 </a:t>
            </a:r>
            <a:r>
              <a:rPr lang="en-US" altLang="zh-TW" dirty="0" err="1" smtClean="0"/>
              <a:t>nano</a:t>
            </a:r>
            <a:r>
              <a:rPr lang="en-US" altLang="zh-TW" dirty="0" smtClean="0"/>
              <a:t> </a:t>
            </a:r>
            <a:r>
              <a:rPr lang="zh-TW" altLang="en-US" dirty="0" smtClean="0"/>
              <a:t>開啟。若原本沒有該檔案，則會創造一個出來並用 </a:t>
            </a:r>
            <a:r>
              <a:rPr lang="en-US" altLang="zh-TW" dirty="0" err="1" smtClean="0"/>
              <a:t>nano</a:t>
            </a:r>
            <a:r>
              <a:rPr lang="en-US" altLang="zh-TW" dirty="0" smtClean="0"/>
              <a:t> </a:t>
            </a:r>
            <a:r>
              <a:rPr lang="zh-TW" altLang="en-US" dirty="0" smtClean="0"/>
              <a:t>開啟。</a:t>
            </a:r>
            <a:endParaRPr lang="en-US" altLang="zh-TW" dirty="0" smtClean="0"/>
          </a:p>
        </p:txBody>
      </p:sp>
      <p:pic>
        <p:nvPicPr>
          <p:cNvPr id="4" name="圖片 3"/>
          <p:cNvPicPr>
            <a:picLocks noChangeAspect="1"/>
          </p:cNvPicPr>
          <p:nvPr/>
        </p:nvPicPr>
        <p:blipFill>
          <a:blip r:embed="rId2"/>
          <a:stretch>
            <a:fillRect/>
          </a:stretch>
        </p:blipFill>
        <p:spPr>
          <a:xfrm>
            <a:off x="6969001" y="5297731"/>
            <a:ext cx="4162425" cy="1362075"/>
          </a:xfrm>
          <a:prstGeom prst="rect">
            <a:avLst/>
          </a:prstGeom>
        </p:spPr>
      </p:pic>
      <p:pic>
        <p:nvPicPr>
          <p:cNvPr id="5" name="圖片 4"/>
          <p:cNvPicPr>
            <a:picLocks noChangeAspect="1"/>
          </p:cNvPicPr>
          <p:nvPr/>
        </p:nvPicPr>
        <p:blipFill>
          <a:blip r:embed="rId3"/>
          <a:stretch>
            <a:fillRect/>
          </a:stretch>
        </p:blipFill>
        <p:spPr>
          <a:xfrm>
            <a:off x="768421" y="2338754"/>
            <a:ext cx="5654051" cy="4246684"/>
          </a:xfrm>
          <a:prstGeom prst="rect">
            <a:avLst/>
          </a:prstGeom>
        </p:spPr>
      </p:pic>
      <p:sp>
        <p:nvSpPr>
          <p:cNvPr id="6" name="文字方塊 5"/>
          <p:cNvSpPr txBox="1"/>
          <p:nvPr/>
        </p:nvSpPr>
        <p:spPr>
          <a:xfrm>
            <a:off x="7050543" y="3209192"/>
            <a:ext cx="3675185" cy="1200329"/>
          </a:xfrm>
          <a:prstGeom prst="rect">
            <a:avLst/>
          </a:prstGeom>
          <a:noFill/>
        </p:spPr>
        <p:txBody>
          <a:bodyPr wrap="square" rtlCol="0">
            <a:spAutoFit/>
          </a:bodyPr>
          <a:lstStyle/>
          <a:p>
            <a:r>
              <a:rPr lang="en-US" altLang="zh-TW" dirty="0" smtClean="0"/>
              <a:t>(</a:t>
            </a:r>
            <a:r>
              <a:rPr lang="zh-TW" altLang="en-US" dirty="0" smtClean="0"/>
              <a:t>左圖</a:t>
            </a:r>
            <a:r>
              <a:rPr lang="en-US" altLang="zh-TW" dirty="0" smtClean="0"/>
              <a:t>)</a:t>
            </a:r>
            <a:r>
              <a:rPr lang="zh-TW" altLang="en-US" dirty="0" smtClean="0"/>
              <a:t> 用 </a:t>
            </a:r>
            <a:r>
              <a:rPr lang="en-US" altLang="zh-TW" dirty="0" err="1" smtClean="0"/>
              <a:t>nano</a:t>
            </a:r>
            <a:r>
              <a:rPr lang="en-US" altLang="zh-TW" dirty="0" smtClean="0"/>
              <a:t> </a:t>
            </a:r>
            <a:r>
              <a:rPr lang="zh-TW" altLang="en-US" dirty="0" smtClean="0"/>
              <a:t>開啟一個名叫 </a:t>
            </a:r>
            <a:r>
              <a:rPr lang="en-US" altLang="zh-TW" dirty="0" smtClean="0"/>
              <a:t>names.txt </a:t>
            </a:r>
            <a:r>
              <a:rPr lang="zh-TW" altLang="en-US" dirty="0" smtClean="0"/>
              <a:t>的檔案。</a:t>
            </a:r>
            <a:endParaRPr lang="en-US" altLang="zh-TW" dirty="0" smtClean="0"/>
          </a:p>
          <a:p>
            <a:r>
              <a:rPr lang="zh-TW" altLang="en-US" dirty="0" smtClean="0"/>
              <a:t>編輯完成之後 </a:t>
            </a:r>
            <a:r>
              <a:rPr lang="en-US" altLang="zh-TW" dirty="0" smtClean="0"/>
              <a:t>Ctrl-O </a:t>
            </a:r>
            <a:r>
              <a:rPr lang="zh-TW" altLang="en-US" dirty="0" smtClean="0"/>
              <a:t>儲存檔案 </a:t>
            </a:r>
            <a:r>
              <a:rPr lang="en-US" altLang="zh-TW" dirty="0" smtClean="0"/>
              <a:t>(</a:t>
            </a:r>
            <a:r>
              <a:rPr lang="zh-TW" altLang="en-US" dirty="0" smtClean="0"/>
              <a:t>按 </a:t>
            </a:r>
            <a:r>
              <a:rPr lang="en-US" altLang="zh-TW" dirty="0" smtClean="0"/>
              <a:t>Enter </a:t>
            </a:r>
            <a:r>
              <a:rPr lang="zh-TW" altLang="en-US" dirty="0" smtClean="0"/>
              <a:t>確認</a:t>
            </a:r>
            <a:r>
              <a:rPr lang="en-US" altLang="zh-TW" dirty="0" smtClean="0"/>
              <a:t>)</a:t>
            </a:r>
            <a:r>
              <a:rPr lang="zh-TW" altLang="en-US" dirty="0" smtClean="0"/>
              <a:t>，</a:t>
            </a:r>
            <a:r>
              <a:rPr lang="en-US" altLang="zh-TW" dirty="0" smtClean="0"/>
              <a:t>Ctrl-X </a:t>
            </a:r>
            <a:r>
              <a:rPr lang="zh-TW" altLang="en-US" dirty="0" smtClean="0"/>
              <a:t>退出編輯器。</a:t>
            </a:r>
            <a:endParaRPr lang="zh-TW" altLang="en-US" dirty="0"/>
          </a:p>
        </p:txBody>
      </p:sp>
    </p:spTree>
    <p:extLst>
      <p:ext uri="{BB962C8B-B14F-4D97-AF65-F5344CB8AC3E}">
        <p14:creationId xmlns:p14="http://schemas.microsoft.com/office/powerpoint/2010/main" val="164123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do I commit changes?</a:t>
            </a:r>
            <a:endParaRPr lang="zh-TW" altLang="en-US" dirty="0"/>
          </a:p>
        </p:txBody>
      </p:sp>
      <p:sp>
        <p:nvSpPr>
          <p:cNvPr id="3" name="內容版面配置區 2"/>
          <p:cNvSpPr>
            <a:spLocks noGrp="1"/>
          </p:cNvSpPr>
          <p:nvPr>
            <p:ph idx="1"/>
          </p:nvPr>
        </p:nvSpPr>
        <p:spPr/>
        <p:txBody>
          <a:bodyPr/>
          <a:lstStyle/>
          <a:p>
            <a:r>
              <a:rPr lang="en-US" altLang="zh-TW" dirty="0" smtClean="0"/>
              <a:t>&lt;</a:t>
            </a:r>
            <a:r>
              <a:rPr lang="en-US" altLang="zh-TW" dirty="0" err="1" smtClean="0"/>
              <a:t>git</a:t>
            </a:r>
            <a:r>
              <a:rPr lang="en-US" altLang="zh-TW" dirty="0" smtClean="0"/>
              <a:t> commit –m ‘Program appears to have become self-aware’&gt;</a:t>
            </a:r>
          </a:p>
          <a:p>
            <a:r>
              <a:rPr lang="zh-TW" altLang="en-US" dirty="0" smtClean="0"/>
              <a:t>編輯</a:t>
            </a:r>
            <a:r>
              <a:rPr lang="zh-TW" altLang="en-US" dirty="0"/>
              <a:t> </a:t>
            </a:r>
            <a:r>
              <a:rPr lang="en-US" altLang="zh-TW" dirty="0" smtClean="0"/>
              <a:t>commit</a:t>
            </a:r>
            <a:r>
              <a:rPr lang="zh-TW" altLang="en-US" dirty="0"/>
              <a:t> </a:t>
            </a:r>
            <a:r>
              <a:rPr lang="zh-TW" altLang="en-US" dirty="0" smtClean="0"/>
              <a:t>的 </a:t>
            </a:r>
            <a:r>
              <a:rPr lang="en-US" altLang="zh-TW" dirty="0" smtClean="0"/>
              <a:t>log message</a:t>
            </a:r>
            <a:r>
              <a:rPr lang="zh-TW" altLang="en-US" dirty="0" smtClean="0"/>
              <a:t>，為了讓下次使用者知道有那些被修改過。</a:t>
            </a:r>
            <a:endParaRPr lang="zh-TW" altLang="en-US" dirty="0"/>
          </a:p>
        </p:txBody>
      </p:sp>
      <p:pic>
        <p:nvPicPr>
          <p:cNvPr id="4" name="圖片 3"/>
          <p:cNvPicPr>
            <a:picLocks noChangeAspect="1"/>
          </p:cNvPicPr>
          <p:nvPr/>
        </p:nvPicPr>
        <p:blipFill>
          <a:blip r:embed="rId2"/>
          <a:stretch>
            <a:fillRect/>
          </a:stretch>
        </p:blipFill>
        <p:spPr>
          <a:xfrm>
            <a:off x="2489688" y="2902194"/>
            <a:ext cx="5067300" cy="3181350"/>
          </a:xfrm>
          <a:prstGeom prst="rect">
            <a:avLst/>
          </a:prstGeom>
        </p:spPr>
      </p:pic>
      <p:cxnSp>
        <p:nvCxnSpPr>
          <p:cNvPr id="6" name="直線接點 5"/>
          <p:cNvCxnSpPr/>
          <p:nvPr/>
        </p:nvCxnSpPr>
        <p:spPr>
          <a:xfrm>
            <a:off x="2489688" y="5521569"/>
            <a:ext cx="41660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593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
            <a:ext cx="10515600" cy="923192"/>
          </a:xfrm>
        </p:spPr>
        <p:txBody>
          <a:bodyPr/>
          <a:lstStyle/>
          <a:p>
            <a:r>
              <a:rPr lang="en-US" altLang="zh-TW" dirty="0" smtClean="0"/>
              <a:t>How can I view a repository’s history?</a:t>
            </a:r>
            <a:endParaRPr lang="zh-TW" altLang="en-US" dirty="0"/>
          </a:p>
        </p:txBody>
      </p:sp>
      <p:sp>
        <p:nvSpPr>
          <p:cNvPr id="3" name="內容版面配置區 2"/>
          <p:cNvSpPr>
            <a:spLocks noGrp="1"/>
          </p:cNvSpPr>
          <p:nvPr>
            <p:ph idx="1"/>
          </p:nvPr>
        </p:nvSpPr>
        <p:spPr>
          <a:xfrm>
            <a:off x="838200" y="849679"/>
            <a:ext cx="10515600" cy="4351338"/>
          </a:xfrm>
        </p:spPr>
        <p:txBody>
          <a:bodyPr/>
          <a:lstStyle/>
          <a:p>
            <a:r>
              <a:rPr lang="en-US" altLang="zh-TW" dirty="0" smtClean="0"/>
              <a:t>The command &lt;</a:t>
            </a:r>
            <a:r>
              <a:rPr lang="en-US" altLang="zh-TW" dirty="0" err="1" smtClean="0"/>
              <a:t>git</a:t>
            </a:r>
            <a:r>
              <a:rPr lang="en-US" altLang="zh-TW" dirty="0" smtClean="0"/>
              <a:t> log&gt; is used to view the log of the project’s history.</a:t>
            </a:r>
            <a:endParaRPr lang="zh-TW" altLang="en-US" dirty="0"/>
          </a:p>
        </p:txBody>
      </p:sp>
      <p:pic>
        <p:nvPicPr>
          <p:cNvPr id="4" name="圖片 3"/>
          <p:cNvPicPr>
            <a:picLocks noChangeAspect="1"/>
          </p:cNvPicPr>
          <p:nvPr/>
        </p:nvPicPr>
        <p:blipFill>
          <a:blip r:embed="rId2"/>
          <a:stretch>
            <a:fillRect/>
          </a:stretch>
        </p:blipFill>
        <p:spPr>
          <a:xfrm>
            <a:off x="914399" y="1327638"/>
            <a:ext cx="5512778" cy="5451231"/>
          </a:xfrm>
          <a:prstGeom prst="rect">
            <a:avLst/>
          </a:prstGeom>
        </p:spPr>
      </p:pic>
      <p:sp>
        <p:nvSpPr>
          <p:cNvPr id="5" name="文字方塊 4"/>
          <p:cNvSpPr txBox="1"/>
          <p:nvPr/>
        </p:nvSpPr>
        <p:spPr>
          <a:xfrm>
            <a:off x="6594231" y="2316511"/>
            <a:ext cx="4387361" cy="1754326"/>
          </a:xfrm>
          <a:prstGeom prst="rect">
            <a:avLst/>
          </a:prstGeom>
          <a:ln w="1905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TW" dirty="0" smtClean="0"/>
              <a:t>Commit </a:t>
            </a:r>
            <a:r>
              <a:rPr lang="zh-TW" altLang="en-US" dirty="0" smtClean="0"/>
              <a:t>那行稱為 </a:t>
            </a:r>
            <a:r>
              <a:rPr lang="en-US" altLang="zh-TW" dirty="0" smtClean="0"/>
              <a:t>hash (</a:t>
            </a:r>
            <a:r>
              <a:rPr lang="zh-TW" altLang="en-US" dirty="0" smtClean="0"/>
              <a:t>稍後補充</a:t>
            </a:r>
            <a:r>
              <a:rPr lang="en-US" altLang="zh-TW" dirty="0" smtClean="0"/>
              <a:t>)</a:t>
            </a:r>
          </a:p>
          <a:p>
            <a:r>
              <a:rPr lang="zh-TW" altLang="en-US" dirty="0" smtClean="0"/>
              <a:t>下方則是作者和</a:t>
            </a:r>
            <a:r>
              <a:rPr lang="en-US" altLang="zh-TW" dirty="0" smtClean="0"/>
              <a:t>log message</a:t>
            </a:r>
            <a:r>
              <a:rPr lang="zh-TW" altLang="en-US" dirty="0" smtClean="0"/>
              <a:t>內容與時間。</a:t>
            </a:r>
            <a:endParaRPr lang="en-US" altLang="zh-TW" dirty="0" smtClean="0"/>
          </a:p>
          <a:p>
            <a:endParaRPr lang="en-US" altLang="zh-TW" dirty="0"/>
          </a:p>
          <a:p>
            <a:r>
              <a:rPr lang="zh-TW" altLang="en-US" dirty="0" smtClean="0"/>
              <a:t>按空白鍵可以往下看，越上方的資料越接近現今。</a:t>
            </a:r>
            <a:endParaRPr lang="en-US" altLang="zh-TW" dirty="0" smtClean="0"/>
          </a:p>
          <a:p>
            <a:r>
              <a:rPr lang="zh-TW" altLang="en-US" dirty="0" smtClean="0"/>
              <a:t>按 </a:t>
            </a:r>
            <a:r>
              <a:rPr lang="en-US" altLang="zh-TW" dirty="0" smtClean="0"/>
              <a:t>‘q’ </a:t>
            </a:r>
            <a:r>
              <a:rPr lang="zh-TW" altLang="en-US" dirty="0" smtClean="0"/>
              <a:t>可退出 </a:t>
            </a:r>
            <a:r>
              <a:rPr lang="en-US" altLang="zh-TW" dirty="0" err="1" smtClean="0"/>
              <a:t>git</a:t>
            </a:r>
            <a:r>
              <a:rPr lang="en-US" altLang="zh-TW" dirty="0" smtClean="0"/>
              <a:t> log </a:t>
            </a:r>
            <a:r>
              <a:rPr lang="zh-TW" altLang="en-US" dirty="0" smtClean="0"/>
              <a:t>模式</a:t>
            </a:r>
            <a:endParaRPr lang="zh-TW" altLang="en-US" dirty="0"/>
          </a:p>
        </p:txBody>
      </p:sp>
    </p:spTree>
    <p:extLst>
      <p:ext uri="{BB962C8B-B14F-4D97-AF65-F5344CB8AC3E}">
        <p14:creationId xmlns:p14="http://schemas.microsoft.com/office/powerpoint/2010/main" val="2541528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view specific file’s history?</a:t>
            </a:r>
            <a:endParaRPr lang="zh-TW" altLang="en-US" dirty="0"/>
          </a:p>
        </p:txBody>
      </p:sp>
      <p:sp>
        <p:nvSpPr>
          <p:cNvPr id="3" name="內容版面配置區 2"/>
          <p:cNvSpPr>
            <a:spLocks noGrp="1"/>
          </p:cNvSpPr>
          <p:nvPr>
            <p:ph idx="1"/>
          </p:nvPr>
        </p:nvSpPr>
        <p:spPr/>
        <p:txBody>
          <a:bodyPr/>
          <a:lstStyle/>
          <a:p>
            <a:r>
              <a:rPr lang="en-US" altLang="zh-TW" dirty="0" smtClean="0"/>
              <a:t>&lt;</a:t>
            </a:r>
            <a:r>
              <a:rPr lang="en-US" altLang="zh-TW" dirty="0" err="1" smtClean="0"/>
              <a:t>git</a:t>
            </a:r>
            <a:r>
              <a:rPr lang="en-US" altLang="zh-TW" dirty="0" smtClean="0"/>
              <a:t> log path&gt; where path is the path to a specific file or directory</a:t>
            </a:r>
            <a:endParaRPr lang="zh-TW" altLang="en-US" dirty="0"/>
          </a:p>
        </p:txBody>
      </p:sp>
      <p:pic>
        <p:nvPicPr>
          <p:cNvPr id="4" name="圖片 3"/>
          <p:cNvPicPr>
            <a:picLocks noChangeAspect="1"/>
          </p:cNvPicPr>
          <p:nvPr/>
        </p:nvPicPr>
        <p:blipFill>
          <a:blip r:embed="rId2"/>
          <a:stretch>
            <a:fillRect/>
          </a:stretch>
        </p:blipFill>
        <p:spPr>
          <a:xfrm>
            <a:off x="838200" y="2365192"/>
            <a:ext cx="6191250" cy="3448050"/>
          </a:xfrm>
          <a:prstGeom prst="rect">
            <a:avLst/>
          </a:prstGeom>
        </p:spPr>
      </p:pic>
      <p:cxnSp>
        <p:nvCxnSpPr>
          <p:cNvPr id="6" name="直線接點 5"/>
          <p:cNvCxnSpPr/>
          <p:nvPr/>
        </p:nvCxnSpPr>
        <p:spPr>
          <a:xfrm>
            <a:off x="811824" y="2848709"/>
            <a:ext cx="317988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50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15657"/>
            <a:ext cx="10515600" cy="795460"/>
          </a:xfrm>
        </p:spPr>
        <p:txBody>
          <a:bodyPr/>
          <a:lstStyle/>
          <a:p>
            <a:r>
              <a:rPr lang="en-US" altLang="zh-TW" dirty="0" smtClean="0"/>
              <a:t>How do I write a better log message?</a:t>
            </a:r>
            <a:endParaRPr lang="zh-TW" altLang="en-US" dirty="0"/>
          </a:p>
        </p:txBody>
      </p:sp>
      <p:sp>
        <p:nvSpPr>
          <p:cNvPr id="3" name="內容版面配置區 2"/>
          <p:cNvSpPr>
            <a:spLocks noGrp="1"/>
          </p:cNvSpPr>
          <p:nvPr>
            <p:ph idx="1"/>
          </p:nvPr>
        </p:nvSpPr>
        <p:spPr>
          <a:xfrm>
            <a:off x="838200" y="1011117"/>
            <a:ext cx="10515600" cy="4351338"/>
          </a:xfrm>
        </p:spPr>
        <p:txBody>
          <a:bodyPr/>
          <a:lstStyle/>
          <a:p>
            <a:r>
              <a:rPr lang="en-US" altLang="zh-TW" dirty="0" smtClean="0"/>
              <a:t>&lt;</a:t>
            </a:r>
            <a:r>
              <a:rPr lang="en-US" altLang="zh-TW" dirty="0" err="1" smtClean="0"/>
              <a:t>git</a:t>
            </a:r>
            <a:r>
              <a:rPr lang="en-US" altLang="zh-TW" dirty="0" smtClean="0"/>
              <a:t> commit&gt;</a:t>
            </a:r>
            <a:r>
              <a:rPr lang="zh-TW" altLang="en-US" dirty="0" smtClean="0"/>
              <a:t> </a:t>
            </a:r>
            <a:r>
              <a:rPr lang="en-US" altLang="zh-TW" dirty="0" smtClean="0"/>
              <a:t>: </a:t>
            </a:r>
            <a:r>
              <a:rPr lang="en-US" altLang="zh-TW" dirty="0" err="1" smtClean="0"/>
              <a:t>Git</a:t>
            </a:r>
            <a:r>
              <a:rPr lang="en-US" altLang="zh-TW" dirty="0" smtClean="0"/>
              <a:t> launches a text editor with a template.</a:t>
            </a:r>
          </a:p>
        </p:txBody>
      </p:sp>
      <p:pic>
        <p:nvPicPr>
          <p:cNvPr id="4" name="圖片 3"/>
          <p:cNvPicPr>
            <a:picLocks noChangeAspect="1"/>
          </p:cNvPicPr>
          <p:nvPr/>
        </p:nvPicPr>
        <p:blipFill>
          <a:blip r:embed="rId2"/>
          <a:stretch>
            <a:fillRect/>
          </a:stretch>
        </p:blipFill>
        <p:spPr>
          <a:xfrm>
            <a:off x="838200" y="1559213"/>
            <a:ext cx="6686960" cy="4973472"/>
          </a:xfrm>
          <a:prstGeom prst="rect">
            <a:avLst/>
          </a:prstGeom>
        </p:spPr>
      </p:pic>
      <p:sp>
        <p:nvSpPr>
          <p:cNvPr id="5" name="文字方塊 4"/>
          <p:cNvSpPr txBox="1"/>
          <p:nvPr/>
        </p:nvSpPr>
        <p:spPr>
          <a:xfrm>
            <a:off x="7596554" y="1652954"/>
            <a:ext cx="3757246" cy="1754326"/>
          </a:xfrm>
          <a:prstGeom prst="rect">
            <a:avLst/>
          </a:prstGeom>
          <a:noFill/>
          <a:ln w="28575">
            <a:solidFill>
              <a:srgbClr val="FFC000"/>
            </a:solidFill>
          </a:ln>
        </p:spPr>
        <p:txBody>
          <a:bodyPr wrap="square" rtlCol="0">
            <a:spAutoFit/>
          </a:bodyPr>
          <a:lstStyle/>
          <a:p>
            <a:r>
              <a:rPr lang="zh-TW" altLang="en-US" dirty="0" smtClean="0"/>
              <a:t>可以編輯比較詳細的內容</a:t>
            </a:r>
            <a:endParaRPr lang="en-US" altLang="zh-TW" dirty="0" smtClean="0"/>
          </a:p>
          <a:p>
            <a:r>
              <a:rPr lang="en-US" altLang="zh-TW" dirty="0" smtClean="0"/>
              <a:t>#</a:t>
            </a:r>
            <a:r>
              <a:rPr lang="zh-TW" altLang="en-US" dirty="0" smtClean="0"/>
              <a:t> 開頭的不會被儲存，只是提示你可以寫一些什麼內容</a:t>
            </a:r>
            <a:endParaRPr lang="en-US" altLang="zh-TW" dirty="0" smtClean="0"/>
          </a:p>
          <a:p>
            <a:endParaRPr lang="en-US" altLang="zh-TW" dirty="0"/>
          </a:p>
          <a:p>
            <a:r>
              <a:rPr lang="zh-TW" altLang="en-US" dirty="0" smtClean="0"/>
              <a:t>可以注意到這個文字編輯器是 </a:t>
            </a:r>
            <a:r>
              <a:rPr lang="en-US" altLang="zh-TW" dirty="0" err="1" smtClean="0"/>
              <a:t>nano</a:t>
            </a:r>
            <a:r>
              <a:rPr lang="en-US" altLang="zh-TW" dirty="0" smtClean="0"/>
              <a:t/>
            </a:r>
            <a:br>
              <a:rPr lang="en-US" altLang="zh-TW" dirty="0" smtClean="0"/>
            </a:br>
            <a:r>
              <a:rPr lang="zh-TW" altLang="en-US" dirty="0" smtClean="0"/>
              <a:t>所以操作方式如同前面教學。</a:t>
            </a:r>
            <a:endParaRPr lang="zh-TW" altLang="en-US" dirty="0"/>
          </a:p>
        </p:txBody>
      </p:sp>
    </p:spTree>
    <p:extLst>
      <p:ext uri="{BB962C8B-B14F-4D97-AF65-F5344CB8AC3E}">
        <p14:creationId xmlns:p14="http://schemas.microsoft.com/office/powerpoint/2010/main" val="1170714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
            <a:ext cx="10515600" cy="861646"/>
          </a:xfrm>
        </p:spPr>
        <p:txBody>
          <a:bodyPr/>
          <a:lstStyle/>
          <a:p>
            <a:r>
              <a:rPr lang="en-US" altLang="zh-TW" dirty="0" smtClean="0"/>
              <a:t>How does </a:t>
            </a:r>
            <a:r>
              <a:rPr lang="en-US" altLang="zh-TW" dirty="0" err="1" smtClean="0"/>
              <a:t>Git</a:t>
            </a:r>
            <a:r>
              <a:rPr lang="en-US" altLang="zh-TW" dirty="0" smtClean="0"/>
              <a:t> store information?</a:t>
            </a:r>
            <a:endParaRPr lang="zh-TW" altLang="en-US" dirty="0"/>
          </a:p>
        </p:txBody>
      </p:sp>
      <p:sp>
        <p:nvSpPr>
          <p:cNvPr id="3" name="內容版面配置區 2"/>
          <p:cNvSpPr>
            <a:spLocks noGrp="1"/>
          </p:cNvSpPr>
          <p:nvPr>
            <p:ph idx="1"/>
          </p:nvPr>
        </p:nvSpPr>
        <p:spPr>
          <a:xfrm>
            <a:off x="838200" y="796925"/>
            <a:ext cx="10515600" cy="1436321"/>
          </a:xfrm>
        </p:spPr>
        <p:txBody>
          <a:bodyPr>
            <a:normAutofit/>
          </a:bodyPr>
          <a:lstStyle/>
          <a:p>
            <a:r>
              <a:rPr lang="en-US" altLang="zh-TW" sz="1600" dirty="0" err="1" smtClean="0"/>
              <a:t>Git</a:t>
            </a:r>
            <a:r>
              <a:rPr lang="en-US" altLang="zh-TW" sz="1600" dirty="0" smtClean="0"/>
              <a:t> uses a multilevel structure to store data.</a:t>
            </a:r>
            <a:r>
              <a:rPr lang="zh-TW" altLang="en-US" sz="1600" dirty="0" smtClean="0"/>
              <a:t> </a:t>
            </a:r>
            <a:r>
              <a:rPr lang="en-US" altLang="zh-TW" sz="1600" dirty="0" smtClean="0"/>
              <a:t>(fast, minimize storage space).</a:t>
            </a:r>
          </a:p>
          <a:p>
            <a:r>
              <a:rPr lang="en-US" altLang="zh-TW" sz="1600" dirty="0" smtClean="0"/>
              <a:t>1. Every unique version of every file. (</a:t>
            </a:r>
            <a:r>
              <a:rPr lang="en-US" altLang="zh-TW" sz="1600" dirty="0" err="1" smtClean="0"/>
              <a:t>Git</a:t>
            </a:r>
            <a:r>
              <a:rPr lang="en-US" altLang="zh-TW" sz="1600" dirty="0" smtClean="0"/>
              <a:t> calls these </a:t>
            </a:r>
            <a:r>
              <a:rPr lang="en-US" altLang="zh-TW" sz="1600" dirty="0" smtClean="0">
                <a:solidFill>
                  <a:srgbClr val="FF0000"/>
                </a:solidFill>
              </a:rPr>
              <a:t>blobs</a:t>
            </a:r>
            <a:r>
              <a:rPr lang="en-US" altLang="zh-TW" sz="1600" dirty="0" smtClean="0"/>
              <a:t> because they can contain data of any kind)</a:t>
            </a:r>
          </a:p>
          <a:p>
            <a:r>
              <a:rPr lang="en-US" altLang="zh-TW" sz="1600" dirty="0" smtClean="0"/>
              <a:t>2. </a:t>
            </a:r>
            <a:r>
              <a:rPr lang="en-US" altLang="zh-TW" sz="1600" dirty="0" smtClean="0">
                <a:solidFill>
                  <a:srgbClr val="FF0000"/>
                </a:solidFill>
              </a:rPr>
              <a:t>Tree</a:t>
            </a:r>
            <a:r>
              <a:rPr lang="en-US" altLang="zh-TW" sz="1600" dirty="0" smtClean="0"/>
              <a:t> that tracks the names and locations of a set of files.</a:t>
            </a:r>
          </a:p>
          <a:p>
            <a:r>
              <a:rPr lang="en-US" altLang="zh-TW" sz="1600" dirty="0" smtClean="0"/>
              <a:t>3. A </a:t>
            </a:r>
            <a:r>
              <a:rPr lang="en-US" altLang="zh-TW" sz="1600" dirty="0" smtClean="0">
                <a:solidFill>
                  <a:srgbClr val="FF0000"/>
                </a:solidFill>
              </a:rPr>
              <a:t>commit </a:t>
            </a:r>
            <a:r>
              <a:rPr lang="en-US" altLang="zh-TW" sz="1600" dirty="0" smtClean="0"/>
              <a:t>that records the author, log message, and other properties of a particular commit.</a:t>
            </a:r>
          </a:p>
        </p:txBody>
      </p:sp>
      <p:pic>
        <p:nvPicPr>
          <p:cNvPr id="4" name="圖片 3"/>
          <p:cNvPicPr>
            <a:picLocks noChangeAspect="1"/>
          </p:cNvPicPr>
          <p:nvPr/>
        </p:nvPicPr>
        <p:blipFill>
          <a:blip r:embed="rId2"/>
          <a:stretch>
            <a:fillRect/>
          </a:stretch>
        </p:blipFill>
        <p:spPr>
          <a:xfrm>
            <a:off x="838200" y="2127738"/>
            <a:ext cx="6895292" cy="4510454"/>
          </a:xfrm>
          <a:prstGeom prst="rect">
            <a:avLst/>
          </a:prstGeom>
        </p:spPr>
      </p:pic>
    </p:spTree>
    <p:extLst>
      <p:ext uri="{BB962C8B-B14F-4D97-AF65-F5344CB8AC3E}">
        <p14:creationId xmlns:p14="http://schemas.microsoft.com/office/powerpoint/2010/main" val="169725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40677"/>
            <a:ext cx="10515600" cy="688365"/>
          </a:xfrm>
        </p:spPr>
        <p:txBody>
          <a:bodyPr>
            <a:normAutofit fontScale="90000"/>
          </a:bodyPr>
          <a:lstStyle/>
          <a:p>
            <a:r>
              <a:rPr lang="en-US" altLang="zh-TW" dirty="0" smtClean="0"/>
              <a:t>What is hash?</a:t>
            </a:r>
            <a:endParaRPr lang="zh-TW" altLang="en-US" dirty="0"/>
          </a:p>
        </p:txBody>
      </p:sp>
      <p:sp>
        <p:nvSpPr>
          <p:cNvPr id="3" name="內容版面配置區 2"/>
          <p:cNvSpPr>
            <a:spLocks noGrp="1"/>
          </p:cNvSpPr>
          <p:nvPr>
            <p:ph idx="1"/>
          </p:nvPr>
        </p:nvSpPr>
        <p:spPr>
          <a:xfrm>
            <a:off x="917331" y="829042"/>
            <a:ext cx="10515600" cy="4351338"/>
          </a:xfrm>
        </p:spPr>
        <p:txBody>
          <a:bodyPr>
            <a:normAutofit/>
          </a:bodyPr>
          <a:lstStyle/>
          <a:p>
            <a:r>
              <a:rPr lang="en-US" altLang="zh-TW" sz="1600" dirty="0" smtClean="0"/>
              <a:t>40-character hexadecimal string</a:t>
            </a:r>
          </a:p>
          <a:p>
            <a:r>
              <a:rPr lang="zh-TW" altLang="en-US" sz="1600" dirty="0" smtClean="0"/>
              <a:t>由 </a:t>
            </a:r>
            <a:r>
              <a:rPr lang="en-US" altLang="zh-TW" sz="1600" dirty="0" smtClean="0"/>
              <a:t>hash function </a:t>
            </a:r>
            <a:r>
              <a:rPr lang="zh-TW" altLang="en-US" sz="1600" dirty="0" smtClean="0"/>
              <a:t>製作出的 </a:t>
            </a:r>
            <a:r>
              <a:rPr lang="en-US" altLang="zh-TW" sz="1600" dirty="0" smtClean="0"/>
              <a:t>Pseudo-random number (</a:t>
            </a:r>
            <a:r>
              <a:rPr lang="zh-TW" altLang="en-US" sz="1600" dirty="0" smtClean="0"/>
              <a:t>假隨機</a:t>
            </a:r>
            <a:r>
              <a:rPr lang="en-US" altLang="zh-TW" sz="1600" dirty="0" smtClean="0"/>
              <a:t>)</a:t>
            </a:r>
          </a:p>
          <a:p>
            <a:r>
              <a:rPr lang="en-US" altLang="zh-TW" sz="1600" dirty="0" smtClean="0"/>
              <a:t>Most of the time, you only have to give </a:t>
            </a:r>
            <a:r>
              <a:rPr lang="en-US" altLang="zh-TW" sz="1600" dirty="0" err="1" smtClean="0"/>
              <a:t>Git</a:t>
            </a:r>
            <a:r>
              <a:rPr lang="en-US" altLang="zh-TW" sz="1600" dirty="0" smtClean="0"/>
              <a:t> the first 6 or 8 characters in order to identify the commit you mean.</a:t>
            </a:r>
          </a:p>
          <a:p>
            <a:r>
              <a:rPr lang="en-US" altLang="zh-TW" sz="1600" dirty="0" err="1" smtClean="0"/>
              <a:t>Git</a:t>
            </a:r>
            <a:r>
              <a:rPr lang="en-US" altLang="zh-TW" sz="1600" dirty="0" smtClean="0"/>
              <a:t> can therefore tell what information needs to be saved where by comparing hashes rather than comparing entire files.</a:t>
            </a:r>
            <a:endParaRPr lang="zh-TW" altLang="en-US" sz="1600" dirty="0"/>
          </a:p>
        </p:txBody>
      </p:sp>
      <p:pic>
        <p:nvPicPr>
          <p:cNvPr id="4" name="圖片 3"/>
          <p:cNvPicPr>
            <a:picLocks noChangeAspect="1"/>
          </p:cNvPicPr>
          <p:nvPr/>
        </p:nvPicPr>
        <p:blipFill>
          <a:blip r:embed="rId2"/>
          <a:stretch>
            <a:fillRect/>
          </a:stretch>
        </p:blipFill>
        <p:spPr>
          <a:xfrm>
            <a:off x="1011481" y="2215661"/>
            <a:ext cx="5438775" cy="4343400"/>
          </a:xfrm>
          <a:prstGeom prst="rect">
            <a:avLst/>
          </a:prstGeom>
        </p:spPr>
      </p:pic>
      <p:cxnSp>
        <p:nvCxnSpPr>
          <p:cNvPr id="6" name="直線接點 5"/>
          <p:cNvCxnSpPr/>
          <p:nvPr/>
        </p:nvCxnSpPr>
        <p:spPr>
          <a:xfrm>
            <a:off x="1090246" y="2505808"/>
            <a:ext cx="189034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6726115" y="2505808"/>
            <a:ext cx="3789485" cy="1477328"/>
          </a:xfrm>
          <a:prstGeom prst="rect">
            <a:avLst/>
          </a:prstGeom>
          <a:ln w="1905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TW" dirty="0" smtClean="0"/>
              <a:t>&lt;</a:t>
            </a:r>
            <a:r>
              <a:rPr lang="en-US" altLang="zh-TW" dirty="0" err="1" smtClean="0"/>
              <a:t>git</a:t>
            </a:r>
            <a:r>
              <a:rPr lang="en-US" altLang="zh-TW" dirty="0" smtClean="0"/>
              <a:t> show hash&gt;</a:t>
            </a:r>
          </a:p>
          <a:p>
            <a:r>
              <a:rPr lang="zh-TW" altLang="en-US" dirty="0" smtClean="0"/>
              <a:t>可以找尋特定檔案的歷史，對比 </a:t>
            </a:r>
            <a:r>
              <a:rPr lang="en-US" altLang="zh-TW" dirty="0" err="1" smtClean="0"/>
              <a:t>git</a:t>
            </a:r>
            <a:r>
              <a:rPr lang="en-US" altLang="zh-TW" dirty="0" smtClean="0"/>
              <a:t> log </a:t>
            </a:r>
            <a:r>
              <a:rPr lang="zh-TW" altLang="en-US" dirty="0" smtClean="0"/>
              <a:t>是整個 </a:t>
            </a:r>
            <a:r>
              <a:rPr lang="en-US" altLang="zh-TW" dirty="0" smtClean="0"/>
              <a:t>repository </a:t>
            </a:r>
            <a:r>
              <a:rPr lang="zh-TW" altLang="en-US" dirty="0" smtClean="0"/>
              <a:t>的歷史。</a:t>
            </a:r>
            <a:endParaRPr lang="en-US" altLang="zh-TW" dirty="0" smtClean="0"/>
          </a:p>
          <a:p>
            <a:r>
              <a:rPr lang="en-US" altLang="zh-TW" dirty="0" smtClean="0"/>
              <a:t>Hash </a:t>
            </a:r>
            <a:r>
              <a:rPr lang="zh-TW" altLang="en-US" dirty="0" smtClean="0"/>
              <a:t>的部分就是輸入最前面幾碼通常就可以</a:t>
            </a:r>
            <a:endParaRPr lang="zh-TW" altLang="en-US" dirty="0"/>
          </a:p>
        </p:txBody>
      </p:sp>
    </p:spTree>
    <p:extLst>
      <p:ext uri="{BB962C8B-B14F-4D97-AF65-F5344CB8AC3E}">
        <p14:creationId xmlns:p14="http://schemas.microsoft.com/office/powerpoint/2010/main" val="51621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27733"/>
            <a:ext cx="10515600" cy="804252"/>
          </a:xfrm>
        </p:spPr>
        <p:txBody>
          <a:bodyPr/>
          <a:lstStyle/>
          <a:p>
            <a:r>
              <a:rPr lang="en-US" altLang="zh-TW" dirty="0" smtClean="0"/>
              <a:t>What is </a:t>
            </a:r>
            <a:r>
              <a:rPr lang="en-US" altLang="zh-TW" dirty="0" err="1" smtClean="0"/>
              <a:t>Git’s</a:t>
            </a:r>
            <a:r>
              <a:rPr lang="en-US" altLang="zh-TW" dirty="0" smtClean="0"/>
              <a:t> equivalent of a relative path?</a:t>
            </a:r>
            <a:endParaRPr lang="zh-TW" altLang="en-US" dirty="0"/>
          </a:p>
        </p:txBody>
      </p:sp>
      <p:sp>
        <p:nvSpPr>
          <p:cNvPr id="3" name="內容版面配置區 2"/>
          <p:cNvSpPr>
            <a:spLocks noGrp="1"/>
          </p:cNvSpPr>
          <p:nvPr>
            <p:ph idx="1"/>
          </p:nvPr>
        </p:nvSpPr>
        <p:spPr>
          <a:xfrm>
            <a:off x="838200" y="999148"/>
            <a:ext cx="10515600" cy="4351338"/>
          </a:xfrm>
        </p:spPr>
        <p:txBody>
          <a:bodyPr/>
          <a:lstStyle/>
          <a:p>
            <a:r>
              <a:rPr lang="en-US" altLang="zh-TW" dirty="0" smtClean="0"/>
              <a:t>The special label HEAD, always refers to the most recent commit. HEAD~1 then refers to the commit before it. HEAD~2…..</a:t>
            </a:r>
            <a:r>
              <a:rPr lang="zh-TW" altLang="en-US" dirty="0" smtClean="0"/>
              <a:t> </a:t>
            </a:r>
            <a:r>
              <a:rPr lang="en-US" altLang="zh-TW" dirty="0" smtClean="0"/>
              <a:t>(tilde </a:t>
            </a:r>
            <a:r>
              <a:rPr lang="zh-TW" altLang="en-US" dirty="0" smtClean="0"/>
              <a:t>前後不能有空格</a:t>
            </a:r>
            <a:r>
              <a:rPr lang="en-US" altLang="zh-TW" dirty="0" smtClean="0"/>
              <a:t>)</a:t>
            </a:r>
            <a:r>
              <a:rPr lang="zh-TW" altLang="en-US" dirty="0" smtClean="0"/>
              <a:t>。</a:t>
            </a:r>
            <a:endParaRPr lang="en-US" altLang="zh-TW" dirty="0" smtClean="0"/>
          </a:p>
        </p:txBody>
      </p:sp>
    </p:spTree>
    <p:extLst>
      <p:ext uri="{BB962C8B-B14F-4D97-AF65-F5344CB8AC3E}">
        <p14:creationId xmlns:p14="http://schemas.microsoft.com/office/powerpoint/2010/main" val="3484281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see who changed what in a file?</a:t>
            </a:r>
            <a:endParaRPr lang="zh-TW" altLang="en-US" dirty="0"/>
          </a:p>
        </p:txBody>
      </p:sp>
      <p:sp>
        <p:nvSpPr>
          <p:cNvPr id="3" name="內容版面配置區 2"/>
          <p:cNvSpPr>
            <a:spLocks noGrp="1"/>
          </p:cNvSpPr>
          <p:nvPr>
            <p:ph idx="1"/>
          </p:nvPr>
        </p:nvSpPr>
        <p:spPr/>
        <p:txBody>
          <a:bodyPr/>
          <a:lstStyle/>
          <a:p>
            <a:r>
              <a:rPr lang="en-US" altLang="zh-TW" dirty="0" smtClean="0"/>
              <a:t>&lt;</a:t>
            </a:r>
            <a:r>
              <a:rPr lang="en-US" altLang="zh-TW" dirty="0" err="1" smtClean="0"/>
              <a:t>git</a:t>
            </a:r>
            <a:r>
              <a:rPr lang="en-US" altLang="zh-TW" dirty="0" smtClean="0"/>
              <a:t> annotate file&gt; shows who made the last change to each line of a file and when.</a:t>
            </a:r>
            <a:endParaRPr lang="zh-TW" altLang="en-US" dirty="0"/>
          </a:p>
        </p:txBody>
      </p:sp>
      <p:pic>
        <p:nvPicPr>
          <p:cNvPr id="4" name="圖片 3"/>
          <p:cNvPicPr>
            <a:picLocks noChangeAspect="1"/>
          </p:cNvPicPr>
          <p:nvPr/>
        </p:nvPicPr>
        <p:blipFill>
          <a:blip r:embed="rId2"/>
          <a:stretch>
            <a:fillRect/>
          </a:stretch>
        </p:blipFill>
        <p:spPr>
          <a:xfrm>
            <a:off x="536698" y="2776902"/>
            <a:ext cx="7569810" cy="3861289"/>
          </a:xfrm>
          <a:prstGeom prst="rect">
            <a:avLst/>
          </a:prstGeom>
        </p:spPr>
      </p:pic>
      <p:cxnSp>
        <p:nvCxnSpPr>
          <p:cNvPr id="6" name="直線接點 5"/>
          <p:cNvCxnSpPr/>
          <p:nvPr/>
        </p:nvCxnSpPr>
        <p:spPr>
          <a:xfrm>
            <a:off x="536698" y="3376246"/>
            <a:ext cx="2452687" cy="8792"/>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8" name="文字方塊 7"/>
          <p:cNvSpPr txBox="1"/>
          <p:nvPr/>
        </p:nvSpPr>
        <p:spPr>
          <a:xfrm>
            <a:off x="8352692" y="2910254"/>
            <a:ext cx="2936631" cy="1477328"/>
          </a:xfrm>
          <a:prstGeom prst="rect">
            <a:avLst/>
          </a:prstGeom>
          <a:noFill/>
        </p:spPr>
        <p:txBody>
          <a:bodyPr wrap="square" rtlCol="0">
            <a:spAutoFit/>
          </a:bodyPr>
          <a:lstStyle/>
          <a:p>
            <a:r>
              <a:rPr lang="zh-TW" altLang="en-US" dirty="0" smtClean="0"/>
              <a:t>基本上一個 </a:t>
            </a:r>
            <a:r>
              <a:rPr lang="en-US" altLang="zh-TW" dirty="0" smtClean="0"/>
              <a:t>hash</a:t>
            </a:r>
            <a:r>
              <a:rPr lang="zh-TW" altLang="en-US" dirty="0" smtClean="0"/>
              <a:t>號碼，代表一次修改次數。</a:t>
            </a:r>
            <a:endParaRPr lang="en-US" altLang="zh-TW" dirty="0" smtClean="0"/>
          </a:p>
          <a:p>
            <a:r>
              <a:rPr lang="zh-TW" altLang="en-US" dirty="0" smtClean="0"/>
              <a:t>以左圖為例：</a:t>
            </a:r>
            <a:endParaRPr lang="en-US" altLang="zh-TW" dirty="0" smtClean="0"/>
          </a:p>
          <a:p>
            <a:r>
              <a:rPr lang="zh-TW" altLang="en-US" dirty="0" smtClean="0"/>
              <a:t>總共有 </a:t>
            </a:r>
            <a:r>
              <a:rPr lang="en-US" altLang="zh-TW" dirty="0" smtClean="0"/>
              <a:t>3</a:t>
            </a:r>
            <a:r>
              <a:rPr lang="zh-TW" altLang="en-US" dirty="0" smtClean="0"/>
              <a:t> 次修改：</a:t>
            </a:r>
            <a:r>
              <a:rPr lang="en-US" altLang="zh-TW" dirty="0" smtClean="0"/>
              <a:t>7bc27cac, a233c117, a4ebc0f6</a:t>
            </a:r>
            <a:endParaRPr lang="zh-TW" altLang="en-US" dirty="0"/>
          </a:p>
        </p:txBody>
      </p:sp>
    </p:spTree>
    <p:extLst>
      <p:ext uri="{BB962C8B-B14F-4D97-AF65-F5344CB8AC3E}">
        <p14:creationId xmlns:p14="http://schemas.microsoft.com/office/powerpoint/2010/main" val="128690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a:t>
            </a:r>
            <a:endParaRPr lang="zh-TW" altLang="en-US" dirty="0"/>
          </a:p>
        </p:txBody>
      </p:sp>
      <p:sp>
        <p:nvSpPr>
          <p:cNvPr id="3" name="內容版面配置區 2"/>
          <p:cNvSpPr>
            <a:spLocks noGrp="1"/>
          </p:cNvSpPr>
          <p:nvPr>
            <p:ph idx="1"/>
          </p:nvPr>
        </p:nvSpPr>
        <p:spPr/>
        <p:txBody>
          <a:bodyPr/>
          <a:lstStyle/>
          <a:p>
            <a:r>
              <a:rPr lang="en-US" altLang="zh-TW" dirty="0" smtClean="0"/>
              <a:t>1.Basic workflow</a:t>
            </a:r>
          </a:p>
          <a:p>
            <a:r>
              <a:rPr lang="en-US" altLang="zh-TW" dirty="0" smtClean="0"/>
              <a:t>2.Repositories</a:t>
            </a:r>
          </a:p>
          <a:p>
            <a:r>
              <a:rPr lang="en-US" altLang="zh-TW" dirty="0" smtClean="0"/>
              <a:t>3.Undo</a:t>
            </a:r>
          </a:p>
          <a:p>
            <a:r>
              <a:rPr lang="en-US" altLang="zh-TW" dirty="0" smtClean="0"/>
              <a:t>4.Working with Branches</a:t>
            </a:r>
          </a:p>
          <a:p>
            <a:r>
              <a:rPr lang="en-US" altLang="zh-TW" dirty="0" smtClean="0"/>
              <a:t>5.Collaborating</a:t>
            </a:r>
            <a:endParaRPr lang="zh-TW" altLang="en-US" dirty="0"/>
          </a:p>
        </p:txBody>
      </p:sp>
    </p:spTree>
    <p:extLst>
      <p:ext uri="{BB962C8B-B14F-4D97-AF65-F5344CB8AC3E}">
        <p14:creationId xmlns:p14="http://schemas.microsoft.com/office/powerpoint/2010/main" val="2742719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04408"/>
            <a:ext cx="10515600" cy="1325563"/>
          </a:xfrm>
        </p:spPr>
        <p:txBody>
          <a:bodyPr/>
          <a:lstStyle/>
          <a:p>
            <a:r>
              <a:rPr lang="en-US" altLang="zh-TW" dirty="0" smtClean="0"/>
              <a:t>How can I see what changed two commits?</a:t>
            </a:r>
            <a:endParaRPr lang="zh-TW" altLang="en-US" dirty="0"/>
          </a:p>
        </p:txBody>
      </p:sp>
      <p:sp>
        <p:nvSpPr>
          <p:cNvPr id="3" name="內容版面配置區 2"/>
          <p:cNvSpPr>
            <a:spLocks noGrp="1"/>
          </p:cNvSpPr>
          <p:nvPr>
            <p:ph idx="1"/>
          </p:nvPr>
        </p:nvSpPr>
        <p:spPr>
          <a:xfrm>
            <a:off x="838200" y="1183786"/>
            <a:ext cx="10515600" cy="4351338"/>
          </a:xfrm>
        </p:spPr>
        <p:txBody>
          <a:bodyPr/>
          <a:lstStyle/>
          <a:p>
            <a:r>
              <a:rPr lang="en-US" altLang="zh-TW" dirty="0" smtClean="0"/>
              <a:t>&lt;</a:t>
            </a:r>
            <a:r>
              <a:rPr lang="en-US" altLang="zh-TW" dirty="0" err="1" smtClean="0"/>
              <a:t>git</a:t>
            </a:r>
            <a:r>
              <a:rPr lang="en-US" altLang="zh-TW" dirty="0" smtClean="0"/>
              <a:t> diff ID1..ID2&gt;</a:t>
            </a:r>
            <a:endParaRPr lang="zh-TW" altLang="en-US" dirty="0"/>
          </a:p>
        </p:txBody>
      </p:sp>
      <p:pic>
        <p:nvPicPr>
          <p:cNvPr id="4" name="圖片 3"/>
          <p:cNvPicPr>
            <a:picLocks noChangeAspect="1"/>
          </p:cNvPicPr>
          <p:nvPr/>
        </p:nvPicPr>
        <p:blipFill>
          <a:blip r:embed="rId2"/>
          <a:stretch>
            <a:fillRect/>
          </a:stretch>
        </p:blipFill>
        <p:spPr>
          <a:xfrm>
            <a:off x="911102" y="1734648"/>
            <a:ext cx="4848225" cy="2790825"/>
          </a:xfrm>
          <a:prstGeom prst="rect">
            <a:avLst/>
          </a:prstGeom>
        </p:spPr>
      </p:pic>
      <p:cxnSp>
        <p:nvCxnSpPr>
          <p:cNvPr id="6" name="直線接點 5"/>
          <p:cNvCxnSpPr/>
          <p:nvPr/>
        </p:nvCxnSpPr>
        <p:spPr>
          <a:xfrm>
            <a:off x="838200" y="1978269"/>
            <a:ext cx="3256452"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053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a:blip r:embed="rId2"/>
          <a:stretch>
            <a:fillRect/>
          </a:stretch>
        </p:blipFill>
        <p:spPr>
          <a:xfrm>
            <a:off x="930152" y="1501348"/>
            <a:ext cx="8467725" cy="3733800"/>
          </a:xfrm>
          <a:prstGeom prst="rect">
            <a:avLst/>
          </a:prstGeom>
        </p:spPr>
      </p:pic>
      <p:sp>
        <p:nvSpPr>
          <p:cNvPr id="2" name="標題 1"/>
          <p:cNvSpPr>
            <a:spLocks noGrp="1"/>
          </p:cNvSpPr>
          <p:nvPr>
            <p:ph type="title"/>
          </p:nvPr>
        </p:nvSpPr>
        <p:spPr/>
        <p:txBody>
          <a:bodyPr/>
          <a:lstStyle/>
          <a:p>
            <a:r>
              <a:rPr lang="en-US" altLang="zh-TW" dirty="0" smtClean="0"/>
              <a:t>How do I add new files?</a:t>
            </a:r>
            <a:endParaRPr lang="zh-TW" altLang="en-US" dirty="0"/>
          </a:p>
        </p:txBody>
      </p:sp>
      <p:cxnSp>
        <p:nvCxnSpPr>
          <p:cNvPr id="8" name="直線接點 7"/>
          <p:cNvCxnSpPr/>
          <p:nvPr/>
        </p:nvCxnSpPr>
        <p:spPr>
          <a:xfrm>
            <a:off x="949569" y="1995854"/>
            <a:ext cx="1512277"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1705707" y="3368248"/>
            <a:ext cx="1512277"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949569" y="4123592"/>
            <a:ext cx="2497016"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930151" y="4428759"/>
            <a:ext cx="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949569" y="4428759"/>
            <a:ext cx="5380893" cy="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958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do I tell </a:t>
            </a:r>
            <a:r>
              <a:rPr lang="en-US" altLang="zh-TW" dirty="0" err="1" smtClean="0"/>
              <a:t>Git</a:t>
            </a:r>
            <a:r>
              <a:rPr lang="en-US" altLang="zh-TW" dirty="0" smtClean="0"/>
              <a:t> to ignore certain files?</a:t>
            </a:r>
            <a:endParaRPr lang="zh-TW" altLang="en-US" dirty="0"/>
          </a:p>
        </p:txBody>
      </p:sp>
      <p:sp>
        <p:nvSpPr>
          <p:cNvPr id="3" name="內容版面配置區 2"/>
          <p:cNvSpPr>
            <a:spLocks noGrp="1"/>
          </p:cNvSpPr>
          <p:nvPr>
            <p:ph idx="1"/>
          </p:nvPr>
        </p:nvSpPr>
        <p:spPr/>
        <p:txBody>
          <a:bodyPr/>
          <a:lstStyle/>
          <a:p>
            <a:r>
              <a:rPr lang="en-US" altLang="zh-TW" dirty="0" smtClean="0"/>
              <a:t>&lt;.</a:t>
            </a:r>
            <a:r>
              <a:rPr lang="en-US" altLang="zh-TW" dirty="0" err="1" smtClean="0"/>
              <a:t>gitignore</a:t>
            </a:r>
            <a:r>
              <a:rPr lang="en-US" altLang="zh-TW" dirty="0" smtClean="0"/>
              <a:t>&gt;</a:t>
            </a:r>
          </a:p>
          <a:p>
            <a:r>
              <a:rPr lang="zh-TW" altLang="en-US" dirty="0" smtClean="0"/>
              <a:t>如果</a:t>
            </a:r>
            <a:r>
              <a:rPr lang="zh-TW" altLang="en-US" dirty="0"/>
              <a:t> </a:t>
            </a:r>
            <a:r>
              <a:rPr lang="en-US" altLang="zh-TW" dirty="0" smtClean="0"/>
              <a:t>.</a:t>
            </a:r>
            <a:r>
              <a:rPr lang="en-US" altLang="zh-TW" dirty="0" err="1" smtClean="0"/>
              <a:t>gitignore</a:t>
            </a:r>
            <a:r>
              <a:rPr lang="zh-TW" altLang="en-US" dirty="0" smtClean="0"/>
              <a:t> 包含  </a:t>
            </a:r>
            <a:r>
              <a:rPr lang="en-US" altLang="zh-TW" dirty="0" smtClean="0"/>
              <a:t>build, *.</a:t>
            </a:r>
            <a:r>
              <a:rPr lang="en-US" altLang="zh-TW" dirty="0" err="1" smtClean="0"/>
              <a:t>mpl</a:t>
            </a:r>
            <a:r>
              <a:rPr lang="zh-TW" altLang="en-US" dirty="0" smtClean="0"/>
              <a:t>，則被包含的檔案即會被 </a:t>
            </a:r>
            <a:r>
              <a:rPr lang="en-US" altLang="zh-TW" dirty="0" err="1" smtClean="0"/>
              <a:t>Git</a:t>
            </a:r>
            <a:r>
              <a:rPr lang="en-US" altLang="zh-TW" dirty="0" smtClean="0"/>
              <a:t> </a:t>
            </a:r>
            <a:r>
              <a:rPr lang="zh-TW" altLang="en-US" dirty="0" smtClean="0"/>
              <a:t>忽略。</a:t>
            </a:r>
            <a:endParaRPr lang="en-US" altLang="zh-TW" dirty="0" smtClean="0"/>
          </a:p>
          <a:p>
            <a:r>
              <a:rPr lang="zh-TW" altLang="en-US" dirty="0" smtClean="0"/>
              <a:t>如果有權不包含關鍵字的檔案或是資料夾名稱，則需要加入 </a:t>
            </a:r>
            <a:r>
              <a:rPr lang="en-US" altLang="zh-TW" dirty="0" smtClean="0"/>
              <a:t>wildcard ‘*’</a:t>
            </a:r>
            <a:r>
              <a:rPr lang="zh-TW" altLang="en-US" dirty="0" smtClean="0"/>
              <a:t>。不然就只能忽略跟 </a:t>
            </a:r>
            <a:r>
              <a:rPr lang="en-US" altLang="zh-TW" dirty="0" smtClean="0"/>
              <a:t>line </a:t>
            </a:r>
            <a:r>
              <a:rPr lang="zh-TW" altLang="en-US" dirty="0" smtClean="0"/>
              <a:t>一模一樣。</a:t>
            </a:r>
            <a:endParaRPr lang="en-US" altLang="zh-TW" dirty="0" smtClean="0"/>
          </a:p>
          <a:p>
            <a:r>
              <a:rPr lang="zh-TW" altLang="en-US" dirty="0" smtClean="0"/>
              <a:t>比如 </a:t>
            </a:r>
            <a:r>
              <a:rPr lang="en-US" altLang="zh-TW" dirty="0" smtClean="0"/>
              <a:t>.</a:t>
            </a:r>
            <a:r>
              <a:rPr lang="en-US" altLang="zh-TW" dirty="0" err="1" smtClean="0"/>
              <a:t>gitignore</a:t>
            </a:r>
            <a:r>
              <a:rPr lang="en-US" altLang="zh-TW" dirty="0" smtClean="0"/>
              <a:t> </a:t>
            </a:r>
            <a:r>
              <a:rPr lang="zh-TW" altLang="en-US" dirty="0" smtClean="0"/>
              <a:t>有 </a:t>
            </a:r>
            <a:r>
              <a:rPr lang="en-US" altLang="zh-TW" dirty="0" smtClean="0"/>
              <a:t>line</a:t>
            </a:r>
            <a:r>
              <a:rPr lang="zh-TW" altLang="en-US" dirty="0" smtClean="0"/>
              <a:t> 為 </a:t>
            </a:r>
            <a:r>
              <a:rPr lang="en-US" altLang="zh-TW" dirty="0" smtClean="0"/>
              <a:t>pdf</a:t>
            </a:r>
            <a:r>
              <a:rPr lang="zh-TW" altLang="en-US" dirty="0" smtClean="0"/>
              <a:t>，但因為 </a:t>
            </a:r>
            <a:r>
              <a:rPr lang="en-US" altLang="zh-TW" dirty="0" smtClean="0"/>
              <a:t>pdf </a:t>
            </a:r>
            <a:r>
              <a:rPr lang="zh-TW" altLang="en-US" dirty="0" smtClean="0"/>
              <a:t>沒有 </a:t>
            </a:r>
            <a:r>
              <a:rPr lang="en-US" altLang="zh-TW" dirty="0" smtClean="0"/>
              <a:t>wildcard</a:t>
            </a:r>
            <a:r>
              <a:rPr lang="zh-TW" altLang="en-US" dirty="0" smtClean="0"/>
              <a:t> 符號，所以 </a:t>
            </a:r>
            <a:r>
              <a:rPr lang="en-US" altLang="zh-TW" dirty="0" err="1" smtClean="0"/>
              <a:t>Git</a:t>
            </a:r>
            <a:r>
              <a:rPr lang="en-US" altLang="zh-TW" dirty="0" smtClean="0"/>
              <a:t> </a:t>
            </a:r>
            <a:r>
              <a:rPr lang="zh-TW" altLang="en-US" dirty="0" smtClean="0"/>
              <a:t>只會忽略檔名或是資料夾叫做 </a:t>
            </a:r>
            <a:r>
              <a:rPr lang="en-US" altLang="zh-TW" dirty="0" smtClean="0"/>
              <a:t>pdf </a:t>
            </a:r>
            <a:r>
              <a:rPr lang="zh-TW" altLang="en-US" dirty="0" smtClean="0"/>
              <a:t>的檔案，</a:t>
            </a:r>
            <a:r>
              <a:rPr lang="en-US" altLang="zh-TW" dirty="0" smtClean="0"/>
              <a:t>apple.pdf </a:t>
            </a:r>
            <a:r>
              <a:rPr lang="zh-TW" altLang="en-US" dirty="0" smtClean="0"/>
              <a:t>則不會被忽略。</a:t>
            </a:r>
            <a:endParaRPr lang="en-US" altLang="zh-TW" dirty="0" smtClean="0"/>
          </a:p>
        </p:txBody>
      </p:sp>
    </p:spTree>
    <p:extLst>
      <p:ext uri="{BB962C8B-B14F-4D97-AF65-F5344CB8AC3E}">
        <p14:creationId xmlns:p14="http://schemas.microsoft.com/office/powerpoint/2010/main" val="3022350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remove unwanted files?</a:t>
            </a:r>
            <a:endParaRPr lang="zh-TW" altLang="en-US" dirty="0"/>
          </a:p>
        </p:txBody>
      </p:sp>
      <p:sp>
        <p:nvSpPr>
          <p:cNvPr id="3" name="內容版面配置區 2"/>
          <p:cNvSpPr>
            <a:spLocks noGrp="1"/>
          </p:cNvSpPr>
          <p:nvPr>
            <p:ph idx="1"/>
          </p:nvPr>
        </p:nvSpPr>
        <p:spPr/>
        <p:txBody>
          <a:bodyPr/>
          <a:lstStyle/>
          <a:p>
            <a:r>
              <a:rPr lang="en-US" altLang="zh-TW" dirty="0" smtClean="0"/>
              <a:t>&lt;</a:t>
            </a:r>
            <a:r>
              <a:rPr lang="en-US" altLang="zh-TW" dirty="0" err="1" smtClean="0"/>
              <a:t>git</a:t>
            </a:r>
            <a:r>
              <a:rPr lang="en-US" altLang="zh-TW" dirty="0" smtClean="0"/>
              <a:t> clean –n&gt; will show you a list of files that are in the repository, but whose history </a:t>
            </a:r>
            <a:r>
              <a:rPr lang="en-US" altLang="zh-TW" dirty="0" err="1" smtClean="0"/>
              <a:t>Git</a:t>
            </a:r>
            <a:r>
              <a:rPr lang="en-US" altLang="zh-TW" dirty="0" smtClean="0"/>
              <a:t> is not currently tracking.</a:t>
            </a:r>
          </a:p>
          <a:p>
            <a:r>
              <a:rPr lang="en-US" altLang="zh-TW" dirty="0" smtClean="0"/>
              <a:t>&lt;</a:t>
            </a:r>
            <a:r>
              <a:rPr lang="en-US" altLang="zh-TW" dirty="0" err="1" smtClean="0"/>
              <a:t>git</a:t>
            </a:r>
            <a:r>
              <a:rPr lang="en-US" altLang="zh-TW" dirty="0" smtClean="0"/>
              <a:t> clean -f&gt; will delete those files.</a:t>
            </a:r>
            <a:endParaRPr lang="zh-TW" altLang="en-US" dirty="0"/>
          </a:p>
        </p:txBody>
      </p:sp>
      <p:pic>
        <p:nvPicPr>
          <p:cNvPr id="4" name="圖片 3"/>
          <p:cNvPicPr>
            <a:picLocks noChangeAspect="1"/>
          </p:cNvPicPr>
          <p:nvPr/>
        </p:nvPicPr>
        <p:blipFill>
          <a:blip r:embed="rId2"/>
          <a:stretch>
            <a:fillRect/>
          </a:stretch>
        </p:blipFill>
        <p:spPr>
          <a:xfrm>
            <a:off x="1000125" y="3291619"/>
            <a:ext cx="5997457" cy="2185989"/>
          </a:xfrm>
          <a:prstGeom prst="rect">
            <a:avLst/>
          </a:prstGeom>
        </p:spPr>
      </p:pic>
    </p:spTree>
    <p:extLst>
      <p:ext uri="{BB962C8B-B14F-4D97-AF65-F5344CB8AC3E}">
        <p14:creationId xmlns:p14="http://schemas.microsoft.com/office/powerpoint/2010/main" val="3347657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see how </a:t>
            </a:r>
            <a:r>
              <a:rPr lang="en-US" altLang="zh-TW" dirty="0" err="1" smtClean="0"/>
              <a:t>Git</a:t>
            </a:r>
            <a:r>
              <a:rPr lang="en-US" altLang="zh-TW" dirty="0" smtClean="0"/>
              <a:t> is configured?</a:t>
            </a:r>
            <a:endParaRPr lang="zh-TW" altLang="en-US" dirty="0"/>
          </a:p>
        </p:txBody>
      </p:sp>
      <p:sp>
        <p:nvSpPr>
          <p:cNvPr id="3" name="內容版面配置區 2"/>
          <p:cNvSpPr>
            <a:spLocks noGrp="1"/>
          </p:cNvSpPr>
          <p:nvPr>
            <p:ph idx="1"/>
          </p:nvPr>
        </p:nvSpPr>
        <p:spPr/>
        <p:txBody>
          <a:bodyPr/>
          <a:lstStyle/>
          <a:p>
            <a:r>
              <a:rPr lang="en-US" altLang="zh-TW" dirty="0" err="1" smtClean="0"/>
              <a:t>Git</a:t>
            </a:r>
            <a:r>
              <a:rPr lang="en-US" altLang="zh-TW" dirty="0" smtClean="0"/>
              <a:t> allows you to change its default settings. </a:t>
            </a:r>
          </a:p>
          <a:p>
            <a:r>
              <a:rPr lang="en-US" altLang="zh-TW" dirty="0" smtClean="0"/>
              <a:t>&lt;</a:t>
            </a:r>
            <a:r>
              <a:rPr lang="en-US" altLang="zh-TW" dirty="0" err="1" smtClean="0"/>
              <a:t>git</a:t>
            </a:r>
            <a:r>
              <a:rPr lang="en-US" altLang="zh-TW" dirty="0" smtClean="0"/>
              <a:t> </a:t>
            </a:r>
            <a:r>
              <a:rPr lang="en-US" altLang="zh-TW" dirty="0" err="1" smtClean="0"/>
              <a:t>config</a:t>
            </a:r>
            <a:r>
              <a:rPr lang="en-US" altLang="zh-TW" dirty="0" smtClean="0"/>
              <a:t> --list + --system/--global/--local&gt;</a:t>
            </a:r>
          </a:p>
          <a:p>
            <a:endParaRPr lang="zh-TW" altLang="en-US" dirty="0"/>
          </a:p>
        </p:txBody>
      </p:sp>
      <p:pic>
        <p:nvPicPr>
          <p:cNvPr id="4" name="圖片 3"/>
          <p:cNvPicPr>
            <a:picLocks noChangeAspect="1"/>
          </p:cNvPicPr>
          <p:nvPr/>
        </p:nvPicPr>
        <p:blipFill>
          <a:blip r:embed="rId2"/>
          <a:stretch>
            <a:fillRect/>
          </a:stretch>
        </p:blipFill>
        <p:spPr>
          <a:xfrm>
            <a:off x="838200" y="2834786"/>
            <a:ext cx="5000625" cy="1047750"/>
          </a:xfrm>
          <a:prstGeom prst="rect">
            <a:avLst/>
          </a:prstGeom>
        </p:spPr>
      </p:pic>
      <p:pic>
        <p:nvPicPr>
          <p:cNvPr id="5" name="圖片 4"/>
          <p:cNvPicPr>
            <a:picLocks noChangeAspect="1"/>
          </p:cNvPicPr>
          <p:nvPr/>
        </p:nvPicPr>
        <p:blipFill>
          <a:blip r:embed="rId3"/>
          <a:stretch>
            <a:fillRect/>
          </a:stretch>
        </p:blipFill>
        <p:spPr>
          <a:xfrm>
            <a:off x="997194" y="4121028"/>
            <a:ext cx="4422366" cy="1717064"/>
          </a:xfrm>
          <a:prstGeom prst="rect">
            <a:avLst/>
          </a:prstGeom>
        </p:spPr>
      </p:pic>
    </p:spTree>
    <p:extLst>
      <p:ext uri="{BB962C8B-B14F-4D97-AF65-F5344CB8AC3E}">
        <p14:creationId xmlns:p14="http://schemas.microsoft.com/office/powerpoint/2010/main" val="3119874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change my </a:t>
            </a:r>
            <a:r>
              <a:rPr lang="en-US" altLang="zh-TW" dirty="0" err="1" smtClean="0"/>
              <a:t>Git</a:t>
            </a:r>
            <a:r>
              <a:rPr lang="en-US" altLang="zh-TW" dirty="0" smtClean="0"/>
              <a:t> configuration?</a:t>
            </a:r>
            <a:endParaRPr lang="zh-TW" altLang="en-US" dirty="0"/>
          </a:p>
        </p:txBody>
      </p:sp>
      <p:sp>
        <p:nvSpPr>
          <p:cNvPr id="3" name="內容版面配置區 2"/>
          <p:cNvSpPr>
            <a:spLocks noGrp="1"/>
          </p:cNvSpPr>
          <p:nvPr>
            <p:ph idx="1"/>
          </p:nvPr>
        </p:nvSpPr>
        <p:spPr>
          <a:xfrm>
            <a:off x="838200" y="1605817"/>
            <a:ext cx="10515600" cy="4351338"/>
          </a:xfrm>
        </p:spPr>
        <p:txBody>
          <a:bodyPr/>
          <a:lstStyle/>
          <a:p>
            <a:r>
              <a:rPr lang="en-US" altLang="zh-TW" dirty="0" smtClean="0"/>
              <a:t>&lt;</a:t>
            </a:r>
            <a:r>
              <a:rPr lang="en-US" altLang="zh-TW" dirty="0" err="1" smtClean="0"/>
              <a:t>git</a:t>
            </a:r>
            <a:r>
              <a:rPr lang="en-US" altLang="zh-TW" dirty="0" smtClean="0"/>
              <a:t> </a:t>
            </a:r>
            <a:r>
              <a:rPr lang="en-US" altLang="zh-TW" dirty="0" err="1" smtClean="0"/>
              <a:t>config</a:t>
            </a:r>
            <a:r>
              <a:rPr lang="en-US" altLang="zh-TW" dirty="0" smtClean="0"/>
              <a:t> --global setting.name </a:t>
            </a:r>
            <a:r>
              <a:rPr lang="en-US" altLang="zh-TW" dirty="0" err="1" smtClean="0"/>
              <a:t>setting.value</a:t>
            </a:r>
            <a:r>
              <a:rPr lang="en-US" altLang="zh-TW" dirty="0" smtClean="0"/>
              <a:t>&gt;</a:t>
            </a:r>
          </a:p>
          <a:p>
            <a:r>
              <a:rPr lang="en-US" altLang="zh-TW" dirty="0" smtClean="0"/>
              <a:t>With the setting’s name and value in the appropriate places. The keys that identify your name and email address user.name and </a:t>
            </a:r>
            <a:r>
              <a:rPr lang="en-US" altLang="zh-TW" dirty="0" err="1" smtClean="0"/>
              <a:t>user.email</a:t>
            </a:r>
            <a:r>
              <a:rPr lang="en-US" altLang="zh-TW" dirty="0" smtClean="0"/>
              <a:t> respectively.</a:t>
            </a:r>
          </a:p>
          <a:p>
            <a:endParaRPr lang="zh-TW" altLang="en-US" dirty="0"/>
          </a:p>
        </p:txBody>
      </p:sp>
      <p:pic>
        <p:nvPicPr>
          <p:cNvPr id="4" name="圖片 3"/>
          <p:cNvPicPr>
            <a:picLocks noChangeAspect="1"/>
          </p:cNvPicPr>
          <p:nvPr/>
        </p:nvPicPr>
        <p:blipFill>
          <a:blip r:embed="rId2"/>
          <a:stretch>
            <a:fillRect/>
          </a:stretch>
        </p:blipFill>
        <p:spPr>
          <a:xfrm>
            <a:off x="838199" y="3715543"/>
            <a:ext cx="6978725" cy="320125"/>
          </a:xfrm>
          <a:prstGeom prst="rect">
            <a:avLst/>
          </a:prstGeom>
        </p:spPr>
      </p:pic>
    </p:spTree>
    <p:extLst>
      <p:ext uri="{BB962C8B-B14F-4D97-AF65-F5344CB8AC3E}">
        <p14:creationId xmlns:p14="http://schemas.microsoft.com/office/powerpoint/2010/main" val="2340959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commit changes selectively?</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942975" y="1367631"/>
            <a:ext cx="8382000" cy="2962275"/>
          </a:xfrm>
          <a:prstGeom prst="rect">
            <a:avLst/>
          </a:prstGeom>
        </p:spPr>
      </p:pic>
      <p:pic>
        <p:nvPicPr>
          <p:cNvPr id="5" name="圖片 4"/>
          <p:cNvPicPr>
            <a:picLocks noChangeAspect="1"/>
          </p:cNvPicPr>
          <p:nvPr/>
        </p:nvPicPr>
        <p:blipFill>
          <a:blip r:embed="rId3"/>
          <a:stretch>
            <a:fillRect/>
          </a:stretch>
        </p:blipFill>
        <p:spPr>
          <a:xfrm>
            <a:off x="942975" y="4414837"/>
            <a:ext cx="6457042" cy="1233488"/>
          </a:xfrm>
          <a:prstGeom prst="rect">
            <a:avLst/>
          </a:prstGeom>
        </p:spPr>
      </p:pic>
    </p:spTree>
    <p:extLst>
      <p:ext uri="{BB962C8B-B14F-4D97-AF65-F5344CB8AC3E}">
        <p14:creationId xmlns:p14="http://schemas.microsoft.com/office/powerpoint/2010/main" val="2949484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undo changes to </a:t>
            </a:r>
            <a:r>
              <a:rPr lang="en-US" altLang="zh-TW" dirty="0" err="1" smtClean="0"/>
              <a:t>unstaged</a:t>
            </a:r>
            <a:r>
              <a:rPr lang="en-US" altLang="zh-TW" dirty="0" smtClean="0"/>
              <a:t> files?</a:t>
            </a:r>
            <a:endParaRPr lang="zh-TW" altLang="en-US" dirty="0"/>
          </a:p>
        </p:txBody>
      </p:sp>
      <p:sp>
        <p:nvSpPr>
          <p:cNvPr id="3" name="內容版面配置區 2"/>
          <p:cNvSpPr>
            <a:spLocks noGrp="1"/>
          </p:cNvSpPr>
          <p:nvPr>
            <p:ph idx="1"/>
          </p:nvPr>
        </p:nvSpPr>
        <p:spPr/>
        <p:txBody>
          <a:bodyPr/>
          <a:lstStyle/>
          <a:p>
            <a:r>
              <a:rPr lang="en-US" altLang="zh-TW" dirty="0" smtClean="0"/>
              <a:t>&lt;</a:t>
            </a:r>
            <a:r>
              <a:rPr lang="en-US" altLang="zh-TW" dirty="0" err="1" smtClean="0"/>
              <a:t>git</a:t>
            </a:r>
            <a:r>
              <a:rPr lang="en-US" altLang="zh-TW" dirty="0" smtClean="0"/>
              <a:t> checkout -- filename&gt; discard the changes that have not yet been staged. Checkout </a:t>
            </a:r>
            <a:r>
              <a:rPr lang="zh-TW" altLang="en-US" dirty="0" smtClean="0"/>
              <a:t>要小心使用，一旦丟棄的檔案將會永久消失。</a:t>
            </a:r>
            <a:endParaRPr lang="zh-TW" altLang="en-US" dirty="0"/>
          </a:p>
        </p:txBody>
      </p:sp>
      <p:pic>
        <p:nvPicPr>
          <p:cNvPr id="4" name="圖片 3"/>
          <p:cNvPicPr>
            <a:picLocks noChangeAspect="1"/>
          </p:cNvPicPr>
          <p:nvPr/>
        </p:nvPicPr>
        <p:blipFill>
          <a:blip r:embed="rId2"/>
          <a:stretch>
            <a:fillRect/>
          </a:stretch>
        </p:blipFill>
        <p:spPr>
          <a:xfrm>
            <a:off x="962025" y="2747962"/>
            <a:ext cx="5133975" cy="2905125"/>
          </a:xfrm>
          <a:prstGeom prst="rect">
            <a:avLst/>
          </a:prstGeom>
        </p:spPr>
      </p:pic>
    </p:spTree>
    <p:extLst>
      <p:ext uri="{BB962C8B-B14F-4D97-AF65-F5344CB8AC3E}">
        <p14:creationId xmlns:p14="http://schemas.microsoft.com/office/powerpoint/2010/main" val="314695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a:t>
            </a:r>
            <a:r>
              <a:rPr lang="en-US" altLang="zh-TW" dirty="0" err="1" smtClean="0"/>
              <a:t>unstage</a:t>
            </a:r>
            <a:r>
              <a:rPr lang="en-US" altLang="zh-TW" dirty="0" smtClean="0"/>
              <a:t> a file that I have staged?</a:t>
            </a:r>
            <a:endParaRPr lang="zh-TW" altLang="en-US" dirty="0"/>
          </a:p>
        </p:txBody>
      </p:sp>
      <p:sp>
        <p:nvSpPr>
          <p:cNvPr id="3" name="內容版面配置區 2"/>
          <p:cNvSpPr>
            <a:spLocks noGrp="1"/>
          </p:cNvSpPr>
          <p:nvPr>
            <p:ph idx="1"/>
          </p:nvPr>
        </p:nvSpPr>
        <p:spPr>
          <a:xfrm>
            <a:off x="838200" y="1463675"/>
            <a:ext cx="10515600" cy="4351338"/>
          </a:xfrm>
        </p:spPr>
        <p:txBody>
          <a:bodyPr/>
          <a:lstStyle/>
          <a:p>
            <a:r>
              <a:rPr lang="en-US" altLang="zh-TW" dirty="0" smtClean="0"/>
              <a:t>&lt;</a:t>
            </a:r>
            <a:r>
              <a:rPr lang="en-US" altLang="zh-TW" dirty="0" err="1" smtClean="0"/>
              <a:t>git</a:t>
            </a:r>
            <a:r>
              <a:rPr lang="en-US" altLang="zh-TW" dirty="0" smtClean="0"/>
              <a:t> reset HEAD filename&gt;</a:t>
            </a:r>
            <a:r>
              <a:rPr lang="zh-TW" altLang="en-US" dirty="0" smtClean="0"/>
              <a:t> </a:t>
            </a:r>
            <a:r>
              <a:rPr lang="en-US" altLang="zh-TW" dirty="0" smtClean="0"/>
              <a:t>undo changes that have been staged. However, it doesn’t restore the file to the state it was in before you started making changes. Instead, it resets the file to the state you last staged.</a:t>
            </a:r>
          </a:p>
          <a:p>
            <a:endParaRPr lang="zh-TW" altLang="en-US" dirty="0"/>
          </a:p>
        </p:txBody>
      </p:sp>
      <p:pic>
        <p:nvPicPr>
          <p:cNvPr id="4" name="圖片 3"/>
          <p:cNvPicPr>
            <a:picLocks noChangeAspect="1"/>
          </p:cNvPicPr>
          <p:nvPr/>
        </p:nvPicPr>
        <p:blipFill>
          <a:blip r:embed="rId2"/>
          <a:stretch>
            <a:fillRect/>
          </a:stretch>
        </p:blipFill>
        <p:spPr>
          <a:xfrm>
            <a:off x="4867275" y="2789238"/>
            <a:ext cx="5086350" cy="3790950"/>
          </a:xfrm>
          <a:prstGeom prst="rect">
            <a:avLst/>
          </a:prstGeom>
        </p:spPr>
      </p:pic>
    </p:spTree>
    <p:extLst>
      <p:ext uri="{BB962C8B-B14F-4D97-AF65-F5344CB8AC3E}">
        <p14:creationId xmlns:p14="http://schemas.microsoft.com/office/powerpoint/2010/main" val="3995424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do I restore an old version of a file?</a:t>
            </a:r>
            <a:endParaRPr lang="zh-TW" altLang="en-US" dirty="0"/>
          </a:p>
        </p:txBody>
      </p:sp>
      <p:sp>
        <p:nvSpPr>
          <p:cNvPr id="3" name="內容版面配置區 2"/>
          <p:cNvSpPr>
            <a:spLocks noGrp="1"/>
          </p:cNvSpPr>
          <p:nvPr>
            <p:ph idx="1"/>
          </p:nvPr>
        </p:nvSpPr>
        <p:spPr/>
        <p:txBody>
          <a:bodyPr/>
          <a:lstStyle/>
          <a:p>
            <a:r>
              <a:rPr lang="en-US" altLang="zh-TW" dirty="0" smtClean="0"/>
              <a:t>&lt;</a:t>
            </a:r>
            <a:r>
              <a:rPr lang="en-US" altLang="zh-TW" dirty="0" err="1" smtClean="0"/>
              <a:t>git</a:t>
            </a:r>
            <a:r>
              <a:rPr lang="en-US" altLang="zh-TW" dirty="0" smtClean="0"/>
              <a:t> checkout hash </a:t>
            </a:r>
            <a:r>
              <a:rPr lang="en-US" altLang="zh-TW" dirty="0" err="1" smtClean="0"/>
              <a:t>file_name</a:t>
            </a:r>
            <a:r>
              <a:rPr lang="en-US" altLang="zh-TW" dirty="0" smtClean="0"/>
              <a:t>&gt;</a:t>
            </a:r>
            <a:endParaRPr lang="zh-TW" altLang="en-US" dirty="0"/>
          </a:p>
        </p:txBody>
      </p:sp>
      <p:pic>
        <p:nvPicPr>
          <p:cNvPr id="4" name="圖片 3"/>
          <p:cNvPicPr>
            <a:picLocks noChangeAspect="1"/>
          </p:cNvPicPr>
          <p:nvPr/>
        </p:nvPicPr>
        <p:blipFill>
          <a:blip r:embed="rId2"/>
          <a:stretch>
            <a:fillRect/>
          </a:stretch>
        </p:blipFill>
        <p:spPr>
          <a:xfrm>
            <a:off x="6273129" y="1473200"/>
            <a:ext cx="4652045" cy="5237162"/>
          </a:xfrm>
          <a:prstGeom prst="rect">
            <a:avLst/>
          </a:prstGeom>
        </p:spPr>
      </p:pic>
      <p:cxnSp>
        <p:nvCxnSpPr>
          <p:cNvPr id="6" name="直線接點 5"/>
          <p:cNvCxnSpPr/>
          <p:nvPr/>
        </p:nvCxnSpPr>
        <p:spPr>
          <a:xfrm>
            <a:off x="6273129" y="6138863"/>
            <a:ext cx="2756571"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05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 to </a:t>
            </a:r>
            <a:r>
              <a:rPr lang="en-US" altLang="zh-TW" dirty="0" err="1" smtClean="0"/>
              <a:t>Git</a:t>
            </a:r>
            <a:r>
              <a:rPr lang="en-US" altLang="zh-TW" dirty="0" smtClean="0"/>
              <a:t> for Data Science (</a:t>
            </a:r>
            <a:r>
              <a:rPr lang="en-US" altLang="zh-TW" dirty="0" err="1" smtClean="0"/>
              <a:t>DataCamp</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smtClean="0"/>
              <a:t>Version Control System </a:t>
            </a:r>
            <a:r>
              <a:rPr lang="zh-TW" altLang="en-US" dirty="0" smtClean="0"/>
              <a:t>版本控制系統</a:t>
            </a:r>
            <a:endParaRPr lang="en-US" altLang="zh-TW" dirty="0" smtClean="0"/>
          </a:p>
          <a:p>
            <a:r>
              <a:rPr lang="en-US" altLang="zh-TW" dirty="0" err="1" smtClean="0"/>
              <a:t>Git</a:t>
            </a:r>
            <a:r>
              <a:rPr lang="en-US" altLang="zh-TW" dirty="0" smtClean="0"/>
              <a:t> </a:t>
            </a:r>
            <a:r>
              <a:rPr lang="zh-TW" altLang="en-US" dirty="0" smtClean="0"/>
              <a:t>為其中一種版本控制系統</a:t>
            </a:r>
            <a:endParaRPr lang="en-US" altLang="zh-TW" dirty="0" smtClean="0"/>
          </a:p>
          <a:p>
            <a:r>
              <a:rPr lang="en-US" altLang="zh-TW" dirty="0" smtClean="0"/>
              <a:t>You can always go back to see which results were generated by which versions of your programs.</a:t>
            </a:r>
          </a:p>
          <a:p>
            <a:r>
              <a:rPr lang="en-US" altLang="zh-TW" dirty="0" err="1" smtClean="0"/>
              <a:t>Git</a:t>
            </a:r>
            <a:r>
              <a:rPr lang="en-US" altLang="zh-TW" dirty="0" smtClean="0"/>
              <a:t> will automatically notify you when your work conflicts with someone else’s. (prevent overwrite)</a:t>
            </a:r>
          </a:p>
          <a:p>
            <a:r>
              <a:rPr lang="en-US" altLang="zh-TW" dirty="0" err="1" smtClean="0"/>
              <a:t>Git</a:t>
            </a:r>
            <a:r>
              <a:rPr lang="en-US" altLang="zh-TW" dirty="0" smtClean="0"/>
              <a:t> can synchronize work done by different people on different machines.</a:t>
            </a:r>
            <a:endParaRPr lang="zh-TW" altLang="en-US" dirty="0"/>
          </a:p>
        </p:txBody>
      </p:sp>
    </p:spTree>
    <p:extLst>
      <p:ext uri="{BB962C8B-B14F-4D97-AF65-F5344CB8AC3E}">
        <p14:creationId xmlns:p14="http://schemas.microsoft.com/office/powerpoint/2010/main" val="4067407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undo all of the changes I have made?</a:t>
            </a:r>
            <a:endParaRPr lang="zh-TW" altLang="en-US" dirty="0"/>
          </a:p>
        </p:txBody>
      </p:sp>
      <p:sp>
        <p:nvSpPr>
          <p:cNvPr id="3" name="內容版面配置區 2"/>
          <p:cNvSpPr>
            <a:spLocks noGrp="1"/>
          </p:cNvSpPr>
          <p:nvPr>
            <p:ph idx="1"/>
          </p:nvPr>
        </p:nvSpPr>
        <p:spPr/>
        <p:txBody>
          <a:bodyPr/>
          <a:lstStyle/>
          <a:p>
            <a:r>
              <a:rPr lang="en-US" altLang="zh-TW" dirty="0" smtClean="0"/>
              <a:t>&lt;</a:t>
            </a:r>
            <a:r>
              <a:rPr lang="en-US" altLang="zh-TW" dirty="0" err="1" smtClean="0"/>
              <a:t>git</a:t>
            </a:r>
            <a:r>
              <a:rPr lang="en-US" altLang="zh-TW" dirty="0" smtClean="0"/>
              <a:t> reset HEAD </a:t>
            </a:r>
            <a:r>
              <a:rPr lang="en-US" altLang="zh-TW" dirty="0" err="1" smtClean="0"/>
              <a:t>directory_name</a:t>
            </a:r>
            <a:r>
              <a:rPr lang="en-US" altLang="zh-TW" dirty="0" smtClean="0"/>
              <a:t>&gt; will </a:t>
            </a:r>
            <a:r>
              <a:rPr lang="en-US" altLang="zh-TW" dirty="0" err="1" smtClean="0"/>
              <a:t>unstage</a:t>
            </a:r>
            <a:r>
              <a:rPr lang="en-US" altLang="zh-TW" dirty="0" smtClean="0"/>
              <a:t> any files from the </a:t>
            </a:r>
            <a:r>
              <a:rPr lang="en-US" altLang="zh-TW" dirty="0" err="1" smtClean="0"/>
              <a:t>directory_name</a:t>
            </a:r>
            <a:r>
              <a:rPr lang="en-US" altLang="zh-TW" dirty="0" smtClean="0"/>
              <a:t> directory that you have staged.</a:t>
            </a:r>
          </a:p>
          <a:p>
            <a:r>
              <a:rPr lang="en-US" altLang="zh-TW" dirty="0" smtClean="0"/>
              <a:t>&lt;</a:t>
            </a:r>
            <a:r>
              <a:rPr lang="en-US" altLang="zh-TW" dirty="0" err="1" smtClean="0"/>
              <a:t>git</a:t>
            </a:r>
            <a:r>
              <a:rPr lang="en-US" altLang="zh-TW" dirty="0" smtClean="0"/>
              <a:t> checkout -- data&gt; restore those files to their previous state</a:t>
            </a:r>
            <a:endParaRPr lang="zh-TW" altLang="en-US" dirty="0"/>
          </a:p>
        </p:txBody>
      </p:sp>
      <p:pic>
        <p:nvPicPr>
          <p:cNvPr id="4" name="圖片 3"/>
          <p:cNvPicPr>
            <a:picLocks noChangeAspect="1"/>
          </p:cNvPicPr>
          <p:nvPr/>
        </p:nvPicPr>
        <p:blipFill>
          <a:blip r:embed="rId2"/>
          <a:stretch>
            <a:fillRect/>
          </a:stretch>
        </p:blipFill>
        <p:spPr>
          <a:xfrm>
            <a:off x="995362" y="3267868"/>
            <a:ext cx="4595529" cy="2218531"/>
          </a:xfrm>
          <a:prstGeom prst="rect">
            <a:avLst/>
          </a:prstGeom>
        </p:spPr>
      </p:pic>
      <p:sp>
        <p:nvSpPr>
          <p:cNvPr id="5" name="文字方塊 4"/>
          <p:cNvSpPr txBox="1"/>
          <p:nvPr/>
        </p:nvSpPr>
        <p:spPr>
          <a:xfrm>
            <a:off x="6362700" y="3800475"/>
            <a:ext cx="3286125" cy="646331"/>
          </a:xfrm>
          <a:prstGeom prst="rect">
            <a:avLst/>
          </a:prstGeom>
          <a:noFill/>
        </p:spPr>
        <p:txBody>
          <a:bodyPr wrap="square" rtlCol="0">
            <a:spAutoFit/>
          </a:bodyPr>
          <a:lstStyle/>
          <a:p>
            <a:r>
              <a:rPr lang="en-US" altLang="zh-TW" dirty="0" smtClean="0"/>
              <a:t>‘ . ‘ dot </a:t>
            </a:r>
            <a:r>
              <a:rPr lang="zh-TW" altLang="en-US" smtClean="0"/>
              <a:t>表示目前所在的資料夾，或是在此資料夾的所有檔案。</a:t>
            </a:r>
            <a:r>
              <a:rPr lang="en-US" altLang="zh-TW" smtClean="0"/>
              <a:t> </a:t>
            </a:r>
            <a:endParaRPr lang="zh-TW" altLang="en-US" dirty="0"/>
          </a:p>
        </p:txBody>
      </p:sp>
    </p:spTree>
    <p:extLst>
      <p:ext uri="{BB962C8B-B14F-4D97-AF65-F5344CB8AC3E}">
        <p14:creationId xmlns:p14="http://schemas.microsoft.com/office/powerpoint/2010/main" val="3337556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Branch: a parallel universe</a:t>
            </a:r>
            <a:endParaRPr lang="zh-TW" altLang="en-US" dirty="0"/>
          </a:p>
        </p:txBody>
      </p:sp>
      <p:sp>
        <p:nvSpPr>
          <p:cNvPr id="3" name="內容版面配置區 2"/>
          <p:cNvSpPr>
            <a:spLocks noGrp="1"/>
          </p:cNvSpPr>
          <p:nvPr>
            <p:ph idx="1"/>
          </p:nvPr>
        </p:nvSpPr>
        <p:spPr>
          <a:xfrm>
            <a:off x="838200" y="1342048"/>
            <a:ext cx="10515600" cy="926367"/>
          </a:xfrm>
        </p:spPr>
        <p:txBody>
          <a:bodyPr/>
          <a:lstStyle/>
          <a:p>
            <a:r>
              <a:rPr lang="en-US" altLang="zh-TW" dirty="0" smtClean="0"/>
              <a:t>Changes you make in one branch do not affect other branches until you merge them back together.</a:t>
            </a:r>
            <a:endParaRPr lang="zh-TW" altLang="en-US" dirty="0"/>
          </a:p>
        </p:txBody>
      </p:sp>
      <p:sp>
        <p:nvSpPr>
          <p:cNvPr id="4" name="標題 1"/>
          <p:cNvSpPr txBox="1">
            <a:spLocks/>
          </p:cNvSpPr>
          <p:nvPr/>
        </p:nvSpPr>
        <p:spPr>
          <a:xfrm>
            <a:off x="838200" y="33486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How can I see what branches my repository has?</a:t>
            </a:r>
            <a:endParaRPr lang="zh-TW" altLang="en-US" dirty="0"/>
          </a:p>
        </p:txBody>
      </p:sp>
      <p:pic>
        <p:nvPicPr>
          <p:cNvPr id="5" name="圖片 4"/>
          <p:cNvPicPr>
            <a:picLocks noChangeAspect="1"/>
          </p:cNvPicPr>
          <p:nvPr/>
        </p:nvPicPr>
        <p:blipFill>
          <a:blip r:embed="rId2"/>
          <a:stretch>
            <a:fillRect/>
          </a:stretch>
        </p:blipFill>
        <p:spPr>
          <a:xfrm>
            <a:off x="3756514" y="4568703"/>
            <a:ext cx="3895725" cy="1990725"/>
          </a:xfrm>
          <a:prstGeom prst="rect">
            <a:avLst/>
          </a:prstGeom>
        </p:spPr>
      </p:pic>
    </p:spTree>
    <p:extLst>
      <p:ext uri="{BB962C8B-B14F-4D97-AF65-F5344CB8AC3E}">
        <p14:creationId xmlns:p14="http://schemas.microsoft.com/office/powerpoint/2010/main" val="1485835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view the differences between branches?</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969057" y="1755287"/>
            <a:ext cx="5207101" cy="4351338"/>
          </a:xfrm>
          <a:prstGeom prst="rect">
            <a:avLst/>
          </a:prstGeom>
        </p:spPr>
      </p:pic>
      <p:cxnSp>
        <p:nvCxnSpPr>
          <p:cNvPr id="6" name="直線接點 5"/>
          <p:cNvCxnSpPr/>
          <p:nvPr/>
        </p:nvCxnSpPr>
        <p:spPr>
          <a:xfrm>
            <a:off x="838200" y="1925515"/>
            <a:ext cx="355209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6277708" y="1690688"/>
            <a:ext cx="4580792" cy="923330"/>
          </a:xfrm>
          <a:prstGeom prst="rect">
            <a:avLst/>
          </a:prstGeom>
          <a:noFill/>
        </p:spPr>
        <p:txBody>
          <a:bodyPr wrap="square" rtlCol="0">
            <a:spAutoFit/>
          </a:bodyPr>
          <a:lstStyle/>
          <a:p>
            <a:r>
              <a:rPr lang="en-US" altLang="zh-TW" dirty="0" smtClean="0"/>
              <a:t>$ </a:t>
            </a:r>
            <a:r>
              <a:rPr lang="en-US" altLang="zh-TW" dirty="0" err="1" smtClean="0"/>
              <a:t>git</a:t>
            </a:r>
            <a:r>
              <a:rPr lang="en-US" altLang="zh-TW" dirty="0" smtClean="0"/>
              <a:t> diff summary-</a:t>
            </a:r>
            <a:r>
              <a:rPr lang="en-US" altLang="zh-TW" dirty="0" err="1" smtClean="0"/>
              <a:t>statistics..master</a:t>
            </a:r>
            <a:endParaRPr lang="en-US" altLang="zh-TW" dirty="0" smtClean="0"/>
          </a:p>
          <a:p>
            <a:r>
              <a:rPr lang="zh-TW" altLang="en-US" dirty="0" smtClean="0"/>
              <a:t>顯示這兩個 </a:t>
            </a:r>
            <a:r>
              <a:rPr lang="en-US" altLang="zh-TW" dirty="0" smtClean="0"/>
              <a:t>branch </a:t>
            </a:r>
            <a:r>
              <a:rPr lang="zh-TW" altLang="en-US" dirty="0" smtClean="0"/>
              <a:t>的差別，記得</a:t>
            </a:r>
            <a:r>
              <a:rPr lang="en-US" altLang="zh-TW" dirty="0" smtClean="0"/>
              <a:t>..</a:t>
            </a:r>
            <a:r>
              <a:rPr lang="zh-TW" altLang="en-US" dirty="0" smtClean="0"/>
              <a:t>前後不要有空格。</a:t>
            </a:r>
            <a:endParaRPr lang="zh-TW" altLang="en-US" dirty="0"/>
          </a:p>
        </p:txBody>
      </p:sp>
    </p:spTree>
    <p:extLst>
      <p:ext uri="{BB962C8B-B14F-4D97-AF65-F5344CB8AC3E}">
        <p14:creationId xmlns:p14="http://schemas.microsoft.com/office/powerpoint/2010/main" val="3679713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switch from one branch to another?</a:t>
            </a:r>
            <a:endParaRPr lang="zh-TW" altLang="en-US" dirty="0"/>
          </a:p>
        </p:txBody>
      </p:sp>
      <p:sp>
        <p:nvSpPr>
          <p:cNvPr id="3" name="內容版面配置區 2"/>
          <p:cNvSpPr>
            <a:spLocks noGrp="1"/>
          </p:cNvSpPr>
          <p:nvPr>
            <p:ph idx="1"/>
          </p:nvPr>
        </p:nvSpPr>
        <p:spPr>
          <a:xfrm>
            <a:off x="5934808" y="1526686"/>
            <a:ext cx="5418992" cy="4351338"/>
          </a:xfrm>
        </p:spPr>
        <p:txBody>
          <a:bodyPr/>
          <a:lstStyle/>
          <a:p>
            <a:r>
              <a:rPr lang="en-US" altLang="zh-TW" dirty="0" smtClean="0"/>
              <a:t>$ </a:t>
            </a:r>
            <a:r>
              <a:rPr lang="en-US" altLang="zh-TW" dirty="0" err="1" smtClean="0"/>
              <a:t>git</a:t>
            </a:r>
            <a:r>
              <a:rPr lang="en-US" altLang="zh-TW" dirty="0" smtClean="0"/>
              <a:t> checkout branch-name</a:t>
            </a:r>
            <a:br>
              <a:rPr lang="en-US" altLang="zh-TW" dirty="0" smtClean="0"/>
            </a:br>
            <a:r>
              <a:rPr lang="en-US" altLang="zh-TW" dirty="0" smtClean="0"/>
              <a:t>1. Switch to summary-statistics branch</a:t>
            </a:r>
          </a:p>
          <a:p>
            <a:pPr marL="0" indent="0">
              <a:buNone/>
            </a:pPr>
            <a:r>
              <a:rPr lang="en-US" altLang="zh-TW" dirty="0" smtClean="0"/>
              <a:t>   2. use </a:t>
            </a:r>
            <a:r>
              <a:rPr lang="en-US" altLang="zh-TW" dirty="0" err="1" smtClean="0"/>
              <a:t>git</a:t>
            </a:r>
            <a:r>
              <a:rPr lang="en-US" altLang="zh-TW" dirty="0" smtClean="0"/>
              <a:t> </a:t>
            </a:r>
            <a:r>
              <a:rPr lang="en-US" altLang="zh-TW" dirty="0" err="1" smtClean="0"/>
              <a:t>rm</a:t>
            </a:r>
            <a:r>
              <a:rPr lang="en-US" altLang="zh-TW" dirty="0" smtClean="0"/>
              <a:t> to delete report.txt</a:t>
            </a:r>
          </a:p>
          <a:p>
            <a:pPr marL="0" indent="0">
              <a:buNone/>
            </a:pPr>
            <a:r>
              <a:rPr lang="en-US" altLang="zh-TW" dirty="0" smtClean="0"/>
              <a:t>   3.  commit your change</a:t>
            </a:r>
            <a:br>
              <a:rPr lang="en-US" altLang="zh-TW" dirty="0" smtClean="0"/>
            </a:br>
            <a:r>
              <a:rPr lang="en-US" altLang="zh-TW" dirty="0" smtClean="0"/>
              <a:t>   4. use ls to check that it is gone</a:t>
            </a:r>
            <a:br>
              <a:rPr lang="en-US" altLang="zh-TW" dirty="0" smtClean="0"/>
            </a:br>
            <a:r>
              <a:rPr lang="en-US" altLang="zh-TW" dirty="0" smtClean="0"/>
              <a:t>   5. switch back to maser and use ls   </a:t>
            </a:r>
            <a:br>
              <a:rPr lang="en-US" altLang="zh-TW" dirty="0" smtClean="0"/>
            </a:br>
            <a:r>
              <a:rPr lang="en-US" altLang="zh-TW" dirty="0" smtClean="0"/>
              <a:t>        to ensure report.txt is still there</a:t>
            </a:r>
          </a:p>
          <a:p>
            <a:pPr marL="0" indent="0">
              <a:buNone/>
            </a:pPr>
            <a:endParaRPr lang="zh-TW" altLang="en-US" dirty="0"/>
          </a:p>
        </p:txBody>
      </p:sp>
      <p:pic>
        <p:nvPicPr>
          <p:cNvPr id="4" name="圖片 3"/>
          <p:cNvPicPr>
            <a:picLocks noChangeAspect="1"/>
          </p:cNvPicPr>
          <p:nvPr/>
        </p:nvPicPr>
        <p:blipFill>
          <a:blip r:embed="rId2"/>
          <a:stretch>
            <a:fillRect/>
          </a:stretch>
        </p:blipFill>
        <p:spPr>
          <a:xfrm>
            <a:off x="923193" y="1345956"/>
            <a:ext cx="4648200" cy="4876800"/>
          </a:xfrm>
          <a:prstGeom prst="rect">
            <a:avLst/>
          </a:prstGeom>
        </p:spPr>
      </p:pic>
    </p:spTree>
    <p:extLst>
      <p:ext uri="{BB962C8B-B14F-4D97-AF65-F5344CB8AC3E}">
        <p14:creationId xmlns:p14="http://schemas.microsoft.com/office/powerpoint/2010/main" val="1253187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create a branch</a:t>
            </a:r>
            <a:endParaRPr lang="zh-TW" altLang="en-US" dirty="0"/>
          </a:p>
        </p:txBody>
      </p:sp>
      <p:sp>
        <p:nvSpPr>
          <p:cNvPr id="3" name="內容版面配置區 2"/>
          <p:cNvSpPr>
            <a:spLocks noGrp="1"/>
          </p:cNvSpPr>
          <p:nvPr>
            <p:ph idx="1"/>
          </p:nvPr>
        </p:nvSpPr>
        <p:spPr/>
        <p:txBody>
          <a:bodyPr/>
          <a:lstStyle/>
          <a:p>
            <a:r>
              <a:rPr lang="en-US" altLang="zh-TW" dirty="0" smtClean="0"/>
              <a:t>The easiest way to create a new branch is to run </a:t>
            </a:r>
            <a:br>
              <a:rPr lang="en-US" altLang="zh-TW" dirty="0" smtClean="0"/>
            </a:br>
            <a:r>
              <a:rPr lang="en-US" altLang="zh-TW" dirty="0" smtClean="0"/>
              <a:t> $ </a:t>
            </a:r>
            <a:r>
              <a:rPr lang="en-US" altLang="zh-TW" dirty="0" err="1" smtClean="0"/>
              <a:t>git</a:t>
            </a:r>
            <a:r>
              <a:rPr lang="en-US" altLang="zh-TW" dirty="0" smtClean="0"/>
              <a:t> checkout –b branch-name</a:t>
            </a:r>
            <a:br>
              <a:rPr lang="en-US" altLang="zh-TW" dirty="0" smtClean="0"/>
            </a:br>
            <a:r>
              <a:rPr lang="en-US" altLang="zh-TW" dirty="0" smtClean="0"/>
              <a:t>which creates the branch and switches you to it.</a:t>
            </a:r>
            <a:br>
              <a:rPr lang="en-US" altLang="zh-TW" dirty="0" smtClean="0"/>
            </a:br>
            <a:r>
              <a:rPr lang="en-US" altLang="zh-TW" dirty="0" smtClean="0"/>
              <a:t>The contents of the new branch is identical to the contents of the original. Once you start making changes, they only affect the new branch.</a:t>
            </a:r>
            <a:endParaRPr lang="zh-TW" altLang="en-US" dirty="0"/>
          </a:p>
        </p:txBody>
      </p:sp>
      <p:pic>
        <p:nvPicPr>
          <p:cNvPr id="4" name="圖片 3"/>
          <p:cNvPicPr>
            <a:picLocks noChangeAspect="1"/>
          </p:cNvPicPr>
          <p:nvPr/>
        </p:nvPicPr>
        <p:blipFill>
          <a:blip r:embed="rId2"/>
          <a:stretch>
            <a:fillRect/>
          </a:stretch>
        </p:blipFill>
        <p:spPr>
          <a:xfrm>
            <a:off x="1141901" y="4244975"/>
            <a:ext cx="4562475" cy="2066925"/>
          </a:xfrm>
          <a:prstGeom prst="rect">
            <a:avLst/>
          </a:prstGeom>
        </p:spPr>
      </p:pic>
    </p:spTree>
    <p:extLst>
      <p:ext uri="{BB962C8B-B14F-4D97-AF65-F5344CB8AC3E}">
        <p14:creationId xmlns:p14="http://schemas.microsoft.com/office/powerpoint/2010/main" val="3947791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merge two branches?</a:t>
            </a:r>
            <a:endParaRPr lang="zh-TW" altLang="en-US" dirty="0"/>
          </a:p>
        </p:txBody>
      </p:sp>
      <p:sp>
        <p:nvSpPr>
          <p:cNvPr id="3" name="內容版面配置區 2"/>
          <p:cNvSpPr>
            <a:spLocks noGrp="1"/>
          </p:cNvSpPr>
          <p:nvPr>
            <p:ph idx="1"/>
          </p:nvPr>
        </p:nvSpPr>
        <p:spPr/>
        <p:txBody>
          <a:bodyPr/>
          <a:lstStyle/>
          <a:p>
            <a:r>
              <a:rPr lang="en-US" altLang="zh-TW" dirty="0" smtClean="0"/>
              <a:t>$ </a:t>
            </a:r>
            <a:r>
              <a:rPr lang="en-US" altLang="zh-TW" dirty="0" err="1" smtClean="0"/>
              <a:t>git</a:t>
            </a:r>
            <a:r>
              <a:rPr lang="en-US" altLang="zh-TW" dirty="0" smtClean="0"/>
              <a:t> merge </a:t>
            </a:r>
            <a:r>
              <a:rPr lang="en-US" altLang="zh-TW" dirty="0" err="1" smtClean="0"/>
              <a:t>source_branch_name</a:t>
            </a:r>
            <a:r>
              <a:rPr lang="en-US" altLang="zh-TW" dirty="0" smtClean="0"/>
              <a:t> </a:t>
            </a:r>
            <a:r>
              <a:rPr lang="en-US" altLang="zh-TW" dirty="0" err="1" smtClean="0"/>
              <a:t>destination_branch_name</a:t>
            </a:r>
            <a:endParaRPr lang="zh-TW" altLang="en-US" dirty="0"/>
          </a:p>
        </p:txBody>
      </p:sp>
      <p:pic>
        <p:nvPicPr>
          <p:cNvPr id="4" name="圖片 3"/>
          <p:cNvPicPr>
            <a:picLocks noChangeAspect="1"/>
          </p:cNvPicPr>
          <p:nvPr/>
        </p:nvPicPr>
        <p:blipFill>
          <a:blip r:embed="rId2"/>
          <a:stretch>
            <a:fillRect/>
          </a:stretch>
        </p:blipFill>
        <p:spPr>
          <a:xfrm>
            <a:off x="936014" y="2624137"/>
            <a:ext cx="5720249" cy="3126032"/>
          </a:xfrm>
          <a:prstGeom prst="rect">
            <a:avLst/>
          </a:prstGeom>
        </p:spPr>
      </p:pic>
    </p:spTree>
    <p:extLst>
      <p:ext uri="{BB962C8B-B14F-4D97-AF65-F5344CB8AC3E}">
        <p14:creationId xmlns:p14="http://schemas.microsoft.com/office/powerpoint/2010/main" val="2130551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merge two branches with conflicts?</a:t>
            </a:r>
            <a:endParaRPr lang="zh-TW" altLang="en-US" dirty="0"/>
          </a:p>
        </p:txBody>
      </p:sp>
      <p:sp>
        <p:nvSpPr>
          <p:cNvPr id="3" name="內容版面配置區 2"/>
          <p:cNvSpPr>
            <a:spLocks noGrp="1"/>
          </p:cNvSpPr>
          <p:nvPr>
            <p:ph idx="1"/>
          </p:nvPr>
        </p:nvSpPr>
        <p:spPr>
          <a:xfrm>
            <a:off x="6110654" y="1825625"/>
            <a:ext cx="5243146" cy="4351338"/>
          </a:xfrm>
        </p:spPr>
        <p:txBody>
          <a:bodyPr/>
          <a:lstStyle/>
          <a:p>
            <a:r>
              <a:rPr lang="en-US" altLang="zh-TW" dirty="0" smtClean="0"/>
              <a:t>1. </a:t>
            </a:r>
            <a:r>
              <a:rPr lang="en-US" altLang="zh-TW" dirty="0" err="1" smtClean="0"/>
              <a:t>Megre</a:t>
            </a:r>
            <a:r>
              <a:rPr lang="en-US" altLang="zh-TW" dirty="0" smtClean="0"/>
              <a:t> and find conflict</a:t>
            </a:r>
          </a:p>
          <a:p>
            <a:r>
              <a:rPr lang="en-US" altLang="zh-TW" dirty="0" smtClean="0"/>
              <a:t>2. $</a:t>
            </a:r>
            <a:r>
              <a:rPr lang="en-US" altLang="zh-TW" dirty="0" err="1" smtClean="0"/>
              <a:t>git</a:t>
            </a:r>
            <a:r>
              <a:rPr lang="en-US" altLang="zh-TW" dirty="0" smtClean="0"/>
              <a:t> status (to see which file has conflicts.)</a:t>
            </a:r>
          </a:p>
          <a:p>
            <a:r>
              <a:rPr lang="en-US" altLang="zh-TW" dirty="0" smtClean="0"/>
              <a:t>3. use text editor like </a:t>
            </a:r>
            <a:r>
              <a:rPr lang="en-US" altLang="zh-TW" dirty="0" err="1" smtClean="0"/>
              <a:t>nano</a:t>
            </a:r>
            <a:r>
              <a:rPr lang="en-US" altLang="zh-TW" dirty="0" smtClean="0"/>
              <a:t> to remove the conflict markers.</a:t>
            </a:r>
          </a:p>
          <a:p>
            <a:r>
              <a:rPr lang="en-US" altLang="zh-TW" dirty="0" smtClean="0"/>
              <a:t>4. add and commit your changes.</a:t>
            </a:r>
            <a:endParaRPr lang="zh-TW" altLang="en-US" dirty="0"/>
          </a:p>
        </p:txBody>
      </p:sp>
      <p:pic>
        <p:nvPicPr>
          <p:cNvPr id="5" name="圖片 4"/>
          <p:cNvPicPr>
            <a:picLocks noChangeAspect="1"/>
          </p:cNvPicPr>
          <p:nvPr/>
        </p:nvPicPr>
        <p:blipFill>
          <a:blip r:embed="rId2"/>
          <a:stretch>
            <a:fillRect/>
          </a:stretch>
        </p:blipFill>
        <p:spPr>
          <a:xfrm>
            <a:off x="838200" y="1564481"/>
            <a:ext cx="5152118" cy="4873625"/>
          </a:xfrm>
          <a:prstGeom prst="rect">
            <a:avLst/>
          </a:prstGeom>
        </p:spPr>
      </p:pic>
    </p:spTree>
    <p:extLst>
      <p:ext uri="{BB962C8B-B14F-4D97-AF65-F5344CB8AC3E}">
        <p14:creationId xmlns:p14="http://schemas.microsoft.com/office/powerpoint/2010/main" val="3889177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create a brand new repository?</a:t>
            </a:r>
            <a:endParaRPr lang="zh-TW" altLang="en-US" dirty="0"/>
          </a:p>
        </p:txBody>
      </p:sp>
      <p:sp>
        <p:nvSpPr>
          <p:cNvPr id="3" name="內容版面配置區 2"/>
          <p:cNvSpPr>
            <a:spLocks noGrp="1"/>
          </p:cNvSpPr>
          <p:nvPr>
            <p:ph idx="1"/>
          </p:nvPr>
        </p:nvSpPr>
        <p:spPr>
          <a:xfrm>
            <a:off x="838200" y="1863969"/>
            <a:ext cx="10515600" cy="3231540"/>
          </a:xfrm>
        </p:spPr>
        <p:txBody>
          <a:bodyPr/>
          <a:lstStyle/>
          <a:p>
            <a:r>
              <a:rPr lang="en-US" altLang="zh-TW" dirty="0" smtClean="0"/>
              <a:t>Create a new repository called optical.</a:t>
            </a:r>
            <a:endParaRPr lang="zh-TW" altLang="en-US" dirty="0"/>
          </a:p>
        </p:txBody>
      </p:sp>
      <p:pic>
        <p:nvPicPr>
          <p:cNvPr id="5" name="圖片 4"/>
          <p:cNvPicPr>
            <a:picLocks noChangeAspect="1"/>
          </p:cNvPicPr>
          <p:nvPr/>
        </p:nvPicPr>
        <p:blipFill>
          <a:blip r:embed="rId2"/>
          <a:stretch>
            <a:fillRect/>
          </a:stretch>
        </p:blipFill>
        <p:spPr>
          <a:xfrm>
            <a:off x="1172308" y="2420450"/>
            <a:ext cx="6076950" cy="885825"/>
          </a:xfrm>
          <a:prstGeom prst="rect">
            <a:avLst/>
          </a:prstGeom>
        </p:spPr>
      </p:pic>
    </p:spTree>
    <p:extLst>
      <p:ext uri="{BB962C8B-B14F-4D97-AF65-F5344CB8AC3E}">
        <p14:creationId xmlns:p14="http://schemas.microsoft.com/office/powerpoint/2010/main" val="814831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turn a existing project into a </a:t>
            </a:r>
            <a:r>
              <a:rPr lang="en-US" altLang="zh-TW" dirty="0" err="1" smtClean="0"/>
              <a:t>Git</a:t>
            </a:r>
            <a:r>
              <a:rPr lang="en-US" altLang="zh-TW" dirty="0" smtClean="0"/>
              <a:t> repository?</a:t>
            </a:r>
            <a:endParaRPr lang="zh-TW" altLang="en-US" dirty="0"/>
          </a:p>
        </p:txBody>
      </p:sp>
      <p:sp>
        <p:nvSpPr>
          <p:cNvPr id="3" name="內容版面配置區 2"/>
          <p:cNvSpPr>
            <a:spLocks noGrp="1"/>
          </p:cNvSpPr>
          <p:nvPr>
            <p:ph idx="1"/>
          </p:nvPr>
        </p:nvSpPr>
        <p:spPr>
          <a:xfrm>
            <a:off x="8431822" y="1825625"/>
            <a:ext cx="3760178" cy="4351338"/>
          </a:xfrm>
        </p:spPr>
        <p:txBody>
          <a:bodyPr/>
          <a:lstStyle/>
          <a:p>
            <a:r>
              <a:rPr lang="zh-TW" altLang="en-US" dirty="0" smtClean="0"/>
              <a:t>將本地資料夾變成可以給 </a:t>
            </a:r>
            <a:r>
              <a:rPr lang="en-US" altLang="zh-TW" dirty="0" err="1" smtClean="0"/>
              <a:t>Git</a:t>
            </a:r>
            <a:r>
              <a:rPr lang="zh-TW" altLang="en-US" dirty="0" smtClean="0"/>
              <a:t> 控管：</a:t>
            </a:r>
            <a:endParaRPr lang="en-US" altLang="zh-TW" dirty="0" smtClean="0"/>
          </a:p>
          <a:p>
            <a:r>
              <a:rPr lang="en-US" altLang="zh-TW" dirty="0" smtClean="0"/>
              <a:t>$</a:t>
            </a:r>
            <a:r>
              <a:rPr lang="zh-TW" altLang="en-US" dirty="0" smtClean="0"/>
              <a:t> </a:t>
            </a:r>
            <a:r>
              <a:rPr lang="en-US" altLang="zh-TW" dirty="0" err="1" smtClean="0"/>
              <a:t>git</a:t>
            </a:r>
            <a:r>
              <a:rPr lang="en-US" altLang="zh-TW" dirty="0" smtClean="0"/>
              <a:t> </a:t>
            </a:r>
            <a:r>
              <a:rPr lang="en-US" altLang="zh-TW" dirty="0" err="1" smtClean="0"/>
              <a:t>init</a:t>
            </a:r>
            <a:r>
              <a:rPr lang="en-US" altLang="zh-TW" dirty="0" smtClean="0"/>
              <a:t> /Path/to/File</a:t>
            </a:r>
          </a:p>
          <a:p>
            <a:r>
              <a:rPr lang="zh-TW" altLang="en-US" dirty="0" smtClean="0"/>
              <a:t>結束後可以用 </a:t>
            </a:r>
            <a:r>
              <a:rPr lang="en-US" altLang="zh-TW" dirty="0" err="1" smtClean="0"/>
              <a:t>git</a:t>
            </a:r>
            <a:r>
              <a:rPr lang="zh-TW" altLang="en-US" dirty="0" smtClean="0"/>
              <a:t> </a:t>
            </a:r>
            <a:r>
              <a:rPr lang="en-US" altLang="zh-TW" dirty="0" smtClean="0"/>
              <a:t>status</a:t>
            </a:r>
            <a:r>
              <a:rPr lang="zh-TW" altLang="en-US" dirty="0" smtClean="0"/>
              <a:t> 看狀態</a:t>
            </a:r>
            <a:endParaRPr lang="zh-TW" altLang="en-US" dirty="0"/>
          </a:p>
        </p:txBody>
      </p:sp>
      <p:pic>
        <p:nvPicPr>
          <p:cNvPr id="4" name="圖片 3"/>
          <p:cNvPicPr>
            <a:picLocks noChangeAspect="1"/>
          </p:cNvPicPr>
          <p:nvPr/>
        </p:nvPicPr>
        <p:blipFill>
          <a:blip r:embed="rId2"/>
          <a:stretch>
            <a:fillRect/>
          </a:stretch>
        </p:blipFill>
        <p:spPr>
          <a:xfrm>
            <a:off x="497499" y="1690688"/>
            <a:ext cx="7715250" cy="4886325"/>
          </a:xfrm>
          <a:prstGeom prst="rect">
            <a:avLst/>
          </a:prstGeom>
        </p:spPr>
      </p:pic>
    </p:spTree>
    <p:extLst>
      <p:ext uri="{BB962C8B-B14F-4D97-AF65-F5344CB8AC3E}">
        <p14:creationId xmlns:p14="http://schemas.microsoft.com/office/powerpoint/2010/main" val="2895137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create a copy of an existing repository?</a:t>
            </a:r>
            <a:endParaRPr lang="zh-TW" altLang="en-US" dirty="0"/>
          </a:p>
        </p:txBody>
      </p:sp>
      <p:sp>
        <p:nvSpPr>
          <p:cNvPr id="3" name="內容版面配置區 2"/>
          <p:cNvSpPr>
            <a:spLocks noGrp="1"/>
          </p:cNvSpPr>
          <p:nvPr>
            <p:ph idx="1"/>
          </p:nvPr>
        </p:nvSpPr>
        <p:spPr/>
        <p:txBody>
          <a:bodyPr/>
          <a:lstStyle/>
          <a:p>
            <a:r>
              <a:rPr lang="en-US" altLang="zh-TW" dirty="0" smtClean="0"/>
              <a:t>$</a:t>
            </a:r>
            <a:r>
              <a:rPr lang="zh-TW" altLang="en-US" dirty="0" smtClean="0"/>
              <a:t> </a:t>
            </a:r>
            <a:r>
              <a:rPr lang="en-US" altLang="zh-TW" dirty="0" err="1" smtClean="0"/>
              <a:t>git</a:t>
            </a:r>
            <a:r>
              <a:rPr lang="en-US" altLang="zh-TW" dirty="0" smtClean="0"/>
              <a:t> clone URL destination/</a:t>
            </a:r>
            <a:r>
              <a:rPr lang="en-US" altLang="zh-TW" dirty="0" err="1" smtClean="0"/>
              <a:t>file_name</a:t>
            </a:r>
            <a:r>
              <a:rPr lang="en-US" altLang="zh-TW" dirty="0" smtClean="0"/>
              <a:t> </a:t>
            </a:r>
          </a:p>
          <a:p>
            <a:r>
              <a:rPr lang="en-US" altLang="zh-TW" dirty="0" smtClean="0"/>
              <a:t>(URL=identity of the repository you want to clone)</a:t>
            </a:r>
            <a:endParaRPr lang="zh-TW" altLang="en-US" dirty="0"/>
          </a:p>
        </p:txBody>
      </p:sp>
      <p:pic>
        <p:nvPicPr>
          <p:cNvPr id="4" name="圖片 3"/>
          <p:cNvPicPr>
            <a:picLocks noChangeAspect="1"/>
          </p:cNvPicPr>
          <p:nvPr/>
        </p:nvPicPr>
        <p:blipFill>
          <a:blip r:embed="rId2"/>
          <a:stretch>
            <a:fillRect/>
          </a:stretch>
        </p:blipFill>
        <p:spPr>
          <a:xfrm>
            <a:off x="940410" y="2852004"/>
            <a:ext cx="7465036" cy="3367946"/>
          </a:xfrm>
          <a:prstGeom prst="rect">
            <a:avLst/>
          </a:prstGeom>
        </p:spPr>
      </p:pic>
      <p:cxnSp>
        <p:nvCxnSpPr>
          <p:cNvPr id="6" name="直線接點 5"/>
          <p:cNvCxnSpPr/>
          <p:nvPr/>
        </p:nvCxnSpPr>
        <p:spPr>
          <a:xfrm>
            <a:off x="2505808" y="4123592"/>
            <a:ext cx="270803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5401408" y="4123592"/>
            <a:ext cx="20017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032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Where does </a:t>
            </a:r>
            <a:r>
              <a:rPr lang="en-US" altLang="zh-TW" dirty="0" err="1" smtClean="0"/>
              <a:t>Git</a:t>
            </a:r>
            <a:r>
              <a:rPr lang="en-US" altLang="zh-TW" dirty="0" smtClean="0"/>
              <a:t> store information?</a:t>
            </a:r>
            <a:endParaRPr lang="zh-TW" altLang="en-US" dirty="0"/>
          </a:p>
        </p:txBody>
      </p:sp>
      <p:sp>
        <p:nvSpPr>
          <p:cNvPr id="3" name="內容版面配置區 2"/>
          <p:cNvSpPr>
            <a:spLocks noGrp="1"/>
          </p:cNvSpPr>
          <p:nvPr>
            <p:ph idx="1"/>
          </p:nvPr>
        </p:nvSpPr>
        <p:spPr>
          <a:xfrm>
            <a:off x="838200" y="1429972"/>
            <a:ext cx="10515600" cy="3185990"/>
          </a:xfrm>
        </p:spPr>
        <p:txBody>
          <a:bodyPr/>
          <a:lstStyle/>
          <a:p>
            <a:r>
              <a:rPr lang="en-US" altLang="zh-TW" dirty="0" err="1" smtClean="0"/>
              <a:t>Git</a:t>
            </a:r>
            <a:r>
              <a:rPr lang="en-US" altLang="zh-TW" dirty="0" smtClean="0"/>
              <a:t> projects (files, directories / extra information):</a:t>
            </a:r>
          </a:p>
          <a:p>
            <a:endParaRPr lang="zh-TW" altLang="en-US" dirty="0"/>
          </a:p>
        </p:txBody>
      </p:sp>
      <p:sp>
        <p:nvSpPr>
          <p:cNvPr id="4" name="矩形 3"/>
          <p:cNvSpPr/>
          <p:nvPr/>
        </p:nvSpPr>
        <p:spPr>
          <a:xfrm>
            <a:off x="1186962" y="2004644"/>
            <a:ext cx="1688123"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smtClean="0">
                <a:solidFill>
                  <a:srgbClr val="C00000"/>
                </a:solidFill>
              </a:rPr>
              <a:t>Repository</a:t>
            </a:r>
            <a:endParaRPr lang="zh-TW" altLang="en-US" sz="2000" b="1" dirty="0">
              <a:solidFill>
                <a:srgbClr val="C00000"/>
              </a:solidFill>
            </a:endParaRPr>
          </a:p>
        </p:txBody>
      </p:sp>
      <p:sp>
        <p:nvSpPr>
          <p:cNvPr id="5" name="圓角矩形 4"/>
          <p:cNvSpPr/>
          <p:nvPr/>
        </p:nvSpPr>
        <p:spPr>
          <a:xfrm>
            <a:off x="3508131" y="2004644"/>
            <a:ext cx="5996354"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Files and directories that you create and edit directly.</a:t>
            </a:r>
            <a:endParaRPr lang="zh-TW" altLang="en-US" dirty="0">
              <a:solidFill>
                <a:srgbClr val="C00000"/>
              </a:solidFill>
            </a:endParaRPr>
          </a:p>
        </p:txBody>
      </p:sp>
      <p:sp>
        <p:nvSpPr>
          <p:cNvPr id="6" name="圓角矩形 5"/>
          <p:cNvSpPr/>
          <p:nvPr/>
        </p:nvSpPr>
        <p:spPr>
          <a:xfrm>
            <a:off x="3508131" y="3378625"/>
            <a:ext cx="5996354" cy="10550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Extra information that </a:t>
            </a:r>
            <a:r>
              <a:rPr lang="en-US" altLang="zh-TW" dirty="0" err="1" smtClean="0">
                <a:solidFill>
                  <a:srgbClr val="C00000"/>
                </a:solidFill>
              </a:rPr>
              <a:t>Git</a:t>
            </a:r>
            <a:r>
              <a:rPr lang="en-US" altLang="zh-TW" dirty="0" smtClean="0">
                <a:solidFill>
                  <a:srgbClr val="C00000"/>
                </a:solidFill>
              </a:rPr>
              <a:t> records about the project’s history</a:t>
            </a:r>
            <a:endParaRPr lang="zh-TW" altLang="en-US" dirty="0">
              <a:solidFill>
                <a:srgbClr val="C00000"/>
              </a:solidFill>
            </a:endParaRPr>
          </a:p>
        </p:txBody>
      </p:sp>
      <p:sp>
        <p:nvSpPr>
          <p:cNvPr id="7" name="左中括弧 6"/>
          <p:cNvSpPr/>
          <p:nvPr/>
        </p:nvSpPr>
        <p:spPr>
          <a:xfrm>
            <a:off x="3033346" y="2206867"/>
            <a:ext cx="246185" cy="2039816"/>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r>
              <a:rPr lang="zh-TW" altLang="en-US" b="1" dirty="0" smtClean="0"/>
              <a:t>包</a:t>
            </a:r>
            <a:r>
              <a:rPr lang="zh-TW" altLang="en-US" b="1" dirty="0"/>
              <a:t>含</a:t>
            </a:r>
          </a:p>
        </p:txBody>
      </p:sp>
      <p:sp>
        <p:nvSpPr>
          <p:cNvPr id="8" name="文字方塊 7"/>
          <p:cNvSpPr txBox="1"/>
          <p:nvPr/>
        </p:nvSpPr>
        <p:spPr>
          <a:xfrm>
            <a:off x="1116623" y="4783015"/>
            <a:ext cx="8818685" cy="1200329"/>
          </a:xfrm>
          <a:prstGeom prst="rect">
            <a:avLst/>
          </a:prstGeom>
          <a:noFill/>
        </p:spPr>
        <p:txBody>
          <a:bodyPr wrap="square" rtlCol="0">
            <a:spAutoFit/>
          </a:bodyPr>
          <a:lstStyle/>
          <a:p>
            <a:pPr marL="342900" indent="-342900">
              <a:buAutoNum type="arabicPeriod"/>
            </a:pPr>
            <a:r>
              <a:rPr lang="en-US" altLang="zh-TW" dirty="0" err="1" smtClean="0"/>
              <a:t>Git</a:t>
            </a:r>
            <a:r>
              <a:rPr lang="en-US" altLang="zh-TW" dirty="0" smtClean="0"/>
              <a:t> stores all of its extra information in directory called  .</a:t>
            </a:r>
            <a:r>
              <a:rPr lang="en-US" altLang="zh-TW" dirty="0" err="1" smtClean="0"/>
              <a:t>git</a:t>
            </a:r>
            <a:r>
              <a:rPr lang="en-US" altLang="zh-TW" dirty="0" smtClean="0"/>
              <a:t>  which located in the root directory of the repository.</a:t>
            </a:r>
          </a:p>
          <a:p>
            <a:pPr marL="342900" indent="-342900">
              <a:buAutoNum type="arabicPeriod"/>
            </a:pPr>
            <a:r>
              <a:rPr lang="en-US" altLang="zh-TW" dirty="0" err="1" smtClean="0"/>
              <a:t>Git</a:t>
            </a:r>
            <a:r>
              <a:rPr lang="en-US" altLang="zh-TW" dirty="0" smtClean="0"/>
              <a:t> expects this information to be laid out in a very precise way, so you should never edit or delete anything in .</a:t>
            </a:r>
            <a:r>
              <a:rPr lang="en-US" altLang="zh-TW" dirty="0" err="1" smtClean="0"/>
              <a:t>git</a:t>
            </a:r>
            <a:r>
              <a:rPr lang="en-US" altLang="zh-TW" dirty="0" smtClean="0"/>
              <a:t>.</a:t>
            </a:r>
            <a:endParaRPr lang="zh-TW" altLang="en-US" dirty="0"/>
          </a:p>
        </p:txBody>
      </p:sp>
    </p:spTree>
    <p:extLst>
      <p:ext uri="{BB962C8B-B14F-4D97-AF65-F5344CB8AC3E}">
        <p14:creationId xmlns:p14="http://schemas.microsoft.com/office/powerpoint/2010/main" val="3252077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find out where a cloned repository originated?</a:t>
            </a:r>
            <a:endParaRPr lang="zh-TW" altLang="en-US" dirty="0"/>
          </a:p>
        </p:txBody>
      </p:sp>
      <p:sp>
        <p:nvSpPr>
          <p:cNvPr id="3" name="內容版面配置區 2"/>
          <p:cNvSpPr>
            <a:spLocks noGrp="1"/>
          </p:cNvSpPr>
          <p:nvPr>
            <p:ph idx="1"/>
          </p:nvPr>
        </p:nvSpPr>
        <p:spPr/>
        <p:txBody>
          <a:bodyPr/>
          <a:lstStyle/>
          <a:p>
            <a:r>
              <a:rPr lang="en-US" altLang="zh-TW" dirty="0" smtClean="0"/>
              <a:t>$ </a:t>
            </a:r>
            <a:r>
              <a:rPr lang="en-US" altLang="zh-TW" dirty="0" err="1" smtClean="0"/>
              <a:t>git</a:t>
            </a:r>
            <a:r>
              <a:rPr lang="en-US" altLang="zh-TW" dirty="0" smtClean="0"/>
              <a:t> remote -v</a:t>
            </a:r>
            <a:endParaRPr lang="zh-TW" altLang="en-US" dirty="0"/>
          </a:p>
        </p:txBody>
      </p:sp>
      <p:pic>
        <p:nvPicPr>
          <p:cNvPr id="4" name="圖片 3"/>
          <p:cNvPicPr>
            <a:picLocks noChangeAspect="1"/>
          </p:cNvPicPr>
          <p:nvPr/>
        </p:nvPicPr>
        <p:blipFill>
          <a:blip r:embed="rId2"/>
          <a:stretch>
            <a:fillRect/>
          </a:stretch>
        </p:blipFill>
        <p:spPr>
          <a:xfrm>
            <a:off x="918064" y="2388210"/>
            <a:ext cx="5345928" cy="1752967"/>
          </a:xfrm>
          <a:prstGeom prst="rect">
            <a:avLst/>
          </a:prstGeom>
        </p:spPr>
      </p:pic>
    </p:spTree>
    <p:extLst>
      <p:ext uri="{BB962C8B-B14F-4D97-AF65-F5344CB8AC3E}">
        <p14:creationId xmlns:p14="http://schemas.microsoft.com/office/powerpoint/2010/main" val="1930930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define remotes?</a:t>
            </a:r>
            <a:endParaRPr lang="zh-TW" altLang="en-US" dirty="0"/>
          </a:p>
        </p:txBody>
      </p:sp>
      <p:sp>
        <p:nvSpPr>
          <p:cNvPr id="3" name="內容版面配置區 2"/>
          <p:cNvSpPr>
            <a:spLocks noGrp="1"/>
          </p:cNvSpPr>
          <p:nvPr>
            <p:ph idx="1"/>
          </p:nvPr>
        </p:nvSpPr>
        <p:spPr/>
        <p:txBody>
          <a:bodyPr/>
          <a:lstStyle/>
          <a:p>
            <a:r>
              <a:rPr lang="en-US" altLang="zh-TW" dirty="0" smtClean="0"/>
              <a:t>$ </a:t>
            </a:r>
            <a:r>
              <a:rPr lang="en-US" altLang="zh-TW" dirty="0" err="1" smtClean="0"/>
              <a:t>git</a:t>
            </a:r>
            <a:r>
              <a:rPr lang="en-US" altLang="zh-TW" dirty="0" smtClean="0"/>
              <a:t> remote add remote-name URL</a:t>
            </a:r>
          </a:p>
          <a:p>
            <a:r>
              <a:rPr lang="en-US" altLang="zh-TW" dirty="0" smtClean="0"/>
              <a:t>$ </a:t>
            </a:r>
            <a:r>
              <a:rPr lang="en-US" altLang="zh-TW" dirty="0" err="1" smtClean="0"/>
              <a:t>git</a:t>
            </a:r>
            <a:r>
              <a:rPr lang="en-US" altLang="zh-TW" dirty="0" smtClean="0"/>
              <a:t> remote </a:t>
            </a:r>
            <a:r>
              <a:rPr lang="en-US" altLang="zh-TW" dirty="0" err="1" smtClean="0"/>
              <a:t>rm</a:t>
            </a:r>
            <a:r>
              <a:rPr lang="en-US" altLang="zh-TW" dirty="0" smtClean="0"/>
              <a:t> remote-name</a:t>
            </a:r>
            <a:br>
              <a:rPr lang="en-US" altLang="zh-TW" dirty="0" smtClean="0"/>
            </a:br>
            <a:r>
              <a:rPr lang="en-US" altLang="zh-TW" dirty="0" smtClean="0"/>
              <a:t/>
            </a:r>
            <a:br>
              <a:rPr lang="en-US" altLang="zh-TW" dirty="0" smtClean="0"/>
            </a:br>
            <a:r>
              <a:rPr lang="en-US" altLang="zh-TW" dirty="0" smtClean="0"/>
              <a:t/>
            </a:r>
            <a:br>
              <a:rPr lang="en-US" altLang="zh-TW" dirty="0" smtClean="0"/>
            </a:br>
            <a:r>
              <a:rPr lang="en-US" altLang="zh-TW" dirty="0" smtClean="0"/>
              <a:t/>
            </a:r>
            <a:br>
              <a:rPr lang="en-US" altLang="zh-TW" dirty="0" smtClean="0"/>
            </a:br>
            <a:r>
              <a:rPr lang="en-US" altLang="zh-TW" dirty="0" smtClean="0"/>
              <a:t/>
            </a:r>
            <a:br>
              <a:rPr lang="en-US" altLang="zh-TW" dirty="0" smtClean="0"/>
            </a:br>
            <a:r>
              <a:rPr lang="en-US" altLang="zh-TW" dirty="0" smtClean="0"/>
              <a:t>you are in the dental repository. Add </a:t>
            </a:r>
            <a:r>
              <a:rPr lang="en-US" altLang="zh-TW" dirty="0" smtClean="0">
                <a:hlinkClick r:id="rId2" action="ppaction://hlinkfile"/>
              </a:rPr>
              <a:t>file:///home/thunk/repo</a:t>
            </a:r>
            <a:r>
              <a:rPr lang="en-US" altLang="zh-TW" dirty="0" smtClean="0"/>
              <a:t> as a remote called </a:t>
            </a:r>
            <a:r>
              <a:rPr lang="en-US" altLang="zh-TW" dirty="0" err="1" smtClean="0"/>
              <a:t>thunk</a:t>
            </a:r>
            <a:r>
              <a:rPr lang="en-US" altLang="zh-TW" dirty="0" smtClean="0"/>
              <a:t> to it.</a:t>
            </a:r>
            <a:endParaRPr lang="zh-TW" altLang="en-US" dirty="0"/>
          </a:p>
        </p:txBody>
      </p:sp>
      <p:pic>
        <p:nvPicPr>
          <p:cNvPr id="5" name="圖片 4"/>
          <p:cNvPicPr>
            <a:picLocks noChangeAspect="1"/>
          </p:cNvPicPr>
          <p:nvPr/>
        </p:nvPicPr>
        <p:blipFill>
          <a:blip r:embed="rId3"/>
          <a:stretch>
            <a:fillRect/>
          </a:stretch>
        </p:blipFill>
        <p:spPr>
          <a:xfrm>
            <a:off x="915498" y="2924540"/>
            <a:ext cx="7065657" cy="1322145"/>
          </a:xfrm>
          <a:prstGeom prst="rect">
            <a:avLst/>
          </a:prstGeom>
        </p:spPr>
      </p:pic>
    </p:spTree>
    <p:extLst>
      <p:ext uri="{BB962C8B-B14F-4D97-AF65-F5344CB8AC3E}">
        <p14:creationId xmlns:p14="http://schemas.microsoft.com/office/powerpoint/2010/main" val="1830717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pull in changes from a remote repository?</a:t>
            </a:r>
            <a:endParaRPr lang="zh-TW" altLang="en-US" dirty="0"/>
          </a:p>
        </p:txBody>
      </p:sp>
      <p:sp>
        <p:nvSpPr>
          <p:cNvPr id="3" name="內容版面配置區 2"/>
          <p:cNvSpPr>
            <a:spLocks noGrp="1"/>
          </p:cNvSpPr>
          <p:nvPr>
            <p:ph idx="1"/>
          </p:nvPr>
        </p:nvSpPr>
        <p:spPr/>
        <p:txBody>
          <a:bodyPr/>
          <a:lstStyle/>
          <a:p>
            <a:r>
              <a:rPr lang="en-US" altLang="zh-TW" dirty="0" err="1" smtClean="0"/>
              <a:t>Git</a:t>
            </a:r>
            <a:r>
              <a:rPr lang="en-US" altLang="zh-TW" dirty="0" smtClean="0"/>
              <a:t> keeps track of remote repositories so that you can pull changes from those repositories and push changes to them.</a:t>
            </a:r>
          </a:p>
          <a:p>
            <a:r>
              <a:rPr lang="en-US" altLang="zh-TW" dirty="0" smtClean="0">
                <a:solidFill>
                  <a:srgbClr val="C00000"/>
                </a:solidFill>
              </a:rPr>
              <a:t>$ </a:t>
            </a:r>
            <a:r>
              <a:rPr lang="en-US" altLang="zh-TW" dirty="0" err="1" smtClean="0">
                <a:solidFill>
                  <a:srgbClr val="C00000"/>
                </a:solidFill>
              </a:rPr>
              <a:t>git</a:t>
            </a:r>
            <a:r>
              <a:rPr lang="en-US" altLang="zh-TW" dirty="0" smtClean="0">
                <a:solidFill>
                  <a:srgbClr val="C00000"/>
                </a:solidFill>
              </a:rPr>
              <a:t> pull remote branch</a:t>
            </a:r>
            <a:r>
              <a:rPr lang="en-US" altLang="zh-TW" dirty="0" smtClean="0"/>
              <a:t> (get everything in branch)</a:t>
            </a:r>
          </a:p>
          <a:p>
            <a:r>
              <a:rPr lang="en-US" altLang="zh-TW" dirty="0" smtClean="0"/>
              <a:t>You are in quarterly-report branch of your local repository, the command: </a:t>
            </a:r>
            <a:r>
              <a:rPr lang="en-US" altLang="zh-TW" dirty="0" smtClean="0">
                <a:solidFill>
                  <a:srgbClr val="C00000"/>
                </a:solidFill>
              </a:rPr>
              <a:t>$</a:t>
            </a:r>
            <a:r>
              <a:rPr lang="en-US" altLang="zh-TW" dirty="0" err="1" smtClean="0">
                <a:solidFill>
                  <a:srgbClr val="C00000"/>
                </a:solidFill>
              </a:rPr>
              <a:t>git</a:t>
            </a:r>
            <a:r>
              <a:rPr lang="en-US" altLang="zh-TW" dirty="0" smtClean="0">
                <a:solidFill>
                  <a:srgbClr val="C00000"/>
                </a:solidFill>
              </a:rPr>
              <a:t> pull </a:t>
            </a:r>
            <a:r>
              <a:rPr lang="en-US" altLang="zh-TW" dirty="0" err="1" smtClean="0">
                <a:solidFill>
                  <a:srgbClr val="C00000"/>
                </a:solidFill>
              </a:rPr>
              <a:t>thunk</a:t>
            </a:r>
            <a:r>
              <a:rPr lang="en-US" altLang="zh-TW" dirty="0" smtClean="0">
                <a:solidFill>
                  <a:srgbClr val="C00000"/>
                </a:solidFill>
              </a:rPr>
              <a:t> latest-analysis </a:t>
            </a:r>
            <a:r>
              <a:rPr lang="en-US" altLang="zh-TW" dirty="0" smtClean="0"/>
              <a:t>(would get changes from latest-analysis branch in the repository associated with the remote called </a:t>
            </a:r>
            <a:r>
              <a:rPr lang="en-US" altLang="zh-TW" dirty="0" err="1" smtClean="0"/>
              <a:t>thunk</a:t>
            </a:r>
            <a:r>
              <a:rPr lang="en-US" altLang="zh-TW" dirty="0" smtClean="0"/>
              <a:t> and merge them into your quarterly-report branch.</a:t>
            </a:r>
            <a:endParaRPr lang="zh-TW" altLang="en-US" dirty="0"/>
          </a:p>
        </p:txBody>
      </p:sp>
      <p:pic>
        <p:nvPicPr>
          <p:cNvPr id="4" name="圖片 3"/>
          <p:cNvPicPr>
            <a:picLocks noChangeAspect="1"/>
          </p:cNvPicPr>
          <p:nvPr/>
        </p:nvPicPr>
        <p:blipFill>
          <a:blip r:embed="rId2"/>
          <a:stretch>
            <a:fillRect/>
          </a:stretch>
        </p:blipFill>
        <p:spPr>
          <a:xfrm>
            <a:off x="935648" y="4906473"/>
            <a:ext cx="4781550" cy="1704975"/>
          </a:xfrm>
          <a:prstGeom prst="rect">
            <a:avLst/>
          </a:prstGeom>
        </p:spPr>
      </p:pic>
      <p:sp>
        <p:nvSpPr>
          <p:cNvPr id="5" name="文字方塊 4"/>
          <p:cNvSpPr txBox="1"/>
          <p:nvPr/>
        </p:nvSpPr>
        <p:spPr>
          <a:xfrm>
            <a:off x="6497515" y="5037992"/>
            <a:ext cx="3912577" cy="646331"/>
          </a:xfrm>
          <a:prstGeom prst="rect">
            <a:avLst/>
          </a:prstGeom>
          <a:noFill/>
        </p:spPr>
        <p:txBody>
          <a:bodyPr wrap="square" rtlCol="0">
            <a:spAutoFit/>
          </a:bodyPr>
          <a:lstStyle/>
          <a:p>
            <a:r>
              <a:rPr lang="en-US" altLang="zh-TW" dirty="0" smtClean="0"/>
              <a:t>Origin </a:t>
            </a:r>
            <a:r>
              <a:rPr lang="zh-TW" altLang="en-US" dirty="0" smtClean="0"/>
              <a:t>為 </a:t>
            </a:r>
            <a:r>
              <a:rPr lang="en-US" altLang="zh-TW" dirty="0" smtClean="0"/>
              <a:t>remote</a:t>
            </a:r>
          </a:p>
          <a:p>
            <a:r>
              <a:rPr lang="en-US" altLang="zh-TW" dirty="0" smtClean="0"/>
              <a:t>Master </a:t>
            </a:r>
            <a:r>
              <a:rPr lang="zh-TW" altLang="en-US" dirty="0" smtClean="0"/>
              <a:t>為 </a:t>
            </a:r>
            <a:r>
              <a:rPr lang="en-US" altLang="zh-TW" dirty="0" smtClean="0"/>
              <a:t>branch</a:t>
            </a:r>
            <a:endParaRPr lang="zh-TW" altLang="en-US" dirty="0"/>
          </a:p>
        </p:txBody>
      </p:sp>
      <p:cxnSp>
        <p:nvCxnSpPr>
          <p:cNvPr id="7" name="直線接點 6"/>
          <p:cNvCxnSpPr/>
          <p:nvPr/>
        </p:nvCxnSpPr>
        <p:spPr>
          <a:xfrm>
            <a:off x="935648" y="5161085"/>
            <a:ext cx="259886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0107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happens if I try to pull when I have unsaved changes?</a:t>
            </a:r>
            <a:endParaRPr lang="zh-TW" altLang="en-US" dirty="0"/>
          </a:p>
        </p:txBody>
      </p:sp>
      <p:pic>
        <p:nvPicPr>
          <p:cNvPr id="4" name="圖片 3"/>
          <p:cNvPicPr>
            <a:picLocks noChangeAspect="1"/>
          </p:cNvPicPr>
          <p:nvPr/>
        </p:nvPicPr>
        <p:blipFill>
          <a:blip r:embed="rId2"/>
          <a:stretch>
            <a:fillRect/>
          </a:stretch>
        </p:blipFill>
        <p:spPr>
          <a:xfrm>
            <a:off x="961293" y="1690688"/>
            <a:ext cx="8058150" cy="4743450"/>
          </a:xfrm>
          <a:prstGeom prst="rect">
            <a:avLst/>
          </a:prstGeom>
        </p:spPr>
      </p:pic>
    </p:spTree>
    <p:extLst>
      <p:ext uri="{BB962C8B-B14F-4D97-AF65-F5344CB8AC3E}">
        <p14:creationId xmlns:p14="http://schemas.microsoft.com/office/powerpoint/2010/main" val="2263386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 push my changes to a remote repository?</a:t>
            </a:r>
            <a:endParaRPr lang="zh-TW" altLang="en-US" dirty="0"/>
          </a:p>
        </p:txBody>
      </p:sp>
      <p:sp>
        <p:nvSpPr>
          <p:cNvPr id="3" name="內容版面配置區 2"/>
          <p:cNvSpPr>
            <a:spLocks noGrp="1"/>
          </p:cNvSpPr>
          <p:nvPr>
            <p:ph idx="1"/>
          </p:nvPr>
        </p:nvSpPr>
        <p:spPr/>
        <p:txBody>
          <a:bodyPr/>
          <a:lstStyle/>
          <a:p>
            <a:r>
              <a:rPr lang="en-US" altLang="zh-TW" dirty="0" smtClean="0"/>
              <a:t>$</a:t>
            </a:r>
            <a:r>
              <a:rPr lang="en-US" altLang="zh-TW" dirty="0" err="1" smtClean="0"/>
              <a:t>git</a:t>
            </a:r>
            <a:r>
              <a:rPr lang="en-US" altLang="zh-TW" dirty="0" smtClean="0"/>
              <a:t> push remote-name branch-name</a:t>
            </a:r>
          </a:p>
          <a:p>
            <a:endParaRPr lang="zh-TW" altLang="en-US" dirty="0"/>
          </a:p>
        </p:txBody>
      </p:sp>
      <p:pic>
        <p:nvPicPr>
          <p:cNvPr id="4" name="圖片 3"/>
          <p:cNvPicPr>
            <a:picLocks noChangeAspect="1"/>
          </p:cNvPicPr>
          <p:nvPr/>
        </p:nvPicPr>
        <p:blipFill>
          <a:blip r:embed="rId2"/>
          <a:stretch>
            <a:fillRect/>
          </a:stretch>
        </p:blipFill>
        <p:spPr>
          <a:xfrm>
            <a:off x="953599" y="2386012"/>
            <a:ext cx="5800725" cy="3457575"/>
          </a:xfrm>
          <a:prstGeom prst="rect">
            <a:avLst/>
          </a:prstGeom>
        </p:spPr>
      </p:pic>
      <p:cxnSp>
        <p:nvCxnSpPr>
          <p:cNvPr id="7" name="直線接點 6"/>
          <p:cNvCxnSpPr/>
          <p:nvPr/>
        </p:nvCxnSpPr>
        <p:spPr>
          <a:xfrm>
            <a:off x="953599" y="3191608"/>
            <a:ext cx="306448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953599" y="4152900"/>
            <a:ext cx="306448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953599" y="3443654"/>
            <a:ext cx="42778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7063154" y="2386012"/>
            <a:ext cx="4290646" cy="2585323"/>
          </a:xfrm>
          <a:prstGeom prst="rect">
            <a:avLst/>
          </a:prstGeom>
          <a:noFill/>
        </p:spPr>
        <p:txBody>
          <a:bodyPr wrap="square" rtlCol="0">
            <a:spAutoFit/>
          </a:bodyPr>
          <a:lstStyle/>
          <a:p>
            <a:pPr marL="342900" indent="-342900">
              <a:buAutoNum type="arabicPeriod"/>
            </a:pPr>
            <a:r>
              <a:rPr lang="en-US" altLang="zh-TW" dirty="0" smtClean="0"/>
              <a:t>You are in the master branch of the dental repository, which has a remote called origin. You have changed data/northern.csv; add it to the staging area.</a:t>
            </a:r>
          </a:p>
          <a:p>
            <a:pPr marL="342900" indent="-342900">
              <a:buAutoNum type="arabicPeriod"/>
            </a:pPr>
            <a:r>
              <a:rPr lang="en-US" altLang="zh-TW" dirty="0" smtClean="0"/>
              <a:t>Commit your changes with the message “Added more northern data.”</a:t>
            </a:r>
          </a:p>
          <a:p>
            <a:pPr marL="342900" indent="-342900">
              <a:buAutoNum type="arabicPeriod"/>
            </a:pPr>
            <a:r>
              <a:rPr lang="en-US" altLang="zh-TW" dirty="0" smtClean="0"/>
              <a:t>Push your changes to the remote repository’s master branch.</a:t>
            </a:r>
            <a:endParaRPr lang="zh-TW" altLang="en-US" dirty="0"/>
          </a:p>
        </p:txBody>
      </p:sp>
    </p:spTree>
    <p:extLst>
      <p:ext uri="{BB962C8B-B14F-4D97-AF65-F5344CB8AC3E}">
        <p14:creationId xmlns:p14="http://schemas.microsoft.com/office/powerpoint/2010/main" val="15234824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happens if my push conflicts with someone else’s work?</a:t>
            </a:r>
            <a:endParaRPr lang="zh-TW" altLang="en-US" dirty="0"/>
          </a:p>
        </p:txBody>
      </p:sp>
      <p:sp>
        <p:nvSpPr>
          <p:cNvPr id="3" name="內容版面配置區 2"/>
          <p:cNvSpPr>
            <a:spLocks noGrp="1"/>
          </p:cNvSpPr>
          <p:nvPr>
            <p:ph idx="1"/>
          </p:nvPr>
        </p:nvSpPr>
        <p:spPr>
          <a:xfrm>
            <a:off x="6981092" y="1825625"/>
            <a:ext cx="4372708" cy="4351338"/>
          </a:xfrm>
        </p:spPr>
        <p:txBody>
          <a:bodyPr>
            <a:normAutofit fontScale="92500" lnSpcReduction="20000"/>
          </a:bodyPr>
          <a:lstStyle/>
          <a:p>
            <a:r>
              <a:rPr lang="en-US" altLang="zh-TW" dirty="0" smtClean="0"/>
              <a:t>1. you have made changes to the dental repository. Use </a:t>
            </a:r>
            <a:r>
              <a:rPr lang="en-US" altLang="zh-TW" dirty="0" err="1" smtClean="0"/>
              <a:t>git</a:t>
            </a:r>
            <a:r>
              <a:rPr lang="en-US" altLang="zh-TW" dirty="0" smtClean="0"/>
              <a:t> push to push those changes to the remote repository</a:t>
            </a:r>
          </a:p>
          <a:p>
            <a:r>
              <a:rPr lang="en-US" altLang="zh-TW" dirty="0" smtClean="0"/>
              <a:t>2.In order to prevent you overwriting remote work, </a:t>
            </a:r>
            <a:r>
              <a:rPr lang="en-US" altLang="zh-TW" dirty="0" err="1" smtClean="0"/>
              <a:t>Git</a:t>
            </a:r>
            <a:r>
              <a:rPr lang="en-US" altLang="zh-TW" dirty="0" smtClean="0"/>
              <a:t> has refused to execute your push. Use </a:t>
            </a:r>
            <a:r>
              <a:rPr lang="en-US" altLang="zh-TW" dirty="0" err="1" smtClean="0"/>
              <a:t>git</a:t>
            </a:r>
            <a:r>
              <a:rPr lang="en-US" altLang="zh-TW" dirty="0" smtClean="0"/>
              <a:t> pull to bring your repository up to date with origin</a:t>
            </a:r>
          </a:p>
          <a:p>
            <a:r>
              <a:rPr lang="en-US" altLang="zh-TW" dirty="0" smtClean="0"/>
              <a:t>3 Now that you have merged the remote repository’s state into your local repository, try the push again.</a:t>
            </a:r>
            <a:endParaRPr lang="zh-TW" altLang="en-US" dirty="0"/>
          </a:p>
        </p:txBody>
      </p:sp>
      <p:pic>
        <p:nvPicPr>
          <p:cNvPr id="4" name="圖片 3"/>
          <p:cNvPicPr>
            <a:picLocks noChangeAspect="1"/>
          </p:cNvPicPr>
          <p:nvPr/>
        </p:nvPicPr>
        <p:blipFill>
          <a:blip r:embed="rId2"/>
          <a:stretch>
            <a:fillRect/>
          </a:stretch>
        </p:blipFill>
        <p:spPr>
          <a:xfrm>
            <a:off x="677007" y="1585790"/>
            <a:ext cx="6162308" cy="5000747"/>
          </a:xfrm>
          <a:prstGeom prst="rect">
            <a:avLst/>
          </a:prstGeom>
        </p:spPr>
      </p:pic>
      <p:cxnSp>
        <p:nvCxnSpPr>
          <p:cNvPr id="6" name="直線接點 5"/>
          <p:cNvCxnSpPr/>
          <p:nvPr/>
        </p:nvCxnSpPr>
        <p:spPr>
          <a:xfrm>
            <a:off x="677007" y="2989385"/>
            <a:ext cx="2373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677007" y="4487008"/>
            <a:ext cx="2373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677007" y="5260731"/>
            <a:ext cx="23739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38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Pop quiz:</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770792" y="1615281"/>
            <a:ext cx="8382000" cy="1114425"/>
          </a:xfrm>
          <a:prstGeom prst="rect">
            <a:avLst/>
          </a:prstGeom>
        </p:spPr>
      </p:pic>
      <p:sp>
        <p:nvSpPr>
          <p:cNvPr id="5" name="文字方塊 4"/>
          <p:cNvSpPr txBox="1"/>
          <p:nvPr/>
        </p:nvSpPr>
        <p:spPr>
          <a:xfrm>
            <a:off x="838200" y="3068515"/>
            <a:ext cx="9114692" cy="923330"/>
          </a:xfrm>
          <a:prstGeom prst="rect">
            <a:avLst/>
          </a:prstGeom>
          <a:noFill/>
        </p:spPr>
        <p:txBody>
          <a:bodyPr wrap="square" rtlCol="0">
            <a:spAutoFit/>
          </a:bodyPr>
          <a:lstStyle/>
          <a:p>
            <a:r>
              <a:rPr lang="zh-TW" altLang="en-US" dirty="0" smtClean="0"/>
              <a:t>由於題目是要問 </a:t>
            </a:r>
            <a:r>
              <a:rPr lang="en-US" altLang="zh-TW" dirty="0" err="1" smtClean="0"/>
              <a:t>Git</a:t>
            </a:r>
            <a:r>
              <a:rPr lang="en-US" altLang="zh-TW" dirty="0" smtClean="0"/>
              <a:t> </a:t>
            </a:r>
            <a:r>
              <a:rPr lang="zh-TW" altLang="en-US" dirty="0" smtClean="0"/>
              <a:t>將 </a:t>
            </a:r>
            <a:r>
              <a:rPr lang="en-US" altLang="zh-TW" dirty="0" smtClean="0"/>
              <a:t>/home/</a:t>
            </a:r>
            <a:r>
              <a:rPr lang="en-US" altLang="zh-TW" dirty="0" err="1" smtClean="0"/>
              <a:t>repl</a:t>
            </a:r>
            <a:r>
              <a:rPr lang="en-US" altLang="zh-TW" dirty="0" smtClean="0"/>
              <a:t>/dental/data </a:t>
            </a:r>
            <a:r>
              <a:rPr lang="zh-TW" altLang="en-US" dirty="0" smtClean="0"/>
              <a:t>的資料存在哪裡？</a:t>
            </a:r>
            <a:endParaRPr lang="en-US" altLang="zh-TW" dirty="0" smtClean="0"/>
          </a:p>
          <a:p>
            <a:r>
              <a:rPr lang="zh-TW" altLang="en-US" dirty="0" smtClean="0"/>
              <a:t>尋找 </a:t>
            </a:r>
            <a:r>
              <a:rPr lang="en-US" altLang="zh-TW" dirty="0" smtClean="0"/>
              <a:t>data </a:t>
            </a:r>
            <a:r>
              <a:rPr lang="zh-TW" altLang="en-US" dirty="0" smtClean="0"/>
              <a:t>資料夾的 </a:t>
            </a:r>
            <a:r>
              <a:rPr lang="en-US" altLang="zh-TW" dirty="0" smtClean="0"/>
              <a:t>root </a:t>
            </a:r>
            <a:r>
              <a:rPr lang="zh-TW" altLang="en-US" dirty="0" smtClean="0"/>
              <a:t>資料夾，</a:t>
            </a:r>
            <a:endParaRPr lang="en-US" altLang="zh-TW" dirty="0" smtClean="0"/>
          </a:p>
          <a:p>
            <a:r>
              <a:rPr lang="zh-TW" altLang="en-US" dirty="0" smtClean="0"/>
              <a:t>故答案為 </a:t>
            </a:r>
            <a:r>
              <a:rPr lang="en-US" altLang="zh-TW" dirty="0" smtClean="0"/>
              <a:t>/home/</a:t>
            </a:r>
            <a:r>
              <a:rPr lang="en-US" altLang="zh-TW" dirty="0" err="1" smtClean="0"/>
              <a:t>repl</a:t>
            </a:r>
            <a:r>
              <a:rPr lang="en-US" altLang="zh-TW" dirty="0" smtClean="0"/>
              <a:t>/dental/.</a:t>
            </a:r>
            <a:r>
              <a:rPr lang="en-US" altLang="zh-TW" dirty="0" err="1" smtClean="0"/>
              <a:t>git</a:t>
            </a:r>
            <a:endParaRPr lang="zh-TW" altLang="en-US" dirty="0"/>
          </a:p>
        </p:txBody>
      </p:sp>
    </p:spTree>
    <p:extLst>
      <p:ext uri="{BB962C8B-B14F-4D97-AF65-F5344CB8AC3E}">
        <p14:creationId xmlns:p14="http://schemas.microsoft.com/office/powerpoint/2010/main" val="375858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can I</a:t>
            </a:r>
            <a:r>
              <a:rPr lang="zh-TW" altLang="en-US" dirty="0" smtClean="0"/>
              <a:t> </a:t>
            </a:r>
            <a:r>
              <a:rPr lang="en-US" altLang="zh-TW" dirty="0" smtClean="0"/>
              <a:t>check the state of a repository?</a:t>
            </a:r>
            <a:endParaRPr lang="zh-TW" altLang="en-US" dirty="0"/>
          </a:p>
        </p:txBody>
      </p:sp>
      <p:sp>
        <p:nvSpPr>
          <p:cNvPr id="3" name="內容版面配置區 2"/>
          <p:cNvSpPr>
            <a:spLocks noGrp="1"/>
          </p:cNvSpPr>
          <p:nvPr>
            <p:ph idx="1"/>
          </p:nvPr>
        </p:nvSpPr>
        <p:spPr>
          <a:xfrm>
            <a:off x="838200" y="1825625"/>
            <a:ext cx="10515600" cy="3654611"/>
          </a:xfrm>
        </p:spPr>
        <p:txBody>
          <a:bodyPr/>
          <a:lstStyle/>
          <a:p>
            <a:r>
              <a:rPr lang="zh-TW" altLang="en-US" dirty="0" smtClean="0"/>
              <a:t>檢測目前 </a:t>
            </a:r>
            <a:r>
              <a:rPr lang="en-US" altLang="zh-TW" dirty="0" err="1" smtClean="0"/>
              <a:t>git</a:t>
            </a:r>
            <a:r>
              <a:rPr lang="en-US" altLang="zh-TW" dirty="0" smtClean="0"/>
              <a:t> </a:t>
            </a:r>
            <a:r>
              <a:rPr lang="zh-TW" altLang="en-US" dirty="0" smtClean="0"/>
              <a:t>狀態的指令：</a:t>
            </a:r>
            <a:r>
              <a:rPr lang="en-US" altLang="zh-TW" dirty="0" smtClean="0"/>
              <a:t>&lt;</a:t>
            </a:r>
            <a:r>
              <a:rPr lang="zh-TW" altLang="en-US" dirty="0" smtClean="0"/>
              <a:t> </a:t>
            </a:r>
            <a:r>
              <a:rPr lang="en-US" altLang="zh-TW" dirty="0" err="1" smtClean="0"/>
              <a:t>git</a:t>
            </a:r>
            <a:r>
              <a:rPr lang="en-US" altLang="zh-TW" dirty="0" smtClean="0"/>
              <a:t> status &gt;</a:t>
            </a:r>
          </a:p>
          <a:p>
            <a:endParaRPr lang="zh-TW" altLang="en-US" dirty="0"/>
          </a:p>
        </p:txBody>
      </p:sp>
      <p:pic>
        <p:nvPicPr>
          <p:cNvPr id="4" name="圖片 3"/>
          <p:cNvPicPr>
            <a:picLocks noChangeAspect="1"/>
          </p:cNvPicPr>
          <p:nvPr/>
        </p:nvPicPr>
        <p:blipFill>
          <a:blip r:embed="rId2"/>
          <a:stretch>
            <a:fillRect/>
          </a:stretch>
        </p:blipFill>
        <p:spPr>
          <a:xfrm>
            <a:off x="934183" y="2346511"/>
            <a:ext cx="8477250" cy="3133725"/>
          </a:xfrm>
          <a:prstGeom prst="rect">
            <a:avLst/>
          </a:prstGeom>
        </p:spPr>
      </p:pic>
      <p:sp>
        <p:nvSpPr>
          <p:cNvPr id="5" name="文字方塊 4"/>
          <p:cNvSpPr txBox="1"/>
          <p:nvPr/>
        </p:nvSpPr>
        <p:spPr>
          <a:xfrm>
            <a:off x="934183" y="5609492"/>
            <a:ext cx="8477250" cy="646331"/>
          </a:xfrm>
          <a:prstGeom prst="rect">
            <a:avLst/>
          </a:prstGeom>
          <a:noFill/>
        </p:spPr>
        <p:txBody>
          <a:bodyPr wrap="square" rtlCol="0">
            <a:spAutoFit/>
          </a:bodyPr>
          <a:lstStyle/>
          <a:p>
            <a:r>
              <a:rPr lang="zh-TW" altLang="en-US" dirty="0" smtClean="0"/>
              <a:t>從上圖終端機結果可以知道輸入 </a:t>
            </a:r>
            <a:r>
              <a:rPr lang="en-US" altLang="zh-TW" dirty="0" err="1" smtClean="0"/>
              <a:t>git</a:t>
            </a:r>
            <a:r>
              <a:rPr lang="en-US" altLang="zh-TW" dirty="0" smtClean="0"/>
              <a:t> status </a:t>
            </a:r>
            <a:r>
              <a:rPr lang="zh-TW" altLang="en-US" dirty="0" smtClean="0"/>
              <a:t>後可以看到在 </a:t>
            </a:r>
            <a:r>
              <a:rPr lang="en-US" altLang="zh-TW" dirty="0" smtClean="0"/>
              <a:t>dental repository </a:t>
            </a:r>
            <a:r>
              <a:rPr lang="zh-TW" altLang="en-US" dirty="0" smtClean="0"/>
              <a:t>中，距離上一次儲存後，有被更改過的檔案為 </a:t>
            </a:r>
            <a:r>
              <a:rPr lang="en-US" altLang="zh-TW" dirty="0" smtClean="0"/>
              <a:t>report.txt</a:t>
            </a:r>
            <a:endParaRPr lang="zh-TW" altLang="en-US" dirty="0"/>
          </a:p>
        </p:txBody>
      </p:sp>
    </p:spTree>
    <p:extLst>
      <p:ext uri="{BB962C8B-B14F-4D97-AF65-F5344CB8AC3E}">
        <p14:creationId xmlns:p14="http://schemas.microsoft.com/office/powerpoint/2010/main" val="693162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48606"/>
            <a:ext cx="10515600" cy="1325563"/>
          </a:xfrm>
        </p:spPr>
        <p:txBody>
          <a:bodyPr/>
          <a:lstStyle/>
          <a:p>
            <a:r>
              <a:rPr lang="en-US" altLang="zh-TW" dirty="0" smtClean="0"/>
              <a:t>How can I tell what I have changed?</a:t>
            </a:r>
            <a:endParaRPr lang="zh-TW" altLang="en-US" dirty="0"/>
          </a:p>
        </p:txBody>
      </p:sp>
      <p:sp>
        <p:nvSpPr>
          <p:cNvPr id="3" name="內容版面配置區 2"/>
          <p:cNvSpPr>
            <a:spLocks noGrp="1"/>
          </p:cNvSpPr>
          <p:nvPr>
            <p:ph idx="1"/>
          </p:nvPr>
        </p:nvSpPr>
        <p:spPr>
          <a:xfrm>
            <a:off x="838200" y="1122240"/>
            <a:ext cx="10515600" cy="4351338"/>
          </a:xfrm>
        </p:spPr>
        <p:txBody>
          <a:bodyPr/>
          <a:lstStyle/>
          <a:p>
            <a:r>
              <a:rPr lang="en-US" altLang="zh-TW" dirty="0" err="1"/>
              <a:t>Git</a:t>
            </a:r>
            <a:r>
              <a:rPr lang="en-US" altLang="zh-TW" dirty="0"/>
              <a:t> has a </a:t>
            </a:r>
            <a:r>
              <a:rPr lang="en-US" altLang="zh-TW" b="1" dirty="0"/>
              <a:t>staging area</a:t>
            </a:r>
            <a:r>
              <a:rPr lang="en-US" altLang="zh-TW" dirty="0"/>
              <a:t> in which it stores files with changes you want to save that haven't been saved yet. </a:t>
            </a:r>
            <a:endParaRPr lang="zh-TW" altLang="en-US" dirty="0"/>
          </a:p>
        </p:txBody>
      </p:sp>
      <p:pic>
        <p:nvPicPr>
          <p:cNvPr id="4" name="圖片 3"/>
          <p:cNvPicPr>
            <a:picLocks noChangeAspect="1"/>
          </p:cNvPicPr>
          <p:nvPr/>
        </p:nvPicPr>
        <p:blipFill>
          <a:blip r:embed="rId2"/>
          <a:stretch>
            <a:fillRect/>
          </a:stretch>
        </p:blipFill>
        <p:spPr>
          <a:xfrm>
            <a:off x="652652" y="2198077"/>
            <a:ext cx="6106800" cy="3194538"/>
          </a:xfrm>
          <a:prstGeom prst="rect">
            <a:avLst/>
          </a:prstGeom>
        </p:spPr>
      </p:pic>
      <p:sp>
        <p:nvSpPr>
          <p:cNvPr id="5" name="圓角矩形圖說文字 4"/>
          <p:cNvSpPr/>
          <p:nvPr/>
        </p:nvSpPr>
        <p:spPr>
          <a:xfrm>
            <a:off x="1943100" y="5231785"/>
            <a:ext cx="2180492" cy="984738"/>
          </a:xfrm>
          <a:prstGeom prst="wedgeRoundRectCallout">
            <a:avLst>
              <a:gd name="adj1" fmla="val 26100"/>
              <a:gd name="adj2" fmla="val -785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Staging area </a:t>
            </a:r>
            <a:r>
              <a:rPr lang="zh-TW" altLang="en-US" dirty="0" smtClean="0"/>
              <a:t>可隨意增減修改</a:t>
            </a:r>
            <a:endParaRPr lang="zh-TW" altLang="en-US" dirty="0"/>
          </a:p>
        </p:txBody>
      </p:sp>
      <p:sp>
        <p:nvSpPr>
          <p:cNvPr id="6" name="圓角矩形圖說文字 5"/>
          <p:cNvSpPr/>
          <p:nvPr/>
        </p:nvSpPr>
        <p:spPr>
          <a:xfrm>
            <a:off x="4309140" y="5231785"/>
            <a:ext cx="2180492" cy="984738"/>
          </a:xfrm>
          <a:prstGeom prst="wedgeRoundRectCallout">
            <a:avLst>
              <a:gd name="adj1" fmla="val 26100"/>
              <a:gd name="adj2" fmla="val -785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Commit </a:t>
            </a:r>
            <a:r>
              <a:rPr lang="zh-TW" altLang="en-US" dirty="0" smtClean="0"/>
              <a:t>之後就不能做修改</a:t>
            </a:r>
            <a:endParaRPr lang="zh-TW" altLang="en-US" dirty="0"/>
          </a:p>
        </p:txBody>
      </p:sp>
      <p:pic>
        <p:nvPicPr>
          <p:cNvPr id="7" name="圖片 6"/>
          <p:cNvPicPr>
            <a:picLocks noChangeAspect="1"/>
          </p:cNvPicPr>
          <p:nvPr/>
        </p:nvPicPr>
        <p:blipFill>
          <a:blip r:embed="rId3"/>
          <a:stretch>
            <a:fillRect/>
          </a:stretch>
        </p:blipFill>
        <p:spPr>
          <a:xfrm>
            <a:off x="6945000" y="2592267"/>
            <a:ext cx="5054856" cy="2357802"/>
          </a:xfrm>
          <a:prstGeom prst="rect">
            <a:avLst/>
          </a:prstGeom>
        </p:spPr>
      </p:pic>
      <p:sp>
        <p:nvSpPr>
          <p:cNvPr id="8" name="文字方塊 7"/>
          <p:cNvSpPr txBox="1"/>
          <p:nvPr/>
        </p:nvSpPr>
        <p:spPr>
          <a:xfrm>
            <a:off x="7095392" y="5081954"/>
            <a:ext cx="4904464" cy="923330"/>
          </a:xfrm>
          <a:prstGeom prst="rect">
            <a:avLst/>
          </a:prstGeom>
          <a:noFill/>
        </p:spPr>
        <p:txBody>
          <a:bodyPr wrap="square" rtlCol="0">
            <a:spAutoFit/>
          </a:bodyPr>
          <a:lstStyle/>
          <a:p>
            <a:r>
              <a:rPr lang="en-US" altLang="zh-TW" dirty="0" smtClean="0"/>
              <a:t>&lt;</a:t>
            </a:r>
            <a:r>
              <a:rPr lang="en-US" altLang="zh-TW" dirty="0" err="1" smtClean="0"/>
              <a:t>git</a:t>
            </a:r>
            <a:r>
              <a:rPr lang="en-US" altLang="zh-TW" dirty="0" smtClean="0"/>
              <a:t> diff&gt; </a:t>
            </a:r>
            <a:br>
              <a:rPr lang="en-US" altLang="zh-TW" dirty="0" smtClean="0"/>
            </a:br>
            <a:r>
              <a:rPr lang="zh-TW" altLang="en-US" dirty="0" smtClean="0"/>
              <a:t>可以查詢你曾經在此 </a:t>
            </a:r>
            <a:r>
              <a:rPr lang="en-US" altLang="zh-TW" dirty="0" smtClean="0"/>
              <a:t>repository </a:t>
            </a:r>
            <a:r>
              <a:rPr lang="zh-TW" altLang="en-US" dirty="0" smtClean="0"/>
              <a:t>中修改過什麼樣的檔案。</a:t>
            </a:r>
            <a:r>
              <a:rPr lang="en-US" altLang="zh-TW" dirty="0" smtClean="0"/>
              <a:t>(</a:t>
            </a:r>
            <a:r>
              <a:rPr lang="zh-TW" altLang="en-US" dirty="0" smtClean="0"/>
              <a:t>接下頁</a:t>
            </a:r>
            <a:r>
              <a:rPr lang="en-US" altLang="zh-TW" dirty="0" smtClean="0"/>
              <a:t>)</a:t>
            </a:r>
            <a:endParaRPr lang="zh-TW" altLang="en-US" dirty="0"/>
          </a:p>
        </p:txBody>
      </p:sp>
    </p:spTree>
    <p:extLst>
      <p:ext uri="{BB962C8B-B14F-4D97-AF65-F5344CB8AC3E}">
        <p14:creationId xmlns:p14="http://schemas.microsoft.com/office/powerpoint/2010/main" val="58090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is in a diff?</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838200" y="1437603"/>
            <a:ext cx="5676900" cy="2647950"/>
          </a:xfrm>
          <a:prstGeom prst="rect">
            <a:avLst/>
          </a:prstGeom>
        </p:spPr>
      </p:pic>
      <p:sp>
        <p:nvSpPr>
          <p:cNvPr id="6" name="文字方塊 5"/>
          <p:cNvSpPr txBox="1"/>
          <p:nvPr/>
        </p:nvSpPr>
        <p:spPr>
          <a:xfrm>
            <a:off x="572965" y="1586667"/>
            <a:ext cx="424962" cy="2585323"/>
          </a:xfrm>
          <a:prstGeom prst="rect">
            <a:avLst/>
          </a:prstGeom>
          <a:noFill/>
        </p:spPr>
        <p:txBody>
          <a:bodyPr wrap="square" rtlCol="0">
            <a:spAutoFit/>
          </a:bodyPr>
          <a:lstStyle/>
          <a:p>
            <a:r>
              <a:rPr lang="en-US" altLang="zh-TW" dirty="0" smtClean="0"/>
              <a:t>1</a:t>
            </a:r>
          </a:p>
          <a:p>
            <a:r>
              <a:rPr lang="en-US" altLang="zh-TW" dirty="0" smtClean="0"/>
              <a:t>2</a:t>
            </a:r>
          </a:p>
          <a:p>
            <a:r>
              <a:rPr lang="en-US" altLang="zh-TW" dirty="0" smtClean="0"/>
              <a:t>3</a:t>
            </a:r>
          </a:p>
          <a:p>
            <a:r>
              <a:rPr lang="en-US" altLang="zh-TW" dirty="0" smtClean="0"/>
              <a:t>4</a:t>
            </a:r>
          </a:p>
          <a:p>
            <a:r>
              <a:rPr lang="en-US" altLang="zh-TW" dirty="0" smtClean="0"/>
              <a:t>5</a:t>
            </a:r>
          </a:p>
          <a:p>
            <a:r>
              <a:rPr lang="en-US" altLang="zh-TW" dirty="0" smtClean="0"/>
              <a:t>6</a:t>
            </a:r>
          </a:p>
          <a:p>
            <a:r>
              <a:rPr lang="en-US" altLang="zh-TW" dirty="0" smtClean="0"/>
              <a:t>7</a:t>
            </a:r>
          </a:p>
          <a:p>
            <a:r>
              <a:rPr lang="en-US" altLang="zh-TW" dirty="0" smtClean="0"/>
              <a:t>8</a:t>
            </a:r>
          </a:p>
          <a:p>
            <a:r>
              <a:rPr lang="en-US" altLang="zh-TW" dirty="0"/>
              <a:t>9</a:t>
            </a:r>
            <a:endParaRPr lang="zh-TW" altLang="en-US" dirty="0"/>
          </a:p>
        </p:txBody>
      </p:sp>
      <p:sp>
        <p:nvSpPr>
          <p:cNvPr id="7" name="文字方塊 6"/>
          <p:cNvSpPr txBox="1"/>
          <p:nvPr/>
        </p:nvSpPr>
        <p:spPr>
          <a:xfrm>
            <a:off x="6805246" y="1437603"/>
            <a:ext cx="5011616" cy="2308324"/>
          </a:xfrm>
          <a:prstGeom prst="rect">
            <a:avLst/>
          </a:prstGeom>
          <a:noFill/>
        </p:spPr>
        <p:txBody>
          <a:bodyPr wrap="square" rtlCol="0">
            <a:spAutoFit/>
          </a:bodyPr>
          <a:lstStyle/>
          <a:p>
            <a:pPr marL="342900" indent="-342900">
              <a:buAutoNum type="arabicPeriod"/>
            </a:pPr>
            <a:r>
              <a:rPr lang="en-US" altLang="zh-TW" dirty="0" smtClean="0"/>
              <a:t>a, b </a:t>
            </a:r>
            <a:r>
              <a:rPr lang="zh-TW" altLang="en-US" dirty="0" smtClean="0"/>
              <a:t>為 </a:t>
            </a:r>
            <a:r>
              <a:rPr lang="en-US" altLang="zh-TW" dirty="0" smtClean="0"/>
              <a:t>placeholder,</a:t>
            </a:r>
            <a:r>
              <a:rPr lang="zh-TW" altLang="en-US" dirty="0" smtClean="0"/>
              <a:t> 代表第一個版本</a:t>
            </a:r>
            <a:r>
              <a:rPr lang="en-US" altLang="zh-TW" dirty="0" smtClean="0"/>
              <a:t>(a), </a:t>
            </a:r>
            <a:r>
              <a:rPr lang="zh-TW" altLang="en-US" dirty="0" smtClean="0"/>
              <a:t>第二個版本</a:t>
            </a:r>
            <a:r>
              <a:rPr lang="en-US" altLang="zh-TW" dirty="0" smtClean="0"/>
              <a:t>(b)</a:t>
            </a:r>
          </a:p>
          <a:p>
            <a:pPr marL="342900" indent="-342900">
              <a:buAutoNum type="arabicPeriod"/>
            </a:pPr>
            <a:r>
              <a:rPr lang="en-US" altLang="zh-TW" dirty="0" smtClean="0"/>
              <a:t>Index keys into </a:t>
            </a:r>
            <a:r>
              <a:rPr lang="en-US" altLang="zh-TW" dirty="0" err="1" smtClean="0"/>
              <a:t>Git’s</a:t>
            </a:r>
            <a:r>
              <a:rPr lang="en-US" altLang="zh-TW" dirty="0" smtClean="0"/>
              <a:t> internal database of changes (</a:t>
            </a:r>
            <a:r>
              <a:rPr lang="zh-TW" altLang="en-US" dirty="0" smtClean="0"/>
              <a:t>往後再著墨</a:t>
            </a:r>
            <a:r>
              <a:rPr lang="en-US" altLang="zh-TW" dirty="0" smtClean="0"/>
              <a:t>)</a:t>
            </a:r>
          </a:p>
          <a:p>
            <a:pPr marL="342900" indent="-342900">
              <a:buAutoNum type="arabicPeriod"/>
            </a:pPr>
            <a:r>
              <a:rPr lang="en-US" altLang="zh-TW" dirty="0" smtClean="0"/>
              <a:t>3&amp;4 – </a:t>
            </a:r>
            <a:r>
              <a:rPr lang="zh-TW" altLang="en-US" dirty="0" smtClean="0"/>
              <a:t>為刪除的 </a:t>
            </a:r>
            <a:r>
              <a:rPr lang="en-US" altLang="zh-TW" dirty="0" smtClean="0"/>
              <a:t>lines, + </a:t>
            </a:r>
            <a:r>
              <a:rPr lang="zh-TW" altLang="en-US" dirty="0" smtClean="0"/>
              <a:t>為增加的 </a:t>
            </a:r>
            <a:r>
              <a:rPr lang="en-US" altLang="zh-TW" dirty="0" smtClean="0"/>
              <a:t>lines</a:t>
            </a:r>
          </a:p>
          <a:p>
            <a:pPr marL="342900" indent="-342900">
              <a:buAutoNum type="arabicPeriod" startAt="5"/>
            </a:pPr>
            <a:r>
              <a:rPr lang="en-US" altLang="zh-TW" dirty="0" smtClean="0"/>
              <a:t>@@ </a:t>
            </a:r>
            <a:r>
              <a:rPr lang="zh-TW" altLang="en-US" dirty="0" smtClean="0"/>
              <a:t>指出哪裡被修改過，此處為 </a:t>
            </a:r>
            <a:r>
              <a:rPr lang="en-US" altLang="zh-TW" dirty="0" smtClean="0"/>
              <a:t>22-3, </a:t>
            </a:r>
            <a:r>
              <a:rPr lang="zh-TW" altLang="en-US" dirty="0" smtClean="0"/>
              <a:t>被刪除，被 </a:t>
            </a:r>
            <a:r>
              <a:rPr lang="en-US" altLang="zh-TW" dirty="0" smtClean="0"/>
              <a:t>22-4 </a:t>
            </a:r>
            <a:r>
              <a:rPr lang="zh-TW" altLang="en-US" dirty="0" smtClean="0"/>
              <a:t>取代。</a:t>
            </a:r>
            <a:r>
              <a:rPr lang="en-US" altLang="zh-TW" dirty="0" smtClean="0"/>
              <a:t>(</a:t>
            </a:r>
            <a:r>
              <a:rPr lang="zh-TW" altLang="en-US" dirty="0" smtClean="0"/>
              <a:t>被修改的 </a:t>
            </a:r>
            <a:r>
              <a:rPr lang="en-US" altLang="zh-TW" dirty="0" smtClean="0"/>
              <a:t>line </a:t>
            </a:r>
            <a:r>
              <a:rPr lang="zh-TW" altLang="en-US" dirty="0" smtClean="0"/>
              <a:t>數量為 </a:t>
            </a:r>
            <a:r>
              <a:rPr lang="en-US" altLang="zh-TW" dirty="0" smtClean="0"/>
              <a:t>one line)</a:t>
            </a:r>
          </a:p>
          <a:p>
            <a:pPr marL="342900" indent="-342900">
              <a:buAutoNum type="arabicPeriod" startAt="5"/>
            </a:pPr>
            <a:endParaRPr lang="zh-TW" altLang="en-US" dirty="0"/>
          </a:p>
        </p:txBody>
      </p:sp>
    </p:spTree>
    <p:extLst>
      <p:ext uri="{BB962C8B-B14F-4D97-AF65-F5344CB8AC3E}">
        <p14:creationId xmlns:p14="http://schemas.microsoft.com/office/powerpoint/2010/main" val="39209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What’s the first step in saving changes?</a:t>
            </a:r>
            <a:endParaRPr lang="zh-TW" altLang="en-US" dirty="0"/>
          </a:p>
        </p:txBody>
      </p:sp>
      <p:sp>
        <p:nvSpPr>
          <p:cNvPr id="3" name="內容版面配置區 2"/>
          <p:cNvSpPr>
            <a:spLocks noGrp="1"/>
          </p:cNvSpPr>
          <p:nvPr>
            <p:ph idx="1"/>
          </p:nvPr>
        </p:nvSpPr>
        <p:spPr/>
        <p:txBody>
          <a:bodyPr/>
          <a:lstStyle/>
          <a:p>
            <a:r>
              <a:rPr lang="en-US" altLang="zh-TW" dirty="0" smtClean="0"/>
              <a:t>Commit changes to a </a:t>
            </a:r>
            <a:r>
              <a:rPr lang="en-US" altLang="zh-TW" dirty="0" err="1" smtClean="0"/>
              <a:t>Git</a:t>
            </a:r>
            <a:r>
              <a:rPr lang="en-US" altLang="zh-TW" dirty="0" smtClean="0"/>
              <a:t> repository in two steps:</a:t>
            </a:r>
          </a:p>
          <a:p>
            <a:pPr marL="514350" indent="-514350">
              <a:buAutoNum type="arabicPeriod"/>
            </a:pPr>
            <a:r>
              <a:rPr lang="en-US" altLang="zh-TW" dirty="0" smtClean="0"/>
              <a:t>Add one or more files to the staging area.</a:t>
            </a:r>
          </a:p>
          <a:p>
            <a:pPr marL="514350" indent="-514350">
              <a:buAutoNum type="arabicPeriod"/>
            </a:pPr>
            <a:r>
              <a:rPr lang="en-US" altLang="zh-TW" dirty="0" smtClean="0"/>
              <a:t>Commit everything in the staging area.</a:t>
            </a:r>
          </a:p>
          <a:p>
            <a:pPr marL="0" indent="0">
              <a:buNone/>
            </a:pPr>
            <a:r>
              <a:rPr lang="zh-TW" altLang="en-US" dirty="0" smtClean="0"/>
              <a:t>指令：</a:t>
            </a:r>
            <a:r>
              <a:rPr lang="en-US" altLang="zh-TW" dirty="0" smtClean="0"/>
              <a:t>&lt; </a:t>
            </a:r>
            <a:r>
              <a:rPr lang="en-US" altLang="zh-TW" dirty="0" err="1" smtClean="0"/>
              <a:t>git</a:t>
            </a:r>
            <a:r>
              <a:rPr lang="en-US" altLang="zh-TW" dirty="0" smtClean="0"/>
              <a:t> add filename&gt;</a:t>
            </a:r>
          </a:p>
          <a:p>
            <a:pPr marL="0" indent="0">
              <a:buNone/>
            </a:pPr>
            <a:endParaRPr lang="en-US" altLang="zh-TW" dirty="0"/>
          </a:p>
          <a:p>
            <a:pPr marL="0" indent="0">
              <a:buNone/>
            </a:pPr>
            <a:endParaRPr lang="zh-TW" altLang="en-US" dirty="0"/>
          </a:p>
        </p:txBody>
      </p:sp>
      <p:pic>
        <p:nvPicPr>
          <p:cNvPr id="4" name="圖片 3"/>
          <p:cNvPicPr>
            <a:picLocks noChangeAspect="1"/>
          </p:cNvPicPr>
          <p:nvPr/>
        </p:nvPicPr>
        <p:blipFill>
          <a:blip r:embed="rId2"/>
          <a:stretch>
            <a:fillRect/>
          </a:stretch>
        </p:blipFill>
        <p:spPr>
          <a:xfrm>
            <a:off x="904875" y="3857258"/>
            <a:ext cx="5124450" cy="2238375"/>
          </a:xfrm>
          <a:prstGeom prst="rect">
            <a:avLst/>
          </a:prstGeom>
        </p:spPr>
      </p:pic>
      <p:sp>
        <p:nvSpPr>
          <p:cNvPr id="5" name="文字方塊 4"/>
          <p:cNvSpPr txBox="1"/>
          <p:nvPr/>
        </p:nvSpPr>
        <p:spPr>
          <a:xfrm>
            <a:off x="6172200" y="5196254"/>
            <a:ext cx="4712677" cy="923330"/>
          </a:xfrm>
          <a:prstGeom prst="rect">
            <a:avLst/>
          </a:prstGeom>
          <a:noFill/>
        </p:spPr>
        <p:txBody>
          <a:bodyPr wrap="square" rtlCol="0">
            <a:spAutoFit/>
          </a:bodyPr>
          <a:lstStyle/>
          <a:p>
            <a:r>
              <a:rPr lang="zh-TW" altLang="en-US" dirty="0" smtClean="0"/>
              <a:t>輸入 </a:t>
            </a:r>
            <a:r>
              <a:rPr lang="en-US" altLang="zh-TW" dirty="0" err="1" smtClean="0"/>
              <a:t>git</a:t>
            </a:r>
            <a:r>
              <a:rPr lang="en-US" altLang="zh-TW" dirty="0" smtClean="0"/>
              <a:t> add report.txt </a:t>
            </a:r>
            <a:r>
              <a:rPr lang="zh-TW" altLang="en-US" dirty="0" smtClean="0"/>
              <a:t>之後</a:t>
            </a:r>
            <a:endParaRPr lang="en-US" altLang="zh-TW" dirty="0" smtClean="0"/>
          </a:p>
          <a:p>
            <a:r>
              <a:rPr lang="zh-TW" altLang="en-US" dirty="0" smtClean="0"/>
              <a:t>用 </a:t>
            </a:r>
            <a:r>
              <a:rPr lang="en-US" altLang="zh-TW" dirty="0" err="1" smtClean="0"/>
              <a:t>git</a:t>
            </a:r>
            <a:r>
              <a:rPr lang="en-US" altLang="zh-TW" dirty="0" smtClean="0"/>
              <a:t> status </a:t>
            </a:r>
            <a:r>
              <a:rPr lang="zh-TW" altLang="en-US" dirty="0" smtClean="0"/>
              <a:t>看狀態</a:t>
            </a:r>
            <a:endParaRPr lang="en-US" altLang="zh-TW" dirty="0" smtClean="0"/>
          </a:p>
          <a:p>
            <a:r>
              <a:rPr lang="zh-TW" altLang="en-US" dirty="0" smtClean="0"/>
              <a:t>可以發現 </a:t>
            </a:r>
            <a:r>
              <a:rPr lang="en-US" altLang="zh-TW" dirty="0" smtClean="0"/>
              <a:t>report.txt </a:t>
            </a:r>
            <a:r>
              <a:rPr lang="zh-TW" altLang="en-US" dirty="0" smtClean="0"/>
              <a:t>已經變成綠色字體</a:t>
            </a:r>
            <a:endParaRPr lang="zh-TW" altLang="en-US" dirty="0"/>
          </a:p>
        </p:txBody>
      </p:sp>
    </p:spTree>
    <p:extLst>
      <p:ext uri="{BB962C8B-B14F-4D97-AF65-F5344CB8AC3E}">
        <p14:creationId xmlns:p14="http://schemas.microsoft.com/office/powerpoint/2010/main" val="260494978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1953</Words>
  <Application>Microsoft Office PowerPoint</Application>
  <PresentationFormat>寬螢幕</PresentationFormat>
  <Paragraphs>182</Paragraphs>
  <Slides>45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45</vt:i4>
      </vt:variant>
    </vt:vector>
  </HeadingPairs>
  <TitlesOfParts>
    <vt:vector size="50" baseType="lpstr">
      <vt:lpstr>新細明體</vt:lpstr>
      <vt:lpstr>Arial</vt:lpstr>
      <vt:lpstr>Calibri</vt:lpstr>
      <vt:lpstr>Calibri Light</vt:lpstr>
      <vt:lpstr>Office 佈景主題</vt:lpstr>
      <vt:lpstr>Introduction to Git for Data Science  (DataCamp)</vt:lpstr>
      <vt:lpstr>Content</vt:lpstr>
      <vt:lpstr>Introduction to Git for Data Science (DataCamp)</vt:lpstr>
      <vt:lpstr>Where does Git store information?</vt:lpstr>
      <vt:lpstr>Pop quiz:</vt:lpstr>
      <vt:lpstr>How can I check the state of a repository?</vt:lpstr>
      <vt:lpstr>How can I tell what I have changed?</vt:lpstr>
      <vt:lpstr>What is in a diff?</vt:lpstr>
      <vt:lpstr>What’s the first step in saving changes?</vt:lpstr>
      <vt:lpstr>How can I tell what’s going to be committed?</vt:lpstr>
      <vt:lpstr>How can I edit a file? (nano as example)</vt:lpstr>
      <vt:lpstr>How do I commit changes?</vt:lpstr>
      <vt:lpstr>How can I view a repository’s history?</vt:lpstr>
      <vt:lpstr>How can I view specific file’s history?</vt:lpstr>
      <vt:lpstr>How do I write a better log message?</vt:lpstr>
      <vt:lpstr>How does Git store information?</vt:lpstr>
      <vt:lpstr>What is hash?</vt:lpstr>
      <vt:lpstr>What is Git’s equivalent of a relative path?</vt:lpstr>
      <vt:lpstr>How can I see who changed what in a file?</vt:lpstr>
      <vt:lpstr>How can I see what changed two commits?</vt:lpstr>
      <vt:lpstr>How do I add new files?</vt:lpstr>
      <vt:lpstr>How do I tell Git to ignore certain files?</vt:lpstr>
      <vt:lpstr>How can I remove unwanted files?</vt:lpstr>
      <vt:lpstr>How can I see how Git is configured?</vt:lpstr>
      <vt:lpstr>How can I change my Git configuration?</vt:lpstr>
      <vt:lpstr>How can I commit changes selectively?</vt:lpstr>
      <vt:lpstr>How can I undo changes to unstaged files?</vt:lpstr>
      <vt:lpstr>How can I unstage a file that I have staged?</vt:lpstr>
      <vt:lpstr>How do I restore an old version of a file?</vt:lpstr>
      <vt:lpstr>How can I undo all of the changes I have made?</vt:lpstr>
      <vt:lpstr>Branch: a parallel universe</vt:lpstr>
      <vt:lpstr>How can I view the differences between branches?</vt:lpstr>
      <vt:lpstr>How can I switch from one branch to another?</vt:lpstr>
      <vt:lpstr>How can I create a branch</vt:lpstr>
      <vt:lpstr>How can I merge two branches?</vt:lpstr>
      <vt:lpstr>How can I merge two branches with conflicts?</vt:lpstr>
      <vt:lpstr>How can I create a brand new repository?</vt:lpstr>
      <vt:lpstr>How can I turn a existing project into a Git repository?</vt:lpstr>
      <vt:lpstr>How can I create a copy of an existing repository?</vt:lpstr>
      <vt:lpstr>How can I find out where a cloned repository originated?</vt:lpstr>
      <vt:lpstr>How can I define remotes?</vt:lpstr>
      <vt:lpstr>How can I pull in changes from a remote repository?</vt:lpstr>
      <vt:lpstr>What happens if I try to pull when I have unsaved changes?</vt:lpstr>
      <vt:lpstr>How can I push my changes to a remote repository?</vt:lpstr>
      <vt:lpstr>What happens if my push conflicts with someone else’s work?</vt:lpstr>
    </vt:vector>
  </TitlesOfParts>
  <Company>NYMU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Yao-Chung Chen</dc:creator>
  <cp:lastModifiedBy>Yao-Chung Chen</cp:lastModifiedBy>
  <cp:revision>48</cp:revision>
  <dcterms:created xsi:type="dcterms:W3CDTF">2018-07-09T02:22:08Z</dcterms:created>
  <dcterms:modified xsi:type="dcterms:W3CDTF">2018-07-12T03:00:53Z</dcterms:modified>
</cp:coreProperties>
</file>