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8" r:id="rId5"/>
    <p:sldId id="259" r:id="rId6"/>
    <p:sldId id="272" r:id="rId7"/>
    <p:sldId id="297" r:id="rId8"/>
    <p:sldId id="308" r:id="rId9"/>
    <p:sldId id="286" r:id="rId10"/>
    <p:sldId id="261" r:id="rId11"/>
    <p:sldId id="300" r:id="rId12"/>
    <p:sldId id="301" r:id="rId13"/>
    <p:sldId id="302" r:id="rId14"/>
    <p:sldId id="303" r:id="rId15"/>
    <p:sldId id="304" r:id="rId16"/>
    <p:sldId id="299" r:id="rId17"/>
    <p:sldId id="265" r:id="rId18"/>
    <p:sldId id="298" r:id="rId19"/>
    <p:sldId id="280" r:id="rId20"/>
    <p:sldId id="305" r:id="rId21"/>
    <p:sldId id="264" r:id="rId22"/>
    <p:sldId id="306" r:id="rId23"/>
    <p:sldId id="284" r:id="rId24"/>
    <p:sldId id="309" r:id="rId25"/>
    <p:sldId id="312" r:id="rId26"/>
    <p:sldId id="310" r:id="rId27"/>
    <p:sldId id="287" r:id="rId28"/>
    <p:sldId id="311" r:id="rId29"/>
    <p:sldId id="282" r:id="rId30"/>
    <p:sldId id="294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A0C458"/>
    <a:srgbClr val="76B1D1"/>
    <a:srgbClr val="C865FF"/>
    <a:srgbClr val="FF9797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756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 INFORMASI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Game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4857" y="3295546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Browser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9863" y="3258668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Photo Editor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14620"/>
            <a:ext cx="1728192" cy="1907988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25" y="1205172"/>
            <a:ext cx="1958400" cy="195840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0" y="1358606"/>
            <a:ext cx="1728192" cy="1684987"/>
          </a:xfrm>
        </p:spPr>
      </p:pic>
    </p:spTree>
    <p:extLst>
      <p:ext uri="{BB962C8B-B14F-4D97-AF65-F5344CB8AC3E}">
        <p14:creationId xmlns:p14="http://schemas.microsoft.com/office/powerpoint/2010/main" val="29191392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Machine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Processor AMD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4857" y="3295546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Processor Intel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9863" y="3258668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Processor Apple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04518"/>
            <a:ext cx="1728192" cy="1728192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25" y="1205172"/>
            <a:ext cx="1958400" cy="195840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0" y="1493796"/>
            <a:ext cx="1728192" cy="1414608"/>
          </a:xfrm>
        </p:spPr>
      </p:pic>
    </p:spTree>
    <p:extLst>
      <p:ext uri="{BB962C8B-B14F-4D97-AF65-F5344CB8AC3E}">
        <p14:creationId xmlns:p14="http://schemas.microsoft.com/office/powerpoint/2010/main" val="26157695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Telecommunication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Handphone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4857" y="3295546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Walkie Talkie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9863" y="3258668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Telepon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5" y="1189414"/>
            <a:ext cx="1495758" cy="1958400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25" y="1205172"/>
            <a:ext cx="1958400" cy="195840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44294"/>
            <a:ext cx="2571068" cy="1285534"/>
          </a:xfrm>
        </p:spPr>
      </p:pic>
    </p:spTree>
    <p:extLst>
      <p:ext uri="{BB962C8B-B14F-4D97-AF65-F5344CB8AC3E}">
        <p14:creationId xmlns:p14="http://schemas.microsoft.com/office/powerpoint/2010/main" val="26967888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Storage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Flashdisk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4857" y="3295546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9863" y="3258668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Harddisk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04518"/>
            <a:ext cx="1728192" cy="1728192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22" y="1205172"/>
            <a:ext cx="2751606" cy="195840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0" y="1475701"/>
            <a:ext cx="1728192" cy="1450797"/>
          </a:xfrm>
        </p:spPr>
      </p:pic>
    </p:spTree>
    <p:extLst>
      <p:ext uri="{BB962C8B-B14F-4D97-AF65-F5344CB8AC3E}">
        <p14:creationId xmlns:p14="http://schemas.microsoft.com/office/powerpoint/2010/main" val="324868781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 SISTEM TEKNOLOGI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9762-9EAB-4B02-8074-A24B5AC67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93035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" y="414588"/>
            <a:ext cx="9144000" cy="776530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Sistem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Teknologi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 err="1">
                <a:solidFill>
                  <a:schemeClr val="accent3"/>
                </a:solidFill>
              </a:rPr>
              <a:t>Informasi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512672" y="2843380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911576" y="2829058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17061" y="2967557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HARDWARE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108" y="2967557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SOFTWARE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6418" y="141675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BRAINWARE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732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85619" y="2260750"/>
            <a:ext cx="5472608" cy="542078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PERBEDAAN TEKNOLOGI INFORMASI KONVENSIONAL DAN MODERN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DF50-CA8E-47AA-8C5D-75AE3F1EA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4217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632" y="632552"/>
            <a:ext cx="2592000" cy="776530"/>
          </a:xfrm>
        </p:spPr>
        <p:txBody>
          <a:bodyPr/>
          <a:lstStyle/>
          <a:p>
            <a:r>
              <a:rPr lang="en-US" altLang="ko-KR" sz="3200" dirty="0" err="1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Konvensional</a:t>
            </a:r>
            <a:endParaRPr lang="ko-KR" altLang="en-US" sz="3200" dirty="0">
              <a:solidFill>
                <a:srgbClr val="A0C458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3632" y="1563638"/>
            <a:ext cx="25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5508392" y="1563638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2835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Membutuhkan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lama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bersifat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mengulang-ulang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kreasi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mengembangkan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sendiri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mengajarnya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mengalami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keterbatasan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financial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lokasi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tatap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6425" y="1790194"/>
            <a:ext cx="2835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Membutuhkan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relative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terbuka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fleksibel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relatif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berinovasi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berkembang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sesuai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zaman.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Relative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murah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mengakses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batasan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lokasi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Perpaduan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tatap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online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D26E5B-5413-4BB1-97E6-C43216E4C715}"/>
              </a:ext>
            </a:extLst>
          </p:cNvPr>
          <p:cNvSpPr txBox="1">
            <a:spLocks/>
          </p:cNvSpPr>
          <p:nvPr/>
        </p:nvSpPr>
        <p:spPr>
          <a:xfrm>
            <a:off x="4878123" y="632552"/>
            <a:ext cx="517776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ID" altLang="ko-KR" dirty="0">
                <a:latin typeface="Lato" panose="020F0502020204030203" pitchFamily="34" charset="0"/>
                <a:cs typeface="Lato" panose="020F0502020204030203" pitchFamily="34" charset="0"/>
              </a:rPr>
              <a:t>X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E6673D-449E-4504-88BD-D803B313930D}"/>
              </a:ext>
            </a:extLst>
          </p:cNvPr>
          <p:cNvSpPr txBox="1">
            <a:spLocks/>
          </p:cNvSpPr>
          <p:nvPr/>
        </p:nvSpPr>
        <p:spPr>
          <a:xfrm>
            <a:off x="5508391" y="632552"/>
            <a:ext cx="259200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Modern</a:t>
            </a:r>
            <a:endParaRPr lang="ko-KR" altLang="en-US" sz="3200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 TEKNOLOGI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797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</a:t>
            </a:r>
            <a:r>
              <a:rPr lang="en-ID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ID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ko-KR" altLang="en-US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325425" y="4297660"/>
            <a:ext cx="5395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rapezoid 13"/>
          <p:cNvSpPr/>
          <p:nvPr/>
        </p:nvSpPr>
        <p:spPr>
          <a:xfrm>
            <a:off x="1677709" y="2097280"/>
            <a:ext cx="413412" cy="34956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7"/>
          <p:cNvSpPr/>
          <p:nvPr/>
        </p:nvSpPr>
        <p:spPr>
          <a:xfrm>
            <a:off x="4444871" y="2048649"/>
            <a:ext cx="258195" cy="4468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D" altLang="ko-KR" dirty="0"/>
              <a:t>2</a:t>
            </a:r>
            <a:endParaRPr lang="ko-KR" altLang="en-US" dirty="0"/>
          </a:p>
        </p:txBody>
      </p:sp>
      <p:sp>
        <p:nvSpPr>
          <p:cNvPr id="40" name="Rectangle 18"/>
          <p:cNvSpPr/>
          <p:nvPr/>
        </p:nvSpPr>
        <p:spPr>
          <a:xfrm>
            <a:off x="4220308" y="1167086"/>
            <a:ext cx="703383" cy="55885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5"/>
          <p:cNvSpPr/>
          <p:nvPr/>
        </p:nvSpPr>
        <p:spPr>
          <a:xfrm>
            <a:off x="7060027" y="2048649"/>
            <a:ext cx="317779" cy="44682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78390" y="3075806"/>
            <a:ext cx="2664296" cy="2067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ectangle 42"/>
          <p:cNvSpPr/>
          <p:nvPr/>
        </p:nvSpPr>
        <p:spPr>
          <a:xfrm>
            <a:off x="3239852" y="3075806"/>
            <a:ext cx="2664296" cy="2067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ectangle 43"/>
          <p:cNvSpPr/>
          <p:nvPr/>
        </p:nvSpPr>
        <p:spPr>
          <a:xfrm>
            <a:off x="5901314" y="3075806"/>
            <a:ext cx="2664296" cy="2067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07834" y="1741337"/>
            <a:ext cx="5311949" cy="271030"/>
            <a:chOff x="1907834" y="1781092"/>
            <a:chExt cx="5311949" cy="271030"/>
          </a:xfrm>
        </p:grpSpPr>
        <p:sp>
          <p:nvSpPr>
            <p:cNvPr id="55" name="Freeform 54"/>
            <p:cNvSpPr/>
            <p:nvPr/>
          </p:nvSpPr>
          <p:spPr>
            <a:xfrm>
              <a:off x="1907834" y="1896284"/>
              <a:ext cx="5311949" cy="155838"/>
            </a:xfrm>
            <a:custGeom>
              <a:avLst/>
              <a:gdLst>
                <a:gd name="connsiteX0" fmla="*/ 7951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0 w 5327374"/>
                <a:gd name="connsiteY0" fmla="*/ 159026 h 159026"/>
                <a:gd name="connsiteX1" fmla="*/ 15903 w 5327374"/>
                <a:gd name="connsiteY1" fmla="*/ 0 h 159026"/>
                <a:gd name="connsiteX2" fmla="*/ 5327374 w 5327374"/>
                <a:gd name="connsiteY2" fmla="*/ 15903 h 159026"/>
                <a:gd name="connsiteX3" fmla="*/ 5319423 w 5327374"/>
                <a:gd name="connsiteY3" fmla="*/ 151075 h 159026"/>
                <a:gd name="connsiteX0" fmla="*/ 15902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18604 w 5314173"/>
                <a:gd name="connsiteY0" fmla="*/ 159026 h 159026"/>
                <a:gd name="connsiteX1" fmla="*/ 0 w 5314173"/>
                <a:gd name="connsiteY1" fmla="*/ 140999 h 159026"/>
                <a:gd name="connsiteX2" fmla="*/ 2702 w 5314173"/>
                <a:gd name="connsiteY2" fmla="*/ 0 h 159026"/>
                <a:gd name="connsiteX3" fmla="*/ 5314173 w 5314173"/>
                <a:gd name="connsiteY3" fmla="*/ 15903 h 159026"/>
                <a:gd name="connsiteX4" fmla="*/ 5306222 w 5314173"/>
                <a:gd name="connsiteY4" fmla="*/ 151075 h 159026"/>
                <a:gd name="connsiteX0" fmla="*/ 0 w 5314173"/>
                <a:gd name="connsiteY0" fmla="*/ 140999 h 151075"/>
                <a:gd name="connsiteX1" fmla="*/ 2702 w 5314173"/>
                <a:gd name="connsiteY1" fmla="*/ 0 h 151075"/>
                <a:gd name="connsiteX2" fmla="*/ 5314173 w 5314173"/>
                <a:gd name="connsiteY2" fmla="*/ 15903 h 151075"/>
                <a:gd name="connsiteX3" fmla="*/ 5306222 w 5314173"/>
                <a:gd name="connsiteY3" fmla="*/ 151075 h 151075"/>
                <a:gd name="connsiteX0" fmla="*/ 8328 w 5311529"/>
                <a:gd name="connsiteY0" fmla="*/ 140999 h 151075"/>
                <a:gd name="connsiteX1" fmla="*/ 58 w 5311529"/>
                <a:gd name="connsiteY1" fmla="*/ 0 h 151075"/>
                <a:gd name="connsiteX2" fmla="*/ 5311529 w 5311529"/>
                <a:gd name="connsiteY2" fmla="*/ 15903 h 151075"/>
                <a:gd name="connsiteX3" fmla="*/ 5303578 w 5311529"/>
                <a:gd name="connsiteY3" fmla="*/ 151075 h 151075"/>
                <a:gd name="connsiteX0" fmla="*/ 0 w 5314174"/>
                <a:gd name="connsiteY0" fmla="*/ 140999 h 151075"/>
                <a:gd name="connsiteX1" fmla="*/ 2703 w 5314174"/>
                <a:gd name="connsiteY1" fmla="*/ 0 h 151075"/>
                <a:gd name="connsiteX2" fmla="*/ 5314174 w 5314174"/>
                <a:gd name="connsiteY2" fmla="*/ 15903 h 151075"/>
                <a:gd name="connsiteX3" fmla="*/ 5306223 w 5314174"/>
                <a:gd name="connsiteY3" fmla="*/ 151075 h 151075"/>
                <a:gd name="connsiteX0" fmla="*/ 874 w 5315048"/>
                <a:gd name="connsiteY0" fmla="*/ 140999 h 151075"/>
                <a:gd name="connsiteX1" fmla="*/ 3577 w 5315048"/>
                <a:gd name="connsiteY1" fmla="*/ 0 h 151075"/>
                <a:gd name="connsiteX2" fmla="*/ 5315048 w 5315048"/>
                <a:gd name="connsiteY2" fmla="*/ 15903 h 151075"/>
                <a:gd name="connsiteX3" fmla="*/ 5307097 w 5315048"/>
                <a:gd name="connsiteY3" fmla="*/ 151075 h 151075"/>
                <a:gd name="connsiteX0" fmla="*/ 8356 w 5311557"/>
                <a:gd name="connsiteY0" fmla="*/ 144656 h 151075"/>
                <a:gd name="connsiteX1" fmla="*/ 86 w 5311557"/>
                <a:gd name="connsiteY1" fmla="*/ 0 h 151075"/>
                <a:gd name="connsiteX2" fmla="*/ 5311557 w 5311557"/>
                <a:gd name="connsiteY2" fmla="*/ 15903 h 151075"/>
                <a:gd name="connsiteX3" fmla="*/ 5303606 w 5311557"/>
                <a:gd name="connsiteY3" fmla="*/ 151075 h 151075"/>
                <a:gd name="connsiteX0" fmla="*/ 8436 w 5311637"/>
                <a:gd name="connsiteY0" fmla="*/ 144656 h 151075"/>
                <a:gd name="connsiteX1" fmla="*/ 166 w 5311637"/>
                <a:gd name="connsiteY1" fmla="*/ 0 h 151075"/>
                <a:gd name="connsiteX2" fmla="*/ 5311637 w 5311637"/>
                <a:gd name="connsiteY2" fmla="*/ 15903 h 151075"/>
                <a:gd name="connsiteX3" fmla="*/ 5303686 w 5311637"/>
                <a:gd name="connsiteY3" fmla="*/ 151075 h 151075"/>
                <a:gd name="connsiteX0" fmla="*/ 3427 w 5313772"/>
                <a:gd name="connsiteY0" fmla="*/ 149419 h 151075"/>
                <a:gd name="connsiteX1" fmla="*/ 2301 w 5313772"/>
                <a:gd name="connsiteY1" fmla="*/ 0 h 151075"/>
                <a:gd name="connsiteX2" fmla="*/ 5313772 w 5313772"/>
                <a:gd name="connsiteY2" fmla="*/ 15903 h 151075"/>
                <a:gd name="connsiteX3" fmla="*/ 5305821 w 5313772"/>
                <a:gd name="connsiteY3" fmla="*/ 151075 h 151075"/>
                <a:gd name="connsiteX0" fmla="*/ 1604 w 5311949"/>
                <a:gd name="connsiteY0" fmla="*/ 149419 h 151075"/>
                <a:gd name="connsiteX1" fmla="*/ 478 w 5311949"/>
                <a:gd name="connsiteY1" fmla="*/ 0 h 151075"/>
                <a:gd name="connsiteX2" fmla="*/ 5311949 w 5311949"/>
                <a:gd name="connsiteY2" fmla="*/ 15903 h 151075"/>
                <a:gd name="connsiteX3" fmla="*/ 5303998 w 5311949"/>
                <a:gd name="connsiteY3" fmla="*/ 151075 h 151075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949" h="155838">
                  <a:moveTo>
                    <a:pt x="1604" y="149419"/>
                  </a:moveTo>
                  <a:cubicBezTo>
                    <a:pt x="-49" y="-4985"/>
                    <a:pt x="-423" y="47000"/>
                    <a:pt x="478" y="0"/>
                  </a:cubicBezTo>
                  <a:lnTo>
                    <a:pt x="5311949" y="15903"/>
                  </a:lnTo>
                  <a:cubicBezTo>
                    <a:pt x="5311680" y="62548"/>
                    <a:pt x="5309030" y="68712"/>
                    <a:pt x="5311142" y="155838"/>
                  </a:cubicBez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564049" y="1781092"/>
              <a:ext cx="0" cy="254442"/>
            </a:xfrm>
            <a:custGeom>
              <a:avLst/>
              <a:gdLst>
                <a:gd name="connsiteX0" fmla="*/ 0 w 0"/>
                <a:gd name="connsiteY0" fmla="*/ 0 h 254442"/>
                <a:gd name="connsiteX1" fmla="*/ 0 w 0"/>
                <a:gd name="connsiteY1" fmla="*/ 254442 h 2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54442">
                  <a:moveTo>
                    <a:pt x="0" y="0"/>
                  </a:moveTo>
                  <a:lnTo>
                    <a:pt x="0" y="254442"/>
                  </a:ln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04694" y="2509815"/>
            <a:ext cx="193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memperkuat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6654" y="2509815"/>
            <a:ext cx="193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menggantikan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82735" y="2509815"/>
            <a:ext cx="19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restrukturisasi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manusia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7672" y="3363838"/>
            <a:ext cx="1767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otomasi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87976" y="3363838"/>
            <a:ext cx="17675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menyajikan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4436" y="3363838"/>
            <a:ext cx="2015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berperan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perubahan-perubahan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terhadap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sekumpulan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tugas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proses</a:t>
            </a:r>
            <a:endParaRPr lang="ko-KR" altLang="en-US" sz="14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086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TEKNOLOGI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 SISTEM TEKNOLOGI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2710C-0BA5-4F63-B934-DF7A7AB5F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9998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991085" y="1923678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3602201" y="2509689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17264" y="1232613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5117264" y="2142994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117264" y="3053375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117264" y="3963755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10998" y="1365225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0998" y="2273022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0998" y="3180819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10998" y="4088617"/>
            <a:ext cx="4490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91250" y="134387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91250" y="2256192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Ukuran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1250" y="3168510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1250" y="4088617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Masukan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850" y="2477604"/>
            <a:ext cx="2398852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Klasifikasi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1253" y="3770986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701770" y="3765440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473525" y="3765440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22363" y="3939902"/>
            <a:ext cx="1985779" cy="894546"/>
            <a:chOff x="4320398" y="1245513"/>
            <a:chExt cx="2874451" cy="894546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melekat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lain.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Embedded IT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72880" y="3939902"/>
            <a:ext cx="1985779" cy="709880"/>
            <a:chOff x="4320398" y="1245513"/>
            <a:chExt cx="2874451" cy="709880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493728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dirancang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tugas-tugas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khusus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Dedicated IT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43055" y="3876088"/>
            <a:ext cx="2388939" cy="894546"/>
            <a:chOff x="4320397" y="1245513"/>
            <a:chExt cx="3241322" cy="894546"/>
          </a:xfrm>
        </p:grpSpPr>
        <p:sp>
          <p:nvSpPr>
            <p:cNvPr id="23" name="TextBox 22"/>
            <p:cNvSpPr txBox="1"/>
            <p:nvPr/>
          </p:nvSpPr>
          <p:spPr>
            <a:xfrm>
              <a:off x="4320398" y="1493728"/>
              <a:ext cx="3241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berbagai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aktifitas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bersifat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umum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7" y="1245513"/>
              <a:ext cx="3241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General Purpose IT System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CD4BB16-18EA-4AB1-87D7-2B9DBA4BEED9}"/>
              </a:ext>
            </a:extLst>
          </p:cNvPr>
          <p:cNvSpPr txBox="1">
            <a:spLocks/>
          </p:cNvSpPr>
          <p:nvPr/>
        </p:nvSpPr>
        <p:spPr>
          <a:xfrm>
            <a:off x="11701" y="97318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51BE3-86D6-4F84-A8B7-708B6836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2" y="1180498"/>
            <a:ext cx="2388939" cy="2388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19C4B-7284-42B9-88E4-218DB047D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66" y="1252498"/>
            <a:ext cx="2953068" cy="2216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19D25-79F4-4BCC-B300-F92BA9C64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26" y="1647506"/>
            <a:ext cx="2231645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142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690069" y="4496566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461824" y="4496566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0663" y="4529469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Minikomputer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61179" y="4558499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Workstation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1354" y="4508250"/>
            <a:ext cx="2388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Mikrokomputer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D4BB16-18EA-4AB1-87D7-2B9DBA4BEED9}"/>
              </a:ext>
            </a:extLst>
          </p:cNvPr>
          <p:cNvSpPr txBox="1">
            <a:spLocks/>
          </p:cNvSpPr>
          <p:nvPr/>
        </p:nvSpPr>
        <p:spPr>
          <a:xfrm>
            <a:off x="-17932" y="-18887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Ukuran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714E0-297D-481E-A070-2FE4D696B38E}"/>
              </a:ext>
            </a:extLst>
          </p:cNvPr>
          <p:cNvSpPr/>
          <p:nvPr/>
        </p:nvSpPr>
        <p:spPr>
          <a:xfrm>
            <a:off x="2132742" y="2701114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9B183F-80D5-4727-94F6-CD2684B587BF}"/>
              </a:ext>
            </a:extLst>
          </p:cNvPr>
          <p:cNvSpPr/>
          <p:nvPr/>
        </p:nvSpPr>
        <p:spPr>
          <a:xfrm>
            <a:off x="5104610" y="2701114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78382-4C5B-431E-9DFD-DA75B374ADD6}"/>
              </a:ext>
            </a:extLst>
          </p:cNvPr>
          <p:cNvSpPr txBox="1"/>
          <p:nvPr/>
        </p:nvSpPr>
        <p:spPr>
          <a:xfrm>
            <a:off x="2053613" y="2725833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7A79F9-DF7B-4ADB-B4D0-87B0057FDD2C}"/>
              </a:ext>
            </a:extLst>
          </p:cNvPr>
          <p:cNvSpPr txBox="1"/>
          <p:nvPr/>
        </p:nvSpPr>
        <p:spPr>
          <a:xfrm>
            <a:off x="4975721" y="2725832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Mainframe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E1C62-2C2A-46E2-8B34-2C9CFE0BC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27"/>
          <a:stretch/>
        </p:blipFill>
        <p:spPr>
          <a:xfrm>
            <a:off x="3731295" y="2934893"/>
            <a:ext cx="1659948" cy="1437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2191E-20FC-4C6F-9518-17838AFBD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47" y="1005858"/>
            <a:ext cx="2645309" cy="1558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75179-F2E3-4762-B67D-35BE06269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16" y="956780"/>
            <a:ext cx="2127387" cy="1593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A3CB8E-CC3C-49FC-8100-6BB886ADF2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6" y="3096283"/>
            <a:ext cx="1282496" cy="11055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FC44A32-00D4-4459-81A5-12566ABDC5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65" y="2990632"/>
            <a:ext cx="1988587" cy="14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926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CCD4BB16-18EA-4AB1-87D7-2B9DBA4BEED9}"/>
              </a:ext>
            </a:extLst>
          </p:cNvPr>
          <p:cNvSpPr txBox="1">
            <a:spLocks/>
          </p:cNvSpPr>
          <p:nvPr/>
        </p:nvSpPr>
        <p:spPr>
          <a:xfrm>
            <a:off x="0" y="8013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Generasi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A543F-C766-4485-9270-EEA21297EDC3}"/>
              </a:ext>
            </a:extLst>
          </p:cNvPr>
          <p:cNvSpPr/>
          <p:nvPr/>
        </p:nvSpPr>
        <p:spPr>
          <a:xfrm>
            <a:off x="585670" y="3084740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50525A-B6B1-4816-8D5F-765CA9574CDF}"/>
              </a:ext>
            </a:extLst>
          </p:cNvPr>
          <p:cNvSpPr/>
          <p:nvPr/>
        </p:nvSpPr>
        <p:spPr>
          <a:xfrm>
            <a:off x="2696006" y="3084740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8DF172-E283-4D54-B438-BC229EE74C21}"/>
              </a:ext>
            </a:extLst>
          </p:cNvPr>
          <p:cNvSpPr/>
          <p:nvPr/>
        </p:nvSpPr>
        <p:spPr>
          <a:xfrm>
            <a:off x="4806342" y="3084740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0C876-FC80-4CE4-9390-5CA955C54F9D}"/>
              </a:ext>
            </a:extLst>
          </p:cNvPr>
          <p:cNvSpPr/>
          <p:nvPr/>
        </p:nvSpPr>
        <p:spPr>
          <a:xfrm>
            <a:off x="6916679" y="3084740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E2CDD-4862-432F-809D-2147E44F2B1B}"/>
              </a:ext>
            </a:extLst>
          </p:cNvPr>
          <p:cNvSpPr txBox="1"/>
          <p:nvPr/>
        </p:nvSpPr>
        <p:spPr>
          <a:xfrm>
            <a:off x="456781" y="3171244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First Generation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4BD3E-B4E1-4B9A-A2D7-EC148F728213}"/>
              </a:ext>
            </a:extLst>
          </p:cNvPr>
          <p:cNvSpPr txBox="1"/>
          <p:nvPr/>
        </p:nvSpPr>
        <p:spPr>
          <a:xfrm>
            <a:off x="2567117" y="3185748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Second Generation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ECB983-94A8-4DD0-9B9B-F513B7EDCB95}"/>
              </a:ext>
            </a:extLst>
          </p:cNvPr>
          <p:cNvSpPr txBox="1"/>
          <p:nvPr/>
        </p:nvSpPr>
        <p:spPr>
          <a:xfrm>
            <a:off x="4425116" y="3185747"/>
            <a:ext cx="2388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Third Generation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67DBF3-841A-49BC-B047-39B5AE515F4B}"/>
              </a:ext>
            </a:extLst>
          </p:cNvPr>
          <p:cNvSpPr txBox="1"/>
          <p:nvPr/>
        </p:nvSpPr>
        <p:spPr>
          <a:xfrm>
            <a:off x="6787790" y="3156740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Fourth Generation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3F49A-8095-4443-81E6-7B6F706BA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" y="1408612"/>
            <a:ext cx="1916217" cy="1532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DBF4B-F101-48A0-8075-798155D1D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31" y="1408612"/>
            <a:ext cx="1914748" cy="1532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7323E-A536-4869-8432-C798BE19F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35646"/>
            <a:ext cx="1807137" cy="13059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ABF0D1-7431-4193-B9AF-F4F982A97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20" y="1408612"/>
            <a:ext cx="2335317" cy="15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8367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FF3469D-F99B-4070-96B9-0A9CB83C65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4153" r="3975" b="3496"/>
          <a:stretch/>
        </p:blipFill>
        <p:spPr>
          <a:xfrm>
            <a:off x="1795015" y="169751"/>
            <a:ext cx="5371234" cy="4803997"/>
          </a:xfrm>
        </p:spPr>
      </p:pic>
      <p:grpSp>
        <p:nvGrpSpPr>
          <p:cNvPr id="4" name="Group 3"/>
          <p:cNvGrpSpPr/>
          <p:nvPr/>
        </p:nvGrpSpPr>
        <p:grpSpPr>
          <a:xfrm>
            <a:off x="0" y="1098516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7875" y="3373234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838392" y="3367688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10147" y="3367688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6917" y="3096235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Analog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7434" y="3090689"/>
            <a:ext cx="198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0423" y="3090689"/>
            <a:ext cx="2388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Hibrid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D4BB16-18EA-4AB1-87D7-2B9DBA4BEED9}"/>
              </a:ext>
            </a:extLst>
          </p:cNvPr>
          <p:cNvSpPr txBox="1">
            <a:spLocks/>
          </p:cNvSpPr>
          <p:nvPr/>
        </p:nvSpPr>
        <p:spPr>
          <a:xfrm>
            <a:off x="0" y="300441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</a:t>
            </a:r>
            <a:r>
              <a:rPr lang="en-US" altLang="ko-K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Masukan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99B36-4846-413B-A89D-AFF08FF63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3" y="1676988"/>
            <a:ext cx="2276885" cy="1280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56307-6C73-4A29-BCC0-D54EE366E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47614"/>
            <a:ext cx="2619375" cy="1743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7C24A7-3BC0-4E40-A1BC-5B324970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18" y="1264646"/>
            <a:ext cx="1909009" cy="19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9432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998607"/>
            <a:ext cx="52925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JENI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Pengenalan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1 (Joyce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Avestro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602179"/>
            <a:chOff x="3714846" y="1635646"/>
            <a:chExt cx="4529562" cy="160217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gabungan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antara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telekomunikasi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digunakan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pembentukan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penyimpanan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penyebaran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3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3600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Informasi</a:t>
              </a:r>
              <a:endParaRPr lang="ko-KR" altLang="en-US" sz="3600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251521" y="3023043"/>
            <a:ext cx="2556572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 TELEKOMUNIKASI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18" y="3750050"/>
            <a:ext cx="218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hubungan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jauh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414843" y="1206251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 KOMPUTER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874" y="1933258"/>
            <a:ext cx="255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sekumpulan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saling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bekerja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menerima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(input),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mengolah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(proses) dan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(output)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serta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terkoordinasi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dibawah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kontrol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yang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tersimpan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memorinya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rapezoid 13">
            <a:extLst>
              <a:ext uri="{FF2B5EF4-FFF2-40B4-BE49-F238E27FC236}">
                <a16:creationId xmlns:a16="http://schemas.microsoft.com/office/drawing/2014/main" id="{4AD30424-D59F-44ED-8FF6-0D61FB71F94C}"/>
              </a:ext>
            </a:extLst>
          </p:cNvPr>
          <p:cNvSpPr/>
          <p:nvPr/>
        </p:nvSpPr>
        <p:spPr>
          <a:xfrm>
            <a:off x="4860032" y="1610074"/>
            <a:ext cx="880592" cy="77653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D5D998CC-EBCE-4C8A-993A-2BEE6FEFAC4B}"/>
              </a:ext>
            </a:extLst>
          </p:cNvPr>
          <p:cNvSpPr/>
          <p:nvPr/>
        </p:nvSpPr>
        <p:spPr>
          <a:xfrm flipH="1">
            <a:off x="3563888" y="3427821"/>
            <a:ext cx="720080" cy="6944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95736" y="337947"/>
            <a:ext cx="2220074" cy="542078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 KOMPUTER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0A10E2-2CCD-4F94-88C8-02EB243CEE82}"/>
              </a:ext>
            </a:extLst>
          </p:cNvPr>
          <p:cNvSpPr/>
          <p:nvPr/>
        </p:nvSpPr>
        <p:spPr>
          <a:xfrm>
            <a:off x="2877686" y="973536"/>
            <a:ext cx="986408" cy="9864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4E1D21-63CF-4761-AE70-F8129E7FB4D8}"/>
              </a:ext>
            </a:extLst>
          </p:cNvPr>
          <p:cNvSpPr/>
          <p:nvPr/>
        </p:nvSpPr>
        <p:spPr>
          <a:xfrm>
            <a:off x="2877686" y="3083472"/>
            <a:ext cx="986408" cy="9864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477DC6-F187-451E-9681-324D6BE5A0BC}"/>
              </a:ext>
            </a:extLst>
          </p:cNvPr>
          <p:cNvSpPr/>
          <p:nvPr/>
        </p:nvSpPr>
        <p:spPr>
          <a:xfrm>
            <a:off x="5148064" y="1629559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lus 9">
            <a:extLst>
              <a:ext uri="{FF2B5EF4-FFF2-40B4-BE49-F238E27FC236}">
                <a16:creationId xmlns:a16="http://schemas.microsoft.com/office/drawing/2014/main" id="{DD578E90-5D62-4D00-AC32-10DB621BE425}"/>
              </a:ext>
            </a:extLst>
          </p:cNvPr>
          <p:cNvSpPr/>
          <p:nvPr/>
        </p:nvSpPr>
        <p:spPr>
          <a:xfrm>
            <a:off x="2877686" y="2051708"/>
            <a:ext cx="986408" cy="986408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ight Arrow 10">
            <a:extLst>
              <a:ext uri="{FF2B5EF4-FFF2-40B4-BE49-F238E27FC236}">
                <a16:creationId xmlns:a16="http://schemas.microsoft.com/office/drawing/2014/main" id="{97D5ADB8-3605-4F29-8391-009D13864801}"/>
              </a:ext>
            </a:extLst>
          </p:cNvPr>
          <p:cNvSpPr/>
          <p:nvPr/>
        </p:nvSpPr>
        <p:spPr>
          <a:xfrm>
            <a:off x="4281211" y="231938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728024F0-5855-44F5-A686-679A4171C516}"/>
              </a:ext>
            </a:extLst>
          </p:cNvPr>
          <p:cNvSpPr txBox="1">
            <a:spLocks/>
          </p:cNvSpPr>
          <p:nvPr/>
        </p:nvSpPr>
        <p:spPr>
          <a:xfrm>
            <a:off x="2357909" y="4115236"/>
            <a:ext cx="2220074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 TELEKOMUNIKASI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16E1CCED-CDBE-4A97-BB74-9B270BB1C97B}"/>
              </a:ext>
            </a:extLst>
          </p:cNvPr>
          <p:cNvSpPr txBox="1">
            <a:spLocks/>
          </p:cNvSpPr>
          <p:nvPr/>
        </p:nvSpPr>
        <p:spPr>
          <a:xfrm>
            <a:off x="5509741" y="2331994"/>
            <a:ext cx="1161027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 INFORMASI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PENGELOMPOKAN TEKNOLOGI INFORMASI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A8A8-E29D-4DA2-BD42-DF312E5CD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41033"/>
            <a:ext cx="5292080" cy="504000"/>
          </a:xfrm>
          <a:prstGeom prst="rect">
            <a:avLst/>
          </a:prstGeom>
          <a:solidFill>
            <a:srgbClr val="C8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2720829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000627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280425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560223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92719" y="3455328"/>
            <a:ext cx="307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200" b="1" dirty="0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b="1" dirty="0" err="1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ID" altLang="ko-KR" sz="1200" b="1" dirty="0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200" b="1" dirty="0" err="1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ID" altLang="ko-KR" sz="1200" b="1" dirty="0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b="1" dirty="0" err="1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hubungan</a:t>
            </a:r>
            <a:r>
              <a:rPr lang="en-ID" altLang="ko-KR" sz="1200" b="1" dirty="0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b="1" dirty="0" err="1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ID" altLang="ko-KR" sz="1200" b="1" dirty="0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b="1" dirty="0" err="1">
                <a:solidFill>
                  <a:srgbClr val="C865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jauh</a:t>
            </a:r>
            <a:endParaRPr lang="ko-KR" altLang="en-US" sz="1200" b="1" dirty="0">
              <a:solidFill>
                <a:srgbClr val="C865FF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253" y="2620849"/>
            <a:ext cx="359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berfungsi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mengingat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data/program (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memory) dan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mengeksekusi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(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US" altLang="ko-KR" sz="12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CPU)</a:t>
            </a:r>
            <a:endParaRPr lang="ko-KR" altLang="en-US" sz="12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5785" y="2015168"/>
            <a:ext cx="307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sekumpulan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instruksi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mengendalikan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keras</a:t>
            </a:r>
            <a:r>
              <a:rPr lang="en-US" altLang="ko-KR" sz="12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1200" b="1" dirty="0">
              <a:solidFill>
                <a:schemeClr val="accent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2317" y="1212391"/>
            <a:ext cx="307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Segala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menyajikan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data/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2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endParaRPr lang="ko-KR" altLang="en-US" sz="1200" b="1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8849" y="497442"/>
            <a:ext cx="307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segala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menangkap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data/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sumber</a:t>
            </a:r>
            <a:r>
              <a:rPr lang="en-US" altLang="ko-KR" sz="12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asalnya</a:t>
            </a:r>
            <a:endParaRPr lang="ko-KR" altLang="en-US" sz="1200" b="1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558" y="64862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880" y="136870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7202" y="208878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5524" y="2808863"/>
            <a:ext cx="1916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Processing Machine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3848" y="3528943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Telecommunication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5D9136-8B7C-4A33-B58A-7E006FF2CA63}"/>
              </a:ext>
            </a:extLst>
          </p:cNvPr>
          <p:cNvSpPr/>
          <p:nvPr/>
        </p:nvSpPr>
        <p:spPr>
          <a:xfrm>
            <a:off x="-8038" y="4155982"/>
            <a:ext cx="5904000" cy="504000"/>
          </a:xfrm>
          <a:prstGeom prst="rect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7D8909-6E9A-4078-B6CC-1158AC3EF669}"/>
              </a:ext>
            </a:extLst>
          </p:cNvPr>
          <p:cNvSpPr txBox="1"/>
          <p:nvPr/>
        </p:nvSpPr>
        <p:spPr>
          <a:xfrm>
            <a:off x="3808028" y="4227070"/>
            <a:ext cx="148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641AB0-2B5A-4B94-A9F1-50A483C0FDCB}"/>
              </a:ext>
            </a:extLst>
          </p:cNvPr>
          <p:cNvSpPr txBox="1"/>
          <p:nvPr/>
        </p:nvSpPr>
        <p:spPr>
          <a:xfrm>
            <a:off x="6033053" y="4105141"/>
            <a:ext cx="307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sz="1200" b="1" dirty="0">
                <a:solidFill>
                  <a:srgbClr val="FF9797"/>
                </a:solidFill>
                <a:latin typeface="Lato" panose="020F0502020204030203" pitchFamily="34" charset="0"/>
                <a:cs typeface="Lato" panose="020F0502020204030203" pitchFamily="34" charset="0"/>
              </a:rPr>
              <a:t> segala peralatan yang digunakan untuk menyimpan data</a:t>
            </a:r>
            <a:endParaRPr lang="ko-KR" altLang="en-US" sz="1200" b="1" dirty="0">
              <a:solidFill>
                <a:srgbClr val="FF9797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Scanner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4857" y="3295546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Keyboard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9863" y="3258668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Joystick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r="5916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r="1326"/>
          <a:stretch/>
        </p:blipFill>
        <p:spPr>
          <a:xfrm>
            <a:off x="2967065" y="1205172"/>
            <a:ext cx="2880320" cy="195840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r="5916"/>
          <a:stretch>
            <a:fillRect/>
          </a:stretch>
        </p:blipFill>
        <p:spPr>
          <a:xfrm>
            <a:off x="6402690" y="1221900"/>
            <a:ext cx="1728192" cy="1958400"/>
          </a:xfrm>
        </p:spPr>
      </p:pic>
    </p:spTree>
    <p:extLst>
      <p:ext uri="{BB962C8B-B14F-4D97-AF65-F5344CB8AC3E}">
        <p14:creationId xmlns:p14="http://schemas.microsoft.com/office/powerpoint/2010/main" val="37540259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5414" y="3277976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Printer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84857" y="3295546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Monitor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49863" y="3258668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Proyektor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67987"/>
            <a:ext cx="2153396" cy="1581207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65" y="1234479"/>
            <a:ext cx="2880320" cy="1899785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0" y="1337004"/>
            <a:ext cx="1728192" cy="1728192"/>
          </a:xfrm>
        </p:spPr>
      </p:pic>
    </p:spTree>
    <p:extLst>
      <p:ext uri="{BB962C8B-B14F-4D97-AF65-F5344CB8AC3E}">
        <p14:creationId xmlns:p14="http://schemas.microsoft.com/office/powerpoint/2010/main" val="73084201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470</Words>
  <Application>Microsoft Office PowerPoint</Application>
  <PresentationFormat>On-screen Show (16:9)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Arial Unicode MS</vt:lpstr>
      <vt:lpstr>Calibri</vt:lpstr>
      <vt:lpstr>Lato</vt:lpstr>
      <vt:lpstr>Cover and End Slide Master</vt:lpstr>
      <vt:lpstr>Contents Slide Master</vt:lpstr>
      <vt:lpstr>Section Break Slide Master</vt:lpstr>
      <vt:lpstr>TEKNOLOGI INFORMASI</vt:lpstr>
      <vt:lpstr>DEFINISI TEKNOLOGI INFORMASI</vt:lpstr>
      <vt:lpstr>PowerPoint Presentation</vt:lpstr>
      <vt:lpstr>PowerPoint Presentation</vt:lpstr>
      <vt:lpstr>TEKNOLOGI KOMPUTER</vt:lpstr>
      <vt:lpstr>PENGELOMPOKAN TEKNOLOGI INFORMASI</vt:lpstr>
      <vt:lpstr>PowerPoint Presentation</vt:lpstr>
      <vt:lpstr>Input</vt:lpstr>
      <vt:lpstr>Output</vt:lpstr>
      <vt:lpstr>Software</vt:lpstr>
      <vt:lpstr>Processing Machine</vt:lpstr>
      <vt:lpstr>Telecommunication</vt:lpstr>
      <vt:lpstr>Storage</vt:lpstr>
      <vt:lpstr>KOMPONEN SISTEM TEKNOLOGI INFORMASI</vt:lpstr>
      <vt:lpstr>Sistem Teknologi Informasi</vt:lpstr>
      <vt:lpstr>PERBEDAAN TEKNOLOGI INFORMASI KONVENSIONAL DAN MODERN</vt:lpstr>
      <vt:lpstr>Konvensional</vt:lpstr>
      <vt:lpstr>PERAN TEKNOLOGI INFORMASI</vt:lpstr>
      <vt:lpstr>Peran Teknologi Informasi</vt:lpstr>
      <vt:lpstr>KLASIFIKASI SISTEM TEKNOLOGI INFORMASI</vt:lpstr>
      <vt:lpstr>Klasifikasi Sistem Teknologi Informasi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115</cp:revision>
  <dcterms:created xsi:type="dcterms:W3CDTF">2016-11-15T01:04:21Z</dcterms:created>
  <dcterms:modified xsi:type="dcterms:W3CDTF">2019-09-10T13:42:17Z</dcterms:modified>
</cp:coreProperties>
</file>