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36"/>
  </p:notesMasterIdLst>
  <p:handoutMasterIdLst>
    <p:handoutMasterId r:id="rId37"/>
  </p:handoutMasterIdLst>
  <p:sldIdLst>
    <p:sldId id="295" r:id="rId4"/>
    <p:sldId id="296" r:id="rId5"/>
    <p:sldId id="297" r:id="rId6"/>
    <p:sldId id="298" r:id="rId7"/>
    <p:sldId id="332" r:id="rId8"/>
    <p:sldId id="299" r:id="rId9"/>
    <p:sldId id="280" r:id="rId10"/>
    <p:sldId id="264" r:id="rId11"/>
    <p:sldId id="263" r:id="rId12"/>
    <p:sldId id="339" r:id="rId13"/>
    <p:sldId id="340" r:id="rId14"/>
    <p:sldId id="341" r:id="rId15"/>
    <p:sldId id="325" r:id="rId16"/>
    <p:sldId id="313" r:id="rId17"/>
    <p:sldId id="301" r:id="rId18"/>
    <p:sldId id="326" r:id="rId19"/>
    <p:sldId id="311" r:id="rId20"/>
    <p:sldId id="335" r:id="rId21"/>
    <p:sldId id="336" r:id="rId22"/>
    <p:sldId id="337" r:id="rId23"/>
    <p:sldId id="338" r:id="rId24"/>
    <p:sldId id="333" r:id="rId25"/>
    <p:sldId id="276" r:id="rId26"/>
    <p:sldId id="331" r:id="rId27"/>
    <p:sldId id="342" r:id="rId28"/>
    <p:sldId id="343" r:id="rId29"/>
    <p:sldId id="344" r:id="rId30"/>
    <p:sldId id="345" r:id="rId31"/>
    <p:sldId id="334" r:id="rId32"/>
    <p:sldId id="318" r:id="rId33"/>
    <p:sldId id="282" r:id="rId34"/>
    <p:sldId id="300" r:id="rId3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D9A"/>
    <a:srgbClr val="F3C04A"/>
    <a:srgbClr val="A0C458"/>
    <a:srgbClr val="76B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howGuides="1">
      <p:cViewPr varScale="1">
        <p:scale>
          <a:sx n="93" d="100"/>
          <a:sy n="93" d="100"/>
        </p:scale>
        <p:origin x="612" y="78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2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00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21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049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87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78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21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67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20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15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95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247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7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278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78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834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17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32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senit.com/hardware/monitor/jenis-jenis-monitor" TargetMode="External"/><Relationship Id="rId2" Type="http://schemas.openxmlformats.org/officeDocument/2006/relationships/hyperlink" Target="https://id.wikipedia.org/wiki/Peranti_keluaran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blog.dimensidata.com/macam-jenis-tipe-printer-beserta-fungsi-dan-kelebihannya/" TargetMode="External"/><Relationship Id="rId4" Type="http://schemas.openxmlformats.org/officeDocument/2006/relationships/hyperlink" Target="https://blog.dimensidata.com/perbedaan-jenis-monitor-led-dengan-monitor-lc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51939D0-0950-49D5-964E-AF7DFAADC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20519" y="744654"/>
            <a:ext cx="3146400" cy="1944000"/>
          </a:xfrm>
        </p:spPr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Pemateri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</a:t>
            </a: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Ferza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Reyaldi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(09021281924060)</a:t>
            </a:r>
            <a:endParaRPr lang="en-US" altLang="ko-KR" b="1" dirty="0">
              <a:solidFill>
                <a:srgbClr val="F26D9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PERANTI KELUARAN</a:t>
            </a:r>
            <a:endParaRPr lang="ko-KR" altLang="en-US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1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2412484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PLASMA</a:t>
            </a:r>
            <a:endParaRPr lang="en-US" altLang="ko-KR" sz="2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426" y="1635646"/>
            <a:ext cx="26116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Monitor plasma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merupakan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monitor yang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disetiap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pixel yang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berada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layar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diterangi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plasma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gas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seperti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lampu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neon yang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berukuran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kecil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endParaRPr lang="ko-KR" altLang="en-US" sz="1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769CDAD-66C1-4E79-A35E-656685AFAF2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00" t="506" r="-33333" b="-4326"/>
          <a:stretch/>
        </p:blipFill>
        <p:spPr>
          <a:xfrm>
            <a:off x="3225800" y="1183642"/>
            <a:ext cx="3146400" cy="1944000"/>
          </a:xfrm>
        </p:spPr>
      </p:pic>
    </p:spTree>
    <p:extLst>
      <p:ext uri="{BB962C8B-B14F-4D97-AF65-F5344CB8AC3E}">
        <p14:creationId xmlns:p14="http://schemas.microsoft.com/office/powerpoint/2010/main" val="55611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2412484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LCD</a:t>
            </a:r>
            <a:endParaRPr lang="en-US" altLang="ko-KR" sz="2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426" y="1183642"/>
            <a:ext cx="26116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LCD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Liquid Crystal Display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merupakan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monitor yang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memiliki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bahan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kristal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cair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terdiri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piksel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cukup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banyak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 Pada monitor LCD,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titik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cahaya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ada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didalamnya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tidak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bisa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memancarkan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cahaya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Cahaya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pada monitor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berasal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lampu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neon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putih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ada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di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belakang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kristal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24BF698-BE20-4801-B194-E99B8877C6C2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42" t="-1581" r="-19043" b="-2783"/>
          <a:stretch/>
        </p:blipFill>
        <p:spPr>
          <a:xfrm>
            <a:off x="3225800" y="1183642"/>
            <a:ext cx="3146400" cy="1944000"/>
          </a:xfrm>
        </p:spPr>
      </p:pic>
    </p:spTree>
    <p:extLst>
      <p:ext uri="{BB962C8B-B14F-4D97-AF65-F5344CB8AC3E}">
        <p14:creationId xmlns:p14="http://schemas.microsoft.com/office/powerpoint/2010/main" val="161143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2412484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LED</a:t>
            </a:r>
            <a:endParaRPr lang="en-US" altLang="ko-KR" sz="2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800" y="1344549"/>
            <a:ext cx="2611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Monitor LED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dianggap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sebagai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monitor yang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merupakan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hasil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penyempurnaan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pengembangan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monitor LCD.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Kualitas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warnanya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cenderung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lebih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baik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dan juga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varian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warnanya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lebih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banyak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endParaRPr lang="ko-KR" altLang="en-US" sz="1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A2F84E7-5B53-485F-8438-E64B2D65059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31" t="-314" r="-25065" b="-2748"/>
          <a:stretch/>
        </p:blipFill>
        <p:spPr>
          <a:xfrm>
            <a:off x="3225800" y="1183642"/>
            <a:ext cx="3146400" cy="1944000"/>
          </a:xfrm>
        </p:spPr>
      </p:pic>
    </p:spTree>
    <p:extLst>
      <p:ext uri="{BB962C8B-B14F-4D97-AF65-F5344CB8AC3E}">
        <p14:creationId xmlns:p14="http://schemas.microsoft.com/office/powerpoint/2010/main" val="3218742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AUDIO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189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43924" y="2667725"/>
            <a:ext cx="2412484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</a:t>
            </a:r>
            <a:r>
              <a:rPr lang="en-US" altLang="ko-KR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Speaker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924" y="1176935"/>
            <a:ext cx="28436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audio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menghasilkan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suara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digital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hingga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musik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memerlukan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kartu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suara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perangkat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lunak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speaker.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Melalui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teknologi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dimungkinkan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mengkonversi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teks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menjadi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suara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“</a:t>
            </a:r>
            <a:endParaRPr lang="en-US" altLang="ko-KR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3EE4A60-B98E-4203-94B6-D8971264BBE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4" b="172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50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PLOTTER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54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283968" y="2001048"/>
            <a:ext cx="39358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Berdasarkan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prinsip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kerjanya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jenis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Peranti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plotter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berupa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Ploter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pena</a:t>
            </a:r>
            <a:endParaRPr lang="en-US" altLang="ko-KR" sz="1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Ploter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elektrostatis</a:t>
            </a:r>
            <a:endParaRPr lang="en-US" altLang="ko-KR" sz="1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Ploter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thermal</a:t>
            </a:r>
          </a:p>
          <a:p>
            <a:pPr algn="just"/>
            <a:endParaRPr lang="en-US" altLang="ko-KR" sz="1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Berdasarkan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perkembangannya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jenis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Peranti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plotter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berupa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Ploter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pemotong</a:t>
            </a:r>
            <a:endParaRPr lang="en-US" altLang="ko-KR" sz="1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Ploter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format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lebar</a:t>
            </a:r>
            <a:endParaRPr lang="ko-KR" altLang="en-US" sz="14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267494"/>
            <a:ext cx="85689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Peranti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keluaran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menghasilkan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grafik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gambar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kualitas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tinggi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berwarna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Plotter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sering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kali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membuat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peta,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gambar-gambar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arsitektur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ataupun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ilustrasi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tiga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dimensi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biasanya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berukuran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terlalu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besar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bagi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printer. </a:t>
            </a:r>
            <a:endParaRPr lang="ko-KR" altLang="en-US" sz="1400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61BBB2-BDC6-4FB1-90AD-1A11947407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87824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4144932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Plotter Pena</a:t>
            </a:r>
            <a:endParaRPr lang="en-US" altLang="ko-KR" sz="2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924" y="1184275"/>
            <a:ext cx="2765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kerja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media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seperti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halnya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satu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beberapa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yang mana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tersebut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memiliki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warna-warna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telah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diberi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mencetak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kedalam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bentuk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kertas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juga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mencetak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bentuk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plastic yang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transparan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.”</a:t>
            </a:r>
            <a:endParaRPr lang="ko-KR" altLang="en-US" sz="1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8790511-0EF0-4BC1-B1B0-68B7E0B44115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2" b="40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27920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4144932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Plotter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Elektrostatis</a:t>
            </a:r>
            <a:endParaRPr lang="en-US" altLang="ko-KR" sz="2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676" y="526893"/>
            <a:ext cx="27658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jenis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plotter yang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satu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kertas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diletakkan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tempat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datar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seperti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meja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lalu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hasil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cetakannya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dibuat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prinsip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kerja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seperti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mesin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fotocopy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yaitu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memberi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tegangan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listrik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kertas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Lalu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tegangan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listrik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tersebut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menarik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tinta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melekat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kertas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Tinta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tersebut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kemudian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dicairkan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pemanasan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ukuran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kualitas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, plotter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elektrostatis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tidak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sebagus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plotter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pena,tetapi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kecepatannya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lebih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tinggi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dibandingkan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plotter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EB0E375-7ADA-4E27-A384-BDB2B3640D54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58" t="-34" r="-14672" b="-2283"/>
          <a:stretch/>
        </p:blipFill>
        <p:spPr>
          <a:xfrm>
            <a:off x="3225800" y="1183642"/>
            <a:ext cx="3146400" cy="1944000"/>
          </a:xfrm>
        </p:spPr>
      </p:pic>
    </p:spTree>
    <p:extLst>
      <p:ext uri="{BB962C8B-B14F-4D97-AF65-F5344CB8AC3E}">
        <p14:creationId xmlns:p14="http://schemas.microsoft.com/office/powerpoint/2010/main" val="198226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4144932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Plotter Thermal</a:t>
            </a:r>
            <a:endParaRPr lang="en-US" altLang="ko-KR" sz="2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924" y="1184275"/>
            <a:ext cx="2765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Bekerja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cara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pin yang mana pin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tersebut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akan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dibentuk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elektronis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berguna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memanaskan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pin yang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kemudian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pin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tersebut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akan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diletakkan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kembali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media yang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mudah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terkena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panas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lalu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proses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itulah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akan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terbentuk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gambar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E3614C7-242C-435E-B995-A01E0FF8D025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3" b="36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7081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DEFINISI PERANTI KELUARAN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25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4144932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Plotter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Pemotong</a:t>
            </a:r>
            <a:endParaRPr lang="en-US" altLang="ko-KR" sz="2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924" y="1184275"/>
            <a:ext cx="2765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Plotter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jenis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berfungsi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memotong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vinyl,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karet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gabus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dll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Ploter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biasanya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industri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sepatu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industri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pakaian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membuat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pola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sekaligus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memotongnya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/>
            <a:endParaRPr lang="en-ID" altLang="ko-KR" sz="1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Pemanfaatannya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industri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sepatu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industri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pakaian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dimana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plotter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berguna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memotong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pola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bahan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sekaligus</a:t>
            </a:r>
            <a:r>
              <a:rPr lang="en-ID" altLang="ko-KR" sz="14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D3F13FB-E499-4D98-997E-D23719919F3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2" b="105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8720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4144932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Plotter Format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Lebar</a:t>
            </a:r>
            <a:endParaRPr lang="en-US" altLang="ko-KR" sz="2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924" y="1184275"/>
            <a:ext cx="27658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Plotter format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lebar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biasanya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perusahaan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grafis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karena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plotter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mampu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membuat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cetakan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berwarna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sangat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lebar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Sehingga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banyak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pakai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seniman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grafis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Teknologi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plotter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menyerupai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printer ink-jet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ataupun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plotter thermal.</a:t>
            </a:r>
            <a:endParaRPr lang="ko-KR" altLang="en-US" sz="1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E76DB42-602F-4AFB-93D6-40C65928806B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09" t="1544" r="-14706" b="646"/>
          <a:stretch/>
        </p:blipFill>
        <p:spPr>
          <a:xfrm>
            <a:off x="3225800" y="1183642"/>
            <a:ext cx="3146400" cy="1944000"/>
          </a:xfrm>
        </p:spPr>
      </p:pic>
    </p:spTree>
    <p:extLst>
      <p:ext uri="{BB962C8B-B14F-4D97-AF65-F5344CB8AC3E}">
        <p14:creationId xmlns:p14="http://schemas.microsoft.com/office/powerpoint/2010/main" val="1910632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PRINTER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780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283968" y="1908119"/>
            <a:ext cx="3935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Printer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biasanya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dikelompokkan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menjadi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Impact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Thermal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Ink-jet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Laser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Multifungsi</a:t>
            </a:r>
            <a:endParaRPr lang="ko-KR" altLang="en-US" sz="14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Peranti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biasa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membuat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cetakan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kertas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Berdasarkan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teknologi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pencetakannya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4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634FD-7C2E-4AD3-9B70-D13414FC5A5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09795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CCD4BB16-18EA-4AB1-87D7-2B9DBA4BEED9}"/>
              </a:ext>
            </a:extLst>
          </p:cNvPr>
          <p:cNvSpPr txBox="1">
            <a:spLocks/>
          </p:cNvSpPr>
          <p:nvPr/>
        </p:nvSpPr>
        <p:spPr>
          <a:xfrm>
            <a:off x="486386" y="618872"/>
            <a:ext cx="8171227" cy="123178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mpact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printer (printer impact)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jenis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printer yang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memaksa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print heads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mentransfer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tinta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media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cetak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cara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print heads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menekan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tinta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sampai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menyentuh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kertas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mirip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cara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kerja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mesin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tik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Impact printer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print heads yang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berisi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sejumlah</a:t>
            </a:r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pin metal.</a:t>
            </a:r>
            <a:endParaRPr lang="ko-KR" altLang="en-US" sz="1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DA543F-C766-4485-9270-EEA21297EDC3}"/>
              </a:ext>
            </a:extLst>
          </p:cNvPr>
          <p:cNvSpPr/>
          <p:nvPr/>
        </p:nvSpPr>
        <p:spPr>
          <a:xfrm>
            <a:off x="640447" y="2873810"/>
            <a:ext cx="197359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7E2CDD-4862-432F-809D-2147E44F2B1B}"/>
              </a:ext>
            </a:extLst>
          </p:cNvPr>
          <p:cNvSpPr txBox="1"/>
          <p:nvPr/>
        </p:nvSpPr>
        <p:spPr>
          <a:xfrm>
            <a:off x="340342" y="4796557"/>
            <a:ext cx="2478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Chain Printer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4BD3E-B4E1-4B9A-A2D7-EC148F728213}"/>
              </a:ext>
            </a:extLst>
          </p:cNvPr>
          <p:cNvSpPr txBox="1"/>
          <p:nvPr/>
        </p:nvSpPr>
        <p:spPr>
          <a:xfrm>
            <a:off x="5466422" y="4796558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Band Printer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3F49A-8095-4443-81E6-7B6F706BAA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78" y="1415815"/>
            <a:ext cx="1583332" cy="1312407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42133CD1-6439-4EED-B065-7C89896C196E}"/>
              </a:ext>
            </a:extLst>
          </p:cNvPr>
          <p:cNvSpPr txBox="1">
            <a:spLocks/>
          </p:cNvSpPr>
          <p:nvPr/>
        </p:nvSpPr>
        <p:spPr>
          <a:xfrm>
            <a:off x="1835695" y="117891"/>
            <a:ext cx="5472608" cy="54207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Printer Impact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40F6A0-A807-4051-A9A6-1201868F1ACF}"/>
              </a:ext>
            </a:extLst>
          </p:cNvPr>
          <p:cNvSpPr/>
          <p:nvPr/>
        </p:nvSpPr>
        <p:spPr>
          <a:xfrm>
            <a:off x="3118098" y="2871199"/>
            <a:ext cx="1973595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0C458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B523CE-D01E-4A8E-881D-4692866D8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98" y="1601853"/>
            <a:ext cx="1973595" cy="93510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17B5EBF-1522-41DD-94B3-C1C574EBA2DE}"/>
              </a:ext>
            </a:extLst>
          </p:cNvPr>
          <p:cNvSpPr/>
          <p:nvPr/>
        </p:nvSpPr>
        <p:spPr>
          <a:xfrm>
            <a:off x="5595749" y="2871199"/>
            <a:ext cx="1973595" cy="45719"/>
          </a:xfrm>
          <a:prstGeom prst="rect">
            <a:avLst/>
          </a:prstGeom>
          <a:solidFill>
            <a:srgbClr val="F26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9370EF8-186C-4848-9E48-8A8BF950E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030" y="1413204"/>
            <a:ext cx="1807032" cy="131240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9CC637A-4091-47ED-A551-D19B4418909D}"/>
              </a:ext>
            </a:extLst>
          </p:cNvPr>
          <p:cNvSpPr/>
          <p:nvPr/>
        </p:nvSpPr>
        <p:spPr>
          <a:xfrm>
            <a:off x="649252" y="4680565"/>
            <a:ext cx="1973595" cy="45719"/>
          </a:xfrm>
          <a:prstGeom prst="rect">
            <a:avLst/>
          </a:prstGeom>
          <a:solidFill>
            <a:srgbClr val="F3C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06C0C50-E71F-4FC4-A907-7AA12BFB5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4" y="3222570"/>
            <a:ext cx="1752130" cy="131240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634DFAC-0911-4A56-B0AE-A3E5F80F5A9E}"/>
              </a:ext>
            </a:extLst>
          </p:cNvPr>
          <p:cNvSpPr/>
          <p:nvPr/>
        </p:nvSpPr>
        <p:spPr>
          <a:xfrm>
            <a:off x="3117275" y="4681977"/>
            <a:ext cx="197359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9241020-1EF6-4348-AC33-4655B5CDB6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64" y="3223982"/>
            <a:ext cx="1810216" cy="131240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B02D47-3501-4383-BCC5-CD97E53C6A8D}"/>
              </a:ext>
            </a:extLst>
          </p:cNvPr>
          <p:cNvSpPr/>
          <p:nvPr/>
        </p:nvSpPr>
        <p:spPr>
          <a:xfrm>
            <a:off x="5609491" y="4680565"/>
            <a:ext cx="1973595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A0C458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D2C1E9D-6FA4-4884-847E-03482EF5BE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35" y="3222570"/>
            <a:ext cx="1718306" cy="13124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586EECE-9B4D-4644-B310-E98B497338E4}"/>
              </a:ext>
            </a:extLst>
          </p:cNvPr>
          <p:cNvSpPr txBox="1"/>
          <p:nvPr/>
        </p:nvSpPr>
        <p:spPr>
          <a:xfrm>
            <a:off x="2875048" y="4796558"/>
            <a:ext cx="2478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Drum Printer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2D21E1-2E35-427B-BAE7-27CEC8E4A090}"/>
              </a:ext>
            </a:extLst>
          </p:cNvPr>
          <p:cNvSpPr txBox="1"/>
          <p:nvPr/>
        </p:nvSpPr>
        <p:spPr>
          <a:xfrm>
            <a:off x="335637" y="2913822"/>
            <a:ext cx="2478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Printer Dot-Matrix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7415D7-9259-49D0-A1FB-CEDD30033EA6}"/>
              </a:ext>
            </a:extLst>
          </p:cNvPr>
          <p:cNvSpPr txBox="1"/>
          <p:nvPr/>
        </p:nvSpPr>
        <p:spPr>
          <a:xfrm>
            <a:off x="5461717" y="2913823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Thimble Printer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2AD69F-0888-4A24-841E-DA44FCC5DF48}"/>
              </a:ext>
            </a:extLst>
          </p:cNvPr>
          <p:cNvSpPr txBox="1"/>
          <p:nvPr/>
        </p:nvSpPr>
        <p:spPr>
          <a:xfrm>
            <a:off x="2870343" y="2913823"/>
            <a:ext cx="2478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Daisy Wheel Printer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83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4144932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Printer Thermal</a:t>
            </a:r>
            <a:endParaRPr lang="en-US" altLang="ko-KR" sz="2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366" y="1779662"/>
            <a:ext cx="2765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Printer thermal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jenis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printer yang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proses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cetak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teknologi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pemanas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mengaktifkan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tinta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555EAE1-F81B-475B-9EA0-9B987FE030A4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" r="73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5713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4144932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Printer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InkJet</a:t>
            </a:r>
            <a:endParaRPr lang="en-US" altLang="ko-KR" sz="2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924" y="1184275"/>
            <a:ext cx="27658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Printer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menyemprotkan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tinta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atas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kertas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membentuk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gambar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Hal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terjadi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dikarenakan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plat magnet yang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langsung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mengalirkan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tinta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atas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kertas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sesuai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diinginkan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A5C16F1-EBDE-4D5C-A750-493C94CB247A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3" b="36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42168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4144932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Printer Laser</a:t>
            </a:r>
            <a:endParaRPr lang="en-US" altLang="ko-KR" sz="2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924" y="1184275"/>
            <a:ext cx="2765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Printer Laser, output digital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file yang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dicetak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diubah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menjadi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pulsa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sinar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laser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kemudian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ditembakkan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drum yang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respon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terhadap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sinar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oaser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dipantulkan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Kemudian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bayangan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ditangkap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drum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dikirim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kerfas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proses yang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sama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seperti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mesin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fotokopi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88B7967-838F-4A38-AF4E-2E22821872D2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9" b="126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00613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4144932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Printer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Multifungsi</a:t>
            </a:r>
            <a:endParaRPr lang="en-US" altLang="ko-KR" sz="2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924" y="1184275"/>
            <a:ext cx="27658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Printer yang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melakukan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beberapa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tugas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pekerjaan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Selain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mencetak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perangkat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juga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memiliki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kemampuan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melakukan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copy dan scan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memindai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mengirimkan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faks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jaringan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baik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LAN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maupun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Wireless.</a:t>
            </a:r>
            <a:endParaRPr lang="ko-KR" altLang="en-US" sz="1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A71D85B-7D29-4E1A-8FEC-5F6485FD66D4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8" r="95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3656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COMPUTER OUTPUT MICROFILM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53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379" y="3108905"/>
            <a:ext cx="4539243" cy="994177"/>
            <a:chOff x="3714846" y="1635646"/>
            <a:chExt cx="4539243" cy="994177"/>
          </a:xfrm>
        </p:grpSpPr>
        <p:sp>
          <p:nvSpPr>
            <p:cNvPr id="3" name="TextBox 2"/>
            <p:cNvSpPr txBox="1"/>
            <p:nvPr/>
          </p:nvSpPr>
          <p:spPr>
            <a:xfrm>
              <a:off x="3724527" y="2106603"/>
              <a:ext cx="45295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peranti</a:t>
              </a:r>
              <a:r>
                <a:rPr lang="en-US" altLang="ko-KR" sz="1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yang </a:t>
              </a:r>
              <a:r>
                <a:rPr lang="en-US" altLang="ko-KR" sz="1400" dirty="0" err="1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dapat</a:t>
              </a:r>
              <a:r>
                <a:rPr lang="en-US" altLang="ko-KR" sz="1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menampilkan</a:t>
              </a:r>
              <a:r>
                <a:rPr lang="en-US" altLang="ko-KR" sz="1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hasil</a:t>
              </a:r>
              <a:r>
                <a:rPr lang="en-US" altLang="ko-KR" sz="1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pengolahan</a:t>
              </a:r>
              <a:r>
                <a:rPr lang="en-US" altLang="ko-KR" sz="1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hasil</a:t>
              </a:r>
              <a:r>
                <a:rPr lang="en-US" altLang="ko-KR" sz="1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pemasukan</a:t>
              </a:r>
              <a:r>
                <a:rPr lang="en-US" altLang="ko-KR" sz="1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 </a:t>
              </a:r>
              <a:r>
                <a:rPr lang="en-US" altLang="ko-KR" sz="1400" dirty="0" err="1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atau</a:t>
              </a:r>
              <a:r>
                <a:rPr lang="en-US" altLang="ko-KR" sz="1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perintah</a:t>
              </a:r>
              <a:r>
                <a:rPr lang="en-US" altLang="ko-KR" sz="1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pada computer.</a:t>
              </a:r>
              <a:endParaRPr lang="ko-KR" altLang="en-US" sz="1400" dirty="0">
                <a:solidFill>
                  <a:schemeClr val="accent4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36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PERANTI KELUARAN</a:t>
              </a:r>
              <a:endParaRPr lang="ko-KR" altLang="en-US" sz="3600" b="1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573E06B-11DC-4905-B6EC-54068195C9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37009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1582" y="1707654"/>
            <a:ext cx="26116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“Computer output Microfilm (COM)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menghasilkan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gambar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gulungan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mikrofilm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microfiche yang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berisi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banyak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halaman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setiap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lembar</a:t>
            </a:r>
            <a:r>
              <a:rPr lang="en-US" altLang="ko-KR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.”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2271C73-54B7-477A-9A22-F93AF008435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0" t="-1027" r="329" b="1027"/>
          <a:stretch/>
        </p:blipFill>
        <p:spPr>
          <a:xfrm>
            <a:off x="3225800" y="1183642"/>
            <a:ext cx="3146400" cy="1944000"/>
          </a:xfrm>
        </p:spPr>
      </p:pic>
    </p:spTree>
    <p:extLst>
      <p:ext uri="{BB962C8B-B14F-4D97-AF65-F5344CB8AC3E}">
        <p14:creationId xmlns:p14="http://schemas.microsoft.com/office/powerpoint/2010/main" val="2412448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415" y="380205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Terima</a:t>
            </a:r>
            <a:r>
              <a:rPr lang="en-US" altLang="ko-KR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Kasih</a:t>
            </a:r>
            <a:endParaRPr lang="ko-KR" alt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835415" y="4344137"/>
            <a:ext cx="5472608" cy="2438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Assalamu’alaikum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Warahmatullahi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Wabaraktuh</a:t>
            </a:r>
            <a:endParaRPr lang="ko-KR" altLang="en-US" sz="12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B6AE17B-8C4A-441A-AE12-6EA97D9B75D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3063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>
            <a:extLst>
              <a:ext uri="{FF2B5EF4-FFF2-40B4-BE49-F238E27FC236}">
                <a16:creationId xmlns:a16="http://schemas.microsoft.com/office/drawing/2014/main" id="{D157A00D-360D-4990-B151-E7E3A2E05E49}"/>
              </a:ext>
            </a:extLst>
          </p:cNvPr>
          <p:cNvSpPr txBox="1"/>
          <p:nvPr/>
        </p:nvSpPr>
        <p:spPr>
          <a:xfrm>
            <a:off x="3491880" y="782583"/>
            <a:ext cx="529258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Modul 1 Dasar-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Komunikasi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 (Ir.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Eka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Kusmayadi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M.Hum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.)</a:t>
            </a:r>
          </a:p>
          <a:p>
            <a:pPr marL="228600" indent="-228600">
              <a:buAutoNum type="arabicPeriod"/>
            </a:pP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Pengantar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Edisi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Revisi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(Abdul Kadir dan Terra Ch.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Triwahyuni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https://id.wikipedia.org/wiki/Peranti_keluaran</a:t>
            </a:r>
            <a:endParaRPr lang="en-ID" altLang="ko-KR" sz="1200" b="1" dirty="0">
              <a:solidFill>
                <a:srgbClr val="A0C458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https://dosenit.com/hardware/monitor/jenis-jenis-monitor</a:t>
            </a:r>
            <a:endParaRPr lang="en-ID" altLang="ko-KR" sz="1200" b="1" dirty="0">
              <a:solidFill>
                <a:srgbClr val="A0C458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https://blog.dimensidata.com/perbedaan-jenis-monitor-led-dengan-monitor-lcd/</a:t>
            </a:r>
            <a:endParaRPr lang="en-ID" altLang="ko-KR" sz="1200" b="1" dirty="0">
              <a:solidFill>
                <a:srgbClr val="A0C458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https://blog.dimensidata.com/macam-jenis-tipe-printer-beserta-fungsi-dan-kelebihannya/</a:t>
            </a:r>
            <a:endParaRPr lang="en-ID" altLang="ko-KR" sz="1200" b="1" dirty="0">
              <a:solidFill>
                <a:srgbClr val="A0C458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ID" altLang="ko-KR" sz="1200" b="1" dirty="0">
              <a:solidFill>
                <a:srgbClr val="A0C458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ID" altLang="ko-KR" sz="1200" b="1" dirty="0">
              <a:solidFill>
                <a:srgbClr val="A0C45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A7B113-9AA0-4BB4-A786-D8F061D6FE59}"/>
              </a:ext>
            </a:extLst>
          </p:cNvPr>
          <p:cNvSpPr txBox="1"/>
          <p:nvPr/>
        </p:nvSpPr>
        <p:spPr>
          <a:xfrm>
            <a:off x="711704" y="3260472"/>
            <a:ext cx="223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SUMBER REFERENSI</a:t>
            </a:r>
            <a:endParaRPr lang="en-US" altLang="ko-KR" sz="2400" b="1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0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43926" y="2029405"/>
            <a:ext cx="6948264" cy="542078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JENIS-JENIS PERANTI KELUARAN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rot="16200000">
            <a:off x="3408408" y="2871246"/>
            <a:ext cx="2067694" cy="24768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6308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 txBox="1">
            <a:spLocks/>
          </p:cNvSpPr>
          <p:nvPr/>
        </p:nvSpPr>
        <p:spPr>
          <a:xfrm>
            <a:off x="251521" y="3023043"/>
            <a:ext cx="2556572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HARDCOPY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1640" y="3579862"/>
            <a:ext cx="2189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altLang="ko-KR" sz="1400" b="1" dirty="0">
                <a:solidFill>
                  <a:srgbClr val="A0C458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altLang="ko-KR" sz="1400" b="1" dirty="0">
                <a:solidFill>
                  <a:srgbClr val="A0C458"/>
                </a:solidFill>
                <a:latin typeface="Lato" panose="020F0502020204030203" pitchFamily="34" charset="0"/>
                <a:cs typeface="Lato" panose="020F0502020204030203" pitchFamily="34" charset="0"/>
              </a:rPr>
              <a:t>Plotter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altLang="ko-KR" sz="1400" b="1" dirty="0">
                <a:solidFill>
                  <a:srgbClr val="A0C458"/>
                </a:solidFill>
                <a:latin typeface="Lato" panose="020F0502020204030203" pitchFamily="34" charset="0"/>
                <a:cs typeface="Lato" panose="020F0502020204030203" pitchFamily="34" charset="0"/>
              </a:rPr>
              <a:t>Computer Output Microfilm (COM)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414843" y="1206251"/>
            <a:ext cx="2189605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SOFTCOPY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14843" y="1779662"/>
            <a:ext cx="2556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altLang="ko-KR" sz="1400" b="1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altLang="ko-KR" sz="1400" b="1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Audio</a:t>
            </a:r>
            <a:endParaRPr lang="ko-KR" altLang="en-US" sz="1400" b="1" dirty="0">
              <a:solidFill>
                <a:srgbClr val="F3C04A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rapezoid 13">
            <a:extLst>
              <a:ext uri="{FF2B5EF4-FFF2-40B4-BE49-F238E27FC236}">
                <a16:creationId xmlns:a16="http://schemas.microsoft.com/office/drawing/2014/main" id="{4AD30424-D59F-44ED-8FF6-0D61FB71F94C}"/>
              </a:ext>
            </a:extLst>
          </p:cNvPr>
          <p:cNvSpPr/>
          <p:nvPr/>
        </p:nvSpPr>
        <p:spPr>
          <a:xfrm>
            <a:off x="4860032" y="1610074"/>
            <a:ext cx="880592" cy="77653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rapezoid 13">
            <a:extLst>
              <a:ext uri="{FF2B5EF4-FFF2-40B4-BE49-F238E27FC236}">
                <a16:creationId xmlns:a16="http://schemas.microsoft.com/office/drawing/2014/main" id="{B6BA8DC5-4351-449A-AC06-C9D2030CE8AB}"/>
              </a:ext>
            </a:extLst>
          </p:cNvPr>
          <p:cNvSpPr/>
          <p:nvPr/>
        </p:nvSpPr>
        <p:spPr>
          <a:xfrm>
            <a:off x="3419872" y="3384609"/>
            <a:ext cx="880592" cy="77653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7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MONITOR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55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87624" y="411872"/>
            <a:ext cx="74421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Ukuran</a:t>
            </a:r>
            <a:r>
              <a:rPr lang="en-US" altLang="ko-KR" sz="1400" b="1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Monitor</a:t>
            </a:r>
          </a:p>
          <a:p>
            <a:pPr algn="just"/>
            <a:endParaRPr lang="en-US" altLang="ko-KR" sz="1400" dirty="0">
              <a:solidFill>
                <a:srgbClr val="F26D9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Resolusi</a:t>
            </a:r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Monitor</a:t>
            </a:r>
          </a:p>
          <a:p>
            <a:pPr algn="just"/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Ukuran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resolusi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ditentukan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jumlah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pixel (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berasal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picture element), yang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merupakan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titik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terkecil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penghasilan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tampilan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layar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Semakin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tinggi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resulusinya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semakin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bagus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kualitas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tampilan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monitor. </a:t>
            </a:r>
          </a:p>
          <a:p>
            <a:pPr algn="just"/>
            <a:endParaRPr lang="en-US" altLang="ko-KR" sz="1400" dirty="0">
              <a:solidFill>
                <a:srgbClr val="F26D9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Dot Pitch (</a:t>
            </a:r>
            <a:r>
              <a:rPr lang="en-US" altLang="ko-KR" sz="1400" b="1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dp</a:t>
            </a:r>
            <a:r>
              <a:rPr lang="en-US" altLang="ko-KR" sz="14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algn="just"/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Dot pitch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menunjukkan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jarak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antara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dua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pixel.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Semakin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dekat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jaraknya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maka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gambar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monitor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akan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semakin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halus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Sebagai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28dp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berarti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jarak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antara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dua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pixel </a:t>
            </a:r>
            <a:r>
              <a:rPr lang="en-US" altLang="ko-KR" sz="14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altLang="ko-KR" sz="1400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28/100mm. </a:t>
            </a:r>
          </a:p>
          <a:p>
            <a:pPr algn="just"/>
            <a:endParaRPr lang="en-US" altLang="ko-KR" sz="1400" dirty="0">
              <a:solidFill>
                <a:srgbClr val="F26D9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Kecepatan</a:t>
            </a:r>
            <a:r>
              <a:rPr lang="en-US" altLang="ko-KR" sz="1400" b="1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Refresh</a:t>
            </a:r>
          </a:p>
          <a:p>
            <a:pPr algn="just"/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Kecepatan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refresh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menunjukkan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jumlah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pelayaran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ulang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pixel per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detik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sehingga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tampilan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pixel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tetap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jelas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Semakin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tinggi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kecepatan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refresh,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maka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tampilan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dilayar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akan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terlihat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lebih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nyata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Kecepatan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refresh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dinyatakan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besaran</a:t>
            </a:r>
            <a:r>
              <a:rPr lang="en-US" altLang="ko-KR" sz="1400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hertz.</a:t>
            </a:r>
          </a:p>
          <a:p>
            <a:pPr algn="just"/>
            <a:endParaRPr lang="en-US" altLang="ko-KR" sz="1400" dirty="0">
              <a:solidFill>
                <a:srgbClr val="F3C04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ko-KR" sz="1400" b="1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Kedalaman</a:t>
            </a:r>
            <a:r>
              <a:rPr lang="en-US" altLang="ko-KR" sz="1400" b="1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Warna</a:t>
            </a:r>
            <a:r>
              <a:rPr lang="en-US" altLang="ko-KR" sz="1400" b="1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(Color Depth)</a:t>
            </a:r>
          </a:p>
          <a:p>
            <a:pPr algn="just"/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Jumlah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bit yang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dipergunakan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menyimpan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ketentuan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tentang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pixel,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menentukan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banyaknya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variasi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warna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dihasilkan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monitor.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F95CF2-889B-44E3-B6A4-1535B63D9D73}"/>
              </a:ext>
            </a:extLst>
          </p:cNvPr>
          <p:cNvSpPr/>
          <p:nvPr/>
        </p:nvSpPr>
        <p:spPr>
          <a:xfrm>
            <a:off x="6696482" y="21003"/>
            <a:ext cx="2425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Besaran</a:t>
            </a:r>
            <a:r>
              <a:rPr lang="en-US" altLang="ko-KR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Monitor</a:t>
            </a:r>
          </a:p>
        </p:txBody>
      </p:sp>
    </p:spTree>
    <p:extLst>
      <p:ext uri="{BB962C8B-B14F-4D97-AF65-F5344CB8AC3E}">
        <p14:creationId xmlns:p14="http://schemas.microsoft.com/office/powerpoint/2010/main" val="396916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4786"/>
            <a:ext cx="9144000" cy="776530"/>
          </a:xfrm>
        </p:spPr>
        <p:txBody>
          <a:bodyPr/>
          <a:lstStyle/>
          <a:p>
            <a:r>
              <a:rPr lang="en-US" altLang="ko-KR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Jenis-Jenis</a:t>
            </a:r>
            <a:r>
              <a:rPr lang="en-US" altLang="ko-KR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Monitor</a:t>
            </a:r>
            <a:endParaRPr lang="ko-KR" altLang="en-US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187090" y="2474463"/>
            <a:ext cx="4663877" cy="271030"/>
            <a:chOff x="1907834" y="1781092"/>
            <a:chExt cx="5311949" cy="271030"/>
          </a:xfrm>
        </p:grpSpPr>
        <p:sp>
          <p:nvSpPr>
            <p:cNvPr id="55" name="Freeform 54"/>
            <p:cNvSpPr/>
            <p:nvPr/>
          </p:nvSpPr>
          <p:spPr>
            <a:xfrm>
              <a:off x="1907834" y="1896284"/>
              <a:ext cx="5311949" cy="155838"/>
            </a:xfrm>
            <a:custGeom>
              <a:avLst/>
              <a:gdLst>
                <a:gd name="connsiteX0" fmla="*/ 7951 w 5311471"/>
                <a:gd name="connsiteY0" fmla="*/ 159026 h 159026"/>
                <a:gd name="connsiteX1" fmla="*/ 0 w 5311471"/>
                <a:gd name="connsiteY1" fmla="*/ 0 h 159026"/>
                <a:gd name="connsiteX2" fmla="*/ 5311471 w 5311471"/>
                <a:gd name="connsiteY2" fmla="*/ 15903 h 159026"/>
                <a:gd name="connsiteX3" fmla="*/ 5303520 w 5311471"/>
                <a:gd name="connsiteY3" fmla="*/ 151075 h 159026"/>
                <a:gd name="connsiteX0" fmla="*/ 0 w 5327374"/>
                <a:gd name="connsiteY0" fmla="*/ 159026 h 159026"/>
                <a:gd name="connsiteX1" fmla="*/ 15903 w 5327374"/>
                <a:gd name="connsiteY1" fmla="*/ 0 h 159026"/>
                <a:gd name="connsiteX2" fmla="*/ 5327374 w 5327374"/>
                <a:gd name="connsiteY2" fmla="*/ 15903 h 159026"/>
                <a:gd name="connsiteX3" fmla="*/ 5319423 w 5327374"/>
                <a:gd name="connsiteY3" fmla="*/ 151075 h 159026"/>
                <a:gd name="connsiteX0" fmla="*/ 15902 w 5311471"/>
                <a:gd name="connsiteY0" fmla="*/ 159026 h 159026"/>
                <a:gd name="connsiteX1" fmla="*/ 0 w 5311471"/>
                <a:gd name="connsiteY1" fmla="*/ 0 h 159026"/>
                <a:gd name="connsiteX2" fmla="*/ 5311471 w 5311471"/>
                <a:gd name="connsiteY2" fmla="*/ 15903 h 159026"/>
                <a:gd name="connsiteX3" fmla="*/ 5303520 w 5311471"/>
                <a:gd name="connsiteY3" fmla="*/ 151075 h 159026"/>
                <a:gd name="connsiteX0" fmla="*/ 18604 w 5314173"/>
                <a:gd name="connsiteY0" fmla="*/ 159026 h 159026"/>
                <a:gd name="connsiteX1" fmla="*/ 0 w 5314173"/>
                <a:gd name="connsiteY1" fmla="*/ 140999 h 159026"/>
                <a:gd name="connsiteX2" fmla="*/ 2702 w 5314173"/>
                <a:gd name="connsiteY2" fmla="*/ 0 h 159026"/>
                <a:gd name="connsiteX3" fmla="*/ 5314173 w 5314173"/>
                <a:gd name="connsiteY3" fmla="*/ 15903 h 159026"/>
                <a:gd name="connsiteX4" fmla="*/ 5306222 w 5314173"/>
                <a:gd name="connsiteY4" fmla="*/ 151075 h 159026"/>
                <a:gd name="connsiteX0" fmla="*/ 0 w 5314173"/>
                <a:gd name="connsiteY0" fmla="*/ 140999 h 151075"/>
                <a:gd name="connsiteX1" fmla="*/ 2702 w 5314173"/>
                <a:gd name="connsiteY1" fmla="*/ 0 h 151075"/>
                <a:gd name="connsiteX2" fmla="*/ 5314173 w 5314173"/>
                <a:gd name="connsiteY2" fmla="*/ 15903 h 151075"/>
                <a:gd name="connsiteX3" fmla="*/ 5306222 w 5314173"/>
                <a:gd name="connsiteY3" fmla="*/ 151075 h 151075"/>
                <a:gd name="connsiteX0" fmla="*/ 8328 w 5311529"/>
                <a:gd name="connsiteY0" fmla="*/ 140999 h 151075"/>
                <a:gd name="connsiteX1" fmla="*/ 58 w 5311529"/>
                <a:gd name="connsiteY1" fmla="*/ 0 h 151075"/>
                <a:gd name="connsiteX2" fmla="*/ 5311529 w 5311529"/>
                <a:gd name="connsiteY2" fmla="*/ 15903 h 151075"/>
                <a:gd name="connsiteX3" fmla="*/ 5303578 w 5311529"/>
                <a:gd name="connsiteY3" fmla="*/ 151075 h 151075"/>
                <a:gd name="connsiteX0" fmla="*/ 0 w 5314174"/>
                <a:gd name="connsiteY0" fmla="*/ 140999 h 151075"/>
                <a:gd name="connsiteX1" fmla="*/ 2703 w 5314174"/>
                <a:gd name="connsiteY1" fmla="*/ 0 h 151075"/>
                <a:gd name="connsiteX2" fmla="*/ 5314174 w 5314174"/>
                <a:gd name="connsiteY2" fmla="*/ 15903 h 151075"/>
                <a:gd name="connsiteX3" fmla="*/ 5306223 w 5314174"/>
                <a:gd name="connsiteY3" fmla="*/ 151075 h 151075"/>
                <a:gd name="connsiteX0" fmla="*/ 874 w 5315048"/>
                <a:gd name="connsiteY0" fmla="*/ 140999 h 151075"/>
                <a:gd name="connsiteX1" fmla="*/ 3577 w 5315048"/>
                <a:gd name="connsiteY1" fmla="*/ 0 h 151075"/>
                <a:gd name="connsiteX2" fmla="*/ 5315048 w 5315048"/>
                <a:gd name="connsiteY2" fmla="*/ 15903 h 151075"/>
                <a:gd name="connsiteX3" fmla="*/ 5307097 w 5315048"/>
                <a:gd name="connsiteY3" fmla="*/ 151075 h 151075"/>
                <a:gd name="connsiteX0" fmla="*/ 8356 w 5311557"/>
                <a:gd name="connsiteY0" fmla="*/ 144656 h 151075"/>
                <a:gd name="connsiteX1" fmla="*/ 86 w 5311557"/>
                <a:gd name="connsiteY1" fmla="*/ 0 h 151075"/>
                <a:gd name="connsiteX2" fmla="*/ 5311557 w 5311557"/>
                <a:gd name="connsiteY2" fmla="*/ 15903 h 151075"/>
                <a:gd name="connsiteX3" fmla="*/ 5303606 w 5311557"/>
                <a:gd name="connsiteY3" fmla="*/ 151075 h 151075"/>
                <a:gd name="connsiteX0" fmla="*/ 8436 w 5311637"/>
                <a:gd name="connsiteY0" fmla="*/ 144656 h 151075"/>
                <a:gd name="connsiteX1" fmla="*/ 166 w 5311637"/>
                <a:gd name="connsiteY1" fmla="*/ 0 h 151075"/>
                <a:gd name="connsiteX2" fmla="*/ 5311637 w 5311637"/>
                <a:gd name="connsiteY2" fmla="*/ 15903 h 151075"/>
                <a:gd name="connsiteX3" fmla="*/ 5303686 w 5311637"/>
                <a:gd name="connsiteY3" fmla="*/ 151075 h 151075"/>
                <a:gd name="connsiteX0" fmla="*/ 3427 w 5313772"/>
                <a:gd name="connsiteY0" fmla="*/ 149419 h 151075"/>
                <a:gd name="connsiteX1" fmla="*/ 2301 w 5313772"/>
                <a:gd name="connsiteY1" fmla="*/ 0 h 151075"/>
                <a:gd name="connsiteX2" fmla="*/ 5313772 w 5313772"/>
                <a:gd name="connsiteY2" fmla="*/ 15903 h 151075"/>
                <a:gd name="connsiteX3" fmla="*/ 5305821 w 5313772"/>
                <a:gd name="connsiteY3" fmla="*/ 151075 h 151075"/>
                <a:gd name="connsiteX0" fmla="*/ 1604 w 5311949"/>
                <a:gd name="connsiteY0" fmla="*/ 149419 h 151075"/>
                <a:gd name="connsiteX1" fmla="*/ 478 w 5311949"/>
                <a:gd name="connsiteY1" fmla="*/ 0 h 151075"/>
                <a:gd name="connsiteX2" fmla="*/ 5311949 w 5311949"/>
                <a:gd name="connsiteY2" fmla="*/ 15903 h 151075"/>
                <a:gd name="connsiteX3" fmla="*/ 5303998 w 5311949"/>
                <a:gd name="connsiteY3" fmla="*/ 151075 h 151075"/>
                <a:gd name="connsiteX0" fmla="*/ 1604 w 5311949"/>
                <a:gd name="connsiteY0" fmla="*/ 149419 h 155838"/>
                <a:gd name="connsiteX1" fmla="*/ 478 w 5311949"/>
                <a:gd name="connsiteY1" fmla="*/ 0 h 155838"/>
                <a:gd name="connsiteX2" fmla="*/ 5311949 w 5311949"/>
                <a:gd name="connsiteY2" fmla="*/ 15903 h 155838"/>
                <a:gd name="connsiteX3" fmla="*/ 5311142 w 5311949"/>
                <a:gd name="connsiteY3" fmla="*/ 155838 h 155838"/>
                <a:gd name="connsiteX0" fmla="*/ 1604 w 5311949"/>
                <a:gd name="connsiteY0" fmla="*/ 149419 h 155838"/>
                <a:gd name="connsiteX1" fmla="*/ 478 w 5311949"/>
                <a:gd name="connsiteY1" fmla="*/ 0 h 155838"/>
                <a:gd name="connsiteX2" fmla="*/ 5311949 w 5311949"/>
                <a:gd name="connsiteY2" fmla="*/ 15903 h 155838"/>
                <a:gd name="connsiteX3" fmla="*/ 5311142 w 5311949"/>
                <a:gd name="connsiteY3" fmla="*/ 155838 h 15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1949" h="155838">
                  <a:moveTo>
                    <a:pt x="1604" y="149419"/>
                  </a:moveTo>
                  <a:cubicBezTo>
                    <a:pt x="-49" y="-4985"/>
                    <a:pt x="-423" y="47000"/>
                    <a:pt x="478" y="0"/>
                  </a:cubicBezTo>
                  <a:lnTo>
                    <a:pt x="5311949" y="15903"/>
                  </a:lnTo>
                  <a:cubicBezTo>
                    <a:pt x="5311680" y="62548"/>
                    <a:pt x="5309030" y="68712"/>
                    <a:pt x="5311142" y="155838"/>
                  </a:cubicBezTo>
                </a:path>
              </a:pathLst>
            </a:cu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4564049" y="1781092"/>
              <a:ext cx="0" cy="254442"/>
            </a:xfrm>
            <a:custGeom>
              <a:avLst/>
              <a:gdLst>
                <a:gd name="connsiteX0" fmla="*/ 0 w 0"/>
                <a:gd name="connsiteY0" fmla="*/ 0 h 254442"/>
                <a:gd name="connsiteX1" fmla="*/ 0 w 0"/>
                <a:gd name="connsiteY1" fmla="*/ 254442 h 25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54442">
                  <a:moveTo>
                    <a:pt x="0" y="0"/>
                  </a:moveTo>
                  <a:lnTo>
                    <a:pt x="0" y="254442"/>
                  </a:lnTo>
                </a:path>
              </a:pathLst>
            </a:cu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553318" y="2693529"/>
            <a:ext cx="193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LED</a:t>
            </a:r>
            <a:endParaRPr lang="ko-KR" altLang="en-US" sz="1400" b="1" dirty="0">
              <a:solidFill>
                <a:srgbClr val="A0C45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1182" y="1988320"/>
            <a:ext cx="1931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CRT (Cathode Ray Tube)</a:t>
            </a:r>
          </a:p>
          <a:p>
            <a:pPr algn="ctr"/>
            <a:endParaRPr lang="ko-KR" altLang="en-US" sz="1400" b="1" dirty="0">
              <a:solidFill>
                <a:srgbClr val="F26D9A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85257" y="2693529"/>
            <a:ext cx="193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Plasma</a:t>
            </a:r>
            <a:endParaRPr lang="ko-KR" altLang="en-US" sz="1400" b="1" dirty="0">
              <a:solidFill>
                <a:srgbClr val="F26D9A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Freeform 54">
            <a:extLst>
              <a:ext uri="{FF2B5EF4-FFF2-40B4-BE49-F238E27FC236}">
                <a16:creationId xmlns:a16="http://schemas.microsoft.com/office/drawing/2014/main" id="{9FA4F5FA-A0CB-4EF3-BE36-4F806E0BBCF7}"/>
              </a:ext>
            </a:extLst>
          </p:cNvPr>
          <p:cNvSpPr/>
          <p:nvPr/>
        </p:nvSpPr>
        <p:spPr>
          <a:xfrm>
            <a:off x="1386894" y="1745480"/>
            <a:ext cx="4132135" cy="151041"/>
          </a:xfrm>
          <a:custGeom>
            <a:avLst/>
            <a:gdLst>
              <a:gd name="connsiteX0" fmla="*/ 7951 w 5311471"/>
              <a:gd name="connsiteY0" fmla="*/ 159026 h 159026"/>
              <a:gd name="connsiteX1" fmla="*/ 0 w 5311471"/>
              <a:gd name="connsiteY1" fmla="*/ 0 h 159026"/>
              <a:gd name="connsiteX2" fmla="*/ 5311471 w 5311471"/>
              <a:gd name="connsiteY2" fmla="*/ 15903 h 159026"/>
              <a:gd name="connsiteX3" fmla="*/ 5303520 w 5311471"/>
              <a:gd name="connsiteY3" fmla="*/ 151075 h 159026"/>
              <a:gd name="connsiteX0" fmla="*/ 0 w 5327374"/>
              <a:gd name="connsiteY0" fmla="*/ 159026 h 159026"/>
              <a:gd name="connsiteX1" fmla="*/ 15903 w 5327374"/>
              <a:gd name="connsiteY1" fmla="*/ 0 h 159026"/>
              <a:gd name="connsiteX2" fmla="*/ 5327374 w 5327374"/>
              <a:gd name="connsiteY2" fmla="*/ 15903 h 159026"/>
              <a:gd name="connsiteX3" fmla="*/ 5319423 w 5327374"/>
              <a:gd name="connsiteY3" fmla="*/ 151075 h 159026"/>
              <a:gd name="connsiteX0" fmla="*/ 15902 w 5311471"/>
              <a:gd name="connsiteY0" fmla="*/ 159026 h 159026"/>
              <a:gd name="connsiteX1" fmla="*/ 0 w 5311471"/>
              <a:gd name="connsiteY1" fmla="*/ 0 h 159026"/>
              <a:gd name="connsiteX2" fmla="*/ 5311471 w 5311471"/>
              <a:gd name="connsiteY2" fmla="*/ 15903 h 159026"/>
              <a:gd name="connsiteX3" fmla="*/ 5303520 w 5311471"/>
              <a:gd name="connsiteY3" fmla="*/ 151075 h 159026"/>
              <a:gd name="connsiteX0" fmla="*/ 18604 w 5314173"/>
              <a:gd name="connsiteY0" fmla="*/ 159026 h 159026"/>
              <a:gd name="connsiteX1" fmla="*/ 0 w 5314173"/>
              <a:gd name="connsiteY1" fmla="*/ 140999 h 159026"/>
              <a:gd name="connsiteX2" fmla="*/ 2702 w 5314173"/>
              <a:gd name="connsiteY2" fmla="*/ 0 h 159026"/>
              <a:gd name="connsiteX3" fmla="*/ 5314173 w 5314173"/>
              <a:gd name="connsiteY3" fmla="*/ 15903 h 159026"/>
              <a:gd name="connsiteX4" fmla="*/ 5306222 w 5314173"/>
              <a:gd name="connsiteY4" fmla="*/ 151075 h 159026"/>
              <a:gd name="connsiteX0" fmla="*/ 0 w 5314173"/>
              <a:gd name="connsiteY0" fmla="*/ 140999 h 151075"/>
              <a:gd name="connsiteX1" fmla="*/ 2702 w 5314173"/>
              <a:gd name="connsiteY1" fmla="*/ 0 h 151075"/>
              <a:gd name="connsiteX2" fmla="*/ 5314173 w 5314173"/>
              <a:gd name="connsiteY2" fmla="*/ 15903 h 151075"/>
              <a:gd name="connsiteX3" fmla="*/ 5306222 w 5314173"/>
              <a:gd name="connsiteY3" fmla="*/ 151075 h 151075"/>
              <a:gd name="connsiteX0" fmla="*/ 8328 w 5311529"/>
              <a:gd name="connsiteY0" fmla="*/ 140999 h 151075"/>
              <a:gd name="connsiteX1" fmla="*/ 58 w 5311529"/>
              <a:gd name="connsiteY1" fmla="*/ 0 h 151075"/>
              <a:gd name="connsiteX2" fmla="*/ 5311529 w 5311529"/>
              <a:gd name="connsiteY2" fmla="*/ 15903 h 151075"/>
              <a:gd name="connsiteX3" fmla="*/ 5303578 w 5311529"/>
              <a:gd name="connsiteY3" fmla="*/ 151075 h 151075"/>
              <a:gd name="connsiteX0" fmla="*/ 0 w 5314174"/>
              <a:gd name="connsiteY0" fmla="*/ 140999 h 151075"/>
              <a:gd name="connsiteX1" fmla="*/ 2703 w 5314174"/>
              <a:gd name="connsiteY1" fmla="*/ 0 h 151075"/>
              <a:gd name="connsiteX2" fmla="*/ 5314174 w 5314174"/>
              <a:gd name="connsiteY2" fmla="*/ 15903 h 151075"/>
              <a:gd name="connsiteX3" fmla="*/ 5306223 w 5314174"/>
              <a:gd name="connsiteY3" fmla="*/ 151075 h 151075"/>
              <a:gd name="connsiteX0" fmla="*/ 874 w 5315048"/>
              <a:gd name="connsiteY0" fmla="*/ 140999 h 151075"/>
              <a:gd name="connsiteX1" fmla="*/ 3577 w 5315048"/>
              <a:gd name="connsiteY1" fmla="*/ 0 h 151075"/>
              <a:gd name="connsiteX2" fmla="*/ 5315048 w 5315048"/>
              <a:gd name="connsiteY2" fmla="*/ 15903 h 151075"/>
              <a:gd name="connsiteX3" fmla="*/ 5307097 w 5315048"/>
              <a:gd name="connsiteY3" fmla="*/ 151075 h 151075"/>
              <a:gd name="connsiteX0" fmla="*/ 8356 w 5311557"/>
              <a:gd name="connsiteY0" fmla="*/ 144656 h 151075"/>
              <a:gd name="connsiteX1" fmla="*/ 86 w 5311557"/>
              <a:gd name="connsiteY1" fmla="*/ 0 h 151075"/>
              <a:gd name="connsiteX2" fmla="*/ 5311557 w 5311557"/>
              <a:gd name="connsiteY2" fmla="*/ 15903 h 151075"/>
              <a:gd name="connsiteX3" fmla="*/ 5303606 w 5311557"/>
              <a:gd name="connsiteY3" fmla="*/ 151075 h 151075"/>
              <a:gd name="connsiteX0" fmla="*/ 8436 w 5311637"/>
              <a:gd name="connsiteY0" fmla="*/ 144656 h 151075"/>
              <a:gd name="connsiteX1" fmla="*/ 166 w 5311637"/>
              <a:gd name="connsiteY1" fmla="*/ 0 h 151075"/>
              <a:gd name="connsiteX2" fmla="*/ 5311637 w 5311637"/>
              <a:gd name="connsiteY2" fmla="*/ 15903 h 151075"/>
              <a:gd name="connsiteX3" fmla="*/ 5303686 w 5311637"/>
              <a:gd name="connsiteY3" fmla="*/ 151075 h 151075"/>
              <a:gd name="connsiteX0" fmla="*/ 3427 w 5313772"/>
              <a:gd name="connsiteY0" fmla="*/ 149419 h 151075"/>
              <a:gd name="connsiteX1" fmla="*/ 2301 w 5313772"/>
              <a:gd name="connsiteY1" fmla="*/ 0 h 151075"/>
              <a:gd name="connsiteX2" fmla="*/ 5313772 w 5313772"/>
              <a:gd name="connsiteY2" fmla="*/ 15903 h 151075"/>
              <a:gd name="connsiteX3" fmla="*/ 5305821 w 5313772"/>
              <a:gd name="connsiteY3" fmla="*/ 151075 h 151075"/>
              <a:gd name="connsiteX0" fmla="*/ 1604 w 5311949"/>
              <a:gd name="connsiteY0" fmla="*/ 149419 h 151075"/>
              <a:gd name="connsiteX1" fmla="*/ 478 w 5311949"/>
              <a:gd name="connsiteY1" fmla="*/ 0 h 151075"/>
              <a:gd name="connsiteX2" fmla="*/ 5311949 w 5311949"/>
              <a:gd name="connsiteY2" fmla="*/ 15903 h 151075"/>
              <a:gd name="connsiteX3" fmla="*/ 5303998 w 5311949"/>
              <a:gd name="connsiteY3" fmla="*/ 151075 h 151075"/>
              <a:gd name="connsiteX0" fmla="*/ 1604 w 5311949"/>
              <a:gd name="connsiteY0" fmla="*/ 149419 h 155838"/>
              <a:gd name="connsiteX1" fmla="*/ 478 w 5311949"/>
              <a:gd name="connsiteY1" fmla="*/ 0 h 155838"/>
              <a:gd name="connsiteX2" fmla="*/ 5311949 w 5311949"/>
              <a:gd name="connsiteY2" fmla="*/ 15903 h 155838"/>
              <a:gd name="connsiteX3" fmla="*/ 5311142 w 5311949"/>
              <a:gd name="connsiteY3" fmla="*/ 155838 h 155838"/>
              <a:gd name="connsiteX0" fmla="*/ 1604 w 5311949"/>
              <a:gd name="connsiteY0" fmla="*/ 149419 h 155838"/>
              <a:gd name="connsiteX1" fmla="*/ 478 w 5311949"/>
              <a:gd name="connsiteY1" fmla="*/ 0 h 155838"/>
              <a:gd name="connsiteX2" fmla="*/ 5311949 w 5311949"/>
              <a:gd name="connsiteY2" fmla="*/ 15903 h 155838"/>
              <a:gd name="connsiteX3" fmla="*/ 5311142 w 5311949"/>
              <a:gd name="connsiteY3" fmla="*/ 155838 h 15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1949" h="155838">
                <a:moveTo>
                  <a:pt x="1604" y="149419"/>
                </a:moveTo>
                <a:cubicBezTo>
                  <a:pt x="-49" y="-4985"/>
                  <a:pt x="-423" y="47000"/>
                  <a:pt x="478" y="0"/>
                </a:cubicBezTo>
                <a:lnTo>
                  <a:pt x="5311949" y="15903"/>
                </a:lnTo>
                <a:cubicBezTo>
                  <a:pt x="5311680" y="62548"/>
                  <a:pt x="5309030" y="68712"/>
                  <a:pt x="5311142" y="155838"/>
                </a:cubicBezTo>
              </a:path>
            </a:pathLst>
          </a:cu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60CB1C-E4E5-4E3D-B02E-9074B1C238D5}"/>
              </a:ext>
            </a:extLst>
          </p:cNvPr>
          <p:cNvSpPr txBox="1"/>
          <p:nvPr/>
        </p:nvSpPr>
        <p:spPr>
          <a:xfrm>
            <a:off x="2304452" y="2693529"/>
            <a:ext cx="193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LCD</a:t>
            </a:r>
            <a:endParaRPr lang="ko-KR" altLang="en-US" sz="1400" b="1" dirty="0">
              <a:solidFill>
                <a:srgbClr val="F3C04A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A885F6-2BC6-4083-9538-54FEB7E1A15A}"/>
              </a:ext>
            </a:extLst>
          </p:cNvPr>
          <p:cNvSpPr txBox="1"/>
          <p:nvPr/>
        </p:nvSpPr>
        <p:spPr>
          <a:xfrm>
            <a:off x="4553315" y="1988320"/>
            <a:ext cx="193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Flat panel display</a:t>
            </a:r>
          </a:p>
        </p:txBody>
      </p:sp>
    </p:spTree>
    <p:extLst>
      <p:ext uri="{BB962C8B-B14F-4D97-AF65-F5344CB8AC3E}">
        <p14:creationId xmlns:p14="http://schemas.microsoft.com/office/powerpoint/2010/main" val="759108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3"/>
          <p:cNvSpPr txBox="1">
            <a:spLocks/>
          </p:cNvSpPr>
          <p:nvPr/>
        </p:nvSpPr>
        <p:spPr>
          <a:xfrm>
            <a:off x="211044" y="4066323"/>
            <a:ext cx="4144932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CRT (Cathode Ray Tube)</a:t>
            </a:r>
            <a:endParaRPr lang="en-US" altLang="ko-KR" sz="2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650" y="1541204"/>
            <a:ext cx="2611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CRT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merupakan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monitor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tabung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dimana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terdapat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tabung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berisi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elektron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segingga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bisa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melihat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gambar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juga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menciptakan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gambar</a:t>
            </a:r>
            <a:r>
              <a:rPr lang="en-US" altLang="ko-KR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endParaRPr lang="ko-KR" altLang="en-US" sz="14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84A9488-A050-4454-B44A-5EFAB294013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9" b="88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424479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1055</Words>
  <Application>Microsoft Office PowerPoint</Application>
  <PresentationFormat>On-screen Show (16:9)</PresentationFormat>
  <Paragraphs>121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Malgun Gothic</vt:lpstr>
      <vt:lpstr>Arial</vt:lpstr>
      <vt:lpstr>Arial Unicode MS</vt:lpstr>
      <vt:lpstr>Lato</vt:lpstr>
      <vt:lpstr>Wingdings</vt:lpstr>
      <vt:lpstr>Cover and End Slide Master</vt:lpstr>
      <vt:lpstr>Contents Slide Master</vt:lpstr>
      <vt:lpstr>Section Break Slide Master</vt:lpstr>
      <vt:lpstr>PERANTI KELUARAN</vt:lpstr>
      <vt:lpstr>DEFINISI PERANTI KELUARAN</vt:lpstr>
      <vt:lpstr>PowerPoint Presentation</vt:lpstr>
      <vt:lpstr>JENIS-JENIS PERANTI KELUARAN</vt:lpstr>
      <vt:lpstr>PowerPoint Presentation</vt:lpstr>
      <vt:lpstr>MONITOR</vt:lpstr>
      <vt:lpstr>PowerPoint Presentation</vt:lpstr>
      <vt:lpstr>Jenis-Jenis Monitor</vt:lpstr>
      <vt:lpstr>PowerPoint Presentation</vt:lpstr>
      <vt:lpstr>PowerPoint Presentation</vt:lpstr>
      <vt:lpstr>PowerPoint Presentation</vt:lpstr>
      <vt:lpstr>PowerPoint Presentation</vt:lpstr>
      <vt:lpstr>AUDIO</vt:lpstr>
      <vt:lpstr>PowerPoint Presentation</vt:lpstr>
      <vt:lpstr>PLOTTER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 OUTPUT MICROFILM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reyaldiferza@gmail.com</cp:lastModifiedBy>
  <cp:revision>107</cp:revision>
  <dcterms:created xsi:type="dcterms:W3CDTF">2016-11-15T01:04:21Z</dcterms:created>
  <dcterms:modified xsi:type="dcterms:W3CDTF">2019-09-24T16:37:56Z</dcterms:modified>
</cp:coreProperties>
</file>