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8" r:id="rId5"/>
    <p:sldId id="272" r:id="rId6"/>
    <p:sldId id="259" r:id="rId7"/>
    <p:sldId id="316" r:id="rId8"/>
    <p:sldId id="317" r:id="rId9"/>
    <p:sldId id="280" r:id="rId10"/>
    <p:sldId id="308" r:id="rId11"/>
    <p:sldId id="287" r:id="rId12"/>
    <p:sldId id="313" r:id="rId13"/>
    <p:sldId id="257" r:id="rId14"/>
    <p:sldId id="286" r:id="rId15"/>
    <p:sldId id="314" r:id="rId16"/>
    <p:sldId id="315" r:id="rId17"/>
    <p:sldId id="269" r:id="rId18"/>
    <p:sldId id="282" r:id="rId19"/>
    <p:sldId id="29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yaldiferza@gmail.com" initials="r" lastIdx="1" clrIdx="0">
    <p:extLst>
      <p:ext uri="{19B8F6BF-5375-455C-9EA6-DF929625EA0E}">
        <p15:presenceInfo xmlns:p15="http://schemas.microsoft.com/office/powerpoint/2012/main" userId="5f804359130c43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F3C04A"/>
    <a:srgbClr val="C865FF"/>
    <a:srgbClr val="A0C458"/>
    <a:srgbClr val="76B1D1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howGuides="1">
      <p:cViewPr varScale="1">
        <p:scale>
          <a:sx n="92" d="100"/>
          <a:sy n="92" d="100"/>
        </p:scale>
        <p:origin x="744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7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95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  <p:sldLayoutId id="214748367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unnes.ac.id/masfiskal/2016/10/09/sistem-komputer-komponennya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20519" y="744654"/>
            <a:ext cx="3146400" cy="1944000"/>
          </a:xfrm>
        </p:spPr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KOMPUTER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7584" y="3108905"/>
            <a:ext cx="7704855" cy="1729500"/>
            <a:chOff x="2240051" y="1635646"/>
            <a:chExt cx="7704855" cy="1729500"/>
          </a:xfrm>
        </p:grpSpPr>
        <p:sp>
          <p:nvSpPr>
            <p:cNvPr id="3" name="TextBox 2"/>
            <p:cNvSpPr txBox="1"/>
            <p:nvPr/>
          </p:nvSpPr>
          <p:spPr>
            <a:xfrm>
              <a:off x="2240051" y="2195595"/>
              <a:ext cx="770485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Arsitektur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Von Neumann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menggambarkan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empat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bagian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utama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: Unit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Aritmatika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Logis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(ALU), unit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kontrol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memori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masukan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hasil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secara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kolektif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dinamakan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I/O).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Bagian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dihubungkan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oleh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berkas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kawat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“bus”.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Kunci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utama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arsitektur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von Neumann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unit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pemrosesansentral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(CPU)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Arsitektur</a:t>
              </a: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Von Neuman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1C79229-736E-4A05-9365-190111A02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4" r="-1256"/>
          <a:stretch/>
        </p:blipFill>
        <p:spPr>
          <a:xfrm>
            <a:off x="2010876" y="263281"/>
            <a:ext cx="5112568" cy="2845624"/>
          </a:xfrm>
        </p:spPr>
      </p:pic>
    </p:spTree>
    <p:extLst>
      <p:ext uri="{BB962C8B-B14F-4D97-AF65-F5344CB8AC3E}">
        <p14:creationId xmlns:p14="http://schemas.microsoft.com/office/powerpoint/2010/main" val="43462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6451"/>
            <a:ext cx="7596336" cy="776530"/>
          </a:xfrm>
        </p:spPr>
        <p:txBody>
          <a:bodyPr/>
          <a:lstStyle/>
          <a:p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925AB8-6928-4E98-ADB7-0C7AA4DE65F1}"/>
              </a:ext>
            </a:extLst>
          </p:cNvPr>
          <p:cNvSpPr txBox="1"/>
          <p:nvPr/>
        </p:nvSpPr>
        <p:spPr>
          <a:xfrm>
            <a:off x="1403648" y="1052981"/>
            <a:ext cx="73083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n-NO" altLang="ko-KR" sz="16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CPU merupakan tempat untuk melakukan pemrosesan instruksi-instruksi dan pengendalian sistem komputer.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n-NO" altLang="ko-KR" sz="16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Perkembangan perangkat CPU mengikuti generasi dari sistem komputer.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n-NO" altLang="ko-KR" sz="16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generasi pertama CPU terbuat dari rangkaian tabung vakum sehingga memiliki ukuran yang sangatbesar.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n-NO" altLang="ko-KR" sz="1600" b="1" dirty="0">
                <a:solidFill>
                  <a:srgbClr val="A0C45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generasi kedua telah diciptakan transistor sehinga ukuran CPU menjadi lebih kecil dari sebelumnya. kecil dari sebelumnya.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n-NO" altLang="ko-KR" sz="1600" b="1" dirty="0">
                <a:solidFill>
                  <a:srgbClr val="C865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generasi ketiga CPU telah terbuat dari rangkaian IC sehingga ukurannya menjadi lebih kecil.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nn-NO" altLang="ko-KR" sz="16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generasi keempat telah diciptakan teknologi VLSI dan ULSI sehingga memungkinkan ribuan sampai jutaan transistor tersimpan dalam satu chip. </a:t>
            </a:r>
            <a:endParaRPr lang="ko-KR" altLang="en-US" sz="1600" b="1" dirty="0">
              <a:solidFill>
                <a:schemeClr val="accent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8037" y="3493435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773233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2053031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1332829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49748" y="3561881"/>
            <a:ext cx="359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berinteraksi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lingkungan</a:t>
            </a:r>
            <a:r>
              <a:rPr lang="en-US" altLang="ko-KR" sz="14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luar</a:t>
            </a:r>
            <a:endParaRPr lang="ko-KR" altLang="en-US" sz="1400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1960" y="2721503"/>
            <a:ext cx="457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 melakukan interpretasi instruksi – instruksi di dalam memori sehingga adanya eksekusi instruksi tersebut</a:t>
            </a:r>
            <a:endParaRPr lang="ko-KR" altLang="en-US" sz="1400" dirty="0">
              <a:solidFill>
                <a:schemeClr val="accent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13762" y="2110426"/>
            <a:ext cx="307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mengolah</a:t>
            </a:r>
            <a:r>
              <a:rPr lang="en-US" altLang="ko-KR" sz="14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400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biner</a:t>
            </a:r>
            <a:endParaRPr lang="ko-KR" altLang="en-US" sz="1400" dirty="0">
              <a:solidFill>
                <a:schemeClr val="accent3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87824" y="1428096"/>
            <a:ext cx="387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 menyimpan data maupun instruksi</a:t>
            </a:r>
            <a:endParaRPr lang="ko-KR" altLang="en-US" sz="1400" dirty="0">
              <a:solidFill>
                <a:schemeClr val="accent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10558" y="1421229"/>
            <a:ext cx="132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Unit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560" y="214130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ALU (Arithmetic Logic Unit)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7704" y="2861389"/>
            <a:ext cx="140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Control Unit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55524" y="3581469"/>
            <a:ext cx="1916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I/O Device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335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6451"/>
            <a:ext cx="7596336" cy="776530"/>
          </a:xfrm>
        </p:spPr>
        <p:txBody>
          <a:bodyPr/>
          <a:lstStyle/>
          <a:p>
            <a:r>
              <a:rPr lang="en-US" altLang="ko-KR" dirty="0"/>
              <a:t>BUS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 merupakan penghubung antara semua komponen CPU.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185449"/>
            <a:ext cx="5821160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sekumpulan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kabel-kabel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paralel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mentransmisikan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alamat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(address), data, dan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sinyalmentransmisikan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alamat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(address), data, dan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sinya-lsinyal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kontrol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8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 BILANGAN KOMPUTER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3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3646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9646" y="0"/>
            <a:ext cx="2286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26955"/>
              </p:ext>
            </p:extLst>
          </p:nvPr>
        </p:nvGraphicFramePr>
        <p:xfrm>
          <a:off x="-2395" y="267495"/>
          <a:ext cx="9144001" cy="4270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4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1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92426"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20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BINER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OKTAL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DESIMAL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HEXADESIMAL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Bilangan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biner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terdiri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dari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dua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basis 0 dan 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Bilangan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oktal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terdiri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dari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delapan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basis 0,1,2,3,4,5,6, dan 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Bilangan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desimal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terdiri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dari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10 basis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yaitu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0,1,2,3,4,5,6,7,8,9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Bilangan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hexadesimal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terdiri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dari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16 basis </a:t>
                      </a:r>
                      <a:r>
                        <a:rPr lang="en-US" altLang="ko-KR" sz="1400" b="0" dirty="0" err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yaitu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0,1,2,3,4,5,6,7,8,9,A,B,C,D,E, dan F.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9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10010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22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18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rapezoid 13"/>
          <p:cNvSpPr/>
          <p:nvPr/>
        </p:nvSpPr>
        <p:spPr>
          <a:xfrm>
            <a:off x="859837" y="609131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ounded Rectangle 7"/>
          <p:cNvSpPr/>
          <p:nvPr/>
        </p:nvSpPr>
        <p:spPr>
          <a:xfrm>
            <a:off x="5508104" y="537548"/>
            <a:ext cx="380056" cy="6577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3091636" y="60512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ounded Rectangle 25"/>
          <p:cNvSpPr/>
          <p:nvPr/>
        </p:nvSpPr>
        <p:spPr>
          <a:xfrm>
            <a:off x="7804823" y="537547"/>
            <a:ext cx="467762" cy="657718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721609"/>
            <a:ext cx="529258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  <a:hlinkClick r:id="rId2"/>
              </a:rPr>
              <a:t>http://blog.unnes.ac.id/masfiskal/2016/10/09/sistem-komputer-komponennya/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Sistem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Komputer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Kelas X Semester 2 SMK (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Agus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Tri Haryanto, M.CS.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SISTEM KOMPUTER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251521" y="3023043"/>
            <a:ext cx="2556572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518" y="3750050"/>
            <a:ext cx="2189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altLang="ko-KR" sz="1400" dirty="0" err="1">
                <a:latin typeface="Lato" panose="020F0502020204030203" pitchFamily="34" charset="0"/>
                <a:cs typeface="Lato" panose="020F0502020204030203" pitchFamily="34" charset="0"/>
              </a:rPr>
              <a:t>alat</a:t>
            </a:r>
            <a:r>
              <a:rPr lang="en-ID" altLang="ko-KR" sz="1400" dirty="0"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400" dirty="0" err="1">
                <a:latin typeface="Lato" panose="020F0502020204030203" pitchFamily="34" charset="0"/>
                <a:cs typeface="Lato" panose="020F0502020204030203" pitchFamily="34" charset="0"/>
              </a:rPr>
              <a:t>dipakai</a:t>
            </a:r>
            <a:r>
              <a:rPr lang="en-ID" altLang="ko-KR" sz="1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latin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altLang="ko-KR" sz="1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latin typeface="Lato" panose="020F0502020204030203" pitchFamily="34" charset="0"/>
                <a:cs typeface="Lato" panose="020F0502020204030203" pitchFamily="34" charset="0"/>
              </a:rPr>
              <a:t>mengolah</a:t>
            </a:r>
            <a:r>
              <a:rPr lang="en-ID" altLang="ko-KR" sz="1400" dirty="0">
                <a:latin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ID" altLang="ko-KR" sz="1400" dirty="0" err="1">
                <a:latin typeface="Lato" panose="020F0502020204030203" pitchFamily="34" charset="0"/>
                <a:cs typeface="Lato" panose="020F0502020204030203" pitchFamily="34" charset="0"/>
              </a:rPr>
              <a:t>menurut</a:t>
            </a:r>
            <a:r>
              <a:rPr lang="en-ID" altLang="ko-KR" sz="1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latin typeface="Lato" panose="020F0502020204030203" pitchFamily="34" charset="0"/>
                <a:cs typeface="Lato" panose="020F0502020204030203" pitchFamily="34" charset="0"/>
              </a:rPr>
              <a:t>prosedur</a:t>
            </a:r>
            <a:r>
              <a:rPr lang="en-ID" altLang="ko-KR" sz="1400" dirty="0"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400" dirty="0" err="1">
                <a:latin typeface="Lato" panose="020F0502020204030203" pitchFamily="34" charset="0"/>
                <a:cs typeface="Lato" panose="020F0502020204030203" pitchFamily="34" charset="0"/>
              </a:rPr>
              <a:t>telah</a:t>
            </a:r>
            <a:r>
              <a:rPr lang="en-ID" altLang="ko-KR" sz="1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latin typeface="Lato" panose="020F0502020204030203" pitchFamily="34" charset="0"/>
                <a:cs typeface="Lato" panose="020F0502020204030203" pitchFamily="34" charset="0"/>
              </a:rPr>
              <a:t>dirumuskan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414843" y="1206251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843" y="1779662"/>
            <a:ext cx="255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berasal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bahasa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Latin (</a:t>
            </a:r>
            <a:r>
              <a:rPr lang="en-ID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dan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bahasa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Yunani (</a:t>
            </a:r>
            <a:r>
              <a:rPr lang="en-ID" altLang="ko-KR" sz="1400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sustema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kesatuan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terdiri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eleven yang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dihubungkan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bersama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memudahkan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aliran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materi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energi</a:t>
            </a:r>
            <a:r>
              <a:rPr lang="en-ID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rapezoid 13">
            <a:extLst>
              <a:ext uri="{FF2B5EF4-FFF2-40B4-BE49-F238E27FC236}">
                <a16:creationId xmlns:a16="http://schemas.microsoft.com/office/drawing/2014/main" id="{4AD30424-D59F-44ED-8FF6-0D61FB71F94C}"/>
              </a:ext>
            </a:extLst>
          </p:cNvPr>
          <p:cNvSpPr/>
          <p:nvPr/>
        </p:nvSpPr>
        <p:spPr>
          <a:xfrm>
            <a:off x="4860032" y="1610074"/>
            <a:ext cx="880592" cy="77653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rapezoid 13">
            <a:extLst>
              <a:ext uri="{FF2B5EF4-FFF2-40B4-BE49-F238E27FC236}">
                <a16:creationId xmlns:a16="http://schemas.microsoft.com/office/drawing/2014/main" id="{B6BA8DC5-4351-449A-AC06-C9D2030CE8AB}"/>
              </a:ext>
            </a:extLst>
          </p:cNvPr>
          <p:cNvSpPr/>
          <p:nvPr/>
        </p:nvSpPr>
        <p:spPr>
          <a:xfrm>
            <a:off x="3419872" y="3384609"/>
            <a:ext cx="880592" cy="77653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817623"/>
            <a:chOff x="3714846" y="1635646"/>
            <a:chExt cx="4529562" cy="1817623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Elemen-elemen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terkait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menjalankan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aktifitas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menggunakan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computer.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Elemen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terdiri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manusianya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brainware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perangkat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unak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(software), set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instruksi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(instruction set),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perangkat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keras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hardware). 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36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 KOMPUTER</a:t>
              </a:r>
              <a:endParaRPr lang="ko-KR" altLang="en-US" sz="3600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5816" y="2273905"/>
            <a:ext cx="5472608" cy="542078"/>
          </a:xfrm>
        </p:spPr>
        <p:txBody>
          <a:bodyPr/>
          <a:lstStyle/>
          <a:p>
            <a:pPr algn="ctr"/>
            <a:r>
              <a:rPr lang="en-US" altLang="ko-KR" sz="2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 KOMPUTER </a:t>
            </a:r>
            <a:br>
              <a:rPr lang="en-US" altLang="ko-KR" sz="2400" b="1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DAN 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400" b="1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ORGANISASI KOMPUTER</a:t>
            </a:r>
            <a:endParaRPr lang="ko-KR" altLang="en-US" sz="2400" b="1" dirty="0">
              <a:solidFill>
                <a:srgbClr val="F3C04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58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251519" y="2957962"/>
            <a:ext cx="2556572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 KOMPUTER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3750050"/>
            <a:ext cx="2700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Arsitektur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cenderung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berkaitan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komponen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terkait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pemprogram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dampak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langsung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perintah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logis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latin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altLang="ko-KR" sz="1200" dirty="0">
                <a:latin typeface="Lato" panose="020F0502020204030203" pitchFamily="34" charset="0"/>
                <a:cs typeface="Lato" panose="020F0502020204030203" pitchFamily="34" charset="0"/>
              </a:rPr>
              <a:t> program.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414843" y="1206251"/>
            <a:ext cx="2189605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ORGANISASI KOMPUTER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874" y="1933258"/>
            <a:ext cx="255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Organisasi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bagian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terhubung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komponen-komponen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pelaksanaan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interkoneksi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antarkomponen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penyusun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melaksanakan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aspek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arsitekturalnya</a:t>
            </a:r>
            <a:r>
              <a:rPr lang="en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632" y="632552"/>
            <a:ext cx="2592000" cy="776530"/>
          </a:xfrm>
        </p:spPr>
        <p:txBody>
          <a:bodyPr/>
          <a:lstStyle/>
          <a:p>
            <a:r>
              <a:rPr lang="en-US" altLang="ko-KR" sz="32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</a:t>
            </a:r>
            <a:r>
              <a:rPr lang="en-US" altLang="ko-KR" sz="32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32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endParaRPr lang="ko-KR" altLang="en-US" sz="3200" dirty="0">
              <a:solidFill>
                <a:srgbClr val="FFC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3632" y="1563638"/>
            <a:ext cx="2592000" cy="72000"/>
          </a:xfrm>
          <a:prstGeom prst="rect">
            <a:avLst/>
          </a:prstGeom>
          <a:solidFill>
            <a:srgbClr val="F3C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8392" y="1563638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2835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kelengkapan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terkait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kegiatan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pemrograman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just"/>
            <a:r>
              <a:rPr lang="en-US" altLang="ko-KR" sz="14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sz="14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Set </a:t>
            </a:r>
            <a:r>
              <a:rPr lang="en-US" altLang="ko-KR" sz="14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instruksi</a:t>
            </a:r>
            <a:r>
              <a:rPr lang="en-US" altLang="ko-KR" sz="14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aritmetika</a:t>
            </a:r>
            <a:r>
              <a:rPr lang="en-US" altLang="ko-KR" sz="14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dipergunakan</a:t>
            </a:r>
            <a:r>
              <a:rPr lang="en-US" altLang="ko-KR" sz="14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teknik</a:t>
            </a:r>
            <a:r>
              <a:rPr lang="en-US" altLang="ko-KR" sz="14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pengalamatan</a:t>
            </a:r>
            <a:r>
              <a:rPr lang="en-US" altLang="ko-KR" sz="14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mekanisme</a:t>
            </a:r>
            <a:r>
              <a:rPr lang="en-US" altLang="ko-KR" sz="1400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I/O.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6425" y="1790194"/>
            <a:ext cx="2835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Organisasi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terkait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komponen-komponen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operasional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just"/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hardware,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antarmuka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memori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dan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sinyal-sinyal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kontrol</a:t>
            </a:r>
            <a:r>
              <a:rPr lang="en-US" altLang="ko-KR" sz="14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D26E5B-5413-4BB1-97E6-C43216E4C715}"/>
              </a:ext>
            </a:extLst>
          </p:cNvPr>
          <p:cNvSpPr txBox="1">
            <a:spLocks/>
          </p:cNvSpPr>
          <p:nvPr/>
        </p:nvSpPr>
        <p:spPr>
          <a:xfrm>
            <a:off x="4878123" y="632552"/>
            <a:ext cx="517776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ID" altLang="ko-KR" dirty="0">
                <a:latin typeface="Lato" panose="020F0502020204030203" pitchFamily="34" charset="0"/>
                <a:cs typeface="Lato" panose="020F0502020204030203" pitchFamily="34" charset="0"/>
              </a:rPr>
              <a:t>X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E6673D-449E-4504-88BD-D803B313930D}"/>
              </a:ext>
            </a:extLst>
          </p:cNvPr>
          <p:cNvSpPr txBox="1">
            <a:spLocks/>
          </p:cNvSpPr>
          <p:nvPr/>
        </p:nvSpPr>
        <p:spPr>
          <a:xfrm>
            <a:off x="5508391" y="632552"/>
            <a:ext cx="2592000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32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Organisasi</a:t>
            </a:r>
            <a:r>
              <a:rPr lang="en-US" altLang="ko-KR" sz="3200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32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endParaRPr lang="ko-KR" altLang="en-US" sz="3200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630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 VON NEUMAN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CA8A8-E29D-4DA2-BD42-DF312E5CD7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663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98516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FEE0F6F-7BA0-44CA-8F03-C14D0C556B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" b="4799"/>
          <a:stretch/>
        </p:blipFill>
        <p:spPr>
          <a:xfrm>
            <a:off x="2123728" y="1477726"/>
            <a:ext cx="2569195" cy="2409720"/>
          </a:xfr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2EF42A9-44E3-4327-AF4D-C842409477F3}"/>
              </a:ext>
            </a:extLst>
          </p:cNvPr>
          <p:cNvSpPr txBox="1">
            <a:spLocks/>
          </p:cNvSpPr>
          <p:nvPr/>
        </p:nvSpPr>
        <p:spPr>
          <a:xfrm>
            <a:off x="4980955" y="1815166"/>
            <a:ext cx="2827611" cy="168450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jaman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modern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saat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hampir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semua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mengadopsi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arsitektur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800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dibuat</a:t>
            </a:r>
            <a:r>
              <a:rPr lang="en-US" altLang="ko-KR" sz="1800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John von Neumann (1903-1957)</a:t>
            </a:r>
            <a:endParaRPr lang="ko-KR" altLang="en-US" sz="1800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596</Words>
  <Application>Microsoft Office PowerPoint</Application>
  <PresentationFormat>On-screen Show (16:9)</PresentationFormat>
  <Paragraphs>71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Arial Unicode MS</vt:lpstr>
      <vt:lpstr>Lato</vt:lpstr>
      <vt:lpstr>Cover and End Slide Master</vt:lpstr>
      <vt:lpstr>Contents Slide Master</vt:lpstr>
      <vt:lpstr>Section Break Slide Master</vt:lpstr>
      <vt:lpstr>SISTEM KOMPUTER</vt:lpstr>
      <vt:lpstr>DEFINISI SISTEM KOMPUTER</vt:lpstr>
      <vt:lpstr>PowerPoint Presentation</vt:lpstr>
      <vt:lpstr>PowerPoint Presentation</vt:lpstr>
      <vt:lpstr>ARSITEKTUR KOMPUTER  DAN  ORGANISASI KOMPUTER</vt:lpstr>
      <vt:lpstr>PowerPoint Presentation</vt:lpstr>
      <vt:lpstr>Arsitektur Komputer</vt:lpstr>
      <vt:lpstr>ARSITEKTUR VON NEUMAN</vt:lpstr>
      <vt:lpstr>PowerPoint Presentation</vt:lpstr>
      <vt:lpstr>PowerPoint Presentation</vt:lpstr>
      <vt:lpstr>CPU</vt:lpstr>
      <vt:lpstr>PowerPoint Presentation</vt:lpstr>
      <vt:lpstr>BUS</vt:lpstr>
      <vt:lpstr>SISTEM BILANGAN KOMPUTER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129</cp:revision>
  <dcterms:created xsi:type="dcterms:W3CDTF">2016-11-15T01:04:21Z</dcterms:created>
  <dcterms:modified xsi:type="dcterms:W3CDTF">2019-09-10T16:22:26Z</dcterms:modified>
</cp:coreProperties>
</file>