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  <p:sldMasterId id="2147483658" r:id="rId3"/>
  </p:sldMasterIdLst>
  <p:notesMasterIdLst>
    <p:notesMasterId r:id="rId43"/>
  </p:notesMasterIdLst>
  <p:handoutMasterIdLst>
    <p:handoutMasterId r:id="rId44"/>
  </p:handoutMasterIdLst>
  <p:sldIdLst>
    <p:sldId id="256" r:id="rId4"/>
    <p:sldId id="287" r:id="rId5"/>
    <p:sldId id="258" r:id="rId6"/>
    <p:sldId id="259" r:id="rId7"/>
    <p:sldId id="326" r:id="rId8"/>
    <p:sldId id="349" r:id="rId9"/>
    <p:sldId id="327" r:id="rId10"/>
    <p:sldId id="350" r:id="rId11"/>
    <p:sldId id="328" r:id="rId12"/>
    <p:sldId id="351" r:id="rId13"/>
    <p:sldId id="332" r:id="rId14"/>
    <p:sldId id="354" r:id="rId15"/>
    <p:sldId id="352" r:id="rId16"/>
    <p:sldId id="355" r:id="rId17"/>
    <p:sldId id="353" r:id="rId18"/>
    <p:sldId id="356" r:id="rId19"/>
    <p:sldId id="335" r:id="rId20"/>
    <p:sldId id="357" r:id="rId21"/>
    <p:sldId id="333" r:id="rId22"/>
    <p:sldId id="358" r:id="rId23"/>
    <p:sldId id="336" r:id="rId24"/>
    <p:sldId id="359" r:id="rId25"/>
    <p:sldId id="334" r:id="rId26"/>
    <p:sldId id="360" r:id="rId27"/>
    <p:sldId id="339" r:id="rId28"/>
    <p:sldId id="345" r:id="rId29"/>
    <p:sldId id="340" r:id="rId30"/>
    <p:sldId id="341" r:id="rId31"/>
    <p:sldId id="262" r:id="rId32"/>
    <p:sldId id="346" r:id="rId33"/>
    <p:sldId id="284" r:id="rId34"/>
    <p:sldId id="342" r:id="rId35"/>
    <p:sldId id="286" r:id="rId36"/>
    <p:sldId id="302" r:id="rId37"/>
    <p:sldId id="347" r:id="rId38"/>
    <p:sldId id="315" r:id="rId39"/>
    <p:sldId id="348" r:id="rId40"/>
    <p:sldId id="282" r:id="rId41"/>
    <p:sldId id="294" r:id="rId4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797"/>
    <a:srgbClr val="F26D9A"/>
    <a:srgbClr val="76B1D1"/>
    <a:srgbClr val="A0C458"/>
    <a:srgbClr val="C865FF"/>
    <a:srgbClr val="F3C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822" y="84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87649-87BE-48A6-AB38-3A28AD0FAB86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6650-FA3D-4205-A4D4-AA0375A17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1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4DDF7-921D-4AC8-B946-4DD615DDC886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42B24-5628-4EE2-A5C0-B4E095A44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44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20A1E39-4EAE-4670-B341-E876511388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203515"/>
            <a:ext cx="9143999" cy="207553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DAC9DBF-2FD4-4775-8F53-02C2F29CA8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870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20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539550"/>
            <a:ext cx="3528392" cy="40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43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138113" cy="25717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977152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889704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582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995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126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398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042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46042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46042" y="2217207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46042" y="4085904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583307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82971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582971" y="2217207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582635" y="4085904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9900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1956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19564" y="2217207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619228" y="4085904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5649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65649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656494" y="2217207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6656494" y="4085904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7712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9542"/>
            <a:ext cx="9144000" cy="3348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098" name="Picture 2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568" y="1419622"/>
            <a:ext cx="5760640" cy="292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70504" y="1806558"/>
            <a:ext cx="2701398" cy="198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382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52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128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04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1812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841834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331856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330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124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3671392" y="2181756"/>
            <a:ext cx="5472608" cy="54207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9315AC1-362C-42C8-AC5D-93231CD549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1392" y="2734184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505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126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384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KBM-정애\014-Fullppt\PNG이미지\탭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52" y="483518"/>
            <a:ext cx="2049645" cy="252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36710" y="731206"/>
            <a:ext cx="1440672" cy="180356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9933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KBM-정애\014-Fullppt\PNG이미지\탭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52" y="483518"/>
            <a:ext cx="2049645" cy="252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36710" y="731206"/>
            <a:ext cx="1440672" cy="180356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1655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68183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9542"/>
            <a:ext cx="9144000" cy="3348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098" name="Picture 2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568" y="1419622"/>
            <a:ext cx="5760640" cy="292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70504" y="1806558"/>
            <a:ext cx="2701398" cy="198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470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97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25735"/>
            <a:ext cx="7596336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7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710172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736776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63380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58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225800" y="1183642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8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20078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89270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568305" y="1200090"/>
            <a:ext cx="1416959" cy="16926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156888" y="2892706"/>
            <a:ext cx="1416959" cy="1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7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99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47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3" r:id="rId2"/>
    <p:sldLayoutId id="214748366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8" r:id="rId3"/>
    <p:sldLayoutId id="2147483665" r:id="rId4"/>
    <p:sldLayoutId id="2147483667" r:id="rId5"/>
    <p:sldLayoutId id="2147483669" r:id="rId6"/>
    <p:sldLayoutId id="2147483670" r:id="rId7"/>
    <p:sldLayoutId id="2147483671" r:id="rId8"/>
    <p:sldLayoutId id="2147483672" r:id="rId9"/>
    <p:sldLayoutId id="2147483675" r:id="rId10"/>
    <p:sldLayoutId id="2147483674" r:id="rId11"/>
    <p:sldLayoutId id="2147483666" r:id="rId12"/>
    <p:sldLayoutId id="2147483657" r:id="rId13"/>
    <p:sldLayoutId id="2147483676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94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9" r:id="rId2"/>
    <p:sldLayoutId id="2147483680" r:id="rId3"/>
    <p:sldLayoutId id="2147483681" r:id="rId4"/>
    <p:sldLayoutId id="2147483682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851939D0-0950-49D5-964E-AF7DFAADC12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Pemateri</a:t>
            </a:r>
            <a:r>
              <a:rPr lang="en-US" altLang="ko-KR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 </a:t>
            </a:r>
            <a:r>
              <a:rPr lang="en-US" altLang="ko-KR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Ferza</a:t>
            </a:r>
            <a:r>
              <a:rPr lang="en-US" altLang="ko-KR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Reyaldi</a:t>
            </a:r>
            <a:r>
              <a:rPr lang="en-US" altLang="ko-KR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(09021281924060)</a:t>
            </a:r>
            <a:endParaRPr lang="en-US" altLang="ko-KR" b="1" dirty="0">
              <a:solidFill>
                <a:srgbClr val="F26D9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INTERNET DAN CLOUD COMPUTING</a:t>
            </a:r>
            <a:endParaRPr lang="ko-KR" altLang="en-US" dirty="0">
              <a:solidFill>
                <a:srgbClr val="76B1D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2873539" y="1455044"/>
            <a:ext cx="32403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  <a:cs typeface="Calibri" pitchFamily="34" charset="0"/>
              </a:rPr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274233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3381353" y="1772694"/>
            <a:ext cx="1884382" cy="1884382"/>
          </a:xfrm>
          <a:prstGeom prst="ellipse">
            <a:avLst/>
          </a:prstGeom>
          <a:solidFill>
            <a:srgbClr val="FF9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ight Arrow 10"/>
          <p:cNvSpPr/>
          <p:nvPr/>
        </p:nvSpPr>
        <p:spPr>
          <a:xfrm>
            <a:off x="5301719" y="2422218"/>
            <a:ext cx="576064" cy="504724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6075923" y="1481176"/>
            <a:ext cx="619057" cy="619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6075923" y="2391557"/>
            <a:ext cx="619057" cy="6190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>
            <a:off x="6075923" y="3301938"/>
            <a:ext cx="619057" cy="6190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749909" y="1592437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File Transfer Protocol (FTP)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49909" y="2504755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VoIP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49909" y="3417073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Telnet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6452" y="2326620"/>
            <a:ext cx="1869283" cy="776530"/>
          </a:xfrm>
        </p:spPr>
        <p:txBody>
          <a:bodyPr/>
          <a:lstStyle/>
          <a:p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Sumber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Daya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di Internet</a:t>
            </a:r>
            <a:endParaRPr lang="ko-KR" altLang="en-US" sz="16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8" name="Right Arrow 10">
            <a:extLst>
              <a:ext uri="{FF2B5EF4-FFF2-40B4-BE49-F238E27FC236}">
                <a16:creationId xmlns:a16="http://schemas.microsoft.com/office/drawing/2014/main" id="{0EAA75CD-B45D-46B9-A706-3EA9225ADD14}"/>
              </a:ext>
            </a:extLst>
          </p:cNvPr>
          <p:cNvSpPr/>
          <p:nvPr/>
        </p:nvSpPr>
        <p:spPr>
          <a:xfrm flipH="1">
            <a:off x="2765459" y="2422218"/>
            <a:ext cx="576064" cy="504724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AC557BD-6B09-4505-A740-D420CA638B06}"/>
              </a:ext>
            </a:extLst>
          </p:cNvPr>
          <p:cNvSpPr/>
          <p:nvPr/>
        </p:nvSpPr>
        <p:spPr>
          <a:xfrm>
            <a:off x="1971559" y="975317"/>
            <a:ext cx="619057" cy="619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F5007CA-8ABA-4B65-8435-EB88EBA5C91B}"/>
              </a:ext>
            </a:extLst>
          </p:cNvPr>
          <p:cNvSpPr/>
          <p:nvPr/>
        </p:nvSpPr>
        <p:spPr>
          <a:xfrm>
            <a:off x="1971559" y="1885698"/>
            <a:ext cx="619057" cy="6190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B521D65-796C-4402-8902-0EBC87F5432D}"/>
              </a:ext>
            </a:extLst>
          </p:cNvPr>
          <p:cNvSpPr/>
          <p:nvPr/>
        </p:nvSpPr>
        <p:spPr>
          <a:xfrm>
            <a:off x="1971559" y="2796079"/>
            <a:ext cx="619057" cy="6190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1382BC3-4F45-4BC9-AD77-22C301A316D1}"/>
              </a:ext>
            </a:extLst>
          </p:cNvPr>
          <p:cNvSpPr/>
          <p:nvPr/>
        </p:nvSpPr>
        <p:spPr>
          <a:xfrm>
            <a:off x="1971559" y="3706459"/>
            <a:ext cx="619057" cy="61905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A24521-630F-4D81-B18C-99DA48DE744B}"/>
              </a:ext>
            </a:extLst>
          </p:cNvPr>
          <p:cNvSpPr txBox="1"/>
          <p:nvPr/>
        </p:nvSpPr>
        <p:spPr>
          <a:xfrm>
            <a:off x="-947026" y="1086578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World Wide Web (WWW)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46DA7A-C731-40A5-AFDE-2A6A7C52618C}"/>
              </a:ext>
            </a:extLst>
          </p:cNvPr>
          <p:cNvSpPr txBox="1"/>
          <p:nvPr/>
        </p:nvSpPr>
        <p:spPr>
          <a:xfrm>
            <a:off x="-947026" y="1998896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Email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A34347-A957-4535-A63C-31F871C18036}"/>
              </a:ext>
            </a:extLst>
          </p:cNvPr>
          <p:cNvSpPr txBox="1"/>
          <p:nvPr/>
        </p:nvSpPr>
        <p:spPr>
          <a:xfrm>
            <a:off x="-947026" y="2911214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Mailing List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03C621-48DB-4F5E-B0A3-3205F59EA947}"/>
              </a:ext>
            </a:extLst>
          </p:cNvPr>
          <p:cNvSpPr txBox="1"/>
          <p:nvPr/>
        </p:nvSpPr>
        <p:spPr>
          <a:xfrm>
            <a:off x="-947026" y="3831321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Interner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Relay Chat (IRC)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42293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WORLD WIDE WEB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112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427984" y="2283718"/>
            <a:ext cx="3935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“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Fasilitas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internet yang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menampilkan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kumpulan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informasi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gambar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suara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bahkan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video.”</a:t>
            </a:r>
            <a:endParaRPr lang="ko-KR" altLang="en-US" sz="16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7526" y="822777"/>
            <a:ext cx="8568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WORLD WIDE WEB</a:t>
            </a:r>
            <a:endParaRPr lang="ko-KR" altLang="en-US" sz="2000" b="1" dirty="0">
              <a:solidFill>
                <a:srgbClr val="76B1D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E418C8-04B1-4152-A0BD-6DE62301884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368814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E-MAIL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071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427984" y="2283718"/>
            <a:ext cx="3935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“</a:t>
            </a:r>
            <a:r>
              <a:rPr lang="sv-SE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 fasilitas ini, kita dapat mengirim surat dari dan ke pengguna internet di seluruh dunia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.”</a:t>
            </a:r>
            <a:endParaRPr lang="ko-KR" altLang="en-US" sz="16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7526" y="822777"/>
            <a:ext cx="8568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E-MAIL (Surat </a:t>
            </a:r>
            <a:r>
              <a:rPr lang="en-US" altLang="ko-KR" sz="20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Elektronik</a:t>
            </a:r>
            <a:r>
              <a:rPr lang="en-US" altLang="ko-KR" sz="20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  <a:endParaRPr lang="ko-KR" altLang="en-US" sz="2000" b="1" dirty="0">
              <a:solidFill>
                <a:srgbClr val="76B1D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E418C8-04B1-4152-A0BD-6DE62301884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4165647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MAILING LIST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112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427984" y="2283718"/>
            <a:ext cx="3935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“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Fasilitas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email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secara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berkelompok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Saat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kita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bergabung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anggota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milis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kita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bertukar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informasi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melalui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email yang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beredar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kelompok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tersebut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.”</a:t>
            </a:r>
            <a:endParaRPr lang="ko-KR" altLang="en-US" sz="16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7526" y="822777"/>
            <a:ext cx="8568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MAILING LIST</a:t>
            </a:r>
            <a:endParaRPr lang="ko-KR" altLang="en-US" sz="2000" b="1" dirty="0">
              <a:solidFill>
                <a:srgbClr val="76B1D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E418C8-04B1-4152-A0BD-6DE62301884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786855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IRC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292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427984" y="2283718"/>
            <a:ext cx="3935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“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Aplikasi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internet yang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memungkinkan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kita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bercakap-cakap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lawan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bicara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melalui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internet.”</a:t>
            </a:r>
            <a:endParaRPr lang="ko-KR" altLang="en-US" sz="16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7526" y="822777"/>
            <a:ext cx="8568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Internet Relay Chat (IRC)</a:t>
            </a:r>
            <a:endParaRPr lang="ko-KR" altLang="en-US" sz="2000" b="1" dirty="0">
              <a:solidFill>
                <a:srgbClr val="76B1D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E418C8-04B1-4152-A0BD-6DE62301884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4071099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FTP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930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5400000">
            <a:off x="3654152" y="-574853"/>
            <a:ext cx="1835696" cy="2985402"/>
            <a:chOff x="1" y="1321321"/>
            <a:chExt cx="2051719" cy="2469467"/>
          </a:xfrm>
        </p:grpSpPr>
        <p:sp>
          <p:nvSpPr>
            <p:cNvPr id="5" name="Rectangle 4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 Placeholder 13"/>
          <p:cNvSpPr txBox="1">
            <a:spLocks/>
          </p:cNvSpPr>
          <p:nvPr/>
        </p:nvSpPr>
        <p:spPr>
          <a:xfrm>
            <a:off x="2483768" y="3147814"/>
            <a:ext cx="4176464" cy="87227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rgbClr val="FF9797"/>
                </a:solidFill>
                <a:latin typeface="+mj-lt"/>
                <a:cs typeface="Arial" pitchFamily="34" charset="0"/>
              </a:rPr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2941541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427984" y="2283718"/>
            <a:ext cx="3935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“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Suatu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aplikasi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digunakan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mengirim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dari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komputer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satu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komputer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lain.”</a:t>
            </a:r>
            <a:endParaRPr lang="ko-KR" altLang="en-US" sz="16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7526" y="822777"/>
            <a:ext cx="8568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File Transfer Protocol (FTP)</a:t>
            </a:r>
            <a:endParaRPr lang="ko-KR" altLang="en-US" sz="2000" b="1" dirty="0">
              <a:solidFill>
                <a:srgbClr val="76B1D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E418C8-04B1-4152-A0BD-6DE62301884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22829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VoIP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430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427984" y="2283718"/>
            <a:ext cx="3935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“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Suatu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teknologi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memungkinkan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percakapan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suara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melalui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internet.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menggunakan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teknologi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seseorang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menggunakan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telepon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tanpa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harus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membayar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biaya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sambungan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langsung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jarak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jauh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(SLJJ).”</a:t>
            </a:r>
            <a:endParaRPr lang="ko-KR" altLang="en-US" sz="16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7526" y="822777"/>
            <a:ext cx="8568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VoIP (Voice Over Internet Protocol)</a:t>
            </a:r>
            <a:endParaRPr lang="ko-KR" altLang="en-US" sz="2000" b="1" dirty="0">
              <a:solidFill>
                <a:srgbClr val="76B1D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E418C8-04B1-4152-A0BD-6DE62301884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010228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TELNET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083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427984" y="2283718"/>
            <a:ext cx="3935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“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Sebuah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protokol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jaringan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digunakan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pada Internet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atau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Local Area Network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menyediakan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fasilitas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komunikasi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berbasis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teks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interaksi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dua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arah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menggunakan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koneksi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virtual terminal.”</a:t>
            </a:r>
            <a:endParaRPr lang="ko-KR" altLang="en-US" sz="16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7526" y="822777"/>
            <a:ext cx="8568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Telnet (Telecommunication network)</a:t>
            </a:r>
            <a:endParaRPr lang="ko-KR" altLang="en-US" sz="2000" b="1" dirty="0">
              <a:solidFill>
                <a:srgbClr val="76B1D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E418C8-04B1-4152-A0BD-6DE62301884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491180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5400000">
            <a:off x="3654152" y="-574853"/>
            <a:ext cx="1835696" cy="2985402"/>
            <a:chOff x="1" y="1321321"/>
            <a:chExt cx="2051719" cy="2469467"/>
          </a:xfrm>
        </p:grpSpPr>
        <p:sp>
          <p:nvSpPr>
            <p:cNvPr id="5" name="Rectangle 4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 Placeholder 13"/>
          <p:cNvSpPr txBox="1">
            <a:spLocks/>
          </p:cNvSpPr>
          <p:nvPr/>
        </p:nvSpPr>
        <p:spPr>
          <a:xfrm>
            <a:off x="844228" y="3003798"/>
            <a:ext cx="7272808" cy="87227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rgbClr val="FF9797"/>
                </a:solidFill>
                <a:latin typeface="+mj-lt"/>
                <a:cs typeface="Arial" pitchFamily="34" charset="0"/>
              </a:rPr>
              <a:t>CLOUD COMPUTING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altLang="ko-KR" sz="2800" b="1" dirty="0">
                <a:latin typeface="+mj-lt"/>
                <a:cs typeface="Arial" pitchFamily="34" charset="0"/>
              </a:rPr>
              <a:t>(KOMPUTASI AWAN)</a:t>
            </a:r>
          </a:p>
        </p:txBody>
      </p:sp>
    </p:spTree>
    <p:extLst>
      <p:ext uri="{BB962C8B-B14F-4D97-AF65-F5344CB8AC3E}">
        <p14:creationId xmlns:p14="http://schemas.microsoft.com/office/powerpoint/2010/main" val="3188884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DEFINISI KOMPUTASI AWAN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128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02379" y="3108905"/>
            <a:ext cx="4529562" cy="1386736"/>
            <a:chOff x="3714846" y="1635646"/>
            <a:chExt cx="4529562" cy="1386736"/>
          </a:xfrm>
        </p:grpSpPr>
        <p:sp>
          <p:nvSpPr>
            <p:cNvPr id="3" name="TextBox 2"/>
            <p:cNvSpPr txBox="1"/>
            <p:nvPr/>
          </p:nvSpPr>
          <p:spPr>
            <a:xfrm>
              <a:off x="3714846" y="2283718"/>
              <a:ext cx="452956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“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Komputasi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Awan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adalah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gabungan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pemanfaatan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teknologi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komputer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('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komputasi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') dan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pengembangan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berbasis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Internet ('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awan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').”</a:t>
              </a:r>
            </a:p>
          </p:txBody>
        </p:sp>
        <p:sp>
          <p:nvSpPr>
            <p:cNvPr id="4" name="Text Placeholder 13"/>
            <p:cNvSpPr txBox="1">
              <a:spLocks/>
            </p:cNvSpPr>
            <p:nvPr/>
          </p:nvSpPr>
          <p:spPr>
            <a:xfrm>
              <a:off x="3714846" y="1635646"/>
              <a:ext cx="4529562" cy="576064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b="1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KOMPUTASI AWAN</a:t>
              </a:r>
              <a:endParaRPr lang="ko-KR" altLang="en-US" b="1" dirty="0">
                <a:solidFill>
                  <a:schemeClr val="accent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" y="1459394"/>
            <a:ext cx="1835696" cy="2209460"/>
            <a:chOff x="1" y="1321321"/>
            <a:chExt cx="2051719" cy="2469467"/>
          </a:xfrm>
        </p:grpSpPr>
        <p:sp>
          <p:nvSpPr>
            <p:cNvPr id="9" name="Rectangle 8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308304" y="1459394"/>
            <a:ext cx="1835696" cy="2209460"/>
            <a:chOff x="1" y="1321321"/>
            <a:chExt cx="2051719" cy="2469467"/>
          </a:xfrm>
        </p:grpSpPr>
        <p:sp>
          <p:nvSpPr>
            <p:cNvPr id="20" name="Rectangle 19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9573E06B-11DC-4905-B6EC-54068195C95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9495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48DA6D34-5AF5-4FD9-9EFA-92B1BA4D2D4B}"/>
              </a:ext>
            </a:extLst>
          </p:cNvPr>
          <p:cNvGrpSpPr/>
          <p:nvPr/>
        </p:nvGrpSpPr>
        <p:grpSpPr>
          <a:xfrm>
            <a:off x="299863" y="1390212"/>
            <a:ext cx="5453609" cy="3181550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290" name="Freeform 8">
              <a:extLst>
                <a:ext uri="{FF2B5EF4-FFF2-40B4-BE49-F238E27FC236}">
                  <a16:creationId xmlns:a16="http://schemas.microsoft.com/office/drawing/2014/main" id="{28AC3F4A-AFBC-47F3-B9FB-A46F6C978F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1" name="Freeform 9">
              <a:extLst>
                <a:ext uri="{FF2B5EF4-FFF2-40B4-BE49-F238E27FC236}">
                  <a16:creationId xmlns:a16="http://schemas.microsoft.com/office/drawing/2014/main" id="{82EDF0F5-C078-493D-9E6A-23A9CD997D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2" name="Freeform 10">
              <a:extLst>
                <a:ext uri="{FF2B5EF4-FFF2-40B4-BE49-F238E27FC236}">
                  <a16:creationId xmlns:a16="http://schemas.microsoft.com/office/drawing/2014/main" id="{654D4ADE-964B-4792-905A-9A4606728D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3" name="Freeform 11">
              <a:extLst>
                <a:ext uri="{FF2B5EF4-FFF2-40B4-BE49-F238E27FC236}">
                  <a16:creationId xmlns:a16="http://schemas.microsoft.com/office/drawing/2014/main" id="{5A6C766B-C49F-4468-BB12-2F507A0040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2" name="Oval 11"/>
          <p:cNvSpPr/>
          <p:nvPr/>
        </p:nvSpPr>
        <p:spPr>
          <a:xfrm>
            <a:off x="3925379" y="1859210"/>
            <a:ext cx="3089593" cy="308959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5298581" y="519294"/>
            <a:ext cx="3845419" cy="3845419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0CBEAB2-FEE6-4EB4-AA7B-6486C8D6C9B2}"/>
              </a:ext>
            </a:extLst>
          </p:cNvPr>
          <p:cNvSpPr/>
          <p:nvPr/>
        </p:nvSpPr>
        <p:spPr>
          <a:xfrm>
            <a:off x="2967257" y="753483"/>
            <a:ext cx="3089593" cy="308959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69992A-E11C-4BF4-BA56-471F7FCD7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370" y="835524"/>
            <a:ext cx="4570426" cy="41354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9009" y="279417"/>
            <a:ext cx="4572000" cy="776530"/>
          </a:xfrm>
        </p:spPr>
        <p:txBody>
          <a:bodyPr/>
          <a:lstStyle/>
          <a:p>
            <a:r>
              <a:rPr lang="en-US" altLang="ko-KR" dirty="0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Diagram </a:t>
            </a:r>
            <a:r>
              <a:rPr lang="en-US" altLang="ko-KR" dirty="0" err="1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Konsepsual</a:t>
            </a:r>
            <a:r>
              <a:rPr lang="en-US" altLang="ko-KR" dirty="0">
                <a:solidFill>
                  <a:srgbClr val="F3C04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dari</a:t>
            </a:r>
            <a:r>
              <a:rPr lang="en-US" altLang="ko-KR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Komputasi</a:t>
            </a:r>
            <a:r>
              <a:rPr lang="en-US" altLang="ko-KR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Awan</a:t>
            </a:r>
            <a:endParaRPr lang="ko-KR" altLang="en-US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671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Sejarah </a:t>
            </a:r>
            <a:r>
              <a:rPr lang="en-US" altLang="ko-KR" dirty="0" err="1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Komputasi</a:t>
            </a:r>
            <a:r>
              <a:rPr lang="en-US" altLang="ko-KR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Awan</a:t>
            </a:r>
            <a:endParaRPr lang="ko-KR" alt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97407" y="2685486"/>
            <a:ext cx="1440000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38132" y="2685486"/>
            <a:ext cx="144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78857" y="2685486"/>
            <a:ext cx="1440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19582" y="2685486"/>
            <a:ext cx="14400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60307" y="2685486"/>
            <a:ext cx="1309304" cy="360000"/>
          </a:xfrm>
          <a:prstGeom prst="rect">
            <a:avLst/>
          </a:prstGeom>
          <a:solidFill>
            <a:srgbClr val="F26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Round Same Side Corner Rectangle 39"/>
          <p:cNvSpPr/>
          <p:nvPr/>
        </p:nvSpPr>
        <p:spPr>
          <a:xfrm rot="18900000">
            <a:off x="7329474" y="2403801"/>
            <a:ext cx="923370" cy="923370"/>
          </a:xfrm>
          <a:custGeom>
            <a:avLst/>
            <a:gdLst/>
            <a:ahLst/>
            <a:cxnLst/>
            <a:rect l="l" t="t" r="r" b="b"/>
            <a:pathLst>
              <a:path w="923370" h="923370">
                <a:moveTo>
                  <a:pt x="870649" y="52721"/>
                </a:moveTo>
                <a:cubicBezTo>
                  <a:pt x="903223" y="85294"/>
                  <a:pt x="923370" y="130294"/>
                  <a:pt x="923370" y="180000"/>
                </a:cubicBezTo>
                <a:lnTo>
                  <a:pt x="923370" y="914399"/>
                </a:lnTo>
                <a:lnTo>
                  <a:pt x="914399" y="914399"/>
                </a:lnTo>
                <a:lnTo>
                  <a:pt x="914399" y="923370"/>
                </a:lnTo>
                <a:lnTo>
                  <a:pt x="180000" y="923370"/>
                </a:lnTo>
                <a:cubicBezTo>
                  <a:pt x="80589" y="923370"/>
                  <a:pt x="0" y="842781"/>
                  <a:pt x="0" y="743370"/>
                </a:cubicBezTo>
                <a:cubicBezTo>
                  <a:pt x="0" y="643959"/>
                  <a:pt x="80589" y="563370"/>
                  <a:pt x="179999" y="563370"/>
                </a:cubicBezTo>
                <a:lnTo>
                  <a:pt x="563370" y="563370"/>
                </a:lnTo>
                <a:lnTo>
                  <a:pt x="563370" y="180000"/>
                </a:lnTo>
                <a:cubicBezTo>
                  <a:pt x="563370" y="80589"/>
                  <a:pt x="643959" y="0"/>
                  <a:pt x="743370" y="0"/>
                </a:cubicBezTo>
                <a:cubicBezTo>
                  <a:pt x="793076" y="0"/>
                  <a:pt x="838076" y="20147"/>
                  <a:pt x="870649" y="527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374832" y="2589599"/>
            <a:ext cx="540000" cy="540000"/>
          </a:xfrm>
          <a:prstGeom prst="ellipse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457407" y="2672174"/>
            <a:ext cx="360000" cy="3600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15557" y="2595298"/>
            <a:ext cx="540000" cy="540000"/>
          </a:xfrm>
          <a:prstGeom prst="ellipse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898132" y="2677873"/>
            <a:ext cx="360000" cy="360000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256282" y="2600997"/>
            <a:ext cx="540000" cy="540000"/>
          </a:xfrm>
          <a:prstGeom prst="ellipse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38857" y="2683572"/>
            <a:ext cx="360000" cy="360000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697007" y="2606696"/>
            <a:ext cx="540000" cy="540000"/>
          </a:xfrm>
          <a:prstGeom prst="ellipse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79582" y="2689271"/>
            <a:ext cx="360000" cy="360000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934832" y="2595298"/>
            <a:ext cx="540000" cy="540000"/>
          </a:xfrm>
          <a:prstGeom prst="ellipse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17407" y="2677873"/>
            <a:ext cx="360000" cy="360000"/>
          </a:xfrm>
          <a:prstGeom prst="ellipse">
            <a:avLst/>
          </a:prstGeom>
          <a:solidFill>
            <a:schemeClr val="accent6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직사각형 113"/>
          <p:cNvSpPr>
            <a:spLocks noChangeArrowheads="1"/>
          </p:cNvSpPr>
          <p:nvPr/>
        </p:nvSpPr>
        <p:spPr bwMode="auto">
          <a:xfrm>
            <a:off x="845045" y="3287371"/>
            <a:ext cx="655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76B1D1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1960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76B1D1"/>
              </a:highlight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83125" y="2099141"/>
            <a:ext cx="66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76B1D1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1995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76B1D1"/>
              </a:highlight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89011" y="3301251"/>
            <a:ext cx="1201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76B1D1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1999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76B1D1"/>
              </a:highlight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78909" y="2099141"/>
            <a:ext cx="66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76B1D1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2000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76B1D1"/>
              </a:highlight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38068" y="3281064"/>
            <a:ext cx="857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76B1D1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2005-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76B1D1"/>
              </a:highlight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23982" y="769979"/>
            <a:ext cx="1960251" cy="2037982"/>
            <a:chOff x="3324740" y="1221866"/>
            <a:chExt cx="1260140" cy="2037982"/>
          </a:xfrm>
        </p:grpSpPr>
        <p:sp>
          <p:nvSpPr>
            <p:cNvPr id="25" name="TextBox 24"/>
            <p:cNvSpPr txBox="1"/>
            <p:nvPr/>
          </p:nvSpPr>
          <p:spPr>
            <a:xfrm>
              <a:off x="3324740" y="1221866"/>
              <a:ext cx="1260140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John McCarthy,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Pakar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Komputasi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dan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kecerdasan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buatan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dari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MIT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24740" y="2059519"/>
              <a:ext cx="12601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“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Suatu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hari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nanti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komputasi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menjadi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Infrastruktur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publik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seperti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halnya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listrik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dan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telepon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.”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367607" y="1628177"/>
            <a:ext cx="1421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Lahir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konsep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ASP (Application Service Provider)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48469" y="1628177"/>
            <a:ext cx="1421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Cloud Computing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sudah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semakin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meningkat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popularitasnya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544705" y="3122362"/>
            <a:ext cx="1971389" cy="2035353"/>
            <a:chOff x="3324740" y="1530397"/>
            <a:chExt cx="1260140" cy="2035353"/>
          </a:xfrm>
        </p:grpSpPr>
        <p:sp>
          <p:nvSpPr>
            <p:cNvPr id="34" name="TextBox 33"/>
            <p:cNvSpPr txBox="1"/>
            <p:nvPr/>
          </p:nvSpPr>
          <p:spPr>
            <a:xfrm>
              <a:off x="3324740" y="1530397"/>
              <a:ext cx="1260140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Marc Benioff, mantan wakil direktur perusahaan Oracle.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24740" y="2365421"/>
              <a:ext cx="12601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“salesforce.com”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merupakan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sebuah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perangkat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lunak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CRM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dengan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basis SaaS (Software as a Service).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927175" y="3087484"/>
            <a:ext cx="1421328" cy="1107996"/>
            <a:chOff x="3324740" y="1622730"/>
            <a:chExt cx="1260140" cy="1107996"/>
          </a:xfrm>
        </p:grpSpPr>
        <p:sp>
          <p:nvSpPr>
            <p:cNvPr id="37" name="TextBox 36"/>
            <p:cNvSpPr txBox="1"/>
            <p:nvPr/>
          </p:nvSpPr>
          <p:spPr>
            <a:xfrm>
              <a:off x="3324740" y="1622730"/>
              <a:ext cx="126014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i-FI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Larry Ellison, pendiri perusahaan Oracle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24740" y="2269061"/>
              <a:ext cx="12601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“Network Computing”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68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DEFINISI INTERNET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123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MANFAAT KOMPUTASI AWAN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81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3629809" y="483518"/>
            <a:ext cx="1884382" cy="1884382"/>
          </a:xfrm>
          <a:prstGeom prst="ellipse">
            <a:avLst/>
          </a:prstGeom>
          <a:solidFill>
            <a:srgbClr val="FF9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4283966" y="2562502"/>
            <a:ext cx="576064" cy="504724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1275967" y="3208547"/>
            <a:ext cx="619057" cy="619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Oval 15"/>
          <p:cNvSpPr/>
          <p:nvPr/>
        </p:nvSpPr>
        <p:spPr>
          <a:xfrm>
            <a:off x="2768786" y="3208547"/>
            <a:ext cx="619057" cy="6190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>
            <a:off x="4262471" y="3208547"/>
            <a:ext cx="619057" cy="6190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5753031" y="3208547"/>
            <a:ext cx="619057" cy="61905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937378" y="4083918"/>
            <a:ext cx="1296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SKALABILITAS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4908" y="1037444"/>
            <a:ext cx="1869283" cy="776530"/>
          </a:xfrm>
        </p:spPr>
        <p:txBody>
          <a:bodyPr/>
          <a:lstStyle/>
          <a:p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MANFAAT KOMPUTASI AWAN</a:t>
            </a:r>
            <a:endParaRPr lang="ko-KR" altLang="en-US" sz="16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F615E36-BCDA-4F09-A4A7-178090428314}"/>
              </a:ext>
            </a:extLst>
          </p:cNvPr>
          <p:cNvSpPr/>
          <p:nvPr/>
        </p:nvSpPr>
        <p:spPr>
          <a:xfrm>
            <a:off x="7243591" y="3207628"/>
            <a:ext cx="619057" cy="61905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C47C9A-13A1-4E34-B4AC-11C3CF255CB4}"/>
              </a:ext>
            </a:extLst>
          </p:cNvPr>
          <p:cNvSpPr txBox="1"/>
          <p:nvPr/>
        </p:nvSpPr>
        <p:spPr>
          <a:xfrm>
            <a:off x="6910389" y="4090018"/>
            <a:ext cx="1296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KECEMASAN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D902D4-418D-4366-9C56-9CD0DB5881A0}"/>
              </a:ext>
            </a:extLst>
          </p:cNvPr>
          <p:cNvSpPr txBox="1"/>
          <p:nvPr/>
        </p:nvSpPr>
        <p:spPr>
          <a:xfrm>
            <a:off x="5412052" y="4080318"/>
            <a:ext cx="1296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KREASI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241F39-2E9B-4FF6-A1C3-A594B9CFC912}"/>
              </a:ext>
            </a:extLst>
          </p:cNvPr>
          <p:cNvSpPr txBox="1"/>
          <p:nvPr/>
        </p:nvSpPr>
        <p:spPr>
          <a:xfrm>
            <a:off x="3923882" y="4080319"/>
            <a:ext cx="1296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KEAMANAN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CD4E22-7996-4CA6-B3D8-BEB5C75A6C64}"/>
              </a:ext>
            </a:extLst>
          </p:cNvPr>
          <p:cNvSpPr txBox="1"/>
          <p:nvPr/>
        </p:nvSpPr>
        <p:spPr>
          <a:xfrm>
            <a:off x="2430197" y="4090018"/>
            <a:ext cx="1296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AKSESIBILITAS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21460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LAYANAN KOMPUTASI AWAN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9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0415"/>
            <a:ext cx="9144000" cy="776530"/>
          </a:xfrm>
        </p:spPr>
        <p:txBody>
          <a:bodyPr/>
          <a:lstStyle/>
          <a:p>
            <a:r>
              <a:rPr lang="en-US" altLang="ko-KR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LAYANAN KOMPUTASI AWAN</a:t>
            </a:r>
            <a:endParaRPr lang="ko-KR" altLang="en-US" dirty="0">
              <a:solidFill>
                <a:srgbClr val="76B1D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291830"/>
            <a:ext cx="4068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571628"/>
            <a:ext cx="3456000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851426"/>
            <a:ext cx="2844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0389" y="3291830"/>
            <a:ext cx="4648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layanan</a:t>
            </a:r>
            <a:r>
              <a:rPr lang="en-US" altLang="ko-KR" sz="1400" b="1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komputasi</a:t>
            </a:r>
            <a:r>
              <a:rPr lang="en-US" altLang="ko-KR" sz="1400" b="1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awan</a:t>
            </a:r>
            <a:r>
              <a:rPr lang="en-US" altLang="ko-KR" sz="1400" b="1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dimana</a:t>
            </a:r>
            <a:r>
              <a:rPr lang="en-US" altLang="ko-KR" sz="1400" b="1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kita</a:t>
            </a:r>
            <a:r>
              <a:rPr lang="en-US" altLang="ko-KR" sz="1400" b="1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bisa</a:t>
            </a:r>
            <a:r>
              <a:rPr lang="en-US" altLang="ko-KR" sz="1400" b="1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langsung</a:t>
            </a:r>
            <a:r>
              <a:rPr lang="en-US" altLang="ko-KR" sz="1400" b="1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menggunakan</a:t>
            </a:r>
            <a:r>
              <a:rPr lang="en-US" altLang="ko-KR" sz="1400" b="1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aplikasi</a:t>
            </a:r>
            <a:r>
              <a:rPr lang="en-US" altLang="ko-KR" sz="1400" b="1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400" b="1" dirty="0" err="1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telah</a:t>
            </a:r>
            <a:r>
              <a:rPr lang="en-US" altLang="ko-KR" sz="1400" b="1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disediakan</a:t>
            </a:r>
            <a:r>
              <a:rPr lang="en-US" altLang="ko-KR" sz="1400" b="1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ko-KR" altLang="en-US" sz="1400" b="1" dirty="0">
              <a:solidFill>
                <a:schemeClr val="accent2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35896" y="2673688"/>
            <a:ext cx="4648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Layanan</a:t>
            </a:r>
            <a:r>
              <a:rPr lang="en-US" altLang="ko-KR" sz="1400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400" b="1" dirty="0" err="1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menyediakan</a:t>
            </a:r>
            <a:r>
              <a:rPr lang="en-US" altLang="ko-KR" sz="1400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computing platform</a:t>
            </a:r>
            <a:endParaRPr lang="ko-KR" altLang="en-US" sz="1400" b="1" dirty="0">
              <a:solidFill>
                <a:schemeClr val="accent3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98849" y="1788645"/>
            <a:ext cx="5461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Layanan</a:t>
            </a:r>
            <a:r>
              <a:rPr lang="en-US" altLang="ko-KR" sz="1400" b="1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komputasi</a:t>
            </a:r>
            <a:r>
              <a:rPr lang="en-US" altLang="ko-KR" sz="1400" b="1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awan</a:t>
            </a:r>
            <a:r>
              <a:rPr lang="en-US" altLang="ko-KR" sz="1400" b="1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400" b="1" dirty="0" err="1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menyediakan</a:t>
            </a:r>
            <a:r>
              <a:rPr lang="en-US" altLang="ko-KR" sz="1400" b="1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400" b="1" dirty="0" err="1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infrastruktur</a:t>
            </a:r>
            <a:r>
              <a:rPr lang="en-US" altLang="ko-KR" sz="1400" b="1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IT </a:t>
            </a:r>
            <a:r>
              <a:rPr lang="en-US" altLang="ko-KR" sz="1400" b="1" dirty="0" err="1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berupa</a:t>
            </a:r>
            <a:r>
              <a:rPr lang="en-US" altLang="ko-KR" sz="1400" b="1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CPU, RAM, storage, </a:t>
            </a:r>
            <a:r>
              <a:rPr lang="en-US" altLang="ko-KR" sz="1400" b="1" dirty="0" err="1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bandwith</a:t>
            </a:r>
            <a:r>
              <a:rPr lang="en-US" altLang="ko-KR" sz="1400" b="1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US" altLang="ko-KR" sz="1400" b="1" dirty="0" err="1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konfigurasi</a:t>
            </a:r>
            <a:r>
              <a:rPr lang="en-US" altLang="ko-KR" sz="1400" b="1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lain.</a:t>
            </a:r>
            <a:endParaRPr lang="ko-KR" altLang="en-US" sz="1400" b="1" dirty="0">
              <a:solidFill>
                <a:schemeClr val="accent4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5" y="1796934"/>
            <a:ext cx="2659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Infrastructure as a Service (IaaS)</a:t>
            </a:r>
            <a:endParaRPr lang="ko-KR" altLang="en-US" sz="16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544" y="2659906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Platform as a Service (PaaS)</a:t>
            </a:r>
            <a:endParaRPr lang="ko-KR" altLang="en-US" sz="16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9592" y="3379986"/>
            <a:ext cx="2964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Software as a Service (SaaS)</a:t>
            </a:r>
            <a:endParaRPr lang="ko-KR" altLang="en-US" sz="16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2133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Contoh</a:t>
            </a:r>
            <a:r>
              <a:rPr lang="en-US" altLang="ko-KR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Layanan</a:t>
            </a:r>
            <a:r>
              <a:rPr lang="en-US" altLang="ko-KR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Komputasi</a:t>
            </a:r>
            <a:r>
              <a:rPr lang="en-US" altLang="ko-KR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Awan</a:t>
            </a:r>
            <a:endParaRPr lang="ko-KR" altLang="en-US" dirty="0">
              <a:solidFill>
                <a:srgbClr val="76B1D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47169" y="2233864"/>
            <a:ext cx="1833846" cy="337886"/>
            <a:chOff x="625414" y="3277976"/>
            <a:chExt cx="1833846" cy="337886"/>
          </a:xfrm>
        </p:grpSpPr>
        <p:sp>
          <p:nvSpPr>
            <p:cNvPr id="9" name="Text Placeholder 17"/>
            <p:cNvSpPr txBox="1">
              <a:spLocks/>
            </p:cNvSpPr>
            <p:nvPr/>
          </p:nvSpPr>
          <p:spPr>
            <a:xfrm>
              <a:off x="625414" y="3277976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Google Drive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3760" y="3579862"/>
              <a:ext cx="1728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474037" y="3077052"/>
            <a:ext cx="1833846" cy="337886"/>
            <a:chOff x="2651378" y="3277976"/>
            <a:chExt cx="1833846" cy="337886"/>
          </a:xfrm>
        </p:grpSpPr>
        <p:sp>
          <p:nvSpPr>
            <p:cNvPr id="14" name="Text Placeholder 17"/>
            <p:cNvSpPr txBox="1">
              <a:spLocks/>
            </p:cNvSpPr>
            <p:nvPr/>
          </p:nvSpPr>
          <p:spPr>
            <a:xfrm>
              <a:off x="2651378" y="3277976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Windows Azure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704301" y="3579862"/>
              <a:ext cx="1728000" cy="3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574198" y="3724125"/>
            <a:ext cx="1833846" cy="337886"/>
            <a:chOff x="4689298" y="3277976"/>
            <a:chExt cx="1833846" cy="337886"/>
          </a:xfrm>
        </p:grpSpPr>
        <p:sp>
          <p:nvSpPr>
            <p:cNvPr id="19" name="Text Placeholder 17"/>
            <p:cNvSpPr txBox="1">
              <a:spLocks/>
            </p:cNvSpPr>
            <p:nvPr/>
          </p:nvSpPr>
          <p:spPr>
            <a:xfrm>
              <a:off x="4689298" y="3277976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Sky Drive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42221" y="3579862"/>
              <a:ext cx="1728000" cy="3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FA5A6B8-D68C-4F22-A0E4-011DBD6D840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91" y="917644"/>
            <a:ext cx="1224681" cy="1224681"/>
          </a:xfrm>
        </p:spPr>
      </p:pic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40BBF826-664D-4344-AC12-0FC2BAB3712F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755534"/>
            <a:ext cx="1958400" cy="1116288"/>
          </a:xfrm>
        </p:spPr>
      </p:pic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5193283E-BADC-477B-AABE-DDFE9B8EA90F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025" y="2401169"/>
            <a:ext cx="1728192" cy="1152128"/>
          </a:xfr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670E77B-BB07-42AB-8EA7-1376E1610A2B}"/>
              </a:ext>
            </a:extLst>
          </p:cNvPr>
          <p:cNvGrpSpPr/>
          <p:nvPr/>
        </p:nvGrpSpPr>
        <p:grpSpPr>
          <a:xfrm>
            <a:off x="6557876" y="4395239"/>
            <a:ext cx="1833846" cy="337886"/>
            <a:chOff x="4689298" y="3277976"/>
            <a:chExt cx="1833846" cy="337886"/>
          </a:xfrm>
        </p:grpSpPr>
        <p:sp>
          <p:nvSpPr>
            <p:cNvPr id="16" name="Text Placeholder 17">
              <a:extLst>
                <a:ext uri="{FF2B5EF4-FFF2-40B4-BE49-F238E27FC236}">
                  <a16:creationId xmlns:a16="http://schemas.microsoft.com/office/drawing/2014/main" id="{8E6FB153-457D-4039-8DE4-F7EF1F0C4601}"/>
                </a:ext>
              </a:extLst>
            </p:cNvPr>
            <p:cNvSpPr txBox="1">
              <a:spLocks/>
            </p:cNvSpPr>
            <p:nvPr/>
          </p:nvSpPr>
          <p:spPr>
            <a:xfrm>
              <a:off x="4689298" y="3277976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Dropbox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02CDD78-9446-4168-9CA0-244634534F51}"/>
                </a:ext>
              </a:extLst>
            </p:cNvPr>
            <p:cNvSpPr/>
            <p:nvPr/>
          </p:nvSpPr>
          <p:spPr>
            <a:xfrm>
              <a:off x="4742221" y="3579862"/>
              <a:ext cx="1728000" cy="36000"/>
            </a:xfrm>
            <a:prstGeom prst="rect">
              <a:avLst/>
            </a:prstGeom>
            <a:solidFill>
              <a:srgbClr val="FF9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0" name="Picture Placeholder 34">
            <a:extLst>
              <a:ext uri="{FF2B5EF4-FFF2-40B4-BE49-F238E27FC236}">
                <a16:creationId xmlns:a16="http://schemas.microsoft.com/office/drawing/2014/main" id="{B916DDA5-C064-4694-A732-DA21F3DB44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169" y="2985965"/>
            <a:ext cx="1525260" cy="13247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1576958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METODE DAN IMPLEMENTASI KOMPUTASI AWAN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29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355976" y="1635646"/>
            <a:ext cx="39358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Komputasi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Awan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komputer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lokal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tidak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lagi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harus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menjalankan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pekerjaan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komputasi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berat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menjalankan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aplikasi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dibutuhkan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tidak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perlu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menginstal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sebuah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paket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perangkat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lunak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setiap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komputer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kita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hanya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melakukan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installasi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operating system pada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satu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aplikasi</a:t>
            </a:r>
            <a:endParaRPr lang="ko-KR" altLang="en-US" sz="16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7526" y="822777"/>
            <a:ext cx="8568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METODE KOMPUTASI AWAN</a:t>
            </a:r>
            <a:endParaRPr lang="ko-KR" altLang="en-US" sz="2000" b="1" dirty="0">
              <a:solidFill>
                <a:srgbClr val="76B1D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E418C8-04B1-4152-A0BD-6DE62301884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5226418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547664" y="1707654"/>
            <a:ext cx="1884382" cy="1884382"/>
          </a:xfrm>
          <a:prstGeom prst="ellipse">
            <a:avLst/>
          </a:prstGeom>
          <a:solidFill>
            <a:srgbClr val="FF9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ight Arrow 10"/>
          <p:cNvSpPr/>
          <p:nvPr/>
        </p:nvSpPr>
        <p:spPr>
          <a:xfrm>
            <a:off x="3468030" y="2357178"/>
            <a:ext cx="576064" cy="504724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4211960" y="1398125"/>
            <a:ext cx="619057" cy="619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16" name="Oval 15"/>
          <p:cNvSpPr/>
          <p:nvPr/>
        </p:nvSpPr>
        <p:spPr>
          <a:xfrm>
            <a:off x="4211960" y="2308506"/>
            <a:ext cx="619057" cy="6190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17" name="Oval 16"/>
          <p:cNvSpPr/>
          <p:nvPr/>
        </p:nvSpPr>
        <p:spPr>
          <a:xfrm>
            <a:off x="4211960" y="3218887"/>
            <a:ext cx="619057" cy="6190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25" name="TextBox 24"/>
          <p:cNvSpPr txBox="1"/>
          <p:nvPr/>
        </p:nvSpPr>
        <p:spPr>
          <a:xfrm>
            <a:off x="4885946" y="1509386"/>
            <a:ext cx="2831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Computer front end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85946" y="2421704"/>
            <a:ext cx="2831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Computer back end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85946" y="3334022"/>
            <a:ext cx="2831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Penghubung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antara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keduanya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763" y="2261580"/>
            <a:ext cx="1869283" cy="776530"/>
          </a:xfrm>
        </p:spPr>
        <p:txBody>
          <a:bodyPr/>
          <a:lstStyle/>
          <a:p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Implementasi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Komputasi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Awan</a:t>
            </a:r>
            <a:endParaRPr lang="ko-KR" altLang="en-US" sz="16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99996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23972" y="3579862"/>
            <a:ext cx="4096505" cy="1563637"/>
            <a:chOff x="152400" y="152400"/>
            <a:chExt cx="9126287" cy="5143500"/>
          </a:xfrm>
        </p:grpSpPr>
        <p:sp>
          <p:nvSpPr>
            <p:cNvPr id="12" name="Rectangle 11"/>
            <p:cNvSpPr/>
            <p:nvPr/>
          </p:nvSpPr>
          <p:spPr>
            <a:xfrm>
              <a:off x="152400" y="152400"/>
              <a:ext cx="22860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36046" y="152400"/>
              <a:ext cx="2286000" cy="514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22046" y="152400"/>
              <a:ext cx="2286000" cy="5143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92687" y="152400"/>
              <a:ext cx="2286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" name="Title 1"/>
          <p:cNvSpPr txBox="1">
            <a:spLocks/>
          </p:cNvSpPr>
          <p:nvPr/>
        </p:nvSpPr>
        <p:spPr>
          <a:xfrm>
            <a:off x="1835415" y="3802059"/>
            <a:ext cx="5472608" cy="54207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Terima</a:t>
            </a:r>
            <a:r>
              <a:rPr lang="en-US" altLang="ko-KR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Kasih</a:t>
            </a:r>
            <a:endParaRPr lang="ko-KR" altLang="en-US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835415" y="4344137"/>
            <a:ext cx="5472608" cy="24383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Assalamu’alaikum</a:t>
            </a:r>
            <a:r>
              <a:rPr lang="en-US" altLang="ko-KR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Warahmatullahi</a:t>
            </a:r>
            <a:r>
              <a:rPr lang="en-US" altLang="ko-KR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Wabaraktuh</a:t>
            </a:r>
            <a:endParaRPr lang="ko-KR" altLang="en-US" sz="12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8B6AE17B-8C4A-441A-AE12-6EA97D9B75D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030636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150">
            <a:extLst>
              <a:ext uri="{FF2B5EF4-FFF2-40B4-BE49-F238E27FC236}">
                <a16:creationId xmlns:a16="http://schemas.microsoft.com/office/drawing/2014/main" id="{D157A00D-360D-4990-B151-E7E3A2E05E49}"/>
              </a:ext>
            </a:extLst>
          </p:cNvPr>
          <p:cNvSpPr txBox="1"/>
          <p:nvPr/>
        </p:nvSpPr>
        <p:spPr>
          <a:xfrm>
            <a:off x="3455876" y="1090940"/>
            <a:ext cx="529258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Modul 1 Dasar-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dasar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Teknologi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Informasi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dan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Komunikasi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 (Ir.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Eka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Kusmayadi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M.Hum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.)</a:t>
            </a:r>
          </a:p>
          <a:p>
            <a:pPr marL="228600" indent="-228600">
              <a:buAutoNum type="arabicPeriod"/>
            </a:pP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Pengantar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Teknologi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Informasi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Edisi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Revisi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(Abdul Kadir dan Terra Ch.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Triwahyuni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9A7B113-9AA0-4BB4-A786-D8F061D6FE59}"/>
              </a:ext>
            </a:extLst>
          </p:cNvPr>
          <p:cNvSpPr txBox="1"/>
          <p:nvPr/>
        </p:nvSpPr>
        <p:spPr>
          <a:xfrm>
            <a:off x="711704" y="3260472"/>
            <a:ext cx="223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SUMBER REFERENSI</a:t>
            </a:r>
            <a:endParaRPr lang="en-US" altLang="ko-KR" sz="2400" b="1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63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02379" y="3108905"/>
            <a:ext cx="4529562" cy="1602179"/>
            <a:chOff x="3714846" y="1635646"/>
            <a:chExt cx="4529562" cy="1602179"/>
          </a:xfrm>
        </p:grpSpPr>
        <p:sp>
          <p:nvSpPr>
            <p:cNvPr id="3" name="TextBox 2"/>
            <p:cNvSpPr txBox="1"/>
            <p:nvPr/>
          </p:nvSpPr>
          <p:spPr>
            <a:xfrm>
              <a:off x="3714846" y="2283718"/>
              <a:ext cx="452956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“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Internet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adalah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seluruh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jaringan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komputer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yang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saling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terhubung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menggunakan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standar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sistem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global TCP/IP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sebagai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protokol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pertukaran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paket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untuk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melayani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miliaran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pengguna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di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seluruh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dunia.”</a:t>
              </a:r>
            </a:p>
          </p:txBody>
        </p:sp>
        <p:sp>
          <p:nvSpPr>
            <p:cNvPr id="4" name="Text Placeholder 13"/>
            <p:cNvSpPr txBox="1">
              <a:spLocks/>
            </p:cNvSpPr>
            <p:nvPr/>
          </p:nvSpPr>
          <p:spPr>
            <a:xfrm>
              <a:off x="3714846" y="1635646"/>
              <a:ext cx="4529562" cy="576064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b="1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INTERNET</a:t>
              </a:r>
              <a:endParaRPr lang="ko-KR" altLang="en-US" b="1" dirty="0">
                <a:solidFill>
                  <a:schemeClr val="accent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" y="1459394"/>
            <a:ext cx="1835696" cy="2209460"/>
            <a:chOff x="1" y="1321321"/>
            <a:chExt cx="2051719" cy="2469467"/>
          </a:xfrm>
        </p:grpSpPr>
        <p:sp>
          <p:nvSpPr>
            <p:cNvPr id="9" name="Rectangle 8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308304" y="1459394"/>
            <a:ext cx="1835696" cy="2209460"/>
            <a:chOff x="1" y="1321321"/>
            <a:chExt cx="2051719" cy="2469467"/>
          </a:xfrm>
        </p:grpSpPr>
        <p:sp>
          <p:nvSpPr>
            <p:cNvPr id="20" name="Rectangle 19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9573E06B-11DC-4905-B6EC-54068195C95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5085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CARA MENGAKSES INTERNET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9952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244986" y="1707653"/>
            <a:ext cx="1884382" cy="1884382"/>
          </a:xfrm>
          <a:prstGeom prst="ellipse">
            <a:avLst/>
          </a:prstGeom>
          <a:solidFill>
            <a:srgbClr val="FF9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ight Arrow 10"/>
          <p:cNvSpPr/>
          <p:nvPr/>
        </p:nvSpPr>
        <p:spPr>
          <a:xfrm>
            <a:off x="3468030" y="2357178"/>
            <a:ext cx="576064" cy="504724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4211960" y="1398125"/>
            <a:ext cx="619057" cy="619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16" name="Oval 15"/>
          <p:cNvSpPr/>
          <p:nvPr/>
        </p:nvSpPr>
        <p:spPr>
          <a:xfrm>
            <a:off x="4211960" y="2308506"/>
            <a:ext cx="619057" cy="6190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17" name="Oval 16"/>
          <p:cNvSpPr/>
          <p:nvPr/>
        </p:nvSpPr>
        <p:spPr>
          <a:xfrm>
            <a:off x="4211960" y="3218887"/>
            <a:ext cx="619057" cy="6190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/>
          </a:p>
        </p:txBody>
      </p:sp>
      <p:sp>
        <p:nvSpPr>
          <p:cNvPr id="25" name="TextBox 24"/>
          <p:cNvSpPr txBox="1"/>
          <p:nvPr/>
        </p:nvSpPr>
        <p:spPr>
          <a:xfrm>
            <a:off x="4885946" y="1509386"/>
            <a:ext cx="2831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Telkomnet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Instan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85946" y="2421704"/>
            <a:ext cx="2831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Fasilitas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GPRS pada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Ponsel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85946" y="3334022"/>
            <a:ext cx="2831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Hotspot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085" y="2261579"/>
            <a:ext cx="1869283" cy="776530"/>
          </a:xfrm>
        </p:spPr>
        <p:txBody>
          <a:bodyPr/>
          <a:lstStyle/>
          <a:p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Cara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Mengakses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Internet</a:t>
            </a:r>
            <a:endParaRPr lang="ko-KR" altLang="en-US" sz="16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9CE24C7-7665-402C-89B5-863431FC2BE4}"/>
              </a:ext>
            </a:extLst>
          </p:cNvPr>
          <p:cNvSpPr txBox="1">
            <a:spLocks/>
          </p:cNvSpPr>
          <p:nvPr/>
        </p:nvSpPr>
        <p:spPr>
          <a:xfrm>
            <a:off x="2821420" y="1789930"/>
            <a:ext cx="1869283" cy="77653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sz="1600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Melalui</a:t>
            </a:r>
            <a:endParaRPr lang="ko-KR" altLang="en-US" sz="1600" dirty="0">
              <a:solidFill>
                <a:srgbClr val="F26D9A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15540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ALAMAT IP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116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02379" y="3108905"/>
            <a:ext cx="4529562" cy="1386736"/>
            <a:chOff x="3714846" y="1635646"/>
            <a:chExt cx="4529562" cy="1386736"/>
          </a:xfrm>
        </p:grpSpPr>
        <p:sp>
          <p:nvSpPr>
            <p:cNvPr id="3" name="TextBox 2"/>
            <p:cNvSpPr txBox="1"/>
            <p:nvPr/>
          </p:nvSpPr>
          <p:spPr>
            <a:xfrm>
              <a:off x="3714846" y="2283718"/>
              <a:ext cx="452956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“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Alamat IP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adalah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deretan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angka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biner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antara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32 bit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sampai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128 bit yang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dipakai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sebagai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alamat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identifikasi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untuk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tiap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komputer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host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dalam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jaringan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Internet.”</a:t>
              </a:r>
            </a:p>
          </p:txBody>
        </p:sp>
        <p:sp>
          <p:nvSpPr>
            <p:cNvPr id="4" name="Text Placeholder 13"/>
            <p:cNvSpPr txBox="1">
              <a:spLocks/>
            </p:cNvSpPr>
            <p:nvPr/>
          </p:nvSpPr>
          <p:spPr>
            <a:xfrm>
              <a:off x="3714846" y="1635646"/>
              <a:ext cx="4529562" cy="576064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b="1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ALAMAT IP</a:t>
              </a:r>
              <a:endParaRPr lang="ko-KR" altLang="en-US" b="1" dirty="0">
                <a:solidFill>
                  <a:schemeClr val="accent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" y="1459394"/>
            <a:ext cx="1835696" cy="2209460"/>
            <a:chOff x="1" y="1321321"/>
            <a:chExt cx="2051719" cy="2469467"/>
          </a:xfrm>
        </p:grpSpPr>
        <p:sp>
          <p:nvSpPr>
            <p:cNvPr id="9" name="Rectangle 8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308304" y="1459394"/>
            <a:ext cx="1835696" cy="2209460"/>
            <a:chOff x="1" y="1321321"/>
            <a:chExt cx="2051719" cy="2469467"/>
          </a:xfrm>
        </p:grpSpPr>
        <p:sp>
          <p:nvSpPr>
            <p:cNvPr id="20" name="Rectangle 19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9573E06B-11DC-4905-B6EC-54068195C95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6769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SUMBER DAYA DI INTERNET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976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5491</TotalTime>
  <Words>622</Words>
  <Application>Microsoft Office PowerPoint</Application>
  <PresentationFormat>On-screen Show (16:9)</PresentationFormat>
  <Paragraphs>98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맑은 고딕</vt:lpstr>
      <vt:lpstr>Arial</vt:lpstr>
      <vt:lpstr>Arial Unicode MS</vt:lpstr>
      <vt:lpstr>Calibri</vt:lpstr>
      <vt:lpstr>Lato</vt:lpstr>
      <vt:lpstr>Cover and End Slide Master</vt:lpstr>
      <vt:lpstr>Contents Slide Master</vt:lpstr>
      <vt:lpstr>Section Break Slide Master</vt:lpstr>
      <vt:lpstr>INTERNET DAN CLOUD COMPUTING</vt:lpstr>
      <vt:lpstr>PowerPoint Presentation</vt:lpstr>
      <vt:lpstr>DEFINISI INTERNET</vt:lpstr>
      <vt:lpstr>PowerPoint Presentation</vt:lpstr>
      <vt:lpstr>CARA MENGAKSES INTERNET</vt:lpstr>
      <vt:lpstr>Cara Mengakses Internet</vt:lpstr>
      <vt:lpstr>ALAMAT IP</vt:lpstr>
      <vt:lpstr>PowerPoint Presentation</vt:lpstr>
      <vt:lpstr>SUMBER DAYA DI INTERNET</vt:lpstr>
      <vt:lpstr>Sumber Daya di Internet</vt:lpstr>
      <vt:lpstr>WORLD WIDE WEB</vt:lpstr>
      <vt:lpstr>PowerPoint Presentation</vt:lpstr>
      <vt:lpstr>E-MAIL</vt:lpstr>
      <vt:lpstr>PowerPoint Presentation</vt:lpstr>
      <vt:lpstr>MAILING LIST</vt:lpstr>
      <vt:lpstr>PowerPoint Presentation</vt:lpstr>
      <vt:lpstr>IRC</vt:lpstr>
      <vt:lpstr>PowerPoint Presentation</vt:lpstr>
      <vt:lpstr>FTP</vt:lpstr>
      <vt:lpstr>PowerPoint Presentation</vt:lpstr>
      <vt:lpstr>VoIP</vt:lpstr>
      <vt:lpstr>PowerPoint Presentation</vt:lpstr>
      <vt:lpstr>TELNET</vt:lpstr>
      <vt:lpstr>PowerPoint Presentation</vt:lpstr>
      <vt:lpstr>PowerPoint Presentation</vt:lpstr>
      <vt:lpstr>DEFINISI KOMPUTASI AWAN</vt:lpstr>
      <vt:lpstr>PowerPoint Presentation</vt:lpstr>
      <vt:lpstr>Diagram Konsepsual dari Komputasi Awan</vt:lpstr>
      <vt:lpstr>Sejarah Komputasi Awan</vt:lpstr>
      <vt:lpstr>MANFAAT KOMPUTASI AWAN</vt:lpstr>
      <vt:lpstr>MANFAAT KOMPUTASI AWAN</vt:lpstr>
      <vt:lpstr>LAYANAN KOMPUTASI AWAN</vt:lpstr>
      <vt:lpstr>LAYANAN KOMPUTASI AWAN</vt:lpstr>
      <vt:lpstr>Contoh Layanan Komputasi Awan</vt:lpstr>
      <vt:lpstr>METODE DAN IMPLEMENTASI KOMPUTASI AWAN</vt:lpstr>
      <vt:lpstr>PowerPoint Presentation</vt:lpstr>
      <vt:lpstr>Implementasi Komputasi Awan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Googlesliesppt.com;allppt.com</dc:creator>
  <cp:lastModifiedBy>reyaldiferza@gmail.com</cp:lastModifiedBy>
  <cp:revision>141</cp:revision>
  <dcterms:created xsi:type="dcterms:W3CDTF">2016-11-15T01:04:21Z</dcterms:created>
  <dcterms:modified xsi:type="dcterms:W3CDTF">2019-12-02T06:02:41Z</dcterms:modified>
</cp:coreProperties>
</file>