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3" r:id="rId5"/>
    <p:sldId id="264" r:id="rId6"/>
    <p:sldId id="265" r:id="rId7"/>
    <p:sldId id="262" r:id="rId8"/>
    <p:sldId id="266" r:id="rId9"/>
    <p:sldId id="269" r:id="rId10"/>
    <p:sldId id="278" r:id="rId11"/>
    <p:sldId id="279" r:id="rId12"/>
    <p:sldId id="277" r:id="rId13"/>
    <p:sldId id="276" r:id="rId14"/>
    <p:sldId id="273" r:id="rId15"/>
    <p:sldId id="275" r:id="rId16"/>
    <p:sldId id="272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gehen" id="{B86CCB0C-88D0-4910-8314-F224956848A8}">
          <p14:sldIdLst>
            <p14:sldId id="260"/>
            <p14:sldId id="267"/>
          </p14:sldIdLst>
        </p14:section>
        <p14:section name="F-Maß" id="{4AFB7A65-E692-4E02-8578-57E592C41DC3}">
          <p14:sldIdLst>
            <p14:sldId id="261"/>
            <p14:sldId id="263"/>
            <p14:sldId id="264"/>
            <p14:sldId id="265"/>
            <p14:sldId id="262"/>
            <p14:sldId id="266"/>
          </p14:sldIdLst>
        </p14:section>
        <p14:section name="Tuning Impact" id="{77B93B8F-05CD-4D9C-83ED-5CAC814D618E}">
          <p14:sldIdLst>
            <p14:sldId id="269"/>
            <p14:sldId id="278"/>
            <p14:sldId id="279"/>
          </p14:sldIdLst>
        </p14:section>
        <p14:section name="Best Params" id="{9E855B2D-E6B9-479C-9AC8-6A581640F9A2}">
          <p14:sldIdLst>
            <p14:sldId id="277"/>
          </p14:sldIdLst>
        </p14:section>
        <p14:section name="Heatmaps Feature Importances" id="{476E1441-3F48-4479-A820-5075B4E22A2E}">
          <p14:sldIdLst>
            <p14:sldId id="276"/>
            <p14:sldId id="273"/>
            <p14:sldId id="275"/>
            <p14:sldId id="272"/>
            <p14:sldId id="27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FE39-BB4B-424D-8442-6035BF47B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E2E5B-098C-456F-99AC-67A433BD6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70E8-BED9-4CC2-8993-28387CB3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4A2E4-8604-446A-BD70-12B2B0FC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023D-0293-43C4-BB8F-3233D069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59F4-7711-4871-967B-74217CF9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6753-47D3-4CE6-99E4-815240A3C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2F72-9B67-4A2E-8539-C874FAAD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308B-C2EF-4D8D-9387-1C6D1877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3939-F887-43C9-BB31-BB4C1D43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68273-DF06-4CDC-9F66-DBB86C1B3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AB6AE-7007-42F1-991C-88BBAEF49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9722-71DD-4E83-B446-39C0301F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43A7-5EA3-46F0-A76C-658A20D5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BF45-80AB-4487-BB28-08720387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9CE2-3FBB-4B66-826F-27BE5A97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20D8-2D63-44FB-B2E5-13E010BC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321D-0E33-4F45-9940-A09F02B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EEA4-35EF-4E88-9E1E-29B8417E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E11D-4FDF-4692-9AD8-82DD90E9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CDBB-0681-4D43-BBB1-D5383075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F954-DCEA-4418-BBD0-BB6C8EC1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78E0-0477-49DC-8137-3B879B29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E288-FFE2-4C91-83EE-9BAAF4C1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B0BF-1232-4909-AE8A-01414A67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6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F780-19BF-4747-921D-FAB7BA4D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2A86-6C4A-400E-A112-3DD6E765C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83B1-7A64-4E58-ACC2-00A5A67B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9BD7-A20C-4972-AA8A-C43AFE3A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A3D3-7A7F-445F-9C50-DFC7C5D3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0132-8726-47B9-8FF4-08A6394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1226-82B7-489F-8D05-84A4E2A8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0771-A7E7-4C88-A5AC-10E26FA6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06A9-04F3-4CCF-9029-1037D2F6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D498C-5AD7-43D3-BD03-A650F4F3F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88C1-22A7-4749-BA94-8461EEB6D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C5840-42EA-4607-AEE3-CE1BE11A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99C31-F2FA-41F8-92D8-2B5E29D0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05593-55B9-41BF-93BF-7B97F235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562E-1966-48B4-A4FC-562CCD69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14B62-EAE5-4EBE-8380-83179FA8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0E3D1-8171-419E-8897-3F006954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E711-890A-4EA5-B659-53F066DD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E5B5E-E89D-4BA8-AFD0-FA2F5B24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88D38-DD40-44AD-858E-B2FA8B43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4265B-B8E9-4A12-B60D-4A26D60A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6BFE-A504-4F18-85B4-08C65400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3530-E382-4793-BEAE-4D2E27B9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B9DF-88C3-41B6-8B0A-8DA38DAF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CF6B9-3E90-4796-AA70-5588502A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8A42-F3CB-40ED-9CDD-8E7D13C4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D2F3-DB4A-4DFB-996E-5C9108E7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788E-20DE-4E52-92BF-CABD40F1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B863D-7C03-4320-9384-62CFC98C3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BF712-E560-4C80-A1F0-1E4E3E90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E1889-6145-45B3-905C-D548269B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7F35-2956-4D7A-8DED-0B5490EC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693A4-535C-443D-AFAB-3FE6859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62D2D-206E-4D31-9B90-992B9B67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DB340-E60F-4075-A24E-9F6AD56A9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E31D-5A5D-4113-8B8C-22FFDECA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FAC9-9DEB-485B-8320-A7E14D62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67A-EE1A-4205-8F86-9738DD173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notebooks.azure.com/felix-schuhbauer/projects/bsc-thesis-ml/html/Plots/Evaluation-Plots/Group1-Tuning-Impact-TunedDT.jpe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?page=5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otebooks.azure.com/felix-schuhbauer/projects/bsc-thesis-ml/tree/Plots/Stock-Price-Plots?page=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-Adjusted?page=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?page=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-Adjusted?page=3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-Adjusted?page=3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html/Plots/Evaluation-Plots/Feature-Extraction-Impact-.jpe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felix-schuhbauer/projects/bsc-thesis-ml/html/Plots/Evaluation-Plots/Tuning-Impact-TBDTSCV-TunedRF.jpeg" TargetMode="External"/><Relationship Id="rId2" Type="http://schemas.openxmlformats.org/officeDocument/2006/relationships/hyperlink" Target="https://notebooks.azure.com/felix-schuhbauer/projects/bsc-thesis-ml/html/Plots/Evaluation-Plots/Tuning-Impact-TBDTSCV-TunedDT.jpe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5FDF-37E4-45E2-B33A-310AC10C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in Untersuchung: Einleitung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E93-777B-4FE8-B92D-B401942E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11 Datensets: AAPL, AMZN, .., XRX</a:t>
            </a:r>
          </a:p>
          <a:p>
            <a:r>
              <a:rPr lang="de-DE" sz="2000" dirty="0"/>
              <a:t>Verschiedene Trends: </a:t>
            </a:r>
            <a:r>
              <a:rPr lang="de-DE" sz="2000" dirty="0" err="1"/>
              <a:t>Upward</a:t>
            </a:r>
            <a:r>
              <a:rPr lang="de-DE" sz="2000" dirty="0"/>
              <a:t>, </a:t>
            </a:r>
            <a:r>
              <a:rPr lang="de-DE" sz="2000" dirty="0" err="1"/>
              <a:t>alternating</a:t>
            </a:r>
            <a:r>
              <a:rPr lang="de-DE" sz="2000" dirty="0"/>
              <a:t>, </a:t>
            </a:r>
            <a:r>
              <a:rPr lang="de-DE" sz="2000" dirty="0" err="1"/>
              <a:t>downward</a:t>
            </a:r>
            <a:endParaRPr lang="de-DE" sz="2000" dirty="0"/>
          </a:p>
          <a:p>
            <a:r>
              <a:rPr lang="de-DE" sz="2000"/>
              <a:t>Insgesamt 1.259 </a:t>
            </a:r>
            <a:r>
              <a:rPr lang="de-DE" sz="2000" dirty="0"/>
              <a:t>Instanzen pro Datenset (insg. 13.849) im Zeitraum 08.02.2013 – 07.02.2018</a:t>
            </a:r>
          </a:p>
          <a:p>
            <a:r>
              <a:rPr lang="de-DE" sz="2000" dirty="0"/>
              <a:t>Dann vorne und hinten 250 abgezogen um alle Features &amp; Klasse korrekt zu füllen 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759 Instanzen (CHECKED) </a:t>
            </a:r>
            <a:r>
              <a:rPr lang="de-DE" sz="2000" dirty="0">
                <a:sym typeface="Wingdings" panose="05000000000000000000" pitchFamily="2" charset="2"/>
              </a:rPr>
              <a:t>pro Datenset übrig (insg. 8.349 Instanzen)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58728-02AA-4096-80AE-9D609EB054A3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C7F1-F49B-477C-8344-69401554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Tuning pro </a:t>
            </a:r>
            <a:r>
              <a:rPr lang="de-DE" sz="3600" dirty="0" err="1"/>
              <a:t>Grp</a:t>
            </a:r>
            <a:r>
              <a:rPr lang="de-DE" sz="3600" dirty="0"/>
              <a:t>: 10TSCV zu geringe Tuning-Mengen, </a:t>
            </a:r>
            <a:r>
              <a:rPr lang="de-DE" sz="3600" dirty="0" err="1"/>
              <a:t>instablie</a:t>
            </a:r>
            <a:r>
              <a:rPr lang="de-DE" sz="3600" dirty="0"/>
              <a:t> Ergebnisse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4C3C-C97E-48C0-BA17-43A8455F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Nochmal versuchen mit festen Tuning </a:t>
            </a:r>
            <a:r>
              <a:rPr lang="de-DE" sz="2400" dirty="0" err="1">
                <a:solidFill>
                  <a:srgbClr val="FF0000"/>
                </a:solidFill>
              </a:rPr>
              <a:t>set</a:t>
            </a:r>
            <a:r>
              <a:rPr lang="de-DE" sz="2400" dirty="0">
                <a:solidFill>
                  <a:srgbClr val="FF0000"/>
                </a:solidFill>
              </a:rPr>
              <a:t> oder weniger TSCV?</a:t>
            </a:r>
          </a:p>
          <a:p>
            <a:r>
              <a:rPr lang="de-DE" sz="2400" dirty="0">
                <a:solidFill>
                  <a:srgbClr val="FF0000"/>
                </a:solidFill>
              </a:rPr>
              <a:t>DT:</a:t>
            </a:r>
          </a:p>
          <a:p>
            <a:endParaRPr lang="de-DE" sz="2400" dirty="0">
              <a:solidFill>
                <a:srgbClr val="FF0000"/>
              </a:solidFill>
            </a:endParaRPr>
          </a:p>
          <a:p>
            <a:endParaRPr lang="de-DE" sz="2400" dirty="0">
              <a:solidFill>
                <a:srgbClr val="FF0000"/>
              </a:solidFill>
            </a:endParaRPr>
          </a:p>
          <a:p>
            <a:endParaRPr lang="de-DE" sz="2400" dirty="0">
              <a:solidFill>
                <a:srgbClr val="FF0000"/>
              </a:solidFill>
            </a:endParaRPr>
          </a:p>
          <a:p>
            <a:endParaRPr lang="de-DE" sz="2400" dirty="0">
              <a:solidFill>
                <a:srgbClr val="FF0000"/>
              </a:solidFill>
            </a:endParaRPr>
          </a:p>
          <a:p>
            <a:endParaRPr lang="de-DE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RF: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09F89-F0E1-4D20-82E4-97936EE761FF}"/>
              </a:ext>
            </a:extLst>
          </p:cNvPr>
          <p:cNvSpPr/>
          <p:nvPr/>
        </p:nvSpPr>
        <p:spPr>
          <a:xfrm>
            <a:off x="975918" y="2531107"/>
            <a:ext cx="2606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https://notebooks.azure.com/felix-schuhbauer/projects/bsc-thesis-ml/html/Plots/Evaluation-Plots/Group1-Tuning-Impact-TunedDT.jpeg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1CD01F-9F68-4BB5-8953-E81D01668D28}"/>
              </a:ext>
            </a:extLst>
          </p:cNvPr>
          <p:cNvSpPr/>
          <p:nvPr/>
        </p:nvSpPr>
        <p:spPr>
          <a:xfrm>
            <a:off x="4650296" y="2531106"/>
            <a:ext cx="2606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https://notebooks.azure.com/felix-schuhbauer/projects/bsc-thesis-ml/html/Plots/Evaluation-Plots/Group2-Tuning-Impact-TunedDT.jpeg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B6C80-D5E6-452A-87AC-32FCDA7E3B37}"/>
              </a:ext>
            </a:extLst>
          </p:cNvPr>
          <p:cNvSpPr/>
          <p:nvPr/>
        </p:nvSpPr>
        <p:spPr>
          <a:xfrm>
            <a:off x="8324674" y="2531105"/>
            <a:ext cx="2606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https://notebooks.azure.com/felix-schuhbauer/projects/bsc-thesis-ml/html/Plots/Evaluation-Plots/Group3-Tuning-Impact-TunedDT.jpeg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D7D9B-1540-43B4-A977-01A20132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0" y="3256221"/>
            <a:ext cx="2960092" cy="16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B7C493-C587-4AA8-8DB0-19D3C6549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9" t="7107" r="8387" b="6342"/>
          <a:stretch/>
        </p:blipFill>
        <p:spPr bwMode="auto">
          <a:xfrm>
            <a:off x="4685951" y="3435484"/>
            <a:ext cx="2534870" cy="146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9C15ACB-212D-43F3-BCB2-1C5DDC8B4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5" r="9749" b="6655"/>
          <a:stretch/>
        </p:blipFill>
        <p:spPr bwMode="auto">
          <a:xfrm>
            <a:off x="7928293" y="3435483"/>
            <a:ext cx="2718034" cy="146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90E381-9299-47F8-AFA2-40749ECC1EE1}"/>
              </a:ext>
            </a:extLst>
          </p:cNvPr>
          <p:cNvSpPr/>
          <p:nvPr/>
        </p:nvSpPr>
        <p:spPr>
          <a:xfrm>
            <a:off x="975918" y="5407521"/>
            <a:ext cx="2606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https://notebooks.azure.com/felix-schuhbauer/projects/bsc-thesis-ml/html/Plots/Evaluation-Plots/Group1-Tuning-Impact-TunedRF.jpeg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1DD91-9DB5-457C-BEB0-275E4BDFAA2C}"/>
              </a:ext>
            </a:extLst>
          </p:cNvPr>
          <p:cNvSpPr/>
          <p:nvPr/>
        </p:nvSpPr>
        <p:spPr>
          <a:xfrm>
            <a:off x="4650296" y="5407520"/>
            <a:ext cx="2606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https://notebooks.azure.com/felix-schuhbauer/projects/bsc-thesis-ml/html/Plots/Evaluation-Plots/Group2-Tuning-Impact-TunedRF.jpeg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A1ABA-EC52-409E-AC45-AF7BA02E678D}"/>
              </a:ext>
            </a:extLst>
          </p:cNvPr>
          <p:cNvSpPr/>
          <p:nvPr/>
        </p:nvSpPr>
        <p:spPr>
          <a:xfrm>
            <a:off x="8324674" y="5407519"/>
            <a:ext cx="2606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https://notebooks.azure.com/felix-schuhbauer/projects/bsc-thesis-ml/html/Plots/Evaluation-Plots/Group3-Tuning-Impact-TunedRF.jpeg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313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A2BC-9689-48A6-A0B2-70FFF237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Versuche, Tuning zu verbessern: 1/2/5TSCV Tuning besser? Normals 3fCV? Anderes „Scoring“?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F474-613A-45F7-AD7F-75C2A686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…Tuning-Impact-5TSCV.jpeg </a:t>
            </a:r>
            <a:r>
              <a:rPr lang="de-DE" sz="1800" dirty="0"/>
              <a:t>schwankt auch so stark wie 10TSCV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>
                <a:sym typeface="Wingdings" panose="05000000000000000000" pitchFamily="2" charset="2"/>
              </a:rPr>
              <a:t>Tuning generell für diesen </a:t>
            </a:r>
            <a:r>
              <a:rPr lang="de-DE" sz="1800" dirty="0" err="1">
                <a:sym typeface="Wingdings" panose="05000000000000000000" pitchFamily="2" charset="2"/>
              </a:rPr>
              <a:t>Anwendugnsfall</a:t>
            </a:r>
            <a:r>
              <a:rPr lang="de-DE" sz="1800" dirty="0">
                <a:sym typeface="Wingdings" panose="05000000000000000000" pitchFamily="2" charset="2"/>
              </a:rPr>
              <a:t> sehr schwer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>
                <a:sym typeface="Wingdings" panose="05000000000000000000" pitchFamily="2" charset="2"/>
              </a:rPr>
              <a:t>Zu wenige Daten, daher schwankt best-</a:t>
            </a:r>
            <a:r>
              <a:rPr lang="de-DE" sz="1800" dirty="0" err="1">
                <a:sym typeface="Wingdings" panose="05000000000000000000" pitchFamily="2" charset="2"/>
              </a:rPr>
              <a:t>param</a:t>
            </a:r>
            <a:r>
              <a:rPr lang="de-DE" sz="1800" dirty="0">
                <a:sym typeface="Wingdings" panose="05000000000000000000" pitchFamily="2" charset="2"/>
              </a:rPr>
              <a:t> stark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b="1" dirty="0">
                <a:sym typeface="Wingdings" panose="05000000000000000000" pitchFamily="2" charset="2"/>
              </a:rPr>
              <a:t>…3fCV.jpeg</a:t>
            </a:r>
            <a:r>
              <a:rPr lang="de-DE" sz="1800" dirty="0">
                <a:sym typeface="Wingdings" panose="05000000000000000000" pitchFamily="2" charset="2"/>
              </a:rPr>
              <a:t>: Schwank ebenfalls so stark </a:t>
            </a:r>
          </a:p>
          <a:p>
            <a:pPr marL="0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 Ergebnis bleibt: Tuning führt auf Datensets für Anwendung zu geringen Verbesserungen, </a:t>
            </a:r>
            <a:r>
              <a:rPr lang="de-DE" sz="1800">
                <a:sym typeface="Wingdings" panose="05000000000000000000" pitchFamily="2" charset="2"/>
              </a:rPr>
              <a:t>teilweise schlechter.</a:t>
            </a:r>
            <a:endParaRPr lang="de-DE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58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E776-D028-463F-ADE3-216DAE4A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Evtl. Histogramm, wie oft welcher Param-Wert?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B8D2-3CAD-4097-91D9-37627443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7D2C0-5284-4C24-83BB-68F6B465C175}"/>
              </a:ext>
            </a:extLst>
          </p:cNvPr>
          <p:cNvSpPr txBox="1"/>
          <p:nvPr/>
        </p:nvSpPr>
        <p:spPr>
          <a:xfrm>
            <a:off x="1744909" y="1825026"/>
            <a:ext cx="790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Quellen für </a:t>
            </a:r>
            <a:r>
              <a:rPr lang="de-DE" dirty="0" err="1"/>
              <a:t>Heatmaps</a:t>
            </a:r>
            <a:r>
              <a:rPr lang="de-DE" dirty="0"/>
              <a:t>: </a:t>
            </a:r>
            <a:r>
              <a:rPr lang="en-US" dirty="0">
                <a:hlinkClick r:id="rId2"/>
              </a:rPr>
              <a:t>https://notebooks.azure.com/felix-schuhbauer/projects/bsc-thesis-ml/tree/Plots/Evaluation-Plots?page=51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6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C8D9FC-4B87-40E1-9C40-2ED3A06DF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8143" r="9080" b="6384"/>
          <a:stretch/>
        </p:blipFill>
        <p:spPr bwMode="auto">
          <a:xfrm>
            <a:off x="1929468" y="1132514"/>
            <a:ext cx="8095376" cy="46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268A-5B63-4D1B-9610-692513EE809B}"/>
              </a:ext>
            </a:extLst>
          </p:cNvPr>
          <p:cNvCxnSpPr>
            <a:cxnSpLocks/>
          </p:cNvCxnSpPr>
          <p:nvPr/>
        </p:nvCxnSpPr>
        <p:spPr>
          <a:xfrm flipV="1">
            <a:off x="3556932" y="1510018"/>
            <a:ext cx="5058562" cy="285225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F9CF2D-07A6-45C5-BFC3-5FB5B72F9C11}"/>
              </a:ext>
            </a:extLst>
          </p:cNvPr>
          <p:cNvCxnSpPr>
            <a:cxnSpLocks/>
          </p:cNvCxnSpPr>
          <p:nvPr/>
        </p:nvCxnSpPr>
        <p:spPr>
          <a:xfrm>
            <a:off x="3674378" y="4832059"/>
            <a:ext cx="5645791" cy="35233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AB4CE4-3DB0-47B0-90CE-B970FAF1B469}"/>
              </a:ext>
            </a:extLst>
          </p:cNvPr>
          <p:cNvCxnSpPr>
            <a:cxnSpLocks/>
          </p:cNvCxnSpPr>
          <p:nvPr/>
        </p:nvCxnSpPr>
        <p:spPr>
          <a:xfrm>
            <a:off x="3103927" y="3775046"/>
            <a:ext cx="5914238" cy="9731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38853A-4808-483A-BEEF-4D7179984FA1}"/>
              </a:ext>
            </a:extLst>
          </p:cNvPr>
          <p:cNvCxnSpPr>
            <a:cxnSpLocks/>
          </p:cNvCxnSpPr>
          <p:nvPr/>
        </p:nvCxnSpPr>
        <p:spPr>
          <a:xfrm>
            <a:off x="3103927" y="4848837"/>
            <a:ext cx="5788403" cy="45300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E0155-9156-4459-A621-A152BCF438D4}"/>
              </a:ext>
            </a:extLst>
          </p:cNvPr>
          <p:cNvSpPr/>
          <p:nvPr/>
        </p:nvSpPr>
        <p:spPr>
          <a:xfrm>
            <a:off x="640773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Der DT erkennt langfristige Features als wichtiger als </a:t>
            </a:r>
            <a:r>
              <a:rPr lang="de-DE" sz="1600" dirty="0" err="1"/>
              <a:t>kurzfristge</a:t>
            </a:r>
            <a:r>
              <a:rPr lang="de-DE" sz="1600" dirty="0"/>
              <a:t> bei der Vorhersage von langfristigen Horizonten, und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B2FDE7-C654-429D-95A8-199FA720E44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7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Die Trichter sind jetzt noch deutlicher als vor dem </a:t>
            </a:r>
            <a:r>
              <a:rPr lang="de-DE" sz="2400" b="1" dirty="0" err="1"/>
              <a:t>AdjustedLoading</a:t>
            </a:r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9BC077-626C-4AD8-A755-7757CCDDC2C3}"/>
              </a:ext>
            </a:extLst>
          </p:cNvPr>
          <p:cNvSpPr/>
          <p:nvPr/>
        </p:nvSpPr>
        <p:spPr>
          <a:xfrm>
            <a:off x="-102559" y="2608975"/>
            <a:ext cx="3562111" cy="16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TBD: Ausrechnen die Summe der gelben und roten Wolken (10x´0.045 = 45%!)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1AAA4A8-CE17-4460-BFE0-CD92F1108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t="6690" r="8119" b="5619"/>
          <a:stretch/>
        </p:blipFill>
        <p:spPr bwMode="auto">
          <a:xfrm>
            <a:off x="2004969" y="1052818"/>
            <a:ext cx="8112154" cy="48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268A-5B63-4D1B-9610-692513EE809B}"/>
              </a:ext>
            </a:extLst>
          </p:cNvPr>
          <p:cNvCxnSpPr>
            <a:cxnSpLocks/>
          </p:cNvCxnSpPr>
          <p:nvPr/>
        </p:nvCxnSpPr>
        <p:spPr>
          <a:xfrm flipV="1">
            <a:off x="3674378" y="1556158"/>
            <a:ext cx="5645791" cy="26299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F9CF2D-07A6-45C5-BFC3-5FB5B72F9C11}"/>
              </a:ext>
            </a:extLst>
          </p:cNvPr>
          <p:cNvCxnSpPr>
            <a:cxnSpLocks/>
          </p:cNvCxnSpPr>
          <p:nvPr/>
        </p:nvCxnSpPr>
        <p:spPr>
          <a:xfrm>
            <a:off x="3674378" y="4848837"/>
            <a:ext cx="5645791" cy="25166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AB4CE4-3DB0-47B0-90CE-B970FAF1B469}"/>
              </a:ext>
            </a:extLst>
          </p:cNvPr>
          <p:cNvCxnSpPr>
            <a:cxnSpLocks/>
          </p:cNvCxnSpPr>
          <p:nvPr/>
        </p:nvCxnSpPr>
        <p:spPr>
          <a:xfrm>
            <a:off x="3171739" y="4186108"/>
            <a:ext cx="5846426" cy="52850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38853A-4808-483A-BEEF-4D7179984FA1}"/>
              </a:ext>
            </a:extLst>
          </p:cNvPr>
          <p:cNvCxnSpPr>
            <a:cxnSpLocks/>
          </p:cNvCxnSpPr>
          <p:nvPr/>
        </p:nvCxnSpPr>
        <p:spPr>
          <a:xfrm>
            <a:off x="3095538" y="4966283"/>
            <a:ext cx="5645791" cy="14261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E0155-9156-4459-A621-A152BCF438D4}"/>
              </a:ext>
            </a:extLst>
          </p:cNvPr>
          <p:cNvSpPr/>
          <p:nvPr/>
        </p:nvSpPr>
        <p:spPr>
          <a:xfrm>
            <a:off x="640773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Der DT erkennt langfristige Features als wichtiger als </a:t>
            </a:r>
            <a:r>
              <a:rPr lang="de-DE" sz="1600" dirty="0" err="1"/>
              <a:t>kurzfristge</a:t>
            </a:r>
            <a:r>
              <a:rPr lang="de-DE" sz="1600" dirty="0"/>
              <a:t> bei der Vorhersage von langfristigen Horizonten, und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B2FDE7-C654-429D-95A8-199FA720E44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7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Tuning führt bei DT zu Trichtern, </a:t>
            </a:r>
            <a:r>
              <a:rPr lang="de-DE" sz="2400" b="1" dirty="0" err="1"/>
              <a:t>abre</a:t>
            </a:r>
            <a:r>
              <a:rPr lang="de-DE" sz="2400" b="1" dirty="0"/>
              <a:t> 10 Tage </a:t>
            </a:r>
            <a:r>
              <a:rPr lang="de-DE" sz="2400" b="1" dirty="0" err="1"/>
              <a:t>überaschaend</a:t>
            </a:r>
            <a:r>
              <a:rPr lang="de-DE" sz="2400" b="1" dirty="0"/>
              <a:t> hoch!</a:t>
            </a:r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9BC077-626C-4AD8-A755-7757CCDDC2C3}"/>
              </a:ext>
            </a:extLst>
          </p:cNvPr>
          <p:cNvSpPr/>
          <p:nvPr/>
        </p:nvSpPr>
        <p:spPr>
          <a:xfrm>
            <a:off x="-102558" y="2608975"/>
            <a:ext cx="2107528" cy="16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TBD: Ausrechnen die Summe der gelben und roten Wolken (10x´0.045 = 45%!)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582E5-E46C-407E-AD32-6B9A5BEE8C26}"/>
              </a:ext>
            </a:extLst>
          </p:cNvPr>
          <p:cNvSpPr txBox="1"/>
          <p:nvPr/>
        </p:nvSpPr>
        <p:spPr>
          <a:xfrm>
            <a:off x="5203461" y="1692615"/>
            <a:ext cx="14299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Feature=ma_10d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3C43407-68E4-4D62-8921-B5CD3A0937CF}"/>
              </a:ext>
            </a:extLst>
          </p:cNvPr>
          <p:cNvSpPr/>
          <p:nvPr/>
        </p:nvSpPr>
        <p:spPr>
          <a:xfrm>
            <a:off x="4194495" y="1753299"/>
            <a:ext cx="4932727" cy="2063692"/>
          </a:xfrm>
          <a:custGeom>
            <a:avLst/>
            <a:gdLst>
              <a:gd name="connsiteX0" fmla="*/ 4932727 w 4932727"/>
              <a:gd name="connsiteY0" fmla="*/ 478172 h 2063692"/>
              <a:gd name="connsiteX1" fmla="*/ 3624044 w 4932727"/>
              <a:gd name="connsiteY1" fmla="*/ 771787 h 2063692"/>
              <a:gd name="connsiteX2" fmla="*/ 2592199 w 4932727"/>
              <a:gd name="connsiteY2" fmla="*/ 478172 h 2063692"/>
              <a:gd name="connsiteX3" fmla="*/ 1535186 w 4932727"/>
              <a:gd name="connsiteY3" fmla="*/ 1392572 h 2063692"/>
              <a:gd name="connsiteX4" fmla="*/ 369116 w 4932727"/>
              <a:gd name="connsiteY4" fmla="*/ 1971413 h 2063692"/>
              <a:gd name="connsiteX5" fmla="*/ 184558 w 4932727"/>
              <a:gd name="connsiteY5" fmla="*/ 2063692 h 2063692"/>
              <a:gd name="connsiteX6" fmla="*/ 0 w 4932727"/>
              <a:gd name="connsiteY6" fmla="*/ 1728132 h 2063692"/>
              <a:gd name="connsiteX7" fmla="*/ 1300294 w 4932727"/>
              <a:gd name="connsiteY7" fmla="*/ 1073791 h 2063692"/>
              <a:gd name="connsiteX8" fmla="*/ 2575421 w 4932727"/>
              <a:gd name="connsiteY8" fmla="*/ 8389 h 2063692"/>
              <a:gd name="connsiteX9" fmla="*/ 3707934 w 4932727"/>
              <a:gd name="connsiteY9" fmla="*/ 310393 h 2063692"/>
              <a:gd name="connsiteX10" fmla="*/ 4874004 w 4932727"/>
              <a:gd name="connsiteY10" fmla="*/ 0 h 2063692"/>
              <a:gd name="connsiteX11" fmla="*/ 4932727 w 4932727"/>
              <a:gd name="connsiteY11" fmla="*/ 478172 h 206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32727" h="2063692">
                <a:moveTo>
                  <a:pt x="4932727" y="478172"/>
                </a:moveTo>
                <a:lnTo>
                  <a:pt x="3624044" y="771787"/>
                </a:lnTo>
                <a:lnTo>
                  <a:pt x="2592199" y="478172"/>
                </a:lnTo>
                <a:lnTo>
                  <a:pt x="1535186" y="1392572"/>
                </a:lnTo>
                <a:lnTo>
                  <a:pt x="369116" y="1971413"/>
                </a:lnTo>
                <a:lnTo>
                  <a:pt x="184558" y="2063692"/>
                </a:lnTo>
                <a:lnTo>
                  <a:pt x="0" y="1728132"/>
                </a:lnTo>
                <a:lnTo>
                  <a:pt x="1300294" y="1073791"/>
                </a:lnTo>
                <a:lnTo>
                  <a:pt x="2575421" y="8389"/>
                </a:lnTo>
                <a:lnTo>
                  <a:pt x="3707934" y="310393"/>
                </a:lnTo>
                <a:lnTo>
                  <a:pt x="4874004" y="0"/>
                </a:lnTo>
                <a:lnTo>
                  <a:pt x="4932727" y="478172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347321C-6CF5-4855-9733-8117DAA2F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6691" r="9517" b="5925"/>
          <a:stretch/>
        </p:blipFill>
        <p:spPr bwMode="auto">
          <a:xfrm>
            <a:off x="2013358" y="1052818"/>
            <a:ext cx="7969541" cy="47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C94C9F-8362-43CD-B96D-F79D857BDD9A}"/>
              </a:ext>
            </a:extLst>
          </p:cNvPr>
          <p:cNvCxnSpPr>
            <a:cxnSpLocks/>
          </p:cNvCxnSpPr>
          <p:nvPr/>
        </p:nvCxnSpPr>
        <p:spPr>
          <a:xfrm flipV="1">
            <a:off x="3632433" y="4033770"/>
            <a:ext cx="5780015" cy="5717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5BF1D-765A-4992-8B44-734939AEAFD9}"/>
              </a:ext>
            </a:extLst>
          </p:cNvPr>
          <p:cNvCxnSpPr>
            <a:cxnSpLocks/>
          </p:cNvCxnSpPr>
          <p:nvPr/>
        </p:nvCxnSpPr>
        <p:spPr>
          <a:xfrm>
            <a:off x="3632433" y="4899171"/>
            <a:ext cx="5704514" cy="11744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9F8BF9-8268-41BF-AD0B-4A24199E90DD}"/>
              </a:ext>
            </a:extLst>
          </p:cNvPr>
          <p:cNvCxnSpPr>
            <a:cxnSpLocks/>
          </p:cNvCxnSpPr>
          <p:nvPr/>
        </p:nvCxnSpPr>
        <p:spPr>
          <a:xfrm>
            <a:off x="3145872" y="4547550"/>
            <a:ext cx="5780014" cy="31213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2F39D-97E5-4CB4-B2BB-5EBCE32ADFFF}"/>
              </a:ext>
            </a:extLst>
          </p:cNvPr>
          <p:cNvCxnSpPr>
            <a:cxnSpLocks/>
          </p:cNvCxnSpPr>
          <p:nvPr/>
        </p:nvCxnSpPr>
        <p:spPr>
          <a:xfrm>
            <a:off x="3061982" y="4949505"/>
            <a:ext cx="5838737" cy="3234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C095BD-6CC0-4B1C-8B0A-4999CA100FA2}"/>
              </a:ext>
            </a:extLst>
          </p:cNvPr>
          <p:cNvSpPr txBox="1"/>
          <p:nvPr/>
        </p:nvSpPr>
        <p:spPr>
          <a:xfrm>
            <a:off x="8161991" y="2272478"/>
            <a:ext cx="147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Feature=ohlc_avg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3834B-93D6-4B09-B42F-5CAA77BF62B6}"/>
              </a:ext>
            </a:extLst>
          </p:cNvPr>
          <p:cNvSpPr/>
          <p:nvPr/>
        </p:nvSpPr>
        <p:spPr>
          <a:xfrm>
            <a:off x="640773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Der RF erkennt langfristige Features als wichtiger als </a:t>
            </a:r>
            <a:r>
              <a:rPr lang="de-DE" sz="1600" dirty="0" err="1"/>
              <a:t>kurzfristge</a:t>
            </a:r>
            <a:r>
              <a:rPr lang="de-DE" sz="1600" dirty="0"/>
              <a:t> bei der Vorhersage von langfristigen Horizonten, und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  <a:endParaRPr lang="en-US" sz="16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6A79D3-EF0A-4C92-8057-54A27CAFB283}"/>
              </a:ext>
            </a:extLst>
          </p:cNvPr>
          <p:cNvSpPr/>
          <p:nvPr/>
        </p:nvSpPr>
        <p:spPr>
          <a:xfrm>
            <a:off x="4714613" y="1434517"/>
            <a:ext cx="4957893" cy="2902591"/>
          </a:xfrm>
          <a:custGeom>
            <a:avLst/>
            <a:gdLst>
              <a:gd name="connsiteX0" fmla="*/ 4739780 w 4957893"/>
              <a:gd name="connsiteY0" fmla="*/ 0 h 2902591"/>
              <a:gd name="connsiteX1" fmla="*/ 3498209 w 4957893"/>
              <a:gd name="connsiteY1" fmla="*/ 327171 h 2902591"/>
              <a:gd name="connsiteX2" fmla="*/ 2399251 w 4957893"/>
              <a:gd name="connsiteY2" fmla="*/ 1526797 h 2902591"/>
              <a:gd name="connsiteX3" fmla="*/ 1342238 w 4957893"/>
              <a:gd name="connsiteY3" fmla="*/ 2223083 h 2902591"/>
              <a:gd name="connsiteX4" fmla="*/ 0 w 4957893"/>
              <a:gd name="connsiteY4" fmla="*/ 2600588 h 2902591"/>
              <a:gd name="connsiteX5" fmla="*/ 100668 w 4957893"/>
              <a:gd name="connsiteY5" fmla="*/ 2902591 h 2902591"/>
              <a:gd name="connsiteX6" fmla="*/ 1551963 w 4957893"/>
              <a:gd name="connsiteY6" fmla="*/ 2583810 h 2902591"/>
              <a:gd name="connsiteX7" fmla="*/ 2701255 w 4957893"/>
              <a:gd name="connsiteY7" fmla="*/ 1778466 h 2902591"/>
              <a:gd name="connsiteX8" fmla="*/ 3808602 w 4957893"/>
              <a:gd name="connsiteY8" fmla="*/ 612397 h 2902591"/>
              <a:gd name="connsiteX9" fmla="*/ 4957893 w 4957893"/>
              <a:gd name="connsiteY9" fmla="*/ 285226 h 2902591"/>
              <a:gd name="connsiteX10" fmla="*/ 4739780 w 4957893"/>
              <a:gd name="connsiteY10" fmla="*/ 0 h 290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57893" h="2902591">
                <a:moveTo>
                  <a:pt x="4739780" y="0"/>
                </a:moveTo>
                <a:lnTo>
                  <a:pt x="3498209" y="327171"/>
                </a:lnTo>
                <a:lnTo>
                  <a:pt x="2399251" y="1526797"/>
                </a:lnTo>
                <a:lnTo>
                  <a:pt x="1342238" y="2223083"/>
                </a:lnTo>
                <a:lnTo>
                  <a:pt x="0" y="2600588"/>
                </a:lnTo>
                <a:lnTo>
                  <a:pt x="100668" y="2902591"/>
                </a:lnTo>
                <a:lnTo>
                  <a:pt x="1551963" y="2583810"/>
                </a:lnTo>
                <a:lnTo>
                  <a:pt x="2701255" y="1778466"/>
                </a:lnTo>
                <a:lnTo>
                  <a:pt x="3808602" y="612397"/>
                </a:lnTo>
                <a:lnTo>
                  <a:pt x="4957893" y="285226"/>
                </a:lnTo>
                <a:lnTo>
                  <a:pt x="4739780" y="0"/>
                </a:ln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AE72CEC-6F25-4E51-8A18-4AFA24EB003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7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Die </a:t>
            </a:r>
            <a:r>
              <a:rPr lang="de-DE" sz="2400" b="1" dirty="0" err="1"/>
              <a:t>ohlc-averages</a:t>
            </a:r>
            <a:r>
              <a:rPr lang="de-DE" sz="2400" b="1" dirty="0"/>
              <a:t> </a:t>
            </a:r>
            <a:r>
              <a:rPr lang="de-DE" sz="2400" b="1" dirty="0" err="1"/>
              <a:t>sidn</a:t>
            </a:r>
            <a:r>
              <a:rPr lang="de-DE" sz="2400" b="1" dirty="0"/>
              <a:t> jetzt noch deutlicher als davor</a:t>
            </a:r>
            <a:endParaRPr lang="en-US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7E1EA5-F263-41D2-9B5E-7860B4162F18}"/>
              </a:ext>
            </a:extLst>
          </p:cNvPr>
          <p:cNvSpPr/>
          <p:nvPr/>
        </p:nvSpPr>
        <p:spPr>
          <a:xfrm>
            <a:off x="-102559" y="2608975"/>
            <a:ext cx="3562111" cy="16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TBD: Ausrechnen die Summe der gelben und roten Wolken (10x´0.045 = 45%!)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4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C31239C-D040-408D-A54B-969E59CED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6690" r="9517" b="5924"/>
          <a:stretch/>
        </p:blipFill>
        <p:spPr bwMode="auto">
          <a:xfrm>
            <a:off x="1954634" y="1052818"/>
            <a:ext cx="8028265" cy="47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C94C9F-8362-43CD-B96D-F79D857BDD9A}"/>
              </a:ext>
            </a:extLst>
          </p:cNvPr>
          <p:cNvCxnSpPr>
            <a:cxnSpLocks/>
          </p:cNvCxnSpPr>
          <p:nvPr/>
        </p:nvCxnSpPr>
        <p:spPr>
          <a:xfrm flipV="1">
            <a:off x="3632433" y="4404220"/>
            <a:ext cx="5788404" cy="28522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5BF1D-765A-4992-8B44-734939AEAFD9}"/>
              </a:ext>
            </a:extLst>
          </p:cNvPr>
          <p:cNvCxnSpPr>
            <a:cxnSpLocks/>
          </p:cNvCxnSpPr>
          <p:nvPr/>
        </p:nvCxnSpPr>
        <p:spPr>
          <a:xfrm>
            <a:off x="3724712" y="5041784"/>
            <a:ext cx="5629013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9F8BF9-8268-41BF-AD0B-4A24199E90DD}"/>
              </a:ext>
            </a:extLst>
          </p:cNvPr>
          <p:cNvCxnSpPr>
            <a:cxnSpLocks/>
          </p:cNvCxnSpPr>
          <p:nvPr/>
        </p:nvCxnSpPr>
        <p:spPr>
          <a:xfrm>
            <a:off x="3154261" y="4504888"/>
            <a:ext cx="5746458" cy="33556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2F39D-97E5-4CB4-B2BB-5EBCE32ADFFF}"/>
              </a:ext>
            </a:extLst>
          </p:cNvPr>
          <p:cNvCxnSpPr>
            <a:cxnSpLocks/>
          </p:cNvCxnSpPr>
          <p:nvPr/>
        </p:nvCxnSpPr>
        <p:spPr>
          <a:xfrm>
            <a:off x="3154261" y="5016617"/>
            <a:ext cx="5746458" cy="2852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C095BD-6CC0-4B1C-8B0A-4999CA100FA2}"/>
              </a:ext>
            </a:extLst>
          </p:cNvPr>
          <p:cNvSpPr txBox="1"/>
          <p:nvPr/>
        </p:nvSpPr>
        <p:spPr>
          <a:xfrm>
            <a:off x="8010493" y="2109968"/>
            <a:ext cx="147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Feature=ohlc_avg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3834B-93D6-4B09-B42F-5CAA77BF62B6}"/>
              </a:ext>
            </a:extLst>
          </p:cNvPr>
          <p:cNvSpPr/>
          <p:nvPr/>
        </p:nvSpPr>
        <p:spPr>
          <a:xfrm>
            <a:off x="640773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TBD</a:t>
            </a:r>
            <a:endParaRPr lang="en-US" sz="16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AE72CEC-6F25-4E51-8A18-4AFA24EB003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7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Tuning führt dazu, dass RF noch deutlicher die </a:t>
            </a:r>
            <a:r>
              <a:rPr lang="de-DE" sz="2400" b="1" dirty="0" err="1"/>
              <a:t>ohlc-avgs</a:t>
            </a:r>
            <a:r>
              <a:rPr lang="de-DE" sz="2400" b="1" dirty="0"/>
              <a:t> bevorzugt</a:t>
            </a:r>
            <a:endParaRPr 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BFEAB2-618E-41F7-BBA4-F30757785426}"/>
              </a:ext>
            </a:extLst>
          </p:cNvPr>
          <p:cNvSpPr/>
          <p:nvPr/>
        </p:nvSpPr>
        <p:spPr>
          <a:xfrm>
            <a:off x="9572744" y="43837"/>
            <a:ext cx="3562111" cy="16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TBD: Ausrechnen die Summe der gelben und roten Wolken (10x´0.045 = 45%!)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5A68E4C-DC7C-4BED-8942-CC0D14133437}"/>
              </a:ext>
            </a:extLst>
          </p:cNvPr>
          <p:cNvSpPr/>
          <p:nvPr/>
        </p:nvSpPr>
        <p:spPr>
          <a:xfrm>
            <a:off x="3707934" y="1333850"/>
            <a:ext cx="6056851" cy="2910979"/>
          </a:xfrm>
          <a:custGeom>
            <a:avLst/>
            <a:gdLst>
              <a:gd name="connsiteX0" fmla="*/ 4605556 w 6056851"/>
              <a:gd name="connsiteY0" fmla="*/ 67111 h 2910979"/>
              <a:gd name="connsiteX1" fmla="*/ 3439486 w 6056851"/>
              <a:gd name="connsiteY1" fmla="*/ 914400 h 2910979"/>
              <a:gd name="connsiteX2" fmla="*/ 2441196 w 6056851"/>
              <a:gd name="connsiteY2" fmla="*/ 1635853 h 2910979"/>
              <a:gd name="connsiteX3" fmla="*/ 1275127 w 6056851"/>
              <a:gd name="connsiteY3" fmla="*/ 1702965 h 2910979"/>
              <a:gd name="connsiteX4" fmla="*/ 0 w 6056851"/>
              <a:gd name="connsiteY4" fmla="*/ 2558642 h 2910979"/>
              <a:gd name="connsiteX5" fmla="*/ 192947 w 6056851"/>
              <a:gd name="connsiteY5" fmla="*/ 2910979 h 2910979"/>
              <a:gd name="connsiteX6" fmla="*/ 1468073 w 6056851"/>
              <a:gd name="connsiteY6" fmla="*/ 2080469 h 2910979"/>
              <a:gd name="connsiteX7" fmla="*/ 2575420 w 6056851"/>
              <a:gd name="connsiteY7" fmla="*/ 2021746 h 2910979"/>
              <a:gd name="connsiteX8" fmla="*/ 4806892 w 6056851"/>
              <a:gd name="connsiteY8" fmla="*/ 453005 h 2910979"/>
              <a:gd name="connsiteX9" fmla="*/ 5838738 w 6056851"/>
              <a:gd name="connsiteY9" fmla="*/ 788565 h 2910979"/>
              <a:gd name="connsiteX10" fmla="*/ 6056851 w 6056851"/>
              <a:gd name="connsiteY10" fmla="*/ 436227 h 2910979"/>
              <a:gd name="connsiteX11" fmla="*/ 4806892 w 6056851"/>
              <a:gd name="connsiteY11" fmla="*/ 0 h 2910979"/>
              <a:gd name="connsiteX12" fmla="*/ 4605556 w 6056851"/>
              <a:gd name="connsiteY12" fmla="*/ 67111 h 29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56851" h="2910979">
                <a:moveTo>
                  <a:pt x="4605556" y="67111"/>
                </a:moveTo>
                <a:lnTo>
                  <a:pt x="3439486" y="914400"/>
                </a:lnTo>
                <a:lnTo>
                  <a:pt x="2441196" y="1635853"/>
                </a:lnTo>
                <a:lnTo>
                  <a:pt x="1275127" y="1702965"/>
                </a:lnTo>
                <a:lnTo>
                  <a:pt x="0" y="2558642"/>
                </a:lnTo>
                <a:lnTo>
                  <a:pt x="192947" y="2910979"/>
                </a:lnTo>
                <a:lnTo>
                  <a:pt x="1468073" y="2080469"/>
                </a:lnTo>
                <a:lnTo>
                  <a:pt x="2575420" y="2021746"/>
                </a:lnTo>
                <a:lnTo>
                  <a:pt x="4806892" y="453005"/>
                </a:lnTo>
                <a:lnTo>
                  <a:pt x="5838738" y="788565"/>
                </a:lnTo>
                <a:lnTo>
                  <a:pt x="6056851" y="436227"/>
                </a:lnTo>
                <a:lnTo>
                  <a:pt x="4806892" y="0"/>
                </a:lnTo>
                <a:lnTo>
                  <a:pt x="4605556" y="67111"/>
                </a:ln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</a:t>
            </a:r>
            <a:r>
              <a:rPr lang="de-DE" dirty="0" err="1"/>
              <a:t>Heatmap</a:t>
            </a:r>
            <a:r>
              <a:rPr lang="de-DE" dirty="0"/>
              <a:t> pro Gruppe: &lt;Aussage&gt;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TBD</a:t>
            </a:r>
            <a:endParaRPr lang="de-D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3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5FDF-37E4-45E2-B33A-310AC10C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in Untersuchung: Datensets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E93-777B-4FE8-B92D-B401942E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Folgende Datensets wurden in 3 Gruppen eingeteilt (</a:t>
            </a:r>
            <a:r>
              <a:rPr lang="en-US" sz="1800" dirty="0">
                <a:hlinkClick r:id="rId2"/>
              </a:rPr>
              <a:t>https://notebooks.azure.com/felix-schuhbauer/projects/bsc-thesis-ml/tree/Plots/Stock-Price-Plots?page=2</a:t>
            </a:r>
            <a:r>
              <a:rPr lang="en-US" sz="1800" dirty="0"/>
              <a:t>)</a:t>
            </a:r>
            <a:r>
              <a:rPr lang="de-DE" sz="1800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58728-02AA-4096-80AE-9D609EB054A3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261E039-D302-46D0-92D8-C07B2682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t="5455" r="8893" b="11048"/>
          <a:stretch/>
        </p:blipFill>
        <p:spPr bwMode="auto">
          <a:xfrm>
            <a:off x="4283978" y="2129369"/>
            <a:ext cx="3624044" cy="20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D010BC9-164B-4E8A-8F57-8B99AEF83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7628" r="8668" b="8874"/>
          <a:stretch/>
        </p:blipFill>
        <p:spPr bwMode="auto">
          <a:xfrm>
            <a:off x="717259" y="4293347"/>
            <a:ext cx="3624044" cy="20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CE8764-8012-4A82-A79F-D27AC5926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7104" r="7513" b="9398"/>
          <a:stretch/>
        </p:blipFill>
        <p:spPr bwMode="auto">
          <a:xfrm>
            <a:off x="4341303" y="4257174"/>
            <a:ext cx="3624044" cy="20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CACCF4B-4A87-44AB-9395-D94EB2ABB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" t="6786" r="9381" b="9717"/>
          <a:stretch/>
        </p:blipFill>
        <p:spPr bwMode="auto">
          <a:xfrm>
            <a:off x="8271545" y="4257174"/>
            <a:ext cx="3624044" cy="20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1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F-Maß steigt mit </a:t>
            </a:r>
            <a:r>
              <a:rPr lang="de-DE" dirty="0" err="1"/>
              <a:t>Horizobnt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Siehe: </a:t>
            </a: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Zu beobachten: Bei steigendem Horizont werden Datensets zunehmend mehr </a:t>
            </a:r>
            <a:r>
              <a:rPr lang="de-DE" sz="1800" dirty="0" err="1"/>
              <a:t>unbalanced</a:t>
            </a:r>
            <a:endParaRPr lang="de-DE" sz="1800" dirty="0"/>
          </a:p>
          <a:p>
            <a:r>
              <a:rPr lang="de-DE" sz="1800" dirty="0"/>
              <a:t>Aber das ist nicht ausschlaggebend, siehe: AAPL 65d viel mehr </a:t>
            </a:r>
            <a:r>
              <a:rPr lang="de-DE" sz="1800" dirty="0" err="1"/>
              <a:t>unbalanced</a:t>
            </a:r>
            <a:r>
              <a:rPr lang="de-DE" sz="1800" dirty="0"/>
              <a:t> (370 neg., 900 pos.) als bei 250d (480 neg., 790 pos.), dennoch haben bei 250d deutlich bessere Performance (RF: von 0,759 auf 0,824, </a:t>
            </a:r>
            <a:r>
              <a:rPr lang="de-DE" sz="1800" dirty="0" err="1"/>
              <a:t>TunedDT</a:t>
            </a:r>
            <a:r>
              <a:rPr lang="de-DE" sz="1800" dirty="0"/>
              <a:t>: von 0,694 auf 0,901)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>
                <a:sym typeface="Wingdings" panose="05000000000000000000" pitchFamily="2" charset="2"/>
              </a:rPr>
              <a:t>Im Gegensatz dazu erzielt der Dummy bei </a:t>
            </a:r>
            <a:r>
              <a:rPr lang="de-DE" sz="1800" dirty="0" err="1">
                <a:sym typeface="Wingdings" panose="05000000000000000000" pitchFamily="2" charset="2"/>
              </a:rPr>
              <a:t>unbalnced</a:t>
            </a:r>
            <a:r>
              <a:rPr lang="de-DE" sz="1800" dirty="0">
                <a:sym typeface="Wingdings" panose="05000000000000000000" pitchFamily="2" charset="2"/>
              </a:rPr>
              <a:t> 65d besseres Ergebnis (0,759) als auf balancierterem 250d (0,703)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>
                <a:sym typeface="Wingdings" panose="05000000000000000000" pitchFamily="2" charset="2"/>
              </a:rPr>
              <a:t>Die baum-basierten Klassifikatoren können, im Gegensatz zum Dummy </a:t>
            </a:r>
            <a:r>
              <a:rPr lang="de-DE" sz="1800" dirty="0" err="1">
                <a:sym typeface="Wingdings" panose="05000000000000000000" pitchFamily="2" charset="2"/>
              </a:rPr>
              <a:t>Classifier</a:t>
            </a:r>
            <a:r>
              <a:rPr lang="de-DE" sz="1800" dirty="0">
                <a:sym typeface="Wingdings" panose="05000000000000000000" pitchFamily="2" charset="2"/>
              </a:rPr>
              <a:t>, für langfristige Vorhersagen Muster erkennen, um ihre Genauigkeit (F-Maß) zu erhöhen.</a:t>
            </a:r>
            <a:endParaRPr lang="de-DE" sz="1800" dirty="0"/>
          </a:p>
          <a:p>
            <a:r>
              <a:rPr lang="de-DE" sz="1800" dirty="0"/>
              <a:t>Vorschlag: In Zukunft mit Over-/</a:t>
            </a:r>
            <a:r>
              <a:rPr lang="de-DE" sz="1800" dirty="0" err="1"/>
              <a:t>Under</a:t>
            </a:r>
            <a:r>
              <a:rPr lang="de-DE" sz="1800" dirty="0"/>
              <a:t>-/ADASYN-Sampling versuchen, Balance der Klassen herzustellen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5FA89-D459-4699-817E-3F1EBD57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655860"/>
            <a:ext cx="3905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RF und DT besser als Dummy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Final F-Measure </a:t>
            </a:r>
            <a:r>
              <a:rPr lang="en-US" sz="1800" dirty="0" err="1"/>
              <a:t>Evlauations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Dummy, DT, RF, </a:t>
            </a:r>
            <a:r>
              <a:rPr lang="en-US" sz="1800" dirty="0" err="1"/>
              <a:t>TunedDT</a:t>
            </a:r>
            <a:r>
              <a:rPr lang="en-US" sz="1800" dirty="0"/>
              <a:t> und </a:t>
            </a:r>
            <a:r>
              <a:rPr lang="en-US" sz="1800" dirty="0" err="1"/>
              <a:t>TunedRF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https://notebooks.azure.com/felix-schuhbauer/projects/bsc-thesis-ml/tree/Plots/Evaluation-Plots-Adjusted?page=37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INSERT DIAGRTAM, um </a:t>
            </a:r>
            <a:r>
              <a:rPr lang="en-US" sz="1800" dirty="0" err="1"/>
              <a:t>diese</a:t>
            </a:r>
            <a:r>
              <a:rPr lang="en-US" sz="1800" dirty="0"/>
              <a:t> </a:t>
            </a:r>
            <a:r>
              <a:rPr lang="en-US" sz="1800" dirty="0" err="1"/>
              <a:t>Aussage</a:t>
            </a:r>
            <a:r>
              <a:rPr lang="en-US" sz="1800" dirty="0"/>
              <a:t> </a:t>
            </a:r>
            <a:r>
              <a:rPr lang="en-US" sz="1800" dirty="0" err="1"/>
              <a:t>zu</a:t>
            </a:r>
            <a:r>
              <a:rPr lang="en-US" sz="1800" dirty="0"/>
              <a:t> </a:t>
            </a:r>
            <a:r>
              <a:rPr lang="en-US" sz="1800" dirty="0" err="1"/>
              <a:t>untermalen</a:t>
            </a:r>
            <a:r>
              <a:rPr lang="en-US" sz="1800" dirty="0"/>
              <a:t>:</a:t>
            </a:r>
          </a:p>
          <a:p>
            <a:r>
              <a:rPr lang="en-US" sz="1800" dirty="0"/>
              <a:t>DT und RF </a:t>
            </a:r>
            <a:r>
              <a:rPr lang="en-US" sz="1800" dirty="0" err="1"/>
              <a:t>sind</a:t>
            </a:r>
            <a:r>
              <a:rPr lang="en-US" sz="1800" dirty="0"/>
              <a:t> </a:t>
            </a:r>
            <a:r>
              <a:rPr lang="en-US" sz="1800" dirty="0" err="1"/>
              <a:t>langfristig</a:t>
            </a:r>
            <a:r>
              <a:rPr lang="en-US" sz="1800" dirty="0"/>
              <a:t> (65d, 250d) </a:t>
            </a:r>
            <a:r>
              <a:rPr lang="en-US" sz="1800" dirty="0" err="1"/>
              <a:t>deutlich</a:t>
            </a:r>
            <a:r>
              <a:rPr lang="en-US" sz="1800" dirty="0"/>
              <a:t> </a:t>
            </a:r>
            <a:r>
              <a:rPr lang="en-US" sz="1800" dirty="0" err="1"/>
              <a:t>besser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Dummy (TBD vs TBD), </a:t>
            </a:r>
            <a:r>
              <a:rPr lang="en-US" sz="1800" dirty="0" err="1"/>
              <a:t>kurzfristig</a:t>
            </a:r>
            <a:r>
              <a:rPr lang="en-US" sz="1800" dirty="0"/>
              <a:t> (1d – 20d) </a:t>
            </a:r>
            <a:r>
              <a:rPr lang="en-US" sz="1800" dirty="0" err="1"/>
              <a:t>jedoch</a:t>
            </a:r>
            <a:r>
              <a:rPr lang="en-US" sz="1800" dirty="0"/>
              <a:t> </a:t>
            </a:r>
            <a:r>
              <a:rPr lang="en-US" sz="1800" dirty="0" err="1"/>
              <a:t>ist</a:t>
            </a:r>
            <a:r>
              <a:rPr lang="en-US" sz="1800" dirty="0"/>
              <a:t> Dummy </a:t>
            </a:r>
            <a:r>
              <a:rPr lang="en-US" sz="1800" dirty="0" err="1"/>
              <a:t>besser</a:t>
            </a:r>
            <a:r>
              <a:rPr lang="en-US" sz="1800" dirty="0"/>
              <a:t> (TBD vs TBD)</a:t>
            </a:r>
          </a:p>
          <a:p>
            <a:r>
              <a:rPr lang="en-US" sz="1800" dirty="0" err="1"/>
              <a:t>Für</a:t>
            </a:r>
            <a:r>
              <a:rPr lang="en-US" sz="1800" dirty="0"/>
              <a:t> den </a:t>
            </a:r>
            <a:r>
              <a:rPr lang="en-US" sz="1800" dirty="0" err="1"/>
              <a:t>längsten</a:t>
            </a:r>
            <a:r>
              <a:rPr lang="en-US" sz="1800" dirty="0"/>
              <a:t> </a:t>
            </a:r>
            <a:r>
              <a:rPr lang="en-US" sz="1800" dirty="0" err="1"/>
              <a:t>horizont</a:t>
            </a:r>
            <a:r>
              <a:rPr lang="en-US" sz="1800" dirty="0"/>
              <a:t> 250d hat der </a:t>
            </a:r>
            <a:r>
              <a:rPr lang="en-US" sz="1800" dirty="0" err="1"/>
              <a:t>TunedRF</a:t>
            </a:r>
            <a:r>
              <a:rPr lang="en-US" sz="1800" dirty="0"/>
              <a:t> </a:t>
            </a:r>
            <a:r>
              <a:rPr lang="en-US" sz="1800" dirty="0" err="1"/>
              <a:t>über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Datensets</a:t>
            </a:r>
            <a:r>
              <a:rPr lang="en-US" sz="1800" dirty="0"/>
              <a:t> </a:t>
            </a:r>
            <a:r>
              <a:rPr lang="en-US" sz="1800" dirty="0" err="1"/>
              <a:t>gemittelt</a:t>
            </a:r>
            <a:r>
              <a:rPr lang="en-US" sz="1800" dirty="0"/>
              <a:t> die </a:t>
            </a:r>
            <a:r>
              <a:rPr lang="en-US" sz="1800" dirty="0" err="1"/>
              <a:t>höchste</a:t>
            </a:r>
            <a:r>
              <a:rPr lang="en-US" sz="1800" dirty="0"/>
              <a:t> </a:t>
            </a:r>
            <a:r>
              <a:rPr lang="en-US" sz="1800" dirty="0" err="1"/>
              <a:t>Genaugikeit</a:t>
            </a:r>
            <a:r>
              <a:rPr lang="en-US" sz="1800" dirty="0"/>
              <a:t> (F-</a:t>
            </a:r>
            <a:r>
              <a:rPr lang="en-US" sz="1800" dirty="0" err="1"/>
              <a:t>Maß</a:t>
            </a:r>
            <a:r>
              <a:rPr lang="en-US" sz="1800" dirty="0"/>
              <a:t>) von 0,862 (vs. Dummy=0,742)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44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F-Maß in Gruppe 1 ist deutlich besser als in Gruppe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18 </a:t>
            </a:r>
            <a:r>
              <a:rPr lang="en-US" sz="1800" dirty="0" err="1"/>
              <a:t>Diagramme</a:t>
            </a:r>
            <a:r>
              <a:rPr lang="en-US" sz="1800" dirty="0"/>
              <a:t> von 6 </a:t>
            </a:r>
            <a:r>
              <a:rPr lang="en-US" sz="1800" dirty="0" err="1"/>
              <a:t>Clasisfier</a:t>
            </a:r>
            <a:r>
              <a:rPr lang="en-US" sz="1800" dirty="0"/>
              <a:t> in 3 </a:t>
            </a:r>
            <a:r>
              <a:rPr lang="en-US" sz="1800" dirty="0" err="1"/>
              <a:t>Grupen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https://notebooks.azure.com/felix-schuhbauer/projects/bsc-thesis-ml/tree/Plots/Evaluation-Plots?page=52</a:t>
            </a:r>
            <a:endParaRPr lang="en-US" sz="1800" dirty="0"/>
          </a:p>
          <a:p>
            <a:r>
              <a:rPr lang="en-US" sz="1800" dirty="0" err="1"/>
              <a:t>Bsp</a:t>
            </a:r>
            <a:r>
              <a:rPr lang="en-US" sz="1800" dirty="0"/>
              <a:t>. RF: Man </a:t>
            </a:r>
            <a:r>
              <a:rPr lang="en-US" sz="1800" dirty="0" err="1"/>
              <a:t>sieht</a:t>
            </a:r>
            <a:r>
              <a:rPr lang="en-US" sz="1800" dirty="0"/>
              <a:t>, </a:t>
            </a:r>
            <a:r>
              <a:rPr lang="en-US" sz="1800" dirty="0" err="1"/>
              <a:t>dass</a:t>
            </a:r>
            <a:r>
              <a:rPr lang="en-US" sz="1800" dirty="0"/>
              <a:t> in Gruppe 1 </a:t>
            </a:r>
            <a:r>
              <a:rPr lang="en-US" sz="1800" dirty="0" err="1"/>
              <a:t>alle</a:t>
            </a:r>
            <a:r>
              <a:rPr lang="en-US" sz="1800" dirty="0"/>
              <a:t> F-</a:t>
            </a:r>
            <a:r>
              <a:rPr lang="en-US" sz="1800" dirty="0" err="1"/>
              <a:t>Maße</a:t>
            </a:r>
            <a:r>
              <a:rPr lang="en-US" sz="1800" dirty="0"/>
              <a:t> </a:t>
            </a:r>
            <a:r>
              <a:rPr lang="en-US" sz="1800" dirty="0" err="1"/>
              <a:t>deutlich</a:t>
            </a:r>
            <a:r>
              <a:rPr lang="en-US" sz="1800" dirty="0"/>
              <a:t> </a:t>
            </a:r>
            <a:r>
              <a:rPr lang="en-US" sz="1800" dirty="0" err="1"/>
              <a:t>höher</a:t>
            </a:r>
            <a:r>
              <a:rPr lang="en-US" sz="1800" dirty="0"/>
              <a:t> </a:t>
            </a:r>
            <a:r>
              <a:rPr lang="en-US" sz="1800" dirty="0" err="1"/>
              <a:t>sind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in Gruppe 2</a:t>
            </a:r>
          </a:p>
          <a:p>
            <a:r>
              <a:rPr lang="en-US" sz="1800" dirty="0" err="1"/>
              <a:t>Bsp</a:t>
            </a:r>
            <a:r>
              <a:rPr lang="en-US" sz="1800" dirty="0"/>
              <a:t> DT: Man </a:t>
            </a:r>
            <a:r>
              <a:rPr lang="en-US" sz="1800" dirty="0" err="1"/>
              <a:t>sieht</a:t>
            </a:r>
            <a:r>
              <a:rPr lang="en-US" sz="1800" dirty="0"/>
              <a:t> ,</a:t>
            </a:r>
            <a:r>
              <a:rPr lang="en-US" sz="1800" dirty="0" err="1"/>
              <a:t>kdass</a:t>
            </a:r>
            <a:r>
              <a:rPr lang="en-US" sz="1800" dirty="0"/>
              <a:t> in </a:t>
            </a:r>
            <a:r>
              <a:rPr lang="en-US" sz="1800" dirty="0" err="1"/>
              <a:t>Guppe</a:t>
            </a:r>
            <a:r>
              <a:rPr lang="en-US" sz="1800" dirty="0"/>
              <a:t> 1 </a:t>
            </a:r>
            <a:r>
              <a:rPr lang="en-US" sz="1800" dirty="0" err="1"/>
              <a:t>alle</a:t>
            </a:r>
            <a:r>
              <a:rPr lang="en-US" sz="1800" dirty="0"/>
              <a:t> LANGFRISTIGEN </a:t>
            </a:r>
            <a:r>
              <a:rPr lang="en-US" sz="1800" dirty="0" err="1"/>
              <a:t>höher</a:t>
            </a:r>
            <a:r>
              <a:rPr lang="en-US" sz="1800" dirty="0"/>
              <a:t> </a:t>
            </a:r>
            <a:r>
              <a:rPr lang="en-US" sz="1800" dirty="0" err="1"/>
              <a:t>sind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in Gruppe 2, KURZFRISTIGE lower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9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RF und DT lernen auch Gruppe 3 (</a:t>
            </a:r>
            <a:r>
              <a:rPr lang="de-DE" dirty="0" err="1"/>
              <a:t>downward</a:t>
            </a:r>
            <a:r>
              <a:rPr lang="de-DE" dirty="0"/>
              <a:t> Trend), im. </a:t>
            </a:r>
            <a:r>
              <a:rPr lang="de-DE" dirty="0" err="1"/>
              <a:t>Ggsatz</a:t>
            </a:r>
            <a:r>
              <a:rPr lang="de-DE" dirty="0"/>
              <a:t> zu Dummy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Final F-Measure </a:t>
            </a:r>
            <a:r>
              <a:rPr lang="en-US" sz="1800" dirty="0" err="1"/>
              <a:t>Evlauations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Dummy, DT, RF, </a:t>
            </a:r>
            <a:r>
              <a:rPr lang="en-US" sz="1800" dirty="0" err="1"/>
              <a:t>TunedDT</a:t>
            </a:r>
            <a:r>
              <a:rPr lang="en-US" sz="1800" dirty="0"/>
              <a:t> und </a:t>
            </a:r>
            <a:r>
              <a:rPr lang="en-US" sz="1800" dirty="0" err="1"/>
              <a:t>TunedRF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https://notebooks.azure.com/felix-schuhbauer/projects/bsc-thesis-ml/tree/Plots/Evaluation-Plots-Adjusted?page=37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Es </a:t>
            </a:r>
            <a:r>
              <a:rPr lang="en-US" sz="1800" dirty="0" err="1"/>
              <a:t>lässt</a:t>
            </a:r>
            <a:r>
              <a:rPr lang="en-US" sz="1800" dirty="0"/>
              <a:t> </a:t>
            </a:r>
            <a:r>
              <a:rPr lang="en-US" sz="1800" dirty="0" err="1"/>
              <a:t>sich</a:t>
            </a:r>
            <a:r>
              <a:rPr lang="en-US" sz="1800" dirty="0"/>
              <a:t> </a:t>
            </a:r>
            <a:r>
              <a:rPr lang="en-US" sz="1800" dirty="0" err="1"/>
              <a:t>feststellen</a:t>
            </a:r>
            <a:r>
              <a:rPr lang="en-US" sz="1800" dirty="0"/>
              <a:t>, </a:t>
            </a:r>
            <a:r>
              <a:rPr lang="en-US" sz="1800" dirty="0" err="1"/>
              <a:t>dass</a:t>
            </a:r>
            <a:r>
              <a:rPr lang="en-US" sz="1800" dirty="0"/>
              <a:t> RF und DT </a:t>
            </a:r>
            <a:r>
              <a:rPr lang="en-US" sz="1800" dirty="0" err="1"/>
              <a:t>auch</a:t>
            </a:r>
            <a:r>
              <a:rPr lang="en-US" sz="1800" dirty="0"/>
              <a:t> Gruppe 3 </a:t>
            </a:r>
            <a:r>
              <a:rPr lang="en-US" sz="1800" dirty="0" err="1"/>
              <a:t>lernen</a:t>
            </a:r>
            <a:r>
              <a:rPr lang="en-US" sz="1800" dirty="0"/>
              <a:t> </a:t>
            </a:r>
            <a:r>
              <a:rPr lang="en-US" sz="1800" dirty="0" err="1"/>
              <a:t>können</a:t>
            </a:r>
            <a:r>
              <a:rPr lang="en-US" sz="1800" dirty="0"/>
              <a:t> (downward Trend), </a:t>
            </a:r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en-US" sz="1800" dirty="0" err="1"/>
              <a:t>Ggsatz</a:t>
            </a:r>
            <a:r>
              <a:rPr lang="en-US" sz="1800" dirty="0"/>
              <a:t> </a:t>
            </a:r>
            <a:r>
              <a:rPr lang="en-US" sz="1800" dirty="0" err="1"/>
              <a:t>zu</a:t>
            </a:r>
            <a:r>
              <a:rPr lang="en-US" sz="1800" dirty="0"/>
              <a:t> Dummy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 DT und RF </a:t>
            </a:r>
            <a:r>
              <a:rPr lang="en-US" sz="1800" dirty="0" err="1">
                <a:sym typeface="Wingdings" panose="05000000000000000000" pitchFamily="2" charset="2"/>
              </a:rPr>
              <a:t>sinnvoll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einsetzbar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zur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Klassifikation</a:t>
            </a:r>
            <a:r>
              <a:rPr lang="en-US" sz="1800" dirty="0">
                <a:sym typeface="Wingdings" panose="05000000000000000000" pitchFamily="2" charset="2"/>
              </a:rPr>
              <a:t> von </a:t>
            </a:r>
            <a:r>
              <a:rPr lang="en-US" sz="1800" dirty="0" err="1">
                <a:sym typeface="Wingdings" panose="05000000000000000000" pitchFamily="2" charset="2"/>
              </a:rPr>
              <a:t>Aktien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42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Tuning wenig hilfreich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Final F-Measure </a:t>
            </a:r>
            <a:r>
              <a:rPr lang="en-US" sz="1800" dirty="0" err="1"/>
              <a:t>Evlauations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Dummy, DT, RF, </a:t>
            </a:r>
            <a:r>
              <a:rPr lang="en-US" sz="1800" dirty="0" err="1"/>
              <a:t>TunedDT</a:t>
            </a:r>
            <a:r>
              <a:rPr lang="en-US" sz="1800" dirty="0"/>
              <a:t> und </a:t>
            </a:r>
            <a:r>
              <a:rPr lang="en-US" sz="1800" dirty="0" err="1"/>
              <a:t>TunedRF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https://notebooks.azure.com/felix-schuhbauer/projects/bsc-thesis-ml/tree/Plots/Evaluation-Plots-Adjusted?page=37</a:t>
            </a:r>
            <a:endParaRPr lang="en-US" sz="1800" dirty="0"/>
          </a:p>
          <a:p>
            <a:r>
              <a:rPr lang="en-US" sz="1800" dirty="0" err="1"/>
              <a:t>Fef</a:t>
            </a:r>
            <a:endParaRPr lang="en-US" sz="1800" dirty="0"/>
          </a:p>
          <a:p>
            <a:endParaRPr lang="de-D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963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Feature </a:t>
            </a:r>
            <a:r>
              <a:rPr lang="de-DE" dirty="0" err="1"/>
              <a:t>Extraction</a:t>
            </a:r>
            <a:r>
              <a:rPr lang="de-DE" dirty="0"/>
              <a:t> hilft bisschen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Final F-Measure </a:t>
            </a:r>
            <a:r>
              <a:rPr lang="en-US" sz="1800" dirty="0" err="1"/>
              <a:t>Evlauations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Dummy, DT, RF, </a:t>
            </a:r>
            <a:r>
              <a:rPr lang="en-US" sz="1800" dirty="0" err="1"/>
              <a:t>TunedDT</a:t>
            </a:r>
            <a:r>
              <a:rPr lang="en-US" sz="1800" dirty="0"/>
              <a:t> und </a:t>
            </a:r>
            <a:r>
              <a:rPr lang="en-US" sz="1800" dirty="0" err="1"/>
              <a:t>TunedRF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https://notebooks.azure.com/felix-schuhbauer/projects/bsc-thesis-ml/html/Plots/Evaluation-Plots/Feature-Extraction-Impact-.jpeg</a:t>
            </a:r>
            <a:endParaRPr lang="en-US" sz="1800" dirty="0"/>
          </a:p>
          <a:p>
            <a:r>
              <a:rPr lang="en-US" sz="1800" dirty="0"/>
              <a:t>Dummy </a:t>
            </a:r>
            <a:r>
              <a:rPr lang="en-US" sz="1800" dirty="0" err="1"/>
              <a:t>lernt</a:t>
            </a:r>
            <a:r>
              <a:rPr lang="en-US" sz="1800" dirty="0"/>
              <a:t> 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mehr</a:t>
            </a:r>
            <a:r>
              <a:rPr lang="en-US" sz="1800" dirty="0"/>
              <a:t>, </a:t>
            </a: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anderen</a:t>
            </a:r>
            <a:r>
              <a:rPr lang="en-US" sz="1800" dirty="0"/>
              <a:t> </a:t>
            </a:r>
            <a:r>
              <a:rPr lang="en-US" sz="1800" dirty="0" err="1"/>
              <a:t>schon</a:t>
            </a:r>
            <a:r>
              <a:rPr lang="en-US" sz="1800" dirty="0"/>
              <a:t>.</a:t>
            </a:r>
          </a:p>
          <a:p>
            <a:r>
              <a:rPr lang="en-US" sz="1800" dirty="0"/>
              <a:t>Table:</a:t>
            </a:r>
          </a:p>
          <a:p>
            <a:pPr marL="0" indent="0">
              <a:buNone/>
            </a:pPr>
            <a:r>
              <a:rPr lang="en-US" sz="1050" dirty="0"/>
              <a:t>\begin{table}[]</a:t>
            </a:r>
          </a:p>
          <a:p>
            <a:pPr marL="0" indent="0">
              <a:buNone/>
            </a:pPr>
            <a:r>
              <a:rPr lang="en-US" sz="1050" dirty="0"/>
              <a:t>\begin{tabular}{</a:t>
            </a:r>
            <a:r>
              <a:rPr lang="en-US" sz="1050" dirty="0" err="1"/>
              <a:t>llll</a:t>
            </a: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dirty="0"/>
              <a:t>        &amp; Normal &amp; Extracted &amp; Diff  \\</a:t>
            </a:r>
          </a:p>
          <a:p>
            <a:pPr marL="0" indent="0">
              <a:buNone/>
            </a:pPr>
            <a:r>
              <a:rPr lang="en-US" sz="1050" dirty="0"/>
              <a:t>Dummy   &amp; 0,565  &amp; 0,565     &amp; 0,000 \\</a:t>
            </a:r>
          </a:p>
          <a:p>
            <a:pPr marL="0" indent="0">
              <a:buNone/>
            </a:pPr>
            <a:r>
              <a:rPr lang="en-US" sz="1050" dirty="0"/>
              <a:t>DT      &amp; 0,559  &amp; 0,567     &amp; 0,007 \\</a:t>
            </a:r>
          </a:p>
          <a:p>
            <a:pPr marL="0" indent="0">
              <a:buNone/>
            </a:pPr>
            <a:r>
              <a:rPr lang="en-US" sz="1050" dirty="0"/>
              <a:t>RF      &amp; 0,569  &amp; 0,587     &amp; 0,019 \\</a:t>
            </a:r>
          </a:p>
          <a:p>
            <a:pPr marL="0" indent="0">
              <a:buNone/>
            </a:pPr>
            <a:r>
              <a:rPr lang="en-US" sz="1050" dirty="0" err="1"/>
              <a:t>TunedDT</a:t>
            </a:r>
            <a:r>
              <a:rPr lang="en-US" sz="1050" dirty="0"/>
              <a:t> &amp; 0,543  &amp; 0,574     &amp; 0,030 \\</a:t>
            </a:r>
          </a:p>
          <a:p>
            <a:pPr marL="0" indent="0">
              <a:buNone/>
            </a:pPr>
            <a:r>
              <a:rPr lang="en-US" sz="1050" dirty="0" err="1"/>
              <a:t>TunedRF</a:t>
            </a:r>
            <a:r>
              <a:rPr lang="en-US" sz="1050" dirty="0"/>
              <a:t> &amp; 0,572  &amp; 0,584     &amp; 0,012</a:t>
            </a:r>
          </a:p>
          <a:p>
            <a:pPr marL="0" indent="0">
              <a:buNone/>
            </a:pPr>
            <a:r>
              <a:rPr lang="en-US" sz="1050" dirty="0"/>
              <a:t>\end{tabular}</a:t>
            </a:r>
          </a:p>
          <a:p>
            <a:pPr marL="0" indent="0">
              <a:buNone/>
            </a:pPr>
            <a:r>
              <a:rPr lang="en-US" sz="1050" dirty="0"/>
              <a:t>\end{table}</a:t>
            </a:r>
          </a:p>
          <a:p>
            <a:endParaRPr lang="de-D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93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Tuning hat geringen Einfluss auf F-Maß, teilweise auch negativ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Tuing</a:t>
            </a:r>
            <a:r>
              <a:rPr lang="en-US" sz="1800" dirty="0"/>
              <a:t> impact </a:t>
            </a:r>
            <a:r>
              <a:rPr lang="en-US" sz="1800" dirty="0" err="1"/>
              <a:t>bilder</a:t>
            </a:r>
            <a:r>
              <a:rPr lang="en-US" sz="1800" dirty="0"/>
              <a:t>: DT (</a:t>
            </a:r>
            <a:r>
              <a:rPr lang="en-US" sz="1800" dirty="0">
                <a:hlinkClick r:id="rId2"/>
              </a:rPr>
              <a:t>LINK</a:t>
            </a:r>
            <a:r>
              <a:rPr lang="en-US" sz="1800" dirty="0"/>
              <a:t>) und RF (</a:t>
            </a:r>
            <a:r>
              <a:rPr lang="en-US" sz="1800" dirty="0">
                <a:hlinkClick r:id="rId3"/>
              </a:rPr>
              <a:t>LINK</a:t>
            </a:r>
            <a:r>
              <a:rPr lang="en-US" sz="1800" dirty="0"/>
              <a:t>)</a:t>
            </a:r>
          </a:p>
          <a:p>
            <a:endParaRPr lang="de-D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93DC64-7EF6-4279-B311-F0194B304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22" y="2261037"/>
            <a:ext cx="7751428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fdiffs_dt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[[0.005739970296932295, 0.03812432117615583, 0.07057487801284446, 0.03561857691159376, -0.04426950814550423, 0.010000699349604902, -0.00657392939560808, 0.11726376995214871, 0.10556340088800681, -0.06577569963012064, 0.1062950464525268, 0.0346675789713764], [-0.045873500101688, -0.03951713646089727, -0.12421821621905715, 0.12349963445218731, -0.05018371441784908, 0.06994358324181904, 0.03161584725739963, -0.08894960534304791, -0.0349054286416115, 0.0032192561042047596, 0.040663572474604615, -0.013941629660117028], [0.06827032640521558, -0.019757297672593377, -0.04301666310399932, -0.053951437321625106, 0.02913776689786468, 0.06526806526806533, -0.09342866695815433, 0.07269904009034445, -0.035942902430740054, -0.03256181276957659, -0.08135091528877991, -0.013610740673038135], [-0.07879887555003995, 0.1428713246721967, -0.036737985104308035, 0.06623130398146193, -0.1399727428134772, 0.06306139197104088, -0.08130602286852534, 0.10860380091746275, -0.08717332133452327, 0.15303736323757838, 0.016491435540198607, 0.01035620620778821], [-0.08823768823768818, 0.07475132275132279, -0.07180713850194642, 0.27544120072571326, -0.010146710938080061, 0.10563538392456218, -0.09303091569752175, 0.0347099567099568, 0.07709103394258698, 0.13844846677893208, -0.07812385181452675, 0.02825531204018794], [0.07754683352780545, 0.021692703037263228, 0.04877827820054881, -0.047138655566910215, -0.01745128335517343, 0.0, -0.1590492840492841, 0.02599562723340232, -0.02823646128456836, -0.05816081137599327, -0.022483660130718952, -0.0008828568939311943]]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A0EBBFC-CE08-4356-A114-6AB7DF2F2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22" y="4241654"/>
            <a:ext cx="7751428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fdiffs_rf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[[-0.06410211909266039, 0.08475560403983523, -0.06233965784527579, -0.04744345332908573, 0.020411351424683533, 0.02921131928245918, 0.043382654541452736, 0.02060160700699587, 0.03089581304771183, 0.005412647374062163, 0.03955030660913017, 0.009619437634472261], [-0.01434713934713927, 0.02283695901977073, -0.0014006289098438263, 0.02886351865612835, -0.010781660857335007, 0.009398991729546335, 0.00807655840342103, 0.021120634662893267, -0.06334485057889316, -0.044992283645285125, 0.16943866943866948, 0.015645869841803273], [0.05721911725967754, -0.048886571948771385, -0.06534090909090906, 0.019872928700714443, -0.020299963564167856, -0.09131504060510143, 0.0622134975677629, 0.1001264060832312, -0.11225284061245211, -0.01931514178705196, 0.03645380702425227, -0.0033371337401814083], [0.04800279085993375, -0.025098430845874042, 0.012168131476180455, -0.08424468378900862, 0.07503162824071463, -0.05886129233612564, -0.05531288343558277, 0.045139854736516716, 0.029891583987602666, 0.0690119899618924, 0.051978150358371944, 0.012046267367583074], [-0.027712972781901768, -0.13431194505363298, 0.02333380820096398, 0.005210684645989727, 0.026558150177329876, 0.015244718781268207, -0.13241401522214497, -0.04852390622625624, -0.08615497931153993, -0.09973239662601985, -0.043661021109474674, -0.04707417001111458], [0.020148749154834333, -0.0007534659433393598, -0.10724908869524796, 0.03949981044622852, 0.030410526315789554, -0.029919952170591513, 0.0069701258579496495, 0.015477595259947186, 0.048533612798123515, 0.0010975145141052245, -0.012799073835863133, 0.0040585877763811284]]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5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Vorgehen in Untersuchung: Einleitung</vt:lpstr>
      <vt:lpstr>Vorgehen in Untersuchung: Datensets</vt:lpstr>
      <vt:lpstr>Ergebnisse: F-Maß steigt mit Horizobnt</vt:lpstr>
      <vt:lpstr>Ergebnisse: RF und DT besser als Dummy</vt:lpstr>
      <vt:lpstr>Ergebnisse: F-Maß in Gruppe 1 ist deutlich besser als in Gruppe 2</vt:lpstr>
      <vt:lpstr>Ergebnisse: RF und DT lernen auch Gruppe 3 (downward Trend), im. Ggsatz zu Dummy</vt:lpstr>
      <vt:lpstr>Ergebnisse: Tuning wenig hilfreich</vt:lpstr>
      <vt:lpstr>Ergebnisse: Feature Extraction hilft bisschen</vt:lpstr>
      <vt:lpstr>Tuning hat geringen Einfluss auf F-Maß, teilweise auch negativ</vt:lpstr>
      <vt:lpstr>Tuning pro Grp: 10TSCV zu geringe Tuning-Mengen, instablie Ergebnisse</vt:lpstr>
      <vt:lpstr>Versuche, Tuning zu verbessern: 1/2/5TSCV Tuning besser? Normals 3fCV? Anderes „Scoring“?</vt:lpstr>
      <vt:lpstr>Evtl. Histogramm, wie oft welcher Param-Wert?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Ergebnisse: Heatmap pro Gruppe: &lt;Aussage&gt;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TBD: Trends einzeichnen &amp; Extraction hard number ßadden</dc:title>
  <dc:creator>hieristkeinvirusne</dc:creator>
  <cp:lastModifiedBy>hieristkeinvirusne</cp:lastModifiedBy>
  <cp:revision>50</cp:revision>
  <dcterms:created xsi:type="dcterms:W3CDTF">2019-11-25T20:09:59Z</dcterms:created>
  <dcterms:modified xsi:type="dcterms:W3CDTF">2019-11-27T18:09:07Z</dcterms:modified>
</cp:coreProperties>
</file>