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27432000" cy="41148000"/>
  <p:notesSz cx="6858000" cy="9144000"/>
  <p:embeddedFontLst>
    <p:embeddedFont>
      <p:font typeface="Lucida Sans" panose="020B0602030504020204" pitchFamily="34" charset="0"/>
      <p:regular r:id="rId4"/>
      <p:bold r:id="rId5"/>
      <p:italic r:id="rId6"/>
      <p:boldItalic r:id="rId7"/>
    </p:embeddedFont>
    <p:embeddedFont>
      <p:font typeface="Open Sans" panose="020B0606030504020204" pitchFamily="3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 roundtripDataSignature="AMtx7mj2lCnrPOAb5FD/7LHIg2ZKJEG5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FF7"/>
    <a:srgbClr val="F7E8C9"/>
    <a:srgbClr val="0056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F315A2-C967-4F73-9E27-ACDE9EA22695}" v="19" dt="2025-09-28T13:01:24.7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19"/>
    <p:restoredTop sz="96247" autoAdjust="0"/>
  </p:normalViewPr>
  <p:slideViewPr>
    <p:cSldViewPr snapToGrid="0">
      <p:cViewPr>
        <p:scale>
          <a:sx n="66" d="100"/>
          <a:sy n="66" d="100"/>
        </p:scale>
        <p:origin x="-3307" y="-3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customschemas.google.com/relationships/presentationmetadata" Target="metadata"/><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413288" y="685800"/>
            <a:ext cx="2032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685800"/>
            <a:ext cx="228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58127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1508760" y="30510488"/>
            <a:ext cx="493770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2" name="Google Shape;52;p9"/>
          <p:cNvSpPr txBox="1">
            <a:spLocks noGrp="1"/>
          </p:cNvSpPr>
          <p:nvPr>
            <p:ph type="ftr" idx="11"/>
          </p:nvPr>
        </p:nvSpPr>
        <p:spPr>
          <a:xfrm>
            <a:off x="7269480" y="30510488"/>
            <a:ext cx="740670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15499080" y="30510488"/>
            <a:ext cx="493770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png"/><Relationship Id="rId9"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2" name="Rectangle 1">
            <a:extLst>
              <a:ext uri="{FF2B5EF4-FFF2-40B4-BE49-F238E27FC236}">
                <a16:creationId xmlns:a16="http://schemas.microsoft.com/office/drawing/2014/main" id="{9EED5D48-3F72-906A-55ED-B3ECB2E410D4}"/>
              </a:ext>
            </a:extLst>
          </p:cNvPr>
          <p:cNvSpPr/>
          <p:nvPr userDrawn="1"/>
        </p:nvSpPr>
        <p:spPr>
          <a:xfrm>
            <a:off x="0" y="1"/>
            <a:ext cx="27432000" cy="2371428"/>
          </a:xfrm>
          <a:prstGeom prst="rect">
            <a:avLst/>
          </a:prstGeom>
          <a:solidFill>
            <a:srgbClr val="00569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F123D09-D505-2D72-9FDF-F22657DAD764}"/>
              </a:ext>
            </a:extLst>
          </p:cNvPr>
          <p:cNvSpPr txBox="1"/>
          <p:nvPr userDrawn="1"/>
        </p:nvSpPr>
        <p:spPr>
          <a:xfrm>
            <a:off x="353910" y="2686884"/>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lang="en-US" dirty="0">
                <a:solidFill>
                  <a:srgbClr val="F7E8C9"/>
                </a:solidFill>
              </a:rPr>
              <a:t>Introduction</a:t>
            </a:r>
            <a:endParaRPr dirty="0">
              <a:solidFill>
                <a:srgbClr val="F7E8C9"/>
              </a:solidFill>
            </a:endParaRPr>
          </a:p>
        </p:txBody>
      </p:sp>
      <p:sp>
        <p:nvSpPr>
          <p:cNvPr id="4" name="TextBox 3">
            <a:extLst>
              <a:ext uri="{FF2B5EF4-FFF2-40B4-BE49-F238E27FC236}">
                <a16:creationId xmlns:a16="http://schemas.microsoft.com/office/drawing/2014/main" id="{B01DE082-BBA3-F7F3-B09A-8EC0F313C953}"/>
              </a:ext>
            </a:extLst>
          </p:cNvPr>
          <p:cNvSpPr txBox="1"/>
          <p:nvPr userDrawn="1"/>
        </p:nvSpPr>
        <p:spPr>
          <a:xfrm>
            <a:off x="1353365" y="15028144"/>
            <a:ext cx="11824752" cy="646331"/>
          </a:xfrm>
          <a:prstGeom prst="rect">
            <a:avLst/>
          </a:prstGeom>
          <a:solidFill>
            <a:schemeClr val="bg1"/>
          </a:solidFill>
          <a:ln w="12700">
            <a:solidFill>
              <a:srgbClr val="005698"/>
            </a:solidFill>
          </a:ln>
        </p:spPr>
        <p:txBody>
          <a:bodyPr wrap="square" lIns="457200" anchor="ctr">
            <a:spAutoFit/>
          </a:bodyPr>
          <a:lstStyle/>
          <a:p>
            <a:pPr>
              <a:defRPr sz="3600" b="1">
                <a:solidFill>
                  <a:srgbClr val="004C99"/>
                </a:solidFill>
              </a:defRPr>
            </a:pPr>
            <a:r>
              <a:rPr lang="en-US" dirty="0">
                <a:solidFill>
                  <a:srgbClr val="005698"/>
                </a:solidFill>
              </a:rPr>
              <a:t>Goals</a:t>
            </a:r>
            <a:endParaRPr dirty="0">
              <a:solidFill>
                <a:srgbClr val="005698"/>
              </a:solidFill>
            </a:endParaRPr>
          </a:p>
        </p:txBody>
      </p:sp>
      <p:sp>
        <p:nvSpPr>
          <p:cNvPr id="5" name="TextBox 4">
            <a:extLst>
              <a:ext uri="{FF2B5EF4-FFF2-40B4-BE49-F238E27FC236}">
                <a16:creationId xmlns:a16="http://schemas.microsoft.com/office/drawing/2014/main" id="{DEF8380A-832F-A6B6-C1F9-9B5CD9ACF8AD}"/>
              </a:ext>
            </a:extLst>
          </p:cNvPr>
          <p:cNvSpPr txBox="1"/>
          <p:nvPr userDrawn="1"/>
        </p:nvSpPr>
        <p:spPr>
          <a:xfrm>
            <a:off x="353909" y="24341062"/>
            <a:ext cx="12824209" cy="646331"/>
          </a:xfrm>
          <a:prstGeom prst="rect">
            <a:avLst/>
          </a:prstGeom>
          <a:solidFill>
            <a:srgbClr val="005698"/>
          </a:solidFill>
        </p:spPr>
        <p:txBody>
          <a:bodyPr wrap="square" lIns="457200" anchor="ctr">
            <a:spAutoFit/>
          </a:bodyPr>
          <a:lstStyle/>
          <a:p>
            <a:pPr>
              <a:defRPr sz="3600" b="1">
                <a:solidFill>
                  <a:srgbClr val="004C99"/>
                </a:solidFill>
              </a:defRPr>
            </a:pPr>
            <a:r>
              <a:rPr dirty="0">
                <a:solidFill>
                  <a:srgbClr val="F7E8C9"/>
                </a:solidFill>
              </a:rPr>
              <a:t>Initial Course Syllabus</a:t>
            </a:r>
          </a:p>
        </p:txBody>
      </p:sp>
      <p:sp>
        <p:nvSpPr>
          <p:cNvPr id="11" name="TextBox 10">
            <a:extLst>
              <a:ext uri="{FF2B5EF4-FFF2-40B4-BE49-F238E27FC236}">
                <a16:creationId xmlns:a16="http://schemas.microsoft.com/office/drawing/2014/main" id="{22A23F01-9E02-4446-6C13-799C5356DEAA}"/>
              </a:ext>
            </a:extLst>
          </p:cNvPr>
          <p:cNvSpPr txBox="1"/>
          <p:nvPr userDrawn="1"/>
        </p:nvSpPr>
        <p:spPr>
          <a:xfrm>
            <a:off x="14253881" y="2686884"/>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dirty="0">
                <a:solidFill>
                  <a:srgbClr val="F7E8C9"/>
                </a:solidFill>
              </a:rPr>
              <a:t>Modified Course Syllabus</a:t>
            </a:r>
          </a:p>
        </p:txBody>
      </p:sp>
      <p:sp>
        <p:nvSpPr>
          <p:cNvPr id="12" name="TextBox 11">
            <a:extLst>
              <a:ext uri="{FF2B5EF4-FFF2-40B4-BE49-F238E27FC236}">
                <a16:creationId xmlns:a16="http://schemas.microsoft.com/office/drawing/2014/main" id="{15C29343-6EDC-AE68-B797-41EF96CDE4F1}"/>
              </a:ext>
            </a:extLst>
          </p:cNvPr>
          <p:cNvSpPr txBox="1"/>
          <p:nvPr userDrawn="1"/>
        </p:nvSpPr>
        <p:spPr>
          <a:xfrm>
            <a:off x="14253880" y="13701905"/>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dirty="0">
                <a:solidFill>
                  <a:srgbClr val="F7E8C9"/>
                </a:solidFill>
              </a:rPr>
              <a:t>Science Gateways Resources Used</a:t>
            </a:r>
          </a:p>
        </p:txBody>
      </p:sp>
      <p:sp>
        <p:nvSpPr>
          <p:cNvPr id="13" name="TextBox 12">
            <a:extLst>
              <a:ext uri="{FF2B5EF4-FFF2-40B4-BE49-F238E27FC236}">
                <a16:creationId xmlns:a16="http://schemas.microsoft.com/office/drawing/2014/main" id="{2880188C-D200-BCF3-EE90-1777C6DC0C02}"/>
              </a:ext>
            </a:extLst>
          </p:cNvPr>
          <p:cNvSpPr txBox="1"/>
          <p:nvPr userDrawn="1"/>
        </p:nvSpPr>
        <p:spPr>
          <a:xfrm>
            <a:off x="14253880" y="18235354"/>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lang="en-US" dirty="0">
                <a:solidFill>
                  <a:srgbClr val="F7E8C9"/>
                </a:solidFill>
              </a:rPr>
              <a:t>Expansions</a:t>
            </a:r>
          </a:p>
        </p:txBody>
      </p:sp>
      <p:sp>
        <p:nvSpPr>
          <p:cNvPr id="14" name="TextBox 13">
            <a:extLst>
              <a:ext uri="{FF2B5EF4-FFF2-40B4-BE49-F238E27FC236}">
                <a16:creationId xmlns:a16="http://schemas.microsoft.com/office/drawing/2014/main" id="{F66738B9-6F90-2871-3A72-7C14C05BA3ED}"/>
              </a:ext>
            </a:extLst>
          </p:cNvPr>
          <p:cNvSpPr txBox="1"/>
          <p:nvPr userDrawn="1"/>
        </p:nvSpPr>
        <p:spPr>
          <a:xfrm>
            <a:off x="14253880" y="26009590"/>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dirty="0">
                <a:solidFill>
                  <a:srgbClr val="F7E8C9"/>
                </a:solidFill>
              </a:rPr>
              <a:t>References</a:t>
            </a:r>
          </a:p>
        </p:txBody>
      </p:sp>
      <p:pic>
        <p:nvPicPr>
          <p:cNvPr id="15" name="Picture 14" descr="A close-up of a paper&#10;&#10;AI-generated content may be incorrect.">
            <a:extLst>
              <a:ext uri="{FF2B5EF4-FFF2-40B4-BE49-F238E27FC236}">
                <a16:creationId xmlns:a16="http://schemas.microsoft.com/office/drawing/2014/main" id="{774F7CEC-BFE8-05B1-E633-E35F5F05D48B}"/>
              </a:ext>
            </a:extLst>
          </p:cNvPr>
          <p:cNvPicPr>
            <a:picLocks noChangeAspect="1"/>
          </p:cNvPicPr>
          <p:nvPr userDrawn="1"/>
        </p:nvPicPr>
        <p:blipFill>
          <a:blip r:embed="rId3"/>
          <a:stretch>
            <a:fillRect/>
          </a:stretch>
        </p:blipFill>
        <p:spPr>
          <a:xfrm>
            <a:off x="0" y="113368"/>
            <a:ext cx="9032240" cy="2258060"/>
          </a:xfrm>
          <a:prstGeom prst="rect">
            <a:avLst/>
          </a:prstGeom>
        </p:spPr>
      </p:pic>
      <p:sp>
        <p:nvSpPr>
          <p:cNvPr id="17" name="Rectangle 16">
            <a:extLst>
              <a:ext uri="{FF2B5EF4-FFF2-40B4-BE49-F238E27FC236}">
                <a16:creationId xmlns:a16="http://schemas.microsoft.com/office/drawing/2014/main" id="{456E00BB-07F5-B12B-FB16-2EE4C241F9E3}"/>
              </a:ext>
            </a:extLst>
          </p:cNvPr>
          <p:cNvSpPr/>
          <p:nvPr userDrawn="1"/>
        </p:nvSpPr>
        <p:spPr>
          <a:xfrm>
            <a:off x="0" y="39716778"/>
            <a:ext cx="27432000" cy="1457028"/>
          </a:xfrm>
          <a:prstGeom prst="rect">
            <a:avLst/>
          </a:prstGeom>
          <a:solidFill>
            <a:srgbClr val="00569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D2C8402F-92CB-58E0-7AAC-CF81BEAB28F6}"/>
              </a:ext>
            </a:extLst>
          </p:cNvPr>
          <p:cNvGrpSpPr/>
          <p:nvPr userDrawn="1"/>
        </p:nvGrpSpPr>
        <p:grpSpPr>
          <a:xfrm>
            <a:off x="-1" y="39940992"/>
            <a:ext cx="10113511" cy="1091684"/>
            <a:chOff x="0" y="3683700"/>
            <a:chExt cx="4029900" cy="435000"/>
          </a:xfrm>
        </p:grpSpPr>
        <p:sp>
          <p:nvSpPr>
            <p:cNvPr id="19" name="Google Shape;69;p15">
              <a:extLst>
                <a:ext uri="{FF2B5EF4-FFF2-40B4-BE49-F238E27FC236}">
                  <a16:creationId xmlns:a16="http://schemas.microsoft.com/office/drawing/2014/main" id="{C33D35C7-7A28-7800-62CA-00C1EAC2D7BC}"/>
                </a:ext>
              </a:extLst>
            </p:cNvPr>
            <p:cNvSpPr/>
            <p:nvPr/>
          </p:nvSpPr>
          <p:spPr>
            <a:xfrm>
              <a:off x="0" y="3683700"/>
              <a:ext cx="4029900" cy="435000"/>
            </a:xfrm>
            <a:prstGeom prst="rect">
              <a:avLst/>
            </a:prstGeom>
            <a:solidFill>
              <a:schemeClr val="lt1"/>
            </a:solidFill>
            <a:ln w="8300" cap="flat" cmpd="sng">
              <a:solidFill>
                <a:schemeClr val="dk2"/>
              </a:solidFill>
              <a:prstDash val="solid"/>
              <a:round/>
              <a:headEnd type="none" w="sm" len="sm"/>
              <a:tailEnd type="none" w="sm" len="sm"/>
            </a:ln>
          </p:spPr>
          <p:txBody>
            <a:bodyPr spcFirstLastPara="1" wrap="square" lIns="79675" tIns="79675" rIns="79675" bIns="79675" anchor="ctr" anchorCtr="0">
              <a:noAutofit/>
            </a:bodyPr>
            <a:lstStyle/>
            <a:p>
              <a:pPr marL="0" lvl="0" indent="0" algn="ctr" rtl="0">
                <a:spcBef>
                  <a:spcPts val="0"/>
                </a:spcBef>
                <a:spcAft>
                  <a:spcPts val="0"/>
                </a:spcAft>
                <a:buNone/>
              </a:pPr>
              <a:endParaRPr sz="1219">
                <a:latin typeface="Calibri"/>
                <a:ea typeface="Calibri"/>
                <a:cs typeface="Calibri"/>
                <a:sym typeface="Calibri"/>
              </a:endParaRPr>
            </a:p>
          </p:txBody>
        </p:sp>
        <p:pic>
          <p:nvPicPr>
            <p:cNvPr id="20" name="Google Shape;70;p15">
              <a:extLst>
                <a:ext uri="{FF2B5EF4-FFF2-40B4-BE49-F238E27FC236}">
                  <a16:creationId xmlns:a16="http://schemas.microsoft.com/office/drawing/2014/main" id="{CA093001-51C4-55E4-7895-F272958D6B16}"/>
                </a:ext>
              </a:extLst>
            </p:cNvPr>
            <p:cNvPicPr preferRelativeResize="0"/>
            <p:nvPr/>
          </p:nvPicPr>
          <p:blipFill rotWithShape="1">
            <a:blip r:embed="rId4">
              <a:alphaModFix/>
            </a:blip>
            <a:srcRect/>
            <a:stretch/>
          </p:blipFill>
          <p:spPr>
            <a:xfrm>
              <a:off x="141022" y="3749892"/>
              <a:ext cx="1037645" cy="309910"/>
            </a:xfrm>
            <a:prstGeom prst="rect">
              <a:avLst/>
            </a:prstGeom>
            <a:noFill/>
            <a:ln>
              <a:noFill/>
            </a:ln>
          </p:spPr>
        </p:pic>
        <p:pic>
          <p:nvPicPr>
            <p:cNvPr id="21" name="Google Shape;71;p15" descr="A green and white logo&#10;&#10;Description automatically generated">
              <a:extLst>
                <a:ext uri="{FF2B5EF4-FFF2-40B4-BE49-F238E27FC236}">
                  <a16:creationId xmlns:a16="http://schemas.microsoft.com/office/drawing/2014/main" id="{B746B043-1391-EF27-6D2F-4607B9E28D12}"/>
                </a:ext>
              </a:extLst>
            </p:cNvPr>
            <p:cNvPicPr preferRelativeResize="0"/>
            <p:nvPr/>
          </p:nvPicPr>
          <p:blipFill rotWithShape="1">
            <a:blip r:embed="rId5">
              <a:alphaModFix/>
            </a:blip>
            <a:srcRect/>
            <a:stretch/>
          </p:blipFill>
          <p:spPr>
            <a:xfrm>
              <a:off x="1254133" y="3715341"/>
              <a:ext cx="737581" cy="379034"/>
            </a:xfrm>
            <a:prstGeom prst="rect">
              <a:avLst/>
            </a:prstGeom>
            <a:noFill/>
            <a:ln>
              <a:noFill/>
            </a:ln>
          </p:spPr>
        </p:pic>
        <p:pic>
          <p:nvPicPr>
            <p:cNvPr id="22" name="Google Shape;72;p15" descr="A blue and orange logo&#10;&#10;Description automatically generated">
              <a:extLst>
                <a:ext uri="{FF2B5EF4-FFF2-40B4-BE49-F238E27FC236}">
                  <a16:creationId xmlns:a16="http://schemas.microsoft.com/office/drawing/2014/main" id="{37719B56-AD07-9505-75D4-91BE8469EBD8}"/>
                </a:ext>
              </a:extLst>
            </p:cNvPr>
            <p:cNvPicPr preferRelativeResize="0"/>
            <p:nvPr/>
          </p:nvPicPr>
          <p:blipFill rotWithShape="1">
            <a:blip r:embed="rId6">
              <a:alphaModFix/>
            </a:blip>
            <a:srcRect/>
            <a:stretch/>
          </p:blipFill>
          <p:spPr>
            <a:xfrm>
              <a:off x="2033110" y="3745992"/>
              <a:ext cx="1108279" cy="317732"/>
            </a:xfrm>
            <a:prstGeom prst="rect">
              <a:avLst/>
            </a:prstGeom>
            <a:noFill/>
            <a:ln>
              <a:noFill/>
            </a:ln>
          </p:spPr>
        </p:pic>
        <p:pic>
          <p:nvPicPr>
            <p:cNvPr id="23" name="Google Shape;73;p15">
              <a:extLst>
                <a:ext uri="{FF2B5EF4-FFF2-40B4-BE49-F238E27FC236}">
                  <a16:creationId xmlns:a16="http://schemas.microsoft.com/office/drawing/2014/main" id="{E9F39FB3-DEFE-C141-71AF-D0AC4C69BE06}"/>
                </a:ext>
              </a:extLst>
            </p:cNvPr>
            <p:cNvPicPr preferRelativeResize="0"/>
            <p:nvPr/>
          </p:nvPicPr>
          <p:blipFill rotWithShape="1">
            <a:blip r:embed="rId7">
              <a:alphaModFix/>
            </a:blip>
            <a:srcRect/>
            <a:stretch/>
          </p:blipFill>
          <p:spPr>
            <a:xfrm>
              <a:off x="3182783" y="3745992"/>
              <a:ext cx="811556" cy="317732"/>
            </a:xfrm>
            <a:prstGeom prst="rect">
              <a:avLst/>
            </a:prstGeom>
            <a:noFill/>
            <a:ln>
              <a:noFill/>
            </a:ln>
          </p:spPr>
        </p:pic>
      </p:grpSp>
      <p:sp>
        <p:nvSpPr>
          <p:cNvPr id="24" name="Google Shape;74;p15">
            <a:extLst>
              <a:ext uri="{FF2B5EF4-FFF2-40B4-BE49-F238E27FC236}">
                <a16:creationId xmlns:a16="http://schemas.microsoft.com/office/drawing/2014/main" id="{423893AE-4BB5-6401-58A0-25D396418059}"/>
              </a:ext>
            </a:extLst>
          </p:cNvPr>
          <p:cNvSpPr txBox="1"/>
          <p:nvPr userDrawn="1"/>
        </p:nvSpPr>
        <p:spPr>
          <a:xfrm>
            <a:off x="11899249" y="40144447"/>
            <a:ext cx="14171096" cy="684773"/>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4000" b="1" i="0" u="none" strike="noStrike" cap="none" dirty="0">
                <a:solidFill>
                  <a:schemeClr val="bg1"/>
                </a:solidFill>
                <a:latin typeface="Avenir"/>
                <a:ea typeface="Avenir"/>
                <a:cs typeface="Avenir"/>
                <a:sym typeface="Avenir"/>
              </a:rPr>
              <a:t>Event Site: </a:t>
            </a:r>
            <a:r>
              <a:rPr lang="en" sz="4000" b="0" i="0" u="none" strike="noStrike" cap="none" dirty="0">
                <a:solidFill>
                  <a:schemeClr val="bg1"/>
                </a:solidFill>
                <a:latin typeface="Avenir"/>
                <a:ea typeface="Avenir"/>
                <a:cs typeface="Avenir"/>
                <a:sym typeface="Avenir"/>
              </a:rPr>
              <a:t>https://</a:t>
            </a:r>
            <a:r>
              <a:rPr lang="en" sz="4000" b="0" i="0" u="none" strike="noStrike" cap="none" dirty="0" err="1">
                <a:solidFill>
                  <a:schemeClr val="bg1"/>
                </a:solidFill>
                <a:latin typeface="Avenir"/>
                <a:ea typeface="Avenir"/>
                <a:cs typeface="Avenir"/>
                <a:sym typeface="Avenir"/>
              </a:rPr>
              <a:t>hackhpc.github.io</a:t>
            </a:r>
            <a:r>
              <a:rPr lang="en" sz="4000" b="0" i="0" u="none" strike="noStrike" cap="none" dirty="0">
                <a:solidFill>
                  <a:schemeClr val="bg1"/>
                </a:solidFill>
                <a:latin typeface="Avenir"/>
                <a:ea typeface="Avenir"/>
                <a:cs typeface="Avenir"/>
                <a:sym typeface="Avenir"/>
              </a:rPr>
              <a:t>/facultyhack-gateways2</a:t>
            </a:r>
            <a:r>
              <a:rPr lang="en" sz="4000" dirty="0">
                <a:solidFill>
                  <a:schemeClr val="bg1"/>
                </a:solidFill>
                <a:latin typeface="Avenir"/>
                <a:ea typeface="Avenir"/>
                <a:cs typeface="Avenir"/>
                <a:sym typeface="Avenir"/>
              </a:rPr>
              <a:t>5</a:t>
            </a:r>
            <a:endParaRPr sz="2800" dirty="0">
              <a:solidFill>
                <a:schemeClr val="bg1"/>
              </a:solidFill>
            </a:endParaRPr>
          </a:p>
        </p:txBody>
      </p:sp>
      <p:pic>
        <p:nvPicPr>
          <p:cNvPr id="25" name="Picture 24" descr="A qr code on a white background&#10;&#10;AI-generated content may be incorrect.">
            <a:extLst>
              <a:ext uri="{FF2B5EF4-FFF2-40B4-BE49-F238E27FC236}">
                <a16:creationId xmlns:a16="http://schemas.microsoft.com/office/drawing/2014/main" id="{6A8EFF9E-DE5C-9305-1F52-125DA7C1E3C4}"/>
              </a:ext>
            </a:extLst>
          </p:cNvPr>
          <p:cNvPicPr>
            <a:picLocks noChangeAspect="1"/>
          </p:cNvPicPr>
          <p:nvPr userDrawn="1"/>
        </p:nvPicPr>
        <p:blipFill>
          <a:blip r:embed="rId8"/>
          <a:stretch>
            <a:fillRect/>
          </a:stretch>
        </p:blipFill>
        <p:spPr>
          <a:xfrm>
            <a:off x="26070345" y="39825670"/>
            <a:ext cx="1207006" cy="1207006"/>
          </a:xfrm>
          <a:prstGeom prst="rect">
            <a:avLst/>
          </a:prstGeom>
        </p:spPr>
      </p:pic>
      <p:sp>
        <p:nvSpPr>
          <p:cNvPr id="26" name="TextBox 25">
            <a:extLst>
              <a:ext uri="{FF2B5EF4-FFF2-40B4-BE49-F238E27FC236}">
                <a16:creationId xmlns:a16="http://schemas.microsoft.com/office/drawing/2014/main" id="{066A6139-67D7-4938-3837-A60ABC2FA6EB}"/>
              </a:ext>
            </a:extLst>
          </p:cNvPr>
          <p:cNvSpPr txBox="1"/>
          <p:nvPr userDrawn="1"/>
        </p:nvSpPr>
        <p:spPr>
          <a:xfrm>
            <a:off x="1353365" y="8411907"/>
            <a:ext cx="11824751" cy="646331"/>
          </a:xfrm>
          <a:prstGeom prst="rect">
            <a:avLst/>
          </a:prstGeom>
          <a:solidFill>
            <a:schemeClr val="bg1"/>
          </a:solidFill>
          <a:ln w="12700">
            <a:solidFill>
              <a:srgbClr val="005698"/>
            </a:solidFill>
          </a:ln>
        </p:spPr>
        <p:txBody>
          <a:bodyPr wrap="square" lIns="457200" anchor="ctr">
            <a:spAutoFit/>
          </a:bodyPr>
          <a:lstStyle/>
          <a:p>
            <a:pPr>
              <a:defRPr sz="3600" b="1">
                <a:solidFill>
                  <a:srgbClr val="004C99"/>
                </a:solidFill>
              </a:defRPr>
            </a:pPr>
            <a:r>
              <a:rPr lang="en-US" dirty="0">
                <a:solidFill>
                  <a:srgbClr val="005698"/>
                </a:solidFill>
              </a:rPr>
              <a:t>Target Course Description</a:t>
            </a:r>
            <a:endParaRPr dirty="0">
              <a:solidFill>
                <a:srgbClr val="005698"/>
              </a:solidFill>
            </a:endParaRPr>
          </a:p>
        </p:txBody>
      </p:sp>
      <p:pic>
        <p:nvPicPr>
          <p:cNvPr id="27" name="Graphic 26">
            <a:extLst>
              <a:ext uri="{FF2B5EF4-FFF2-40B4-BE49-F238E27FC236}">
                <a16:creationId xmlns:a16="http://schemas.microsoft.com/office/drawing/2014/main" id="{ADE639D2-2274-4015-4C0E-1ACD757C80E1}"/>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25418542" y="171386"/>
            <a:ext cx="1310610" cy="1310610"/>
          </a:xfrm>
          <a:prstGeom prst="rect">
            <a:avLst/>
          </a:prstGeom>
        </p:spPr>
      </p:pic>
      <p:sp>
        <p:nvSpPr>
          <p:cNvPr id="28" name="TextBox 27">
            <a:extLst>
              <a:ext uri="{FF2B5EF4-FFF2-40B4-BE49-F238E27FC236}">
                <a16:creationId xmlns:a16="http://schemas.microsoft.com/office/drawing/2014/main" id="{E6DFE9A1-A4BA-53BB-D846-E23DA22E3A63}"/>
              </a:ext>
            </a:extLst>
          </p:cNvPr>
          <p:cNvSpPr txBox="1"/>
          <p:nvPr userDrawn="1"/>
        </p:nvSpPr>
        <p:spPr>
          <a:xfrm>
            <a:off x="24715694" y="1536442"/>
            <a:ext cx="2716306" cy="738664"/>
          </a:xfrm>
          <a:prstGeom prst="rect">
            <a:avLst/>
          </a:prstGeom>
          <a:noFill/>
        </p:spPr>
        <p:txBody>
          <a:bodyPr wrap="square" rtlCol="0">
            <a:spAutoFit/>
          </a:bodyPr>
          <a:lstStyle/>
          <a:p>
            <a:pPr algn="ctr"/>
            <a:r>
              <a:rPr lang="en-US" dirty="0">
                <a:solidFill>
                  <a:srgbClr val="F7E8C9"/>
                </a:solidFill>
              </a:rPr>
              <a:t>SGX3 is funded by the </a:t>
            </a:r>
            <a:br>
              <a:rPr lang="en-US" dirty="0">
                <a:solidFill>
                  <a:srgbClr val="F7E8C9"/>
                </a:solidFill>
              </a:rPr>
            </a:br>
            <a:r>
              <a:rPr lang="en-US" dirty="0">
                <a:solidFill>
                  <a:srgbClr val="F7E8C9"/>
                </a:solidFill>
              </a:rPr>
              <a:t>National Science Foundation </a:t>
            </a:r>
            <a:br>
              <a:rPr lang="en-US" dirty="0">
                <a:solidFill>
                  <a:srgbClr val="F7E8C9"/>
                </a:solidFill>
              </a:rPr>
            </a:br>
            <a:r>
              <a:rPr lang="en-US" dirty="0">
                <a:solidFill>
                  <a:srgbClr val="F7E8C9"/>
                </a:solidFill>
              </a:rPr>
              <a:t>under award number 2231406.</a:t>
            </a:r>
          </a:p>
        </p:txBody>
      </p:sp>
      <p:sp>
        <p:nvSpPr>
          <p:cNvPr id="30" name="TextBox 29">
            <a:extLst>
              <a:ext uri="{FF2B5EF4-FFF2-40B4-BE49-F238E27FC236}">
                <a16:creationId xmlns:a16="http://schemas.microsoft.com/office/drawing/2014/main" id="{DA0DA89B-06AD-C36A-7509-CBF5BFE975E6}"/>
              </a:ext>
            </a:extLst>
          </p:cNvPr>
          <p:cNvSpPr txBox="1"/>
          <p:nvPr userDrawn="1"/>
        </p:nvSpPr>
        <p:spPr>
          <a:xfrm>
            <a:off x="14253880" y="30278083"/>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lang="en-US" dirty="0">
                <a:solidFill>
                  <a:srgbClr val="F7E8C9"/>
                </a:solidFill>
              </a:rPr>
              <a:t>Authors</a:t>
            </a:r>
            <a:endParaRPr dirty="0">
              <a:solidFill>
                <a:srgbClr val="F7E8C9"/>
              </a:solidFill>
            </a:endParaRPr>
          </a:p>
        </p:txBody>
      </p:sp>
      <p:sp>
        <p:nvSpPr>
          <p:cNvPr id="31" name="TextBox 30">
            <a:extLst>
              <a:ext uri="{FF2B5EF4-FFF2-40B4-BE49-F238E27FC236}">
                <a16:creationId xmlns:a16="http://schemas.microsoft.com/office/drawing/2014/main" id="{A70FDB91-5DC8-9B81-17FA-D23A47E9A80E}"/>
              </a:ext>
            </a:extLst>
          </p:cNvPr>
          <p:cNvSpPr txBox="1"/>
          <p:nvPr userDrawn="1"/>
        </p:nvSpPr>
        <p:spPr>
          <a:xfrm>
            <a:off x="14253880" y="9657060"/>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lang="en-US" dirty="0">
                <a:solidFill>
                  <a:srgbClr val="F7E8C9"/>
                </a:solidFill>
              </a:rPr>
              <a:t>Mentor Suggestions</a:t>
            </a:r>
            <a:endParaRPr dirty="0">
              <a:solidFill>
                <a:srgbClr val="F7E8C9"/>
              </a:solidFill>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8000" b="1" i="0" u="none" strike="noStrike" cap="none">
          <a:solidFill>
            <a:srgbClr val="F7E8C9"/>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9.jpe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hyperlink" Target="mailto:melbakary@ecsu.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hyperlink" Target="mailto:fabebeakele@ecsu.edu" TargetMode="External"/><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CF4C79B-7372-A37A-5093-06B65F2F724B}"/>
              </a:ext>
            </a:extLst>
          </p:cNvPr>
          <p:cNvSpPr/>
          <p:nvPr/>
        </p:nvSpPr>
        <p:spPr>
          <a:xfrm>
            <a:off x="0" y="-13890"/>
            <a:ext cx="27432000" cy="2371428"/>
          </a:xfrm>
          <a:prstGeom prst="rect">
            <a:avLst/>
          </a:prstGeom>
          <a:solidFill>
            <a:srgbClr val="00569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353910" y="2686884"/>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lang="en-US" dirty="0">
                <a:solidFill>
                  <a:srgbClr val="F7E8C9"/>
                </a:solidFill>
              </a:rPr>
              <a:t>Introduction</a:t>
            </a:r>
            <a:endParaRPr dirty="0">
              <a:solidFill>
                <a:srgbClr val="F7E8C9"/>
              </a:solidFill>
            </a:endParaRPr>
          </a:p>
        </p:txBody>
      </p:sp>
      <p:sp>
        <p:nvSpPr>
          <p:cNvPr id="4" name="TextBox 3"/>
          <p:cNvSpPr txBox="1"/>
          <p:nvPr/>
        </p:nvSpPr>
        <p:spPr>
          <a:xfrm>
            <a:off x="1353365" y="15028144"/>
            <a:ext cx="11824752" cy="646331"/>
          </a:xfrm>
          <a:prstGeom prst="rect">
            <a:avLst/>
          </a:prstGeom>
          <a:solidFill>
            <a:schemeClr val="bg1"/>
          </a:solidFill>
          <a:ln w="12700">
            <a:solidFill>
              <a:srgbClr val="005698"/>
            </a:solidFill>
          </a:ln>
        </p:spPr>
        <p:txBody>
          <a:bodyPr wrap="square" lIns="457200" anchor="ctr">
            <a:spAutoFit/>
          </a:bodyPr>
          <a:lstStyle/>
          <a:p>
            <a:pPr>
              <a:defRPr sz="3600" b="1">
                <a:solidFill>
                  <a:srgbClr val="004C99"/>
                </a:solidFill>
              </a:defRPr>
            </a:pPr>
            <a:r>
              <a:rPr lang="en-US" dirty="0">
                <a:solidFill>
                  <a:srgbClr val="005698"/>
                </a:solidFill>
              </a:rPr>
              <a:t>Goals</a:t>
            </a:r>
            <a:endParaRPr dirty="0">
              <a:solidFill>
                <a:srgbClr val="005698"/>
              </a:solidFill>
            </a:endParaRPr>
          </a:p>
        </p:txBody>
      </p:sp>
      <p:sp>
        <p:nvSpPr>
          <p:cNvPr id="5" name="TextBox 4"/>
          <p:cNvSpPr txBox="1"/>
          <p:nvPr/>
        </p:nvSpPr>
        <p:spPr>
          <a:xfrm>
            <a:off x="353909" y="24341062"/>
            <a:ext cx="12824209" cy="646331"/>
          </a:xfrm>
          <a:prstGeom prst="rect">
            <a:avLst/>
          </a:prstGeom>
          <a:solidFill>
            <a:srgbClr val="005698"/>
          </a:solidFill>
        </p:spPr>
        <p:txBody>
          <a:bodyPr wrap="square" lIns="457200" anchor="ctr">
            <a:spAutoFit/>
          </a:bodyPr>
          <a:lstStyle/>
          <a:p>
            <a:pPr>
              <a:defRPr sz="3600" b="1">
                <a:solidFill>
                  <a:srgbClr val="004C99"/>
                </a:solidFill>
              </a:defRPr>
            </a:pPr>
            <a:r>
              <a:rPr lang="en-US" dirty="0">
                <a:solidFill>
                  <a:srgbClr val="F7E8C9"/>
                </a:solidFill>
              </a:rPr>
              <a:t>Modified</a:t>
            </a:r>
            <a:r>
              <a:rPr dirty="0">
                <a:solidFill>
                  <a:srgbClr val="F7E8C9"/>
                </a:solidFill>
              </a:rPr>
              <a:t> Course Syllabus</a:t>
            </a:r>
          </a:p>
        </p:txBody>
      </p:sp>
      <p:sp>
        <p:nvSpPr>
          <p:cNvPr id="6" name="TextBox 5"/>
          <p:cNvSpPr txBox="1"/>
          <p:nvPr/>
        </p:nvSpPr>
        <p:spPr>
          <a:xfrm>
            <a:off x="14253881" y="2686884"/>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lang="en-US" dirty="0">
                <a:solidFill>
                  <a:srgbClr val="F7E8C9"/>
                </a:solidFill>
              </a:rPr>
              <a:t>Initial </a:t>
            </a:r>
            <a:r>
              <a:rPr dirty="0">
                <a:solidFill>
                  <a:srgbClr val="F7E8C9"/>
                </a:solidFill>
              </a:rPr>
              <a:t>Course Syllabus</a:t>
            </a:r>
          </a:p>
        </p:txBody>
      </p:sp>
      <p:sp>
        <p:nvSpPr>
          <p:cNvPr id="7" name="TextBox 6"/>
          <p:cNvSpPr txBox="1"/>
          <p:nvPr/>
        </p:nvSpPr>
        <p:spPr>
          <a:xfrm>
            <a:off x="14253880" y="13701905"/>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dirty="0">
                <a:solidFill>
                  <a:srgbClr val="F7E8C9"/>
                </a:solidFill>
              </a:rPr>
              <a:t>Science Gateways Resources Used</a:t>
            </a:r>
          </a:p>
        </p:txBody>
      </p:sp>
      <p:sp>
        <p:nvSpPr>
          <p:cNvPr id="8" name="TextBox 7"/>
          <p:cNvSpPr txBox="1"/>
          <p:nvPr/>
        </p:nvSpPr>
        <p:spPr>
          <a:xfrm>
            <a:off x="14253880" y="18235354"/>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lang="en-US" dirty="0">
                <a:solidFill>
                  <a:srgbClr val="F7E8C9"/>
                </a:solidFill>
              </a:rPr>
              <a:t>Expansions</a:t>
            </a:r>
          </a:p>
        </p:txBody>
      </p:sp>
      <p:sp>
        <p:nvSpPr>
          <p:cNvPr id="9" name="TextBox 8"/>
          <p:cNvSpPr txBox="1"/>
          <p:nvPr/>
        </p:nvSpPr>
        <p:spPr>
          <a:xfrm>
            <a:off x="14253880" y="26009590"/>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dirty="0">
                <a:solidFill>
                  <a:srgbClr val="F7E8C9"/>
                </a:solidFill>
              </a:rPr>
              <a:t>References</a:t>
            </a:r>
          </a:p>
        </p:txBody>
      </p:sp>
      <p:pic>
        <p:nvPicPr>
          <p:cNvPr id="18" name="Picture 17" descr="A close-up of a paper&#10;&#10;AI-generated content may be incorrect.">
            <a:extLst>
              <a:ext uri="{FF2B5EF4-FFF2-40B4-BE49-F238E27FC236}">
                <a16:creationId xmlns:a16="http://schemas.microsoft.com/office/drawing/2014/main" id="{4C267CA0-B799-FE2D-82F3-69F2B24E2B47}"/>
              </a:ext>
            </a:extLst>
          </p:cNvPr>
          <p:cNvPicPr>
            <a:picLocks noChangeAspect="1"/>
          </p:cNvPicPr>
          <p:nvPr/>
        </p:nvPicPr>
        <p:blipFill>
          <a:blip r:embed="rId3"/>
          <a:stretch>
            <a:fillRect/>
          </a:stretch>
        </p:blipFill>
        <p:spPr>
          <a:xfrm>
            <a:off x="270170" y="59618"/>
            <a:ext cx="8641080" cy="2160270"/>
          </a:xfrm>
          <a:prstGeom prst="rect">
            <a:avLst/>
          </a:prstGeom>
        </p:spPr>
      </p:pic>
      <p:sp>
        <p:nvSpPr>
          <p:cNvPr id="2" name="TextBox 1"/>
          <p:cNvSpPr txBox="1"/>
          <p:nvPr/>
        </p:nvSpPr>
        <p:spPr>
          <a:xfrm>
            <a:off x="6251861" y="-115650"/>
            <a:ext cx="20473789" cy="1846659"/>
          </a:xfrm>
          <a:prstGeom prst="rect">
            <a:avLst/>
          </a:prstGeom>
          <a:noFill/>
        </p:spPr>
        <p:txBody>
          <a:bodyPr wrap="square">
            <a:spAutoFit/>
          </a:bodyPr>
          <a:lstStyle/>
          <a:p>
            <a:pPr algn="ctr">
              <a:defRPr sz="6000" b="1">
                <a:solidFill>
                  <a:srgbClr val="004C99"/>
                </a:solidFill>
              </a:defRPr>
            </a:pPr>
            <a:r>
              <a:rPr lang="en-US" sz="5500" b="1" dirty="0">
                <a:solidFill>
                  <a:srgbClr val="FF0000"/>
                </a:solidFill>
              </a:rPr>
              <a:t>Restructuring</a:t>
            </a:r>
            <a:r>
              <a:rPr lang="en-US" sz="6000" b="1" dirty="0">
                <a:solidFill>
                  <a:srgbClr val="FF0000"/>
                </a:solidFill>
              </a:rPr>
              <a:t> </a:t>
            </a:r>
            <a:r>
              <a:rPr lang="en-US" sz="5500" b="1" dirty="0">
                <a:solidFill>
                  <a:srgbClr val="FF0000"/>
                </a:solidFill>
              </a:rPr>
              <a:t>BIOL 522</a:t>
            </a:r>
          </a:p>
          <a:p>
            <a:pPr algn="ctr">
              <a:defRPr sz="6000" b="1">
                <a:solidFill>
                  <a:srgbClr val="004C99"/>
                </a:solidFill>
              </a:defRPr>
            </a:pPr>
            <a:r>
              <a:rPr lang="en-US" sz="5400" b="1" dirty="0">
                <a:solidFill>
                  <a:srgbClr val="FFFF00"/>
                </a:solidFill>
              </a:rPr>
              <a:t>Advancing Graduate Training in NGS Bioinformatics</a:t>
            </a:r>
            <a:endParaRPr lang="en-US" sz="5400" dirty="0">
              <a:solidFill>
                <a:srgbClr val="FFFF00"/>
              </a:solidFill>
            </a:endParaRPr>
          </a:p>
        </p:txBody>
      </p:sp>
      <p:sp>
        <p:nvSpPr>
          <p:cNvPr id="19" name="Rectangle 18">
            <a:extLst>
              <a:ext uri="{FF2B5EF4-FFF2-40B4-BE49-F238E27FC236}">
                <a16:creationId xmlns:a16="http://schemas.microsoft.com/office/drawing/2014/main" id="{BB8C6531-1CFA-6680-703D-4F8B1867032F}"/>
              </a:ext>
            </a:extLst>
          </p:cNvPr>
          <p:cNvSpPr/>
          <p:nvPr/>
        </p:nvSpPr>
        <p:spPr>
          <a:xfrm>
            <a:off x="0" y="39716778"/>
            <a:ext cx="27432000" cy="1457028"/>
          </a:xfrm>
          <a:prstGeom prst="rect">
            <a:avLst/>
          </a:prstGeom>
          <a:solidFill>
            <a:srgbClr val="00569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BB64A0CF-8114-883B-852B-475C1FD1F676}"/>
              </a:ext>
            </a:extLst>
          </p:cNvPr>
          <p:cNvGrpSpPr/>
          <p:nvPr/>
        </p:nvGrpSpPr>
        <p:grpSpPr>
          <a:xfrm>
            <a:off x="-1" y="39940992"/>
            <a:ext cx="10113511" cy="1091684"/>
            <a:chOff x="0" y="3683700"/>
            <a:chExt cx="4029900" cy="435000"/>
          </a:xfrm>
        </p:grpSpPr>
        <p:sp>
          <p:nvSpPr>
            <p:cNvPr id="20" name="Google Shape;69;p15">
              <a:extLst>
                <a:ext uri="{FF2B5EF4-FFF2-40B4-BE49-F238E27FC236}">
                  <a16:creationId xmlns:a16="http://schemas.microsoft.com/office/drawing/2014/main" id="{0C3782D3-3369-AD89-E256-F0B0CF554462}"/>
                </a:ext>
              </a:extLst>
            </p:cNvPr>
            <p:cNvSpPr/>
            <p:nvPr/>
          </p:nvSpPr>
          <p:spPr>
            <a:xfrm>
              <a:off x="0" y="3683700"/>
              <a:ext cx="4029900" cy="435000"/>
            </a:xfrm>
            <a:prstGeom prst="rect">
              <a:avLst/>
            </a:prstGeom>
            <a:solidFill>
              <a:schemeClr val="lt1"/>
            </a:solidFill>
            <a:ln w="8300" cap="flat" cmpd="sng">
              <a:solidFill>
                <a:schemeClr val="dk2"/>
              </a:solidFill>
              <a:prstDash val="solid"/>
              <a:round/>
              <a:headEnd type="none" w="sm" len="sm"/>
              <a:tailEnd type="none" w="sm" len="sm"/>
            </a:ln>
          </p:spPr>
          <p:txBody>
            <a:bodyPr spcFirstLastPara="1" wrap="square" lIns="79675" tIns="79675" rIns="79675" bIns="79675" anchor="ctr" anchorCtr="0">
              <a:noAutofit/>
            </a:bodyPr>
            <a:lstStyle/>
            <a:p>
              <a:pPr marL="0" lvl="0" indent="0" algn="ctr" rtl="0">
                <a:spcBef>
                  <a:spcPts val="0"/>
                </a:spcBef>
                <a:spcAft>
                  <a:spcPts val="0"/>
                </a:spcAft>
                <a:buNone/>
              </a:pPr>
              <a:endParaRPr sz="1219">
                <a:latin typeface="Calibri"/>
                <a:ea typeface="Calibri"/>
                <a:cs typeface="Calibri"/>
                <a:sym typeface="Calibri"/>
              </a:endParaRPr>
            </a:p>
          </p:txBody>
        </p:sp>
        <p:pic>
          <p:nvPicPr>
            <p:cNvPr id="21" name="Google Shape;70;p15">
              <a:extLst>
                <a:ext uri="{FF2B5EF4-FFF2-40B4-BE49-F238E27FC236}">
                  <a16:creationId xmlns:a16="http://schemas.microsoft.com/office/drawing/2014/main" id="{90B0E71C-9A5A-57B9-B2D4-E029C364720B}"/>
                </a:ext>
              </a:extLst>
            </p:cNvPr>
            <p:cNvPicPr preferRelativeResize="0"/>
            <p:nvPr/>
          </p:nvPicPr>
          <p:blipFill rotWithShape="1">
            <a:blip r:embed="rId4">
              <a:alphaModFix/>
            </a:blip>
            <a:srcRect/>
            <a:stretch/>
          </p:blipFill>
          <p:spPr>
            <a:xfrm>
              <a:off x="141022" y="3749892"/>
              <a:ext cx="1037645" cy="309910"/>
            </a:xfrm>
            <a:prstGeom prst="rect">
              <a:avLst/>
            </a:prstGeom>
            <a:noFill/>
            <a:ln>
              <a:noFill/>
            </a:ln>
          </p:spPr>
        </p:pic>
        <p:pic>
          <p:nvPicPr>
            <p:cNvPr id="22" name="Google Shape;71;p15" descr="A green and white logo&#10;&#10;Description automatically generated">
              <a:extLst>
                <a:ext uri="{FF2B5EF4-FFF2-40B4-BE49-F238E27FC236}">
                  <a16:creationId xmlns:a16="http://schemas.microsoft.com/office/drawing/2014/main" id="{B57B68C1-FDCA-72F2-7EFD-5330C247B196}"/>
                </a:ext>
              </a:extLst>
            </p:cNvPr>
            <p:cNvPicPr preferRelativeResize="0"/>
            <p:nvPr/>
          </p:nvPicPr>
          <p:blipFill rotWithShape="1">
            <a:blip r:embed="rId5">
              <a:alphaModFix/>
            </a:blip>
            <a:srcRect/>
            <a:stretch/>
          </p:blipFill>
          <p:spPr>
            <a:xfrm>
              <a:off x="1254133" y="3715341"/>
              <a:ext cx="737581" cy="379034"/>
            </a:xfrm>
            <a:prstGeom prst="rect">
              <a:avLst/>
            </a:prstGeom>
            <a:noFill/>
            <a:ln>
              <a:noFill/>
            </a:ln>
          </p:spPr>
        </p:pic>
        <p:pic>
          <p:nvPicPr>
            <p:cNvPr id="23" name="Google Shape;72;p15" descr="A blue and orange logo&#10;&#10;Description automatically generated">
              <a:extLst>
                <a:ext uri="{FF2B5EF4-FFF2-40B4-BE49-F238E27FC236}">
                  <a16:creationId xmlns:a16="http://schemas.microsoft.com/office/drawing/2014/main" id="{54A2883F-52F9-10E8-FD61-0467F17FE830}"/>
                </a:ext>
              </a:extLst>
            </p:cNvPr>
            <p:cNvPicPr preferRelativeResize="0"/>
            <p:nvPr/>
          </p:nvPicPr>
          <p:blipFill rotWithShape="1">
            <a:blip r:embed="rId6">
              <a:alphaModFix/>
            </a:blip>
            <a:srcRect/>
            <a:stretch/>
          </p:blipFill>
          <p:spPr>
            <a:xfrm>
              <a:off x="2033110" y="3745992"/>
              <a:ext cx="1108279" cy="317732"/>
            </a:xfrm>
            <a:prstGeom prst="rect">
              <a:avLst/>
            </a:prstGeom>
            <a:noFill/>
            <a:ln>
              <a:noFill/>
            </a:ln>
          </p:spPr>
        </p:pic>
        <p:pic>
          <p:nvPicPr>
            <p:cNvPr id="24" name="Google Shape;73;p15">
              <a:extLst>
                <a:ext uri="{FF2B5EF4-FFF2-40B4-BE49-F238E27FC236}">
                  <a16:creationId xmlns:a16="http://schemas.microsoft.com/office/drawing/2014/main" id="{ACA11398-BAB7-2B3E-DCFC-52D7042408DB}"/>
                </a:ext>
              </a:extLst>
            </p:cNvPr>
            <p:cNvPicPr preferRelativeResize="0"/>
            <p:nvPr/>
          </p:nvPicPr>
          <p:blipFill rotWithShape="1">
            <a:blip r:embed="rId7">
              <a:alphaModFix/>
            </a:blip>
            <a:srcRect/>
            <a:stretch/>
          </p:blipFill>
          <p:spPr>
            <a:xfrm>
              <a:off x="3182783" y="3745992"/>
              <a:ext cx="811556" cy="317732"/>
            </a:xfrm>
            <a:prstGeom prst="rect">
              <a:avLst/>
            </a:prstGeom>
            <a:noFill/>
            <a:ln>
              <a:noFill/>
            </a:ln>
          </p:spPr>
        </p:pic>
      </p:grpSp>
      <p:sp>
        <p:nvSpPr>
          <p:cNvPr id="26" name="Google Shape;74;p15">
            <a:extLst>
              <a:ext uri="{FF2B5EF4-FFF2-40B4-BE49-F238E27FC236}">
                <a16:creationId xmlns:a16="http://schemas.microsoft.com/office/drawing/2014/main" id="{6B248727-0E2C-F2B1-B8CD-9CC2CA337C4F}"/>
              </a:ext>
            </a:extLst>
          </p:cNvPr>
          <p:cNvSpPr txBox="1"/>
          <p:nvPr/>
        </p:nvSpPr>
        <p:spPr>
          <a:xfrm>
            <a:off x="11899249" y="40144447"/>
            <a:ext cx="14171096" cy="684773"/>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4000" b="1" i="0" u="none" strike="noStrike" cap="none" dirty="0">
                <a:solidFill>
                  <a:schemeClr val="bg1"/>
                </a:solidFill>
                <a:latin typeface="Avenir"/>
                <a:ea typeface="Avenir"/>
                <a:cs typeface="Avenir"/>
                <a:sym typeface="Avenir"/>
              </a:rPr>
              <a:t>Event Site: </a:t>
            </a:r>
            <a:r>
              <a:rPr lang="en" sz="4000" b="0" i="0" u="none" strike="noStrike" cap="none" dirty="0">
                <a:solidFill>
                  <a:schemeClr val="bg1"/>
                </a:solidFill>
                <a:latin typeface="Avenir"/>
                <a:ea typeface="Avenir"/>
                <a:cs typeface="Avenir"/>
                <a:sym typeface="Avenir"/>
              </a:rPr>
              <a:t>https://</a:t>
            </a:r>
            <a:r>
              <a:rPr lang="en" sz="4000" b="0" i="0" u="none" strike="noStrike" cap="none" dirty="0" err="1">
                <a:solidFill>
                  <a:schemeClr val="bg1"/>
                </a:solidFill>
                <a:latin typeface="Avenir"/>
                <a:ea typeface="Avenir"/>
                <a:cs typeface="Avenir"/>
                <a:sym typeface="Avenir"/>
              </a:rPr>
              <a:t>hackhpc.github.io</a:t>
            </a:r>
            <a:r>
              <a:rPr lang="en" sz="4000" b="0" i="0" u="none" strike="noStrike" cap="none" dirty="0">
                <a:solidFill>
                  <a:schemeClr val="bg1"/>
                </a:solidFill>
                <a:latin typeface="Avenir"/>
                <a:ea typeface="Avenir"/>
                <a:cs typeface="Avenir"/>
                <a:sym typeface="Avenir"/>
              </a:rPr>
              <a:t>/facultyhack-gateways2</a:t>
            </a:r>
            <a:r>
              <a:rPr lang="en" sz="4000" dirty="0">
                <a:solidFill>
                  <a:schemeClr val="bg1"/>
                </a:solidFill>
                <a:latin typeface="Avenir"/>
                <a:ea typeface="Avenir"/>
                <a:cs typeface="Avenir"/>
                <a:sym typeface="Avenir"/>
              </a:rPr>
              <a:t>5</a:t>
            </a:r>
            <a:endParaRPr sz="2800" dirty="0">
              <a:solidFill>
                <a:schemeClr val="bg1"/>
              </a:solidFill>
            </a:endParaRPr>
          </a:p>
        </p:txBody>
      </p:sp>
      <p:pic>
        <p:nvPicPr>
          <p:cNvPr id="28" name="Picture 27" descr="A qr code on a white background&#10;&#10;AI-generated content may be incorrect.">
            <a:extLst>
              <a:ext uri="{FF2B5EF4-FFF2-40B4-BE49-F238E27FC236}">
                <a16:creationId xmlns:a16="http://schemas.microsoft.com/office/drawing/2014/main" id="{D7C7E461-90CF-111D-48A6-BC5162F09726}"/>
              </a:ext>
            </a:extLst>
          </p:cNvPr>
          <p:cNvPicPr>
            <a:picLocks noChangeAspect="1"/>
          </p:cNvPicPr>
          <p:nvPr/>
        </p:nvPicPr>
        <p:blipFill>
          <a:blip r:embed="rId8"/>
          <a:stretch>
            <a:fillRect/>
          </a:stretch>
        </p:blipFill>
        <p:spPr>
          <a:xfrm>
            <a:off x="26070345" y="39825670"/>
            <a:ext cx="1207006" cy="1207006"/>
          </a:xfrm>
          <a:prstGeom prst="rect">
            <a:avLst/>
          </a:prstGeom>
        </p:spPr>
      </p:pic>
      <p:pic>
        <p:nvPicPr>
          <p:cNvPr id="35" name="Graphic 34">
            <a:extLst>
              <a:ext uri="{FF2B5EF4-FFF2-40B4-BE49-F238E27FC236}">
                <a16:creationId xmlns:a16="http://schemas.microsoft.com/office/drawing/2014/main" id="{0CE00AC2-6AD6-91C2-1152-95FDC036061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5415040" y="157986"/>
            <a:ext cx="1310610" cy="1310610"/>
          </a:xfrm>
          <a:prstGeom prst="rect">
            <a:avLst/>
          </a:prstGeom>
        </p:spPr>
      </p:pic>
      <p:sp>
        <p:nvSpPr>
          <p:cNvPr id="36" name="TextBox 35">
            <a:extLst>
              <a:ext uri="{FF2B5EF4-FFF2-40B4-BE49-F238E27FC236}">
                <a16:creationId xmlns:a16="http://schemas.microsoft.com/office/drawing/2014/main" id="{2119AF72-D483-7118-C541-86D3209C2CAF}"/>
              </a:ext>
            </a:extLst>
          </p:cNvPr>
          <p:cNvSpPr txBox="1"/>
          <p:nvPr/>
        </p:nvSpPr>
        <p:spPr>
          <a:xfrm>
            <a:off x="24715694" y="1564427"/>
            <a:ext cx="2716306" cy="738664"/>
          </a:xfrm>
          <a:prstGeom prst="rect">
            <a:avLst/>
          </a:prstGeom>
          <a:noFill/>
        </p:spPr>
        <p:txBody>
          <a:bodyPr wrap="square" rtlCol="0">
            <a:spAutoFit/>
          </a:bodyPr>
          <a:lstStyle/>
          <a:p>
            <a:pPr algn="ctr"/>
            <a:r>
              <a:rPr lang="en-US" dirty="0">
                <a:solidFill>
                  <a:srgbClr val="F7E8C9"/>
                </a:solidFill>
              </a:rPr>
              <a:t>SGX3 is funded by the </a:t>
            </a:r>
            <a:br>
              <a:rPr lang="en-US" dirty="0">
                <a:solidFill>
                  <a:srgbClr val="F7E8C9"/>
                </a:solidFill>
              </a:rPr>
            </a:br>
            <a:r>
              <a:rPr lang="en-US" dirty="0">
                <a:solidFill>
                  <a:srgbClr val="F7E8C9"/>
                </a:solidFill>
              </a:rPr>
              <a:t>National Science Foundation </a:t>
            </a:r>
            <a:br>
              <a:rPr lang="en-US" dirty="0">
                <a:solidFill>
                  <a:srgbClr val="F7E8C9"/>
                </a:solidFill>
              </a:rPr>
            </a:br>
            <a:r>
              <a:rPr lang="en-US" dirty="0">
                <a:solidFill>
                  <a:srgbClr val="F7E8C9"/>
                </a:solidFill>
              </a:rPr>
              <a:t>under award number 2231406.</a:t>
            </a:r>
          </a:p>
        </p:txBody>
      </p:sp>
      <p:graphicFrame>
        <p:nvGraphicFramePr>
          <p:cNvPr id="38" name="Table 37">
            <a:extLst>
              <a:ext uri="{FF2B5EF4-FFF2-40B4-BE49-F238E27FC236}">
                <a16:creationId xmlns:a16="http://schemas.microsoft.com/office/drawing/2014/main" id="{BE3F8066-4E44-8128-BE6B-6BB05936583C}"/>
              </a:ext>
            </a:extLst>
          </p:cNvPr>
          <p:cNvGraphicFramePr>
            <a:graphicFrameLocks noGrp="1"/>
          </p:cNvGraphicFramePr>
          <p:nvPr>
            <p:extLst>
              <p:ext uri="{D42A27DB-BD31-4B8C-83A1-F6EECF244321}">
                <p14:modId xmlns:p14="http://schemas.microsoft.com/office/powerpoint/2010/main" val="2878595500"/>
              </p:ext>
            </p:extLst>
          </p:nvPr>
        </p:nvGraphicFramePr>
        <p:xfrm>
          <a:off x="14537549" y="32019835"/>
          <a:ext cx="11289728" cy="5273852"/>
        </p:xfrm>
        <a:graphic>
          <a:graphicData uri="http://schemas.openxmlformats.org/drawingml/2006/table">
            <a:tbl>
              <a:tblPr firstRow="1" bandRow="1">
                <a:tableStyleId>{5940675A-B579-460E-94D1-54222C63F5DA}</a:tableStyleId>
              </a:tblPr>
              <a:tblGrid>
                <a:gridCol w="4574942">
                  <a:extLst>
                    <a:ext uri="{9D8B030D-6E8A-4147-A177-3AD203B41FA5}">
                      <a16:colId xmlns:a16="http://schemas.microsoft.com/office/drawing/2014/main" val="3544158007"/>
                    </a:ext>
                  </a:extLst>
                </a:gridCol>
                <a:gridCol w="6714786">
                  <a:extLst>
                    <a:ext uri="{9D8B030D-6E8A-4147-A177-3AD203B41FA5}">
                      <a16:colId xmlns:a16="http://schemas.microsoft.com/office/drawing/2014/main" val="2953335247"/>
                    </a:ext>
                  </a:extLst>
                </a:gridCol>
              </a:tblGrid>
              <a:tr h="263692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rgbClr val="005698"/>
                          </a:solidFill>
                        </a:rPr>
                        <a:t>[Insert Picture]</a:t>
                      </a:r>
                    </a:p>
                    <a:p>
                      <a:pPr algn="ctr"/>
                      <a:endParaRPr lang="en-US" dirty="0"/>
                    </a:p>
                  </a:txBody>
                  <a:tcPr anchor="ctr">
                    <a:lnL w="19050" cap="flat" cmpd="sng" algn="ctr">
                      <a:solidFill>
                        <a:schemeClr val="tx1"/>
                      </a:solidFill>
                      <a:prstDash val="solid"/>
                      <a:round/>
                      <a:headEnd type="none" w="med" len="med"/>
                      <a:tailEnd type="none" w="med" len="med"/>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defRPr sz="2800">
                          <a:solidFill>
                            <a:srgbClr val="004C99"/>
                          </a:solidFill>
                        </a:defRPr>
                      </a:pPr>
                      <a:r>
                        <a:rPr lang="en-US" b="1" dirty="0">
                          <a:solidFill>
                            <a:srgbClr val="005698"/>
                          </a:solidFill>
                        </a:rPr>
                        <a:t>Abebe-Akele, Feseha</a:t>
                      </a:r>
                      <a:br>
                        <a:rPr lang="en-US" b="1" dirty="0">
                          <a:solidFill>
                            <a:srgbClr val="005698"/>
                          </a:solidFill>
                        </a:rPr>
                      </a:br>
                      <a:endParaRPr lang="en-US" b="1" dirty="0">
                        <a:solidFill>
                          <a:srgbClr val="005698"/>
                        </a:solidFill>
                      </a:endParaRPr>
                    </a:p>
                    <a:p>
                      <a:pPr marL="285750" lvl="2" indent="-285750">
                        <a:buFont typeface="Arial" panose="020B0604020202020204" pitchFamily="34" charset="0"/>
                        <a:buChar char="•"/>
                        <a:defRPr>
                          <a:solidFill>
                            <a:srgbClr val="004C99"/>
                          </a:solidFill>
                        </a:defRPr>
                      </a:pPr>
                      <a:r>
                        <a:rPr lang="en-US" sz="1800" b="1" dirty="0">
                          <a:solidFill>
                            <a:schemeClr val="tx1"/>
                          </a:solidFill>
                        </a:rPr>
                        <a:t>Role: Faculty Participant </a:t>
                      </a:r>
                    </a:p>
                    <a:p>
                      <a:pPr marL="285750" lvl="2" indent="-285750">
                        <a:buFont typeface="Arial" panose="020B0604020202020204" pitchFamily="34" charset="0"/>
                        <a:buChar char="•"/>
                        <a:defRPr>
                          <a:solidFill>
                            <a:srgbClr val="004C99"/>
                          </a:solidFill>
                        </a:defRPr>
                      </a:pPr>
                      <a:r>
                        <a:rPr lang="en-US" sz="1800" b="1" dirty="0">
                          <a:solidFill>
                            <a:schemeClr val="tx1"/>
                          </a:solidFill>
                        </a:rPr>
                        <a:t>Affiliation: Elizabeth City State University (ECSU)</a:t>
                      </a:r>
                    </a:p>
                    <a:p>
                      <a:pPr marL="285750" lvl="2" indent="-285750">
                        <a:buFont typeface="Arial" panose="020B0604020202020204" pitchFamily="34" charset="0"/>
                        <a:buChar char="•"/>
                        <a:defRPr>
                          <a:solidFill>
                            <a:srgbClr val="004C99"/>
                          </a:solidFill>
                        </a:defRPr>
                      </a:pPr>
                      <a:r>
                        <a:rPr lang="en-US" sz="1800" b="1" dirty="0">
                          <a:solidFill>
                            <a:schemeClr val="tx1"/>
                          </a:solidFill>
                        </a:rPr>
                        <a:t>Email: </a:t>
                      </a:r>
                      <a:r>
                        <a:rPr lang="en-US" sz="1800" b="1" dirty="0">
                          <a:solidFill>
                            <a:schemeClr val="tx1"/>
                          </a:solidFill>
                          <a:hlinkClick r:id="rId11"/>
                        </a:rPr>
                        <a:t>fabebeakele@ecsu.edu</a:t>
                      </a:r>
                      <a:endParaRPr lang="en-US" sz="1800" b="1" dirty="0">
                        <a:solidFill>
                          <a:schemeClr val="tx1"/>
                        </a:solidFill>
                      </a:endParaRPr>
                    </a:p>
                    <a:p>
                      <a:endParaRPr lang="en-US" dirty="0"/>
                    </a:p>
                  </a:txBody>
                  <a:tcPr anchor="ctr">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59216803"/>
                  </a:ext>
                </a:extLst>
              </a:tr>
              <a:tr h="263692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rgbClr val="005698"/>
                          </a:solidFill>
                        </a:rPr>
                        <a:t>[Insert Picture]</a:t>
                      </a:r>
                    </a:p>
                    <a:p>
                      <a:pPr algn="ctr"/>
                      <a:endParaRPr lang="en-US" dirty="0"/>
                    </a:p>
                  </a:txBody>
                  <a:tcPr anchor="ctr">
                    <a:lnL w="1905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defRPr sz="2800">
                          <a:solidFill>
                            <a:srgbClr val="004C99"/>
                          </a:solidFill>
                        </a:defRPr>
                      </a:pPr>
                      <a:r>
                        <a:rPr lang="en-US" b="1" dirty="0" err="1">
                          <a:solidFill>
                            <a:srgbClr val="005698"/>
                          </a:solidFill>
                        </a:rPr>
                        <a:t>Elbakary</a:t>
                      </a:r>
                      <a:r>
                        <a:rPr lang="en-US" b="1" dirty="0">
                          <a:solidFill>
                            <a:srgbClr val="005698"/>
                          </a:solidFill>
                        </a:rPr>
                        <a:t>, Mohamed</a:t>
                      </a:r>
                      <a:br>
                        <a:rPr lang="en-US" b="1" dirty="0">
                          <a:solidFill>
                            <a:srgbClr val="005698"/>
                          </a:solidFill>
                        </a:rPr>
                      </a:br>
                      <a:endParaRPr lang="en-US" b="1" dirty="0">
                        <a:solidFill>
                          <a:srgbClr val="005698"/>
                        </a:solidFill>
                      </a:endParaRPr>
                    </a:p>
                    <a:p>
                      <a:pPr marL="285750" indent="-285750">
                        <a:buFont typeface="Arial" panose="020B0604020202020204" pitchFamily="34" charset="0"/>
                        <a:buChar char="•"/>
                        <a:defRPr>
                          <a:solidFill>
                            <a:srgbClr val="004C99"/>
                          </a:solidFill>
                        </a:defRPr>
                      </a:pPr>
                      <a:r>
                        <a:rPr lang="en-US" sz="1800" b="1" dirty="0">
                          <a:solidFill>
                            <a:schemeClr val="tx1"/>
                          </a:solidFill>
                        </a:rPr>
                        <a:t>Role: Faculty Mentor</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solidFill>
                            <a:srgbClr val="004C99"/>
                          </a:solidFill>
                        </a:defRPr>
                      </a:pPr>
                      <a:r>
                        <a:rPr lang="en-US" sz="1800" b="1" dirty="0">
                          <a:solidFill>
                            <a:schemeClr val="tx1"/>
                          </a:solidFill>
                        </a:rPr>
                        <a:t>Affiliation: Elizabeth City State University (ECSU)</a:t>
                      </a:r>
                    </a:p>
                    <a:p>
                      <a:pPr marL="285750" indent="-285750">
                        <a:buFont typeface="Arial" panose="020B0604020202020204" pitchFamily="34" charset="0"/>
                        <a:buChar char="•"/>
                        <a:defRPr>
                          <a:solidFill>
                            <a:srgbClr val="004C99"/>
                          </a:solidFill>
                        </a:defRPr>
                      </a:pPr>
                      <a:r>
                        <a:rPr lang="en-US" sz="1800" b="1" dirty="0">
                          <a:solidFill>
                            <a:schemeClr val="tx1"/>
                          </a:solidFill>
                        </a:rPr>
                        <a:t>Email: </a:t>
                      </a:r>
                      <a:r>
                        <a:rPr lang="en-US" sz="1800" b="1" dirty="0">
                          <a:solidFill>
                            <a:schemeClr val="tx1"/>
                          </a:solidFill>
                          <a:hlinkClick r:id="rId12"/>
                        </a:rPr>
                        <a:t>melbakary@ecsu.edu</a:t>
                      </a:r>
                      <a:endParaRPr lang="en-US" sz="1800" b="1" dirty="0">
                        <a:solidFill>
                          <a:schemeClr val="tx1"/>
                        </a:solidFill>
                      </a:endParaRPr>
                    </a:p>
                    <a:p>
                      <a:pPr marL="285750" indent="-285750">
                        <a:buFont typeface="Arial" panose="020B0604020202020204" pitchFamily="34" charset="0"/>
                        <a:buChar char="•"/>
                        <a:defRPr>
                          <a:solidFill>
                            <a:srgbClr val="004C99"/>
                          </a:solidFill>
                        </a:defRPr>
                      </a:pPr>
                      <a:endParaRPr lang="en-US" sz="1800" b="1" dirty="0">
                        <a:solidFill>
                          <a:schemeClr val="tx1"/>
                        </a:solidFill>
                      </a:endParaRPr>
                    </a:p>
                    <a:p>
                      <a:endParaRPr lang="en-US" dirty="0"/>
                    </a:p>
                  </a:txBody>
                  <a:tcPr anchor="ctr">
                    <a:lnL w="12700" cmpd="sng">
                      <a:noFill/>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19360617"/>
                  </a:ext>
                </a:extLst>
              </a:tr>
            </a:tbl>
          </a:graphicData>
        </a:graphic>
      </p:graphicFrame>
      <p:sp>
        <p:nvSpPr>
          <p:cNvPr id="44" name="TextBox 43">
            <a:extLst>
              <a:ext uri="{FF2B5EF4-FFF2-40B4-BE49-F238E27FC236}">
                <a16:creationId xmlns:a16="http://schemas.microsoft.com/office/drawing/2014/main" id="{2275EA5B-C8A9-EFC0-947D-62561998B2A8}"/>
              </a:ext>
            </a:extLst>
          </p:cNvPr>
          <p:cNvSpPr txBox="1"/>
          <p:nvPr/>
        </p:nvSpPr>
        <p:spPr>
          <a:xfrm>
            <a:off x="485383" y="8419480"/>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lang="en-US" dirty="0">
                <a:solidFill>
                  <a:srgbClr val="F7E8C9"/>
                </a:solidFill>
              </a:rPr>
              <a:t>Target course description</a:t>
            </a:r>
            <a:endParaRPr dirty="0">
              <a:solidFill>
                <a:srgbClr val="F7E8C9"/>
              </a:solidFill>
            </a:endParaRPr>
          </a:p>
        </p:txBody>
      </p:sp>
      <p:sp>
        <p:nvSpPr>
          <p:cNvPr id="51" name="TextBox 50">
            <a:extLst>
              <a:ext uri="{FF2B5EF4-FFF2-40B4-BE49-F238E27FC236}">
                <a16:creationId xmlns:a16="http://schemas.microsoft.com/office/drawing/2014/main" id="{4E82D619-4DEA-B375-2F31-A95FD0C61C4F}"/>
              </a:ext>
            </a:extLst>
          </p:cNvPr>
          <p:cNvSpPr txBox="1"/>
          <p:nvPr/>
        </p:nvSpPr>
        <p:spPr>
          <a:xfrm>
            <a:off x="14152243" y="18860494"/>
            <a:ext cx="12824210" cy="7209666"/>
          </a:xfrm>
          <a:prstGeom prst="rect">
            <a:avLst/>
          </a:prstGeom>
          <a:noFill/>
        </p:spPr>
        <p:txBody>
          <a:bodyPr wrap="square">
            <a:spAutoFit/>
          </a:bodyPr>
          <a:lstStyle/>
          <a:p>
            <a:pPr algn="just">
              <a:spcAft>
                <a:spcPts val="1125"/>
              </a:spcAft>
              <a:buNone/>
            </a:pPr>
            <a:r>
              <a:rPr lang="en-US" sz="1900" b="1" i="0" dirty="0">
                <a:solidFill>
                  <a:srgbClr val="000000"/>
                </a:solidFill>
                <a:effectLst/>
                <a:latin typeface="Open Sans" panose="020B0606030504020204" pitchFamily="34" charset="0"/>
              </a:rPr>
              <a:t>Students entering BIOL 522 without a background in Linux often find the learning curve daunting. To address this, we propose restructuring the  existing undergraduate course BIOL 422: Introduction to Bioinformatics to include a dedicated module on the  Linux Command Line Interface (CLI).</a:t>
            </a:r>
          </a:p>
          <a:p>
            <a:pPr algn="just">
              <a:spcAft>
                <a:spcPts val="1125"/>
              </a:spcAft>
              <a:buNone/>
            </a:pPr>
            <a:r>
              <a:rPr lang="en-US" sz="1900" b="1" i="0" dirty="0">
                <a:solidFill>
                  <a:srgbClr val="000000"/>
                </a:solidFill>
                <a:effectLst/>
                <a:latin typeface="Open Sans" panose="020B0606030504020204" pitchFamily="34" charset="0"/>
              </a:rPr>
              <a:t> Currently, BIOL 422 emphasizes applied bioinformatics, covering topics such as: Refresher on the information molecules (DNA, RNA, proteins);  • Biological file formats, • Biological databases, • Sequence similarity search., 	 • Phylogenetic trees • Sanger sequencing,  • Multiple sequence alignment</a:t>
            </a:r>
          </a:p>
          <a:p>
            <a:pPr algn="just">
              <a:spcAft>
                <a:spcPts val="1125"/>
              </a:spcAft>
              <a:buNone/>
            </a:pPr>
            <a:r>
              <a:rPr lang="en-US" sz="1900" b="1" i="0" dirty="0">
                <a:solidFill>
                  <a:srgbClr val="000000"/>
                </a:solidFill>
                <a:effectLst/>
                <a:latin typeface="Open Sans" panose="020B0606030504020204" pitchFamily="34" charset="0"/>
              </a:rPr>
              <a:t>By embedding a Linux CLI module into BIOL 422, we can use it as a prerequisite for BIOL 522, ensuring that incoming students come prepared for coursework in NGS data analysis.</a:t>
            </a:r>
          </a:p>
          <a:p>
            <a:pPr algn="just">
              <a:spcAft>
                <a:spcPts val="1125"/>
              </a:spcAft>
              <a:buNone/>
            </a:pPr>
            <a:r>
              <a:rPr lang="en-US" sz="1900" b="1" i="0" dirty="0">
                <a:solidFill>
                  <a:srgbClr val="000000"/>
                </a:solidFill>
                <a:effectLst/>
                <a:latin typeface="Open Sans" panose="020B0606030504020204" pitchFamily="34" charset="0"/>
              </a:rPr>
              <a:t> </a:t>
            </a:r>
            <a:r>
              <a:rPr lang="en-US" sz="1900" b="1" i="0" dirty="0">
                <a:solidFill>
                  <a:schemeClr val="tx1"/>
                </a:solidFill>
                <a:effectLst/>
                <a:highlight>
                  <a:srgbClr val="FFFF00"/>
                </a:highlight>
                <a:latin typeface="Open Sans" panose="020B0606030504020204" pitchFamily="34" charset="0"/>
              </a:rPr>
              <a:t>Proposed BIOL 422 Module Highlights:</a:t>
            </a:r>
          </a:p>
          <a:p>
            <a:pPr algn="just">
              <a:spcAft>
                <a:spcPts val="1125"/>
              </a:spcAft>
              <a:buNone/>
            </a:pPr>
            <a:r>
              <a:rPr lang="en-US" sz="1900" b="1" i="0" dirty="0">
                <a:solidFill>
                  <a:srgbClr val="000000"/>
                </a:solidFill>
                <a:effectLst/>
                <a:latin typeface="Open Sans" panose="020B0606030504020204" pitchFamily="34" charset="0"/>
              </a:rPr>
              <a:t> </a:t>
            </a:r>
            <a:r>
              <a:rPr lang="en-US" sz="1900" b="1" i="0" dirty="0">
                <a:solidFill>
                  <a:srgbClr val="FF0000"/>
                </a:solidFill>
                <a:effectLst/>
                <a:latin typeface="Open Sans" panose="020B0606030504020204" pitchFamily="34" charset="0"/>
              </a:rPr>
              <a:t>•Part 1: Introduction to Linux Command Line Essentials</a:t>
            </a:r>
          </a:p>
          <a:p>
            <a:pPr algn="just">
              <a:spcAft>
                <a:spcPts val="1125"/>
              </a:spcAft>
              <a:buNone/>
            </a:pPr>
            <a:r>
              <a:rPr lang="en-US" sz="1900" b="1" i="0" dirty="0">
                <a:solidFill>
                  <a:srgbClr val="000000"/>
                </a:solidFill>
                <a:effectLst/>
                <a:latin typeface="Open Sans" panose="020B0606030504020204" pitchFamily="34" charset="0"/>
              </a:rPr>
              <a:t>	Introduction to the Linux shell environment, including command structure, file system 	navigation, permissions, and relative versus absolute paths. </a:t>
            </a:r>
          </a:p>
          <a:p>
            <a:pPr algn="just">
              <a:spcAft>
                <a:spcPts val="1125"/>
              </a:spcAft>
              <a:buNone/>
            </a:pPr>
            <a:r>
              <a:rPr lang="en-US" sz="1900" b="1" i="0" dirty="0">
                <a:solidFill>
                  <a:srgbClr val="000000"/>
                </a:solidFill>
                <a:effectLst/>
                <a:latin typeface="Open Sans" panose="020B0606030504020204" pitchFamily="34" charset="0"/>
              </a:rPr>
              <a:t>•</a:t>
            </a:r>
            <a:r>
              <a:rPr lang="en-US" sz="1900" b="1" i="0" dirty="0">
                <a:solidFill>
                  <a:srgbClr val="FF0000"/>
                </a:solidFill>
                <a:effectLst/>
                <a:latin typeface="Open Sans" panose="020B0606030504020204" pitchFamily="34" charset="0"/>
              </a:rPr>
              <a:t>Part 2: Shell Scripting basics</a:t>
            </a:r>
          </a:p>
          <a:p>
            <a:pPr algn="just">
              <a:spcAft>
                <a:spcPts val="1125"/>
              </a:spcAft>
              <a:buNone/>
            </a:pPr>
            <a:r>
              <a:rPr lang="en-US" sz="1900" b="1" i="0" dirty="0">
                <a:solidFill>
                  <a:srgbClr val="000000"/>
                </a:solidFill>
                <a:effectLst/>
                <a:latin typeface="Open Sans" panose="020B0606030504020204" pitchFamily="34" charset="0"/>
              </a:rPr>
              <a:t>	Fundamentals of shell scripting, including variables. Students will automate file processing 	tasks and  prepare for workflow management on ACCESS-CI HPC systems.</a:t>
            </a:r>
          </a:p>
          <a:p>
            <a:pPr algn="just">
              <a:spcAft>
                <a:spcPts val="1125"/>
              </a:spcAft>
              <a:buNone/>
            </a:pPr>
            <a:r>
              <a:rPr lang="en-US" sz="1900" b="1" i="0" dirty="0">
                <a:solidFill>
                  <a:srgbClr val="000000"/>
                </a:solidFill>
                <a:effectLst/>
                <a:latin typeface="Open Sans" panose="020B0606030504020204" pitchFamily="34" charset="0"/>
              </a:rPr>
              <a:t>Impact:</a:t>
            </a:r>
          </a:p>
          <a:p>
            <a:pPr algn="just">
              <a:spcAft>
                <a:spcPts val="1125"/>
              </a:spcAft>
              <a:buNone/>
            </a:pPr>
            <a:r>
              <a:rPr lang="en-US" sz="1900" b="1" i="0" dirty="0">
                <a:solidFill>
                  <a:srgbClr val="000000"/>
                </a:solidFill>
                <a:effectLst/>
                <a:latin typeface="Open Sans" panose="020B0606030504020204" pitchFamily="34" charset="0"/>
              </a:rPr>
              <a:t>By embedding e proposed module into BIOL 422 and setting it as a prerequisite for BIOL 522, students will acquire the foundational Linux skills necessary for bioinformatics data processing. This curriculum enhancement will addresses preparation gaps perceived as the weakness students taking BIOL 522 without computational skills.</a:t>
            </a:r>
          </a:p>
        </p:txBody>
      </p:sp>
      <p:sp>
        <p:nvSpPr>
          <p:cNvPr id="57" name="TextBox 56">
            <a:extLst>
              <a:ext uri="{FF2B5EF4-FFF2-40B4-BE49-F238E27FC236}">
                <a16:creationId xmlns:a16="http://schemas.microsoft.com/office/drawing/2014/main" id="{5B0EC4B8-9F8E-1435-081C-4AB78AA922AC}"/>
              </a:ext>
            </a:extLst>
          </p:cNvPr>
          <p:cNvSpPr txBox="1"/>
          <p:nvPr/>
        </p:nvSpPr>
        <p:spPr>
          <a:xfrm>
            <a:off x="14253877" y="26690705"/>
            <a:ext cx="12824210" cy="3583289"/>
          </a:xfrm>
          <a:prstGeom prst="rect">
            <a:avLst/>
          </a:prstGeom>
          <a:noFill/>
        </p:spPr>
        <p:txBody>
          <a:bodyPr wrap="square">
            <a:spAutoFit/>
          </a:bodyPr>
          <a:lstStyle/>
          <a:p>
            <a:pPr marL="342900" indent="-342900">
              <a:lnSpc>
                <a:spcPct val="107000"/>
              </a:lnSpc>
              <a:spcAft>
                <a:spcPts val="800"/>
              </a:spcAft>
              <a:buSzPts val="1450"/>
              <a:buFont typeface="+mj-lt"/>
              <a:buAutoNum type="arabicPeriod"/>
            </a:pPr>
            <a:r>
              <a:rPr lang="en-US" sz="2000" dirty="0"/>
              <a:t>Magana AJ, Taleyarkhan M, Alvarado DR, Kane M, Springer J, Clase K. A survey of scholarly literature describing the field of bioinformatics education and bioinformatics educational research. CBE Life Sci Educ. 2014 Winter;13(4):607-23. </a:t>
            </a:r>
            <a:r>
              <a:rPr lang="en-US" sz="2000" dirty="0" err="1"/>
              <a:t>doi</a:t>
            </a:r>
            <a:r>
              <a:rPr lang="en-US" sz="2000" dirty="0"/>
              <a:t>: 10.1187/cbe.13-10-0193. PMID: 25452484; PMCID: PMC4255348.</a:t>
            </a:r>
            <a:endParaRPr lang="en-US" sz="2000" b="0" i="0" dirty="0">
              <a:solidFill>
                <a:srgbClr val="000000"/>
              </a:solidFill>
              <a:effectLst/>
              <a:latin typeface="Open Sans" panose="020B0606030504020204" pitchFamily="34" charset="0"/>
            </a:endParaRPr>
          </a:p>
          <a:p>
            <a:pPr marL="342900" indent="-342900">
              <a:lnSpc>
                <a:spcPct val="107000"/>
              </a:lnSpc>
              <a:spcAft>
                <a:spcPts val="800"/>
              </a:spcAft>
              <a:buSzPts val="1450"/>
              <a:buFont typeface="+mj-lt"/>
              <a:buAutoNum type="arabicPeriod"/>
            </a:pPr>
            <a:r>
              <a:rPr lang="en-US" sz="2000" dirty="0"/>
              <a:t>Richmond PA, Wasserman WW. Introduction to Genomic Analysis Workshop: A catalyst for engaging life-science researchers in high throughput analysis. F1000Res. 2019 Jul 30;8:1221. </a:t>
            </a:r>
            <a:r>
              <a:rPr lang="en-US" sz="2000" dirty="0" err="1"/>
              <a:t>doi</a:t>
            </a:r>
            <a:r>
              <a:rPr lang="en-US" sz="2000" dirty="0"/>
              <a:t>: 10.12688/f1000research.19320.1. PMID: 31602299; PMCID: PMC6774052.</a:t>
            </a:r>
            <a:endParaRPr lang="en-US" sz="2000" b="0" i="0" dirty="0">
              <a:solidFill>
                <a:srgbClr val="000000"/>
              </a:solidFill>
              <a:effectLst/>
              <a:latin typeface="Open Sans" panose="020B0606030504020204" pitchFamily="34" charset="0"/>
            </a:endParaRPr>
          </a:p>
          <a:p>
            <a:pPr marL="342900" indent="-342900">
              <a:lnSpc>
                <a:spcPct val="107000"/>
              </a:lnSpc>
              <a:spcAft>
                <a:spcPts val="800"/>
              </a:spcAft>
              <a:buSzPts val="1450"/>
              <a:buFont typeface="+mj-lt"/>
              <a:buAutoNum type="arabicPeriod"/>
            </a:pPr>
            <a:r>
              <a:rPr lang="en-US" sz="2000" dirty="0"/>
              <a:t>Brown JA. Evaluating the effectiveness of a practical inquiry-based learning bioinformatics module on undergraduate student engagement and applied skills. </a:t>
            </a:r>
            <a:r>
              <a:rPr lang="en-US" sz="2000" dirty="0" err="1"/>
              <a:t>Biochem</a:t>
            </a:r>
            <a:r>
              <a:rPr lang="en-US" sz="2000" dirty="0"/>
              <a:t> Mol Biol Educ. 2016 May 6;44(3):304-13. </a:t>
            </a:r>
            <a:r>
              <a:rPr lang="en-US" sz="2000" dirty="0" err="1"/>
              <a:t>doi</a:t>
            </a:r>
            <a:r>
              <a:rPr lang="en-US" sz="2000" dirty="0"/>
              <a:t>: 10.1002/bmb.20954. PMID: 27161812.</a:t>
            </a:r>
            <a:endParaRPr lang="en-US" sz="2000" b="0" i="0" dirty="0">
              <a:solidFill>
                <a:srgbClr val="000000"/>
              </a:solidFill>
              <a:effectLst/>
              <a:latin typeface="Open Sans" panose="020B0606030504020204" pitchFamily="34" charset="0"/>
            </a:endParaRPr>
          </a:p>
          <a:p>
            <a:pPr>
              <a:lnSpc>
                <a:spcPct val="107000"/>
              </a:lnSpc>
              <a:spcAft>
                <a:spcPts val="800"/>
              </a:spcAft>
              <a:buSzPts val="1450"/>
            </a:pPr>
            <a:endParaRPr lang="en-US" b="0" i="0" dirty="0">
              <a:solidFill>
                <a:srgbClr val="000000"/>
              </a:solidFill>
              <a:effectLst/>
              <a:latin typeface="Open Sans" panose="020B0606030504020204" pitchFamily="34" charset="0"/>
            </a:endParaRPr>
          </a:p>
        </p:txBody>
      </p:sp>
      <p:sp>
        <p:nvSpPr>
          <p:cNvPr id="59" name="TextBox 58">
            <a:extLst>
              <a:ext uri="{FF2B5EF4-FFF2-40B4-BE49-F238E27FC236}">
                <a16:creationId xmlns:a16="http://schemas.microsoft.com/office/drawing/2014/main" id="{669DBD55-F782-20EB-0192-976EC2B5D9FF}"/>
              </a:ext>
            </a:extLst>
          </p:cNvPr>
          <p:cNvSpPr txBox="1"/>
          <p:nvPr/>
        </p:nvSpPr>
        <p:spPr>
          <a:xfrm>
            <a:off x="14152243" y="14454298"/>
            <a:ext cx="12857115" cy="3785652"/>
          </a:xfrm>
          <a:prstGeom prst="rect">
            <a:avLst/>
          </a:prstGeom>
          <a:noFill/>
        </p:spPr>
        <p:txBody>
          <a:bodyPr wrap="square">
            <a:spAutoFit/>
          </a:bodyPr>
          <a:lstStyle/>
          <a:p>
            <a:pPr lvl="0"/>
            <a:r>
              <a:rPr lang="en-US" sz="1600" b="1" dirty="0"/>
              <a:t>EDGE Bioinformatics Science Gateway</a:t>
            </a:r>
            <a:br>
              <a:rPr lang="en-US" sz="1600" dirty="0"/>
            </a:br>
            <a:r>
              <a:rPr lang="en-US" sz="1600" dirty="0"/>
              <a:t>• </a:t>
            </a:r>
            <a:r>
              <a:rPr lang="en-US" sz="1600" b="1" dirty="0"/>
              <a:t>Purpose:</a:t>
            </a:r>
            <a:r>
              <a:rPr lang="en-US" sz="1600" dirty="0"/>
              <a:t> Assists biologists, educators, and public health professionals in processing NGS data.</a:t>
            </a:r>
            <a:br>
              <a:rPr lang="en-US" sz="1600" dirty="0"/>
            </a:br>
            <a:r>
              <a:rPr lang="en-US" sz="1600" dirty="0"/>
              <a:t>• </a:t>
            </a:r>
            <a:r>
              <a:rPr lang="en-US" sz="1600" b="1" dirty="0"/>
              <a:t>Access:</a:t>
            </a:r>
            <a:r>
              <a:rPr lang="en-US" sz="1600" dirty="0"/>
              <a:t> Available through the ACCESS Science Gateways portal (ACCESS Support).</a:t>
            </a:r>
          </a:p>
          <a:p>
            <a:pPr lvl="0"/>
            <a:r>
              <a:rPr lang="en-US" sz="1600" b="1" dirty="0"/>
              <a:t>NAIRR (National AI Research Resource)</a:t>
            </a:r>
            <a:br>
              <a:rPr lang="en-US" sz="1600" dirty="0"/>
            </a:br>
            <a:r>
              <a:rPr lang="en-US" sz="1600" dirty="0"/>
              <a:t>• </a:t>
            </a:r>
            <a:r>
              <a:rPr lang="en-US" sz="1600" b="1" dirty="0"/>
              <a:t>Purpose:</a:t>
            </a:r>
            <a:r>
              <a:rPr lang="en-US" sz="1600" dirty="0"/>
              <a:t> Expands access to high-performance computing, datasets, and AI tools for research and education.</a:t>
            </a:r>
            <a:br>
              <a:rPr lang="en-US" sz="1600" dirty="0"/>
            </a:br>
            <a:r>
              <a:rPr lang="en-US" sz="1600" dirty="0"/>
              <a:t>• </a:t>
            </a:r>
            <a:r>
              <a:rPr lang="en-US" sz="1600" b="1" dirty="0"/>
              <a:t>Access:</a:t>
            </a:r>
            <a:r>
              <a:rPr lang="en-US" sz="1600" dirty="0"/>
              <a:t> Requests can be made via the NAIRR pilot platform, often integrated with ACCESS resources.</a:t>
            </a:r>
          </a:p>
          <a:p>
            <a:pPr lvl="0"/>
            <a:r>
              <a:rPr lang="en-US" sz="1600" b="1" dirty="0" err="1"/>
              <a:t>Jupyter</a:t>
            </a:r>
            <a:r>
              <a:rPr lang="en-US" sz="1600" b="1" dirty="0"/>
              <a:t> Notebooks and </a:t>
            </a:r>
            <a:r>
              <a:rPr lang="en-US" sz="1600" b="1" dirty="0" err="1"/>
              <a:t>JupyterHub</a:t>
            </a:r>
            <a:br>
              <a:rPr lang="en-US" sz="1600" dirty="0"/>
            </a:br>
            <a:r>
              <a:rPr lang="en-US" sz="1600" dirty="0"/>
              <a:t>• </a:t>
            </a:r>
            <a:r>
              <a:rPr lang="en-US" sz="1600" b="1" dirty="0"/>
              <a:t>Purpose:</a:t>
            </a:r>
            <a:r>
              <a:rPr lang="en-US" sz="1600" dirty="0"/>
              <a:t> Offers an interactive computational environment for teaching and hands-on data analysis.</a:t>
            </a:r>
            <a:br>
              <a:rPr lang="en-US" sz="1600" dirty="0"/>
            </a:br>
            <a:r>
              <a:rPr lang="en-US" sz="1600" dirty="0"/>
              <a:t>• </a:t>
            </a:r>
            <a:r>
              <a:rPr lang="en-US" sz="1600" b="1" dirty="0"/>
              <a:t>Access:</a:t>
            </a:r>
            <a:r>
              <a:rPr lang="en-US" sz="1600" dirty="0"/>
              <a:t> Available through multiple ACCESS-affiliated hubs and via local deployment.</a:t>
            </a:r>
          </a:p>
          <a:p>
            <a:pPr lvl="0"/>
            <a:r>
              <a:rPr lang="en-US" sz="1600" b="1" dirty="0" err="1"/>
              <a:t>projectEUREKA</a:t>
            </a:r>
            <a:r>
              <a:rPr lang="en-US" sz="1600" b="1" dirty="0"/>
              <a:t>!</a:t>
            </a:r>
            <a:br>
              <a:rPr lang="en-US" sz="1600" dirty="0"/>
            </a:br>
            <a:r>
              <a:rPr lang="en-US" sz="1600" dirty="0"/>
              <a:t>• </a:t>
            </a:r>
            <a:r>
              <a:rPr lang="en-US" sz="1600" b="1" dirty="0"/>
              <a:t>Purpose:</a:t>
            </a:r>
            <a:r>
              <a:rPr lang="en-US" sz="1600" dirty="0"/>
              <a:t> Connects researchers and educators with computational and data science training and resources.</a:t>
            </a:r>
            <a:br>
              <a:rPr lang="en-US" sz="1600" dirty="0"/>
            </a:br>
            <a:r>
              <a:rPr lang="en-US" sz="1600" dirty="0"/>
              <a:t>• </a:t>
            </a:r>
            <a:r>
              <a:rPr lang="en-US" sz="1600" b="1" dirty="0"/>
              <a:t>Access:</a:t>
            </a:r>
            <a:r>
              <a:rPr lang="en-US" sz="1600" dirty="0"/>
              <a:t> Supported within the ACCESS ecosystem and promoted through SGX3 workshops.</a:t>
            </a:r>
          </a:p>
          <a:p>
            <a:pPr lvl="0"/>
            <a:r>
              <a:rPr lang="en-US" sz="1600" b="1" dirty="0"/>
              <a:t>GitHub Workflows (CI/CD for Bioinformatics)</a:t>
            </a:r>
            <a:br>
              <a:rPr lang="en-US" sz="1600" dirty="0"/>
            </a:br>
            <a:r>
              <a:rPr lang="en-US" sz="1600" dirty="0"/>
              <a:t>• </a:t>
            </a:r>
            <a:r>
              <a:rPr lang="en-US" sz="1600" b="1" dirty="0"/>
              <a:t>Purpose:</a:t>
            </a:r>
            <a:r>
              <a:rPr lang="en-US" sz="1600" dirty="0"/>
              <a:t> Introduces version control and automation of NGS pipelines.</a:t>
            </a:r>
            <a:br>
              <a:rPr lang="en-US" sz="1600" dirty="0"/>
            </a:br>
            <a:r>
              <a:rPr lang="en-US" sz="1600" dirty="0"/>
              <a:t>• </a:t>
            </a:r>
            <a:r>
              <a:rPr lang="en-US" sz="1600" b="1" dirty="0"/>
              <a:t>Access:</a:t>
            </a:r>
            <a:r>
              <a:rPr lang="en-US" sz="1600" dirty="0"/>
              <a:t> Freely available on GitHub, with integrations to HPC and SGX3 gateway environments.</a:t>
            </a:r>
          </a:p>
        </p:txBody>
      </p:sp>
      <p:sp>
        <p:nvSpPr>
          <p:cNvPr id="61" name="TextBox 60">
            <a:extLst>
              <a:ext uri="{FF2B5EF4-FFF2-40B4-BE49-F238E27FC236}">
                <a16:creationId xmlns:a16="http://schemas.microsoft.com/office/drawing/2014/main" id="{8B5206BB-0D24-569E-DFE3-6E377AA3D457}"/>
              </a:ext>
            </a:extLst>
          </p:cNvPr>
          <p:cNvSpPr txBox="1"/>
          <p:nvPr/>
        </p:nvSpPr>
        <p:spPr>
          <a:xfrm>
            <a:off x="14253877" y="10365229"/>
            <a:ext cx="12824210" cy="3238387"/>
          </a:xfrm>
          <a:prstGeom prst="rect">
            <a:avLst/>
          </a:prstGeom>
          <a:noFill/>
        </p:spPr>
        <p:txBody>
          <a:bodyPr wrap="square">
            <a:spAutoFit/>
          </a:bodyPr>
          <a:lstStyle/>
          <a:p>
            <a:pPr marL="342900" marR="0" lvl="0" indent="-342900">
              <a:lnSpc>
                <a:spcPct val="107000"/>
              </a:lnSpc>
              <a:spcBef>
                <a:spcPts val="0"/>
              </a:spcBef>
              <a:spcAft>
                <a:spcPts val="800"/>
              </a:spcAft>
              <a:buFont typeface="+mj-lt"/>
              <a:buAutoNum type="arabicPeriod"/>
              <a:tabLst>
                <a:tab pos="228600" algn="l"/>
              </a:tabLst>
            </a:pPr>
            <a:r>
              <a:rPr lang="en-US" sz="1800" b="1" dirty="0">
                <a:effectLst/>
                <a:latin typeface="Lucida Sans" panose="020B0602030504020204" pitchFamily="34" charset="0"/>
                <a:ea typeface="Lucida Sans" panose="020B0602030504020204" pitchFamily="34" charset="0"/>
                <a:cs typeface="Lucida Sans" panose="020B0602030504020204" pitchFamily="34" charset="0"/>
              </a:rPr>
              <a:t>Restructure BIOL 422 as a Prerequisite: </a:t>
            </a:r>
            <a:r>
              <a:rPr lang="en-US" sz="1800" dirty="0">
                <a:effectLst/>
                <a:latin typeface="Lucida Sans" panose="020B0602030504020204" pitchFamily="34" charset="0"/>
                <a:ea typeface="Lucida Sans" panose="020B0602030504020204" pitchFamily="34" charset="0"/>
                <a:cs typeface="Lucida Sans" panose="020B0602030504020204" pitchFamily="34" charset="0"/>
              </a:rPr>
              <a:t>BIOL 422 is an undergraduate introduction to </a:t>
            </a:r>
            <a:r>
              <a:rPr lang="en-US" sz="1800" dirty="0">
                <a:latin typeface="Lucida Sans" panose="020B0602030504020204" pitchFamily="34" charset="0"/>
                <a:ea typeface="Lucida Sans" panose="020B0602030504020204" pitchFamily="34" charset="0"/>
                <a:cs typeface="Lucida Sans" panose="020B0602030504020204" pitchFamily="34" charset="0"/>
              </a:rPr>
              <a:t>bioinformatics course. Currently it is not a prerequisite to BIOL 522. By</a:t>
            </a:r>
            <a:r>
              <a:rPr lang="en-US" sz="1800" dirty="0">
                <a:effectLst/>
                <a:latin typeface="Lucida Sans" panose="020B0602030504020204" pitchFamily="34" charset="0"/>
                <a:ea typeface="Lucida Sans" panose="020B0602030504020204" pitchFamily="34" charset="0"/>
                <a:cs typeface="Lucida Sans" panose="020B0602030504020204" pitchFamily="34" charset="0"/>
              </a:rPr>
              <a:t> setting it as the prerequisite for BIOL 522 is beneficial but it requires updating its content to include an introduction to the Linux command line and HPC concepts. This will lay the foundation students needed to succeed in graduate-level NGS data analysis.</a:t>
            </a:r>
          </a:p>
          <a:p>
            <a:pPr marL="342900" marR="0" lvl="0" indent="-342900">
              <a:lnSpc>
                <a:spcPct val="107000"/>
              </a:lnSpc>
              <a:spcBef>
                <a:spcPts val="0"/>
              </a:spcBef>
              <a:spcAft>
                <a:spcPts val="800"/>
              </a:spcAft>
              <a:buFont typeface="+mj-lt"/>
              <a:buAutoNum type="arabicPeriod"/>
              <a:tabLst>
                <a:tab pos="228600" algn="l"/>
              </a:tabLst>
            </a:pPr>
            <a:r>
              <a:rPr lang="en-US" sz="1800" b="1" dirty="0">
                <a:effectLst/>
                <a:latin typeface="Lucida Sans" panose="020B0602030504020204" pitchFamily="34" charset="0"/>
                <a:ea typeface="Lucida Sans" panose="020B0602030504020204" pitchFamily="34" charset="0"/>
                <a:cs typeface="Lucida Sans" panose="020B0602030504020204" pitchFamily="34" charset="0"/>
              </a:rPr>
              <a:t>Computer Science Students as Tutors: </a:t>
            </a:r>
            <a:r>
              <a:rPr lang="en-US" sz="1800" dirty="0">
                <a:effectLst/>
                <a:latin typeface="Lucida Sans" panose="020B0602030504020204" pitchFamily="34" charset="0"/>
                <a:ea typeface="Lucida Sans" panose="020B0602030504020204" pitchFamily="34" charset="0"/>
                <a:cs typeface="Lucida Sans" panose="020B0602030504020204" pitchFamily="34" charset="0"/>
              </a:rPr>
              <a:t>CS students with Linux and HPC skills can serve as tutors or </a:t>
            </a:r>
            <a:r>
              <a:rPr lang="en-US" sz="1800" dirty="0" err="1">
                <a:effectLst/>
                <a:latin typeface="Lucida Sans" panose="020B0602030504020204" pitchFamily="34" charset="0"/>
                <a:ea typeface="Lucida Sans" panose="020B0602030504020204" pitchFamily="34" charset="0"/>
                <a:cs typeface="Lucida Sans" panose="020B0602030504020204" pitchFamily="34" charset="0"/>
              </a:rPr>
              <a:t>TAs.</a:t>
            </a:r>
            <a:r>
              <a:rPr lang="en-US" sz="1800" dirty="0">
                <a:effectLst/>
                <a:latin typeface="Lucida Sans" panose="020B0602030504020204" pitchFamily="34" charset="0"/>
                <a:ea typeface="Lucida Sans" panose="020B0602030504020204" pitchFamily="34" charset="0"/>
                <a:cs typeface="Lucida Sans" panose="020B0602030504020204" pitchFamily="34" charset="0"/>
              </a:rPr>
              <a:t> Their support would help biology students overcome technical barriers by creating mentoring opportunities.</a:t>
            </a:r>
          </a:p>
          <a:p>
            <a:pPr marL="342900" marR="0" lvl="0" indent="-342900">
              <a:lnSpc>
                <a:spcPct val="107000"/>
              </a:lnSpc>
              <a:spcBef>
                <a:spcPts val="0"/>
              </a:spcBef>
              <a:spcAft>
                <a:spcPts val="800"/>
              </a:spcAft>
              <a:buFont typeface="+mj-lt"/>
              <a:buAutoNum type="arabicPeriod"/>
              <a:tabLst>
                <a:tab pos="228600" algn="l"/>
              </a:tabLst>
            </a:pPr>
            <a:r>
              <a:rPr lang="en-US" sz="1800" b="1" dirty="0">
                <a:effectLst/>
                <a:latin typeface="Lucida Sans" panose="020B0602030504020204" pitchFamily="34" charset="0"/>
                <a:ea typeface="Lucida Sans" panose="020B0602030504020204" pitchFamily="34" charset="0"/>
                <a:cs typeface="Lucida Sans" panose="020B0602030504020204" pitchFamily="34" charset="0"/>
              </a:rPr>
              <a:t>Use of Online Learning Resources:  </a:t>
            </a:r>
            <a:r>
              <a:rPr lang="en-US" sz="1800" dirty="0">
                <a:effectLst/>
                <a:latin typeface="Lucida Sans" panose="020B0602030504020204" pitchFamily="34" charset="0"/>
                <a:ea typeface="Lucida Sans" panose="020B0602030504020204" pitchFamily="34" charset="0"/>
                <a:cs typeface="Lucida Sans" panose="020B0602030504020204" pitchFamily="34" charset="0"/>
              </a:rPr>
              <a:t>Supplementing instruction with curated online resources—such as YouTube tutorials, LinkedIn Learning, Science Gateways, and HPC training modules from access Affiliates such as TAMU and TACC—gives students flexible, self-paced reinforcement. These tools allow students to master challenging topics at their own pace and explore advanced applications beyond class on their own time.</a:t>
            </a:r>
          </a:p>
        </p:txBody>
      </p:sp>
      <p:graphicFrame>
        <p:nvGraphicFramePr>
          <p:cNvPr id="63" name="Table 62">
            <a:extLst>
              <a:ext uri="{FF2B5EF4-FFF2-40B4-BE49-F238E27FC236}">
                <a16:creationId xmlns:a16="http://schemas.microsoft.com/office/drawing/2014/main" id="{29D1CFE2-D743-671C-4AF3-A058E46F527F}"/>
              </a:ext>
            </a:extLst>
          </p:cNvPr>
          <p:cNvGraphicFramePr>
            <a:graphicFrameLocks noGrp="1"/>
          </p:cNvGraphicFramePr>
          <p:nvPr>
            <p:extLst>
              <p:ext uri="{D42A27DB-BD31-4B8C-83A1-F6EECF244321}">
                <p14:modId xmlns:p14="http://schemas.microsoft.com/office/powerpoint/2010/main" val="3684570814"/>
              </p:ext>
            </p:extLst>
          </p:nvPr>
        </p:nvGraphicFramePr>
        <p:xfrm>
          <a:off x="710008" y="9337577"/>
          <a:ext cx="12501021" cy="14836109"/>
        </p:xfrm>
        <a:graphic>
          <a:graphicData uri="http://schemas.openxmlformats.org/drawingml/2006/table">
            <a:tbl>
              <a:tblPr firstRow="1" bandRow="1">
                <a:tableStyleId>{46F890A9-2807-4EBB-B81D-B2AA78EC7F39}</a:tableStyleId>
              </a:tblPr>
              <a:tblGrid>
                <a:gridCol w="3086862">
                  <a:extLst>
                    <a:ext uri="{9D8B030D-6E8A-4147-A177-3AD203B41FA5}">
                      <a16:colId xmlns:a16="http://schemas.microsoft.com/office/drawing/2014/main" val="676671448"/>
                    </a:ext>
                  </a:extLst>
                </a:gridCol>
                <a:gridCol w="9414159">
                  <a:extLst>
                    <a:ext uri="{9D8B030D-6E8A-4147-A177-3AD203B41FA5}">
                      <a16:colId xmlns:a16="http://schemas.microsoft.com/office/drawing/2014/main" val="1267472654"/>
                    </a:ext>
                  </a:extLst>
                </a:gridCol>
              </a:tblGrid>
              <a:tr h="674524">
                <a:tc>
                  <a:txBody>
                    <a:bodyPr/>
                    <a:lstStyle/>
                    <a:p>
                      <a:pPr algn="r"/>
                      <a:r>
                        <a:rPr lang="en-US" sz="2400" b="1" dirty="0">
                          <a:solidFill>
                            <a:schemeClr val="tx1"/>
                          </a:solidFill>
                        </a:rPr>
                        <a:t>Course Name:</a:t>
                      </a:r>
                    </a:p>
                  </a:txBody>
                  <a:tcPr anchor="ctr">
                    <a:lnL w="28575" cap="flat" cmpd="sng" algn="ctr">
                      <a:solidFill>
                        <a:srgbClr val="005698"/>
                      </a:solidFill>
                      <a:prstDash val="solid"/>
                      <a:round/>
                      <a:headEnd type="none" w="med" len="med"/>
                      <a:tailEnd type="none" w="med" len="med"/>
                    </a:lnL>
                    <a:lnT w="28575" cap="flat" cmpd="sng" algn="ctr">
                      <a:solidFill>
                        <a:srgbClr val="005698"/>
                      </a:solidFill>
                      <a:prstDash val="solid"/>
                      <a:round/>
                      <a:headEnd type="none" w="med" len="med"/>
                      <a:tailEnd type="none" w="med" len="med"/>
                    </a:lnT>
                    <a:solidFill>
                      <a:srgbClr val="EBEFF7"/>
                    </a:solidFill>
                  </a:tcPr>
                </a:tc>
                <a:tc>
                  <a:txBody>
                    <a:bodyPr/>
                    <a:lstStyle/>
                    <a:p>
                      <a:r>
                        <a:rPr lang="en-US" sz="2400" b="1" dirty="0">
                          <a:solidFill>
                            <a:schemeClr val="tx1"/>
                          </a:solidFill>
                        </a:rPr>
                        <a:t>Bioinformatics for NGS data analysis</a:t>
                      </a:r>
                    </a:p>
                  </a:txBody>
                  <a:tcPr anchor="ctr">
                    <a:lnR w="28575" cap="flat" cmpd="sng" algn="ctr">
                      <a:solidFill>
                        <a:srgbClr val="005698"/>
                      </a:solidFill>
                      <a:prstDash val="solid"/>
                      <a:round/>
                      <a:headEnd type="none" w="med" len="med"/>
                      <a:tailEnd type="none" w="med" len="med"/>
                    </a:lnR>
                    <a:lnT w="28575" cap="flat" cmpd="sng" algn="ctr">
                      <a:solidFill>
                        <a:srgbClr val="005698"/>
                      </a:solidFill>
                      <a:prstDash val="solid"/>
                      <a:round/>
                      <a:headEnd type="none" w="med" len="med"/>
                      <a:tailEnd type="none" w="med" len="med"/>
                    </a:lnT>
                    <a:solidFill>
                      <a:srgbClr val="EBEFF7"/>
                    </a:solidFill>
                  </a:tcPr>
                </a:tc>
                <a:extLst>
                  <a:ext uri="{0D108BD9-81ED-4DB2-BD59-A6C34878D82A}">
                    <a16:rowId xmlns:a16="http://schemas.microsoft.com/office/drawing/2014/main" val="3147513868"/>
                  </a:ext>
                </a:extLst>
              </a:tr>
              <a:tr h="1015339">
                <a:tc>
                  <a:txBody>
                    <a:bodyPr/>
                    <a:lstStyle/>
                    <a:p>
                      <a:pPr algn="r"/>
                      <a:r>
                        <a:rPr lang="en-US" sz="2400" b="1" dirty="0">
                          <a:solidFill>
                            <a:schemeClr val="tx1"/>
                          </a:solidFill>
                        </a:rPr>
                        <a:t>Course Number:</a:t>
                      </a:r>
                    </a:p>
                  </a:txBody>
                  <a:tcPr anchor="ctr">
                    <a:lnL w="28575" cap="flat" cmpd="sng" algn="ctr">
                      <a:solidFill>
                        <a:srgbClr val="005698"/>
                      </a:solidFill>
                      <a:prstDash val="solid"/>
                      <a:round/>
                      <a:headEnd type="none" w="med" len="med"/>
                      <a:tailEnd type="none" w="med" len="med"/>
                    </a:lnL>
                  </a:tcPr>
                </a:tc>
                <a:tc>
                  <a:txBody>
                    <a:bodyPr/>
                    <a:lstStyle/>
                    <a:p>
                      <a:r>
                        <a:rPr lang="en-US" sz="2400" b="1" dirty="0">
                          <a:solidFill>
                            <a:schemeClr val="tx1"/>
                          </a:solidFill>
                        </a:rPr>
                        <a:t>BIOL 522</a:t>
                      </a:r>
                    </a:p>
                  </a:txBody>
                  <a:tcPr anchor="ctr">
                    <a:lnR w="28575" cap="flat" cmpd="sng" algn="ctr">
                      <a:solidFill>
                        <a:srgbClr val="005698"/>
                      </a:solidFill>
                      <a:prstDash val="solid"/>
                      <a:round/>
                      <a:headEnd type="none" w="med" len="med"/>
                      <a:tailEnd type="none" w="med" len="med"/>
                    </a:lnR>
                  </a:tcPr>
                </a:tc>
                <a:extLst>
                  <a:ext uri="{0D108BD9-81ED-4DB2-BD59-A6C34878D82A}">
                    <a16:rowId xmlns:a16="http://schemas.microsoft.com/office/drawing/2014/main" val="197264617"/>
                  </a:ext>
                </a:extLst>
              </a:tr>
              <a:tr h="599968">
                <a:tc>
                  <a:txBody>
                    <a:bodyPr/>
                    <a:lstStyle/>
                    <a:p>
                      <a:pPr algn="r"/>
                      <a:r>
                        <a:rPr lang="en-US" sz="2400" b="1" dirty="0">
                          <a:solidFill>
                            <a:schemeClr val="tx1"/>
                          </a:solidFill>
                        </a:rPr>
                        <a:t>Department:</a:t>
                      </a:r>
                    </a:p>
                  </a:txBody>
                  <a:tcPr anchor="ctr">
                    <a:lnL w="28575" cap="flat" cmpd="sng" algn="ctr">
                      <a:solidFill>
                        <a:srgbClr val="005698"/>
                      </a:solidFill>
                      <a:prstDash val="solid"/>
                      <a:round/>
                      <a:headEnd type="none" w="med" len="med"/>
                      <a:tailEnd type="none" w="med" len="med"/>
                    </a:lnL>
                  </a:tcPr>
                </a:tc>
                <a:tc>
                  <a:txBody>
                    <a:bodyPr/>
                    <a:lstStyle/>
                    <a:p>
                      <a:r>
                        <a:rPr lang="en-US" sz="2400" b="1" dirty="0">
                          <a:solidFill>
                            <a:schemeClr val="tx1"/>
                          </a:solidFill>
                        </a:rPr>
                        <a:t>Natural Sciences</a:t>
                      </a:r>
                    </a:p>
                  </a:txBody>
                  <a:tcPr anchor="ctr">
                    <a:lnR w="28575" cap="flat" cmpd="sng" algn="ctr">
                      <a:solidFill>
                        <a:srgbClr val="005698"/>
                      </a:solidFill>
                      <a:prstDash val="solid"/>
                      <a:round/>
                      <a:headEnd type="none" w="med" len="med"/>
                      <a:tailEnd type="none" w="med" len="med"/>
                    </a:lnR>
                    <a:solidFill>
                      <a:srgbClr val="EBEFF7"/>
                    </a:solidFill>
                  </a:tcPr>
                </a:tc>
                <a:extLst>
                  <a:ext uri="{0D108BD9-81ED-4DB2-BD59-A6C34878D82A}">
                    <a16:rowId xmlns:a16="http://schemas.microsoft.com/office/drawing/2014/main" val="1438324315"/>
                  </a:ext>
                </a:extLst>
              </a:tr>
              <a:tr h="1015339">
                <a:tc>
                  <a:txBody>
                    <a:bodyPr/>
                    <a:lstStyle/>
                    <a:p>
                      <a:pPr algn="r"/>
                      <a:r>
                        <a:rPr lang="en-US" sz="2400" b="1" dirty="0">
                          <a:solidFill>
                            <a:schemeClr val="tx1"/>
                          </a:solidFill>
                        </a:rPr>
                        <a:t>Anticipated Enrollment:</a:t>
                      </a:r>
                    </a:p>
                  </a:txBody>
                  <a:tcPr anchor="ctr">
                    <a:lnL w="28575" cap="flat" cmpd="sng" algn="ctr">
                      <a:solidFill>
                        <a:srgbClr val="005698"/>
                      </a:solidFill>
                      <a:prstDash val="solid"/>
                      <a:round/>
                      <a:headEnd type="none" w="med" len="med"/>
                      <a:tailEnd type="none" w="med" len="med"/>
                    </a:lnL>
                  </a:tcPr>
                </a:tc>
                <a:tc>
                  <a:txBody>
                    <a:bodyPr/>
                    <a:lstStyle/>
                    <a:p>
                      <a:r>
                        <a:rPr lang="en-US" sz="2400" b="1" dirty="0">
                          <a:solidFill>
                            <a:schemeClr val="tx1"/>
                          </a:solidFill>
                        </a:rPr>
                        <a:t>12</a:t>
                      </a:r>
                    </a:p>
                  </a:txBody>
                  <a:tcPr anchor="ctr">
                    <a:lnR w="28575" cap="flat" cmpd="sng" algn="ctr">
                      <a:solidFill>
                        <a:srgbClr val="005698"/>
                      </a:solidFill>
                      <a:prstDash val="solid"/>
                      <a:round/>
                      <a:headEnd type="none" w="med" len="med"/>
                      <a:tailEnd type="none" w="med" len="med"/>
                    </a:lnR>
                  </a:tcPr>
                </a:tc>
                <a:extLst>
                  <a:ext uri="{0D108BD9-81ED-4DB2-BD59-A6C34878D82A}">
                    <a16:rowId xmlns:a16="http://schemas.microsoft.com/office/drawing/2014/main" val="13301363"/>
                  </a:ext>
                </a:extLst>
              </a:tr>
              <a:tr h="120297">
                <a:tc>
                  <a:txBody>
                    <a:bodyPr/>
                    <a:lstStyle/>
                    <a:p>
                      <a:pPr algn="r"/>
                      <a:r>
                        <a:rPr lang="en-US" sz="2400" b="1" dirty="0">
                          <a:solidFill>
                            <a:schemeClr val="tx1"/>
                          </a:solidFill>
                        </a:rPr>
                        <a:t>Prerequisites:</a:t>
                      </a:r>
                    </a:p>
                  </a:txBody>
                  <a:tcPr anchor="ctr">
                    <a:lnL w="28575" cap="flat" cmpd="sng" algn="ctr">
                      <a:solidFill>
                        <a:srgbClr val="005698"/>
                      </a:solidFill>
                      <a:prstDash val="solid"/>
                      <a:round/>
                      <a:headEnd type="none" w="med" len="med"/>
                      <a:tailEnd type="none" w="med" len="med"/>
                    </a:lnL>
                  </a:tcPr>
                </a:tc>
                <a:tc>
                  <a:txBody>
                    <a:bodyPr/>
                    <a:lstStyle/>
                    <a:p>
                      <a:r>
                        <a:rPr lang="en-US" sz="2400" b="1" dirty="0">
                          <a:solidFill>
                            <a:schemeClr val="tx1"/>
                          </a:solidFill>
                        </a:rPr>
                        <a:t>none</a:t>
                      </a:r>
                    </a:p>
                  </a:txBody>
                  <a:tcPr anchor="ctr">
                    <a:lnR w="28575" cap="flat" cmpd="sng" algn="ctr">
                      <a:solidFill>
                        <a:srgbClr val="005698"/>
                      </a:solidFill>
                      <a:prstDash val="solid"/>
                      <a:round/>
                      <a:headEnd type="none" w="med" len="med"/>
                      <a:tailEnd type="none" w="med" len="med"/>
                    </a:lnR>
                  </a:tcPr>
                </a:tc>
                <a:extLst>
                  <a:ext uri="{0D108BD9-81ED-4DB2-BD59-A6C34878D82A}">
                    <a16:rowId xmlns:a16="http://schemas.microsoft.com/office/drawing/2014/main" val="3153091182"/>
                  </a:ext>
                </a:extLst>
              </a:tr>
              <a:tr h="4781278">
                <a:tc>
                  <a:txBody>
                    <a:bodyPr/>
                    <a:lstStyle/>
                    <a:p>
                      <a:pPr algn="r"/>
                      <a:r>
                        <a:rPr lang="en-US" sz="2400" b="1" dirty="0">
                          <a:solidFill>
                            <a:schemeClr val="tx1"/>
                          </a:solidFill>
                        </a:rPr>
                        <a:t>Key Content:</a:t>
                      </a:r>
                    </a:p>
                  </a:txBody>
                  <a:tcPr anchor="ctr">
                    <a:lnL w="28575" cap="flat" cmpd="sng" algn="ctr">
                      <a:solidFill>
                        <a:srgbClr val="005698"/>
                      </a:solidFill>
                      <a:prstDash val="solid"/>
                      <a:round/>
                      <a:headEnd type="none" w="med" len="med"/>
                      <a:tailEnd type="none" w="med" len="med"/>
                    </a:lnL>
                  </a:tcPr>
                </a:tc>
                <a:tc>
                  <a:txBody>
                    <a:bodyPr/>
                    <a:lstStyle/>
                    <a:p>
                      <a:r>
                        <a:rPr lang="en-US" sz="2400" b="1" i="0" u="none" strike="noStrike" cap="none" dirty="0">
                          <a:solidFill>
                            <a:srgbClr val="FF0000"/>
                          </a:solidFill>
                          <a:latin typeface="+mn-lt"/>
                          <a:ea typeface="+mn-ea"/>
                          <a:cs typeface="+mn-cs"/>
                          <a:sym typeface="Arial"/>
                        </a:rPr>
                        <a:t>Module 1: Introduction to the Command Line Interface (CLI)</a:t>
                      </a:r>
                    </a:p>
                    <a:p>
                      <a:pPr marL="342900" indent="-342900">
                        <a:buFont typeface="Arial" panose="020B0604020202020204" pitchFamily="34" charset="0"/>
                        <a:buChar char="•"/>
                      </a:pPr>
                      <a:r>
                        <a:rPr lang="en-US" sz="2400" b="1" i="0" u="none" strike="noStrike" cap="none" dirty="0">
                          <a:solidFill>
                            <a:schemeClr val="tx1"/>
                          </a:solidFill>
                          <a:latin typeface="+mn-lt"/>
                          <a:ea typeface="+mn-ea"/>
                          <a:cs typeface="+mn-cs"/>
                          <a:sym typeface="Arial"/>
                        </a:rPr>
                        <a:t>Understand basic Unix/Linux command-line operations. </a:t>
                      </a:r>
                    </a:p>
                    <a:p>
                      <a:pPr marL="342900" indent="-342900">
                        <a:buFont typeface="Arial" panose="020B0604020202020204" pitchFamily="34" charset="0"/>
                        <a:buChar char="•"/>
                      </a:pPr>
                      <a:r>
                        <a:rPr lang="en-US" sz="2400" b="1" i="0" u="none" strike="noStrike" cap="none" dirty="0">
                          <a:solidFill>
                            <a:schemeClr val="tx1"/>
                          </a:solidFill>
                          <a:latin typeface="+mn-lt"/>
                          <a:ea typeface="+mn-ea"/>
                          <a:cs typeface="+mn-cs"/>
                          <a:sym typeface="Arial"/>
                        </a:rPr>
                        <a:t>Navigate file systems and manipulate files and directories. </a:t>
                      </a:r>
                    </a:p>
                    <a:p>
                      <a:pPr marL="342900" indent="-342900">
                        <a:buFont typeface="Arial" panose="020B0604020202020204" pitchFamily="34" charset="0"/>
                        <a:buChar char="•"/>
                      </a:pPr>
                      <a:r>
                        <a:rPr lang="en-US" sz="2400" b="1" i="0" u="none" strike="noStrike" cap="none" dirty="0">
                          <a:solidFill>
                            <a:schemeClr val="tx1"/>
                          </a:solidFill>
                          <a:latin typeface="+mn-lt"/>
                          <a:ea typeface="+mn-ea"/>
                          <a:cs typeface="+mn-cs"/>
                          <a:sym typeface="Arial"/>
                        </a:rPr>
                        <a:t>Utilize command-line utilities to process and inspect sequence files. </a:t>
                      </a:r>
                    </a:p>
                    <a:p>
                      <a:endParaRPr lang="en-US" sz="2400" b="1" i="0" u="none" strike="noStrike" cap="none" dirty="0">
                        <a:solidFill>
                          <a:schemeClr val="tx1"/>
                        </a:solidFill>
                        <a:latin typeface="+mn-lt"/>
                        <a:ea typeface="+mn-ea"/>
                        <a:cs typeface="+mn-cs"/>
                        <a:sym typeface="Arial"/>
                      </a:endParaRPr>
                    </a:p>
                    <a:p>
                      <a:r>
                        <a:rPr lang="en-US" sz="2400" b="1" i="0" u="none" strike="noStrike" cap="none" dirty="0">
                          <a:solidFill>
                            <a:srgbClr val="FF0000"/>
                          </a:solidFill>
                          <a:latin typeface="+mn-lt"/>
                          <a:ea typeface="+mn-ea"/>
                          <a:cs typeface="+mn-cs"/>
                          <a:sym typeface="Arial"/>
                        </a:rPr>
                        <a:t>Module 2: DNA Structure and Sequencing platforms</a:t>
                      </a:r>
                    </a:p>
                    <a:p>
                      <a:pPr marL="285750" indent="-285750">
                        <a:buFont typeface="Arial" panose="020B0604020202020204" pitchFamily="34" charset="0"/>
                        <a:buChar char="•"/>
                      </a:pPr>
                      <a:r>
                        <a:rPr lang="en-US" sz="2400" b="1" i="0" u="none" strike="noStrike" cap="none" dirty="0">
                          <a:solidFill>
                            <a:schemeClr val="tx1"/>
                          </a:solidFill>
                          <a:latin typeface="+mn-lt"/>
                          <a:ea typeface="+mn-ea"/>
                          <a:cs typeface="+mn-cs"/>
                          <a:sym typeface="Arial"/>
                        </a:rPr>
                        <a:t>Understand core information molecules (DNA, RNA, Proteins). </a:t>
                      </a:r>
                    </a:p>
                    <a:p>
                      <a:pPr marL="285750" indent="-285750">
                        <a:buFont typeface="Arial" panose="020B0604020202020204" pitchFamily="34" charset="0"/>
                        <a:buChar char="•"/>
                      </a:pPr>
                      <a:r>
                        <a:rPr lang="en-US" sz="2400" b="1" i="0" u="none" strike="noStrike" cap="none" dirty="0">
                          <a:solidFill>
                            <a:schemeClr val="tx1"/>
                          </a:solidFill>
                          <a:latin typeface="+mn-lt"/>
                          <a:ea typeface="+mn-ea"/>
                          <a:cs typeface="+mn-cs"/>
                          <a:sym typeface="Arial"/>
                        </a:rPr>
                        <a:t>NGS Platforms: Illumina, PacBio, ABI SOLID, Oxford Nanopore </a:t>
                      </a:r>
                    </a:p>
                    <a:p>
                      <a:pPr marL="285750" indent="-285750">
                        <a:buFont typeface="Arial" panose="020B0604020202020204" pitchFamily="34" charset="0"/>
                        <a:buChar char="•"/>
                      </a:pPr>
                      <a:r>
                        <a:rPr lang="en-US" sz="2400" b="1" i="0" u="none" strike="noStrike" cap="none" dirty="0">
                          <a:solidFill>
                            <a:schemeClr val="tx1"/>
                          </a:solidFill>
                          <a:latin typeface="+mn-lt"/>
                          <a:ea typeface="+mn-ea"/>
                          <a:cs typeface="+mn-cs"/>
                          <a:sym typeface="Arial"/>
                        </a:rPr>
                        <a:t>NGS file format and Quality Scores: FASTQ, </a:t>
                      </a:r>
                      <a:r>
                        <a:rPr lang="en-US" sz="2400" b="1" i="0" u="none" strike="noStrike" cap="none" dirty="0" err="1">
                          <a:solidFill>
                            <a:schemeClr val="tx1"/>
                          </a:solidFill>
                          <a:latin typeface="+mn-lt"/>
                          <a:ea typeface="+mn-ea"/>
                          <a:cs typeface="+mn-cs"/>
                          <a:sym typeface="Arial"/>
                        </a:rPr>
                        <a:t>PhredScores</a:t>
                      </a:r>
                      <a:r>
                        <a:rPr lang="en-US" sz="2400" b="1" i="0" u="none" strike="noStrike" cap="none" dirty="0">
                          <a:solidFill>
                            <a:schemeClr val="tx1"/>
                          </a:solidFill>
                          <a:latin typeface="+mn-lt"/>
                          <a:ea typeface="+mn-ea"/>
                          <a:cs typeface="+mn-cs"/>
                          <a:sym typeface="Arial"/>
                        </a:rPr>
                        <a:t> </a:t>
                      </a:r>
                    </a:p>
                    <a:p>
                      <a:endParaRPr lang="en-US" sz="2400" b="1" i="0" u="none" strike="noStrike" cap="none" dirty="0">
                        <a:solidFill>
                          <a:schemeClr val="tx1"/>
                        </a:solidFill>
                        <a:latin typeface="+mn-lt"/>
                        <a:ea typeface="+mn-ea"/>
                        <a:cs typeface="+mn-cs"/>
                        <a:sym typeface="Arial"/>
                      </a:endParaRPr>
                    </a:p>
                    <a:p>
                      <a:r>
                        <a:rPr lang="en-US" sz="2400" b="1" i="0" u="none" strike="noStrike" cap="none" dirty="0">
                          <a:solidFill>
                            <a:srgbClr val="FF0000"/>
                          </a:solidFill>
                          <a:latin typeface="+mn-lt"/>
                          <a:ea typeface="+mn-ea"/>
                          <a:cs typeface="+mn-cs"/>
                          <a:sym typeface="Arial"/>
                        </a:rPr>
                        <a:t>Module 3: Basic Tools of NGS Sequence Analysis</a:t>
                      </a:r>
                    </a:p>
                    <a:p>
                      <a:pPr marL="285750" indent="-285750">
                        <a:buFont typeface="Arial" panose="020B0604020202020204" pitchFamily="34" charset="0"/>
                        <a:buChar char="•"/>
                      </a:pPr>
                      <a:r>
                        <a:rPr lang="en-US" sz="2400" b="1" i="0" u="none" strike="noStrike" cap="none" dirty="0">
                          <a:solidFill>
                            <a:schemeClr val="tx1"/>
                          </a:solidFill>
                          <a:latin typeface="+mn-lt"/>
                          <a:ea typeface="+mn-ea"/>
                          <a:cs typeface="+mn-cs"/>
                          <a:sym typeface="Arial"/>
                        </a:rPr>
                        <a:t>Perform quality control, alignment, and variant calling on NGS data. </a:t>
                      </a:r>
                    </a:p>
                    <a:p>
                      <a:pPr marL="285750" indent="-285750">
                        <a:buFont typeface="Arial" panose="020B0604020202020204" pitchFamily="34" charset="0"/>
                        <a:buChar char="•"/>
                      </a:pPr>
                      <a:r>
                        <a:rPr lang="en-US" sz="2400" b="1" i="0" u="none" strike="noStrike" cap="none" dirty="0">
                          <a:solidFill>
                            <a:schemeClr val="tx1"/>
                          </a:solidFill>
                          <a:latin typeface="+mn-lt"/>
                          <a:ea typeface="+mn-ea"/>
                          <a:cs typeface="+mn-cs"/>
                          <a:sym typeface="Arial"/>
                        </a:rPr>
                        <a:t>Use tools like </a:t>
                      </a:r>
                      <a:r>
                        <a:rPr lang="en-US" sz="2400" b="1" i="0" u="none" strike="noStrike" cap="none" dirty="0" err="1">
                          <a:solidFill>
                            <a:schemeClr val="tx1"/>
                          </a:solidFill>
                          <a:latin typeface="+mn-lt"/>
                          <a:ea typeface="+mn-ea"/>
                          <a:cs typeface="+mn-cs"/>
                          <a:sym typeface="Arial"/>
                        </a:rPr>
                        <a:t>FastQC</a:t>
                      </a:r>
                      <a:r>
                        <a:rPr lang="en-US" sz="2400" b="1" i="0" u="none" strike="noStrike" cap="none" dirty="0">
                          <a:solidFill>
                            <a:schemeClr val="tx1"/>
                          </a:solidFill>
                          <a:latin typeface="+mn-lt"/>
                          <a:ea typeface="+mn-ea"/>
                          <a:cs typeface="+mn-cs"/>
                          <a:sym typeface="Arial"/>
                        </a:rPr>
                        <a:t>, BWA, </a:t>
                      </a:r>
                      <a:r>
                        <a:rPr lang="en-US" sz="2400" b="1" i="0" u="none" strike="noStrike" cap="none" dirty="0" err="1">
                          <a:solidFill>
                            <a:schemeClr val="tx1"/>
                          </a:solidFill>
                          <a:latin typeface="+mn-lt"/>
                          <a:ea typeface="+mn-ea"/>
                          <a:cs typeface="+mn-cs"/>
                          <a:sym typeface="Arial"/>
                        </a:rPr>
                        <a:t>SAMtools</a:t>
                      </a:r>
                      <a:r>
                        <a:rPr lang="en-US" sz="2400" b="1" i="0" u="none" strike="noStrike" cap="none" dirty="0">
                          <a:solidFill>
                            <a:schemeClr val="tx1"/>
                          </a:solidFill>
                          <a:latin typeface="+mn-lt"/>
                          <a:ea typeface="+mn-ea"/>
                          <a:cs typeface="+mn-cs"/>
                          <a:sym typeface="Arial"/>
                        </a:rPr>
                        <a:t>, and IGV. </a:t>
                      </a:r>
                    </a:p>
                    <a:p>
                      <a:pPr marL="285750" indent="-285750">
                        <a:buFont typeface="Arial" panose="020B0604020202020204" pitchFamily="34" charset="0"/>
                        <a:buChar char="•"/>
                      </a:pPr>
                      <a:r>
                        <a:rPr lang="en-US" sz="2400" b="1" i="0" u="none" strike="noStrike" cap="none" dirty="0">
                          <a:solidFill>
                            <a:schemeClr val="tx1"/>
                          </a:solidFill>
                          <a:latin typeface="+mn-lt"/>
                          <a:ea typeface="+mn-ea"/>
                          <a:cs typeface="+mn-cs"/>
                          <a:sym typeface="Arial"/>
                        </a:rPr>
                        <a:t>Interpret output files (SAM/BAM/VCF) and integrate findings with biological datasets. </a:t>
                      </a:r>
                    </a:p>
                  </a:txBody>
                  <a:tcPr anchor="ctr">
                    <a:lnR w="28575" cap="flat" cmpd="sng" algn="ctr">
                      <a:solidFill>
                        <a:srgbClr val="005698"/>
                      </a:solidFill>
                      <a:prstDash val="solid"/>
                      <a:round/>
                      <a:headEnd type="none" w="med" len="med"/>
                      <a:tailEnd type="none" w="med" len="med"/>
                    </a:lnR>
                  </a:tcPr>
                </a:tc>
                <a:extLst>
                  <a:ext uri="{0D108BD9-81ED-4DB2-BD59-A6C34878D82A}">
                    <a16:rowId xmlns:a16="http://schemas.microsoft.com/office/drawing/2014/main" val="2720263563"/>
                  </a:ext>
                </a:extLst>
              </a:tr>
              <a:tr h="2317747">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2400" b="1" dirty="0">
                          <a:solidFill>
                            <a:schemeClr val="tx1"/>
                          </a:solidFill>
                        </a:rPr>
                        <a:t>Description:</a:t>
                      </a:r>
                    </a:p>
                  </a:txBody>
                  <a:tcPr anchor="ctr">
                    <a:lnL w="28575" cap="flat" cmpd="sng" algn="ctr">
                      <a:solidFill>
                        <a:srgbClr val="005698"/>
                      </a:solidFill>
                      <a:prstDash val="solid"/>
                      <a:round/>
                      <a:headEnd type="none" w="med" len="med"/>
                      <a:tailEnd type="none" w="med" len="med"/>
                    </a:lnL>
                  </a:tcPr>
                </a:tc>
                <a:tc>
                  <a:txBody>
                    <a:bodyPr/>
                    <a:lstStyle/>
                    <a:p>
                      <a:r>
                        <a:rPr lang="en-US" sz="2400" b="1" i="0" u="none" strike="noStrike" cap="none" dirty="0">
                          <a:solidFill>
                            <a:schemeClr val="tx1"/>
                          </a:solidFill>
                          <a:latin typeface="+mn-lt"/>
                          <a:ea typeface="+mn-ea"/>
                          <a:cs typeface="+mn-cs"/>
                          <a:sym typeface="Arial"/>
                        </a:rPr>
                        <a:t>The course is designed to provide a comprehensive, hands-on introduction to bioinformatics techniques used in the analysis of next-generation sequencing (NGS) data. NGS technologies are transforming biological and biomedical research by generating massive amounts of genomic data. However, unlocking the value of these data requires knowledge in computational tools and programming environments. </a:t>
                      </a:r>
                    </a:p>
                    <a:p>
                      <a:endParaRPr lang="en-US" sz="2400" b="1" i="0" u="none" strike="noStrike" cap="none" dirty="0">
                        <a:solidFill>
                          <a:schemeClr val="tx1"/>
                        </a:solidFill>
                        <a:latin typeface="+mn-lt"/>
                        <a:ea typeface="+mn-ea"/>
                        <a:cs typeface="+mn-cs"/>
                        <a:sym typeface="Arial"/>
                      </a:endParaRPr>
                    </a:p>
                  </a:txBody>
                  <a:tcPr anchor="ctr">
                    <a:lnR w="28575" cap="flat" cmpd="sng" algn="ctr">
                      <a:solidFill>
                        <a:srgbClr val="005698"/>
                      </a:solidFill>
                      <a:prstDash val="solid"/>
                      <a:round/>
                      <a:headEnd type="none" w="med" len="med"/>
                      <a:tailEnd type="none" w="med" len="med"/>
                    </a:lnR>
                  </a:tcPr>
                </a:tc>
                <a:extLst>
                  <a:ext uri="{0D108BD9-81ED-4DB2-BD59-A6C34878D82A}">
                    <a16:rowId xmlns:a16="http://schemas.microsoft.com/office/drawing/2014/main" val="1561602999"/>
                  </a:ext>
                </a:extLst>
              </a:tr>
              <a:tr h="1015339">
                <a:tc>
                  <a:txBody>
                    <a:bodyPr/>
                    <a:lstStyle/>
                    <a:p>
                      <a:pPr algn="r"/>
                      <a:r>
                        <a:rPr lang="en-US" sz="2400" b="1" dirty="0">
                          <a:solidFill>
                            <a:schemeClr val="tx1"/>
                          </a:solidFill>
                        </a:rPr>
                        <a:t>Project Repo:</a:t>
                      </a:r>
                    </a:p>
                  </a:txBody>
                  <a:tcPr anchor="ctr">
                    <a:lnL w="28575" cap="flat" cmpd="sng" algn="ctr">
                      <a:solidFill>
                        <a:srgbClr val="005698"/>
                      </a:solidFill>
                      <a:prstDash val="solid"/>
                      <a:round/>
                      <a:headEnd type="none" w="med" len="med"/>
                      <a:tailEnd type="none" w="med" len="med"/>
                    </a:lnL>
                    <a:lnB w="28575" cap="flat" cmpd="sng" algn="ctr">
                      <a:solidFill>
                        <a:srgbClr val="005698"/>
                      </a:solidFill>
                      <a:prstDash val="solid"/>
                      <a:round/>
                      <a:headEnd type="none" w="med" len="med"/>
                      <a:tailEnd type="none" w="med" len="med"/>
                    </a:lnB>
                  </a:tcPr>
                </a:tc>
                <a:tc>
                  <a:txBody>
                    <a:bodyPr/>
                    <a:lstStyle/>
                    <a:p>
                      <a:r>
                        <a:rPr lang="en-US" sz="2400" b="1" dirty="0">
                          <a:solidFill>
                            <a:schemeClr val="tx1"/>
                          </a:solidFill>
                        </a:rPr>
                        <a:t>None</a:t>
                      </a:r>
                    </a:p>
                  </a:txBody>
                  <a:tcPr anchor="ctr">
                    <a:lnR w="28575" cap="flat" cmpd="sng" algn="ctr">
                      <a:solidFill>
                        <a:srgbClr val="005698"/>
                      </a:solidFill>
                      <a:prstDash val="solid"/>
                      <a:round/>
                      <a:headEnd type="none" w="med" len="med"/>
                      <a:tailEnd type="none" w="med" len="med"/>
                    </a:lnR>
                    <a:lnB w="28575" cap="flat" cmpd="sng" algn="ctr">
                      <a:solidFill>
                        <a:srgbClr val="005698"/>
                      </a:solidFill>
                      <a:prstDash val="solid"/>
                      <a:round/>
                      <a:headEnd type="none" w="med" len="med"/>
                      <a:tailEnd type="none" w="med" len="med"/>
                    </a:lnB>
                  </a:tcPr>
                </a:tc>
                <a:extLst>
                  <a:ext uri="{0D108BD9-81ED-4DB2-BD59-A6C34878D82A}">
                    <a16:rowId xmlns:a16="http://schemas.microsoft.com/office/drawing/2014/main" val="2615131255"/>
                  </a:ext>
                </a:extLst>
              </a:tr>
            </a:tbl>
          </a:graphicData>
        </a:graphic>
      </p:graphicFrame>
      <p:pic>
        <p:nvPicPr>
          <p:cNvPr id="39" name="Picture 38">
            <a:extLst>
              <a:ext uri="{FF2B5EF4-FFF2-40B4-BE49-F238E27FC236}">
                <a16:creationId xmlns:a16="http://schemas.microsoft.com/office/drawing/2014/main" id="{96430061-969B-701D-6999-49D224B7F4DC}"/>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5465112" y="32345418"/>
            <a:ext cx="2047285" cy="2079359"/>
          </a:xfrm>
          <a:prstGeom prst="rect">
            <a:avLst/>
          </a:prstGeom>
          <a:noFill/>
          <a:ln>
            <a:noFill/>
          </a:ln>
        </p:spPr>
      </p:pic>
      <p:pic>
        <p:nvPicPr>
          <p:cNvPr id="42" name="Picture 41">
            <a:extLst>
              <a:ext uri="{FF2B5EF4-FFF2-40B4-BE49-F238E27FC236}">
                <a16:creationId xmlns:a16="http://schemas.microsoft.com/office/drawing/2014/main" id="{E048F42F-825F-197A-F987-62055DA3C572}"/>
              </a:ext>
            </a:extLst>
          </p:cNvPr>
          <p:cNvPicPr>
            <a:picLocks noChangeAspect="1"/>
          </p:cNvPicPr>
          <p:nvPr/>
        </p:nvPicPr>
        <p:blipFill>
          <a:blip r:embed="rId14"/>
          <a:stretch>
            <a:fillRect/>
          </a:stretch>
        </p:blipFill>
        <p:spPr>
          <a:xfrm>
            <a:off x="15510782" y="34750360"/>
            <a:ext cx="2001615" cy="2502018"/>
          </a:xfrm>
          <a:prstGeom prst="rect">
            <a:avLst/>
          </a:prstGeom>
        </p:spPr>
      </p:pic>
      <p:graphicFrame>
        <p:nvGraphicFramePr>
          <p:cNvPr id="15" name="Table 14">
            <a:extLst>
              <a:ext uri="{FF2B5EF4-FFF2-40B4-BE49-F238E27FC236}">
                <a16:creationId xmlns:a16="http://schemas.microsoft.com/office/drawing/2014/main" id="{BBD1A96A-10ED-034A-8596-BFFCB2C1576D}"/>
              </a:ext>
            </a:extLst>
          </p:cNvPr>
          <p:cNvGraphicFramePr>
            <a:graphicFrameLocks noGrp="1"/>
          </p:cNvGraphicFramePr>
          <p:nvPr>
            <p:extLst>
              <p:ext uri="{D42A27DB-BD31-4B8C-83A1-F6EECF244321}">
                <p14:modId xmlns:p14="http://schemas.microsoft.com/office/powerpoint/2010/main" val="430622895"/>
              </p:ext>
            </p:extLst>
          </p:nvPr>
        </p:nvGraphicFramePr>
        <p:xfrm>
          <a:off x="353909" y="25107678"/>
          <a:ext cx="12857120" cy="14395265"/>
        </p:xfrm>
        <a:graphic>
          <a:graphicData uri="http://schemas.openxmlformats.org/drawingml/2006/table">
            <a:tbl>
              <a:tblPr firstRow="1" firstCol="1" bandRow="1">
                <a:tableStyleId>{5C22544A-7EE6-4342-B048-85BDC9FD1C3A}</a:tableStyleId>
              </a:tblPr>
              <a:tblGrid>
                <a:gridCol w="2220775">
                  <a:extLst>
                    <a:ext uri="{9D8B030D-6E8A-4147-A177-3AD203B41FA5}">
                      <a16:colId xmlns:a16="http://schemas.microsoft.com/office/drawing/2014/main" val="3416338794"/>
                    </a:ext>
                  </a:extLst>
                </a:gridCol>
                <a:gridCol w="10636345">
                  <a:extLst>
                    <a:ext uri="{9D8B030D-6E8A-4147-A177-3AD203B41FA5}">
                      <a16:colId xmlns:a16="http://schemas.microsoft.com/office/drawing/2014/main" val="3708130449"/>
                    </a:ext>
                  </a:extLst>
                </a:gridCol>
              </a:tblGrid>
              <a:tr h="829723">
                <a:tc>
                  <a:txBody>
                    <a:bodyPr/>
                    <a:lstStyle/>
                    <a:p>
                      <a:pPr marL="0" marR="0">
                        <a:lnSpc>
                          <a:spcPct val="115000"/>
                        </a:lnSpc>
                        <a:spcAft>
                          <a:spcPts val="800"/>
                        </a:spcAft>
                        <a:buNone/>
                      </a:pPr>
                      <a:r>
                        <a:rPr lang="en-US" sz="3200" kern="100" dirty="0">
                          <a:effectLst/>
                        </a:rPr>
                        <a:t>Date   	 </a:t>
                      </a:r>
                      <a:endParaRPr lang="en-US" sz="3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0000"/>
                    </a:solidFill>
                  </a:tcPr>
                </a:tc>
                <a:tc>
                  <a:txBody>
                    <a:bodyPr/>
                    <a:lstStyle/>
                    <a:p>
                      <a:pPr marL="0" marR="0">
                        <a:lnSpc>
                          <a:spcPct val="115000"/>
                        </a:lnSpc>
                        <a:spcAft>
                          <a:spcPts val="800"/>
                        </a:spcAft>
                        <a:buNone/>
                      </a:pPr>
                      <a:r>
                        <a:rPr lang="en-US" sz="3200" kern="100" dirty="0">
                          <a:effectLst/>
                        </a:rPr>
                        <a:t>Topics/Contents to be Covered 	</a:t>
                      </a:r>
                      <a:endParaRPr lang="en-US" sz="3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2626459"/>
                  </a:ext>
                </a:extLst>
              </a:tr>
              <a:tr h="2119057">
                <a:tc>
                  <a:txBody>
                    <a:bodyPr/>
                    <a:lstStyle/>
                    <a:p>
                      <a:pPr marL="0" marR="0">
                        <a:lnSpc>
                          <a:spcPct val="115000"/>
                        </a:lnSpc>
                        <a:spcAft>
                          <a:spcPts val="800"/>
                        </a:spcAft>
                        <a:buNone/>
                      </a:pPr>
                      <a:r>
                        <a:rPr lang="en-US" sz="2400" b="1" kern="100" dirty="0">
                          <a:effectLst/>
                        </a:rPr>
                        <a:t>Week 1</a:t>
                      </a:r>
                      <a:endParaRPr lang="en-US" sz="24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2400" kern="100" dirty="0">
                          <a:effectLst/>
                        </a:rPr>
                        <a:t>Course overview, diagnostic test.</a:t>
                      </a:r>
                    </a:p>
                    <a:p>
                      <a:pPr marL="0" marR="0">
                        <a:buNone/>
                      </a:pPr>
                      <a:r>
                        <a:rPr lang="en-US" sz="2400" kern="100" dirty="0">
                          <a:effectLst/>
                        </a:rPr>
                        <a:t>NGS intro, FASTA/FASTQ.</a:t>
                      </a:r>
                    </a:p>
                    <a:p>
                      <a:pPr marL="0" marR="0">
                        <a:buNone/>
                      </a:pPr>
                      <a:r>
                        <a:rPr lang="en-US" sz="2400" kern="100" dirty="0">
                          <a:effectLst/>
                        </a:rPr>
                        <a:t>ACCESS allocations, ssh, </a:t>
                      </a:r>
                      <a:r>
                        <a:rPr lang="en-US" sz="2400" kern="100" dirty="0" err="1">
                          <a:effectLst/>
                        </a:rPr>
                        <a:t>scp</a:t>
                      </a:r>
                      <a:r>
                        <a:rPr lang="en-US" sz="2400" kern="100" dirty="0">
                          <a:effectLst/>
                        </a:rPr>
                        <a:t>, SRA toolkit basics.</a:t>
                      </a:r>
                    </a:p>
                    <a:p>
                      <a:pPr marL="0" marR="0">
                        <a:buNone/>
                      </a:pPr>
                      <a:r>
                        <a:rPr lang="en-US" sz="2400" kern="100" dirty="0">
                          <a:effectLst/>
                        </a:rPr>
                        <a:t>GitHub intro: cloning course repo, making first commit </a:t>
                      </a:r>
                    </a:p>
                    <a:p>
                      <a:pPr marL="0" marR="0">
                        <a:buNone/>
                      </a:pPr>
                      <a:r>
                        <a:rPr lang="en-US" sz="2400" kern="100" dirty="0">
                          <a:effectLst/>
                        </a:rPr>
                        <a:t>(students fork a class repo for assignments).</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FF00"/>
                    </a:solidFill>
                  </a:tcPr>
                </a:tc>
                <a:extLst>
                  <a:ext uri="{0D108BD9-81ED-4DB2-BD59-A6C34878D82A}">
                    <a16:rowId xmlns:a16="http://schemas.microsoft.com/office/drawing/2014/main" val="257709221"/>
                  </a:ext>
                </a:extLst>
              </a:tr>
              <a:tr h="1485610">
                <a:tc>
                  <a:txBody>
                    <a:bodyPr/>
                    <a:lstStyle/>
                    <a:p>
                      <a:pPr marL="0" marR="0">
                        <a:lnSpc>
                          <a:spcPct val="115000"/>
                        </a:lnSpc>
                        <a:spcAft>
                          <a:spcPts val="800"/>
                        </a:spcAft>
                        <a:buNone/>
                      </a:pPr>
                      <a:r>
                        <a:rPr lang="en-US" sz="2400" kern="100" dirty="0">
                          <a:effectLst/>
                        </a:rPr>
                        <a:t>Week 2</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buNone/>
                      </a:pPr>
                      <a:r>
                        <a:rPr lang="en-US" sz="2400" kern="100" dirty="0">
                          <a:effectLst/>
                        </a:rPr>
                        <a:t>Linux/CLI basics, navigation, permissions.</a:t>
                      </a:r>
                    </a:p>
                    <a:p>
                      <a:pPr marL="0" marR="0">
                        <a:buNone/>
                      </a:pPr>
                      <a:r>
                        <a:rPr lang="en-US" sz="2400" kern="100" dirty="0">
                          <a:effectLst/>
                        </a:rPr>
                        <a:t>External module: molecular biology refresher.</a:t>
                      </a:r>
                    </a:p>
                    <a:p>
                      <a:pPr marL="0" marR="0">
                        <a:buNone/>
                      </a:pPr>
                      <a:r>
                        <a:rPr lang="en-US" sz="2400" kern="100" dirty="0">
                          <a:effectLst/>
                        </a:rPr>
                        <a:t>Git/GitHub continued: branches, pull requests </a:t>
                      </a:r>
                    </a:p>
                    <a:p>
                      <a:pPr marL="0" marR="0">
                        <a:buNone/>
                      </a:pPr>
                      <a:r>
                        <a:rPr lang="en-US" sz="2400" kern="100" dirty="0">
                          <a:effectLst/>
                        </a:rPr>
                        <a:t> (students submit homework via GitHub).</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2">
                        <a:lumMod val="60000"/>
                        <a:lumOff val="40000"/>
                      </a:schemeClr>
                    </a:solidFill>
                  </a:tcPr>
                </a:tc>
                <a:extLst>
                  <a:ext uri="{0D108BD9-81ED-4DB2-BD59-A6C34878D82A}">
                    <a16:rowId xmlns:a16="http://schemas.microsoft.com/office/drawing/2014/main" val="3491041403"/>
                  </a:ext>
                </a:extLst>
              </a:tr>
              <a:tr h="1114207">
                <a:tc>
                  <a:txBody>
                    <a:bodyPr/>
                    <a:lstStyle/>
                    <a:p>
                      <a:pPr marL="0" marR="0">
                        <a:lnSpc>
                          <a:spcPct val="115000"/>
                        </a:lnSpc>
                        <a:spcAft>
                          <a:spcPts val="800"/>
                        </a:spcAft>
                        <a:buNone/>
                      </a:pPr>
                      <a:r>
                        <a:rPr lang="en-US" sz="2400" kern="100">
                          <a:effectLst/>
                        </a:rPr>
                        <a:t>Week 3</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buNone/>
                      </a:pPr>
                      <a:r>
                        <a:rPr lang="en-US" sz="2400" kern="100" dirty="0">
                          <a:effectLst/>
                        </a:rPr>
                        <a:t>File manipulation (cat, grep, </a:t>
                      </a:r>
                      <a:r>
                        <a:rPr lang="en-US" sz="2400" kern="100" dirty="0" err="1">
                          <a:effectLst/>
                        </a:rPr>
                        <a:t>wc</a:t>
                      </a:r>
                      <a:r>
                        <a:rPr lang="en-US" sz="2400" kern="100" dirty="0">
                          <a:effectLst/>
                        </a:rPr>
                        <a:t>, </a:t>
                      </a:r>
                      <a:r>
                        <a:rPr lang="en-US" sz="2400" kern="100" dirty="0" err="1">
                          <a:effectLst/>
                        </a:rPr>
                        <a:t>gzip</a:t>
                      </a:r>
                      <a:r>
                        <a:rPr lang="en-US" sz="2400" kern="100" dirty="0">
                          <a:effectLst/>
                        </a:rPr>
                        <a:t>, tar).</a:t>
                      </a:r>
                    </a:p>
                    <a:p>
                      <a:pPr marL="0" marR="0">
                        <a:buNone/>
                      </a:pPr>
                      <a:r>
                        <a:rPr lang="en-US" sz="2400" kern="100" dirty="0">
                          <a:effectLst/>
                        </a:rPr>
                        <a:t>FASTA/FASTQ formats revisited.</a:t>
                      </a:r>
                    </a:p>
                    <a:p>
                      <a:pPr marL="0" marR="0">
                        <a:buNone/>
                      </a:pPr>
                      <a:r>
                        <a:rPr lang="en-US" sz="2400" kern="100" dirty="0">
                          <a:effectLst/>
                        </a:rPr>
                        <a:t>SGX3 practical: transferring and unpacking large datasets on HPC.</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FF00"/>
                    </a:solidFill>
                  </a:tcPr>
                </a:tc>
                <a:extLst>
                  <a:ext uri="{0D108BD9-81ED-4DB2-BD59-A6C34878D82A}">
                    <a16:rowId xmlns:a16="http://schemas.microsoft.com/office/drawing/2014/main" val="3502864609"/>
                  </a:ext>
                </a:extLst>
              </a:tr>
              <a:tr h="1145415">
                <a:tc>
                  <a:txBody>
                    <a:bodyPr/>
                    <a:lstStyle/>
                    <a:p>
                      <a:pPr marL="0" marR="0">
                        <a:lnSpc>
                          <a:spcPct val="115000"/>
                        </a:lnSpc>
                        <a:spcAft>
                          <a:spcPts val="800"/>
                        </a:spcAft>
                        <a:buNone/>
                      </a:pPr>
                      <a:r>
                        <a:rPr lang="en-US" sz="2400" kern="100" dirty="0">
                          <a:effectLst/>
                        </a:rPr>
                        <a:t>Week 4</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buNone/>
                      </a:pPr>
                      <a:r>
                        <a:rPr lang="en-US" sz="2400" kern="100" dirty="0">
                          <a:effectLst/>
                        </a:rPr>
                        <a:t>Permissions, PATH, redirection, environment variables.</a:t>
                      </a:r>
                    </a:p>
                    <a:p>
                      <a:pPr marL="0" marR="0">
                        <a:buNone/>
                      </a:pPr>
                      <a:r>
                        <a:rPr lang="en-US" sz="2400" kern="100" dirty="0">
                          <a:effectLst/>
                        </a:rPr>
                        <a:t>Conda and module systems on HPC: managing software reproducibly</a:t>
                      </a:r>
                    </a:p>
                  </a:txBody>
                  <a:tcPr marL="68580" marR="68580" marT="0" marB="0">
                    <a:solidFill>
                      <a:schemeClr val="accent2">
                        <a:lumMod val="60000"/>
                        <a:lumOff val="40000"/>
                      </a:schemeClr>
                    </a:solidFill>
                  </a:tcPr>
                </a:tc>
                <a:extLst>
                  <a:ext uri="{0D108BD9-81ED-4DB2-BD59-A6C34878D82A}">
                    <a16:rowId xmlns:a16="http://schemas.microsoft.com/office/drawing/2014/main" val="2086013219"/>
                  </a:ext>
                </a:extLst>
              </a:tr>
              <a:tr h="779733">
                <a:tc>
                  <a:txBody>
                    <a:bodyPr/>
                    <a:lstStyle/>
                    <a:p>
                      <a:pPr marL="0" marR="0">
                        <a:lnSpc>
                          <a:spcPct val="115000"/>
                        </a:lnSpc>
                        <a:spcAft>
                          <a:spcPts val="800"/>
                        </a:spcAft>
                        <a:buNone/>
                      </a:pPr>
                      <a:r>
                        <a:rPr lang="en-US" sz="2400" kern="100">
                          <a:effectLst/>
                        </a:rPr>
                        <a:t>Weeks 5–6</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buNone/>
                      </a:pPr>
                      <a:r>
                        <a:rPr lang="en-US" sz="2400" kern="100" dirty="0">
                          <a:effectLst/>
                        </a:rPr>
                        <a:t>Shell scripting (variables, loops, conditionals).</a:t>
                      </a:r>
                    </a:p>
                    <a:p>
                      <a:pPr marL="0" marR="0">
                        <a:buNone/>
                      </a:pPr>
                      <a:r>
                        <a:rPr lang="en-US" sz="2400" kern="100" dirty="0">
                          <a:effectLst/>
                        </a:rPr>
                        <a:t>Automating data parsing.</a:t>
                      </a:r>
                    </a:p>
                    <a:p>
                      <a:pPr marL="0" marR="0">
                        <a:buNone/>
                      </a:pPr>
                      <a:r>
                        <a:rPr lang="en-US" sz="2400" kern="100" dirty="0">
                          <a:effectLst/>
                        </a:rPr>
                        <a:t>SLURM job submission: </a:t>
                      </a:r>
                      <a:r>
                        <a:rPr lang="en-US" sz="2400" kern="100" dirty="0" err="1">
                          <a:effectLst/>
                        </a:rPr>
                        <a:t>sbatch</a:t>
                      </a:r>
                      <a:r>
                        <a:rPr lang="en-US" sz="2400" kern="100" dirty="0">
                          <a:effectLst/>
                        </a:rPr>
                        <a:t>, job arrays, resource requests.</a:t>
                      </a:r>
                    </a:p>
                    <a:p>
                      <a:pPr marL="0" marR="0">
                        <a:buNone/>
                      </a:pPr>
                      <a:r>
                        <a:rPr lang="en-US" sz="2400" kern="100" dirty="0">
                          <a:effectLst/>
                        </a:rPr>
                        <a:t>Checkpoint: project proposal due on GitHub.</a:t>
                      </a:r>
                    </a:p>
                    <a:p>
                      <a:pPr marL="0" marR="0">
                        <a:lnSpc>
                          <a:spcPct val="115000"/>
                        </a:lnSpc>
                        <a:spcAft>
                          <a:spcPts val="800"/>
                        </a:spcAft>
                        <a:buNone/>
                      </a:pPr>
                      <a:r>
                        <a:rPr lang="en-US" sz="2400" kern="100" dirty="0">
                          <a:effectLst/>
                        </a:rPr>
                        <a:t> </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FF00"/>
                    </a:solidFill>
                  </a:tcPr>
                </a:tc>
                <a:extLst>
                  <a:ext uri="{0D108BD9-81ED-4DB2-BD59-A6C34878D82A}">
                    <a16:rowId xmlns:a16="http://schemas.microsoft.com/office/drawing/2014/main" val="4108889766"/>
                  </a:ext>
                </a:extLst>
              </a:tr>
              <a:tr h="1857012">
                <a:tc>
                  <a:txBody>
                    <a:bodyPr/>
                    <a:lstStyle/>
                    <a:p>
                      <a:pPr marL="0" marR="0">
                        <a:lnSpc>
                          <a:spcPct val="115000"/>
                        </a:lnSpc>
                        <a:spcAft>
                          <a:spcPts val="800"/>
                        </a:spcAft>
                        <a:buNone/>
                      </a:pPr>
                      <a:r>
                        <a:rPr lang="en-US" sz="2400" kern="100">
                          <a:effectLst/>
                        </a:rPr>
                        <a:t>Weeks 7–9</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buNone/>
                      </a:pPr>
                      <a:r>
                        <a:rPr lang="en-US" sz="2400" kern="100" dirty="0">
                          <a:effectLst/>
                        </a:rPr>
                        <a:t>Python basics: variables, conditionals, functions.</a:t>
                      </a:r>
                    </a:p>
                    <a:p>
                      <a:pPr marL="0" marR="0">
                        <a:buNone/>
                      </a:pPr>
                      <a:r>
                        <a:rPr lang="en-US" sz="2400" kern="100" dirty="0">
                          <a:effectLst/>
                        </a:rPr>
                        <a:t>File I/O, parsing FASTA/FASTQ.</a:t>
                      </a:r>
                    </a:p>
                    <a:p>
                      <a:pPr marL="0" marR="0">
                        <a:buNone/>
                      </a:pPr>
                      <a:r>
                        <a:rPr lang="en-US" sz="2400" kern="100" dirty="0">
                          <a:effectLst/>
                        </a:rPr>
                        <a:t>Python with bioinformatics tools (</a:t>
                      </a:r>
                      <a:r>
                        <a:rPr lang="en-US" sz="2400" kern="100" dirty="0" err="1">
                          <a:effectLst/>
                        </a:rPr>
                        <a:t>SeqTk</a:t>
                      </a:r>
                      <a:r>
                        <a:rPr lang="en-US" sz="2400" kern="100" dirty="0">
                          <a:effectLst/>
                        </a:rPr>
                        <a:t>, </a:t>
                      </a:r>
                      <a:r>
                        <a:rPr lang="en-US" sz="2400" kern="100" dirty="0" err="1">
                          <a:effectLst/>
                        </a:rPr>
                        <a:t>Biopython</a:t>
                      </a:r>
                      <a:r>
                        <a:rPr lang="en-US" sz="2400" kern="100" dirty="0">
                          <a:effectLst/>
                        </a:rPr>
                        <a:t>).</a:t>
                      </a:r>
                    </a:p>
                    <a:p>
                      <a:pPr marL="0" marR="0">
                        <a:buNone/>
                      </a:pPr>
                      <a:r>
                        <a:rPr lang="en-US" sz="2400" kern="100" dirty="0">
                          <a:effectLst/>
                        </a:rPr>
                        <a:t>Integrate HPC Python workflows (batch Python scripts via SLURM).</a:t>
                      </a:r>
                    </a:p>
                    <a:p>
                      <a:pPr marL="0" marR="0">
                        <a:buNone/>
                      </a:pPr>
                      <a:r>
                        <a:rPr lang="en-US" sz="2400" kern="100" dirty="0">
                          <a:effectLst/>
                        </a:rPr>
                        <a:t>GitHub workflow: submit Python assignments via repo.</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2">
                        <a:lumMod val="60000"/>
                        <a:lumOff val="40000"/>
                      </a:schemeClr>
                    </a:solidFill>
                  </a:tcPr>
                </a:tc>
                <a:extLst>
                  <a:ext uri="{0D108BD9-81ED-4DB2-BD59-A6C34878D82A}">
                    <a16:rowId xmlns:a16="http://schemas.microsoft.com/office/drawing/2014/main" val="2250856145"/>
                  </a:ext>
                </a:extLst>
              </a:tr>
              <a:tr h="1376252">
                <a:tc>
                  <a:txBody>
                    <a:bodyPr/>
                    <a:lstStyle/>
                    <a:p>
                      <a:pPr marL="0" marR="0">
                        <a:lnSpc>
                          <a:spcPct val="115000"/>
                        </a:lnSpc>
                        <a:spcAft>
                          <a:spcPts val="800"/>
                        </a:spcAft>
                        <a:buNone/>
                      </a:pPr>
                      <a:r>
                        <a:rPr lang="en-US" sz="2400" kern="100">
                          <a:effectLst/>
                        </a:rPr>
                        <a:t>Weeks 10-11</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2400" kern="100" dirty="0">
                          <a:effectLst/>
                        </a:rPr>
                        <a:t>NGS Quality Control on HPC: </a:t>
                      </a:r>
                      <a:r>
                        <a:rPr lang="en-US" sz="2400" kern="100" dirty="0" err="1">
                          <a:effectLst/>
                        </a:rPr>
                        <a:t>FastQC</a:t>
                      </a:r>
                      <a:r>
                        <a:rPr lang="en-US" sz="2400" kern="100" dirty="0">
                          <a:effectLst/>
                        </a:rPr>
                        <a:t>, </a:t>
                      </a:r>
                      <a:r>
                        <a:rPr lang="en-US" sz="2400" kern="100" dirty="0" err="1">
                          <a:effectLst/>
                        </a:rPr>
                        <a:t>MultiQC</a:t>
                      </a:r>
                      <a:r>
                        <a:rPr lang="en-US" sz="2400" kern="100" dirty="0">
                          <a:effectLst/>
                        </a:rPr>
                        <a:t>.</a:t>
                      </a:r>
                    </a:p>
                    <a:p>
                      <a:pPr marL="0" marR="0">
                        <a:buNone/>
                      </a:pPr>
                      <a:r>
                        <a:rPr lang="en-US" sz="2400" kern="100" dirty="0">
                          <a:effectLst/>
                        </a:rPr>
                        <a:t>Read trimming: </a:t>
                      </a:r>
                      <a:r>
                        <a:rPr lang="en-US" sz="2400" kern="100" dirty="0" err="1">
                          <a:effectLst/>
                        </a:rPr>
                        <a:t>Cutadapt</a:t>
                      </a:r>
                      <a:r>
                        <a:rPr lang="en-US" sz="2400" kern="100" dirty="0">
                          <a:effectLst/>
                        </a:rPr>
                        <a:t>/</a:t>
                      </a:r>
                      <a:r>
                        <a:rPr lang="en-US" sz="2400" kern="100" dirty="0" err="1">
                          <a:effectLst/>
                        </a:rPr>
                        <a:t>Trimmomatic</a:t>
                      </a:r>
                      <a:r>
                        <a:rPr lang="en-US" sz="2400" kern="100" dirty="0">
                          <a:effectLst/>
                        </a:rPr>
                        <a:t>.</a:t>
                      </a:r>
                    </a:p>
                    <a:p>
                      <a:pPr marL="0" marR="0">
                        <a:buNone/>
                      </a:pPr>
                      <a:r>
                        <a:rPr lang="en-US" sz="2400" kern="100" dirty="0">
                          <a:effectLst/>
                        </a:rPr>
                        <a:t>Project checkpoint: intermediate results pushed to GitHub.</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FF00"/>
                    </a:solidFill>
                  </a:tcPr>
                </a:tc>
                <a:extLst>
                  <a:ext uri="{0D108BD9-81ED-4DB2-BD59-A6C34878D82A}">
                    <a16:rowId xmlns:a16="http://schemas.microsoft.com/office/drawing/2014/main" val="4089936530"/>
                  </a:ext>
                </a:extLst>
              </a:tr>
              <a:tr h="994186">
                <a:tc>
                  <a:txBody>
                    <a:bodyPr/>
                    <a:lstStyle/>
                    <a:p>
                      <a:pPr marL="0" marR="0">
                        <a:lnSpc>
                          <a:spcPct val="115000"/>
                        </a:lnSpc>
                        <a:spcAft>
                          <a:spcPts val="800"/>
                        </a:spcAft>
                        <a:buNone/>
                      </a:pPr>
                      <a:r>
                        <a:rPr lang="en-US" sz="2400" kern="100" dirty="0">
                          <a:effectLst/>
                        </a:rPr>
                        <a:t>Weeks 12-13</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buNone/>
                      </a:pPr>
                      <a:r>
                        <a:rPr lang="en-US" sz="2400" kern="100" dirty="0">
                          <a:effectLst/>
                        </a:rPr>
                        <a:t>Read alignment: BWA, Bowtie2 on HPC.</a:t>
                      </a:r>
                    </a:p>
                    <a:p>
                      <a:pPr marL="0" marR="0">
                        <a:buNone/>
                      </a:pPr>
                      <a:r>
                        <a:rPr lang="en-US" sz="2400" kern="100" dirty="0">
                          <a:effectLst/>
                        </a:rPr>
                        <a:t>Intro to workflow managers </a:t>
                      </a:r>
                    </a:p>
                    <a:p>
                      <a:pPr marL="0" marR="0">
                        <a:buNone/>
                      </a:pPr>
                      <a:r>
                        <a:rPr lang="en-US" sz="2400" kern="100" dirty="0">
                          <a:effectLst/>
                        </a:rPr>
                        <a:t>(</a:t>
                      </a:r>
                      <a:r>
                        <a:rPr lang="en-US" sz="2400" kern="100" dirty="0" err="1">
                          <a:effectLst/>
                        </a:rPr>
                        <a:t>Snakemake</a:t>
                      </a:r>
                      <a:r>
                        <a:rPr lang="en-US" sz="2400" kern="100" dirty="0">
                          <a:effectLst/>
                        </a:rPr>
                        <a:t> or </a:t>
                      </a:r>
                      <a:r>
                        <a:rPr lang="en-US" sz="2400" kern="100" dirty="0" err="1">
                          <a:effectLst/>
                        </a:rPr>
                        <a:t>Nextflow</a:t>
                      </a:r>
                      <a:r>
                        <a:rPr lang="en-US" sz="2400" kern="100" dirty="0">
                          <a:effectLst/>
                        </a:rPr>
                        <a:t>) to chain QC → trimming → alignment.</a:t>
                      </a:r>
                    </a:p>
                    <a:p>
                      <a:pPr marL="0" marR="0">
                        <a:buNone/>
                      </a:pPr>
                      <a:r>
                        <a:rPr lang="en-US" sz="2400" kern="100" dirty="0">
                          <a:effectLst/>
                        </a:rPr>
                        <a:t>Students containerize one step (Singularity/</a:t>
                      </a:r>
                      <a:r>
                        <a:rPr lang="en-US" sz="2400" kern="100" dirty="0" err="1">
                          <a:effectLst/>
                        </a:rPr>
                        <a:t>Apptainer</a:t>
                      </a:r>
                      <a:r>
                        <a:rPr lang="en-US" sz="2400" kern="100" dirty="0">
                          <a:effectLst/>
                        </a:rPr>
                        <a:t> demo).</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2">
                        <a:lumMod val="60000"/>
                        <a:lumOff val="40000"/>
                      </a:schemeClr>
                    </a:solidFill>
                  </a:tcPr>
                </a:tc>
                <a:extLst>
                  <a:ext uri="{0D108BD9-81ED-4DB2-BD59-A6C34878D82A}">
                    <a16:rowId xmlns:a16="http://schemas.microsoft.com/office/drawing/2014/main" val="3465175900"/>
                  </a:ext>
                </a:extLst>
              </a:tr>
              <a:tr h="1145415">
                <a:tc>
                  <a:txBody>
                    <a:bodyPr/>
                    <a:lstStyle/>
                    <a:p>
                      <a:pPr marL="0" marR="0">
                        <a:lnSpc>
                          <a:spcPct val="115000"/>
                        </a:lnSpc>
                        <a:spcAft>
                          <a:spcPts val="800"/>
                        </a:spcAft>
                        <a:buNone/>
                      </a:pPr>
                      <a:r>
                        <a:rPr lang="en-US" sz="2400" kern="100" dirty="0">
                          <a:effectLst/>
                        </a:rPr>
                        <a:t>Week 14</a:t>
                      </a:r>
                    </a:p>
                    <a:p>
                      <a:pPr marL="0" marR="0">
                        <a:lnSpc>
                          <a:spcPct val="115000"/>
                        </a:lnSpc>
                        <a:spcAft>
                          <a:spcPts val="800"/>
                        </a:spcAft>
                        <a:buNone/>
                      </a:pPr>
                      <a:r>
                        <a:rPr lang="en-US" sz="2400" kern="100" dirty="0">
                          <a:effectLst/>
                        </a:rPr>
                        <a:t>Wrap-up: </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buNone/>
                      </a:pPr>
                      <a:r>
                        <a:rPr lang="en-US" sz="2400" kern="100">
                          <a:effectLst/>
                        </a:rPr>
                        <a:t>Best </a:t>
                      </a:r>
                      <a:r>
                        <a:rPr lang="en-US" sz="2400" kern="100" dirty="0">
                          <a:effectLst/>
                        </a:rPr>
                        <a:t>practices in reproducibility, FAIR data, GitHub portfolio building.</a:t>
                      </a:r>
                    </a:p>
                    <a:p>
                      <a:pPr marL="0" marR="0">
                        <a:lnSpc>
                          <a:spcPct val="115000"/>
                        </a:lnSpc>
                        <a:spcAft>
                          <a:spcPts val="800"/>
                        </a:spcAft>
                        <a:buNone/>
                      </a:pPr>
                      <a:r>
                        <a:rPr lang="en-US" sz="2400" kern="100" dirty="0">
                          <a:effectLst/>
                        </a:rPr>
                        <a:t>Final project presentations + repo submission.</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FF00"/>
                    </a:solidFill>
                  </a:tcPr>
                </a:tc>
                <a:extLst>
                  <a:ext uri="{0D108BD9-81ED-4DB2-BD59-A6C34878D82A}">
                    <a16:rowId xmlns:a16="http://schemas.microsoft.com/office/drawing/2014/main" val="1412674614"/>
                  </a:ext>
                </a:extLst>
              </a:tr>
            </a:tbl>
          </a:graphicData>
        </a:graphic>
      </p:graphicFrame>
      <p:graphicFrame>
        <p:nvGraphicFramePr>
          <p:cNvPr id="17" name="Table 16">
            <a:extLst>
              <a:ext uri="{FF2B5EF4-FFF2-40B4-BE49-F238E27FC236}">
                <a16:creationId xmlns:a16="http://schemas.microsoft.com/office/drawing/2014/main" id="{E44262DC-B26C-0A6F-E150-7DBD556725A7}"/>
              </a:ext>
            </a:extLst>
          </p:cNvPr>
          <p:cNvGraphicFramePr>
            <a:graphicFrameLocks noGrp="1"/>
          </p:cNvGraphicFramePr>
          <p:nvPr>
            <p:extLst>
              <p:ext uri="{D42A27DB-BD31-4B8C-83A1-F6EECF244321}">
                <p14:modId xmlns:p14="http://schemas.microsoft.com/office/powerpoint/2010/main" val="2335400422"/>
              </p:ext>
            </p:extLst>
          </p:nvPr>
        </p:nvGraphicFramePr>
        <p:xfrm>
          <a:off x="14323235" y="3483909"/>
          <a:ext cx="12692830" cy="6076391"/>
        </p:xfrm>
        <a:graphic>
          <a:graphicData uri="http://schemas.openxmlformats.org/drawingml/2006/table">
            <a:tbl>
              <a:tblPr firstRow="1" firstCol="1" bandRow="1">
                <a:tableStyleId>{5C22544A-7EE6-4342-B048-85BDC9FD1C3A}</a:tableStyleId>
              </a:tblPr>
              <a:tblGrid>
                <a:gridCol w="2070221">
                  <a:extLst>
                    <a:ext uri="{9D8B030D-6E8A-4147-A177-3AD203B41FA5}">
                      <a16:colId xmlns:a16="http://schemas.microsoft.com/office/drawing/2014/main" val="773116739"/>
                    </a:ext>
                  </a:extLst>
                </a:gridCol>
                <a:gridCol w="10622609">
                  <a:extLst>
                    <a:ext uri="{9D8B030D-6E8A-4147-A177-3AD203B41FA5}">
                      <a16:colId xmlns:a16="http://schemas.microsoft.com/office/drawing/2014/main" val="1474277889"/>
                    </a:ext>
                  </a:extLst>
                </a:gridCol>
              </a:tblGrid>
              <a:tr h="603064">
                <a:tc>
                  <a:txBody>
                    <a:bodyPr/>
                    <a:lstStyle/>
                    <a:p>
                      <a:pPr marL="0" marR="0">
                        <a:buNone/>
                      </a:pPr>
                      <a:r>
                        <a:rPr lang="en-US" sz="2000" kern="100" dirty="0">
                          <a:effectLst/>
                        </a:rPr>
                        <a:t>Week-1</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buNone/>
                      </a:pPr>
                      <a:r>
                        <a:rPr lang="en-US" sz="2000" kern="100" dirty="0">
                          <a:solidFill>
                            <a:schemeClr val="tx1"/>
                          </a:solidFill>
                          <a:effectLst/>
                        </a:rPr>
                        <a:t>Course Overview, Introduction to Sanger sequencing, </a:t>
                      </a:r>
                    </a:p>
                    <a:p>
                      <a:pPr marL="0" marR="0">
                        <a:buNone/>
                      </a:pPr>
                      <a:r>
                        <a:rPr lang="en-US" sz="2000" kern="100" dirty="0">
                          <a:solidFill>
                            <a:schemeClr val="tx1"/>
                          </a:solidFill>
                          <a:effectLst/>
                        </a:rPr>
                        <a:t>sequence quality scores, FASTA files.</a:t>
                      </a:r>
                      <a:endPar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C000"/>
                    </a:solidFill>
                  </a:tcPr>
                </a:tc>
                <a:extLst>
                  <a:ext uri="{0D108BD9-81ED-4DB2-BD59-A6C34878D82A}">
                    <a16:rowId xmlns:a16="http://schemas.microsoft.com/office/drawing/2014/main" val="1815372016"/>
                  </a:ext>
                </a:extLst>
              </a:tr>
              <a:tr h="603064">
                <a:tc>
                  <a:txBody>
                    <a:bodyPr/>
                    <a:lstStyle/>
                    <a:p>
                      <a:pPr marL="0" marR="0">
                        <a:buNone/>
                      </a:pPr>
                      <a:r>
                        <a:rPr lang="en-US" sz="2000" kern="100">
                          <a:effectLst/>
                        </a:rPr>
                        <a:t>Week-2</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buNone/>
                      </a:pPr>
                      <a:r>
                        <a:rPr lang="en-US" sz="2000" kern="100" dirty="0">
                          <a:effectLst/>
                        </a:rPr>
                        <a:t>Molecular biology refresher, Biological Databases</a:t>
                      </a:r>
                    </a:p>
                    <a:p>
                      <a:pPr marL="0" marR="0">
                        <a:buNone/>
                      </a:pPr>
                      <a:r>
                        <a:rPr lang="en-US" sz="2000" kern="100" dirty="0">
                          <a:effectLst/>
                        </a:rPr>
                        <a:t>Biological sequence file formats</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FF00"/>
                    </a:solidFill>
                  </a:tcPr>
                </a:tc>
                <a:extLst>
                  <a:ext uri="{0D108BD9-81ED-4DB2-BD59-A6C34878D82A}">
                    <a16:rowId xmlns:a16="http://schemas.microsoft.com/office/drawing/2014/main" val="3827064518"/>
                  </a:ext>
                </a:extLst>
              </a:tr>
              <a:tr h="301532">
                <a:tc>
                  <a:txBody>
                    <a:bodyPr/>
                    <a:lstStyle/>
                    <a:p>
                      <a:pPr marL="0" marR="0">
                        <a:buNone/>
                      </a:pPr>
                      <a:r>
                        <a:rPr lang="en-US" sz="2000" kern="100">
                          <a:effectLst/>
                        </a:rPr>
                        <a:t>Week 3</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buNone/>
                      </a:pPr>
                      <a:r>
                        <a:rPr lang="en-US" sz="2000" kern="100" dirty="0">
                          <a:effectLst/>
                        </a:rPr>
                        <a:t>NGS DNA sequencing platforms, /FASTQ files</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C000"/>
                    </a:solidFill>
                  </a:tcPr>
                </a:tc>
                <a:extLst>
                  <a:ext uri="{0D108BD9-81ED-4DB2-BD59-A6C34878D82A}">
                    <a16:rowId xmlns:a16="http://schemas.microsoft.com/office/drawing/2014/main" val="1365691417"/>
                  </a:ext>
                </a:extLst>
              </a:tr>
              <a:tr h="603064">
                <a:tc>
                  <a:txBody>
                    <a:bodyPr/>
                    <a:lstStyle/>
                    <a:p>
                      <a:pPr marL="0" marR="0">
                        <a:buNone/>
                      </a:pPr>
                      <a:r>
                        <a:rPr lang="en-US" sz="2000" kern="100">
                          <a:effectLst/>
                        </a:rPr>
                        <a:t>Week 4</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buNone/>
                      </a:pPr>
                      <a:r>
                        <a:rPr lang="en-US" sz="2000" kern="100" dirty="0">
                          <a:effectLst/>
                        </a:rPr>
                        <a:t>Introduction to CLI , shell, command structure, basic commands </a:t>
                      </a:r>
                    </a:p>
                    <a:p>
                      <a:pPr marL="0" marR="0">
                        <a:buNone/>
                      </a:pPr>
                      <a:r>
                        <a:rPr lang="en-US" sz="2000" kern="100" dirty="0">
                          <a:effectLst/>
                        </a:rPr>
                        <a:t>Navigating the file structure, permissions, relative/absolute path</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FF00"/>
                    </a:solidFill>
                  </a:tcPr>
                </a:tc>
                <a:extLst>
                  <a:ext uri="{0D108BD9-81ED-4DB2-BD59-A6C34878D82A}">
                    <a16:rowId xmlns:a16="http://schemas.microsoft.com/office/drawing/2014/main" val="3916885702"/>
                  </a:ext>
                </a:extLst>
              </a:tr>
              <a:tr h="603064">
                <a:tc>
                  <a:txBody>
                    <a:bodyPr/>
                    <a:lstStyle/>
                    <a:p>
                      <a:pPr marL="0" marR="0">
                        <a:buNone/>
                      </a:pPr>
                      <a:r>
                        <a:rPr lang="en-US" sz="2000" kern="100">
                          <a:effectLst/>
                        </a:rPr>
                        <a:t>Week-5 </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buNone/>
                      </a:pPr>
                      <a:r>
                        <a:rPr lang="en-US" sz="2000" kern="100" dirty="0">
                          <a:effectLst/>
                        </a:rPr>
                        <a:t>Working with Files, Create file and folder, touch, </a:t>
                      </a:r>
                      <a:r>
                        <a:rPr lang="en-US" sz="2000" kern="100" dirty="0" err="1">
                          <a:effectLst/>
                        </a:rPr>
                        <a:t>mkdir</a:t>
                      </a:r>
                      <a:r>
                        <a:rPr lang="en-US" sz="2000" kern="100" dirty="0">
                          <a:effectLst/>
                        </a:rPr>
                        <a:t>, stats, nano, cat, cp, mv, rm, head, tail, </a:t>
                      </a:r>
                      <a:r>
                        <a:rPr lang="en-US" sz="2000" kern="100" dirty="0" err="1">
                          <a:effectLst/>
                        </a:rPr>
                        <a:t>wc</a:t>
                      </a:r>
                      <a:r>
                        <a:rPr lang="en-US" sz="2000" kern="100" dirty="0">
                          <a:effectLst/>
                        </a:rPr>
                        <a:t>, grep, </a:t>
                      </a:r>
                      <a:r>
                        <a:rPr lang="en-US" sz="2000" kern="100" dirty="0" err="1">
                          <a:effectLst/>
                        </a:rPr>
                        <a:t>gzip</a:t>
                      </a:r>
                      <a:r>
                        <a:rPr lang="en-US" sz="2000" kern="100" dirty="0">
                          <a:effectLst/>
                        </a:rPr>
                        <a:t>, tar, </a:t>
                      </a:r>
                      <a:r>
                        <a:rPr lang="en-US" sz="2000" kern="100" dirty="0" err="1">
                          <a:effectLst/>
                        </a:rPr>
                        <a:t>bzip</a:t>
                      </a:r>
                      <a:r>
                        <a:rPr lang="en-US" sz="2000" kern="100" dirty="0">
                          <a:effectLst/>
                        </a:rPr>
                        <a:t>, file formats: </a:t>
                      </a:r>
                      <a:r>
                        <a:rPr lang="en-US" sz="2000" kern="100" dirty="0" err="1">
                          <a:effectLst/>
                        </a:rPr>
                        <a:t>fasta</a:t>
                      </a:r>
                      <a:r>
                        <a:rPr lang="en-US" sz="2000" kern="100" dirty="0">
                          <a:effectLst/>
                        </a:rPr>
                        <a:t>, </a:t>
                      </a:r>
                      <a:r>
                        <a:rPr lang="en-US" sz="2000" kern="100" dirty="0" err="1">
                          <a:effectLst/>
                        </a:rPr>
                        <a:t>fastq</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C000"/>
                    </a:solidFill>
                  </a:tcPr>
                </a:tc>
                <a:extLst>
                  <a:ext uri="{0D108BD9-81ED-4DB2-BD59-A6C34878D82A}">
                    <a16:rowId xmlns:a16="http://schemas.microsoft.com/office/drawing/2014/main" val="2753830849"/>
                  </a:ext>
                </a:extLst>
              </a:tr>
              <a:tr h="603064">
                <a:tc>
                  <a:txBody>
                    <a:bodyPr/>
                    <a:lstStyle/>
                    <a:p>
                      <a:pPr marL="0" marR="0">
                        <a:buNone/>
                      </a:pPr>
                      <a:r>
                        <a:rPr lang="en-US" sz="2000" kern="100">
                          <a:effectLst/>
                        </a:rPr>
                        <a:t>Week-6 </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buNone/>
                      </a:pPr>
                      <a:r>
                        <a:rPr lang="en-US" sz="2000" kern="100" dirty="0">
                          <a:effectLst/>
                        </a:rPr>
                        <a:t>Permissions and PATH, </a:t>
                      </a:r>
                      <a:r>
                        <a:rPr lang="en-US" sz="2000" kern="100" dirty="0" err="1">
                          <a:effectLst/>
                        </a:rPr>
                        <a:t>chmod</a:t>
                      </a:r>
                      <a:r>
                        <a:rPr lang="en-US" sz="2000" kern="100" dirty="0">
                          <a:effectLst/>
                        </a:rPr>
                        <a:t>, #!/usr/bin/sh. Variables, $PATH, ~/.</a:t>
                      </a:r>
                      <a:r>
                        <a:rPr lang="en-US" sz="2000" kern="100" dirty="0" err="1">
                          <a:effectLst/>
                        </a:rPr>
                        <a:t>bashrc</a:t>
                      </a:r>
                      <a:r>
                        <a:rPr lang="en-US" sz="2000" kern="100" dirty="0">
                          <a:effectLst/>
                        </a:rPr>
                        <a:t> </a:t>
                      </a:r>
                    </a:p>
                    <a:p>
                      <a:pPr marL="0" marR="0">
                        <a:buNone/>
                      </a:pPr>
                      <a:r>
                        <a:rPr lang="en-US" sz="2000" kern="100" dirty="0">
                          <a:effectLst/>
                        </a:rPr>
                        <a:t>Output redirection 	&gt;, &gt;&gt;, |</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FF00"/>
                    </a:solidFill>
                  </a:tcPr>
                </a:tc>
                <a:extLst>
                  <a:ext uri="{0D108BD9-81ED-4DB2-BD59-A6C34878D82A}">
                    <a16:rowId xmlns:a16="http://schemas.microsoft.com/office/drawing/2014/main" val="1530256227"/>
                  </a:ext>
                </a:extLst>
              </a:tr>
              <a:tr h="904596">
                <a:tc>
                  <a:txBody>
                    <a:bodyPr/>
                    <a:lstStyle/>
                    <a:p>
                      <a:pPr marL="0" marR="0">
                        <a:buNone/>
                      </a:pPr>
                      <a:r>
                        <a:rPr lang="en-US" sz="2000" kern="100">
                          <a:effectLst/>
                        </a:rPr>
                        <a:t>Week-7-9</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buNone/>
                      </a:pPr>
                      <a:r>
                        <a:rPr lang="en-US" sz="2000" kern="100" dirty="0">
                          <a:effectLst/>
                        </a:rPr>
                        <a:t>Basic Shell Scripting I, Variables, data types, conditionals 	</a:t>
                      </a:r>
                    </a:p>
                    <a:p>
                      <a:pPr marL="0" marR="0">
                        <a:buNone/>
                      </a:pPr>
                      <a:r>
                        <a:rPr lang="en-US" sz="2000" kern="100" dirty="0">
                          <a:effectLst/>
                        </a:rPr>
                        <a:t>Basic Shell Scripting II, Process files, make scripts to automate command line processes </a:t>
                      </a:r>
                    </a:p>
                    <a:p>
                      <a:pPr marL="0" marR="0">
                        <a:buNone/>
                      </a:pPr>
                      <a:r>
                        <a:rPr lang="en-US" sz="2000" kern="100" dirty="0">
                          <a:effectLst/>
                        </a:rPr>
                        <a:t>Basic Shell Scripting III, Loops, scripting to parse files and data 	</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C000"/>
                    </a:solidFill>
                  </a:tcPr>
                </a:tc>
                <a:extLst>
                  <a:ext uri="{0D108BD9-81ED-4DB2-BD59-A6C34878D82A}">
                    <a16:rowId xmlns:a16="http://schemas.microsoft.com/office/drawing/2014/main" val="1449621202"/>
                  </a:ext>
                </a:extLst>
              </a:tr>
              <a:tr h="1809191">
                <a:tc>
                  <a:txBody>
                    <a:bodyPr/>
                    <a:lstStyle/>
                    <a:p>
                      <a:pPr marL="0" marR="0">
                        <a:buNone/>
                      </a:pPr>
                      <a:r>
                        <a:rPr lang="en-US" sz="2000" kern="100">
                          <a:effectLst/>
                        </a:rPr>
                        <a:t>Week 10 -14</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buNone/>
                      </a:pPr>
                      <a:r>
                        <a:rPr lang="en-US" sz="2000" kern="100" dirty="0">
                          <a:effectLst/>
                        </a:rPr>
                        <a:t>NGS data analysis tools and NGS sequence resources 	</a:t>
                      </a:r>
                    </a:p>
                    <a:p>
                      <a:pPr marL="0" marR="0">
                        <a:buNone/>
                      </a:pPr>
                      <a:r>
                        <a:rPr lang="en-US" sz="2000" kern="100" dirty="0">
                          <a:effectLst/>
                        </a:rPr>
                        <a:t>NGS QC, FASTQ format, quality metrics, Run </a:t>
                      </a:r>
                      <a:r>
                        <a:rPr lang="en-US" sz="2000" kern="100" dirty="0" err="1">
                          <a:effectLst/>
                        </a:rPr>
                        <a:t>FastQC</a:t>
                      </a:r>
                      <a:r>
                        <a:rPr lang="en-US" sz="2000" kern="100" dirty="0">
                          <a:effectLst/>
                        </a:rPr>
                        <a:t> on sample datasets	</a:t>
                      </a:r>
                    </a:p>
                    <a:p>
                      <a:pPr marL="0" marR="0">
                        <a:buNone/>
                      </a:pPr>
                      <a:r>
                        <a:rPr lang="en-US" sz="2000" kern="100" dirty="0">
                          <a:effectLst/>
                        </a:rPr>
                        <a:t>Read </a:t>
                      </a:r>
                      <a:r>
                        <a:rPr lang="en-US" sz="2000" kern="100" dirty="0" err="1">
                          <a:effectLst/>
                        </a:rPr>
                        <a:t>Trimming:Trimmomatic</a:t>
                      </a:r>
                      <a:r>
                        <a:rPr lang="en-US" sz="2000" kern="100" dirty="0">
                          <a:effectLst/>
                        </a:rPr>
                        <a:t>, Trim adapters and low-quality bases 	</a:t>
                      </a:r>
                    </a:p>
                    <a:p>
                      <a:pPr marL="0" marR="0">
                        <a:buNone/>
                      </a:pPr>
                      <a:r>
                        <a:rPr lang="en-US" sz="2000" kern="100" dirty="0">
                          <a:effectLst/>
                        </a:rPr>
                        <a:t>Read Alignment, BWA Align reads to a reference genome 	</a:t>
                      </a:r>
                    </a:p>
                    <a:p>
                      <a:pPr marL="0" marR="0">
                        <a:buNone/>
                      </a:pPr>
                      <a:r>
                        <a:rPr lang="en-US" sz="2000" kern="100" dirty="0">
                          <a:effectLst/>
                        </a:rPr>
                        <a:t>Read Alignment, Bowtie2, Align reads to a reference genome</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FF00"/>
                    </a:solidFill>
                  </a:tcPr>
                </a:tc>
                <a:extLst>
                  <a:ext uri="{0D108BD9-81ED-4DB2-BD59-A6C34878D82A}">
                    <a16:rowId xmlns:a16="http://schemas.microsoft.com/office/drawing/2014/main" val="2807656562"/>
                  </a:ext>
                </a:extLst>
              </a:tr>
            </a:tbl>
          </a:graphicData>
        </a:graphic>
      </p:graphicFrame>
      <p:sp>
        <p:nvSpPr>
          <p:cNvPr id="33" name="TextBox 32">
            <a:extLst>
              <a:ext uri="{FF2B5EF4-FFF2-40B4-BE49-F238E27FC236}">
                <a16:creationId xmlns:a16="http://schemas.microsoft.com/office/drawing/2014/main" id="{CBF051DF-F46B-BA2B-9EEA-56BCEAD2D595}"/>
              </a:ext>
            </a:extLst>
          </p:cNvPr>
          <p:cNvSpPr txBox="1"/>
          <p:nvPr/>
        </p:nvSpPr>
        <p:spPr>
          <a:xfrm>
            <a:off x="270170" y="3425458"/>
            <a:ext cx="13225911" cy="5047536"/>
          </a:xfrm>
          <a:prstGeom prst="rect">
            <a:avLst/>
          </a:prstGeom>
          <a:noFill/>
        </p:spPr>
        <p:txBody>
          <a:bodyPr wrap="square">
            <a:spAutoFit/>
          </a:bodyPr>
          <a:lstStyle/>
          <a:p>
            <a:pPr algn="just"/>
            <a:r>
              <a:rPr lang="en-US" sz="2300" b="1" dirty="0"/>
              <a:t>Next-generation sequencing (NGS) has transformed the life sciences by producing vast amounts of genomic, transcriptomic, and metagenomic data whose analysis requires bioinformatics computational skills. The latter is an enormous challenge for biology students because most enter the field with little or no exposure to Linux, Python, or other computational workflows, a gap widely recognized in bioinformatics education [1]. BIOL 522 tackles this need by providing a hands-on introduction to the computational skills required for NGS data analysis. Students begin by developing Linux command navigation skills and are then introduced to Python scripting to apply these tools to real sequencing datasets. Through structured modules, students explore essential workflows, including quality assessment, genome alignment, variant detection, and data visualization, using widely adopted tools such as </a:t>
            </a:r>
            <a:r>
              <a:rPr lang="en-US" sz="2300" b="1" dirty="0" err="1"/>
              <a:t>FastQC</a:t>
            </a:r>
            <a:r>
              <a:rPr lang="en-US" sz="2300" b="1" dirty="0"/>
              <a:t>, BWA, </a:t>
            </a:r>
            <a:r>
              <a:rPr lang="en-US" sz="2300" b="1" dirty="0" err="1"/>
              <a:t>SAMtools</a:t>
            </a:r>
            <a:r>
              <a:rPr lang="en-US" sz="2300" b="1" dirty="0"/>
              <a:t>, and the UCSC Genome Browser. Similar to approaches shown to boost engagement and applied skills [2] and to catalyze facilitate the adoption of high-throughput analysis [3], the course prepares students to independently navigate computational environments and apply bioinformatics workflows in their research.</a:t>
            </a: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FacultyHack25_Poster_Template" id="{88B96D14-41E2-E94D-8FCA-92532D59F986}" vid="{3CE10445-F4DD-CD41-832A-45EE8C66EBE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1681</TotalTime>
  <Words>1860</Words>
  <Application>Microsoft Office PowerPoint</Application>
  <PresentationFormat>Custom</PresentationFormat>
  <Paragraphs>144</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Avenir</vt:lpstr>
      <vt:lpstr>Aptos</vt:lpstr>
      <vt:lpstr>Open Sans</vt:lpstr>
      <vt:lpstr>Calibri</vt:lpstr>
      <vt:lpstr>Lucida Sans</vt:lpstr>
      <vt:lpstr>Arial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Jeff Wood</dc:creator>
  <cp:lastModifiedBy>Feseha Abebe</cp:lastModifiedBy>
  <cp:revision>10</cp:revision>
  <dcterms:created xsi:type="dcterms:W3CDTF">2022-08-16T17:08:39Z</dcterms:created>
  <dcterms:modified xsi:type="dcterms:W3CDTF">2025-09-28T13:12:57Z</dcterms:modified>
</cp:coreProperties>
</file>