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0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3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8.xml" ContentType="application/vnd.openxmlformats-officedocument.presentationml.notesSlide+xml"/>
  <Override PartName="/ppt/tags/tag8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57" r:id="rId4"/>
    <p:sldId id="281" r:id="rId5"/>
    <p:sldId id="291" r:id="rId6"/>
    <p:sldId id="258" r:id="rId7"/>
    <p:sldId id="279" r:id="rId8"/>
    <p:sldId id="259" r:id="rId9"/>
    <p:sldId id="282" r:id="rId10"/>
    <p:sldId id="283" r:id="rId11"/>
    <p:sldId id="264" r:id="rId12"/>
    <p:sldId id="265" r:id="rId13"/>
    <p:sldId id="292" r:id="rId14"/>
    <p:sldId id="267" r:id="rId15"/>
    <p:sldId id="260" r:id="rId16"/>
    <p:sldId id="261" r:id="rId17"/>
    <p:sldId id="262" r:id="rId18"/>
    <p:sldId id="273" r:id="rId19"/>
    <p:sldId id="274" r:id="rId20"/>
    <p:sldId id="295" r:id="rId21"/>
    <p:sldId id="296" r:id="rId22"/>
    <p:sldId id="298" r:id="rId23"/>
    <p:sldId id="299" r:id="rId24"/>
    <p:sldId id="304" r:id="rId25"/>
    <p:sldId id="293" r:id="rId26"/>
    <p:sldId id="302" r:id="rId27"/>
    <p:sldId id="288" r:id="rId28"/>
    <p:sldId id="290" r:id="rId29"/>
    <p:sldId id="289" r:id="rId30"/>
    <p:sldId id="285" r:id="rId31"/>
    <p:sldId id="286" r:id="rId32"/>
    <p:sldId id="303" r:id="rId33"/>
    <p:sldId id="301" r:id="rId34"/>
    <p:sldId id="268" r:id="rId3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5"/>
    <a:srgbClr val="96B0F0"/>
    <a:srgbClr val="64B0F0"/>
    <a:srgbClr val="B4B0F0"/>
    <a:srgbClr val="DFDFDD"/>
    <a:srgbClr val="0505D5"/>
    <a:srgbClr val="185DAA"/>
    <a:srgbClr val="007F00"/>
    <a:srgbClr val="FFFFFF"/>
    <a:srgbClr val="1A2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2" autoAdjust="0"/>
    <p:restoredTop sz="87662" autoAdjust="0"/>
  </p:normalViewPr>
  <p:slideViewPr>
    <p:cSldViewPr>
      <p:cViewPr varScale="1">
        <p:scale>
          <a:sx n="149" d="100"/>
          <a:sy n="149" d="100"/>
        </p:scale>
        <p:origin x="1320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DFF8-09FA-4E95-952A-E37442C766E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F64DF-0BA3-4844-8A26-C4C43D4DF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https://link.springer.com/article/10.1007/s00205-021-01692-x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7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https://link.springer.com/article/10.1007/s00205-021-01692-x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5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https://link.springer.com/article/10.1007/s00205-021-01692-x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25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7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2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0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6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Xray spectroscopy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22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Xray spectroscopy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86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Xray spectroscopy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Xray spectroscopy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8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https://link.springer.com/article/10.1007/s00205-021-01692-x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https://link.springer.com/article/10.1007/s00205-021-01692-x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https://link.springer.com/article/10.1007/s00205-021-01692-x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F64DF-0BA3-4844-8A26-C4C43D4DF8A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1">
            <a:extLst>
              <a:ext uri="{FF2B5EF4-FFF2-40B4-BE49-F238E27FC236}">
                <a16:creationId xmlns:a16="http://schemas.microsoft.com/office/drawing/2014/main" id="{EB6FB515-4D71-2AED-37DE-CD0154730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7709" y="2751011"/>
            <a:ext cx="381092" cy="3810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105" y="443541"/>
            <a:ext cx="1536064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7500" y="3128395"/>
            <a:ext cx="339762" cy="119380"/>
          </a:xfrm>
        </p:spPr>
        <p:txBody>
          <a:bodyPr lIns="0" tIns="0" rIns="0" bIns="0"/>
          <a:lstStyle>
            <a:lvl1pPr>
              <a:defRPr sz="6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/13</a:t>
            </a:r>
          </a:p>
        </p:txBody>
      </p:sp>
      <p:pic>
        <p:nvPicPr>
          <p:cNvPr id="7" name="Bildobjekt 1">
            <a:extLst>
              <a:ext uri="{FF2B5EF4-FFF2-40B4-BE49-F238E27FC236}">
                <a16:creationId xmlns:a16="http://schemas.microsoft.com/office/drawing/2014/main" id="{C92699B3-925E-9848-F856-71E63B506C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7709" y="2751011"/>
            <a:ext cx="381092" cy="38109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/13</a:t>
            </a:r>
          </a:p>
        </p:txBody>
      </p:sp>
      <p:pic>
        <p:nvPicPr>
          <p:cNvPr id="8" name="Bildobjekt 1">
            <a:extLst>
              <a:ext uri="{FF2B5EF4-FFF2-40B4-BE49-F238E27FC236}">
                <a16:creationId xmlns:a16="http://schemas.microsoft.com/office/drawing/2014/main" id="{B3CE6E40-A61E-9516-9B61-78E1DBD7B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7709" y="2751011"/>
            <a:ext cx="381092" cy="38109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/13</a:t>
            </a:r>
          </a:p>
        </p:txBody>
      </p:sp>
      <p:pic>
        <p:nvPicPr>
          <p:cNvPr id="6" name="Bildobjekt 1">
            <a:extLst>
              <a:ext uri="{FF2B5EF4-FFF2-40B4-BE49-F238E27FC236}">
                <a16:creationId xmlns:a16="http://schemas.microsoft.com/office/drawing/2014/main" id="{6059D67D-45F5-433D-8224-13DFBF54ED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7709" y="2751011"/>
            <a:ext cx="381092" cy="38109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/13</a:t>
            </a:r>
          </a:p>
        </p:txBody>
      </p:sp>
      <p:pic>
        <p:nvPicPr>
          <p:cNvPr id="5" name="Bildobjekt 1">
            <a:extLst>
              <a:ext uri="{FF2B5EF4-FFF2-40B4-BE49-F238E27FC236}">
                <a16:creationId xmlns:a16="http://schemas.microsoft.com/office/drawing/2014/main" id="{17664C02-2A12-4BB7-5C51-012DA0E986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7709" y="2751011"/>
            <a:ext cx="381092" cy="381092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09746" y="0"/>
            <a:ext cx="1150249" cy="128852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14899" y="2807937"/>
            <a:ext cx="265106" cy="2523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1705" y="443541"/>
            <a:ext cx="383222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645" y="1437411"/>
            <a:ext cx="4509135" cy="158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95962" y="3128395"/>
            <a:ext cx="241300" cy="119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/13</a:t>
            </a:r>
          </a:p>
        </p:txBody>
      </p:sp>
      <p:pic>
        <p:nvPicPr>
          <p:cNvPr id="7" name="Bildobjekt 1">
            <a:extLst>
              <a:ext uri="{FF2B5EF4-FFF2-40B4-BE49-F238E27FC236}">
                <a16:creationId xmlns:a16="http://schemas.microsoft.com/office/drawing/2014/main" id="{40A9E722-52D7-BDC1-D2C4-FDF713BE62D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257709" y="2751011"/>
            <a:ext cx="381092" cy="381092"/>
          </a:xfrm>
          <a:prstGeom prst="rect">
            <a:avLst/>
          </a:prstGeom>
          <a:solidFill>
            <a:schemeClr val="bg1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3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22.xml"/><Relationship Id="rId16" Type="http://schemas.openxmlformats.org/officeDocument/2006/relationships/image" Target="../media/image26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1.png"/><Relationship Id="rId5" Type="http://schemas.openxmlformats.org/officeDocument/2006/relationships/tags" Target="../tags/tag25.xml"/><Relationship Id="rId1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1.xml"/><Relationship Id="rId7" Type="http://schemas.openxmlformats.org/officeDocument/2006/relationships/image" Target="../media/image3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4.xml"/><Relationship Id="rId7" Type="http://schemas.openxmlformats.org/officeDocument/2006/relationships/image" Target="../media/image3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35.xml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40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4.png"/><Relationship Id="rId7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7.jpe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9.jpeg"/><Relationship Id="rId4" Type="http://schemas.openxmlformats.org/officeDocument/2006/relationships/image" Target="../media/image58.jpeg"/><Relationship Id="rId9" Type="http://schemas.openxmlformats.org/officeDocument/2006/relationships/image" Target="../media/image6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8.png"/><Relationship Id="rId5" Type="http://schemas.openxmlformats.org/officeDocument/2006/relationships/image" Target="../media/image37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5.xml"/><Relationship Id="rId7" Type="http://schemas.openxmlformats.org/officeDocument/2006/relationships/image" Target="../media/image63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48.xml"/><Relationship Id="rId7" Type="http://schemas.openxmlformats.org/officeDocument/2006/relationships/image" Target="../media/image6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6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55.xml"/><Relationship Id="rId7" Type="http://schemas.openxmlformats.org/officeDocument/2006/relationships/image" Target="../media/image70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69.png"/><Relationship Id="rId11" Type="http://schemas.openxmlformats.org/officeDocument/2006/relationships/image" Target="../media/image72.png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6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7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image" Target="../media/image76.png"/><Relationship Id="rId2" Type="http://schemas.openxmlformats.org/officeDocument/2006/relationships/tags" Target="../tags/tag59.xml"/><Relationship Id="rId16" Type="http://schemas.openxmlformats.org/officeDocument/2006/relationships/image" Target="../media/image75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image" Target="../media/image57.png"/><Relationship Id="rId10" Type="http://schemas.openxmlformats.org/officeDocument/2006/relationships/tags" Target="../tags/tag67.xml"/><Relationship Id="rId19" Type="http://schemas.openxmlformats.org/officeDocument/2006/relationships/image" Target="../media/image78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7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image" Target="../media/image76.png"/><Relationship Id="rId2" Type="http://schemas.openxmlformats.org/officeDocument/2006/relationships/tags" Target="../tags/tag71.xml"/><Relationship Id="rId16" Type="http://schemas.openxmlformats.org/officeDocument/2006/relationships/image" Target="../media/image75.pn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600.png"/><Relationship Id="rId10" Type="http://schemas.openxmlformats.org/officeDocument/2006/relationships/tags" Target="../tags/tag79.xml"/><Relationship Id="rId19" Type="http://schemas.openxmlformats.org/officeDocument/2006/relationships/image" Target="../media/image78.png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0.png"/><Relationship Id="rId4" Type="http://schemas.openxmlformats.org/officeDocument/2006/relationships/image" Target="../media/image80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eg"/><Relationship Id="rId5" Type="http://schemas.openxmlformats.org/officeDocument/2006/relationships/image" Target="../media/image550.png"/><Relationship Id="rId10" Type="http://schemas.openxmlformats.org/officeDocument/2006/relationships/image" Target="../media/image730.png"/><Relationship Id="rId9" Type="http://schemas.openxmlformats.org/officeDocument/2006/relationships/image" Target="../media/image7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14.jp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9.xml"/><Relationship Id="rId7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B0E0BE-3913-C902-0587-28DC9B777AD4}"/>
              </a:ext>
            </a:extLst>
          </p:cNvPr>
          <p:cNvSpPr/>
          <p:nvPr/>
        </p:nvSpPr>
        <p:spPr>
          <a:xfrm>
            <a:off x="5321300" y="2734990"/>
            <a:ext cx="277514" cy="411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Bildobjekt 1">
            <a:extLst>
              <a:ext uri="{FF2B5EF4-FFF2-40B4-BE49-F238E27FC236}">
                <a16:creationId xmlns:a16="http://schemas.microsoft.com/office/drawing/2014/main" id="{AE36C32A-6B53-B3CC-86A0-E35AC58DC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9906" r="19906" b="40081"/>
          <a:stretch/>
        </p:blipFill>
        <p:spPr>
          <a:xfrm>
            <a:off x="4711700" y="2155825"/>
            <a:ext cx="874244" cy="9088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870" y="479425"/>
            <a:ext cx="5779670" cy="83869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 indent="358775" algn="ctr"/>
            <a:r>
              <a:rPr lang="en-US" sz="2400" spc="-10" dirty="0"/>
              <a:t>Calculating X-ray absorption spectra</a:t>
            </a:r>
            <a:br>
              <a:rPr lang="en-US" sz="2400" spc="-10" dirty="0"/>
            </a:br>
            <a:r>
              <a:rPr lang="en-US" sz="2400" spc="-10" dirty="0"/>
              <a:t> using RSPt</a:t>
            </a:r>
            <a:endParaRPr lang="en-US" sz="2400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-1" y="1650865"/>
            <a:ext cx="5765801" cy="5416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 marR="377825" indent="-3810" algn="ctr">
              <a:lnSpc>
                <a:spcPts val="1440"/>
              </a:lnSpc>
              <a:spcBef>
                <a:spcPts val="30"/>
              </a:spcBef>
            </a:pPr>
            <a:r>
              <a:rPr lang="en-GB" sz="1200" b="1" dirty="0">
                <a:latin typeface="Arial"/>
                <a:cs typeface="Arial"/>
              </a:rPr>
              <a:t>Felix Sorgenfrei</a:t>
            </a:r>
            <a:endParaRPr lang="en-GB" sz="1200" spc="-10" dirty="0">
              <a:latin typeface="Arial"/>
              <a:cs typeface="Arial"/>
            </a:endParaRPr>
          </a:p>
          <a:p>
            <a:pPr marL="394970" marR="377825" indent="-3810" algn="ctr">
              <a:lnSpc>
                <a:spcPts val="1440"/>
              </a:lnSpc>
              <a:spcBef>
                <a:spcPts val="30"/>
              </a:spcBef>
            </a:pPr>
            <a:br>
              <a:rPr lang="en-GB" sz="1050" spc="-10" baseline="30000" dirty="0">
                <a:latin typeface="Arial"/>
                <a:cs typeface="Arial"/>
              </a:rPr>
            </a:br>
            <a:r>
              <a:rPr lang="en-GB" sz="1050" spc="-10" baseline="3000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Uppsala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University</a:t>
            </a:r>
            <a:r>
              <a:rPr lang="en-GB" sz="1050" spc="-10" dirty="0">
                <a:latin typeface="Arial"/>
                <a:cs typeface="Arial"/>
              </a:rPr>
              <a:t>, Sweden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98FA2F7-ABE4-22A5-2FB8-3697289F2B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4" name="Bildobjekt 1">
            <a:extLst>
              <a:ext uri="{FF2B5EF4-FFF2-40B4-BE49-F238E27FC236}">
                <a16:creationId xmlns:a16="http://schemas.microsoft.com/office/drawing/2014/main" id="{2FD67518-DBA6-AB93-9182-495687FC0D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9906" r="19906" b="40081"/>
          <a:stretch/>
        </p:blipFill>
        <p:spPr>
          <a:xfrm>
            <a:off x="103656" y="2155825"/>
            <a:ext cx="874244" cy="908836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90542FC-A288-77F6-737D-73D568C9CBC1}"/>
              </a:ext>
            </a:extLst>
          </p:cNvPr>
          <p:cNvSpPr/>
          <p:nvPr/>
        </p:nvSpPr>
        <p:spPr>
          <a:xfrm>
            <a:off x="257175" y="354640"/>
            <a:ext cx="930275" cy="5762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CF393A6-D9F4-7827-5A61-3724A46A0DA4}"/>
              </a:ext>
            </a:extLst>
          </p:cNvPr>
          <p:cNvSpPr/>
          <p:nvPr/>
        </p:nvSpPr>
        <p:spPr>
          <a:xfrm>
            <a:off x="1421157" y="747084"/>
            <a:ext cx="2857584" cy="24342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9AB6F42-3140-ADA0-0ECE-C5916C05E689}"/>
              </a:ext>
            </a:extLst>
          </p:cNvPr>
          <p:cNvSpPr txBox="1"/>
          <p:nvPr/>
        </p:nvSpPr>
        <p:spPr>
          <a:xfrm>
            <a:off x="1428281" y="744555"/>
            <a:ext cx="2852531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DMFT Loop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EC64B1-C7FC-1A87-B3A2-BB542943FF58}"/>
              </a:ext>
            </a:extLst>
          </p:cNvPr>
          <p:cNvSpPr/>
          <p:nvPr/>
        </p:nvSpPr>
        <p:spPr>
          <a:xfrm>
            <a:off x="4667251" y="1255376"/>
            <a:ext cx="885327" cy="96640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2337DC-2060-5CA3-057A-9F1391953907}"/>
              </a:ext>
            </a:extLst>
          </p:cNvPr>
          <p:cNvSpPr/>
          <p:nvPr/>
        </p:nvSpPr>
        <p:spPr>
          <a:xfrm>
            <a:off x="1641345" y="1107379"/>
            <a:ext cx="2288059" cy="316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637F7-CDA5-DD45-B9B8-FBFD63909993}"/>
              </a:ext>
            </a:extLst>
          </p:cNvPr>
          <p:cNvSpPr/>
          <p:nvPr/>
        </p:nvSpPr>
        <p:spPr>
          <a:xfrm>
            <a:off x="1641345" y="1582294"/>
            <a:ext cx="2288059" cy="31870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D960B4-6510-003F-3579-608E6E609B7F}"/>
              </a:ext>
            </a:extLst>
          </p:cNvPr>
          <p:cNvSpPr/>
          <p:nvPr/>
        </p:nvSpPr>
        <p:spPr>
          <a:xfrm>
            <a:off x="1641345" y="2019351"/>
            <a:ext cx="2288059" cy="30062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9A71BE-E262-E3AA-E8E5-081A7CF2FA5F}"/>
              </a:ext>
            </a:extLst>
          </p:cNvPr>
          <p:cNvSpPr/>
          <p:nvPr/>
        </p:nvSpPr>
        <p:spPr>
          <a:xfrm>
            <a:off x="2003635" y="2825448"/>
            <a:ext cx="1563478" cy="30062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9DD63D-A386-B817-73BE-B878961E1173}"/>
              </a:ext>
            </a:extLst>
          </p:cNvPr>
          <p:cNvSpPr/>
          <p:nvPr/>
        </p:nvSpPr>
        <p:spPr>
          <a:xfrm>
            <a:off x="1630574" y="2417889"/>
            <a:ext cx="2309602" cy="300629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2C76-208C-E1A9-B802-F109DC19A0A7}"/>
              </a:ext>
            </a:extLst>
          </p:cNvPr>
          <p:cNvSpPr txBox="1"/>
          <p:nvPr/>
        </p:nvSpPr>
        <p:spPr>
          <a:xfrm>
            <a:off x="368300" y="1363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Dynamical Mean-Field Theory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4CDCB65-D888-E701-2205-CB07097B06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10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7" name="object 24">
            <a:extLst>
              <a:ext uri="{FF2B5EF4-FFF2-40B4-BE49-F238E27FC236}">
                <a16:creationId xmlns:a16="http://schemas.microsoft.com/office/drawing/2014/main" id="{C673DB79-516D-88D9-3371-B957A5080607}"/>
              </a:ext>
            </a:extLst>
          </p:cNvPr>
          <p:cNvSpPr txBox="1"/>
          <p:nvPr/>
        </p:nvSpPr>
        <p:spPr>
          <a:xfrm>
            <a:off x="4659948" y="1586535"/>
            <a:ext cx="88532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Hybridization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function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43" name="Picture 42" descr="\documentclass{article}&#10;\usepackage{amsmath}&#10;\pagestyle{empty}&#10;\begin{document}&#10;$H_k^{DFT}$&#10;&#10;&#10;&#10;\end{document}" title="IguanaTex Bitmap Display">
            <a:extLst>
              <a:ext uri="{FF2B5EF4-FFF2-40B4-BE49-F238E27FC236}">
                <a16:creationId xmlns:a16="http://schemas.microsoft.com/office/drawing/2014/main" id="{07CE8673-1C84-732A-1526-ADF59701A8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7" y="667981"/>
            <a:ext cx="488950" cy="202287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Calculate $n(r)$&#10;&#10;\end{document}" title="IguanaTex Bitmap Display">
            <a:extLst>
              <a:ext uri="{FF2B5EF4-FFF2-40B4-BE49-F238E27FC236}">
                <a16:creationId xmlns:a16="http://schemas.microsoft.com/office/drawing/2014/main" id="{1A99E05D-EB20-9B2D-E056-8EFF16D6AB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2" y="1843522"/>
            <a:ext cx="899976" cy="1472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13E5C28-40A9-2611-9D91-0E41871856E9}"/>
              </a:ext>
            </a:extLst>
          </p:cNvPr>
          <p:cNvSpPr txBox="1"/>
          <p:nvPr/>
        </p:nvSpPr>
        <p:spPr>
          <a:xfrm>
            <a:off x="355600" y="338355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DFT Part</a:t>
            </a:r>
          </a:p>
        </p:txBody>
      </p:sp>
      <p:pic>
        <p:nvPicPr>
          <p:cNvPr id="20" name="Picture 19" descr="\documentclass{article}&#10;\usepackage{amsmath}&#10;\pagestyle{empty}&#10;\begin{document}&#10;&#10;$G_k(\omega)=((\omega+\mu)\tilde{1} - H_k^\text{DFT} -\Sigma_k)^{-1}$&#10;&#10;&#10;\end{document}" title="IguanaTex Bitmap Display">
            <a:extLst>
              <a:ext uri="{FF2B5EF4-FFF2-40B4-BE49-F238E27FC236}">
                <a16:creationId xmlns:a16="http://schemas.microsoft.com/office/drawing/2014/main" id="{7F81A838-2DE9-216B-7D80-264275E330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08" y="1201503"/>
            <a:ext cx="2137932" cy="15887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G_{\mathrm{loc}}(\omega) = \frac{1}{N_k}\sum_k^{N_k} P_{k}^{\dagger} G_{k}(\omega) P_{k}$&#10;&#10;&#10;\end{document}" title="IguanaTex Bitmap Display">
            <a:extLst>
              <a:ext uri="{FF2B5EF4-FFF2-40B4-BE49-F238E27FC236}">
                <a16:creationId xmlns:a16="http://schemas.microsoft.com/office/drawing/2014/main" id="{E11A5636-30A2-F5C2-D7A2-5A276B0306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34" y="1636565"/>
            <a:ext cx="1803880" cy="194728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Construct impurity model&#10;&#10;\end{document}" title="IguanaTex Bitmap Display">
            <a:extLst>
              <a:ext uri="{FF2B5EF4-FFF2-40B4-BE49-F238E27FC236}">
                <a16:creationId xmlns:a16="http://schemas.microsoft.com/office/drawing/2014/main" id="{70B3FF34-EB81-D0E2-709A-1510821C850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63" y="2107477"/>
            <a:ext cx="1535823" cy="1230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{Solver gives $\Sigma(\omega)$}&#10;&#10;\end{document}" title="IguanaTex Bitmap Display">
            <a:extLst>
              <a:ext uri="{FF2B5EF4-FFF2-40B4-BE49-F238E27FC236}">
                <a16:creationId xmlns:a16="http://schemas.microsoft.com/office/drawing/2014/main" id="{5DCEFA8A-40DF-285B-8D72-EFEE107C917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37" y="2501983"/>
            <a:ext cx="1008674" cy="136065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check $\Sigma$ for convergence&#10;&#10;\end{document}" title="IguanaTex Bitmap Display">
            <a:extLst>
              <a:ext uri="{FF2B5EF4-FFF2-40B4-BE49-F238E27FC236}">
                <a16:creationId xmlns:a16="http://schemas.microsoft.com/office/drawing/2014/main" id="{A2985432-D7D5-D865-2C91-13545ECBDF6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44" y="2916915"/>
            <a:ext cx="1409537" cy="123029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C8DC9-0B1C-C3EB-4DFD-4866205E5B2A}"/>
              </a:ext>
            </a:extLst>
          </p:cNvPr>
          <p:cNvCxnSpPr>
            <a:cxnSpLocks/>
            <a:stCxn id="53" idx="1"/>
            <a:endCxn id="68" idx="2"/>
          </p:cNvCxnSpPr>
          <p:nvPr/>
        </p:nvCxnSpPr>
        <p:spPr>
          <a:xfrm rot="10800000">
            <a:off x="713133" y="2072309"/>
            <a:ext cx="1290502" cy="9034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7A449FB-8463-430E-1F14-0B60C73658BA}"/>
              </a:ext>
            </a:extLst>
          </p:cNvPr>
          <p:cNvCxnSpPr>
            <a:cxnSpLocks/>
            <a:stCxn id="53" idx="3"/>
            <a:endCxn id="50" idx="3"/>
          </p:cNvCxnSpPr>
          <p:nvPr/>
        </p:nvCxnSpPr>
        <p:spPr>
          <a:xfrm flipV="1">
            <a:off x="3567113" y="1265684"/>
            <a:ext cx="362291" cy="1710079"/>
          </a:xfrm>
          <a:prstGeom prst="bentConnector3">
            <a:avLst>
              <a:gd name="adj1" fmla="val 163098"/>
            </a:avLst>
          </a:prstGeom>
          <a:ln w="19050">
            <a:solidFill>
              <a:schemeClr val="bg2">
                <a:lumMod val="2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E3E83E5-6764-BCEB-D62F-B67EC2F3DC48}"/>
              </a:ext>
            </a:extLst>
          </p:cNvPr>
          <p:cNvSpPr/>
          <p:nvPr/>
        </p:nvSpPr>
        <p:spPr>
          <a:xfrm>
            <a:off x="173935" y="1744317"/>
            <a:ext cx="1078395" cy="3279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903D0EF-BC2B-9BE4-6734-EBE789E1FCC5}"/>
              </a:ext>
            </a:extLst>
          </p:cNvPr>
          <p:cNvCxnSpPr>
            <a:stCxn id="68" idx="0"/>
            <a:endCxn id="39" idx="2"/>
          </p:cNvCxnSpPr>
          <p:nvPr/>
        </p:nvCxnSpPr>
        <p:spPr>
          <a:xfrm flipV="1">
            <a:off x="713133" y="930855"/>
            <a:ext cx="9180" cy="813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43AABB5-F17B-1F13-1ABE-9F11AC625DD5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190625" y="539708"/>
            <a:ext cx="1663922" cy="2048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F84869-0C0A-8FE4-5A45-5F256411CCA8}"/>
              </a:ext>
            </a:extLst>
          </p:cNvPr>
          <p:cNvCxnSpPr>
            <a:cxnSpLocks/>
          </p:cNvCxnSpPr>
          <p:nvPr/>
        </p:nvCxnSpPr>
        <p:spPr>
          <a:xfrm flipV="1">
            <a:off x="257175" y="583609"/>
            <a:ext cx="917575" cy="683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574E519-024E-46E9-CE71-EAD628E606F1}"/>
              </a:ext>
            </a:extLst>
          </p:cNvPr>
          <p:cNvCxnSpPr>
            <a:cxnSpLocks/>
          </p:cNvCxnSpPr>
          <p:nvPr/>
        </p:nvCxnSpPr>
        <p:spPr>
          <a:xfrm>
            <a:off x="2842163" y="982718"/>
            <a:ext cx="0" cy="126945"/>
          </a:xfrm>
          <a:prstGeom prst="straightConnector1">
            <a:avLst/>
          </a:prstGeom>
          <a:ln w="19050">
            <a:solidFill>
              <a:schemeClr val="bg2">
                <a:lumMod val="2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B9EBC2-582F-CC6E-0EC9-73812D9105A0}"/>
              </a:ext>
            </a:extLst>
          </p:cNvPr>
          <p:cNvCxnSpPr>
            <a:cxnSpLocks/>
          </p:cNvCxnSpPr>
          <p:nvPr/>
        </p:nvCxnSpPr>
        <p:spPr>
          <a:xfrm>
            <a:off x="2842163" y="1419225"/>
            <a:ext cx="0" cy="159544"/>
          </a:xfrm>
          <a:prstGeom prst="straightConnector1">
            <a:avLst/>
          </a:prstGeom>
          <a:ln w="19050">
            <a:solidFill>
              <a:schemeClr val="bg2">
                <a:lumMod val="2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D0EB4B-721E-CCFC-6591-F8D961A0E284}"/>
              </a:ext>
            </a:extLst>
          </p:cNvPr>
          <p:cNvCxnSpPr>
            <a:cxnSpLocks/>
          </p:cNvCxnSpPr>
          <p:nvPr/>
        </p:nvCxnSpPr>
        <p:spPr>
          <a:xfrm>
            <a:off x="2842163" y="1897856"/>
            <a:ext cx="0" cy="121444"/>
          </a:xfrm>
          <a:prstGeom prst="straightConnector1">
            <a:avLst/>
          </a:prstGeom>
          <a:ln w="19050">
            <a:solidFill>
              <a:schemeClr val="bg2">
                <a:lumMod val="2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4CAA0E0-B180-E394-331B-82F930AB6292}"/>
              </a:ext>
            </a:extLst>
          </p:cNvPr>
          <p:cNvCxnSpPr>
            <a:cxnSpLocks/>
          </p:cNvCxnSpPr>
          <p:nvPr/>
        </p:nvCxnSpPr>
        <p:spPr>
          <a:xfrm>
            <a:off x="2842163" y="2314574"/>
            <a:ext cx="0" cy="121444"/>
          </a:xfrm>
          <a:prstGeom prst="straightConnector1">
            <a:avLst/>
          </a:prstGeom>
          <a:ln w="19050">
            <a:solidFill>
              <a:schemeClr val="bg2">
                <a:lumMod val="2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4486BD-CB67-A748-B653-189160B014C7}"/>
              </a:ext>
            </a:extLst>
          </p:cNvPr>
          <p:cNvCxnSpPr>
            <a:cxnSpLocks/>
          </p:cNvCxnSpPr>
          <p:nvPr/>
        </p:nvCxnSpPr>
        <p:spPr>
          <a:xfrm>
            <a:off x="2842163" y="2719386"/>
            <a:ext cx="0" cy="121444"/>
          </a:xfrm>
          <a:prstGeom prst="straightConnector1">
            <a:avLst/>
          </a:prstGeom>
          <a:ln w="19050">
            <a:solidFill>
              <a:schemeClr val="bg2">
                <a:lumMod val="25000"/>
                <a:alpha val="7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D9F68DE-B1B9-C9F2-E64B-87E56E26B7BE}"/>
              </a:ext>
            </a:extLst>
          </p:cNvPr>
          <p:cNvCxnSpPr>
            <a:cxnSpLocks/>
          </p:cNvCxnSpPr>
          <p:nvPr/>
        </p:nvCxnSpPr>
        <p:spPr>
          <a:xfrm>
            <a:off x="3929404" y="1755328"/>
            <a:ext cx="7378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\documentclass{article}&#10;\usepackage{amsmath}&#10;\pagestyle{empty}&#10;\begin{document}&#10;\begin{align*}&#10;    \tilde{\Delta}(\omega)&#10;\end{align*}&#10;&#10;\end{document}" title="IguanaTex Bitmap Display">
            <a:extLst>
              <a:ext uri="{FF2B5EF4-FFF2-40B4-BE49-F238E27FC236}">
                <a16:creationId xmlns:a16="http://schemas.microsoft.com/office/drawing/2014/main" id="{67A36D13-3BBB-D26A-65E4-896407003BA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40" y="1940568"/>
            <a:ext cx="322743" cy="178286"/>
          </a:xfrm>
          <a:prstGeom prst="rect">
            <a:avLst/>
          </a:prstGeom>
        </p:spPr>
      </p:pic>
      <p:sp>
        <p:nvSpPr>
          <p:cNvPr id="109" name="object 24">
            <a:extLst>
              <a:ext uri="{FF2B5EF4-FFF2-40B4-BE49-F238E27FC236}">
                <a16:creationId xmlns:a16="http://schemas.microsoft.com/office/drawing/2014/main" id="{209B0844-983B-390E-7CE1-D34D09B39444}"/>
              </a:ext>
            </a:extLst>
          </p:cNvPr>
          <p:cNvSpPr txBox="1"/>
          <p:nvPr/>
        </p:nvSpPr>
        <p:spPr>
          <a:xfrm>
            <a:off x="4653598" y="1273082"/>
            <a:ext cx="885327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000" b="1" dirty="0">
                <a:latin typeface="Arial"/>
                <a:cs typeface="Arial"/>
              </a:rPr>
              <a:t>MLFT</a:t>
            </a:r>
            <a:endParaRPr sz="1000" b="1" dirty="0">
              <a:latin typeface="Arial"/>
              <a:cs typeface="Arial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92A5F00-2EA2-97D7-A9B6-182B94DC88C9}"/>
              </a:ext>
            </a:extLst>
          </p:cNvPr>
          <p:cNvCxnSpPr>
            <a:cxnSpLocks/>
          </p:cNvCxnSpPr>
          <p:nvPr/>
        </p:nvCxnSpPr>
        <p:spPr>
          <a:xfrm>
            <a:off x="1421916" y="971729"/>
            <a:ext cx="286386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8799D17-E7A9-1C30-08DD-FF25BE8121DF}"/>
              </a:ext>
            </a:extLst>
          </p:cNvPr>
          <p:cNvCxnSpPr>
            <a:cxnSpLocks/>
          </p:cNvCxnSpPr>
          <p:nvPr/>
        </p:nvCxnSpPr>
        <p:spPr>
          <a:xfrm>
            <a:off x="4664075" y="1470025"/>
            <a:ext cx="888503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F2582A5-886C-13F7-E7C0-9BF55C7AA6F9}"/>
              </a:ext>
            </a:extLst>
          </p:cNvPr>
          <p:cNvSpPr txBox="1"/>
          <p:nvPr/>
        </p:nvSpPr>
        <p:spPr>
          <a:xfrm>
            <a:off x="1612119" y="2934670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yes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26B4A80-084E-FCE6-6411-E2DEA6A37B9C}"/>
              </a:ext>
            </a:extLst>
          </p:cNvPr>
          <p:cNvSpPr txBox="1"/>
          <p:nvPr/>
        </p:nvSpPr>
        <p:spPr>
          <a:xfrm>
            <a:off x="3572243" y="2934670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8284843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4" grpId="0"/>
      <p:bldP spid="11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" grpId="0"/>
      <p:bldP spid="68" grpId="0" animBg="1"/>
      <p:bldP spid="109" grpId="0"/>
      <p:bldP spid="119" grpId="0"/>
      <p:bldP spid="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73A0A6-3E5C-D1D8-7E04-4D2CBEC2AD3B}"/>
              </a:ext>
            </a:extLst>
          </p:cNvPr>
          <p:cNvSpPr/>
          <p:nvPr/>
        </p:nvSpPr>
        <p:spPr>
          <a:xfrm>
            <a:off x="285751" y="2311301"/>
            <a:ext cx="3104968" cy="59875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B5649-3825-70F3-BCDA-9427685C74E8}"/>
              </a:ext>
            </a:extLst>
          </p:cNvPr>
          <p:cNvSpPr/>
          <p:nvPr/>
        </p:nvSpPr>
        <p:spPr>
          <a:xfrm>
            <a:off x="301231" y="1435100"/>
            <a:ext cx="2657870" cy="692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29984-1D0F-1275-9620-78F360001A7B}"/>
              </a:ext>
            </a:extLst>
          </p:cNvPr>
          <p:cNvSpPr/>
          <p:nvPr/>
        </p:nvSpPr>
        <p:spPr>
          <a:xfrm>
            <a:off x="301231" y="647700"/>
            <a:ext cx="2657870" cy="5987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12305" y="709405"/>
            <a:ext cx="1383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Lattice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Green’s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function: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305" y="1439285"/>
            <a:ext cx="13131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Local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Green’s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function: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2305" y="2358280"/>
            <a:ext cx="1272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Hybridization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function: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6907" y="590206"/>
            <a:ext cx="1919847" cy="8622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3620" y="1489911"/>
            <a:ext cx="1507386" cy="95649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684543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41458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8373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5287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84543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98373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55287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84543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98373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55287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56448" y="1773635"/>
            <a:ext cx="74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endParaRPr sz="1100">
              <a:solidFill>
                <a:srgbClr val="0000D5"/>
              </a:solidFill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41458" y="1693837"/>
            <a:ext cx="130175" cy="71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5244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r>
              <a:rPr sz="1100" b="1" spc="500" dirty="0">
                <a:solidFill>
                  <a:srgbClr val="0000D5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 marR="5080" indent="55244">
              <a:lnSpc>
                <a:spcPct val="100000"/>
              </a:lnSpc>
              <a:spcBef>
                <a:spcPts val="170"/>
              </a:spcBef>
            </a:pPr>
            <a:r>
              <a:rPr sz="1100" b="1" spc="-50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r>
              <a:rPr sz="1100" b="1" spc="500" dirty="0">
                <a:solidFill>
                  <a:srgbClr val="0000D5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99533" y="1773635"/>
            <a:ext cx="74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endParaRPr sz="1100" dirty="0">
              <a:solidFill>
                <a:srgbClr val="0000D5"/>
              </a:solidFill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30158" y="2657733"/>
            <a:ext cx="1372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Arial"/>
                <a:cs typeface="Arial"/>
              </a:rPr>
              <a:t>Figure: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Leonid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Pourosvskii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Nordita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2016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0" name="Picture 49" descr="\documentclass{article}&#10;\usepackage{amsmath}&#10;\pagestyle{empty}&#10;\begin{document}&#10;&#10;\begin{align*}&#10;   \tilde G_{k}(\omega)  = ((\omega + \mu)\tilde{1} - \tilde{H}_k^\text{DFT} -\tilde{\Sigma}_k)^{-1}&#10;\end{align*}&#10;&#10;&#10;\end{document}" title="IguanaTex Bitmap Display">
            <a:extLst>
              <a:ext uri="{FF2B5EF4-FFF2-40B4-BE49-F238E27FC236}">
                <a16:creationId xmlns:a16="http://schemas.microsoft.com/office/drawing/2014/main" id="{5BB19A3C-C5E4-FDA3-BAFD-1B09D21534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3" y="964170"/>
            <a:ext cx="2399086" cy="178286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\begin{align*}&#10;  \tilde{G}_{\mathrm{loc}}(\omega) = \frac{1}{N_k}\sum_k^{N_k} \tilde{P}_{k}^{\dagger} \tilde{G}_{k}(\omega) \tilde{P}_{k}&#10;\end{align*}&#10;&#10;&#10;\end{document}" title="IguanaTex Bitmap Display">
            <a:extLst>
              <a:ext uri="{FF2B5EF4-FFF2-40B4-BE49-F238E27FC236}">
                <a16:creationId xmlns:a16="http://schemas.microsoft.com/office/drawing/2014/main" id="{05C01E43-5706-00DF-A4BF-178120489A5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4" y="1661028"/>
            <a:ext cx="1947429" cy="448000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\begin{align*}&#10;    \tilde{\Delta}(\omega) = (\omega +\mu)\tilde{1}- \tilde{H}_0^\mathrm{loc}  -\tilde{\Sigma}^\mathrm{loc}  -\tilde{G}^{\mathrm{loc}}(\omega)^{-1} &#10;\end{align*}&#10;&#10;\end{document}" title="IguanaTex Bitmap Display">
            <a:extLst>
              <a:ext uri="{FF2B5EF4-FFF2-40B4-BE49-F238E27FC236}">
                <a16:creationId xmlns:a16="http://schemas.microsoft.com/office/drawing/2014/main" id="{55F005D0-2D14-B61D-456D-84F0D4AE42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33" y="2580509"/>
            <a:ext cx="2878172" cy="17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5C6E7-6A32-AB31-D4C2-447333923FC9}"/>
              </a:ext>
            </a:extLst>
          </p:cNvPr>
          <p:cNvSpPr txBox="1"/>
          <p:nvPr/>
        </p:nvSpPr>
        <p:spPr>
          <a:xfrm>
            <a:off x="368300" y="1363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generating impurity model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166164-0769-48C3-09E9-7804C11968E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11</a:t>
            </a:fld>
            <a:r>
              <a:rPr lang="en-US" spc="-20" dirty="0"/>
              <a:t>/34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94CB46-089B-596C-238D-F9625AF83E33}"/>
              </a:ext>
            </a:extLst>
          </p:cNvPr>
          <p:cNvSpPr/>
          <p:nvPr/>
        </p:nvSpPr>
        <p:spPr>
          <a:xfrm>
            <a:off x="128480" y="1761199"/>
            <a:ext cx="3104968" cy="598752"/>
          </a:xfrm>
          <a:prstGeom prst="rect">
            <a:avLst/>
          </a:prstGeom>
          <a:solidFill>
            <a:schemeClr val="accent6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6571C8-D90D-C814-8CBF-4EB7A34FCDC8}"/>
              </a:ext>
            </a:extLst>
          </p:cNvPr>
          <p:cNvSpPr/>
          <p:nvPr/>
        </p:nvSpPr>
        <p:spPr>
          <a:xfrm>
            <a:off x="128480" y="929349"/>
            <a:ext cx="3104968" cy="59875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\documentclass{article}&#10;\usepackage{amsmath}&#10;\pagestyle{empty}&#10;\begin{document}&#10;&#10;\begin{align*}&#10;    \tilde{\Delta}(\omega) = (\omega +\mu)\tilde{1}- \tilde{H}_0^\mathrm{loc}  -\tilde{\Sigma}^\mathrm{loc}  -\tilde{G}^{\mathrm{loc}}(\omega)^{-1} &#10;\end{align*}&#10;&#10;&#10;\end{document}" title="IguanaTex Bitmap Display">
            <a:extLst>
              <a:ext uri="{FF2B5EF4-FFF2-40B4-BE49-F238E27FC236}">
                <a16:creationId xmlns:a16="http://schemas.microsoft.com/office/drawing/2014/main" id="{52E7654B-ED0B-5655-6FD1-038CB7124A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0" y="1228725"/>
            <a:ext cx="2878171" cy="17920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\begin{align*}&#10;\tilde{\Delta}^{\mathrm{ED}}(\omega) = \tilde{V} \Big[ \omega \tilde{1} - \tilde{H}^{\mathrm{bath}}\Big]^{-1} \tilde{V}^{\dagger}&#10;\end{align*}&#10;&#10;&#10;\end{document}" title="IguanaTex Bitmap Display">
            <a:extLst>
              <a:ext uri="{FF2B5EF4-FFF2-40B4-BE49-F238E27FC236}">
                <a16:creationId xmlns:a16="http://schemas.microsoft.com/office/drawing/2014/main" id="{38275A25-9641-C9DF-AD10-E181413260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0" y="2001939"/>
            <a:ext cx="2069028" cy="306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CA2B2-DDE9-C1D9-770C-DE2E9D4F7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7807" y="1030493"/>
            <a:ext cx="2399513" cy="143970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DEAE2A-CE03-5C8F-CE91-3D298F8C8F58}"/>
              </a:ext>
            </a:extLst>
          </p:cNvPr>
          <p:cNvCxnSpPr>
            <a:cxnSpLocks/>
          </p:cNvCxnSpPr>
          <p:nvPr/>
        </p:nvCxnSpPr>
        <p:spPr>
          <a:xfrm>
            <a:off x="3638074" y="1573212"/>
            <a:ext cx="269659" cy="0"/>
          </a:xfrm>
          <a:prstGeom prst="line">
            <a:avLst/>
          </a:prstGeom>
          <a:ln w="19050" cap="rnd">
            <a:solidFill>
              <a:srgbClr val="FC73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\documentclass{article}&#10;\usepackage{amsmath}&#10;\pagestyle{empty}&#10;\begin{document}&#10;&#10;\begin{align*}&#10;\tilde{\Delta}^{\mathrm{ED}}(\omega)&#10;\end{align*}&#10;&#10;&#10;\end{document}" title="IguanaTex Bitmap Display">
            <a:extLst>
              <a:ext uri="{FF2B5EF4-FFF2-40B4-BE49-F238E27FC236}">
                <a16:creationId xmlns:a16="http://schemas.microsoft.com/office/drawing/2014/main" id="{92D65E31-EF8E-A5E0-EF46-4A5C18427C6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9" y="1502111"/>
            <a:ext cx="430546" cy="15264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begin{align*}&#10;    \tilde{\Delta}(\omega)&#10;\end{align*}&#10;&#10;&#10;\end{document}" title="IguanaTex Bitmap Display">
            <a:extLst>
              <a:ext uri="{FF2B5EF4-FFF2-40B4-BE49-F238E27FC236}">
                <a16:creationId xmlns:a16="http://schemas.microsoft.com/office/drawing/2014/main" id="{7FA56B66-7EDC-D1D0-46AB-626BB2779C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39" y="1290843"/>
            <a:ext cx="276332" cy="15264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B3D0A-E98F-848E-CA87-33925EF56ABB}"/>
              </a:ext>
            </a:extLst>
          </p:cNvPr>
          <p:cNvCxnSpPr>
            <a:cxnSpLocks/>
          </p:cNvCxnSpPr>
          <p:nvPr/>
        </p:nvCxnSpPr>
        <p:spPr>
          <a:xfrm>
            <a:off x="3638074" y="1366123"/>
            <a:ext cx="269659" cy="0"/>
          </a:xfrm>
          <a:prstGeom prst="line">
            <a:avLst/>
          </a:prstGeom>
          <a:ln w="19050" cap="rnd">
            <a:solidFill>
              <a:srgbClr val="116EB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5A2A10-93A9-EB24-91D3-E4149F1EF27B}"/>
              </a:ext>
            </a:extLst>
          </p:cNvPr>
          <p:cNvSpPr txBox="1"/>
          <p:nvPr/>
        </p:nvSpPr>
        <p:spPr>
          <a:xfrm>
            <a:off x="368300" y="136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Hybridization function</a:t>
            </a: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D3D6BB9E-84DE-B76B-CF12-862F150A1363}"/>
              </a:ext>
            </a:extLst>
          </p:cNvPr>
          <p:cNvSpPr txBox="1"/>
          <p:nvPr/>
        </p:nvSpPr>
        <p:spPr>
          <a:xfrm>
            <a:off x="219930" y="960643"/>
            <a:ext cx="12725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Hybridization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function: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63A6078F-2E90-6BDC-D8A1-93222417674C}"/>
              </a:ext>
            </a:extLst>
          </p:cNvPr>
          <p:cNvSpPr txBox="1"/>
          <p:nvPr/>
        </p:nvSpPr>
        <p:spPr>
          <a:xfrm>
            <a:off x="219930" y="1786130"/>
            <a:ext cx="16764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Arial"/>
                <a:cs typeface="Arial"/>
              </a:rPr>
              <a:t>Fitted h</a:t>
            </a:r>
            <a:r>
              <a:rPr sz="1000" dirty="0">
                <a:latin typeface="Arial"/>
                <a:cs typeface="Arial"/>
              </a:rPr>
              <a:t>ybridization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function: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172E42-3DC4-12B2-ECE9-F8B010B3778F}"/>
              </a:ext>
            </a:extLst>
          </p:cNvPr>
          <p:cNvSpPr txBox="1"/>
          <p:nvPr/>
        </p:nvSpPr>
        <p:spPr>
          <a:xfrm>
            <a:off x="3461342" y="2369350"/>
            <a:ext cx="2105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Energy (eV)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753E508-E614-8F87-BBE3-B459AF8B947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12</a:t>
            </a:fld>
            <a:r>
              <a:rPr lang="en-US" spc="-20" dirty="0"/>
              <a:t>/34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9CD446-A249-7FC4-4DCD-C73B7B8845A2}"/>
              </a:ext>
            </a:extLst>
          </p:cNvPr>
          <p:cNvSpPr/>
          <p:nvPr/>
        </p:nvSpPr>
        <p:spPr>
          <a:xfrm>
            <a:off x="504824" y="1876426"/>
            <a:ext cx="240508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1E78ACB-7822-F7D2-A493-1A7BC803233E}"/>
              </a:ext>
            </a:extLst>
          </p:cNvPr>
          <p:cNvSpPr/>
          <p:nvPr/>
        </p:nvSpPr>
        <p:spPr>
          <a:xfrm>
            <a:off x="504824" y="2105526"/>
            <a:ext cx="240508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B0DEBB-12E4-A813-D25A-04943446AC0B}"/>
              </a:ext>
            </a:extLst>
          </p:cNvPr>
          <p:cNvSpPr/>
          <p:nvPr/>
        </p:nvSpPr>
        <p:spPr>
          <a:xfrm>
            <a:off x="716756" y="828675"/>
            <a:ext cx="242888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649BE4-B7C0-34A9-B087-EF60904ED36C}"/>
              </a:ext>
            </a:extLst>
          </p:cNvPr>
          <p:cNvSpPr/>
          <p:nvPr/>
        </p:nvSpPr>
        <p:spPr>
          <a:xfrm>
            <a:off x="1514473" y="828675"/>
            <a:ext cx="335757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BB71EC-4E11-D019-17ED-4F8975DF9F50}"/>
              </a:ext>
            </a:extLst>
          </p:cNvPr>
          <p:cNvSpPr/>
          <p:nvPr/>
        </p:nvSpPr>
        <p:spPr>
          <a:xfrm>
            <a:off x="2476498" y="828675"/>
            <a:ext cx="207171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D6DBA-0FB5-3C9A-A10F-A2F85677E745}"/>
              </a:ext>
            </a:extLst>
          </p:cNvPr>
          <p:cNvSpPr/>
          <p:nvPr/>
        </p:nvSpPr>
        <p:spPr>
          <a:xfrm>
            <a:off x="866773" y="1195388"/>
            <a:ext cx="207171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6A58942-1779-EFC2-8AFC-DFD5A9B1121A}"/>
              </a:ext>
            </a:extLst>
          </p:cNvPr>
          <p:cNvSpPr/>
          <p:nvPr/>
        </p:nvSpPr>
        <p:spPr>
          <a:xfrm>
            <a:off x="1431130" y="1195388"/>
            <a:ext cx="207171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A0FBE4-47CB-B6F4-0DC2-76DAFB967705}"/>
              </a:ext>
            </a:extLst>
          </p:cNvPr>
          <p:cNvSpPr/>
          <p:nvPr/>
        </p:nvSpPr>
        <p:spPr>
          <a:xfrm>
            <a:off x="878680" y="1876426"/>
            <a:ext cx="240508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FE998AE-B7F0-AD86-2F4E-DBF3FE2534C0}"/>
              </a:ext>
            </a:extLst>
          </p:cNvPr>
          <p:cNvSpPr/>
          <p:nvPr/>
        </p:nvSpPr>
        <p:spPr>
          <a:xfrm>
            <a:off x="1262062" y="1876426"/>
            <a:ext cx="257176" cy="21907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913971-CB61-A33F-D69F-E57261FA57FD}"/>
              </a:ext>
            </a:extLst>
          </p:cNvPr>
          <p:cNvSpPr/>
          <p:nvPr/>
        </p:nvSpPr>
        <p:spPr>
          <a:xfrm>
            <a:off x="1671636" y="1876426"/>
            <a:ext cx="328613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3ED689-2589-D6C6-3D77-93A72594104D}"/>
              </a:ext>
            </a:extLst>
          </p:cNvPr>
          <p:cNvSpPr/>
          <p:nvPr/>
        </p:nvSpPr>
        <p:spPr>
          <a:xfrm>
            <a:off x="1195386" y="2102645"/>
            <a:ext cx="328613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E73AF9-1001-381C-1A39-BF0AE6ED0FC9}"/>
              </a:ext>
            </a:extLst>
          </p:cNvPr>
          <p:cNvSpPr/>
          <p:nvPr/>
        </p:nvSpPr>
        <p:spPr>
          <a:xfrm>
            <a:off x="859630" y="2102645"/>
            <a:ext cx="197645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63220" y="1646843"/>
            <a:ext cx="250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Picture 4" descr="\documentclass{article}&#10;\usepackage{amsmath}&#10;\pagestyle{empty}&#10;\begin{document}&#10;&#10;\begin{align*}&#10;\hat{H} = &amp; \sum_{ij} H^{3d}_{ij}\hat{c}_i^\dagger \hat{c}_j + \sum_{bb'} H_{bb'}^\mathrm{bath}  \hat{c}_b^\dagger \hat{c}_{b'} + \sum_{i,b} (V_{i,b}\hat{c}^\dagger_i \hat{c}_b + \textrm{h.c.}) \nonumber \\&#10;&amp;+ \sum_{ij} H^{2p}_{ij}\hat{c}_i^\dagger \hat{c}_j   + \hat{H}_U&#10;\end{align*}&#10;&#10;&#10;\end{document}" title="IguanaTex Bitmap Display">
            <a:extLst>
              <a:ext uri="{FF2B5EF4-FFF2-40B4-BE49-F238E27FC236}">
                <a16:creationId xmlns:a16="http://schemas.microsoft.com/office/drawing/2014/main" id="{60C1CCFB-0079-ACC4-1F41-38356A1D45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3" y="848932"/>
            <a:ext cx="3016381" cy="65600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begin{align*}&#10;H^{3d} = &amp; H^\mathrm{loc} - \Sigma^{\mathrm{loc}}_{\mathrm{DC}} + H^{\textrm{SOC}}_{3d},\\&#10;H^{2p} = &amp; \epsilon_p\tilde{1} + H^{\textrm{SOC}}_{2p},&#10;\end{align*}&#10;&#10;&#10;\end{document}" title="IguanaTex Bitmap Display">
            <a:extLst>
              <a:ext uri="{FF2B5EF4-FFF2-40B4-BE49-F238E27FC236}">
                <a16:creationId xmlns:a16="http://schemas.microsoft.com/office/drawing/2014/main" id="{D09CC5E1-FB77-C641-6095-1AD45D6C64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6" y="1915199"/>
            <a:ext cx="1510857" cy="372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01F688-6984-A304-6A42-AF04A699454E}"/>
              </a:ext>
            </a:extLst>
          </p:cNvPr>
          <p:cNvSpPr txBox="1"/>
          <p:nvPr/>
        </p:nvSpPr>
        <p:spPr>
          <a:xfrm>
            <a:off x="368300" y="1363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Impurity Hamiltonian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AF4AA89-F146-5305-919F-85FBA056DA2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13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AA7682C-67FD-AB86-73E2-D98BDFE65D1A}"/>
              </a:ext>
            </a:extLst>
          </p:cNvPr>
          <p:cNvSpPr/>
          <p:nvPr/>
        </p:nvSpPr>
        <p:spPr>
          <a:xfrm>
            <a:off x="264318" y="2606614"/>
            <a:ext cx="240508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864E65F-4A21-98E1-0109-BBD3CCF37755}"/>
              </a:ext>
            </a:extLst>
          </p:cNvPr>
          <p:cNvSpPr/>
          <p:nvPr/>
        </p:nvSpPr>
        <p:spPr>
          <a:xfrm>
            <a:off x="264318" y="2871347"/>
            <a:ext cx="240508" cy="21907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0B102A-F7BD-F3AC-69B2-809B890180BE}"/>
              </a:ext>
            </a:extLst>
          </p:cNvPr>
          <p:cNvSpPr txBox="1"/>
          <p:nvPr/>
        </p:nvSpPr>
        <p:spPr>
          <a:xfrm>
            <a:off x="439738" y="2586295"/>
            <a:ext cx="17363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Calculated from first-principles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8F4BF-84A4-B094-033B-B923878206CB}"/>
              </a:ext>
            </a:extLst>
          </p:cNvPr>
          <p:cNvSpPr txBox="1"/>
          <p:nvPr/>
        </p:nvSpPr>
        <p:spPr>
          <a:xfrm>
            <a:off x="439738" y="286252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Fitted</a:t>
            </a:r>
          </a:p>
        </p:txBody>
      </p:sp>
      <p:sp>
        <p:nvSpPr>
          <p:cNvPr id="60" name="object 48">
            <a:extLst>
              <a:ext uri="{FF2B5EF4-FFF2-40B4-BE49-F238E27FC236}">
                <a16:creationId xmlns:a16="http://schemas.microsoft.com/office/drawing/2014/main" id="{DC95A8EC-8BDC-0446-A8E8-21CB201C1DD9}"/>
              </a:ext>
            </a:extLst>
          </p:cNvPr>
          <p:cNvSpPr txBox="1"/>
          <p:nvPr/>
        </p:nvSpPr>
        <p:spPr>
          <a:xfrm>
            <a:off x="3630158" y="2657733"/>
            <a:ext cx="1372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Arial"/>
                <a:cs typeface="Arial"/>
              </a:rPr>
              <a:t>Figure: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Leonid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Pourosvskii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Nordita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2016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" name="object 32">
            <a:extLst>
              <a:ext uri="{FF2B5EF4-FFF2-40B4-BE49-F238E27FC236}">
                <a16:creationId xmlns:a16="http://schemas.microsoft.com/office/drawing/2014/main" id="{BF2655BB-3908-03BC-FED2-B0A2C7C12851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6907" y="590206"/>
            <a:ext cx="1919847" cy="862227"/>
          </a:xfrm>
          <a:prstGeom prst="rect">
            <a:avLst/>
          </a:prstGeom>
        </p:spPr>
      </p:pic>
      <p:pic>
        <p:nvPicPr>
          <p:cNvPr id="4" name="object 33">
            <a:extLst>
              <a:ext uri="{FF2B5EF4-FFF2-40B4-BE49-F238E27FC236}">
                <a16:creationId xmlns:a16="http://schemas.microsoft.com/office/drawing/2014/main" id="{B38B89A9-E0AB-0A36-DD66-D0CF185F096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43620" y="1489911"/>
            <a:ext cx="1507386" cy="956497"/>
          </a:xfrm>
          <a:prstGeom prst="rect">
            <a:avLst/>
          </a:prstGeom>
        </p:spPr>
      </p:pic>
      <p:sp>
        <p:nvSpPr>
          <p:cNvPr id="6" name="object 35">
            <a:extLst>
              <a:ext uri="{FF2B5EF4-FFF2-40B4-BE49-F238E27FC236}">
                <a16:creationId xmlns:a16="http://schemas.microsoft.com/office/drawing/2014/main" id="{DDC0CC1B-7B01-E3DB-4F15-D06FC8691E22}"/>
              </a:ext>
            </a:extLst>
          </p:cNvPr>
          <p:cNvSpPr txBox="1"/>
          <p:nvPr/>
        </p:nvSpPr>
        <p:spPr>
          <a:xfrm>
            <a:off x="3684543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36">
            <a:extLst>
              <a:ext uri="{FF2B5EF4-FFF2-40B4-BE49-F238E27FC236}">
                <a16:creationId xmlns:a16="http://schemas.microsoft.com/office/drawing/2014/main" id="{36BC4DE5-46F9-87E5-CCCC-CA160C0383D6}"/>
              </a:ext>
            </a:extLst>
          </p:cNvPr>
          <p:cNvSpPr txBox="1"/>
          <p:nvPr/>
        </p:nvSpPr>
        <p:spPr>
          <a:xfrm>
            <a:off x="4041458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37">
            <a:extLst>
              <a:ext uri="{FF2B5EF4-FFF2-40B4-BE49-F238E27FC236}">
                <a16:creationId xmlns:a16="http://schemas.microsoft.com/office/drawing/2014/main" id="{92535B31-A465-3189-F559-E6FD24C31FBD}"/>
              </a:ext>
            </a:extLst>
          </p:cNvPr>
          <p:cNvSpPr txBox="1"/>
          <p:nvPr/>
        </p:nvSpPr>
        <p:spPr>
          <a:xfrm>
            <a:off x="4398373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38">
            <a:extLst>
              <a:ext uri="{FF2B5EF4-FFF2-40B4-BE49-F238E27FC236}">
                <a16:creationId xmlns:a16="http://schemas.microsoft.com/office/drawing/2014/main" id="{DC2E48FE-99FF-EB8A-6B78-BE7E3AFD1219}"/>
              </a:ext>
            </a:extLst>
          </p:cNvPr>
          <p:cNvSpPr txBox="1"/>
          <p:nvPr/>
        </p:nvSpPr>
        <p:spPr>
          <a:xfrm>
            <a:off x="4755287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39">
            <a:extLst>
              <a:ext uri="{FF2B5EF4-FFF2-40B4-BE49-F238E27FC236}">
                <a16:creationId xmlns:a16="http://schemas.microsoft.com/office/drawing/2014/main" id="{70622843-AB24-3FD7-9F7B-7B73309872C8}"/>
              </a:ext>
            </a:extLst>
          </p:cNvPr>
          <p:cNvSpPr txBox="1"/>
          <p:nvPr/>
        </p:nvSpPr>
        <p:spPr>
          <a:xfrm>
            <a:off x="3684543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40">
            <a:extLst>
              <a:ext uri="{FF2B5EF4-FFF2-40B4-BE49-F238E27FC236}">
                <a16:creationId xmlns:a16="http://schemas.microsoft.com/office/drawing/2014/main" id="{5377684C-AB68-E79B-4B2D-57AA3A06DE9E}"/>
              </a:ext>
            </a:extLst>
          </p:cNvPr>
          <p:cNvSpPr txBox="1"/>
          <p:nvPr/>
        </p:nvSpPr>
        <p:spPr>
          <a:xfrm>
            <a:off x="4398373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41">
            <a:extLst>
              <a:ext uri="{FF2B5EF4-FFF2-40B4-BE49-F238E27FC236}">
                <a16:creationId xmlns:a16="http://schemas.microsoft.com/office/drawing/2014/main" id="{D52A53B6-7E8E-D94F-F6BA-78A7A23783CE}"/>
              </a:ext>
            </a:extLst>
          </p:cNvPr>
          <p:cNvSpPr txBox="1"/>
          <p:nvPr/>
        </p:nvSpPr>
        <p:spPr>
          <a:xfrm>
            <a:off x="4755287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42">
            <a:extLst>
              <a:ext uri="{FF2B5EF4-FFF2-40B4-BE49-F238E27FC236}">
                <a16:creationId xmlns:a16="http://schemas.microsoft.com/office/drawing/2014/main" id="{4D263D97-B5F8-6424-EF25-CA35B3546C81}"/>
              </a:ext>
            </a:extLst>
          </p:cNvPr>
          <p:cNvSpPr txBox="1"/>
          <p:nvPr/>
        </p:nvSpPr>
        <p:spPr>
          <a:xfrm>
            <a:off x="3684543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43">
            <a:extLst>
              <a:ext uri="{FF2B5EF4-FFF2-40B4-BE49-F238E27FC236}">
                <a16:creationId xmlns:a16="http://schemas.microsoft.com/office/drawing/2014/main" id="{1AF80C33-E995-59A4-8A2D-2200AB39C179}"/>
              </a:ext>
            </a:extLst>
          </p:cNvPr>
          <p:cNvSpPr txBox="1"/>
          <p:nvPr/>
        </p:nvSpPr>
        <p:spPr>
          <a:xfrm>
            <a:off x="4398373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44">
            <a:extLst>
              <a:ext uri="{FF2B5EF4-FFF2-40B4-BE49-F238E27FC236}">
                <a16:creationId xmlns:a16="http://schemas.microsoft.com/office/drawing/2014/main" id="{CDE487B3-7495-F134-E0F4-79CA1FFBB0F3}"/>
              </a:ext>
            </a:extLst>
          </p:cNvPr>
          <p:cNvSpPr txBox="1"/>
          <p:nvPr/>
        </p:nvSpPr>
        <p:spPr>
          <a:xfrm>
            <a:off x="4755287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45">
            <a:extLst>
              <a:ext uri="{FF2B5EF4-FFF2-40B4-BE49-F238E27FC236}">
                <a16:creationId xmlns:a16="http://schemas.microsoft.com/office/drawing/2014/main" id="{DEB358BC-23C6-FAAB-766B-849A6E6EEC3E}"/>
              </a:ext>
            </a:extLst>
          </p:cNvPr>
          <p:cNvSpPr txBox="1"/>
          <p:nvPr/>
        </p:nvSpPr>
        <p:spPr>
          <a:xfrm>
            <a:off x="4256448" y="1773635"/>
            <a:ext cx="74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endParaRPr sz="1100">
              <a:solidFill>
                <a:srgbClr val="0000D5"/>
              </a:solidFill>
              <a:latin typeface="Calibri"/>
              <a:cs typeface="Calibri"/>
            </a:endParaRPr>
          </a:p>
        </p:txBody>
      </p:sp>
      <p:sp>
        <p:nvSpPr>
          <p:cNvPr id="26" name="object 46">
            <a:extLst>
              <a:ext uri="{FF2B5EF4-FFF2-40B4-BE49-F238E27FC236}">
                <a16:creationId xmlns:a16="http://schemas.microsoft.com/office/drawing/2014/main" id="{E2ABE209-F08B-45DA-9EC9-94933A91861F}"/>
              </a:ext>
            </a:extLst>
          </p:cNvPr>
          <p:cNvSpPr txBox="1"/>
          <p:nvPr/>
        </p:nvSpPr>
        <p:spPr>
          <a:xfrm>
            <a:off x="4041458" y="1693837"/>
            <a:ext cx="130175" cy="71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5244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r>
              <a:rPr sz="1100" b="1" spc="500" dirty="0">
                <a:solidFill>
                  <a:srgbClr val="0000D5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 marR="5080" indent="55244">
              <a:lnSpc>
                <a:spcPct val="100000"/>
              </a:lnSpc>
              <a:spcBef>
                <a:spcPts val="170"/>
              </a:spcBef>
            </a:pPr>
            <a:r>
              <a:rPr sz="1100" b="1" spc="-50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r>
              <a:rPr sz="1100" b="1" spc="500" dirty="0">
                <a:solidFill>
                  <a:srgbClr val="0000D5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7" name="object 47">
            <a:extLst>
              <a:ext uri="{FF2B5EF4-FFF2-40B4-BE49-F238E27FC236}">
                <a16:creationId xmlns:a16="http://schemas.microsoft.com/office/drawing/2014/main" id="{9BD188B4-03F5-E7F7-A639-86B7C4A482E8}"/>
              </a:ext>
            </a:extLst>
          </p:cNvPr>
          <p:cNvSpPr txBox="1"/>
          <p:nvPr/>
        </p:nvSpPr>
        <p:spPr>
          <a:xfrm>
            <a:off x="3899533" y="1773635"/>
            <a:ext cx="74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endParaRPr sz="1100" dirty="0">
              <a:solidFill>
                <a:srgbClr val="0000D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30651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203185" y="1415610"/>
            <a:ext cx="250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with</a:t>
            </a:r>
            <a:endParaRPr sz="1000" dirty="0">
              <a:latin typeface="Arial"/>
              <a:cs typeface="Arial"/>
            </a:endParaRPr>
          </a:p>
        </p:txBody>
      </p:sp>
      <p:pic>
        <p:nvPicPr>
          <p:cNvPr id="23" name="Picture 22" descr="\documentclass{article}&#10;\usepackage{amsmath}&#10;\pagestyle{empty}&#10;\begin{document}&#10;&#10;\begin{align*}&#10;I (\omega) &amp;=   \frac{1}{Z} \sum_n  - \mathrm{Im} (G_n(\omega))  \exp(-\beta E_n)&#10;\end{align*}&#10;&#10;&#10;\end{document}" title="IguanaTex Bitmap Display">
            <a:extLst>
              <a:ext uri="{FF2B5EF4-FFF2-40B4-BE49-F238E27FC236}">
                <a16:creationId xmlns:a16="http://schemas.microsoft.com/office/drawing/2014/main" id="{99E15877-D79A-B0D3-9DC0-B31BC1852C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43" y="2407925"/>
            <a:ext cx="2518857" cy="379429"/>
          </a:xfrm>
          <a:prstGeom prst="rect">
            <a:avLst/>
          </a:prstGeom>
        </p:spPr>
      </p:pic>
      <p:pic>
        <p:nvPicPr>
          <p:cNvPr id="7" name="Picture 6" descr="\documentclass{article}&#10;\usepackage{braket}&#10;\usepackage{amsmath}&#10;\pagestyle{empty}&#10;\begin{document}&#10;&#10;\begin{align*}&#10;G_n(\omega) &amp;=    \bra{n}\hat T^\dagger \frac{1}{\omega'\hat{1} - \hat{H} } \hat T \ket{n}&#10;\end{align*}&#10;&#10;\end{document}" title="IguanaTex Bitmap Display">
            <a:extLst>
              <a:ext uri="{FF2B5EF4-FFF2-40B4-BE49-F238E27FC236}">
                <a16:creationId xmlns:a16="http://schemas.microsoft.com/office/drawing/2014/main" id="{4B157E82-03FA-CCDE-E72D-5225AE9CE9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157" y="890045"/>
            <a:ext cx="1896228" cy="332801"/>
          </a:xfrm>
          <a:prstGeom prst="rect">
            <a:avLst/>
          </a:prstGeom>
        </p:spPr>
      </p:pic>
      <p:pic>
        <p:nvPicPr>
          <p:cNvPr id="30" name="Picture 29" descr="\documentclass{article}&#10;\usepackage{braket}&#10;\usepackage{bm}&#10;\usepackage{amsmath}&#10;\pagestyle{empty}&#10;\begin{document}&#10;&#10;\begin{align*}&#10;    T=\bm{\epsilon} \cdot \hat{\bm{r}}&#10;\end{align*}&#10;&#10;\end{document}" title="IguanaTex Bitmap Display">
            <a:extLst>
              <a:ext uri="{FF2B5EF4-FFF2-40B4-BE49-F238E27FC236}">
                <a16:creationId xmlns:a16="http://schemas.microsoft.com/office/drawing/2014/main" id="{D39701BD-0E52-45F6-723B-FCC9378C56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450567"/>
            <a:ext cx="569600" cy="1078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5A440-0026-6E7A-224B-5D3A85F49B35}"/>
              </a:ext>
            </a:extLst>
          </p:cNvPr>
          <p:cNvSpPr txBox="1"/>
          <p:nvPr/>
        </p:nvSpPr>
        <p:spPr>
          <a:xfrm>
            <a:off x="368300" y="136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Spectra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AE4FC08-25CC-6D44-0BA4-1E69E6DD67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14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BF72AE77-FF99-C644-5300-9BC1F42A150C}"/>
              </a:ext>
            </a:extLst>
          </p:cNvPr>
          <p:cNvSpPr txBox="1"/>
          <p:nvPr/>
        </p:nvSpPr>
        <p:spPr>
          <a:xfrm>
            <a:off x="1964242" y="593071"/>
            <a:ext cx="145205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1000" b="1" u="sng" spc="-20" dirty="0">
                <a:latin typeface="Arial"/>
                <a:cs typeface="Arial"/>
              </a:rPr>
              <a:t>Green’s Function</a:t>
            </a:r>
            <a:endParaRPr sz="1000" b="1" u="sng" dirty="0">
              <a:latin typeface="Arial"/>
              <a:cs typeface="Arial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3D78A744-74BB-EADB-D36D-CFB35B222987}"/>
              </a:ext>
            </a:extLst>
          </p:cNvPr>
          <p:cNvSpPr txBox="1"/>
          <p:nvPr/>
        </p:nvSpPr>
        <p:spPr>
          <a:xfrm>
            <a:off x="1964242" y="2072318"/>
            <a:ext cx="1452058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GB" sz="1000" b="1" u="sng" spc="-20" dirty="0">
                <a:latin typeface="Arial"/>
                <a:cs typeface="Arial"/>
              </a:rPr>
              <a:t>Spectral Function</a:t>
            </a:r>
            <a:endParaRPr sz="1000" b="1" u="sng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F39F9777-5A19-CFAD-90A3-25C6D31C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77" y="661990"/>
            <a:ext cx="2875141" cy="2008422"/>
          </a:xfrm>
          <a:prstGeom prst="rect">
            <a:avLst/>
          </a:prstGeom>
        </p:spPr>
      </p:pic>
      <p:pic>
        <p:nvPicPr>
          <p:cNvPr id="31" name="Picture 30" descr="Chart, radar chart&#10;&#10;Description automatically generated">
            <a:extLst>
              <a:ext uri="{FF2B5EF4-FFF2-40B4-BE49-F238E27FC236}">
                <a16:creationId xmlns:a16="http://schemas.microsoft.com/office/drawing/2014/main" id="{B53121FD-713C-9E4D-CA1C-53516EE920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6" t="60042" r="58438" b="2994"/>
          <a:stretch/>
        </p:blipFill>
        <p:spPr>
          <a:xfrm>
            <a:off x="4093724" y="1370923"/>
            <a:ext cx="685291" cy="517347"/>
          </a:xfrm>
          <a:prstGeom prst="rect">
            <a:avLst/>
          </a:prstGeom>
        </p:spPr>
      </p:pic>
      <p:pic>
        <p:nvPicPr>
          <p:cNvPr id="32" name="Picture 31" descr="Chart, radar chart&#10;&#10;Description automatically generated">
            <a:extLst>
              <a:ext uri="{FF2B5EF4-FFF2-40B4-BE49-F238E27FC236}">
                <a16:creationId xmlns:a16="http://schemas.microsoft.com/office/drawing/2014/main" id="{DEBF7AB4-68C2-2C89-7C5F-64DC279847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t="17339" r="48750" b="45696"/>
          <a:stretch/>
        </p:blipFill>
        <p:spPr>
          <a:xfrm>
            <a:off x="4093724" y="1925581"/>
            <a:ext cx="685291" cy="517347"/>
          </a:xfrm>
          <a:prstGeom prst="rect">
            <a:avLst/>
          </a:prstGeom>
        </p:spPr>
      </p:pic>
      <p:pic>
        <p:nvPicPr>
          <p:cNvPr id="33" name="Picture 32" descr="Shape, arrow&#10;&#10;Description automatically generated with medium confidence">
            <a:extLst>
              <a:ext uri="{FF2B5EF4-FFF2-40B4-BE49-F238E27FC236}">
                <a16:creationId xmlns:a16="http://schemas.microsoft.com/office/drawing/2014/main" id="{6D15E920-4330-581E-C9F2-1CD81A68A8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46414" r="48359" b="16621"/>
          <a:stretch/>
        </p:blipFill>
        <p:spPr>
          <a:xfrm>
            <a:off x="4197519" y="876695"/>
            <a:ext cx="477703" cy="5173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F3820ED-DBB4-2447-8F88-92DFA12AC330}"/>
              </a:ext>
            </a:extLst>
          </p:cNvPr>
          <p:cNvSpPr txBox="1"/>
          <p:nvPr/>
        </p:nvSpPr>
        <p:spPr>
          <a:xfrm>
            <a:off x="4706497" y="1498005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Fe O</a:t>
            </a:r>
            <a:r>
              <a:rPr lang="en-US" sz="800" i="1" kern="1200" baseline="-250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EFE865-62F2-9F66-6466-1FCA1F1E8D64}"/>
              </a:ext>
            </a:extLst>
          </p:cNvPr>
          <p:cNvSpPr txBox="1"/>
          <p:nvPr/>
        </p:nvSpPr>
        <p:spPr>
          <a:xfrm>
            <a:off x="4646294" y="2036835"/>
            <a:ext cx="7328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Fe/Ni/Co O</a:t>
            </a:r>
            <a:r>
              <a:rPr lang="en-US" sz="800" i="1" kern="1200" baseline="-250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AA366F-C76A-E8EE-C702-2D60A7629E74}"/>
              </a:ext>
            </a:extLst>
          </p:cNvPr>
          <p:cNvSpPr txBox="1"/>
          <p:nvPr/>
        </p:nvSpPr>
        <p:spPr>
          <a:xfrm>
            <a:off x="4714222" y="97348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Fe T</a:t>
            </a:r>
            <a:r>
              <a:rPr lang="en-US" sz="800" kern="1200" baseline="-250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d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3881E9D9-A565-32F4-A6E2-B9B36764B7EB}"/>
              </a:ext>
            </a:extLst>
          </p:cNvPr>
          <p:cNvSpPr/>
          <p:nvPr/>
        </p:nvSpPr>
        <p:spPr>
          <a:xfrm>
            <a:off x="5065956" y="1536771"/>
            <a:ext cx="146784" cy="129430"/>
          </a:xfrm>
          <a:prstGeom prst="downArrow">
            <a:avLst/>
          </a:prstGeom>
          <a:solidFill>
            <a:srgbClr val="1EC1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33DF646-7110-3DBB-0C07-249CD8D51DBA}"/>
              </a:ext>
            </a:extLst>
          </p:cNvPr>
          <p:cNvSpPr/>
          <p:nvPr/>
        </p:nvSpPr>
        <p:spPr>
          <a:xfrm>
            <a:off x="5277884" y="2066059"/>
            <a:ext cx="146784" cy="129430"/>
          </a:xfrm>
          <a:prstGeom prst="downArrow">
            <a:avLst/>
          </a:prstGeom>
          <a:solidFill>
            <a:srgbClr val="1EC1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CC1042E-9A6E-2044-C4C1-EA05B005143A}"/>
              </a:ext>
            </a:extLst>
          </p:cNvPr>
          <p:cNvSpPr/>
          <p:nvPr/>
        </p:nvSpPr>
        <p:spPr>
          <a:xfrm rot="10800000">
            <a:off x="5025933" y="996932"/>
            <a:ext cx="146783" cy="129434"/>
          </a:xfrm>
          <a:prstGeom prst="downArrow">
            <a:avLst/>
          </a:prstGeom>
          <a:solidFill>
            <a:srgbClr val="D1D0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A8F505-96F9-2CC7-F2A9-F5FE3AB8E125}"/>
              </a:ext>
            </a:extLst>
          </p:cNvPr>
          <p:cNvSpPr txBox="1"/>
          <p:nvPr/>
        </p:nvSpPr>
        <p:spPr>
          <a:xfrm>
            <a:off x="4693223" y="1089125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(minority)</a:t>
            </a:r>
            <a:endParaRPr lang="en-US" sz="8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FAABD0-BB4D-9266-7578-23F8BCACC9EA}"/>
              </a:ext>
            </a:extLst>
          </p:cNvPr>
          <p:cNvSpPr txBox="1"/>
          <p:nvPr/>
        </p:nvSpPr>
        <p:spPr>
          <a:xfrm>
            <a:off x="4693223" y="1614496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(majority)</a:t>
            </a:r>
            <a:endParaRPr lang="en-US" sz="8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F913D5-9329-39EA-A936-F249EDDAD0F8}"/>
              </a:ext>
            </a:extLst>
          </p:cNvPr>
          <p:cNvSpPr txBox="1"/>
          <p:nvPr/>
        </p:nvSpPr>
        <p:spPr>
          <a:xfrm>
            <a:off x="4648773" y="2153504"/>
            <a:ext cx="609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(majority)</a:t>
            </a:r>
            <a:endParaRPr lang="en-US" sz="8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A92345-B5C5-81F0-07FF-00B3288497CF}"/>
              </a:ext>
            </a:extLst>
          </p:cNvPr>
          <p:cNvSpPr/>
          <p:nvPr/>
        </p:nvSpPr>
        <p:spPr>
          <a:xfrm>
            <a:off x="499295" y="1196535"/>
            <a:ext cx="105615" cy="105615"/>
          </a:xfrm>
          <a:prstGeom prst="ellipse">
            <a:avLst/>
          </a:prstGeom>
          <a:solidFill>
            <a:srgbClr val="410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BCB7103-17B0-94A8-1C78-4C0528677A0F}"/>
              </a:ext>
            </a:extLst>
          </p:cNvPr>
          <p:cNvSpPr/>
          <p:nvPr/>
        </p:nvSpPr>
        <p:spPr>
          <a:xfrm>
            <a:off x="499295" y="1459886"/>
            <a:ext cx="105615" cy="105615"/>
          </a:xfrm>
          <a:prstGeom prst="ellipse">
            <a:avLst/>
          </a:prstGeom>
          <a:solidFill>
            <a:srgbClr val="050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F535DD-3589-E65B-DBE7-D3912ACF4FD0}"/>
              </a:ext>
            </a:extLst>
          </p:cNvPr>
          <p:cNvSpPr/>
          <p:nvPr/>
        </p:nvSpPr>
        <p:spPr>
          <a:xfrm>
            <a:off x="499295" y="1591561"/>
            <a:ext cx="105615" cy="105615"/>
          </a:xfrm>
          <a:prstGeom prst="ellipse">
            <a:avLst/>
          </a:prstGeom>
          <a:solidFill>
            <a:srgbClr val="CC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D619AB-D154-76C4-3B31-23BD9CF84EE9}"/>
              </a:ext>
            </a:extLst>
          </p:cNvPr>
          <p:cNvSpPr txBox="1"/>
          <p:nvPr/>
        </p:nvSpPr>
        <p:spPr>
          <a:xfrm>
            <a:off x="545517" y="1147927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Fe (T</a:t>
            </a:r>
            <a:r>
              <a:rPr lang="en-US" sz="800" i="1" baseline="-25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d</a:t>
            </a:r>
            <a:r>
              <a:rPr lang="en-US" sz="8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2D79F7-226B-5BC4-E4A6-2BD84AB6F5A2}"/>
              </a:ext>
            </a:extLst>
          </p:cNvPr>
          <p:cNvSpPr txBox="1"/>
          <p:nvPr/>
        </p:nvSpPr>
        <p:spPr>
          <a:xfrm>
            <a:off x="545517" y="1413059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Fe (O</a:t>
            </a:r>
            <a:r>
              <a:rPr lang="en-US" sz="800" i="1" baseline="-25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h</a:t>
            </a:r>
            <a:r>
              <a:rPr lang="en-US" sz="8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854FC0-7F16-02C5-A4BC-302F2B394A39}"/>
              </a:ext>
            </a:extLst>
          </p:cNvPr>
          <p:cNvSpPr txBox="1"/>
          <p:nvPr/>
        </p:nvSpPr>
        <p:spPr>
          <a:xfrm>
            <a:off x="545517" y="1544734"/>
            <a:ext cx="2648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O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F90C5DE-D88D-125C-B44D-66CD1C477B13}"/>
              </a:ext>
            </a:extLst>
          </p:cNvPr>
          <p:cNvSpPr/>
          <p:nvPr/>
        </p:nvSpPr>
        <p:spPr>
          <a:xfrm>
            <a:off x="499295" y="1328210"/>
            <a:ext cx="105615" cy="105615"/>
          </a:xfrm>
          <a:prstGeom prst="ellipse">
            <a:avLst/>
          </a:prstGeom>
          <a:solidFill>
            <a:srgbClr val="8688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4032A5-E268-E493-A385-C2D78B55166F}"/>
              </a:ext>
            </a:extLst>
          </p:cNvPr>
          <p:cNvSpPr txBox="1"/>
          <p:nvPr/>
        </p:nvSpPr>
        <p:spPr>
          <a:xfrm>
            <a:off x="545517" y="127959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Fe/Ni/Co (O</a:t>
            </a:r>
            <a:r>
              <a:rPr lang="en-US" sz="800" i="1" baseline="-250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h</a:t>
            </a:r>
            <a:r>
              <a:rPr lang="en-US" sz="800" dirty="0">
                <a:latin typeface="Helvetica World" panose="020B0500040000020004" pitchFamily="34" charset="0"/>
                <a:cs typeface="Helvetica World" panose="020B0500040000020004" pitchFamily="34" charset="0"/>
              </a:rPr>
              <a:t>)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4A438998-DA35-A431-E8B9-D5975F440BF4}"/>
              </a:ext>
            </a:extLst>
          </p:cNvPr>
          <p:cNvSpPr/>
          <p:nvPr/>
        </p:nvSpPr>
        <p:spPr>
          <a:xfrm>
            <a:off x="368139" y="1326407"/>
            <a:ext cx="113447" cy="99696"/>
          </a:xfrm>
          <a:prstGeom prst="downArrow">
            <a:avLst/>
          </a:prstGeom>
          <a:solidFill>
            <a:srgbClr val="1E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29D14E3A-377D-023A-4C49-60835A0E26D2}"/>
              </a:ext>
            </a:extLst>
          </p:cNvPr>
          <p:cNvSpPr/>
          <p:nvPr/>
        </p:nvSpPr>
        <p:spPr>
          <a:xfrm>
            <a:off x="368142" y="1461552"/>
            <a:ext cx="113447" cy="99696"/>
          </a:xfrm>
          <a:prstGeom prst="downArrow">
            <a:avLst/>
          </a:prstGeom>
          <a:solidFill>
            <a:srgbClr val="1E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AD99E198-80DB-2DDA-B21D-ADF452C1CA2B}"/>
              </a:ext>
            </a:extLst>
          </p:cNvPr>
          <p:cNvSpPr/>
          <p:nvPr/>
        </p:nvSpPr>
        <p:spPr>
          <a:xfrm rot="10800000">
            <a:off x="368141" y="1194731"/>
            <a:ext cx="113447" cy="99696"/>
          </a:xfrm>
          <a:prstGeom prst="downArrow">
            <a:avLst/>
          </a:prstGeom>
          <a:solidFill>
            <a:srgbClr val="D1D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World" panose="020B0500040000020004" pitchFamily="34" charset="0"/>
              <a:cs typeface="Helvetica World" panose="020B050004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9D804-4550-D26E-0A14-307F7D481165}"/>
              </a:ext>
            </a:extLst>
          </p:cNvPr>
          <p:cNvSpPr txBox="1"/>
          <p:nvPr/>
        </p:nvSpPr>
        <p:spPr>
          <a:xfrm>
            <a:off x="368300" y="1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Ferrites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EA8D2E2-78E3-690B-DE24-8DE7FFF8C9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15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1B5CE-214D-779B-E30B-B6243208148C}"/>
              </a:ext>
            </a:extLst>
          </p:cNvPr>
          <p:cNvSpPr txBox="1"/>
          <p:nvPr/>
        </p:nvSpPr>
        <p:spPr>
          <a:xfrm>
            <a:off x="4393507" y="889209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3+</a:t>
            </a:r>
            <a:endParaRPr lang="en-US" sz="8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B3ABA-FD60-FB0F-1E38-90616C3B5AF4}"/>
              </a:ext>
            </a:extLst>
          </p:cNvPr>
          <p:cNvSpPr txBox="1"/>
          <p:nvPr/>
        </p:nvSpPr>
        <p:spPr>
          <a:xfrm>
            <a:off x="4473203" y="1363371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3+</a:t>
            </a:r>
            <a:endParaRPr lang="en-US" sz="8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F5FEF-4EE1-ED8F-0FED-681B59D64469}"/>
              </a:ext>
            </a:extLst>
          </p:cNvPr>
          <p:cNvSpPr txBox="1"/>
          <p:nvPr/>
        </p:nvSpPr>
        <p:spPr>
          <a:xfrm>
            <a:off x="4473203" y="1905147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8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2+</a:t>
            </a:r>
            <a:endParaRPr lang="en-US" sz="8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ormalized energy&#10;&#10;Description automatically generated">
            <a:extLst>
              <a:ext uri="{FF2B5EF4-FFF2-40B4-BE49-F238E27FC236}">
                <a16:creationId xmlns:a16="http://schemas.microsoft.com/office/drawing/2014/main" id="{9EC1BB58-ACA4-50CE-9301-A148954FB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7" y="980839"/>
            <a:ext cx="1938528" cy="1453896"/>
          </a:xfrm>
          <a:prstGeom prst="rect">
            <a:avLst/>
          </a:prstGeom>
        </p:spPr>
      </p:pic>
      <p:pic>
        <p:nvPicPr>
          <p:cNvPr id="8" name="Picture 7" descr="A graph of a graph showing the energy&#10;&#10;Description automatically generated with medium confidence">
            <a:extLst>
              <a:ext uri="{FF2B5EF4-FFF2-40B4-BE49-F238E27FC236}">
                <a16:creationId xmlns:a16="http://schemas.microsoft.com/office/drawing/2014/main" id="{99F4FED8-EC80-E94A-03F4-393E5D549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92" y="980839"/>
            <a:ext cx="1938528" cy="145389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9D56DCF-21B8-95DD-C0E4-B640BBA1126C}"/>
              </a:ext>
            </a:extLst>
          </p:cNvPr>
          <p:cNvSpPr txBox="1"/>
          <p:nvPr/>
        </p:nvSpPr>
        <p:spPr>
          <a:xfrm>
            <a:off x="821788" y="757864"/>
            <a:ext cx="168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XAS of Fe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3073DAB-5DE5-5A72-8BF6-373E67A0B083}"/>
              </a:ext>
            </a:extLst>
          </p:cNvPr>
          <p:cNvSpPr txBox="1"/>
          <p:nvPr/>
        </p:nvSpPr>
        <p:spPr>
          <a:xfrm>
            <a:off x="1272857" y="104526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64AE"/>
                </a:solidFill>
              </a:rPr>
              <a:t>L</a:t>
            </a:r>
            <a:r>
              <a:rPr lang="en-US" baseline="-25000" dirty="0">
                <a:solidFill>
                  <a:srgbClr val="2264AE"/>
                </a:solidFill>
              </a:rPr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C3534C-BE0C-5795-587F-7AE5D66DE5DA}"/>
              </a:ext>
            </a:extLst>
          </p:cNvPr>
          <p:cNvSpPr txBox="1"/>
          <p:nvPr/>
        </p:nvSpPr>
        <p:spPr>
          <a:xfrm>
            <a:off x="1747980" y="153083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</a:p>
        </p:txBody>
      </p:sp>
      <p:pic>
        <p:nvPicPr>
          <p:cNvPr id="123" name="Picture 122" descr="Chart, radar chart&#10;&#10;Description automatically generated">
            <a:extLst>
              <a:ext uri="{FF2B5EF4-FFF2-40B4-BE49-F238E27FC236}">
                <a16:creationId xmlns:a16="http://schemas.microsoft.com/office/drawing/2014/main" id="{78B197EF-00C8-B63F-2A34-7F7AC7B11A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6" t="60042" r="58438" b="2994"/>
          <a:stretch/>
        </p:blipFill>
        <p:spPr>
          <a:xfrm>
            <a:off x="4293370" y="2459684"/>
            <a:ext cx="685291" cy="517347"/>
          </a:xfrm>
          <a:prstGeom prst="rect">
            <a:avLst/>
          </a:prstGeom>
        </p:spPr>
      </p:pic>
      <p:pic>
        <p:nvPicPr>
          <p:cNvPr id="125" name="Picture 124" descr="Shape, arrow&#10;&#10;Description automatically generated with medium confidence">
            <a:extLst>
              <a:ext uri="{FF2B5EF4-FFF2-40B4-BE49-F238E27FC236}">
                <a16:creationId xmlns:a16="http://schemas.microsoft.com/office/drawing/2014/main" id="{3E34EF92-B0CE-6E91-A0F9-CA83DEBC76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9" t="46414" r="48359" b="16621"/>
          <a:stretch/>
        </p:blipFill>
        <p:spPr>
          <a:xfrm>
            <a:off x="3782523" y="271797"/>
            <a:ext cx="477703" cy="51734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AF94173-0BED-1E14-2E61-E1631AA4F555}"/>
              </a:ext>
            </a:extLst>
          </p:cNvPr>
          <p:cNvSpPr txBox="1"/>
          <p:nvPr/>
        </p:nvSpPr>
        <p:spPr>
          <a:xfrm>
            <a:off x="4861693" y="2586766"/>
            <a:ext cx="4138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en-US" sz="7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Fe O</a:t>
            </a:r>
            <a:r>
              <a:rPr lang="en-US" sz="700" i="1" kern="1200" baseline="-250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h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E0FB3E-B69A-0986-CE3D-762E33B6CABC}"/>
              </a:ext>
            </a:extLst>
          </p:cNvPr>
          <p:cNvSpPr txBox="1"/>
          <p:nvPr/>
        </p:nvSpPr>
        <p:spPr>
          <a:xfrm>
            <a:off x="4152938" y="368585"/>
            <a:ext cx="3978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en-US" sz="7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Fe T</a:t>
            </a:r>
            <a:r>
              <a:rPr lang="en-US" sz="700" kern="1200" baseline="-250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d</a:t>
            </a:r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769DC8BD-01D4-B60B-A345-30DE076D6B6D}"/>
              </a:ext>
            </a:extLst>
          </p:cNvPr>
          <p:cNvSpPr/>
          <p:nvPr/>
        </p:nvSpPr>
        <p:spPr>
          <a:xfrm>
            <a:off x="5221152" y="2625532"/>
            <a:ext cx="146784" cy="129430"/>
          </a:xfrm>
          <a:prstGeom prst="downArrow">
            <a:avLst/>
          </a:prstGeom>
          <a:solidFill>
            <a:srgbClr val="1EC1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4D11303E-E2E4-EFF8-9429-D102490EB88A}"/>
              </a:ext>
            </a:extLst>
          </p:cNvPr>
          <p:cNvSpPr/>
          <p:nvPr/>
        </p:nvSpPr>
        <p:spPr>
          <a:xfrm rot="10800000">
            <a:off x="4464649" y="392034"/>
            <a:ext cx="146783" cy="129434"/>
          </a:xfrm>
          <a:prstGeom prst="downArrow">
            <a:avLst/>
          </a:prstGeom>
          <a:solidFill>
            <a:srgbClr val="D1D0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AA94CF0-D7D5-B90B-913C-DCABC0F5D257}"/>
              </a:ext>
            </a:extLst>
          </p:cNvPr>
          <p:cNvSpPr txBox="1"/>
          <p:nvPr/>
        </p:nvSpPr>
        <p:spPr>
          <a:xfrm>
            <a:off x="4158388" y="484227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7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(minority)</a:t>
            </a:r>
            <a:endParaRPr lang="en-US" sz="7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663690-2F29-E7AF-7001-30D9ADCBDF49}"/>
              </a:ext>
            </a:extLst>
          </p:cNvPr>
          <p:cNvSpPr txBox="1"/>
          <p:nvPr/>
        </p:nvSpPr>
        <p:spPr>
          <a:xfrm>
            <a:off x="4874868" y="2703257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7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(majority)</a:t>
            </a:r>
            <a:endParaRPr lang="en-US" sz="7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F458875-91E3-CE38-8A21-24F4A5FE568E}"/>
              </a:ext>
            </a:extLst>
          </p:cNvPr>
          <p:cNvCxnSpPr>
            <a:cxnSpLocks/>
          </p:cNvCxnSpPr>
          <p:nvPr/>
        </p:nvCxnSpPr>
        <p:spPr>
          <a:xfrm flipV="1">
            <a:off x="4145756" y="635000"/>
            <a:ext cx="13494" cy="499269"/>
          </a:xfrm>
          <a:prstGeom prst="straightConnector1">
            <a:avLst/>
          </a:prstGeom>
          <a:ln>
            <a:solidFill>
              <a:srgbClr val="D1D01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CC405A3-BEC4-A71D-0F66-8B1B32C3587F}"/>
              </a:ext>
            </a:extLst>
          </p:cNvPr>
          <p:cNvCxnSpPr>
            <a:cxnSpLocks/>
          </p:cNvCxnSpPr>
          <p:nvPr/>
        </p:nvCxnSpPr>
        <p:spPr>
          <a:xfrm flipH="1">
            <a:off x="3572092" y="2156680"/>
            <a:ext cx="458030" cy="418750"/>
          </a:xfrm>
          <a:prstGeom prst="straightConnector1">
            <a:avLst/>
          </a:prstGeom>
          <a:ln>
            <a:solidFill>
              <a:srgbClr val="1EC1C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7B1FEE6-085F-2F42-6DB3-4C1E52E22F69}"/>
              </a:ext>
            </a:extLst>
          </p:cNvPr>
          <p:cNvCxnSpPr>
            <a:cxnSpLocks/>
          </p:cNvCxnSpPr>
          <p:nvPr/>
        </p:nvCxnSpPr>
        <p:spPr>
          <a:xfrm>
            <a:off x="4216400" y="2063750"/>
            <a:ext cx="718469" cy="563563"/>
          </a:xfrm>
          <a:prstGeom prst="straightConnector1">
            <a:avLst/>
          </a:prstGeom>
          <a:ln>
            <a:solidFill>
              <a:srgbClr val="1EC1C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Chart, radar chart&#10;&#10;Description automatically generated">
            <a:extLst>
              <a:ext uri="{FF2B5EF4-FFF2-40B4-BE49-F238E27FC236}">
                <a16:creationId xmlns:a16="http://schemas.microsoft.com/office/drawing/2014/main" id="{D8F9F022-EBE0-8DC1-48E9-93119C3E00B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3" t="17339" r="48750" b="45696"/>
          <a:stretch/>
        </p:blipFill>
        <p:spPr>
          <a:xfrm>
            <a:off x="2882900" y="2483240"/>
            <a:ext cx="685291" cy="517347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85861411-0579-EC3E-571C-684493BD99BE}"/>
              </a:ext>
            </a:extLst>
          </p:cNvPr>
          <p:cNvSpPr txBox="1"/>
          <p:nvPr/>
        </p:nvSpPr>
        <p:spPr>
          <a:xfrm>
            <a:off x="3452293" y="2595460"/>
            <a:ext cx="4138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defRPr/>
            </a:pPr>
            <a:r>
              <a:rPr lang="en-US" sz="7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Fe O</a:t>
            </a:r>
            <a:r>
              <a:rPr lang="en-US" sz="700" i="1" kern="1200" baseline="-250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h</a:t>
            </a:r>
          </a:p>
        </p:txBody>
      </p:sp>
      <p:sp>
        <p:nvSpPr>
          <p:cNvPr id="147" name="Arrow: Down 146">
            <a:extLst>
              <a:ext uri="{FF2B5EF4-FFF2-40B4-BE49-F238E27FC236}">
                <a16:creationId xmlns:a16="http://schemas.microsoft.com/office/drawing/2014/main" id="{65FDD882-B2F2-A841-88C0-834ABF151379}"/>
              </a:ext>
            </a:extLst>
          </p:cNvPr>
          <p:cNvSpPr/>
          <p:nvPr/>
        </p:nvSpPr>
        <p:spPr>
          <a:xfrm>
            <a:off x="3801107" y="2646055"/>
            <a:ext cx="146784" cy="129430"/>
          </a:xfrm>
          <a:prstGeom prst="downArrow">
            <a:avLst/>
          </a:prstGeom>
          <a:solidFill>
            <a:srgbClr val="1EC1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26D7F54-8914-3B35-B6B5-79F1177308F2}"/>
              </a:ext>
            </a:extLst>
          </p:cNvPr>
          <p:cNvSpPr txBox="1"/>
          <p:nvPr/>
        </p:nvSpPr>
        <p:spPr>
          <a:xfrm>
            <a:off x="3481221" y="2712129"/>
            <a:ext cx="5565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defRPr/>
            </a:pPr>
            <a:r>
              <a:rPr lang="en-US" sz="700" kern="1200" dirty="0">
                <a:solidFill>
                  <a:prstClr val="black"/>
                </a:solidFill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rPr>
              <a:t>(majority)</a:t>
            </a:r>
            <a:endParaRPr lang="en-US" sz="700" kern="1200" baseline="-25000" dirty="0">
              <a:solidFill>
                <a:prstClr val="black"/>
              </a:solidFill>
              <a:latin typeface="Helvetica World" panose="020B0500040000020004" pitchFamily="34" charset="0"/>
              <a:ea typeface="+mn-ea"/>
              <a:cs typeface="Helvetica World" panose="020B05000400000200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82EB20-8263-36AA-5110-D99A1528DD9E}"/>
              </a:ext>
            </a:extLst>
          </p:cNvPr>
          <p:cNvSpPr txBox="1"/>
          <p:nvPr/>
        </p:nvSpPr>
        <p:spPr>
          <a:xfrm>
            <a:off x="3735062" y="164010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64AE"/>
                </a:solidFill>
              </a:rPr>
              <a:t>L</a:t>
            </a:r>
            <a:r>
              <a:rPr lang="en-US" baseline="-25000" dirty="0">
                <a:solidFill>
                  <a:srgbClr val="2264AE"/>
                </a:solidFill>
              </a:rPr>
              <a:t>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357C446-0209-8005-C0E1-C347440373E5}"/>
              </a:ext>
            </a:extLst>
          </p:cNvPr>
          <p:cNvSpPr txBox="1"/>
          <p:nvPr/>
        </p:nvSpPr>
        <p:spPr>
          <a:xfrm>
            <a:off x="4881838" y="10116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5144A3-AC6D-5AA2-472B-8D3BB98EEC42}"/>
              </a:ext>
            </a:extLst>
          </p:cNvPr>
          <p:cNvSpPr txBox="1"/>
          <p:nvPr/>
        </p:nvSpPr>
        <p:spPr>
          <a:xfrm>
            <a:off x="368300" y="13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</a:t>
            </a:r>
            <a:r>
              <a:rPr lang="en-US" b="1" baseline="-25000" dirty="0"/>
              <a:t>3</a:t>
            </a:r>
            <a:r>
              <a:rPr lang="en-US" b="1" dirty="0"/>
              <a:t>O</a:t>
            </a:r>
            <a:r>
              <a:rPr lang="en-US" b="1" baseline="-25000" dirty="0"/>
              <a:t>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170CF0D-E70A-0A8A-C79B-FF3665271BB8}"/>
              </a:ext>
            </a:extLst>
          </p:cNvPr>
          <p:cNvCxnSpPr/>
          <p:nvPr/>
        </p:nvCxnSpPr>
        <p:spPr>
          <a:xfrm>
            <a:off x="113414" y="3099245"/>
            <a:ext cx="361950" cy="0"/>
          </a:xfrm>
          <a:prstGeom prst="line">
            <a:avLst/>
          </a:prstGeom>
          <a:ln w="19050" cap="rnd">
            <a:solidFill>
              <a:srgbClr val="00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CBEBC0B-9590-38FD-2998-562899CF77CF}"/>
              </a:ext>
            </a:extLst>
          </p:cNvPr>
          <p:cNvCxnSpPr/>
          <p:nvPr/>
        </p:nvCxnSpPr>
        <p:spPr>
          <a:xfrm>
            <a:off x="113414" y="2703257"/>
            <a:ext cx="36195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6D0EE2-1EEB-BCDD-D0A7-DDF902D6B560}"/>
              </a:ext>
            </a:extLst>
          </p:cNvPr>
          <p:cNvSpPr txBox="1"/>
          <p:nvPr/>
        </p:nvSpPr>
        <p:spPr>
          <a:xfrm>
            <a:off x="474064" y="2976443"/>
            <a:ext cx="1444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D5"/>
                </a:solidFill>
              </a:rPr>
              <a:t>Theory (80% Slater)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0327B6-4318-51E4-F01A-0398E9CA54E4}"/>
              </a:ext>
            </a:extLst>
          </p:cNvPr>
          <p:cNvSpPr txBox="1"/>
          <p:nvPr/>
        </p:nvSpPr>
        <p:spPr>
          <a:xfrm>
            <a:off x="474064" y="2576223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Experiment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3303917-3391-ABC3-236A-4BEAEF6DF2C0}"/>
              </a:ext>
            </a:extLst>
          </p:cNvPr>
          <p:cNvSpPr txBox="1"/>
          <p:nvPr/>
        </p:nvSpPr>
        <p:spPr>
          <a:xfrm>
            <a:off x="3680656" y="757864"/>
            <a:ext cx="168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XMCD of Fe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6E0A94-0381-9CAD-884C-BDAE3EE85F4E}"/>
              </a:ext>
            </a:extLst>
          </p:cNvPr>
          <p:cNvSpPr/>
          <p:nvPr/>
        </p:nvSpPr>
        <p:spPr>
          <a:xfrm>
            <a:off x="1828006" y="1066703"/>
            <a:ext cx="642445" cy="32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ABAE48C-BA79-4C29-DD75-97E9C1AC6F97}"/>
              </a:ext>
            </a:extLst>
          </p:cNvPr>
          <p:cNvSpPr/>
          <p:nvPr/>
        </p:nvSpPr>
        <p:spPr>
          <a:xfrm>
            <a:off x="4710531" y="1905732"/>
            <a:ext cx="551959" cy="293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D7720FAA-D64F-6293-EC97-8E623A17B9B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16</a:t>
            </a:fld>
            <a:r>
              <a:rPr lang="en-US" spc="-20" dirty="0"/>
              <a:t>/34</a:t>
            </a:r>
            <a:endParaRPr spc="-2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595E98-E381-D23B-A94D-E47E14AADC22}"/>
              </a:ext>
            </a:extLst>
          </p:cNvPr>
          <p:cNvCxnSpPr/>
          <p:nvPr/>
        </p:nvCxnSpPr>
        <p:spPr>
          <a:xfrm>
            <a:off x="113414" y="2901251"/>
            <a:ext cx="361950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A261D2-733F-0417-6006-DF9508A7A10F}"/>
              </a:ext>
            </a:extLst>
          </p:cNvPr>
          <p:cNvSpPr txBox="1"/>
          <p:nvPr/>
        </p:nvSpPr>
        <p:spPr>
          <a:xfrm>
            <a:off x="474064" y="2768330"/>
            <a:ext cx="1799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Theory (70-90% Slater)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8" grpId="0"/>
      <p:bldP spid="129" grpId="0" animBg="1"/>
      <p:bldP spid="131" grpId="0" animBg="1"/>
      <p:bldP spid="132" grpId="0"/>
      <p:bldP spid="133" grpId="0"/>
      <p:bldP spid="146" grpId="0"/>
      <p:bldP spid="147" grpId="0" animBg="1"/>
      <p:bldP spid="1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graph of energy and energy&#10;&#10;Description automatically generated">
            <a:extLst>
              <a:ext uri="{FF2B5EF4-FFF2-40B4-BE49-F238E27FC236}">
                <a16:creationId xmlns:a16="http://schemas.microsoft.com/office/drawing/2014/main" id="{37CE38FD-91C9-10AE-F9B0-966BA2618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53" y="895370"/>
            <a:ext cx="1497046" cy="1122784"/>
          </a:xfrm>
          <a:prstGeom prst="rect">
            <a:avLst/>
          </a:prstGeom>
        </p:spPr>
      </p:pic>
      <p:pic>
        <p:nvPicPr>
          <p:cNvPr id="40" name="Picture 39" descr="A graph of energy and energy&#10;&#10;Description automatically generated">
            <a:extLst>
              <a:ext uri="{FF2B5EF4-FFF2-40B4-BE49-F238E27FC236}">
                <a16:creationId xmlns:a16="http://schemas.microsoft.com/office/drawing/2014/main" id="{F06125D3-885F-648A-9BB2-918166912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53" y="2046137"/>
            <a:ext cx="1497046" cy="1122784"/>
          </a:xfrm>
          <a:prstGeom prst="rect">
            <a:avLst/>
          </a:prstGeom>
        </p:spPr>
      </p:pic>
      <p:pic>
        <p:nvPicPr>
          <p:cNvPr id="42" name="Picture 41" descr="A graph of energy and energy&#10;&#10;Description automatically generated">
            <a:extLst>
              <a:ext uri="{FF2B5EF4-FFF2-40B4-BE49-F238E27FC236}">
                <a16:creationId xmlns:a16="http://schemas.microsoft.com/office/drawing/2014/main" id="{B56743D8-2028-E6C9-1CBE-A618BA4AFB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7" y="895370"/>
            <a:ext cx="1497046" cy="1122784"/>
          </a:xfrm>
          <a:prstGeom prst="rect">
            <a:avLst/>
          </a:prstGeom>
        </p:spPr>
      </p:pic>
      <p:pic>
        <p:nvPicPr>
          <p:cNvPr id="44" name="Picture 43" descr="A graph of energy and energy&#10;&#10;Description automatically generated">
            <a:extLst>
              <a:ext uri="{FF2B5EF4-FFF2-40B4-BE49-F238E27FC236}">
                <a16:creationId xmlns:a16="http://schemas.microsoft.com/office/drawing/2014/main" id="{64F36A75-4AFE-2496-BB7D-BAD5F9D97F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7" y="2046137"/>
            <a:ext cx="1497046" cy="1122784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AC00FD08-D085-470D-3C13-7F983D3A6960}"/>
              </a:ext>
            </a:extLst>
          </p:cNvPr>
          <p:cNvSpPr txBox="1"/>
          <p:nvPr/>
        </p:nvSpPr>
        <p:spPr>
          <a:xfrm>
            <a:off x="441705" y="1163805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XAS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026F57D-297E-0794-7746-DED6284E265E}"/>
              </a:ext>
            </a:extLst>
          </p:cNvPr>
          <p:cNvSpPr txBox="1"/>
          <p:nvPr/>
        </p:nvSpPr>
        <p:spPr>
          <a:xfrm>
            <a:off x="457661" y="2243207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XMCD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9614894-CD5C-6C1B-8BDD-875FC51C8678}"/>
              </a:ext>
            </a:extLst>
          </p:cNvPr>
          <p:cNvSpPr txBox="1"/>
          <p:nvPr/>
        </p:nvSpPr>
        <p:spPr>
          <a:xfrm>
            <a:off x="1278926" y="662073"/>
            <a:ext cx="168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509527E-FD9F-F1A0-4C2A-5680836F783B}"/>
              </a:ext>
            </a:extLst>
          </p:cNvPr>
          <p:cNvSpPr txBox="1"/>
          <p:nvPr/>
        </p:nvSpPr>
        <p:spPr>
          <a:xfrm>
            <a:off x="3112363" y="662073"/>
            <a:ext cx="168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4B518C-C487-0F1E-C5C1-AEF3822982F3}"/>
              </a:ext>
            </a:extLst>
          </p:cNvPr>
          <p:cNvSpPr txBox="1"/>
          <p:nvPr/>
        </p:nvSpPr>
        <p:spPr>
          <a:xfrm>
            <a:off x="368300" y="136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CoFe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r>
              <a:rPr lang="en-US" b="1" baseline="-25000" dirty="0"/>
              <a:t>4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8A06993-6E16-89EA-7AD9-C58283B63204}"/>
              </a:ext>
            </a:extLst>
          </p:cNvPr>
          <p:cNvGrpSpPr/>
          <p:nvPr/>
        </p:nvGrpSpPr>
        <p:grpSpPr>
          <a:xfrm>
            <a:off x="2172766" y="309883"/>
            <a:ext cx="457242" cy="345186"/>
            <a:chOff x="2166969" y="185702"/>
            <a:chExt cx="685291" cy="517347"/>
          </a:xfrm>
        </p:grpSpPr>
        <p:pic>
          <p:nvPicPr>
            <p:cNvPr id="215" name="Picture 214" descr="Chart, radar chart&#10;&#10;Description automatically generated">
              <a:extLst>
                <a:ext uri="{FF2B5EF4-FFF2-40B4-BE49-F238E27FC236}">
                  <a16:creationId xmlns:a16="http://schemas.microsoft.com/office/drawing/2014/main" id="{BF4ED267-EC0E-4C6B-54EB-9C35C703CD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6" t="60042" r="58438" b="2994"/>
            <a:stretch/>
          </p:blipFill>
          <p:spPr>
            <a:xfrm>
              <a:off x="2166969" y="185702"/>
              <a:ext cx="685291" cy="517347"/>
            </a:xfrm>
            <a:prstGeom prst="rect">
              <a:avLst/>
            </a:prstGeom>
          </p:spPr>
        </p:pic>
        <p:sp>
          <p:nvSpPr>
            <p:cNvPr id="227" name="Arrow: Down 226">
              <a:extLst>
                <a:ext uri="{FF2B5EF4-FFF2-40B4-BE49-F238E27FC236}">
                  <a16:creationId xmlns:a16="http://schemas.microsoft.com/office/drawing/2014/main" id="{423B9ABA-4BD4-0930-5355-866F8238E4AF}"/>
                </a:ext>
              </a:extLst>
            </p:cNvPr>
            <p:cNvSpPr/>
            <p:nvPr/>
          </p:nvSpPr>
          <p:spPr>
            <a:xfrm>
              <a:off x="2678215" y="209935"/>
              <a:ext cx="146784" cy="129430"/>
            </a:xfrm>
            <a:prstGeom prst="downArrow">
              <a:avLst/>
            </a:prstGeom>
            <a:solidFill>
              <a:srgbClr val="1EC1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4C755BF-C6CE-304A-7AE7-EC58DDFCCA2C}"/>
              </a:ext>
            </a:extLst>
          </p:cNvPr>
          <p:cNvGrpSpPr/>
          <p:nvPr/>
        </p:nvGrpSpPr>
        <p:grpSpPr>
          <a:xfrm>
            <a:off x="1804160" y="323180"/>
            <a:ext cx="318734" cy="345186"/>
            <a:chOff x="1642403" y="198999"/>
            <a:chExt cx="477703" cy="517347"/>
          </a:xfrm>
        </p:grpSpPr>
        <p:pic>
          <p:nvPicPr>
            <p:cNvPr id="216" name="Picture 215" descr="Shape, arrow&#10;&#10;Description automatically generated with medium confidence">
              <a:extLst>
                <a:ext uri="{FF2B5EF4-FFF2-40B4-BE49-F238E27FC236}">
                  <a16:creationId xmlns:a16="http://schemas.microsoft.com/office/drawing/2014/main" id="{3643F500-5A82-DAF7-CC15-B179EC648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19" t="46414" r="48359" b="16621"/>
            <a:stretch/>
          </p:blipFill>
          <p:spPr>
            <a:xfrm>
              <a:off x="1642403" y="198999"/>
              <a:ext cx="477703" cy="517347"/>
            </a:xfrm>
            <a:prstGeom prst="rect">
              <a:avLst/>
            </a:prstGeom>
          </p:spPr>
        </p:pic>
        <p:sp>
          <p:nvSpPr>
            <p:cNvPr id="228" name="Arrow: Down 227">
              <a:extLst>
                <a:ext uri="{FF2B5EF4-FFF2-40B4-BE49-F238E27FC236}">
                  <a16:creationId xmlns:a16="http://schemas.microsoft.com/office/drawing/2014/main" id="{31E2C6D3-BFC2-9663-58DD-8CC4576C7C23}"/>
                </a:ext>
              </a:extLst>
            </p:cNvPr>
            <p:cNvSpPr/>
            <p:nvPr/>
          </p:nvSpPr>
          <p:spPr>
            <a:xfrm rot="10800000">
              <a:off x="1921371" y="209933"/>
              <a:ext cx="146783" cy="129434"/>
            </a:xfrm>
            <a:prstGeom prst="downArrow">
              <a:avLst/>
            </a:prstGeom>
            <a:solidFill>
              <a:srgbClr val="D1D0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703DCF9C-881E-EE5A-9A5B-D763957AD6EC}"/>
              </a:ext>
            </a:extLst>
          </p:cNvPr>
          <p:cNvGrpSpPr/>
          <p:nvPr/>
        </p:nvGrpSpPr>
        <p:grpSpPr>
          <a:xfrm>
            <a:off x="3740680" y="335413"/>
            <a:ext cx="457242" cy="350388"/>
            <a:chOff x="3626655" y="209935"/>
            <a:chExt cx="685291" cy="525143"/>
          </a:xfrm>
        </p:grpSpPr>
        <p:pic>
          <p:nvPicPr>
            <p:cNvPr id="231" name="Picture 230" descr="Chart, radar chart&#10;&#10;Description automatically generated">
              <a:extLst>
                <a:ext uri="{FF2B5EF4-FFF2-40B4-BE49-F238E27FC236}">
                  <a16:creationId xmlns:a16="http://schemas.microsoft.com/office/drawing/2014/main" id="{42486489-7F60-0774-18CA-357ED92B3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43" t="17339" r="48750" b="45696"/>
            <a:stretch/>
          </p:blipFill>
          <p:spPr>
            <a:xfrm>
              <a:off x="3626655" y="217731"/>
              <a:ext cx="685291" cy="517347"/>
            </a:xfrm>
            <a:prstGeom prst="rect">
              <a:avLst/>
            </a:prstGeom>
          </p:spPr>
        </p:pic>
        <p:sp>
          <p:nvSpPr>
            <p:cNvPr id="232" name="Arrow: Down 231">
              <a:extLst>
                <a:ext uri="{FF2B5EF4-FFF2-40B4-BE49-F238E27FC236}">
                  <a16:creationId xmlns:a16="http://schemas.microsoft.com/office/drawing/2014/main" id="{93B9D75A-6E64-1228-449C-1A1BB577FF20}"/>
                </a:ext>
              </a:extLst>
            </p:cNvPr>
            <p:cNvSpPr/>
            <p:nvPr/>
          </p:nvSpPr>
          <p:spPr>
            <a:xfrm>
              <a:off x="4099776" y="209935"/>
              <a:ext cx="146784" cy="129430"/>
            </a:xfrm>
            <a:prstGeom prst="downArrow">
              <a:avLst/>
            </a:prstGeom>
            <a:solidFill>
              <a:srgbClr val="1EC1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AECB987-7087-CF20-0A1C-D5E2ED1CEFE6}"/>
              </a:ext>
            </a:extLst>
          </p:cNvPr>
          <p:cNvSpPr/>
          <p:nvPr/>
        </p:nvSpPr>
        <p:spPr>
          <a:xfrm>
            <a:off x="4158264" y="955838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C648626-B023-9E55-B26E-A05B3407E81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17</a:t>
            </a:fld>
            <a:r>
              <a:rPr lang="en-US" spc="-20" dirty="0"/>
              <a:t>/34</a:t>
            </a:r>
            <a:endParaRPr spc="-2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71ADBF-8568-A3B6-E2BC-6C31C336BF73}"/>
              </a:ext>
            </a:extLst>
          </p:cNvPr>
          <p:cNvCxnSpPr/>
          <p:nvPr/>
        </p:nvCxnSpPr>
        <p:spPr>
          <a:xfrm>
            <a:off x="49828" y="3138715"/>
            <a:ext cx="361950" cy="0"/>
          </a:xfrm>
          <a:prstGeom prst="line">
            <a:avLst/>
          </a:prstGeom>
          <a:ln w="19050" cap="rnd">
            <a:solidFill>
              <a:srgbClr val="00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D7F9B9-1E46-EC03-BDF9-CFE3241147C2}"/>
              </a:ext>
            </a:extLst>
          </p:cNvPr>
          <p:cNvCxnSpPr/>
          <p:nvPr/>
        </p:nvCxnSpPr>
        <p:spPr>
          <a:xfrm>
            <a:off x="49828" y="2880839"/>
            <a:ext cx="36195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C8AF5B-31F4-28F3-1541-446B9401EDEE}"/>
              </a:ext>
            </a:extLst>
          </p:cNvPr>
          <p:cNvSpPr txBox="1"/>
          <p:nvPr/>
        </p:nvSpPr>
        <p:spPr>
          <a:xfrm>
            <a:off x="410478" y="3030200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D5"/>
                </a:solidFill>
              </a:rPr>
              <a:t>Theory (80% Slater)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BA62F-C222-F118-0FEE-5E52EDCD3080}"/>
              </a:ext>
            </a:extLst>
          </p:cNvPr>
          <p:cNvSpPr txBox="1"/>
          <p:nvPr/>
        </p:nvSpPr>
        <p:spPr>
          <a:xfrm>
            <a:off x="410478" y="2772095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Experiment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804EC1-B1B3-3208-7456-654FA2585FBA}"/>
              </a:ext>
            </a:extLst>
          </p:cNvPr>
          <p:cNvCxnSpPr/>
          <p:nvPr/>
        </p:nvCxnSpPr>
        <p:spPr>
          <a:xfrm>
            <a:off x="49828" y="3009777"/>
            <a:ext cx="361950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401955-F4DF-9C96-6586-83DCE6934F4D}"/>
              </a:ext>
            </a:extLst>
          </p:cNvPr>
          <p:cNvSpPr txBox="1"/>
          <p:nvPr/>
        </p:nvSpPr>
        <p:spPr>
          <a:xfrm>
            <a:off x="410478" y="2901148"/>
            <a:ext cx="132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Theory (70-90% Slater)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3A6BFE-057D-E438-66C1-1294E0AEC674}"/>
              </a:ext>
            </a:extLst>
          </p:cNvPr>
          <p:cNvSpPr/>
          <p:nvPr/>
        </p:nvSpPr>
        <p:spPr>
          <a:xfrm>
            <a:off x="2319939" y="960600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3BA533-A76E-C293-4077-DF9D2C1F5E38}"/>
              </a:ext>
            </a:extLst>
          </p:cNvPr>
          <p:cNvSpPr/>
          <p:nvPr/>
        </p:nvSpPr>
        <p:spPr>
          <a:xfrm>
            <a:off x="2315177" y="2110743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CB7488-155B-8DD9-B965-EBE0C812CB09}"/>
              </a:ext>
            </a:extLst>
          </p:cNvPr>
          <p:cNvSpPr/>
          <p:nvPr/>
        </p:nvSpPr>
        <p:spPr>
          <a:xfrm>
            <a:off x="4155883" y="2765588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graph of a graph of energy&#10;&#10;Description automatically generated">
            <a:extLst>
              <a:ext uri="{FF2B5EF4-FFF2-40B4-BE49-F238E27FC236}">
                <a16:creationId xmlns:a16="http://schemas.microsoft.com/office/drawing/2014/main" id="{73EACC29-DE1B-DBD4-7138-1151D9A55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19" y="2049016"/>
            <a:ext cx="1491456" cy="1115665"/>
          </a:xfrm>
          <a:prstGeom prst="rect">
            <a:avLst/>
          </a:prstGeom>
        </p:spPr>
      </p:pic>
      <p:pic>
        <p:nvPicPr>
          <p:cNvPr id="39" name="Picture 38" descr="A graph of energy and energy&#10;&#10;Description automatically generated">
            <a:extLst>
              <a:ext uri="{FF2B5EF4-FFF2-40B4-BE49-F238E27FC236}">
                <a16:creationId xmlns:a16="http://schemas.microsoft.com/office/drawing/2014/main" id="{30B03B01-9A73-7488-C688-B0BFC90E0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58" y="2046637"/>
            <a:ext cx="1487551" cy="1115663"/>
          </a:xfrm>
          <a:prstGeom prst="rect">
            <a:avLst/>
          </a:prstGeom>
        </p:spPr>
      </p:pic>
      <p:pic>
        <p:nvPicPr>
          <p:cNvPr id="37" name="Picture 36" descr="A graph of a graph of energy&#10;&#10;Description automatically generated">
            <a:extLst>
              <a:ext uri="{FF2B5EF4-FFF2-40B4-BE49-F238E27FC236}">
                <a16:creationId xmlns:a16="http://schemas.microsoft.com/office/drawing/2014/main" id="{0A90C031-F79A-F605-5C1D-1543E4C6F8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84" y="895145"/>
            <a:ext cx="1493266" cy="1119950"/>
          </a:xfrm>
          <a:prstGeom prst="rect">
            <a:avLst/>
          </a:prstGeom>
        </p:spPr>
      </p:pic>
      <p:pic>
        <p:nvPicPr>
          <p:cNvPr id="41" name="Picture 40" descr="A graph of a graph of energy&#10;&#10;Description automatically generated">
            <a:extLst>
              <a:ext uri="{FF2B5EF4-FFF2-40B4-BE49-F238E27FC236}">
                <a16:creationId xmlns:a16="http://schemas.microsoft.com/office/drawing/2014/main" id="{00C4CC1B-2901-B0A6-C66F-F71BFEBBA9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91" y="899907"/>
            <a:ext cx="1495699" cy="1112249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D9A48FB2-A3D1-887A-089A-9114DA5189BA}"/>
              </a:ext>
            </a:extLst>
          </p:cNvPr>
          <p:cNvSpPr/>
          <p:nvPr/>
        </p:nvSpPr>
        <p:spPr>
          <a:xfrm>
            <a:off x="2291337" y="953718"/>
            <a:ext cx="491331" cy="264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3842067-823F-A8F3-82EF-DCF0F26D6F8E}"/>
              </a:ext>
            </a:extLst>
          </p:cNvPr>
          <p:cNvSpPr/>
          <p:nvPr/>
        </p:nvSpPr>
        <p:spPr>
          <a:xfrm>
            <a:off x="4132349" y="955500"/>
            <a:ext cx="504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B97F87-7428-6EDE-6415-49CF2BD8A1F3}"/>
              </a:ext>
            </a:extLst>
          </p:cNvPr>
          <p:cNvSpPr/>
          <p:nvPr/>
        </p:nvSpPr>
        <p:spPr>
          <a:xfrm>
            <a:off x="2395624" y="2101388"/>
            <a:ext cx="396000" cy="2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6644FEB-A406-751E-9167-88A1C8DA43CE}"/>
              </a:ext>
            </a:extLst>
          </p:cNvPr>
          <p:cNvSpPr/>
          <p:nvPr/>
        </p:nvSpPr>
        <p:spPr>
          <a:xfrm>
            <a:off x="4220449" y="2623525"/>
            <a:ext cx="396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59C0E53-60E1-9058-7499-F106297561C2}"/>
              </a:ext>
            </a:extLst>
          </p:cNvPr>
          <p:cNvSpPr txBox="1"/>
          <p:nvPr/>
        </p:nvSpPr>
        <p:spPr>
          <a:xfrm>
            <a:off x="441705" y="1163805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XAS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9DA2A79-C5CC-47C1-0E82-D59569FB60AD}"/>
              </a:ext>
            </a:extLst>
          </p:cNvPr>
          <p:cNvSpPr txBox="1"/>
          <p:nvPr/>
        </p:nvSpPr>
        <p:spPr>
          <a:xfrm>
            <a:off x="457661" y="2243207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XMCD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6317551-1099-F00B-4253-95E31611A354}"/>
              </a:ext>
            </a:extLst>
          </p:cNvPr>
          <p:cNvSpPr txBox="1"/>
          <p:nvPr/>
        </p:nvSpPr>
        <p:spPr>
          <a:xfrm>
            <a:off x="1278926" y="662073"/>
            <a:ext cx="168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2F6B1B1-D3B3-183E-AB2B-739EE7A82158}"/>
              </a:ext>
            </a:extLst>
          </p:cNvPr>
          <p:cNvSpPr txBox="1"/>
          <p:nvPr/>
        </p:nvSpPr>
        <p:spPr>
          <a:xfrm>
            <a:off x="3093773" y="649008"/>
            <a:ext cx="168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C4578CD-1DDE-E571-B1F3-85D7802841EE}"/>
              </a:ext>
            </a:extLst>
          </p:cNvPr>
          <p:cNvSpPr txBox="1"/>
          <p:nvPr/>
        </p:nvSpPr>
        <p:spPr>
          <a:xfrm>
            <a:off x="368300" y="136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NiFe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r>
              <a:rPr lang="en-US" b="1" baseline="-25000" dirty="0"/>
              <a:t>4</a:t>
            </a: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33C70B5-8210-D481-94C9-00EC045FB035}"/>
              </a:ext>
            </a:extLst>
          </p:cNvPr>
          <p:cNvGrpSpPr/>
          <p:nvPr/>
        </p:nvGrpSpPr>
        <p:grpSpPr>
          <a:xfrm>
            <a:off x="2172766" y="309883"/>
            <a:ext cx="457242" cy="345186"/>
            <a:chOff x="2166969" y="185702"/>
            <a:chExt cx="685291" cy="517347"/>
          </a:xfrm>
        </p:grpSpPr>
        <p:pic>
          <p:nvPicPr>
            <p:cNvPr id="280" name="Picture 279" descr="Chart, radar chart&#10;&#10;Description automatically generated">
              <a:extLst>
                <a:ext uri="{FF2B5EF4-FFF2-40B4-BE49-F238E27FC236}">
                  <a16:creationId xmlns:a16="http://schemas.microsoft.com/office/drawing/2014/main" id="{A0DC67A3-206B-971A-8377-FBCA1F5DD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6" t="60042" r="58438" b="2994"/>
            <a:stretch/>
          </p:blipFill>
          <p:spPr>
            <a:xfrm>
              <a:off x="2166969" y="185702"/>
              <a:ext cx="685291" cy="517347"/>
            </a:xfrm>
            <a:prstGeom prst="rect">
              <a:avLst/>
            </a:prstGeom>
          </p:spPr>
        </p:pic>
        <p:sp>
          <p:nvSpPr>
            <p:cNvPr id="281" name="Arrow: Down 280">
              <a:extLst>
                <a:ext uri="{FF2B5EF4-FFF2-40B4-BE49-F238E27FC236}">
                  <a16:creationId xmlns:a16="http://schemas.microsoft.com/office/drawing/2014/main" id="{3A14232B-38BB-7F97-B7FB-8E1629694D78}"/>
                </a:ext>
              </a:extLst>
            </p:cNvPr>
            <p:cNvSpPr/>
            <p:nvPr/>
          </p:nvSpPr>
          <p:spPr>
            <a:xfrm>
              <a:off x="2678215" y="209935"/>
              <a:ext cx="146784" cy="129430"/>
            </a:xfrm>
            <a:prstGeom prst="downArrow">
              <a:avLst/>
            </a:prstGeom>
            <a:solidFill>
              <a:srgbClr val="1EC1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A680437-1C95-5DFF-3A2A-CE692DECB176}"/>
              </a:ext>
            </a:extLst>
          </p:cNvPr>
          <p:cNvGrpSpPr/>
          <p:nvPr/>
        </p:nvGrpSpPr>
        <p:grpSpPr>
          <a:xfrm>
            <a:off x="1804160" y="323180"/>
            <a:ext cx="318734" cy="345186"/>
            <a:chOff x="1642403" y="198999"/>
            <a:chExt cx="477703" cy="517347"/>
          </a:xfrm>
        </p:grpSpPr>
        <p:pic>
          <p:nvPicPr>
            <p:cNvPr id="283" name="Picture 282" descr="Shape, arrow&#10;&#10;Description automatically generated with medium confidence">
              <a:extLst>
                <a:ext uri="{FF2B5EF4-FFF2-40B4-BE49-F238E27FC236}">
                  <a16:creationId xmlns:a16="http://schemas.microsoft.com/office/drawing/2014/main" id="{94A98A66-9289-CC56-9AA8-30DD9D3A3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19" t="46414" r="48359" b="16621"/>
            <a:stretch/>
          </p:blipFill>
          <p:spPr>
            <a:xfrm>
              <a:off x="1642403" y="198999"/>
              <a:ext cx="477703" cy="517347"/>
            </a:xfrm>
            <a:prstGeom prst="rect">
              <a:avLst/>
            </a:prstGeom>
          </p:spPr>
        </p:pic>
        <p:sp>
          <p:nvSpPr>
            <p:cNvPr id="284" name="Arrow: Down 283">
              <a:extLst>
                <a:ext uri="{FF2B5EF4-FFF2-40B4-BE49-F238E27FC236}">
                  <a16:creationId xmlns:a16="http://schemas.microsoft.com/office/drawing/2014/main" id="{FAA2C7E0-DFB0-160B-4462-30FBDE2FC7FB}"/>
                </a:ext>
              </a:extLst>
            </p:cNvPr>
            <p:cNvSpPr/>
            <p:nvPr/>
          </p:nvSpPr>
          <p:spPr>
            <a:xfrm rot="10800000">
              <a:off x="1921371" y="209933"/>
              <a:ext cx="146783" cy="129434"/>
            </a:xfrm>
            <a:prstGeom prst="downArrow">
              <a:avLst/>
            </a:prstGeom>
            <a:solidFill>
              <a:srgbClr val="D1D0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4B52AFF9-2B73-F3F0-65C5-4D6DE79AFAD9}"/>
              </a:ext>
            </a:extLst>
          </p:cNvPr>
          <p:cNvGrpSpPr/>
          <p:nvPr/>
        </p:nvGrpSpPr>
        <p:grpSpPr>
          <a:xfrm>
            <a:off x="3740680" y="335413"/>
            <a:ext cx="457242" cy="350388"/>
            <a:chOff x="3626655" y="209935"/>
            <a:chExt cx="685291" cy="525143"/>
          </a:xfrm>
        </p:grpSpPr>
        <p:pic>
          <p:nvPicPr>
            <p:cNvPr id="286" name="Picture 285" descr="Chart, radar chart&#10;&#10;Description automatically generated">
              <a:extLst>
                <a:ext uri="{FF2B5EF4-FFF2-40B4-BE49-F238E27FC236}">
                  <a16:creationId xmlns:a16="http://schemas.microsoft.com/office/drawing/2014/main" id="{60E29328-810F-3D19-5765-43254E5C3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43" t="17339" r="48750" b="45696"/>
            <a:stretch/>
          </p:blipFill>
          <p:spPr>
            <a:xfrm>
              <a:off x="3626655" y="217731"/>
              <a:ext cx="685291" cy="517347"/>
            </a:xfrm>
            <a:prstGeom prst="rect">
              <a:avLst/>
            </a:prstGeom>
          </p:spPr>
        </p:pic>
        <p:sp>
          <p:nvSpPr>
            <p:cNvPr id="287" name="Arrow: Down 286">
              <a:extLst>
                <a:ext uri="{FF2B5EF4-FFF2-40B4-BE49-F238E27FC236}">
                  <a16:creationId xmlns:a16="http://schemas.microsoft.com/office/drawing/2014/main" id="{6639CBCF-9CB5-2FBE-4516-33C71D9915C5}"/>
                </a:ext>
              </a:extLst>
            </p:cNvPr>
            <p:cNvSpPr/>
            <p:nvPr/>
          </p:nvSpPr>
          <p:spPr>
            <a:xfrm>
              <a:off x="4099776" y="209935"/>
              <a:ext cx="146784" cy="129430"/>
            </a:xfrm>
            <a:prstGeom prst="downArrow">
              <a:avLst/>
            </a:prstGeom>
            <a:solidFill>
              <a:srgbClr val="1EC1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sp>
        <p:nvSpPr>
          <p:cNvPr id="2" name="object 4">
            <a:extLst>
              <a:ext uri="{FF2B5EF4-FFF2-40B4-BE49-F238E27FC236}">
                <a16:creationId xmlns:a16="http://schemas.microsoft.com/office/drawing/2014/main" id="{A402207D-537D-6340-1642-6033929CD3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18</a:t>
            </a:fld>
            <a:r>
              <a:rPr lang="en-US" spc="-20" dirty="0"/>
              <a:t>/34</a:t>
            </a:r>
            <a:endParaRPr spc="-2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388E19-2A6C-48BB-68E3-1959007D91B9}"/>
              </a:ext>
            </a:extLst>
          </p:cNvPr>
          <p:cNvCxnSpPr/>
          <p:nvPr/>
        </p:nvCxnSpPr>
        <p:spPr>
          <a:xfrm>
            <a:off x="49828" y="3138715"/>
            <a:ext cx="361950" cy="0"/>
          </a:xfrm>
          <a:prstGeom prst="line">
            <a:avLst/>
          </a:prstGeom>
          <a:ln w="19050" cap="rnd">
            <a:solidFill>
              <a:srgbClr val="00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6D8C0D-C7EF-917E-7507-7C676AC78A65}"/>
              </a:ext>
            </a:extLst>
          </p:cNvPr>
          <p:cNvCxnSpPr/>
          <p:nvPr/>
        </p:nvCxnSpPr>
        <p:spPr>
          <a:xfrm>
            <a:off x="49828" y="2880839"/>
            <a:ext cx="36195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D84081-BFC3-407A-15A1-508EAF88B3D2}"/>
              </a:ext>
            </a:extLst>
          </p:cNvPr>
          <p:cNvSpPr txBox="1"/>
          <p:nvPr/>
        </p:nvSpPr>
        <p:spPr>
          <a:xfrm>
            <a:off x="410478" y="3030200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D5"/>
                </a:solidFill>
              </a:rPr>
              <a:t>Theory (80% Slater)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5960E-AE31-7D68-BBED-F7955D83406A}"/>
              </a:ext>
            </a:extLst>
          </p:cNvPr>
          <p:cNvSpPr txBox="1"/>
          <p:nvPr/>
        </p:nvSpPr>
        <p:spPr>
          <a:xfrm>
            <a:off x="410478" y="2772095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Experiment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F65BB-2AFD-FAD4-44B5-AAB88E5B3663}"/>
              </a:ext>
            </a:extLst>
          </p:cNvPr>
          <p:cNvCxnSpPr/>
          <p:nvPr/>
        </p:nvCxnSpPr>
        <p:spPr>
          <a:xfrm>
            <a:off x="49828" y="3009777"/>
            <a:ext cx="361950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B9C111-9F70-9268-FB98-7D665E7A61B5}"/>
              </a:ext>
            </a:extLst>
          </p:cNvPr>
          <p:cNvSpPr txBox="1"/>
          <p:nvPr/>
        </p:nvSpPr>
        <p:spPr>
          <a:xfrm>
            <a:off x="410478" y="2901148"/>
            <a:ext cx="132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Theory (70-90% Slater)</a:t>
            </a:r>
          </a:p>
        </p:txBody>
      </p:sp>
    </p:spTree>
    <p:extLst>
      <p:ext uri="{BB962C8B-B14F-4D97-AF65-F5344CB8AC3E}">
        <p14:creationId xmlns:p14="http://schemas.microsoft.com/office/powerpoint/2010/main" val="983749456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939D71-609F-ACDA-AC72-70290120AA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3200" y="1840351"/>
            <a:ext cx="1454400" cy="10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8DF51-AC85-E370-9F9F-1648D6544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6697" y="1851025"/>
            <a:ext cx="1545004" cy="11587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C96553-5170-AFCC-2A7E-ACD69FF984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345" y="825658"/>
            <a:ext cx="1394628" cy="1045970"/>
          </a:xfrm>
          <a:prstGeom prst="rect">
            <a:avLst/>
          </a:prstGeom>
        </p:spPr>
      </p:pic>
      <p:sp>
        <p:nvSpPr>
          <p:cNvPr id="260" name="TextBox 259">
            <a:extLst>
              <a:ext uri="{FF2B5EF4-FFF2-40B4-BE49-F238E27FC236}">
                <a16:creationId xmlns:a16="http://schemas.microsoft.com/office/drawing/2014/main" id="{D59C0E53-60E1-9058-7499-F106297561C2}"/>
              </a:ext>
            </a:extLst>
          </p:cNvPr>
          <p:cNvSpPr txBox="1"/>
          <p:nvPr/>
        </p:nvSpPr>
        <p:spPr>
          <a:xfrm>
            <a:off x="441705" y="1163805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XAS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9DA2A79-C5CC-47C1-0E82-D59569FB60AD}"/>
              </a:ext>
            </a:extLst>
          </p:cNvPr>
          <p:cNvSpPr txBox="1"/>
          <p:nvPr/>
        </p:nvSpPr>
        <p:spPr>
          <a:xfrm>
            <a:off x="337810" y="2243207"/>
            <a:ext cx="1034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XMCD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6317551-1099-F00B-4253-95E31611A354}"/>
              </a:ext>
            </a:extLst>
          </p:cNvPr>
          <p:cNvSpPr txBox="1"/>
          <p:nvPr/>
        </p:nvSpPr>
        <p:spPr>
          <a:xfrm>
            <a:off x="1278926" y="662073"/>
            <a:ext cx="168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2F6B1B1-D3B3-183E-AB2B-739EE7A82158}"/>
              </a:ext>
            </a:extLst>
          </p:cNvPr>
          <p:cNvSpPr txBox="1"/>
          <p:nvPr/>
        </p:nvSpPr>
        <p:spPr>
          <a:xfrm>
            <a:off x="3093773" y="649008"/>
            <a:ext cx="1683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C4578CD-1DDE-E571-B1F3-85D7802841EE}"/>
              </a:ext>
            </a:extLst>
          </p:cNvPr>
          <p:cNvSpPr txBox="1"/>
          <p:nvPr/>
        </p:nvSpPr>
        <p:spPr>
          <a:xfrm>
            <a:off x="368300" y="1363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NiFe</a:t>
            </a:r>
            <a:r>
              <a:rPr lang="en-US" b="1" baseline="-25000" dirty="0"/>
              <a:t>2</a:t>
            </a:r>
            <a:r>
              <a:rPr lang="en-US" b="1" dirty="0"/>
              <a:t>O</a:t>
            </a:r>
            <a:r>
              <a:rPr lang="en-US" b="1" baseline="-25000" dirty="0"/>
              <a:t>4</a:t>
            </a:r>
            <a:r>
              <a:rPr lang="en-US" b="1" dirty="0"/>
              <a:t>: DMFT</a:t>
            </a:r>
            <a:endParaRPr lang="en-US" sz="1800" b="1" dirty="0"/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33C70B5-8210-D481-94C9-00EC045FB035}"/>
              </a:ext>
            </a:extLst>
          </p:cNvPr>
          <p:cNvGrpSpPr/>
          <p:nvPr/>
        </p:nvGrpSpPr>
        <p:grpSpPr>
          <a:xfrm>
            <a:off x="2172766" y="309883"/>
            <a:ext cx="457242" cy="345186"/>
            <a:chOff x="2166969" y="185702"/>
            <a:chExt cx="685291" cy="517347"/>
          </a:xfrm>
        </p:grpSpPr>
        <p:pic>
          <p:nvPicPr>
            <p:cNvPr id="280" name="Picture 279" descr="Chart, radar chart&#10;&#10;Description automatically generated">
              <a:extLst>
                <a:ext uri="{FF2B5EF4-FFF2-40B4-BE49-F238E27FC236}">
                  <a16:creationId xmlns:a16="http://schemas.microsoft.com/office/drawing/2014/main" id="{A0DC67A3-206B-971A-8377-FBCA1F5DD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6" t="60042" r="58438" b="2994"/>
            <a:stretch/>
          </p:blipFill>
          <p:spPr>
            <a:xfrm>
              <a:off x="2166969" y="185702"/>
              <a:ext cx="685291" cy="517347"/>
            </a:xfrm>
            <a:prstGeom prst="rect">
              <a:avLst/>
            </a:prstGeom>
          </p:spPr>
        </p:pic>
        <p:sp>
          <p:nvSpPr>
            <p:cNvPr id="281" name="Arrow: Down 280">
              <a:extLst>
                <a:ext uri="{FF2B5EF4-FFF2-40B4-BE49-F238E27FC236}">
                  <a16:creationId xmlns:a16="http://schemas.microsoft.com/office/drawing/2014/main" id="{3A14232B-38BB-7F97-B7FB-8E1629694D78}"/>
                </a:ext>
              </a:extLst>
            </p:cNvPr>
            <p:cNvSpPr/>
            <p:nvPr/>
          </p:nvSpPr>
          <p:spPr>
            <a:xfrm>
              <a:off x="2678215" y="209935"/>
              <a:ext cx="146784" cy="129430"/>
            </a:xfrm>
            <a:prstGeom prst="downArrow">
              <a:avLst/>
            </a:prstGeom>
            <a:solidFill>
              <a:srgbClr val="1EC1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4A680437-1C95-5DFF-3A2A-CE692DECB176}"/>
              </a:ext>
            </a:extLst>
          </p:cNvPr>
          <p:cNvGrpSpPr/>
          <p:nvPr/>
        </p:nvGrpSpPr>
        <p:grpSpPr>
          <a:xfrm>
            <a:off x="1804160" y="323180"/>
            <a:ext cx="318734" cy="345186"/>
            <a:chOff x="1642403" y="198999"/>
            <a:chExt cx="477703" cy="517347"/>
          </a:xfrm>
        </p:grpSpPr>
        <p:pic>
          <p:nvPicPr>
            <p:cNvPr id="283" name="Picture 282" descr="Shape, arrow&#10;&#10;Description automatically generated with medium confidence">
              <a:extLst>
                <a:ext uri="{FF2B5EF4-FFF2-40B4-BE49-F238E27FC236}">
                  <a16:creationId xmlns:a16="http://schemas.microsoft.com/office/drawing/2014/main" id="{94A98A66-9289-CC56-9AA8-30DD9D3A33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19" t="46414" r="48359" b="16621"/>
            <a:stretch/>
          </p:blipFill>
          <p:spPr>
            <a:xfrm>
              <a:off x="1642403" y="198999"/>
              <a:ext cx="477703" cy="517347"/>
            </a:xfrm>
            <a:prstGeom prst="rect">
              <a:avLst/>
            </a:prstGeom>
          </p:spPr>
        </p:pic>
        <p:sp>
          <p:nvSpPr>
            <p:cNvPr id="284" name="Arrow: Down 283">
              <a:extLst>
                <a:ext uri="{FF2B5EF4-FFF2-40B4-BE49-F238E27FC236}">
                  <a16:creationId xmlns:a16="http://schemas.microsoft.com/office/drawing/2014/main" id="{FAA2C7E0-DFB0-160B-4462-30FBDE2FC7FB}"/>
                </a:ext>
              </a:extLst>
            </p:cNvPr>
            <p:cNvSpPr/>
            <p:nvPr/>
          </p:nvSpPr>
          <p:spPr>
            <a:xfrm rot="10800000">
              <a:off x="1921371" y="209933"/>
              <a:ext cx="146783" cy="129434"/>
            </a:xfrm>
            <a:prstGeom prst="downArrow">
              <a:avLst/>
            </a:prstGeom>
            <a:solidFill>
              <a:srgbClr val="D1D01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4B52AFF9-2B73-F3F0-65C5-4D6DE79AFAD9}"/>
              </a:ext>
            </a:extLst>
          </p:cNvPr>
          <p:cNvGrpSpPr/>
          <p:nvPr/>
        </p:nvGrpSpPr>
        <p:grpSpPr>
          <a:xfrm>
            <a:off x="3740680" y="335413"/>
            <a:ext cx="457242" cy="350388"/>
            <a:chOff x="3626655" y="209935"/>
            <a:chExt cx="685291" cy="525143"/>
          </a:xfrm>
        </p:grpSpPr>
        <p:pic>
          <p:nvPicPr>
            <p:cNvPr id="286" name="Picture 285" descr="Chart, radar chart&#10;&#10;Description automatically generated">
              <a:extLst>
                <a:ext uri="{FF2B5EF4-FFF2-40B4-BE49-F238E27FC236}">
                  <a16:creationId xmlns:a16="http://schemas.microsoft.com/office/drawing/2014/main" id="{60E29328-810F-3D19-5765-43254E5C3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43" t="17339" r="48750" b="45696"/>
            <a:stretch/>
          </p:blipFill>
          <p:spPr>
            <a:xfrm>
              <a:off x="3626655" y="217731"/>
              <a:ext cx="685291" cy="517347"/>
            </a:xfrm>
            <a:prstGeom prst="rect">
              <a:avLst/>
            </a:prstGeom>
          </p:spPr>
        </p:pic>
        <p:sp>
          <p:nvSpPr>
            <p:cNvPr id="287" name="Arrow: Down 286">
              <a:extLst>
                <a:ext uri="{FF2B5EF4-FFF2-40B4-BE49-F238E27FC236}">
                  <a16:creationId xmlns:a16="http://schemas.microsoft.com/office/drawing/2014/main" id="{6639CBCF-9CB5-2FBE-4516-33C71D9915C5}"/>
                </a:ext>
              </a:extLst>
            </p:cNvPr>
            <p:cNvSpPr/>
            <p:nvPr/>
          </p:nvSpPr>
          <p:spPr>
            <a:xfrm>
              <a:off x="4099776" y="209935"/>
              <a:ext cx="146784" cy="129430"/>
            </a:xfrm>
            <a:prstGeom prst="downArrow">
              <a:avLst/>
            </a:prstGeom>
            <a:solidFill>
              <a:srgbClr val="1EC1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World" panose="020B0500040000020004" pitchFamily="34" charset="0"/>
                <a:ea typeface="+mn-ea"/>
                <a:cs typeface="Helvetica World" panose="020B0500040000020004" pitchFamily="34" charset="0"/>
              </a:endParaRPr>
            </a:p>
          </p:txBody>
        </p:sp>
      </p:grpSp>
      <p:pic>
        <p:nvPicPr>
          <p:cNvPr id="268" name="Picture 267">
            <a:extLst>
              <a:ext uri="{FF2B5EF4-FFF2-40B4-BE49-F238E27FC236}">
                <a16:creationId xmlns:a16="http://schemas.microsoft.com/office/drawing/2014/main" id="{F2E9C6B4-7081-780E-D86E-BFB18895A1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3900" y="825658"/>
            <a:ext cx="1371739" cy="1028804"/>
          </a:xfrm>
          <a:prstGeom prst="rect">
            <a:avLst/>
          </a:prstGeom>
        </p:spPr>
      </p:pic>
      <p:sp>
        <p:nvSpPr>
          <p:cNvPr id="271" name="Rectangle 270">
            <a:extLst>
              <a:ext uri="{FF2B5EF4-FFF2-40B4-BE49-F238E27FC236}">
                <a16:creationId xmlns:a16="http://schemas.microsoft.com/office/drawing/2014/main" id="{D9A48FB2-A3D1-887A-089A-9114DA5189BA}"/>
              </a:ext>
            </a:extLst>
          </p:cNvPr>
          <p:cNvSpPr/>
          <p:nvPr/>
        </p:nvSpPr>
        <p:spPr>
          <a:xfrm>
            <a:off x="2273300" y="880973"/>
            <a:ext cx="491331" cy="256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3842067-823F-A8F3-82EF-DCF0F26D6F8E}"/>
              </a:ext>
            </a:extLst>
          </p:cNvPr>
          <p:cNvSpPr/>
          <p:nvPr/>
        </p:nvSpPr>
        <p:spPr>
          <a:xfrm>
            <a:off x="4082677" y="880973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B97F87-7428-6EDE-6415-49CF2BD8A1F3}"/>
              </a:ext>
            </a:extLst>
          </p:cNvPr>
          <p:cNvSpPr/>
          <p:nvPr/>
        </p:nvSpPr>
        <p:spPr>
          <a:xfrm>
            <a:off x="2349500" y="1901322"/>
            <a:ext cx="388142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6644FEB-A406-751E-9167-88A1C8DA43CE}"/>
              </a:ext>
            </a:extLst>
          </p:cNvPr>
          <p:cNvSpPr/>
          <p:nvPr/>
        </p:nvSpPr>
        <p:spPr>
          <a:xfrm>
            <a:off x="4178300" y="2526551"/>
            <a:ext cx="437578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FAF9A7-8D5F-27AB-D87A-8A461DAC63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19</a:t>
            </a:fld>
            <a:r>
              <a:rPr lang="en-US" spc="-20" dirty="0"/>
              <a:t>/34</a:t>
            </a:r>
            <a:endParaRPr spc="-2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6D11E4-61F4-F2A6-03D5-BE7974CD62F4}"/>
              </a:ext>
            </a:extLst>
          </p:cNvPr>
          <p:cNvCxnSpPr/>
          <p:nvPr/>
        </p:nvCxnSpPr>
        <p:spPr>
          <a:xfrm>
            <a:off x="49828" y="3138715"/>
            <a:ext cx="361950" cy="0"/>
          </a:xfrm>
          <a:prstGeom prst="line">
            <a:avLst/>
          </a:prstGeom>
          <a:ln w="19050" cap="rnd">
            <a:solidFill>
              <a:srgbClr val="00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2277AE-B668-94AC-4CFC-34231F139D2D}"/>
              </a:ext>
            </a:extLst>
          </p:cNvPr>
          <p:cNvCxnSpPr/>
          <p:nvPr/>
        </p:nvCxnSpPr>
        <p:spPr>
          <a:xfrm>
            <a:off x="49828" y="2880839"/>
            <a:ext cx="36195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C2F9AE-7528-74C6-BFF5-D3D885AA81D0}"/>
              </a:ext>
            </a:extLst>
          </p:cNvPr>
          <p:cNvSpPr txBox="1"/>
          <p:nvPr/>
        </p:nvSpPr>
        <p:spPr>
          <a:xfrm>
            <a:off x="410478" y="303020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D5"/>
                </a:solidFill>
              </a:rPr>
              <a:t>LDA+U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A5D00-A540-5E40-8032-B67B7AA58552}"/>
              </a:ext>
            </a:extLst>
          </p:cNvPr>
          <p:cNvSpPr txBox="1"/>
          <p:nvPr/>
        </p:nvSpPr>
        <p:spPr>
          <a:xfrm>
            <a:off x="410478" y="2772095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Experiment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C7A9E-4357-11D0-7893-CCF97A6B9728}"/>
              </a:ext>
            </a:extLst>
          </p:cNvPr>
          <p:cNvCxnSpPr/>
          <p:nvPr/>
        </p:nvCxnSpPr>
        <p:spPr>
          <a:xfrm>
            <a:off x="49828" y="3009777"/>
            <a:ext cx="361950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F96853-8964-40EF-80C8-4A98B5487A1A}"/>
              </a:ext>
            </a:extLst>
          </p:cNvPr>
          <p:cNvSpPr txBox="1"/>
          <p:nvPr/>
        </p:nvSpPr>
        <p:spPr>
          <a:xfrm>
            <a:off x="410478" y="2901148"/>
            <a:ext cx="132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LDA+DMFT</a:t>
            </a:r>
          </a:p>
        </p:txBody>
      </p:sp>
    </p:spTree>
    <p:extLst>
      <p:ext uri="{BB962C8B-B14F-4D97-AF65-F5344CB8AC3E}">
        <p14:creationId xmlns:p14="http://schemas.microsoft.com/office/powerpoint/2010/main" val="4163688966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0C705-9A67-B790-2BED-586F0174FDB2}"/>
              </a:ext>
            </a:extLst>
          </p:cNvPr>
          <p:cNvSpPr txBox="1"/>
          <p:nvPr/>
        </p:nvSpPr>
        <p:spPr>
          <a:xfrm>
            <a:off x="368300" y="136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52523-827D-AB79-4F6C-EE38DCD98F1D}"/>
              </a:ext>
            </a:extLst>
          </p:cNvPr>
          <p:cNvSpPr txBox="1"/>
          <p:nvPr/>
        </p:nvSpPr>
        <p:spPr>
          <a:xfrm>
            <a:off x="368300" y="555625"/>
            <a:ext cx="49530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</a:p>
          <a:p>
            <a:pPr marL="171450" lvl="5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Theoretical Methodology</a:t>
            </a:r>
          </a:p>
          <a:p>
            <a:pPr marL="171450" lvl="5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  <a:p>
            <a:pPr marL="342900" lvl="5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Ferrites (Fe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CoFe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NiFe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7134572-5E03-6B21-F31C-47C1B8DF471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</a:t>
            </a:fld>
            <a:r>
              <a:rPr lang="en-US" spc="-20" dirty="0"/>
              <a:t>/34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488290985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6A58942-1779-EFC2-8AFC-DFD5A9B1121A}"/>
              </a:ext>
            </a:extLst>
          </p:cNvPr>
          <p:cNvSpPr/>
          <p:nvPr/>
        </p:nvSpPr>
        <p:spPr>
          <a:xfrm>
            <a:off x="1816100" y="1178075"/>
            <a:ext cx="339579" cy="271697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\documentclass{article}&#10;\usepackage{amsmath}&#10;\pagestyle{empty}&#10;\begin{document}&#10;&#10;\begin{align*}&#10;\hat{H} = &amp; \sum_{ij} H^{3d}_{ij}\hat{c}_i^\dagger \hat{c}_j + \sum_{bb'} H_{bb'}^\mathrm{bath}  \hat{c}_b^\dagger \hat{c}_{b'} + \sum_{i,b} (V_{i,b}\hat{c}^\dagger_i \hat{c}_b + \textrm{h.c.}) \nonumber \\&#10;&amp;+ \sum_{ij} H^{2p}_{ij}\hat{c}_i^\dagger \hat{c}_j   + \frac{1}{2}\sum_{iji'j'}U_{iji'j'}\hat{c}_i^\dagger \hat{c}_j^\dagger \hat{c}_{j'} \hat{c}_{i'}&#10;\end{align*}&#10;&#10;&#10;\end{document}" title="IguanaTex Bitmap Display">
            <a:extLst>
              <a:ext uri="{FF2B5EF4-FFF2-40B4-BE49-F238E27FC236}">
                <a16:creationId xmlns:a16="http://schemas.microsoft.com/office/drawing/2014/main" id="{7952B6DF-D1BB-DB2A-1C69-A6C4E4B97B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93" y="848932"/>
            <a:ext cx="3017274" cy="69355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9CD446-A249-7FC4-4DCD-C73B7B8845A2}"/>
              </a:ext>
            </a:extLst>
          </p:cNvPr>
          <p:cNvSpPr/>
          <p:nvPr/>
        </p:nvSpPr>
        <p:spPr>
          <a:xfrm>
            <a:off x="504824" y="1876426"/>
            <a:ext cx="240508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1E78ACB-7822-F7D2-A493-1A7BC803233E}"/>
              </a:ext>
            </a:extLst>
          </p:cNvPr>
          <p:cNvSpPr/>
          <p:nvPr/>
        </p:nvSpPr>
        <p:spPr>
          <a:xfrm>
            <a:off x="504824" y="2105526"/>
            <a:ext cx="240508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B0DEBB-12E4-A813-D25A-04943446AC0B}"/>
              </a:ext>
            </a:extLst>
          </p:cNvPr>
          <p:cNvSpPr/>
          <p:nvPr/>
        </p:nvSpPr>
        <p:spPr>
          <a:xfrm>
            <a:off x="716756" y="828675"/>
            <a:ext cx="242888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649BE4-B7C0-34A9-B087-EF60904ED36C}"/>
              </a:ext>
            </a:extLst>
          </p:cNvPr>
          <p:cNvSpPr/>
          <p:nvPr/>
        </p:nvSpPr>
        <p:spPr>
          <a:xfrm>
            <a:off x="1514473" y="828675"/>
            <a:ext cx="335757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BB71EC-4E11-D019-17ED-4F8975DF9F50}"/>
              </a:ext>
            </a:extLst>
          </p:cNvPr>
          <p:cNvSpPr/>
          <p:nvPr/>
        </p:nvSpPr>
        <p:spPr>
          <a:xfrm>
            <a:off x="2476498" y="828675"/>
            <a:ext cx="207171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0D6DBA-0FB5-3C9A-A10F-A2F85677E745}"/>
              </a:ext>
            </a:extLst>
          </p:cNvPr>
          <p:cNvSpPr/>
          <p:nvPr/>
        </p:nvSpPr>
        <p:spPr>
          <a:xfrm>
            <a:off x="866773" y="1195388"/>
            <a:ext cx="207171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A0FBE4-47CB-B6F4-0DC2-76DAFB967705}"/>
              </a:ext>
            </a:extLst>
          </p:cNvPr>
          <p:cNvSpPr/>
          <p:nvPr/>
        </p:nvSpPr>
        <p:spPr>
          <a:xfrm>
            <a:off x="878680" y="1876426"/>
            <a:ext cx="240508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FE998AE-B7F0-AD86-2F4E-DBF3FE2534C0}"/>
              </a:ext>
            </a:extLst>
          </p:cNvPr>
          <p:cNvSpPr/>
          <p:nvPr/>
        </p:nvSpPr>
        <p:spPr>
          <a:xfrm>
            <a:off x="1262062" y="1876426"/>
            <a:ext cx="257176" cy="21907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913971-CB61-A33F-D69F-E57261FA57FD}"/>
              </a:ext>
            </a:extLst>
          </p:cNvPr>
          <p:cNvSpPr/>
          <p:nvPr/>
        </p:nvSpPr>
        <p:spPr>
          <a:xfrm>
            <a:off x="1671636" y="1876426"/>
            <a:ext cx="328613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3ED689-2589-D6C6-3D77-93A72594104D}"/>
              </a:ext>
            </a:extLst>
          </p:cNvPr>
          <p:cNvSpPr/>
          <p:nvPr/>
        </p:nvSpPr>
        <p:spPr>
          <a:xfrm>
            <a:off x="1195386" y="2102645"/>
            <a:ext cx="328613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E73AF9-1001-381C-1A39-BF0AE6ED0FC9}"/>
              </a:ext>
            </a:extLst>
          </p:cNvPr>
          <p:cNvSpPr/>
          <p:nvPr/>
        </p:nvSpPr>
        <p:spPr>
          <a:xfrm>
            <a:off x="859630" y="2102645"/>
            <a:ext cx="197645" cy="21907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bject 30"/>
          <p:cNvSpPr txBox="1"/>
          <p:nvPr/>
        </p:nvSpPr>
        <p:spPr>
          <a:xfrm>
            <a:off x="263220" y="1646843"/>
            <a:ext cx="250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" name="Picture 6" descr="\documentclass{article}&#10;\usepackage{amsmath}&#10;\pagestyle{empty}&#10;\begin{document}&#10;&#10;\begin{align*}&#10;H^{3d} = &amp; H^\mathrm{loc} - \Sigma^{\mathrm{loc}}_{\mathrm{DC}} + H^{\textrm{SOC}}_{3d},\\&#10;H^{2p} = &amp; \epsilon_p\tilde{1} + H^{\textrm{SOC}}_{2p},&#10;\end{align*}&#10;&#10;&#10;\end{document}" title="IguanaTex Bitmap Display">
            <a:extLst>
              <a:ext uri="{FF2B5EF4-FFF2-40B4-BE49-F238E27FC236}">
                <a16:creationId xmlns:a16="http://schemas.microsoft.com/office/drawing/2014/main" id="{D09CC5E1-FB77-C641-6095-1AD45D6C64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6" y="1915199"/>
            <a:ext cx="1510857" cy="372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01F688-6984-A304-6A42-AF04A699454E}"/>
              </a:ext>
            </a:extLst>
          </p:cNvPr>
          <p:cNvSpPr txBox="1"/>
          <p:nvPr/>
        </p:nvSpPr>
        <p:spPr>
          <a:xfrm>
            <a:off x="368300" y="1363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Impurity Hamiltonian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AF4AA89-F146-5305-919F-85FBA056DA2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20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AA7682C-67FD-AB86-73E2-D98BDFE65D1A}"/>
              </a:ext>
            </a:extLst>
          </p:cNvPr>
          <p:cNvSpPr/>
          <p:nvPr/>
        </p:nvSpPr>
        <p:spPr>
          <a:xfrm>
            <a:off x="264318" y="2606614"/>
            <a:ext cx="240508" cy="219075"/>
          </a:xfrm>
          <a:prstGeom prst="round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864E65F-4A21-98E1-0109-BBD3CCF37755}"/>
              </a:ext>
            </a:extLst>
          </p:cNvPr>
          <p:cNvSpPr/>
          <p:nvPr/>
        </p:nvSpPr>
        <p:spPr>
          <a:xfrm>
            <a:off x="264318" y="2871347"/>
            <a:ext cx="240508" cy="219075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0B102A-F7BD-F3AC-69B2-809B890180BE}"/>
              </a:ext>
            </a:extLst>
          </p:cNvPr>
          <p:cNvSpPr txBox="1"/>
          <p:nvPr/>
        </p:nvSpPr>
        <p:spPr>
          <a:xfrm>
            <a:off x="439738" y="2586295"/>
            <a:ext cx="17363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Calculated from first-principles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F8F4BF-84A4-B094-033B-B923878206CB}"/>
              </a:ext>
            </a:extLst>
          </p:cNvPr>
          <p:cNvSpPr txBox="1"/>
          <p:nvPr/>
        </p:nvSpPr>
        <p:spPr>
          <a:xfrm>
            <a:off x="439738" y="286252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Fitted</a:t>
            </a:r>
          </a:p>
        </p:txBody>
      </p:sp>
      <p:sp>
        <p:nvSpPr>
          <p:cNvPr id="60" name="object 48">
            <a:extLst>
              <a:ext uri="{FF2B5EF4-FFF2-40B4-BE49-F238E27FC236}">
                <a16:creationId xmlns:a16="http://schemas.microsoft.com/office/drawing/2014/main" id="{DC95A8EC-8BDC-0446-A8E8-21CB201C1DD9}"/>
              </a:ext>
            </a:extLst>
          </p:cNvPr>
          <p:cNvSpPr txBox="1"/>
          <p:nvPr/>
        </p:nvSpPr>
        <p:spPr>
          <a:xfrm>
            <a:off x="3630158" y="2657733"/>
            <a:ext cx="13722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Arial"/>
                <a:cs typeface="Arial"/>
              </a:rPr>
              <a:t>Figure: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Leonid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Pourosvskii</a:t>
            </a:r>
            <a:r>
              <a:rPr sz="600" spc="-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Nordita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2016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" name="object 32">
            <a:extLst>
              <a:ext uri="{FF2B5EF4-FFF2-40B4-BE49-F238E27FC236}">
                <a16:creationId xmlns:a16="http://schemas.microsoft.com/office/drawing/2014/main" id="{C7ADB31A-E576-EF08-890F-1BF0F8D83C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76907" y="590206"/>
            <a:ext cx="1919847" cy="862227"/>
          </a:xfrm>
          <a:prstGeom prst="rect">
            <a:avLst/>
          </a:prstGeom>
        </p:spPr>
      </p:pic>
      <p:pic>
        <p:nvPicPr>
          <p:cNvPr id="4" name="object 33">
            <a:extLst>
              <a:ext uri="{FF2B5EF4-FFF2-40B4-BE49-F238E27FC236}">
                <a16:creationId xmlns:a16="http://schemas.microsoft.com/office/drawing/2014/main" id="{BD23AD9B-9D32-AE8F-C3B4-444F9C58E25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43620" y="1489911"/>
            <a:ext cx="1507386" cy="956497"/>
          </a:xfrm>
          <a:prstGeom prst="rect">
            <a:avLst/>
          </a:prstGeom>
        </p:spPr>
      </p:pic>
      <p:sp>
        <p:nvSpPr>
          <p:cNvPr id="6" name="object 35">
            <a:extLst>
              <a:ext uri="{FF2B5EF4-FFF2-40B4-BE49-F238E27FC236}">
                <a16:creationId xmlns:a16="http://schemas.microsoft.com/office/drawing/2014/main" id="{01B093A1-B908-A0EF-CA7E-3232A33B638D}"/>
              </a:ext>
            </a:extLst>
          </p:cNvPr>
          <p:cNvSpPr txBox="1"/>
          <p:nvPr/>
        </p:nvSpPr>
        <p:spPr>
          <a:xfrm>
            <a:off x="3684543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36">
            <a:extLst>
              <a:ext uri="{FF2B5EF4-FFF2-40B4-BE49-F238E27FC236}">
                <a16:creationId xmlns:a16="http://schemas.microsoft.com/office/drawing/2014/main" id="{3AB2EB8E-42C9-A69E-879E-F03F5D07F33F}"/>
              </a:ext>
            </a:extLst>
          </p:cNvPr>
          <p:cNvSpPr txBox="1"/>
          <p:nvPr/>
        </p:nvSpPr>
        <p:spPr>
          <a:xfrm>
            <a:off x="4041458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37">
            <a:extLst>
              <a:ext uri="{FF2B5EF4-FFF2-40B4-BE49-F238E27FC236}">
                <a16:creationId xmlns:a16="http://schemas.microsoft.com/office/drawing/2014/main" id="{FB0BAB9A-961F-01C3-81A0-B8E2A7534948}"/>
              </a:ext>
            </a:extLst>
          </p:cNvPr>
          <p:cNvSpPr txBox="1"/>
          <p:nvPr/>
        </p:nvSpPr>
        <p:spPr>
          <a:xfrm>
            <a:off x="4398373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38">
            <a:extLst>
              <a:ext uri="{FF2B5EF4-FFF2-40B4-BE49-F238E27FC236}">
                <a16:creationId xmlns:a16="http://schemas.microsoft.com/office/drawing/2014/main" id="{4E4FE917-5A87-D978-4784-247070735A3D}"/>
              </a:ext>
            </a:extLst>
          </p:cNvPr>
          <p:cNvSpPr txBox="1"/>
          <p:nvPr/>
        </p:nvSpPr>
        <p:spPr>
          <a:xfrm>
            <a:off x="4755287" y="1504932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39">
            <a:extLst>
              <a:ext uri="{FF2B5EF4-FFF2-40B4-BE49-F238E27FC236}">
                <a16:creationId xmlns:a16="http://schemas.microsoft.com/office/drawing/2014/main" id="{B987698A-2A54-2BD3-7A8A-7C7CD3D35C03}"/>
              </a:ext>
            </a:extLst>
          </p:cNvPr>
          <p:cNvSpPr txBox="1"/>
          <p:nvPr/>
        </p:nvSpPr>
        <p:spPr>
          <a:xfrm>
            <a:off x="3684543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40">
            <a:extLst>
              <a:ext uri="{FF2B5EF4-FFF2-40B4-BE49-F238E27FC236}">
                <a16:creationId xmlns:a16="http://schemas.microsoft.com/office/drawing/2014/main" id="{CCE67C91-98A2-0DDF-4175-2F7CE0A60CC3}"/>
              </a:ext>
            </a:extLst>
          </p:cNvPr>
          <p:cNvSpPr txBox="1"/>
          <p:nvPr/>
        </p:nvSpPr>
        <p:spPr>
          <a:xfrm>
            <a:off x="4398373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41">
            <a:extLst>
              <a:ext uri="{FF2B5EF4-FFF2-40B4-BE49-F238E27FC236}">
                <a16:creationId xmlns:a16="http://schemas.microsoft.com/office/drawing/2014/main" id="{B9BC6C57-A903-EBFA-3E3D-CD9063957DD0}"/>
              </a:ext>
            </a:extLst>
          </p:cNvPr>
          <p:cNvSpPr txBox="1"/>
          <p:nvPr/>
        </p:nvSpPr>
        <p:spPr>
          <a:xfrm>
            <a:off x="4755287" y="1861847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42">
            <a:extLst>
              <a:ext uri="{FF2B5EF4-FFF2-40B4-BE49-F238E27FC236}">
                <a16:creationId xmlns:a16="http://schemas.microsoft.com/office/drawing/2014/main" id="{C5468077-AEC7-07C0-B340-E6B9FD4E26B5}"/>
              </a:ext>
            </a:extLst>
          </p:cNvPr>
          <p:cNvSpPr txBox="1"/>
          <p:nvPr/>
        </p:nvSpPr>
        <p:spPr>
          <a:xfrm>
            <a:off x="3684543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43">
            <a:extLst>
              <a:ext uri="{FF2B5EF4-FFF2-40B4-BE49-F238E27FC236}">
                <a16:creationId xmlns:a16="http://schemas.microsoft.com/office/drawing/2014/main" id="{160D5C89-3626-A8DA-33C2-272327F7ED82}"/>
              </a:ext>
            </a:extLst>
          </p:cNvPr>
          <p:cNvSpPr txBox="1"/>
          <p:nvPr/>
        </p:nvSpPr>
        <p:spPr>
          <a:xfrm>
            <a:off x="4398373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44">
            <a:extLst>
              <a:ext uri="{FF2B5EF4-FFF2-40B4-BE49-F238E27FC236}">
                <a16:creationId xmlns:a16="http://schemas.microsoft.com/office/drawing/2014/main" id="{93901206-FD35-D21B-1F79-2E0C3B9826B9}"/>
              </a:ext>
            </a:extLst>
          </p:cNvPr>
          <p:cNvSpPr txBox="1"/>
          <p:nvPr/>
        </p:nvSpPr>
        <p:spPr>
          <a:xfrm>
            <a:off x="4755287" y="2218761"/>
            <a:ext cx="1174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45">
            <a:extLst>
              <a:ext uri="{FF2B5EF4-FFF2-40B4-BE49-F238E27FC236}">
                <a16:creationId xmlns:a16="http://schemas.microsoft.com/office/drawing/2014/main" id="{F49346DE-800E-C626-5A8F-7FA3C37C879E}"/>
              </a:ext>
            </a:extLst>
          </p:cNvPr>
          <p:cNvSpPr txBox="1"/>
          <p:nvPr/>
        </p:nvSpPr>
        <p:spPr>
          <a:xfrm>
            <a:off x="4256448" y="1773635"/>
            <a:ext cx="74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endParaRPr sz="1100">
              <a:solidFill>
                <a:srgbClr val="0000D5"/>
              </a:solidFill>
              <a:latin typeface="Calibri"/>
              <a:cs typeface="Calibri"/>
            </a:endParaRPr>
          </a:p>
        </p:txBody>
      </p:sp>
      <p:sp>
        <p:nvSpPr>
          <p:cNvPr id="26" name="object 46">
            <a:extLst>
              <a:ext uri="{FF2B5EF4-FFF2-40B4-BE49-F238E27FC236}">
                <a16:creationId xmlns:a16="http://schemas.microsoft.com/office/drawing/2014/main" id="{2F053F06-6E93-F71E-C110-BD5F30FF301C}"/>
              </a:ext>
            </a:extLst>
          </p:cNvPr>
          <p:cNvSpPr txBox="1"/>
          <p:nvPr/>
        </p:nvSpPr>
        <p:spPr>
          <a:xfrm>
            <a:off x="4041458" y="1693837"/>
            <a:ext cx="130175" cy="71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5244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r>
              <a:rPr sz="1100" b="1" spc="500" dirty="0">
                <a:solidFill>
                  <a:srgbClr val="0000D5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 marR="5080" indent="55244">
              <a:lnSpc>
                <a:spcPct val="100000"/>
              </a:lnSpc>
              <a:spcBef>
                <a:spcPts val="170"/>
              </a:spcBef>
            </a:pPr>
            <a:r>
              <a:rPr sz="1100" b="1" spc="-50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r>
              <a:rPr sz="1100" b="1" spc="500" dirty="0">
                <a:solidFill>
                  <a:srgbClr val="0000D5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chemeClr val="tx1"/>
                </a:solidFill>
                <a:latin typeface="Calibri"/>
                <a:cs typeface="Calibri"/>
              </a:rPr>
              <a:t>U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7" name="object 47">
            <a:extLst>
              <a:ext uri="{FF2B5EF4-FFF2-40B4-BE49-F238E27FC236}">
                <a16:creationId xmlns:a16="http://schemas.microsoft.com/office/drawing/2014/main" id="{FF3E75EB-551B-3566-565C-763EE47FAC9E}"/>
              </a:ext>
            </a:extLst>
          </p:cNvPr>
          <p:cNvSpPr txBox="1"/>
          <p:nvPr/>
        </p:nvSpPr>
        <p:spPr>
          <a:xfrm>
            <a:off x="3899533" y="1773635"/>
            <a:ext cx="742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0000D5"/>
                </a:solidFill>
                <a:latin typeface="Calibri"/>
                <a:cs typeface="Calibri"/>
              </a:rPr>
              <a:t>t</a:t>
            </a:r>
            <a:endParaRPr sz="1100" dirty="0">
              <a:solidFill>
                <a:srgbClr val="0000D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910451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7DC1BE-0B60-A126-4306-55953B92BAE3}"/>
              </a:ext>
            </a:extLst>
          </p:cNvPr>
          <p:cNvSpPr/>
          <p:nvPr/>
        </p:nvSpPr>
        <p:spPr>
          <a:xfrm>
            <a:off x="1712442" y="555625"/>
            <a:ext cx="2580158" cy="609600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CE017FB-A5F4-0BE6-A6C8-41A68BFEED8A}"/>
              </a:ext>
            </a:extLst>
          </p:cNvPr>
          <p:cNvSpPr/>
          <p:nvPr/>
        </p:nvSpPr>
        <p:spPr>
          <a:xfrm>
            <a:off x="1712442" y="2003425"/>
            <a:ext cx="2580158" cy="609600"/>
          </a:xfrm>
          <a:prstGeom prst="round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EE94D39-4020-9692-F007-B6F447262901}"/>
              </a:ext>
            </a:extLst>
          </p:cNvPr>
          <p:cNvSpPr/>
          <p:nvPr/>
        </p:nvSpPr>
        <p:spPr>
          <a:xfrm>
            <a:off x="1712442" y="1279525"/>
            <a:ext cx="2580158" cy="6096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F688-6984-A304-6A42-AF04A699454E}"/>
              </a:ext>
            </a:extLst>
          </p:cNvPr>
          <p:cNvSpPr txBox="1"/>
          <p:nvPr/>
        </p:nvSpPr>
        <p:spPr>
          <a:xfrm>
            <a:off x="368300" y="136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Hubbard U and J</a:t>
            </a:r>
          </a:p>
        </p:txBody>
      </p:sp>
      <p:pic>
        <p:nvPicPr>
          <p:cNvPr id="9" name="Picture 8" descr="\documentclass{article}&#10;\usepackage{amsmath}&#10;\usepackage{braket}&#10;\pagestyle{empty}&#10;\begin{document}&#10;&#10;\begin{align*}&#10;U^{aaaa}_{iji'j'} = \bra{a_ia_j}\frac{1}{|\Vec{r}-\Vec{r'}|}\ket{a_{i'}a_{j'}}&#10;\end{align*}&#10;&#10;&#10;\end{document}" title="IguanaTex Bitmap Display">
            <a:extLst>
              <a:ext uri="{FF2B5EF4-FFF2-40B4-BE49-F238E27FC236}">
                <a16:creationId xmlns:a16="http://schemas.microsoft.com/office/drawing/2014/main" id="{2A28C7A1-21ED-2785-1795-C3D6B98AA4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20" y="634501"/>
            <a:ext cx="2355735" cy="453912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99AE4F73-2486-B97F-0477-FF914A0C59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21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5" name="Picture 4" descr="\documentclass{article}&#10;\usepackage{amsmath}&#10;\usepackage{braket}&#10;\pagestyle{empty}&#10;\begin{document}&#10;&#10;\begin{align*}&#10;U=\frac{1}{(2l+1)^2} \sum_{ij} U_{ijij}&#10;\end{align*}&#10;&#10;&#10;\end{document}" title="IguanaTex Bitmap Display">
            <a:extLst>
              <a:ext uri="{FF2B5EF4-FFF2-40B4-BE49-F238E27FC236}">
                <a16:creationId xmlns:a16="http://schemas.microsoft.com/office/drawing/2014/main" id="{2EF50903-B842-3604-01E2-1D253ADED6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26" y="1324305"/>
            <a:ext cx="1993244" cy="546712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braket}&#10;\pagestyle{empty}&#10;\begin{document}&#10;&#10;\begin{align*}&#10;J=\frac{1}{2l(2l+1)} \sum_{i\neq j} U_{ijji}&#10;\end{align*}&#10;&#10;&#10;\end{document}" title="IguanaTex Bitmap Display">
            <a:extLst>
              <a:ext uri="{FF2B5EF4-FFF2-40B4-BE49-F238E27FC236}">
                <a16:creationId xmlns:a16="http://schemas.microsoft.com/office/drawing/2014/main" id="{5D18932E-6AFF-0C1A-0451-273FA9E0108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17" y="2048206"/>
            <a:ext cx="1935928" cy="5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69143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7DC1BE-0B60-A126-4306-55953B92BAE3}"/>
              </a:ext>
            </a:extLst>
          </p:cNvPr>
          <p:cNvSpPr/>
          <p:nvPr/>
        </p:nvSpPr>
        <p:spPr>
          <a:xfrm>
            <a:off x="1712442" y="555625"/>
            <a:ext cx="2580158" cy="609600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F688-6984-A304-6A42-AF04A699454E}"/>
              </a:ext>
            </a:extLst>
          </p:cNvPr>
          <p:cNvSpPr txBox="1"/>
          <p:nvPr/>
        </p:nvSpPr>
        <p:spPr>
          <a:xfrm>
            <a:off x="368300" y="136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Calculating the U matrix</a:t>
            </a:r>
          </a:p>
        </p:txBody>
      </p:sp>
      <p:pic>
        <p:nvPicPr>
          <p:cNvPr id="7" name="Picture 6" descr="\documentclass{article}&#10;\usepackage{amsmath}&#10;\usepackage{braket}&#10;\pagestyle{empty}&#10;\begin{document}&#10;&#10;\begin{align*}&#10;U_{iji'j'}^{aaaa} = \bra{a_ia_j}\frac{1}{|\Vec{r}-\Vec{r'}|}\ket{a_{i'}a_{j'}}&#10;\end{align*}&#10;&#10;&#10;\end{document}" title="IguanaTex Bitmap Display">
            <a:extLst>
              <a:ext uri="{FF2B5EF4-FFF2-40B4-BE49-F238E27FC236}">
                <a16:creationId xmlns:a16="http://schemas.microsoft.com/office/drawing/2014/main" id="{6CF22843-4AD8-60C0-8543-908A365E98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19" y="641275"/>
            <a:ext cx="2355292" cy="453223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99AE4F73-2486-B97F-0477-FF914A0C59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22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38" name="Picture 37" descr="\documentclass{article}&#10;\usepackage{amsmath}&#10;\usepackage{braket}&#10;\pagestyle{empty}&#10;\begin{document}&#10;&#10;\begin{align*}&#10;U_{iji'j'} = \iint \ket{\Vec{r}\Vec{r'}}\frac{1}{|\Vec{r}-\Vec{r'}|}\bra{\Vec{r}\Vec{r'}} d\Vec{r} d\Vec{r'}&#10;\end{align*}&#10;&#10;&#10;\end{document}" title="IguanaTex Bitmap Display">
            <a:extLst>
              <a:ext uri="{FF2B5EF4-FFF2-40B4-BE49-F238E27FC236}">
                <a16:creationId xmlns:a16="http://schemas.microsoft.com/office/drawing/2014/main" id="{05ED4BAE-0CC4-3EB6-ACD1-B82B0358BC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1165225"/>
            <a:ext cx="3912769" cy="62852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braket}&#10;\pagestyle{empty}&#10;\begin{document}&#10;&#10;\begin{align*}&#10;U_{iji'j'} = \iint \ket{\Vec{r}\Vec{r'}}\sum_{k=0}^{\infty}\sum_{m=-k}^k\frac{r^k_&lt;}{r^{k+1}_&gt;} Y_{k,m}(\theta',\phi')Y_{k,m}(\theta, \phi)\bra{\Vec{r}\Vec{r'}} d\Vec{r} d\Vec{r}&#10;\end{align*}&#10;&#10;&#10;\end{document}" title="IguanaTex Bitmap Display">
            <a:extLst>
              <a:ext uri="{FF2B5EF4-FFF2-40B4-BE49-F238E27FC236}">
                <a16:creationId xmlns:a16="http://schemas.microsoft.com/office/drawing/2014/main" id="{D1A600E3-53CE-D145-513B-816890E3FD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2433783"/>
            <a:ext cx="5262857" cy="56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7A226-CD65-6E0C-3ED7-918C85CBD010}"/>
              </a:ext>
            </a:extLst>
          </p:cNvPr>
          <p:cNvCxnSpPr>
            <a:cxnSpLocks/>
          </p:cNvCxnSpPr>
          <p:nvPr/>
        </p:nvCxnSpPr>
        <p:spPr>
          <a:xfrm flipH="1">
            <a:off x="2578100" y="1927225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2C4C52-670B-2FAB-0313-02D43BB49830}"/>
              </a:ext>
            </a:extLst>
          </p:cNvPr>
          <p:cNvCxnSpPr>
            <a:cxnSpLocks/>
          </p:cNvCxnSpPr>
          <p:nvPr/>
        </p:nvCxnSpPr>
        <p:spPr>
          <a:xfrm>
            <a:off x="3035300" y="1927225"/>
            <a:ext cx="381000" cy="50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4F86D3-22F9-7F7A-EBCE-1EF9C80091C0}"/>
              </a:ext>
            </a:extLst>
          </p:cNvPr>
          <p:cNvSpPr txBox="1"/>
          <p:nvPr/>
        </p:nvSpPr>
        <p:spPr>
          <a:xfrm>
            <a:off x="1816100" y="20034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radial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7160CF-DCF2-DE64-0C32-6BFBCA789B9C}"/>
              </a:ext>
            </a:extLst>
          </p:cNvPr>
          <p:cNvSpPr txBox="1"/>
          <p:nvPr/>
        </p:nvSpPr>
        <p:spPr>
          <a:xfrm>
            <a:off x="3416300" y="19388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angular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3306891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7DC1BE-0B60-A126-4306-55953B92BAE3}"/>
              </a:ext>
            </a:extLst>
          </p:cNvPr>
          <p:cNvSpPr/>
          <p:nvPr/>
        </p:nvSpPr>
        <p:spPr>
          <a:xfrm>
            <a:off x="139700" y="1241425"/>
            <a:ext cx="5410200" cy="609600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F688-6984-A304-6A42-AF04A699454E}"/>
              </a:ext>
            </a:extLst>
          </p:cNvPr>
          <p:cNvSpPr txBox="1"/>
          <p:nvPr/>
        </p:nvSpPr>
        <p:spPr>
          <a:xfrm>
            <a:off x="368300" y="136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Calculating the U matrix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9AE4F73-2486-B97F-0477-FF914A0C59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23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10" name="Picture 9" descr="\documentclass{article}&#10;\usepackage{amsmath}&#10;\usepackage{braket}&#10;\pagestyle{empty}&#10;\begin{document}&#10;&#10;\begin{align*}&#10;U_{iji'j'}&amp; = \sum_{k=0}^{\infty}\sum_{m=-k}^k \iint\ket{rr'} \frac{r^k_&lt;}{r^{k+1}_&gt;}\bra{rr'} dr dr'\\&#10;&amp;\otimes \iiiint \ket{\theta \phi \theta' \phi'}Y_{k,m}(\theta,\phi) Y_{k,m}(\theta',\phi') \bra{\theta \phi \theta' \phi'}d\theta d\phi d\theta' d\phi'&#10;\end{align*}&#10;&#10;&#10;\end{document}" title="IguanaTex Bitmap Display">
            <a:extLst>
              <a:ext uri="{FF2B5EF4-FFF2-40B4-BE49-F238E27FC236}">
                <a16:creationId xmlns:a16="http://schemas.microsoft.com/office/drawing/2014/main" id="{9CB15D04-A46B-3BE7-B70A-2E1A7E8543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" y="657304"/>
            <a:ext cx="5357237" cy="10973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27160CF-DCF2-DE64-0C32-6BFBCA789B9C}"/>
              </a:ext>
            </a:extLst>
          </p:cNvPr>
          <p:cNvSpPr txBox="1"/>
          <p:nvPr/>
        </p:nvSpPr>
        <p:spPr>
          <a:xfrm>
            <a:off x="368300" y="186269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Angular part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E7A4D-19CD-377C-03E9-6E74169B055C}"/>
              </a:ext>
            </a:extLst>
          </p:cNvPr>
          <p:cNvSpPr txBox="1"/>
          <p:nvPr/>
        </p:nvSpPr>
        <p:spPr>
          <a:xfrm>
            <a:off x="444500" y="2242205"/>
            <a:ext cx="434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Expectation value can be factorized into angular and radial part if      separates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Depends only on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well known solution</a:t>
            </a:r>
          </a:p>
          <a:p>
            <a:endParaRPr lang="en-DE" sz="1400" dirty="0"/>
          </a:p>
        </p:txBody>
      </p:sp>
      <p:pic>
        <p:nvPicPr>
          <p:cNvPr id="12" name="Picture 11" descr="\documentclass{article}&#10;\usepackage{amsmath}&#10;\usepackage{braket}&#10;\pagestyle{empty}&#10;\begin{document}&#10;&#10;\begin{align*}&#10;\ket{a}&#10;\end{align*}&#10;&#10;&#10;\end{document}" title="IguanaTex Bitmap Display">
            <a:extLst>
              <a:ext uri="{FF2B5EF4-FFF2-40B4-BE49-F238E27FC236}">
                <a16:creationId xmlns:a16="http://schemas.microsoft.com/office/drawing/2014/main" id="{83B1C0E8-191C-E298-F280-25D8EFB149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40" y="2513890"/>
            <a:ext cx="172800" cy="1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92288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7DC1BE-0B60-A126-4306-55953B92BAE3}"/>
              </a:ext>
            </a:extLst>
          </p:cNvPr>
          <p:cNvSpPr/>
          <p:nvPr/>
        </p:nvSpPr>
        <p:spPr>
          <a:xfrm>
            <a:off x="1587500" y="631825"/>
            <a:ext cx="2209800" cy="609600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F688-6984-A304-6A42-AF04A699454E}"/>
              </a:ext>
            </a:extLst>
          </p:cNvPr>
          <p:cNvSpPr txBox="1"/>
          <p:nvPr/>
        </p:nvSpPr>
        <p:spPr>
          <a:xfrm>
            <a:off x="368300" y="136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Calculating the U matrix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9AE4F73-2486-B97F-0477-FF914A0C59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24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10" name="Picture 9" descr="\documentclass{article}&#10;\usepackage{amsmath}&#10;\usepackage{braket}&#10;\pagestyle{empty}&#10;\begin{document}&#10;&#10;\begin{align*}&#10;U_{iji'j'}&amp; = \sum_{k=0}^{\infty}\sum_{m=-k}^k \iint\ket{rr'} \frac{r^k_&lt;}{r^{k+1}_&gt;}\bra{rr'} dr dr'\\&#10;&amp;\otimes \iiiint \ket{\theta \phi \theta' \phi'}Y_{k,m}(\theta,\phi) Y_{k,m}(\theta',\phi') \bra{\theta \phi \theta' \phi'}d\theta d\phi d\theta' d\phi'&#10;\end{align*}&#10;&#10;&#10;\end{document}" title="IguanaTex Bitmap Display">
            <a:extLst>
              <a:ext uri="{FF2B5EF4-FFF2-40B4-BE49-F238E27FC236}">
                <a16:creationId xmlns:a16="http://schemas.microsoft.com/office/drawing/2014/main" id="{9CB15D04-A46B-3BE7-B70A-2E1A7E8543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6" y="657304"/>
            <a:ext cx="5357237" cy="10973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27160CF-DCF2-DE64-0C32-6BFBCA789B9C}"/>
              </a:ext>
            </a:extLst>
          </p:cNvPr>
          <p:cNvSpPr txBox="1"/>
          <p:nvPr/>
        </p:nvSpPr>
        <p:spPr>
          <a:xfrm>
            <a:off x="368300" y="186269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Radial part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9ED0B-801D-8944-2162-57AE4262C7C6}"/>
              </a:ext>
            </a:extLst>
          </p:cNvPr>
          <p:cNvSpPr txBox="1"/>
          <p:nvPr/>
        </p:nvSpPr>
        <p:spPr>
          <a:xfrm>
            <a:off x="444500" y="2242205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Depends on radial part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Called Slater integrals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Numerically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pic>
        <p:nvPicPr>
          <p:cNvPr id="8" name="Picture 7" descr="\documentclass{article}&#10;\usepackage{amsmath}&#10;\usepackage{braket}&#10;\pagestyle{empty}&#10;\begin{document}&#10;&#10;\begin{align*}&#10;\ket{a}&#10;\end{align*}&#10;&#10;&#10;\end{document}" title="IguanaTex Bitmap Display">
            <a:extLst>
              <a:ext uri="{FF2B5EF4-FFF2-40B4-BE49-F238E27FC236}">
                <a16:creationId xmlns:a16="http://schemas.microsoft.com/office/drawing/2014/main" id="{9B399C17-C5DF-2D66-B286-446415F9BD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308225"/>
            <a:ext cx="172800" cy="1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9981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C7DC1BE-0B60-A126-4306-55953B92BAE3}"/>
              </a:ext>
            </a:extLst>
          </p:cNvPr>
          <p:cNvSpPr/>
          <p:nvPr/>
        </p:nvSpPr>
        <p:spPr>
          <a:xfrm>
            <a:off x="1750542" y="469580"/>
            <a:ext cx="2122958" cy="619445"/>
          </a:xfrm>
          <a:prstGeom prst="roundRect">
            <a:avLst/>
          </a:prstGeom>
          <a:solidFill>
            <a:srgbClr val="96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F688-6984-A304-6A42-AF04A699454E}"/>
              </a:ext>
            </a:extLst>
          </p:cNvPr>
          <p:cNvSpPr txBox="1"/>
          <p:nvPr/>
        </p:nvSpPr>
        <p:spPr>
          <a:xfrm>
            <a:off x="368300" y="1363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Impurity Hamiltonian</a:t>
            </a:r>
          </a:p>
        </p:txBody>
      </p:sp>
      <p:pic>
        <p:nvPicPr>
          <p:cNvPr id="7" name="Picture 6" descr="\documentclass{article}&#10;\usepackage{amsmath}&#10;\usepackage{braket}&#10;\pagestyle{empty}&#10;\begin{document}&#10;&#10;\begin{align*}&#10;U^{abcd} = \bra{ab}\frac{1}{|\Vec{r}-\Vec{r'}|}\ket{cd}&#10;\end{align*}&#10;&#10;&#10;\end{document}" title="IguanaTex Bitmap Display">
            <a:extLst>
              <a:ext uri="{FF2B5EF4-FFF2-40B4-BE49-F238E27FC236}">
                <a16:creationId xmlns:a16="http://schemas.microsoft.com/office/drawing/2014/main" id="{28E3525F-0324-ABF8-CCEA-12C5A56EE1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542211"/>
            <a:ext cx="1994584" cy="469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372A1-33C7-8F89-ECC8-6B00FCA932F7}"/>
              </a:ext>
            </a:extLst>
          </p:cNvPr>
          <p:cNvSpPr txBox="1"/>
          <p:nvPr/>
        </p:nvSpPr>
        <p:spPr>
          <a:xfrm>
            <a:off x="2042945" y="1231189"/>
            <a:ext cx="1388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Direct interaction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0665D-87C5-05A4-7738-B2E6CA1ED13B}"/>
              </a:ext>
            </a:extLst>
          </p:cNvPr>
          <p:cNvSpPr txBox="1"/>
          <p:nvPr/>
        </p:nvSpPr>
        <p:spPr>
          <a:xfrm>
            <a:off x="1966745" y="2245773"/>
            <a:ext cx="1611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u="sng" dirty="0"/>
              <a:t>Exchange interaction</a:t>
            </a:r>
          </a:p>
        </p:txBody>
      </p:sp>
      <p:pic>
        <p:nvPicPr>
          <p:cNvPr id="18" name="Picture 17" descr="\documentclass{article}&#10;\usepackage{amsmath}&#10;\usepackage{braket}&#10;\pagestyle{empty}&#10;\begin{document}&#10;&#10;\begin{align*}&#10;U^{abab} = \bra{ab}\frac{1}{|\Vec{r}-\Vec{r'}|}\ket{ab}&#10;\end{align*}&#10;&#10;&#10;\end{document}" title="IguanaTex Bitmap Display">
            <a:extLst>
              <a:ext uri="{FF2B5EF4-FFF2-40B4-BE49-F238E27FC236}">
                <a16:creationId xmlns:a16="http://schemas.microsoft.com/office/drawing/2014/main" id="{26BAA094-389B-7B6E-F049-BDC45FAAEF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1582084"/>
            <a:ext cx="1317930" cy="309802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braket}&#10;\pagestyle{empty}&#10;\begin{document}&#10;&#10;\begin{align*}&#10;U^{abba} = \bra{ab}\frac{1}{|\Vec{r}-\Vec{r'}|}\ket{ba}&#10;\end{align*}&#10;&#10;&#10;\end{document}" title="IguanaTex Bitmap Display">
            <a:extLst>
              <a:ext uri="{FF2B5EF4-FFF2-40B4-BE49-F238E27FC236}">
                <a16:creationId xmlns:a16="http://schemas.microsoft.com/office/drawing/2014/main" id="{C759627E-F2C8-56F1-C3B6-7A641FDD41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2598203"/>
            <a:ext cx="1317930" cy="309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9A6393-3BF5-EC3B-FA62-285C055FCD18}"/>
                  </a:ext>
                </a:extLst>
              </p:cNvPr>
              <p:cNvSpPr txBox="1"/>
              <p:nvPr/>
            </p:nvSpPr>
            <p:spPr>
              <a:xfrm>
                <a:off x="1750543" y="1513348"/>
                <a:ext cx="2365426" cy="438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1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1100" baseline="-25000" dirty="0"/>
                  <a:t> </a:t>
                </a:r>
                <a:r>
                  <a:rPr lang="en-US" sz="1100" dirty="0"/>
                  <a:t>, k</a:t>
                </a:r>
                <a:r>
                  <a:rPr lang="en-US" sz="1100" i="1" dirty="0"/>
                  <a:t> </a:t>
                </a:r>
                <a:r>
                  <a:rPr lang="en-US" sz="1100" dirty="0"/>
                  <a:t>= 0, 2, 4, … (k ≤ 2</a:t>
                </a:r>
                <a:r>
                  <a:rPr lang="en-US" sz="1100" i="1" dirty="0"/>
                  <a:t>l</a:t>
                </a:r>
                <a:r>
                  <a:rPr lang="en-US" sz="1100" dirty="0"/>
                  <a:t>) are multipole </a:t>
                </a:r>
                <a:r>
                  <a:rPr lang="en-US" sz="1050" dirty="0"/>
                  <a:t>expansion coefficients</a:t>
                </a:r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9A6393-3BF5-EC3B-FA62-285C055F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3" y="1513348"/>
                <a:ext cx="2365426" cy="438453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45E4EF-F1E8-5A0B-E104-D452665E0895}"/>
                  </a:ext>
                </a:extLst>
              </p:cNvPr>
              <p:cNvSpPr txBox="1"/>
              <p:nvPr/>
            </p:nvSpPr>
            <p:spPr>
              <a:xfrm>
                <a:off x="1750544" y="2540958"/>
                <a:ext cx="2326582" cy="438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1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sz="1100" baseline="-25000" dirty="0"/>
                  <a:t> </a:t>
                </a:r>
                <a:r>
                  <a:rPr lang="en-US" sz="1100" dirty="0"/>
                  <a:t>, k</a:t>
                </a:r>
                <a:r>
                  <a:rPr lang="en-US" sz="1100" i="1" dirty="0"/>
                  <a:t> </a:t>
                </a:r>
                <a:r>
                  <a:rPr lang="en-US" sz="1100" dirty="0"/>
                  <a:t>= 1, 3, 5, … (k ≤ 2</a:t>
                </a:r>
                <a:r>
                  <a:rPr lang="en-US" sz="1100" i="1" dirty="0"/>
                  <a:t>l</a:t>
                </a:r>
                <a:r>
                  <a:rPr lang="en-US" sz="1100" dirty="0"/>
                  <a:t>) are </a:t>
                </a:r>
                <a:r>
                  <a:rPr lang="en-US" sz="1050" dirty="0"/>
                  <a:t>multipole expansion coefficients</a:t>
                </a:r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45E4EF-F1E8-5A0B-E104-D452665E0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4" y="2540958"/>
                <a:ext cx="2326582" cy="438453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4">
            <a:extLst>
              <a:ext uri="{FF2B5EF4-FFF2-40B4-BE49-F238E27FC236}">
                <a16:creationId xmlns:a16="http://schemas.microsoft.com/office/drawing/2014/main" id="{99AE4F73-2486-B97F-0477-FF914A0C59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25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1026" name="Picture 2 1" descr="figure 4">
            <a:extLst>
              <a:ext uri="{FF2B5EF4-FFF2-40B4-BE49-F238E27FC236}">
                <a16:creationId xmlns:a16="http://schemas.microsoft.com/office/drawing/2014/main" id="{281D1E9B-3EB3-0212-4548-F4064AA58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3"/>
          <a:stretch/>
        </p:blipFill>
        <p:spPr bwMode="auto">
          <a:xfrm>
            <a:off x="4006159" y="1415081"/>
            <a:ext cx="1221348" cy="4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 2" descr="figure 4">
            <a:extLst>
              <a:ext uri="{FF2B5EF4-FFF2-40B4-BE49-F238E27FC236}">
                <a16:creationId xmlns:a16="http://schemas.microsoft.com/office/drawing/2014/main" id="{DA53C08D-4068-D6E6-AE12-9D12C6C1A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2"/>
          <a:stretch/>
        </p:blipFill>
        <p:spPr bwMode="auto">
          <a:xfrm>
            <a:off x="4023629" y="2461774"/>
            <a:ext cx="1065182" cy="48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150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1F688-6984-A304-6A42-AF04A699454E}"/>
              </a:ext>
            </a:extLst>
          </p:cNvPr>
          <p:cNvSpPr txBox="1"/>
          <p:nvPr/>
        </p:nvSpPr>
        <p:spPr>
          <a:xfrm>
            <a:off x="368300" y="1363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MLFT: Screening at the L-edge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9AE4F73-2486-B97F-0477-FF914A0C59D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26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8" name="Picture 7" descr="\documentclass{article}&#10;\usepackage{amsmath}&#10;\usepackage{braket}&#10;\pagestyle{empty}&#10;\begin{document}&#10;&#10;\begin{align*}&#10;&amp;\mathrm{High\; screening\; for\;} F^0_{ab}\\&#10;&amp;\mathrm{calculate\;from\;for\;example\;cDFT}&#10;\end{align*}&#10;&#10;&#10;\end{document}" title="IguanaTex Bitmap Display">
            <a:extLst>
              <a:ext uri="{FF2B5EF4-FFF2-40B4-BE49-F238E27FC236}">
                <a16:creationId xmlns:a16="http://schemas.microsoft.com/office/drawing/2014/main" id="{B3BC5DFA-7201-345E-C02A-31967AFC1E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860426"/>
            <a:ext cx="2544873" cy="471982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braket}&#10;\pagestyle{empty}&#10;\begin{document}&#10;&#10;\begin{align*}&#10;&amp;\approx\mathrm{80\%\; of\; bare \;value\; when\;} k\geq 1\\&amp; \mathrm{Evaluated\;from\;Slater\;integrals}&#10;\end{align*}&#10;&#10;&#10;\end{document}" title="IguanaTex Bitmap Display">
            <a:extLst>
              <a:ext uri="{FF2B5EF4-FFF2-40B4-BE49-F238E27FC236}">
                <a16:creationId xmlns:a16="http://schemas.microsoft.com/office/drawing/2014/main" id="{E5C1AC4F-B5A2-E712-69AE-744FFB996D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906840"/>
            <a:ext cx="2505254" cy="44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4252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C4578CD-1DDE-E571-B1F3-85D7802841EE}"/>
                  </a:ext>
                </a:extLst>
              </p:cNvPr>
              <p:cNvSpPr txBox="1"/>
              <p:nvPr/>
            </p:nvSpPr>
            <p:spPr>
              <a:xfrm>
                <a:off x="368300" y="98425"/>
                <a:ext cx="2868029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cDFT</a:t>
                </a:r>
                <a:r>
                  <a:rPr lang="en-US" b="1" dirty="0"/>
                  <a:t>: Calculation</a:t>
                </a:r>
                <a:r>
                  <a:rPr lang="en-US" sz="1800" b="1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DE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𝒅𝒅</m:t>
                        </m:r>
                      </m:sub>
                      <m:sup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C4578CD-1DDE-E571-B1F3-85D780284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98425"/>
                <a:ext cx="2868029" cy="394019"/>
              </a:xfrm>
              <a:prstGeom prst="rect">
                <a:avLst/>
              </a:prstGeom>
              <a:blipFill>
                <a:blip r:embed="rId15"/>
                <a:stretch>
                  <a:fillRect l="-1699" t="-3077" b="-215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4">
            <a:extLst>
              <a:ext uri="{FF2B5EF4-FFF2-40B4-BE49-F238E27FC236}">
                <a16:creationId xmlns:a16="http://schemas.microsoft.com/office/drawing/2014/main" id="{4FFAF9A7-8D5F-27AB-D87A-8A461DAC63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27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6" name="Picture 5" descr="A diagram of a molecule&#10;&#10;Description automatically generated">
            <a:extLst>
              <a:ext uri="{FF2B5EF4-FFF2-40B4-BE49-F238E27FC236}">
                <a16:creationId xmlns:a16="http://schemas.microsoft.com/office/drawing/2014/main" id="{F8F8BD2C-575E-4702-0024-2FEA3B8315A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6" y="1127125"/>
            <a:ext cx="1219200" cy="1207324"/>
          </a:xfrm>
          <a:prstGeom prst="rect">
            <a:avLst/>
          </a:prstGeom>
        </p:spPr>
      </p:pic>
      <p:pic>
        <p:nvPicPr>
          <p:cNvPr id="7" name="Picture 6" descr="A diagram of a molecule&#10;&#10;Description automatically generated">
            <a:extLst>
              <a:ext uri="{FF2B5EF4-FFF2-40B4-BE49-F238E27FC236}">
                <a16:creationId xmlns:a16="http://schemas.microsoft.com/office/drawing/2014/main" id="{DBF68056-AF78-E494-2101-57FF18E8FF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127125"/>
            <a:ext cx="1219200" cy="1207324"/>
          </a:xfrm>
          <a:prstGeom prst="rect">
            <a:avLst/>
          </a:prstGeom>
        </p:spPr>
      </p:pic>
      <p:pic>
        <p:nvPicPr>
          <p:cNvPr id="8" name="Picture 7" descr="A diagram of a molecule&#10;&#10;Description automatically generated">
            <a:extLst>
              <a:ext uri="{FF2B5EF4-FFF2-40B4-BE49-F238E27FC236}">
                <a16:creationId xmlns:a16="http://schemas.microsoft.com/office/drawing/2014/main" id="{04B544F1-287B-254E-D1FE-BE67C1638A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1127125"/>
            <a:ext cx="1219200" cy="1207324"/>
          </a:xfrm>
          <a:prstGeom prst="rect">
            <a:avLst/>
          </a:prstGeom>
        </p:spPr>
      </p:pic>
      <p:pic>
        <p:nvPicPr>
          <p:cNvPr id="9" name="Picture 8" descr="A diagram of a molecule&#10;&#10;Description automatically generated">
            <a:extLst>
              <a:ext uri="{FF2B5EF4-FFF2-40B4-BE49-F238E27FC236}">
                <a16:creationId xmlns:a16="http://schemas.microsoft.com/office/drawing/2014/main" id="{ABC72C6E-7CF5-AB33-DE90-C1068526602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127125"/>
            <a:ext cx="1219200" cy="120732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A99CDB-C516-C97F-7259-6D67D7708938}"/>
              </a:ext>
            </a:extLst>
          </p:cNvPr>
          <p:cNvSpPr/>
          <p:nvPr/>
        </p:nvSpPr>
        <p:spPr>
          <a:xfrm rot="20761557">
            <a:off x="1280398" y="721162"/>
            <a:ext cx="1160574" cy="745596"/>
          </a:xfrm>
          <a:custGeom>
            <a:avLst/>
            <a:gdLst>
              <a:gd name="connsiteX0" fmla="*/ 0 w 1065930"/>
              <a:gd name="connsiteY0" fmla="*/ 574816 h 574816"/>
              <a:gd name="connsiteX1" fmla="*/ 710620 w 1065930"/>
              <a:gd name="connsiteY1" fmla="*/ 50 h 574816"/>
              <a:gd name="connsiteX2" fmla="*/ 1065930 w 1065930"/>
              <a:gd name="connsiteY2" fmla="*/ 548690 h 574816"/>
              <a:gd name="connsiteX0" fmla="*/ 0 w 1065930"/>
              <a:gd name="connsiteY0" fmla="*/ 574816 h 574816"/>
              <a:gd name="connsiteX1" fmla="*/ 532965 w 1065930"/>
              <a:gd name="connsiteY1" fmla="*/ 50 h 574816"/>
              <a:gd name="connsiteX2" fmla="*/ 1065930 w 1065930"/>
              <a:gd name="connsiteY2" fmla="*/ 548690 h 574816"/>
              <a:gd name="connsiteX0" fmla="*/ 195971 w 1261901"/>
              <a:gd name="connsiteY0" fmla="*/ 574816 h 574816"/>
              <a:gd name="connsiteX1" fmla="*/ 728936 w 1261901"/>
              <a:gd name="connsiteY1" fmla="*/ 50 h 574816"/>
              <a:gd name="connsiteX2" fmla="*/ 1261901 w 1261901"/>
              <a:gd name="connsiteY2" fmla="*/ 548690 h 574816"/>
              <a:gd name="connsiteX0" fmla="*/ 0 w 1065930"/>
              <a:gd name="connsiteY0" fmla="*/ 574816 h 574816"/>
              <a:gd name="connsiteX1" fmla="*/ 532965 w 1065930"/>
              <a:gd name="connsiteY1" fmla="*/ 50 h 574816"/>
              <a:gd name="connsiteX2" fmla="*/ 1065930 w 1065930"/>
              <a:gd name="connsiteY2" fmla="*/ 548690 h 574816"/>
              <a:gd name="connsiteX0" fmla="*/ 0 w 1065930"/>
              <a:gd name="connsiteY0" fmla="*/ 574818 h 574818"/>
              <a:gd name="connsiteX1" fmla="*/ 532965 w 1065930"/>
              <a:gd name="connsiteY1" fmla="*/ 52 h 574818"/>
              <a:gd name="connsiteX2" fmla="*/ 1065930 w 1065930"/>
              <a:gd name="connsiteY2" fmla="*/ 548692 h 574818"/>
              <a:gd name="connsiteX0" fmla="*/ 0 w 1065930"/>
              <a:gd name="connsiteY0" fmla="*/ 574818 h 574818"/>
              <a:gd name="connsiteX1" fmla="*/ 532965 w 1065930"/>
              <a:gd name="connsiteY1" fmla="*/ 52 h 574818"/>
              <a:gd name="connsiteX2" fmla="*/ 1065930 w 1065930"/>
              <a:gd name="connsiteY2" fmla="*/ 548692 h 574818"/>
              <a:gd name="connsiteX0" fmla="*/ 0 w 1065930"/>
              <a:gd name="connsiteY0" fmla="*/ 574818 h 574818"/>
              <a:gd name="connsiteX1" fmla="*/ 532965 w 1065930"/>
              <a:gd name="connsiteY1" fmla="*/ 52 h 574818"/>
              <a:gd name="connsiteX2" fmla="*/ 1065930 w 1065930"/>
              <a:gd name="connsiteY2" fmla="*/ 548692 h 574818"/>
              <a:gd name="connsiteX0" fmla="*/ 0 w 1065930"/>
              <a:gd name="connsiteY0" fmla="*/ 574885 h 574885"/>
              <a:gd name="connsiteX1" fmla="*/ 532965 w 1065930"/>
              <a:gd name="connsiteY1" fmla="*/ 119 h 574885"/>
              <a:gd name="connsiteX2" fmla="*/ 1065930 w 1065930"/>
              <a:gd name="connsiteY2" fmla="*/ 548759 h 5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930" h="574885">
                <a:moveTo>
                  <a:pt x="0" y="574885"/>
                </a:moveTo>
                <a:cubicBezTo>
                  <a:pt x="26125" y="221753"/>
                  <a:pt x="303059" y="-5978"/>
                  <a:pt x="532965" y="119"/>
                </a:cubicBezTo>
                <a:cubicBezTo>
                  <a:pt x="757646" y="-4235"/>
                  <a:pt x="1045029" y="261811"/>
                  <a:pt x="1065930" y="548759"/>
                </a:cubicBezTo>
              </a:path>
            </a:pathLst>
          </a:custGeom>
          <a:ln w="5397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8752C-95A2-80A1-FA7E-2EA4A52AE61D}"/>
              </a:ext>
            </a:extLst>
          </p:cNvPr>
          <p:cNvCxnSpPr/>
          <p:nvPr/>
        </p:nvCxnSpPr>
        <p:spPr>
          <a:xfrm>
            <a:off x="2882900" y="1774825"/>
            <a:ext cx="228600" cy="0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1C44B1F-7803-D8ED-64D1-165D94E78CCC}"/>
              </a:ext>
            </a:extLst>
          </p:cNvPr>
          <p:cNvSpPr/>
          <p:nvPr/>
        </p:nvSpPr>
        <p:spPr>
          <a:xfrm>
            <a:off x="1320800" y="1508125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7E1540-3FA6-BA16-9621-492AFD62DC2F}"/>
              </a:ext>
            </a:extLst>
          </p:cNvPr>
          <p:cNvSpPr/>
          <p:nvPr/>
        </p:nvSpPr>
        <p:spPr>
          <a:xfrm>
            <a:off x="2471506" y="1256409"/>
            <a:ext cx="114300" cy="114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247ECD-5A7D-08C2-1B01-4009295C0DF4}"/>
              </a:ext>
            </a:extLst>
          </p:cNvPr>
          <p:cNvSpPr/>
          <p:nvPr/>
        </p:nvSpPr>
        <p:spPr>
          <a:xfrm>
            <a:off x="4361951" y="1495710"/>
            <a:ext cx="114300" cy="114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 descr="\documentclass{article}&#10;\usepackage{amsmath}&#10;\pagestyle{empty}&#10;\begin{document}&#10;&#10;$s$&#10;&#10;&#10;\end{document}" title="IguanaTex Bitmap Display">
            <a:extLst>
              <a:ext uri="{FF2B5EF4-FFF2-40B4-BE49-F238E27FC236}">
                <a16:creationId xmlns:a16="http://schemas.microsoft.com/office/drawing/2014/main" id="{B84B8DEE-601E-B6F7-7332-42DA466C86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643422"/>
            <a:ext cx="53181" cy="6433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p$&#10;&#10;&#10;\end{document}" title="IguanaTex Bitmap Display">
            <a:extLst>
              <a:ext uri="{FF2B5EF4-FFF2-40B4-BE49-F238E27FC236}">
                <a16:creationId xmlns:a16="http://schemas.microsoft.com/office/drawing/2014/main" id="{FF9A554E-3C2A-B6ED-C808-2B5B24723E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555317"/>
            <a:ext cx="75483" cy="90065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d$&#10;&#10;&#10;\end{document}" title="IguanaTex Bitmap Display">
            <a:extLst>
              <a:ext uri="{FF2B5EF4-FFF2-40B4-BE49-F238E27FC236}">
                <a16:creationId xmlns:a16="http://schemas.microsoft.com/office/drawing/2014/main" id="{42D3337A-07DF-C6BF-60C4-EB239179C3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431490"/>
            <a:ext cx="68621" cy="100358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s$&#10;&#10;&#10;\end{document}" title="IguanaTex Bitmap Display">
            <a:extLst>
              <a:ext uri="{FF2B5EF4-FFF2-40B4-BE49-F238E27FC236}">
                <a16:creationId xmlns:a16="http://schemas.microsoft.com/office/drawing/2014/main" id="{A8380D36-C718-A8F5-E277-055260B7DC5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5" y="1643422"/>
            <a:ext cx="53181" cy="64332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p$&#10;&#10;&#10;\end{document}" title="IguanaTex Bitmap Display">
            <a:extLst>
              <a:ext uri="{FF2B5EF4-FFF2-40B4-BE49-F238E27FC236}">
                <a16:creationId xmlns:a16="http://schemas.microsoft.com/office/drawing/2014/main" id="{03444C33-8865-66C3-191B-92147E0A2F0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80" y="1555317"/>
            <a:ext cx="75483" cy="9006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$d$&#10;&#10;&#10;\end{document}" title="IguanaTex Bitmap Display">
            <a:extLst>
              <a:ext uri="{FF2B5EF4-FFF2-40B4-BE49-F238E27FC236}">
                <a16:creationId xmlns:a16="http://schemas.microsoft.com/office/drawing/2014/main" id="{07B09B0D-1A2D-3668-0DAF-9E70B93D299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68" y="1431490"/>
            <a:ext cx="68621" cy="100358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s$&#10;&#10;&#10;\end{document}" title="IguanaTex Bitmap Display">
            <a:extLst>
              <a:ext uri="{FF2B5EF4-FFF2-40B4-BE49-F238E27FC236}">
                <a16:creationId xmlns:a16="http://schemas.microsoft.com/office/drawing/2014/main" id="{8A2BCD85-27EB-3B79-F37B-981E75CB9D4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1643422"/>
            <a:ext cx="53181" cy="64332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p$&#10;&#10;&#10;\end{document}" title="IguanaTex Bitmap Display">
            <a:extLst>
              <a:ext uri="{FF2B5EF4-FFF2-40B4-BE49-F238E27FC236}">
                <a16:creationId xmlns:a16="http://schemas.microsoft.com/office/drawing/2014/main" id="{935A22CD-E5AB-3F8E-36AD-1059CABB630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1555317"/>
            <a:ext cx="75483" cy="90065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d$&#10;&#10;&#10;\end{document}" title="IguanaTex Bitmap Display">
            <a:extLst>
              <a:ext uri="{FF2B5EF4-FFF2-40B4-BE49-F238E27FC236}">
                <a16:creationId xmlns:a16="http://schemas.microsoft.com/office/drawing/2014/main" id="{2D3986EC-CD8C-16AF-F413-CD14B04B31B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1431490"/>
            <a:ext cx="68621" cy="100358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s$&#10;&#10;&#10;\end{document}" title="IguanaTex Bitmap Display">
            <a:extLst>
              <a:ext uri="{FF2B5EF4-FFF2-40B4-BE49-F238E27FC236}">
                <a16:creationId xmlns:a16="http://schemas.microsoft.com/office/drawing/2014/main" id="{C82FFCF6-AB2F-B3BB-2C90-E6BAA247CB9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48" y="1643422"/>
            <a:ext cx="53181" cy="64332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p$&#10;&#10;&#10;\end{document}" title="IguanaTex Bitmap Display">
            <a:extLst>
              <a:ext uri="{FF2B5EF4-FFF2-40B4-BE49-F238E27FC236}">
                <a16:creationId xmlns:a16="http://schemas.microsoft.com/office/drawing/2014/main" id="{3DEF4F81-5166-8560-F7B8-4EC52ACBBEA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73" y="1555317"/>
            <a:ext cx="75483" cy="9006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d$&#10;&#10;&#10;\end{document}" title="IguanaTex Bitmap Display">
            <a:extLst>
              <a:ext uri="{FF2B5EF4-FFF2-40B4-BE49-F238E27FC236}">
                <a16:creationId xmlns:a16="http://schemas.microsoft.com/office/drawing/2014/main" id="{8AC86B25-8087-339E-07E0-1C8618ED501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61" y="1431490"/>
            <a:ext cx="68621" cy="1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9052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C4578CD-1DDE-E571-B1F3-85D7802841EE}"/>
                  </a:ext>
                </a:extLst>
              </p:cNvPr>
              <p:cNvSpPr txBox="1"/>
              <p:nvPr/>
            </p:nvSpPr>
            <p:spPr>
              <a:xfrm>
                <a:off x="368300" y="98425"/>
                <a:ext cx="2863220" cy="428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cDFT: Calculation</a:t>
                </a:r>
                <a:r>
                  <a:rPr lang="en-US" sz="1800" b="1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DE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𝒑𝒅</m:t>
                        </m:r>
                      </m:sub>
                      <m:sup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C4578CD-1DDE-E571-B1F3-85D780284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98425"/>
                <a:ext cx="2863220" cy="428131"/>
              </a:xfrm>
              <a:prstGeom prst="rect">
                <a:avLst/>
              </a:prstGeom>
              <a:blipFill>
                <a:blip r:embed="rId15"/>
                <a:stretch>
                  <a:fillRect l="-1702" t="-2857" b="-1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4">
            <a:extLst>
              <a:ext uri="{FF2B5EF4-FFF2-40B4-BE49-F238E27FC236}">
                <a16:creationId xmlns:a16="http://schemas.microsoft.com/office/drawing/2014/main" id="{4FFAF9A7-8D5F-27AB-D87A-8A461DAC63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28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6" name="Picture 5" descr="A diagram of a molecule&#10;&#10;Description automatically generated">
            <a:extLst>
              <a:ext uri="{FF2B5EF4-FFF2-40B4-BE49-F238E27FC236}">
                <a16:creationId xmlns:a16="http://schemas.microsoft.com/office/drawing/2014/main" id="{F8F8BD2C-575E-4702-0024-2FEA3B8315A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6" y="1127125"/>
            <a:ext cx="1219200" cy="1207324"/>
          </a:xfrm>
          <a:prstGeom prst="rect">
            <a:avLst/>
          </a:prstGeom>
        </p:spPr>
      </p:pic>
      <p:pic>
        <p:nvPicPr>
          <p:cNvPr id="7" name="Picture 6" descr="A diagram of a molecule&#10;&#10;Description automatically generated">
            <a:extLst>
              <a:ext uri="{FF2B5EF4-FFF2-40B4-BE49-F238E27FC236}">
                <a16:creationId xmlns:a16="http://schemas.microsoft.com/office/drawing/2014/main" id="{DBF68056-AF78-E494-2101-57FF18E8FFB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1127125"/>
            <a:ext cx="1219200" cy="1207324"/>
          </a:xfrm>
          <a:prstGeom prst="rect">
            <a:avLst/>
          </a:prstGeom>
        </p:spPr>
      </p:pic>
      <p:pic>
        <p:nvPicPr>
          <p:cNvPr id="8" name="Picture 7" descr="A diagram of a molecule&#10;&#10;Description automatically generated">
            <a:extLst>
              <a:ext uri="{FF2B5EF4-FFF2-40B4-BE49-F238E27FC236}">
                <a16:creationId xmlns:a16="http://schemas.microsoft.com/office/drawing/2014/main" id="{04B544F1-287B-254E-D1FE-BE67C1638AA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1127125"/>
            <a:ext cx="1219200" cy="1207324"/>
          </a:xfrm>
          <a:prstGeom prst="rect">
            <a:avLst/>
          </a:prstGeom>
        </p:spPr>
      </p:pic>
      <p:pic>
        <p:nvPicPr>
          <p:cNvPr id="9" name="Picture 8" descr="A diagram of a molecule&#10;&#10;Description automatically generated">
            <a:extLst>
              <a:ext uri="{FF2B5EF4-FFF2-40B4-BE49-F238E27FC236}">
                <a16:creationId xmlns:a16="http://schemas.microsoft.com/office/drawing/2014/main" id="{ABC72C6E-7CF5-AB33-DE90-C1068526602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0" y="1127125"/>
            <a:ext cx="1219200" cy="120732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A99CDB-C516-C97F-7259-6D67D7708938}"/>
              </a:ext>
            </a:extLst>
          </p:cNvPr>
          <p:cNvSpPr/>
          <p:nvPr/>
        </p:nvSpPr>
        <p:spPr>
          <a:xfrm rot="21329983">
            <a:off x="866439" y="628332"/>
            <a:ext cx="1603807" cy="745596"/>
          </a:xfrm>
          <a:custGeom>
            <a:avLst/>
            <a:gdLst>
              <a:gd name="connsiteX0" fmla="*/ 0 w 1065930"/>
              <a:gd name="connsiteY0" fmla="*/ 574816 h 574816"/>
              <a:gd name="connsiteX1" fmla="*/ 710620 w 1065930"/>
              <a:gd name="connsiteY1" fmla="*/ 50 h 574816"/>
              <a:gd name="connsiteX2" fmla="*/ 1065930 w 1065930"/>
              <a:gd name="connsiteY2" fmla="*/ 548690 h 574816"/>
              <a:gd name="connsiteX0" fmla="*/ 0 w 1065930"/>
              <a:gd name="connsiteY0" fmla="*/ 574816 h 574816"/>
              <a:gd name="connsiteX1" fmla="*/ 532965 w 1065930"/>
              <a:gd name="connsiteY1" fmla="*/ 50 h 574816"/>
              <a:gd name="connsiteX2" fmla="*/ 1065930 w 1065930"/>
              <a:gd name="connsiteY2" fmla="*/ 548690 h 574816"/>
              <a:gd name="connsiteX0" fmla="*/ 195971 w 1261901"/>
              <a:gd name="connsiteY0" fmla="*/ 574816 h 574816"/>
              <a:gd name="connsiteX1" fmla="*/ 728936 w 1261901"/>
              <a:gd name="connsiteY1" fmla="*/ 50 h 574816"/>
              <a:gd name="connsiteX2" fmla="*/ 1261901 w 1261901"/>
              <a:gd name="connsiteY2" fmla="*/ 548690 h 574816"/>
              <a:gd name="connsiteX0" fmla="*/ 0 w 1065930"/>
              <a:gd name="connsiteY0" fmla="*/ 574816 h 574816"/>
              <a:gd name="connsiteX1" fmla="*/ 532965 w 1065930"/>
              <a:gd name="connsiteY1" fmla="*/ 50 h 574816"/>
              <a:gd name="connsiteX2" fmla="*/ 1065930 w 1065930"/>
              <a:gd name="connsiteY2" fmla="*/ 548690 h 574816"/>
              <a:gd name="connsiteX0" fmla="*/ 0 w 1065930"/>
              <a:gd name="connsiteY0" fmla="*/ 574818 h 574818"/>
              <a:gd name="connsiteX1" fmla="*/ 532965 w 1065930"/>
              <a:gd name="connsiteY1" fmla="*/ 52 h 574818"/>
              <a:gd name="connsiteX2" fmla="*/ 1065930 w 1065930"/>
              <a:gd name="connsiteY2" fmla="*/ 548692 h 574818"/>
              <a:gd name="connsiteX0" fmla="*/ 0 w 1065930"/>
              <a:gd name="connsiteY0" fmla="*/ 574818 h 574818"/>
              <a:gd name="connsiteX1" fmla="*/ 532965 w 1065930"/>
              <a:gd name="connsiteY1" fmla="*/ 52 h 574818"/>
              <a:gd name="connsiteX2" fmla="*/ 1065930 w 1065930"/>
              <a:gd name="connsiteY2" fmla="*/ 548692 h 574818"/>
              <a:gd name="connsiteX0" fmla="*/ 0 w 1065930"/>
              <a:gd name="connsiteY0" fmla="*/ 574818 h 574818"/>
              <a:gd name="connsiteX1" fmla="*/ 532965 w 1065930"/>
              <a:gd name="connsiteY1" fmla="*/ 52 h 574818"/>
              <a:gd name="connsiteX2" fmla="*/ 1065930 w 1065930"/>
              <a:gd name="connsiteY2" fmla="*/ 548692 h 574818"/>
              <a:gd name="connsiteX0" fmla="*/ 0 w 1065930"/>
              <a:gd name="connsiteY0" fmla="*/ 574885 h 574885"/>
              <a:gd name="connsiteX1" fmla="*/ 532965 w 1065930"/>
              <a:gd name="connsiteY1" fmla="*/ 119 h 574885"/>
              <a:gd name="connsiteX2" fmla="*/ 1065930 w 1065930"/>
              <a:gd name="connsiteY2" fmla="*/ 548759 h 57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930" h="574885">
                <a:moveTo>
                  <a:pt x="0" y="574885"/>
                </a:moveTo>
                <a:cubicBezTo>
                  <a:pt x="26125" y="221753"/>
                  <a:pt x="303059" y="-5978"/>
                  <a:pt x="532965" y="119"/>
                </a:cubicBezTo>
                <a:cubicBezTo>
                  <a:pt x="757646" y="-4235"/>
                  <a:pt x="1045029" y="261811"/>
                  <a:pt x="1065930" y="548759"/>
                </a:cubicBezTo>
              </a:path>
            </a:pathLst>
          </a:custGeom>
          <a:ln w="53975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C8752C-95A2-80A1-FA7E-2EA4A52AE61D}"/>
              </a:ext>
            </a:extLst>
          </p:cNvPr>
          <p:cNvCxnSpPr/>
          <p:nvPr/>
        </p:nvCxnSpPr>
        <p:spPr>
          <a:xfrm>
            <a:off x="2882900" y="1774825"/>
            <a:ext cx="228600" cy="0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B7E1540-3FA6-BA16-9621-492AFD62DC2F}"/>
              </a:ext>
            </a:extLst>
          </p:cNvPr>
          <p:cNvSpPr/>
          <p:nvPr/>
        </p:nvSpPr>
        <p:spPr>
          <a:xfrm>
            <a:off x="2471506" y="1256409"/>
            <a:ext cx="114300" cy="114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247ECD-5A7D-08C2-1B01-4009295C0DF4}"/>
              </a:ext>
            </a:extLst>
          </p:cNvPr>
          <p:cNvSpPr/>
          <p:nvPr/>
        </p:nvSpPr>
        <p:spPr>
          <a:xfrm>
            <a:off x="3892550" y="1089025"/>
            <a:ext cx="114300" cy="1143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943CE84-CAAF-37F1-FEA6-644E459CF441}"/>
              </a:ext>
            </a:extLst>
          </p:cNvPr>
          <p:cNvSpPr/>
          <p:nvPr/>
        </p:nvSpPr>
        <p:spPr>
          <a:xfrm>
            <a:off x="825500" y="1317625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B0C21-84C8-7C20-1F3F-AA49AE95787E}"/>
              </a:ext>
            </a:extLst>
          </p:cNvPr>
          <p:cNvSpPr/>
          <p:nvPr/>
        </p:nvSpPr>
        <p:spPr>
          <a:xfrm>
            <a:off x="3873500" y="1317625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0A1CE3-29AD-89FD-D1CD-25B182437B58}"/>
              </a:ext>
            </a:extLst>
          </p:cNvPr>
          <p:cNvCxnSpPr>
            <a:cxnSpLocks/>
          </p:cNvCxnSpPr>
          <p:nvPr/>
        </p:nvCxnSpPr>
        <p:spPr>
          <a:xfrm flipV="1">
            <a:off x="3935002" y="1160901"/>
            <a:ext cx="22146" cy="1747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pagestyle{empty}&#10;\begin{document}&#10;&#10;$s$&#10;&#10;&#10;\end{document}" title="IguanaTex Bitmap Display">
            <a:extLst>
              <a:ext uri="{FF2B5EF4-FFF2-40B4-BE49-F238E27FC236}">
                <a16:creationId xmlns:a16="http://schemas.microsoft.com/office/drawing/2014/main" id="{C16C15FA-DB10-7B36-99E3-C2402295AF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1643422"/>
            <a:ext cx="53181" cy="64332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p$&#10;&#10;&#10;\end{document}" title="IguanaTex Bitmap Display">
            <a:extLst>
              <a:ext uri="{FF2B5EF4-FFF2-40B4-BE49-F238E27FC236}">
                <a16:creationId xmlns:a16="http://schemas.microsoft.com/office/drawing/2014/main" id="{1578EAD5-B9D2-97C9-D8C7-0E05F33078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1555317"/>
            <a:ext cx="75483" cy="9006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d$&#10;&#10;&#10;\end{document}" title="IguanaTex Bitmap Display">
            <a:extLst>
              <a:ext uri="{FF2B5EF4-FFF2-40B4-BE49-F238E27FC236}">
                <a16:creationId xmlns:a16="http://schemas.microsoft.com/office/drawing/2014/main" id="{2E1E2201-3AB7-61CD-5286-2A08C35EB6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431490"/>
            <a:ext cx="68621" cy="10035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s$&#10;&#10;&#10;\end{document}" title="IguanaTex Bitmap Display">
            <a:extLst>
              <a:ext uri="{FF2B5EF4-FFF2-40B4-BE49-F238E27FC236}">
                <a16:creationId xmlns:a16="http://schemas.microsoft.com/office/drawing/2014/main" id="{14F638CC-732F-942E-7557-1B07686C34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5" y="1643422"/>
            <a:ext cx="53181" cy="64332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p$&#10;&#10;&#10;\end{document}" title="IguanaTex Bitmap Display">
            <a:extLst>
              <a:ext uri="{FF2B5EF4-FFF2-40B4-BE49-F238E27FC236}">
                <a16:creationId xmlns:a16="http://schemas.microsoft.com/office/drawing/2014/main" id="{96DF2B5F-1C54-8055-AF79-4C32CF563CC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80" y="1555317"/>
            <a:ext cx="75483" cy="9006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d$&#10;&#10;&#10;\end{document}" title="IguanaTex Bitmap Display">
            <a:extLst>
              <a:ext uri="{FF2B5EF4-FFF2-40B4-BE49-F238E27FC236}">
                <a16:creationId xmlns:a16="http://schemas.microsoft.com/office/drawing/2014/main" id="{A05E7C9C-200D-D99F-40ED-BC95A1C62F9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68" y="1431490"/>
            <a:ext cx="68621" cy="10035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s$&#10;&#10;&#10;\end{document}" title="IguanaTex Bitmap Display">
            <a:extLst>
              <a:ext uri="{FF2B5EF4-FFF2-40B4-BE49-F238E27FC236}">
                <a16:creationId xmlns:a16="http://schemas.microsoft.com/office/drawing/2014/main" id="{70C340F8-2731-155D-7E79-8A67D2D2F38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4" y="1643422"/>
            <a:ext cx="53181" cy="64332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p$&#10;&#10;&#10;\end{document}" title="IguanaTex Bitmap Display">
            <a:extLst>
              <a:ext uri="{FF2B5EF4-FFF2-40B4-BE49-F238E27FC236}">
                <a16:creationId xmlns:a16="http://schemas.microsoft.com/office/drawing/2014/main" id="{B91D4164-7E20-5EAE-4C17-1F36F9B2B73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99" y="1555317"/>
            <a:ext cx="75483" cy="90065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d$&#10;&#10;&#10;\end{document}" title="IguanaTex Bitmap Display">
            <a:extLst>
              <a:ext uri="{FF2B5EF4-FFF2-40B4-BE49-F238E27FC236}">
                <a16:creationId xmlns:a16="http://schemas.microsoft.com/office/drawing/2014/main" id="{341C7FD1-20D3-CDD0-6956-666BE655034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87" y="1431490"/>
            <a:ext cx="68621" cy="100358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s$&#10;&#10;&#10;\end{document}" title="IguanaTex Bitmap Display">
            <a:extLst>
              <a:ext uri="{FF2B5EF4-FFF2-40B4-BE49-F238E27FC236}">
                <a16:creationId xmlns:a16="http://schemas.microsoft.com/office/drawing/2014/main" id="{0CBBFCAB-4F4B-A99F-90E9-9F4C6D61756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48" y="1643422"/>
            <a:ext cx="53181" cy="64332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p$&#10;&#10;&#10;\end{document}" title="IguanaTex Bitmap Display">
            <a:extLst>
              <a:ext uri="{FF2B5EF4-FFF2-40B4-BE49-F238E27FC236}">
                <a16:creationId xmlns:a16="http://schemas.microsoft.com/office/drawing/2014/main" id="{67688641-E786-3C37-B7D1-9DA7505E113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73" y="1555317"/>
            <a:ext cx="75483" cy="90065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d$&#10;&#10;&#10;\end{document}" title="IguanaTex Bitmap Display">
            <a:extLst>
              <a:ext uri="{FF2B5EF4-FFF2-40B4-BE49-F238E27FC236}">
                <a16:creationId xmlns:a16="http://schemas.microsoft.com/office/drawing/2014/main" id="{DFBB68D3-C321-6567-AB22-3FF74589E29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61" y="1431490"/>
            <a:ext cx="68621" cy="1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7422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4C4578CD-1DDE-E571-B1F3-85D7802841EE}"/>
              </a:ext>
            </a:extLst>
          </p:cNvPr>
          <p:cNvSpPr txBox="1"/>
          <p:nvPr/>
        </p:nvSpPr>
        <p:spPr>
          <a:xfrm>
            <a:off x="368300" y="13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Results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3842067-823F-A8F3-82EF-DCF0F26D6F8E}"/>
              </a:ext>
            </a:extLst>
          </p:cNvPr>
          <p:cNvSpPr/>
          <p:nvPr/>
        </p:nvSpPr>
        <p:spPr>
          <a:xfrm>
            <a:off x="4424311" y="790338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FAF9A7-8D5F-27AB-D87A-8A461DAC63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29</a:t>
            </a:fld>
            <a:r>
              <a:rPr lang="en-US" spc="-20" dirty="0"/>
              <a:t>/34</a:t>
            </a:r>
            <a:endParaRPr spc="-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BA041D6D-8887-9522-5D1D-AC6F0A11A0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755671"/>
                  </p:ext>
                </p:extLst>
              </p:nvPr>
            </p:nvGraphicFramePr>
            <p:xfrm>
              <a:off x="846879" y="784225"/>
              <a:ext cx="4214550" cy="131843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404850">
                      <a:extLst>
                        <a:ext uri="{9D8B030D-6E8A-4147-A177-3AD203B41FA5}">
                          <a16:colId xmlns:a16="http://schemas.microsoft.com/office/drawing/2014/main" val="1180759466"/>
                        </a:ext>
                      </a:extLst>
                    </a:gridCol>
                    <a:gridCol w="702425">
                      <a:extLst>
                        <a:ext uri="{9D8B030D-6E8A-4147-A177-3AD203B41FA5}">
                          <a16:colId xmlns:a16="http://schemas.microsoft.com/office/drawing/2014/main" val="3809666835"/>
                        </a:ext>
                      </a:extLst>
                    </a:gridCol>
                    <a:gridCol w="702425">
                      <a:extLst>
                        <a:ext uri="{9D8B030D-6E8A-4147-A177-3AD203B41FA5}">
                          <a16:colId xmlns:a16="http://schemas.microsoft.com/office/drawing/2014/main" val="804522420"/>
                        </a:ext>
                      </a:extLst>
                    </a:gridCol>
                    <a:gridCol w="702425">
                      <a:extLst>
                        <a:ext uri="{9D8B030D-6E8A-4147-A177-3AD203B41FA5}">
                          <a16:colId xmlns:a16="http://schemas.microsoft.com/office/drawing/2014/main" val="3950430914"/>
                        </a:ext>
                      </a:extLst>
                    </a:gridCol>
                    <a:gridCol w="702425">
                      <a:extLst>
                        <a:ext uri="{9D8B030D-6E8A-4147-A177-3AD203B41FA5}">
                          <a16:colId xmlns:a16="http://schemas.microsoft.com/office/drawing/2014/main" val="4270206424"/>
                        </a:ext>
                      </a:extLst>
                    </a:gridCol>
                  </a:tblGrid>
                  <a:tr h="26630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Compound</a:t>
                          </a:r>
                          <a:endParaRPr lang="en-DE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DE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𝑑𝑑</m:t>
                                    </m:r>
                                  </m:sub>
                                  <m:sup>
                                    <m:r>
                                      <a:rPr lang="en-GB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 anchor="ctr">
                        <a:lnL>
                          <a:noFill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DE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GB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𝑝𝑑</m:t>
                                    </m:r>
                                  </m:sub>
                                  <m:sup>
                                    <m:r>
                                      <a:rPr lang="en-GB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DE" sz="1400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481692"/>
                      </a:ext>
                    </a:extLst>
                  </a:tr>
                  <a:tr h="238810">
                    <a:tc vMerge="1"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2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Calculated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Ref. [1]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Calculated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Ref. [1]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229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FeO</a:t>
                          </a:r>
                          <a:endParaRPr lang="en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5.34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6.50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7.55</a:t>
                          </a:r>
                          <a:endParaRPr lang="en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7.50</a:t>
                          </a:r>
                          <a:endParaRPr lang="en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132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NiO</a:t>
                          </a:r>
                          <a:endParaRPr lang="en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7.21</a:t>
                          </a:r>
                          <a:endParaRPr lang="en-GB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8.73</a:t>
                          </a:r>
                          <a:endParaRPr lang="en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8.90</a:t>
                          </a:r>
                          <a:endParaRPr lang="en-DE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6671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BA041D6D-8887-9522-5D1D-AC6F0A11A0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755671"/>
                  </p:ext>
                </p:extLst>
              </p:nvPr>
            </p:nvGraphicFramePr>
            <p:xfrm>
              <a:off x="846879" y="784225"/>
              <a:ext cx="4214550" cy="131843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404850">
                      <a:extLst>
                        <a:ext uri="{9D8B030D-6E8A-4147-A177-3AD203B41FA5}">
                          <a16:colId xmlns:a16="http://schemas.microsoft.com/office/drawing/2014/main" val="1180759466"/>
                        </a:ext>
                      </a:extLst>
                    </a:gridCol>
                    <a:gridCol w="702425">
                      <a:extLst>
                        <a:ext uri="{9D8B030D-6E8A-4147-A177-3AD203B41FA5}">
                          <a16:colId xmlns:a16="http://schemas.microsoft.com/office/drawing/2014/main" val="3809666835"/>
                        </a:ext>
                      </a:extLst>
                    </a:gridCol>
                    <a:gridCol w="702425">
                      <a:extLst>
                        <a:ext uri="{9D8B030D-6E8A-4147-A177-3AD203B41FA5}">
                          <a16:colId xmlns:a16="http://schemas.microsoft.com/office/drawing/2014/main" val="804522420"/>
                        </a:ext>
                      </a:extLst>
                    </a:gridCol>
                    <a:gridCol w="702425">
                      <a:extLst>
                        <a:ext uri="{9D8B030D-6E8A-4147-A177-3AD203B41FA5}">
                          <a16:colId xmlns:a16="http://schemas.microsoft.com/office/drawing/2014/main" val="3950430914"/>
                        </a:ext>
                      </a:extLst>
                    </a:gridCol>
                    <a:gridCol w="702425">
                      <a:extLst>
                        <a:ext uri="{9D8B030D-6E8A-4147-A177-3AD203B41FA5}">
                          <a16:colId xmlns:a16="http://schemas.microsoft.com/office/drawing/2014/main" val="4270206424"/>
                        </a:ext>
                      </a:extLst>
                    </a:gridCol>
                  </a:tblGrid>
                  <a:tr h="33794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Compound</a:t>
                          </a:r>
                          <a:endParaRPr lang="en-DE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blipFill>
                          <a:blip r:embed="rId3"/>
                          <a:stretch>
                            <a:fillRect l="-100000" t="-1786" r="-100433" b="-3160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786" r="-433" b="-31607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481692"/>
                      </a:ext>
                    </a:extLst>
                  </a:tr>
                  <a:tr h="238810">
                    <a:tc vMerge="1"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DE" sz="12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Calculated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Ref. [1]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900" dirty="0"/>
                            <a:t>Calculated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900" dirty="0"/>
                            <a:t>Ref. [1]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229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FeO</a:t>
                          </a:r>
                          <a:endParaRPr lang="en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5.34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6.50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7.55</a:t>
                          </a:r>
                          <a:endParaRPr lang="en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7.50</a:t>
                          </a:r>
                          <a:endParaRPr lang="en-DE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132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err="1"/>
                            <a:t>NiO</a:t>
                          </a:r>
                          <a:endParaRPr lang="en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7.21</a:t>
                          </a:r>
                          <a:endParaRPr lang="en-GB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7.50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/>
                            <a:t>8.73</a:t>
                          </a:r>
                          <a:endParaRPr lang="en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8.90</a:t>
                          </a:r>
                          <a:endParaRPr lang="en-DE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6671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B3D754A-8D8A-53C4-2922-634289AD04E1}"/>
              </a:ext>
            </a:extLst>
          </p:cNvPr>
          <p:cNvSpPr txBox="1"/>
          <p:nvPr/>
        </p:nvSpPr>
        <p:spPr>
          <a:xfrm>
            <a:off x="881196" y="2345931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[1] Fitted by </a:t>
            </a:r>
            <a:r>
              <a:rPr lang="en-GB" sz="1100" dirty="0" err="1"/>
              <a:t>Lüder</a:t>
            </a:r>
            <a:r>
              <a:rPr lang="en-GB" sz="1100" dirty="0"/>
              <a:t> </a:t>
            </a:r>
            <a:r>
              <a:rPr lang="en-GB" sz="1100" i="1" dirty="0"/>
              <a:t>et al. 2017</a:t>
            </a:r>
            <a:endParaRPr lang="en-DE" sz="1100" i="1" dirty="0"/>
          </a:p>
        </p:txBody>
      </p:sp>
    </p:spTree>
    <p:extLst>
      <p:ext uri="{BB962C8B-B14F-4D97-AF65-F5344CB8AC3E}">
        <p14:creationId xmlns:p14="http://schemas.microsoft.com/office/powerpoint/2010/main" val="925739794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0C705-9A67-B790-2BED-586F0174FDB2}"/>
              </a:ext>
            </a:extLst>
          </p:cNvPr>
          <p:cNvSpPr txBox="1"/>
          <p:nvPr/>
        </p:nvSpPr>
        <p:spPr>
          <a:xfrm>
            <a:off x="368300" y="136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X-ray Absorption Spectroscopy (XAS)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4CD73-474E-06BC-BBE0-F4E713B002D3}"/>
              </a:ext>
            </a:extLst>
          </p:cNvPr>
          <p:cNvSpPr txBox="1"/>
          <p:nvPr/>
        </p:nvSpPr>
        <p:spPr>
          <a:xfrm>
            <a:off x="2666909" y="2759085"/>
            <a:ext cx="1675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Naming Scheme of edges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EBA21E6-F236-DDCD-E676-66D7381BDE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3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5" name="Picture 4" descr="A diagram of a photo electron&#10;&#10;Description automatically generated">
            <a:extLst>
              <a:ext uri="{FF2B5EF4-FFF2-40B4-BE49-F238E27FC236}">
                <a16:creationId xmlns:a16="http://schemas.microsoft.com/office/drawing/2014/main" id="{3426B94F-7514-1DC5-03E8-12D02CA75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" t="18801" r="72526" b="25940"/>
          <a:stretch/>
        </p:blipFill>
        <p:spPr>
          <a:xfrm>
            <a:off x="139700" y="860425"/>
            <a:ext cx="1628524" cy="1336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282D57-5C47-20E6-4280-EB16A57540F1}"/>
              </a:ext>
            </a:extLst>
          </p:cNvPr>
          <p:cNvSpPr/>
          <p:nvPr/>
        </p:nvSpPr>
        <p:spPr>
          <a:xfrm>
            <a:off x="2959100" y="555625"/>
            <a:ext cx="1371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B7A46-D749-D2F9-5951-14CC6A2E875C}"/>
              </a:ext>
            </a:extLst>
          </p:cNvPr>
          <p:cNvSpPr/>
          <p:nvPr/>
        </p:nvSpPr>
        <p:spPr>
          <a:xfrm>
            <a:off x="4049409" y="1077676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" name="Picture 9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5ED8E218-FEB3-D17A-60EB-FFD05C73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8" t="40899" r="33973" b="34694"/>
          <a:stretch/>
        </p:blipFill>
        <p:spPr>
          <a:xfrm>
            <a:off x="2587395" y="802523"/>
            <a:ext cx="2262114" cy="207360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E122B-5F3A-2616-6C9A-A6227B60DC80}"/>
              </a:ext>
            </a:extLst>
          </p:cNvPr>
          <p:cNvCxnSpPr>
            <a:cxnSpLocks/>
          </p:cNvCxnSpPr>
          <p:nvPr/>
        </p:nvCxnSpPr>
        <p:spPr>
          <a:xfrm>
            <a:off x="2702415" y="864951"/>
            <a:ext cx="15120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C0A2A7-0F32-FCB7-E289-A53AD74C2621}"/>
              </a:ext>
            </a:extLst>
          </p:cNvPr>
          <p:cNvSpPr txBox="1"/>
          <p:nvPr/>
        </p:nvSpPr>
        <p:spPr>
          <a:xfrm>
            <a:off x="4168573" y="73929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Continuum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energy graph&#10;&#10;Description automatically generated">
            <a:extLst>
              <a:ext uri="{FF2B5EF4-FFF2-40B4-BE49-F238E27FC236}">
                <a16:creationId xmlns:a16="http://schemas.microsoft.com/office/drawing/2014/main" id="{67EAC963-5D37-12C7-F44C-7326431B7F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5" y="550949"/>
            <a:ext cx="2878345" cy="2158758"/>
          </a:xfrm>
          <a:prstGeom prst="rect">
            <a:avLst/>
          </a:prstGeom>
        </p:spPr>
      </p:pic>
      <p:pic>
        <p:nvPicPr>
          <p:cNvPr id="7" name="Picture 6" descr="A graph of a graph showing the energy&#10;&#10;Description automatically generated">
            <a:extLst>
              <a:ext uri="{FF2B5EF4-FFF2-40B4-BE49-F238E27FC236}">
                <a16:creationId xmlns:a16="http://schemas.microsoft.com/office/drawing/2014/main" id="{9D3EB1AF-0A9E-B0AA-D960-545E4812B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88" y="565771"/>
            <a:ext cx="2837506" cy="2128129"/>
          </a:xfrm>
          <a:prstGeom prst="rect">
            <a:avLst/>
          </a:prstGeom>
        </p:spPr>
      </p:pic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E2A3B26-E800-E28D-68A0-92030680178C}"/>
              </a:ext>
            </a:extLst>
          </p:cNvPr>
          <p:cNvCxnSpPr/>
          <p:nvPr/>
        </p:nvCxnSpPr>
        <p:spPr>
          <a:xfrm>
            <a:off x="113414" y="2974554"/>
            <a:ext cx="361950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70EA54B-3B09-5C5E-F53F-FB9AEF37757C}"/>
              </a:ext>
            </a:extLst>
          </p:cNvPr>
          <p:cNvCxnSpPr/>
          <p:nvPr/>
        </p:nvCxnSpPr>
        <p:spPr>
          <a:xfrm>
            <a:off x="113414" y="3131830"/>
            <a:ext cx="36195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0B20F424-159A-67A4-643D-6A3A72D4DA80}"/>
              </a:ext>
            </a:extLst>
          </p:cNvPr>
          <p:cNvSpPr txBox="1"/>
          <p:nvPr/>
        </p:nvSpPr>
        <p:spPr>
          <a:xfrm>
            <a:off x="474064" y="2871068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80% of bare value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C4F62A1-731F-E863-100F-0302A6519C45}"/>
              </a:ext>
            </a:extLst>
          </p:cNvPr>
          <p:cNvSpPr txBox="1"/>
          <p:nvPr/>
        </p:nvSpPr>
        <p:spPr>
          <a:xfrm>
            <a:off x="474064" y="3028609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70% of bare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C4578CD-1DDE-E571-B1F3-85D7802841EE}"/>
                  </a:ext>
                </a:extLst>
              </p:cNvPr>
              <p:cNvSpPr txBox="1"/>
              <p:nvPr/>
            </p:nvSpPr>
            <p:spPr>
              <a:xfrm>
                <a:off x="368300" y="1363"/>
                <a:ext cx="2989857" cy="426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NiFe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O</a:t>
                </a:r>
                <a:r>
                  <a:rPr lang="en-US" b="1" baseline="-25000" dirty="0"/>
                  <a:t>4</a:t>
                </a:r>
                <a:r>
                  <a:rPr lang="en-US" b="1" dirty="0"/>
                  <a:t>: </a:t>
                </a:r>
                <a:r>
                  <a:rPr lang="en-US" sz="1800" b="1" dirty="0"/>
                  <a:t>Influence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DE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b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𝒑𝒅</m:t>
                        </m:r>
                      </m:sub>
                      <m:sup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C4578CD-1DDE-E571-B1F3-85D780284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1363"/>
                <a:ext cx="2989857" cy="426784"/>
              </a:xfrm>
              <a:prstGeom prst="rect">
                <a:avLst/>
              </a:prstGeom>
              <a:blipFill>
                <a:blip r:embed="rId5"/>
                <a:stretch>
                  <a:fillRect l="-1629" t="-285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D9A48FB2-A3D1-887A-089A-9114DA5189BA}"/>
              </a:ext>
            </a:extLst>
          </p:cNvPr>
          <p:cNvSpPr/>
          <p:nvPr/>
        </p:nvSpPr>
        <p:spPr>
          <a:xfrm>
            <a:off x="2389980" y="671812"/>
            <a:ext cx="533400" cy="39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3842067-823F-A8F3-82EF-DCF0F26D6F8E}"/>
              </a:ext>
            </a:extLst>
          </p:cNvPr>
          <p:cNvSpPr/>
          <p:nvPr/>
        </p:nvSpPr>
        <p:spPr>
          <a:xfrm>
            <a:off x="3366294" y="1931195"/>
            <a:ext cx="538955" cy="429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B97F87-7428-6EDE-6415-49CF2BD8A1F3}"/>
              </a:ext>
            </a:extLst>
          </p:cNvPr>
          <p:cNvSpPr/>
          <p:nvPr/>
        </p:nvSpPr>
        <p:spPr>
          <a:xfrm>
            <a:off x="2304000" y="1987200"/>
            <a:ext cx="388142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FAF9A7-8D5F-27AB-D87A-8A461DAC63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30</a:t>
            </a:fld>
            <a:r>
              <a:rPr lang="en-US" spc="-20" dirty="0"/>
              <a:t>/34</a:t>
            </a:r>
            <a:endParaRPr spc="-2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48F991-A4B7-EF6F-6C97-36A6F16933E3}"/>
              </a:ext>
            </a:extLst>
          </p:cNvPr>
          <p:cNvCxnSpPr/>
          <p:nvPr/>
        </p:nvCxnSpPr>
        <p:spPr>
          <a:xfrm>
            <a:off x="113414" y="2817278"/>
            <a:ext cx="361950" cy="0"/>
          </a:xfrm>
          <a:prstGeom prst="line">
            <a:avLst/>
          </a:prstGeom>
          <a:ln w="19050" cap="rnd">
            <a:solidFill>
              <a:srgbClr val="00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B8E9F7-4023-45F3-CFCF-C801B4FAC826}"/>
              </a:ext>
            </a:extLst>
          </p:cNvPr>
          <p:cNvSpPr txBox="1"/>
          <p:nvPr/>
        </p:nvSpPr>
        <p:spPr>
          <a:xfrm>
            <a:off x="474064" y="2713527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D5"/>
                </a:solidFill>
              </a:rPr>
              <a:t>90% of bare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56F2C-3ED2-93F1-0765-263635276A10}"/>
              </a:ext>
            </a:extLst>
          </p:cNvPr>
          <p:cNvSpPr txBox="1"/>
          <p:nvPr/>
        </p:nvSpPr>
        <p:spPr>
          <a:xfrm>
            <a:off x="1130300" y="354826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2E3EC-61DC-AE9F-8ADA-71B12A923F7A}"/>
              </a:ext>
            </a:extLst>
          </p:cNvPr>
          <p:cNvSpPr txBox="1"/>
          <p:nvPr/>
        </p:nvSpPr>
        <p:spPr>
          <a:xfrm>
            <a:off x="4025900" y="354826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XMCD</a:t>
            </a:r>
          </a:p>
        </p:txBody>
      </p:sp>
    </p:spTree>
    <p:extLst>
      <p:ext uri="{BB962C8B-B14F-4D97-AF65-F5344CB8AC3E}">
        <p14:creationId xmlns:p14="http://schemas.microsoft.com/office/powerpoint/2010/main" val="328785551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C4578CD-1DDE-E571-B1F3-85D7802841EE}"/>
                  </a:ext>
                </a:extLst>
              </p:cNvPr>
              <p:cNvSpPr txBox="1"/>
              <p:nvPr/>
            </p:nvSpPr>
            <p:spPr>
              <a:xfrm>
                <a:off x="368300" y="1363"/>
                <a:ext cx="2904898" cy="428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NiFe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O</a:t>
                </a:r>
                <a:r>
                  <a:rPr lang="en-US" b="1" baseline="-25000" dirty="0"/>
                  <a:t>4</a:t>
                </a:r>
                <a:r>
                  <a:rPr lang="en-US" b="1" dirty="0"/>
                  <a:t>: </a:t>
                </a:r>
                <a:r>
                  <a:rPr lang="en-US" sz="1800" b="1" dirty="0"/>
                  <a:t>Influence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DE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𝒑𝒅</m:t>
                        </m:r>
                      </m:sub>
                      <m:sup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C4578CD-1DDE-E571-B1F3-85D780284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1363"/>
                <a:ext cx="2904898" cy="428131"/>
              </a:xfrm>
              <a:prstGeom prst="rect">
                <a:avLst/>
              </a:prstGeom>
              <a:blipFill>
                <a:blip r:embed="rId5"/>
                <a:stretch>
                  <a:fillRect l="-1677" t="-285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D9A48FB2-A3D1-887A-089A-9114DA5189BA}"/>
              </a:ext>
            </a:extLst>
          </p:cNvPr>
          <p:cNvSpPr/>
          <p:nvPr/>
        </p:nvSpPr>
        <p:spPr>
          <a:xfrm>
            <a:off x="2196000" y="918000"/>
            <a:ext cx="491331" cy="264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3842067-823F-A8F3-82EF-DCF0F26D6F8E}"/>
              </a:ext>
            </a:extLst>
          </p:cNvPr>
          <p:cNvSpPr/>
          <p:nvPr/>
        </p:nvSpPr>
        <p:spPr>
          <a:xfrm>
            <a:off x="4098132" y="905032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B97F87-7428-6EDE-6415-49CF2BD8A1F3}"/>
              </a:ext>
            </a:extLst>
          </p:cNvPr>
          <p:cNvSpPr/>
          <p:nvPr/>
        </p:nvSpPr>
        <p:spPr>
          <a:xfrm>
            <a:off x="2304000" y="1987200"/>
            <a:ext cx="388142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6644FEB-A406-751E-9167-88A1C8DA43CE}"/>
              </a:ext>
            </a:extLst>
          </p:cNvPr>
          <p:cNvSpPr/>
          <p:nvPr/>
        </p:nvSpPr>
        <p:spPr>
          <a:xfrm>
            <a:off x="4205288" y="1990882"/>
            <a:ext cx="361949" cy="149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FAF9A7-8D5F-27AB-D87A-8A461DAC63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31</a:t>
            </a:fld>
            <a:r>
              <a:rPr lang="en-US" spc="-20" dirty="0"/>
              <a:t>/34</a:t>
            </a:r>
            <a:endParaRPr spc="-20" dirty="0"/>
          </a:p>
        </p:txBody>
      </p:sp>
      <p:pic>
        <p:nvPicPr>
          <p:cNvPr id="6" name="Picture 5" descr="A graph of a energy graph">
            <a:extLst>
              <a:ext uri="{FF2B5EF4-FFF2-40B4-BE49-F238E27FC236}">
                <a16:creationId xmlns:a16="http://schemas.microsoft.com/office/drawing/2014/main" id="{16DB08AD-0310-D30C-9032-A750B3D78E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479425"/>
            <a:ext cx="2588511" cy="1941383"/>
          </a:xfrm>
          <a:prstGeom prst="rect">
            <a:avLst/>
          </a:prstGeom>
        </p:spPr>
      </p:pic>
      <p:pic>
        <p:nvPicPr>
          <p:cNvPr id="9" name="Picture 8" descr="A graph of a graph showing the energy&#10;&#10;Description automatically generated">
            <a:extLst>
              <a:ext uri="{FF2B5EF4-FFF2-40B4-BE49-F238E27FC236}">
                <a16:creationId xmlns:a16="http://schemas.microsoft.com/office/drawing/2014/main" id="{555484E6-54D4-76D6-4D9C-EBAC3AF1A9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139" y="530507"/>
            <a:ext cx="2508207" cy="188115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B28B02-F661-0F47-DA09-0AAE29BF6576}"/>
              </a:ext>
            </a:extLst>
          </p:cNvPr>
          <p:cNvCxnSpPr/>
          <p:nvPr/>
        </p:nvCxnSpPr>
        <p:spPr>
          <a:xfrm>
            <a:off x="113414" y="2974554"/>
            <a:ext cx="361950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EDBC73-4E5B-10C6-2BF5-48587B4C57EE}"/>
              </a:ext>
            </a:extLst>
          </p:cNvPr>
          <p:cNvCxnSpPr/>
          <p:nvPr/>
        </p:nvCxnSpPr>
        <p:spPr>
          <a:xfrm>
            <a:off x="113414" y="3131830"/>
            <a:ext cx="36195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252A3A-30D8-CE79-B2D3-F56DD920161C}"/>
                  </a:ext>
                </a:extLst>
              </p:cNvPr>
              <p:cNvSpPr txBox="1"/>
              <p:nvPr/>
            </p:nvSpPr>
            <p:spPr>
              <a:xfrm>
                <a:off x="474064" y="2871068"/>
                <a:ext cx="684996" cy="22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DE" sz="8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8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𝑑𝑑</m:t>
                        </m:r>
                      </m:sub>
                      <m:sup>
                        <m:r>
                          <a:rPr lang="en-GB" sz="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GB" sz="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800" dirty="0">
                    <a:solidFill>
                      <a:srgbClr val="FF0000"/>
                    </a:solidFill>
                  </a:rPr>
                  <a:t>+ 1 eV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252A3A-30D8-CE79-B2D3-F56DD92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64" y="2871068"/>
                <a:ext cx="684996" cy="221086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5B920B-7181-C89E-6820-D6BAFCBEE5B1}"/>
                  </a:ext>
                </a:extLst>
              </p:cNvPr>
              <p:cNvSpPr txBox="1"/>
              <p:nvPr/>
            </p:nvSpPr>
            <p:spPr>
              <a:xfrm>
                <a:off x="474064" y="3028609"/>
                <a:ext cx="771558" cy="22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DE" sz="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𝑑𝑑</m:t>
                        </m:r>
                      </m:sub>
                      <m:sup>
                        <m:r>
                          <a:rPr lang="en-GB" sz="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GB" sz="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800" dirty="0">
                    <a:solidFill>
                      <a:schemeClr val="tx1"/>
                    </a:solidFill>
                  </a:rPr>
                  <a:t>+ 0.5 eV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5B920B-7181-C89E-6820-D6BAFCBE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64" y="3028609"/>
                <a:ext cx="771558" cy="221086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0DC5B-ACD9-8F34-217D-9375D655DFA4}"/>
              </a:ext>
            </a:extLst>
          </p:cNvPr>
          <p:cNvCxnSpPr/>
          <p:nvPr/>
        </p:nvCxnSpPr>
        <p:spPr>
          <a:xfrm>
            <a:off x="113414" y="2817278"/>
            <a:ext cx="361950" cy="0"/>
          </a:xfrm>
          <a:prstGeom prst="line">
            <a:avLst/>
          </a:prstGeom>
          <a:ln w="19050" cap="rnd">
            <a:solidFill>
              <a:srgbClr val="0000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FC0378-5B78-D6E9-2D75-108212114363}"/>
                  </a:ext>
                </a:extLst>
              </p:cNvPr>
              <p:cNvSpPr txBox="1"/>
              <p:nvPr/>
            </p:nvSpPr>
            <p:spPr>
              <a:xfrm>
                <a:off x="474064" y="2713527"/>
                <a:ext cx="523092" cy="221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E" sz="800" i="1" smtClean="0">
                              <a:solidFill>
                                <a:srgbClr val="0000D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800" b="0" i="1" smtClean="0">
                              <a:solidFill>
                                <a:srgbClr val="0000D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1.3 </m:t>
                          </m:r>
                          <m:r>
                            <a:rPr lang="en-GB" sz="800" i="1">
                              <a:solidFill>
                                <a:srgbClr val="0000D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800" b="0" i="1" smtClean="0">
                              <a:solidFill>
                                <a:srgbClr val="0000D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𝑑𝑑</m:t>
                          </m:r>
                        </m:sub>
                        <m:sup>
                          <m:r>
                            <a:rPr lang="en-GB" sz="800" b="0" i="1" smtClean="0">
                              <a:solidFill>
                                <a:srgbClr val="0000D5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800" dirty="0">
                  <a:solidFill>
                    <a:srgbClr val="0000D5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FC0378-5B78-D6E9-2D75-10821211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64" y="2713527"/>
                <a:ext cx="523092" cy="2210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21F7FF5-3CDE-459B-5D69-E89E0B3D9729}"/>
              </a:ext>
            </a:extLst>
          </p:cNvPr>
          <p:cNvSpPr/>
          <p:nvPr/>
        </p:nvSpPr>
        <p:spPr>
          <a:xfrm>
            <a:off x="2116244" y="590307"/>
            <a:ext cx="491331" cy="42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72184A-E30E-876A-3390-6C9E3C94EE20}"/>
              </a:ext>
            </a:extLst>
          </p:cNvPr>
          <p:cNvSpPr/>
          <p:nvPr/>
        </p:nvSpPr>
        <p:spPr>
          <a:xfrm>
            <a:off x="3293896" y="1660787"/>
            <a:ext cx="491331" cy="42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37BDC-77B8-E1D1-ADCC-FBDC2184A770}"/>
              </a:ext>
            </a:extLst>
          </p:cNvPr>
          <p:cNvSpPr txBox="1"/>
          <p:nvPr/>
        </p:nvSpPr>
        <p:spPr>
          <a:xfrm>
            <a:off x="977900" y="327025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2F495-64A8-DC07-7069-ACF42E6F5B27}"/>
              </a:ext>
            </a:extLst>
          </p:cNvPr>
          <p:cNvSpPr txBox="1"/>
          <p:nvPr/>
        </p:nvSpPr>
        <p:spPr>
          <a:xfrm>
            <a:off x="3873500" y="327025"/>
            <a:ext cx="80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XMCD</a:t>
            </a:r>
          </a:p>
        </p:txBody>
      </p:sp>
    </p:spTree>
    <p:extLst>
      <p:ext uri="{BB962C8B-B14F-4D97-AF65-F5344CB8AC3E}">
        <p14:creationId xmlns:p14="http://schemas.microsoft.com/office/powerpoint/2010/main" val="1905034500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4C4578CD-1DDE-E571-B1F3-85D7802841EE}"/>
              </a:ext>
            </a:extLst>
          </p:cNvPr>
          <p:cNvSpPr txBox="1"/>
          <p:nvPr/>
        </p:nvSpPr>
        <p:spPr>
          <a:xfrm>
            <a:off x="368300" y="136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M</a:t>
            </a:r>
            <a:r>
              <a:rPr lang="en-US" b="1" dirty="0"/>
              <a:t>LFT: Double Counting</a:t>
            </a:r>
            <a:endParaRPr lang="en-US" sz="1800" b="1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9A48FB2-A3D1-887A-089A-9114DA5189BA}"/>
              </a:ext>
            </a:extLst>
          </p:cNvPr>
          <p:cNvSpPr/>
          <p:nvPr/>
        </p:nvSpPr>
        <p:spPr>
          <a:xfrm>
            <a:off x="2196000" y="918000"/>
            <a:ext cx="491331" cy="264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3842067-823F-A8F3-82EF-DCF0F26D6F8E}"/>
              </a:ext>
            </a:extLst>
          </p:cNvPr>
          <p:cNvSpPr/>
          <p:nvPr/>
        </p:nvSpPr>
        <p:spPr>
          <a:xfrm>
            <a:off x="4098132" y="905032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B97F87-7428-6EDE-6415-49CF2BD8A1F3}"/>
              </a:ext>
            </a:extLst>
          </p:cNvPr>
          <p:cNvSpPr/>
          <p:nvPr/>
        </p:nvSpPr>
        <p:spPr>
          <a:xfrm>
            <a:off x="2304000" y="1987200"/>
            <a:ext cx="388142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6644FEB-A406-751E-9167-88A1C8DA43CE}"/>
              </a:ext>
            </a:extLst>
          </p:cNvPr>
          <p:cNvSpPr/>
          <p:nvPr/>
        </p:nvSpPr>
        <p:spPr>
          <a:xfrm>
            <a:off x="4205288" y="1990882"/>
            <a:ext cx="361949" cy="149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FAF9A7-8D5F-27AB-D87A-8A461DAC63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32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F7FF5-3CDE-459B-5D69-E89E0B3D9729}"/>
              </a:ext>
            </a:extLst>
          </p:cNvPr>
          <p:cNvSpPr/>
          <p:nvPr/>
        </p:nvSpPr>
        <p:spPr>
          <a:xfrm>
            <a:off x="2116244" y="590307"/>
            <a:ext cx="491331" cy="42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4FE03-94C0-AB6B-E38D-6E03B6620CC9}"/>
              </a:ext>
            </a:extLst>
          </p:cNvPr>
          <p:cNvSpPr txBox="1"/>
          <p:nvPr/>
        </p:nvSpPr>
        <p:spPr>
          <a:xfrm>
            <a:off x="1127711" y="971186"/>
            <a:ext cx="2468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</a:t>
            </a:r>
            <a:endParaRPr lang="en-DE" sz="1400" dirty="0"/>
          </a:p>
        </p:txBody>
      </p:sp>
      <p:pic>
        <p:nvPicPr>
          <p:cNvPr id="6" name="Picture 5" descr="\documentclass{article}&#10;\usepackage{amsmath}&#10;\usepackage{braket}&#10;\pagestyle{empty}&#10;\begin{document}&#10;&#10;\begin{align*}&#10;E_{dc}^{2p}=n_dE^{pd}-\delta_{DC}&#10;\end{align*}&#10;&#10;&#10;\end{document}" title="IguanaTex Bitmap Display">
            <a:extLst>
              <a:ext uri="{FF2B5EF4-FFF2-40B4-BE49-F238E27FC236}">
                <a16:creationId xmlns:a16="http://schemas.microsoft.com/office/drawing/2014/main" id="{5BAA2706-CA49-93C1-CEF8-B45C3C64CC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641968"/>
            <a:ext cx="1963886" cy="28525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braket}&#10;\pagestyle{empty}&#10;\begin{document}&#10;&#10;\begin{align*}&#10;E_{dc}^{3d}=n_d E^{dd}+n_pE^{pd}-\delta_{DC}&#10;\end{align*}&#10;&#10;&#10;\end{document}" title="IguanaTex Bitmap Display">
            <a:extLst>
              <a:ext uri="{FF2B5EF4-FFF2-40B4-BE49-F238E27FC236}">
                <a16:creationId xmlns:a16="http://schemas.microsoft.com/office/drawing/2014/main" id="{23723893-BACF-8845-F78E-9A5E0F2FAA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817482"/>
            <a:ext cx="2866286" cy="2715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2FE130-4B93-C82E-1B1C-9CEAC0F0D832}"/>
              </a:ext>
            </a:extLst>
          </p:cNvPr>
          <p:cNvSpPr txBox="1"/>
          <p:nvPr/>
        </p:nvSpPr>
        <p:spPr>
          <a:xfrm>
            <a:off x="520700" y="223202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Es are averaged over all possible states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21857502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45">
            <a:extLst>
              <a:ext uri="{FF2B5EF4-FFF2-40B4-BE49-F238E27FC236}">
                <a16:creationId xmlns:a16="http://schemas.microsoft.com/office/drawing/2014/main" id="{4C4578CD-1DDE-E571-B1F3-85D7802841EE}"/>
              </a:ext>
            </a:extLst>
          </p:cNvPr>
          <p:cNvSpPr txBox="1"/>
          <p:nvPr/>
        </p:nvSpPr>
        <p:spPr>
          <a:xfrm>
            <a:off x="368300" y="136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M</a:t>
            </a:r>
            <a:r>
              <a:rPr lang="en-US" b="1" dirty="0"/>
              <a:t>LFT: Double Counting</a:t>
            </a:r>
            <a:endParaRPr lang="en-US" sz="1800" b="1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9A48FB2-A3D1-887A-089A-9114DA5189BA}"/>
              </a:ext>
            </a:extLst>
          </p:cNvPr>
          <p:cNvSpPr/>
          <p:nvPr/>
        </p:nvSpPr>
        <p:spPr>
          <a:xfrm>
            <a:off x="2196000" y="918000"/>
            <a:ext cx="491331" cy="264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3842067-823F-A8F3-82EF-DCF0F26D6F8E}"/>
              </a:ext>
            </a:extLst>
          </p:cNvPr>
          <p:cNvSpPr/>
          <p:nvPr/>
        </p:nvSpPr>
        <p:spPr>
          <a:xfrm>
            <a:off x="4098132" y="905032"/>
            <a:ext cx="471486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B97F87-7428-6EDE-6415-49CF2BD8A1F3}"/>
              </a:ext>
            </a:extLst>
          </p:cNvPr>
          <p:cNvSpPr/>
          <p:nvPr/>
        </p:nvSpPr>
        <p:spPr>
          <a:xfrm>
            <a:off x="2304000" y="1987200"/>
            <a:ext cx="388142" cy="223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6644FEB-A406-751E-9167-88A1C8DA43CE}"/>
              </a:ext>
            </a:extLst>
          </p:cNvPr>
          <p:cNvSpPr/>
          <p:nvPr/>
        </p:nvSpPr>
        <p:spPr>
          <a:xfrm>
            <a:off x="4205288" y="1990882"/>
            <a:ext cx="361949" cy="149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FAF9A7-8D5F-27AB-D87A-8A461DAC63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33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F7FF5-3CDE-459B-5D69-E89E0B3D9729}"/>
              </a:ext>
            </a:extLst>
          </p:cNvPr>
          <p:cNvSpPr/>
          <p:nvPr/>
        </p:nvSpPr>
        <p:spPr>
          <a:xfrm>
            <a:off x="2116244" y="590307"/>
            <a:ext cx="491331" cy="42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72184A-E30E-876A-3390-6C9E3C94EE20}"/>
              </a:ext>
            </a:extLst>
          </p:cNvPr>
          <p:cNvSpPr/>
          <p:nvPr/>
        </p:nvSpPr>
        <p:spPr>
          <a:xfrm>
            <a:off x="3293896" y="1660787"/>
            <a:ext cx="491331" cy="42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4FE03-94C0-AB6B-E38D-6E03B6620CC9}"/>
              </a:ext>
            </a:extLst>
          </p:cNvPr>
          <p:cNvSpPr txBox="1"/>
          <p:nvPr/>
        </p:nvSpPr>
        <p:spPr>
          <a:xfrm>
            <a:off x="1127711" y="971186"/>
            <a:ext cx="2468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  </a:t>
            </a:r>
            <a:endParaRPr lang="en-D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A3E11E-40D4-4C01-4AF1-28DB8CB64B78}"/>
              </a:ext>
            </a:extLst>
          </p:cNvPr>
          <p:cNvSpPr txBox="1"/>
          <p:nvPr/>
        </p:nvSpPr>
        <p:spPr>
          <a:xfrm>
            <a:off x="353888" y="900217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parameter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Shifts energy of the ligands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Spin independent (no exchange)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LSDA can lead to weird branching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LDA instead</a:t>
            </a:r>
            <a:endParaRPr lang="en-DE" dirty="0"/>
          </a:p>
        </p:txBody>
      </p:sp>
      <p:pic>
        <p:nvPicPr>
          <p:cNvPr id="21" name="Picture 20" descr="\documentclass{article}&#10;\usepackage{amsmath}&#10;\usepackage{braket}&#10;\pagestyle{empty}&#10;\begin{document}&#10;&#10;\begin{align*}&#10;\delta_{DC}&#10;\end{align*}&#10;&#10;&#10;\end{document}" title="IguanaTex Bitmap Display">
            <a:extLst>
              <a:ext uri="{FF2B5EF4-FFF2-40B4-BE49-F238E27FC236}">
                <a16:creationId xmlns:a16="http://schemas.microsoft.com/office/drawing/2014/main" id="{F3E3BB83-BEBB-91E7-6BED-EA8BF7C74F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3" y="1012825"/>
            <a:ext cx="381257" cy="1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5594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0021" y="455673"/>
            <a:ext cx="457374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ear</a:t>
            </a:r>
            <a:r>
              <a:rPr lang="en-US" sz="1200" dirty="0">
                <a:latin typeface="Arial"/>
                <a:cs typeface="Arial"/>
              </a:rPr>
              <a:t>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parameter</a:t>
            </a:r>
            <a:r>
              <a:rPr lang="en-US" sz="1200" spc="-40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free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calculation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spectra</a:t>
            </a:r>
            <a:r>
              <a:rPr lang="en-US" sz="1200" spc="-10" dirty="0">
                <a:latin typeface="Arial"/>
                <a:cs typeface="Arial"/>
              </a:rPr>
              <a:t> with multiplet effects</a:t>
            </a:r>
            <a:endParaRPr sz="12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Calculates XAS branching </a:t>
            </a:r>
            <a:r>
              <a:rPr lang="en-US" sz="1200">
                <a:latin typeface="Arial"/>
                <a:cs typeface="Arial"/>
              </a:rPr>
              <a:t>ratios correctly</a:t>
            </a:r>
            <a:endParaRPr lang="en-US" sz="12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orks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well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strongly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localized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hybridized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2D4EA-1A3F-C726-085B-3E19B93B173A}"/>
              </a:ext>
            </a:extLst>
          </p:cNvPr>
          <p:cNvSpPr txBox="1"/>
          <p:nvPr/>
        </p:nvSpPr>
        <p:spPr>
          <a:xfrm>
            <a:off x="368300" y="136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Conclusion</a:t>
            </a:r>
          </a:p>
        </p:txBody>
      </p:sp>
      <p:grpSp>
        <p:nvGrpSpPr>
          <p:cNvPr id="6" name="object 73">
            <a:extLst>
              <a:ext uri="{FF2B5EF4-FFF2-40B4-BE49-F238E27FC236}">
                <a16:creationId xmlns:a16="http://schemas.microsoft.com/office/drawing/2014/main" id="{79005006-F157-5905-79D2-57DAA3C28898}"/>
              </a:ext>
            </a:extLst>
          </p:cNvPr>
          <p:cNvGrpSpPr/>
          <p:nvPr/>
        </p:nvGrpSpPr>
        <p:grpSpPr>
          <a:xfrm>
            <a:off x="2816273" y="2384425"/>
            <a:ext cx="911860" cy="13970"/>
            <a:chOff x="3223807" y="1721480"/>
            <a:chExt cx="911860" cy="13970"/>
          </a:xfrm>
        </p:grpSpPr>
        <p:sp>
          <p:nvSpPr>
            <p:cNvPr id="7" name="object 74">
              <a:extLst>
                <a:ext uri="{FF2B5EF4-FFF2-40B4-BE49-F238E27FC236}">
                  <a16:creationId xmlns:a16="http://schemas.microsoft.com/office/drawing/2014/main" id="{71872203-20BC-7FF2-CEEF-5BA91050FD7E}"/>
                </a:ext>
              </a:extLst>
            </p:cNvPr>
            <p:cNvSpPr/>
            <p:nvPr/>
          </p:nvSpPr>
          <p:spPr>
            <a:xfrm>
              <a:off x="3225077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5">
              <a:extLst>
                <a:ext uri="{FF2B5EF4-FFF2-40B4-BE49-F238E27FC236}">
                  <a16:creationId xmlns:a16="http://schemas.microsoft.com/office/drawing/2014/main" id="{7E982CF6-6282-A227-152F-78C183F9A344}"/>
                </a:ext>
              </a:extLst>
            </p:cNvPr>
            <p:cNvSpPr/>
            <p:nvPr/>
          </p:nvSpPr>
          <p:spPr>
            <a:xfrm>
              <a:off x="3225077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6">
              <a:extLst>
                <a:ext uri="{FF2B5EF4-FFF2-40B4-BE49-F238E27FC236}">
                  <a16:creationId xmlns:a16="http://schemas.microsoft.com/office/drawing/2014/main" id="{1B357AB7-9130-A2EA-0E29-128993E35AB4}"/>
                </a:ext>
              </a:extLst>
            </p:cNvPr>
            <p:cNvSpPr/>
            <p:nvPr/>
          </p:nvSpPr>
          <p:spPr>
            <a:xfrm>
              <a:off x="3376624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7">
              <a:extLst>
                <a:ext uri="{FF2B5EF4-FFF2-40B4-BE49-F238E27FC236}">
                  <a16:creationId xmlns:a16="http://schemas.microsoft.com/office/drawing/2014/main" id="{3C9E3914-563C-5573-B22C-C921FC8E82E2}"/>
                </a:ext>
              </a:extLst>
            </p:cNvPr>
            <p:cNvSpPr/>
            <p:nvPr/>
          </p:nvSpPr>
          <p:spPr>
            <a:xfrm>
              <a:off x="3376624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8">
              <a:extLst>
                <a:ext uri="{FF2B5EF4-FFF2-40B4-BE49-F238E27FC236}">
                  <a16:creationId xmlns:a16="http://schemas.microsoft.com/office/drawing/2014/main" id="{D033FA0A-53EC-E37C-667F-F295226792DA}"/>
                </a:ext>
              </a:extLst>
            </p:cNvPr>
            <p:cNvSpPr/>
            <p:nvPr/>
          </p:nvSpPr>
          <p:spPr>
            <a:xfrm>
              <a:off x="3528171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9">
              <a:extLst>
                <a:ext uri="{FF2B5EF4-FFF2-40B4-BE49-F238E27FC236}">
                  <a16:creationId xmlns:a16="http://schemas.microsoft.com/office/drawing/2014/main" id="{791C183E-03F7-B3D9-B747-0B5D0211A0C6}"/>
                </a:ext>
              </a:extLst>
            </p:cNvPr>
            <p:cNvSpPr/>
            <p:nvPr/>
          </p:nvSpPr>
          <p:spPr>
            <a:xfrm>
              <a:off x="3528171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0">
              <a:extLst>
                <a:ext uri="{FF2B5EF4-FFF2-40B4-BE49-F238E27FC236}">
                  <a16:creationId xmlns:a16="http://schemas.microsoft.com/office/drawing/2014/main" id="{5FC0F592-E4A3-5E98-6929-2C81E5891915}"/>
                </a:ext>
              </a:extLst>
            </p:cNvPr>
            <p:cNvSpPr/>
            <p:nvPr/>
          </p:nvSpPr>
          <p:spPr>
            <a:xfrm>
              <a:off x="3679718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1">
              <a:extLst>
                <a:ext uri="{FF2B5EF4-FFF2-40B4-BE49-F238E27FC236}">
                  <a16:creationId xmlns:a16="http://schemas.microsoft.com/office/drawing/2014/main" id="{7363E80A-D15A-E4E7-1306-87A98674246E}"/>
                </a:ext>
              </a:extLst>
            </p:cNvPr>
            <p:cNvSpPr/>
            <p:nvPr/>
          </p:nvSpPr>
          <p:spPr>
            <a:xfrm>
              <a:off x="3679718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2">
              <a:extLst>
                <a:ext uri="{FF2B5EF4-FFF2-40B4-BE49-F238E27FC236}">
                  <a16:creationId xmlns:a16="http://schemas.microsoft.com/office/drawing/2014/main" id="{2DC59941-E604-CCD9-CBE7-AE19093C556E}"/>
                </a:ext>
              </a:extLst>
            </p:cNvPr>
            <p:cNvSpPr/>
            <p:nvPr/>
          </p:nvSpPr>
          <p:spPr>
            <a:xfrm>
              <a:off x="3831266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3">
              <a:extLst>
                <a:ext uri="{FF2B5EF4-FFF2-40B4-BE49-F238E27FC236}">
                  <a16:creationId xmlns:a16="http://schemas.microsoft.com/office/drawing/2014/main" id="{F70882E4-FD2A-EE77-56A8-2509905AC81E}"/>
                </a:ext>
              </a:extLst>
            </p:cNvPr>
            <p:cNvSpPr/>
            <p:nvPr/>
          </p:nvSpPr>
          <p:spPr>
            <a:xfrm>
              <a:off x="3831266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4">
              <a:extLst>
                <a:ext uri="{FF2B5EF4-FFF2-40B4-BE49-F238E27FC236}">
                  <a16:creationId xmlns:a16="http://schemas.microsoft.com/office/drawing/2014/main" id="{9FBAD4AE-78F4-9BE6-C66D-76DF84DCA01C}"/>
                </a:ext>
              </a:extLst>
            </p:cNvPr>
            <p:cNvSpPr/>
            <p:nvPr/>
          </p:nvSpPr>
          <p:spPr>
            <a:xfrm>
              <a:off x="3982813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189A877D-BB65-309E-CDCC-1ACC4A70BDC6}"/>
                </a:ext>
              </a:extLst>
            </p:cNvPr>
            <p:cNvSpPr/>
            <p:nvPr/>
          </p:nvSpPr>
          <p:spPr>
            <a:xfrm>
              <a:off x="3982813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6">
              <a:extLst>
                <a:ext uri="{FF2B5EF4-FFF2-40B4-BE49-F238E27FC236}">
                  <a16:creationId xmlns:a16="http://schemas.microsoft.com/office/drawing/2014/main" id="{074C1DA4-EA38-26F5-C06C-9C12EB77BF2D}"/>
                </a:ext>
              </a:extLst>
            </p:cNvPr>
            <p:cNvSpPr/>
            <p:nvPr/>
          </p:nvSpPr>
          <p:spPr>
            <a:xfrm>
              <a:off x="4134360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7">
              <a:extLst>
                <a:ext uri="{FF2B5EF4-FFF2-40B4-BE49-F238E27FC236}">
                  <a16:creationId xmlns:a16="http://schemas.microsoft.com/office/drawing/2014/main" id="{4C417EAD-0B61-D1EE-BDDB-B774FB3FADBF}"/>
                </a:ext>
              </a:extLst>
            </p:cNvPr>
            <p:cNvSpPr/>
            <p:nvPr/>
          </p:nvSpPr>
          <p:spPr>
            <a:xfrm>
              <a:off x="4134360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88">
            <a:extLst>
              <a:ext uri="{FF2B5EF4-FFF2-40B4-BE49-F238E27FC236}">
                <a16:creationId xmlns:a16="http://schemas.microsoft.com/office/drawing/2014/main" id="{BC8A4312-3759-3D28-E89F-21D7D92F34E8}"/>
              </a:ext>
            </a:extLst>
          </p:cNvPr>
          <p:cNvSpPr txBox="1"/>
          <p:nvPr/>
        </p:nvSpPr>
        <p:spPr>
          <a:xfrm>
            <a:off x="2769387" y="2385385"/>
            <a:ext cx="1005840" cy="13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55"/>
              </a:lnSpc>
              <a:spcBef>
                <a:spcPts val="95"/>
              </a:spcBef>
            </a:pPr>
            <a:r>
              <a:rPr sz="300" dirty="0">
                <a:latin typeface="DejaVu Sans"/>
                <a:cs typeface="DejaVu Sans"/>
              </a:rPr>
              <a:t>840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850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860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870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880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890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spc="-25" dirty="0">
                <a:latin typeface="DejaVu Sans"/>
                <a:cs typeface="DejaVu Sans"/>
              </a:rPr>
              <a:t>900</a:t>
            </a:r>
            <a:endParaRPr sz="300">
              <a:latin typeface="DejaVu Sans"/>
              <a:cs typeface="DejaVu Sans"/>
            </a:endParaRPr>
          </a:p>
          <a:p>
            <a:pPr marL="304165">
              <a:lnSpc>
                <a:spcPts val="475"/>
              </a:lnSpc>
            </a:pPr>
            <a:r>
              <a:rPr sz="400" spc="-10" dirty="0">
                <a:latin typeface="DejaVu Sans"/>
                <a:cs typeface="DejaVu Sans"/>
              </a:rPr>
              <a:t>Energy</a:t>
            </a:r>
            <a:r>
              <a:rPr sz="400" spc="10" dirty="0">
                <a:latin typeface="DejaVu Sans"/>
                <a:cs typeface="DejaVu Sans"/>
              </a:rPr>
              <a:t> </a:t>
            </a:r>
            <a:r>
              <a:rPr sz="400" spc="-20" dirty="0">
                <a:latin typeface="DejaVu Sans"/>
                <a:cs typeface="DejaVu Sans"/>
              </a:rPr>
              <a:t>(eV)</a:t>
            </a:r>
            <a:endParaRPr sz="400">
              <a:latin typeface="DejaVu Sans"/>
              <a:cs typeface="DejaVu Sans"/>
            </a:endParaRPr>
          </a:p>
        </p:txBody>
      </p:sp>
      <p:grpSp>
        <p:nvGrpSpPr>
          <p:cNvPr id="22" name="object 89">
            <a:extLst>
              <a:ext uri="{FF2B5EF4-FFF2-40B4-BE49-F238E27FC236}">
                <a16:creationId xmlns:a16="http://schemas.microsoft.com/office/drawing/2014/main" id="{ECFF6C6B-BB6E-5702-553D-F337D89080FA}"/>
              </a:ext>
            </a:extLst>
          </p:cNvPr>
          <p:cNvGrpSpPr/>
          <p:nvPr/>
        </p:nvGrpSpPr>
        <p:grpSpPr>
          <a:xfrm>
            <a:off x="2656140" y="2346456"/>
            <a:ext cx="13970" cy="2540"/>
            <a:chOff x="3063674" y="1683511"/>
            <a:chExt cx="13970" cy="2540"/>
          </a:xfrm>
        </p:grpSpPr>
        <p:sp>
          <p:nvSpPr>
            <p:cNvPr id="23" name="object 90">
              <a:extLst>
                <a:ext uri="{FF2B5EF4-FFF2-40B4-BE49-F238E27FC236}">
                  <a16:creationId xmlns:a16="http://schemas.microsoft.com/office/drawing/2014/main" id="{15F32538-DA84-8326-3CCA-D1BE1E2B14D3}"/>
                </a:ext>
              </a:extLst>
            </p:cNvPr>
            <p:cNvSpPr/>
            <p:nvPr/>
          </p:nvSpPr>
          <p:spPr>
            <a:xfrm>
              <a:off x="3064944" y="168478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1">
              <a:extLst>
                <a:ext uri="{FF2B5EF4-FFF2-40B4-BE49-F238E27FC236}">
                  <a16:creationId xmlns:a16="http://schemas.microsoft.com/office/drawing/2014/main" id="{A1B5251F-FD87-48D7-4EBA-F1346E50E33B}"/>
                </a:ext>
              </a:extLst>
            </p:cNvPr>
            <p:cNvSpPr/>
            <p:nvPr/>
          </p:nvSpPr>
          <p:spPr>
            <a:xfrm>
              <a:off x="3064944" y="168478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92">
            <a:extLst>
              <a:ext uri="{FF2B5EF4-FFF2-40B4-BE49-F238E27FC236}">
                <a16:creationId xmlns:a16="http://schemas.microsoft.com/office/drawing/2014/main" id="{02957226-41C5-B564-C72C-7E965CCBA168}"/>
              </a:ext>
            </a:extLst>
          </p:cNvPr>
          <p:cNvSpPr txBox="1"/>
          <p:nvPr/>
        </p:nvSpPr>
        <p:spPr>
          <a:xfrm>
            <a:off x="2610245" y="2311647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0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26" name="object 93">
            <a:extLst>
              <a:ext uri="{FF2B5EF4-FFF2-40B4-BE49-F238E27FC236}">
                <a16:creationId xmlns:a16="http://schemas.microsoft.com/office/drawing/2014/main" id="{15A6D69A-FFA9-F686-F473-A907BC6E2633}"/>
              </a:ext>
            </a:extLst>
          </p:cNvPr>
          <p:cNvGrpSpPr/>
          <p:nvPr/>
        </p:nvGrpSpPr>
        <p:grpSpPr>
          <a:xfrm>
            <a:off x="2656140" y="2244211"/>
            <a:ext cx="13970" cy="2540"/>
            <a:chOff x="3063674" y="1581266"/>
            <a:chExt cx="13970" cy="2540"/>
          </a:xfrm>
        </p:grpSpPr>
        <p:sp>
          <p:nvSpPr>
            <p:cNvPr id="27" name="object 94">
              <a:extLst>
                <a:ext uri="{FF2B5EF4-FFF2-40B4-BE49-F238E27FC236}">
                  <a16:creationId xmlns:a16="http://schemas.microsoft.com/office/drawing/2014/main" id="{2834E75F-BA1F-79E6-E275-DF0B84D48E40}"/>
                </a:ext>
              </a:extLst>
            </p:cNvPr>
            <p:cNvSpPr/>
            <p:nvPr/>
          </p:nvSpPr>
          <p:spPr>
            <a:xfrm>
              <a:off x="3064944" y="158253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5">
              <a:extLst>
                <a:ext uri="{FF2B5EF4-FFF2-40B4-BE49-F238E27FC236}">
                  <a16:creationId xmlns:a16="http://schemas.microsoft.com/office/drawing/2014/main" id="{8A6FC7F6-88D7-3004-6D04-742797A91E96}"/>
                </a:ext>
              </a:extLst>
            </p:cNvPr>
            <p:cNvSpPr/>
            <p:nvPr/>
          </p:nvSpPr>
          <p:spPr>
            <a:xfrm>
              <a:off x="3064944" y="158253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96">
            <a:extLst>
              <a:ext uri="{FF2B5EF4-FFF2-40B4-BE49-F238E27FC236}">
                <a16:creationId xmlns:a16="http://schemas.microsoft.com/office/drawing/2014/main" id="{4A39D506-8630-8C40-8C48-F666BDC8CE6A}"/>
              </a:ext>
            </a:extLst>
          </p:cNvPr>
          <p:cNvSpPr txBox="1"/>
          <p:nvPr/>
        </p:nvSpPr>
        <p:spPr>
          <a:xfrm>
            <a:off x="2610245" y="2209401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1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30" name="object 97">
            <a:extLst>
              <a:ext uri="{FF2B5EF4-FFF2-40B4-BE49-F238E27FC236}">
                <a16:creationId xmlns:a16="http://schemas.microsoft.com/office/drawing/2014/main" id="{183AB2A9-FCB9-0DE0-FE47-26C7C0885EBE}"/>
              </a:ext>
            </a:extLst>
          </p:cNvPr>
          <p:cNvGrpSpPr/>
          <p:nvPr/>
        </p:nvGrpSpPr>
        <p:grpSpPr>
          <a:xfrm>
            <a:off x="2656140" y="2141966"/>
            <a:ext cx="13970" cy="2540"/>
            <a:chOff x="3063674" y="1479021"/>
            <a:chExt cx="13970" cy="2540"/>
          </a:xfrm>
        </p:grpSpPr>
        <p:sp>
          <p:nvSpPr>
            <p:cNvPr id="31" name="object 98">
              <a:extLst>
                <a:ext uri="{FF2B5EF4-FFF2-40B4-BE49-F238E27FC236}">
                  <a16:creationId xmlns:a16="http://schemas.microsoft.com/office/drawing/2014/main" id="{F75FEC61-418E-0B7B-A044-56645CE9AF4E}"/>
                </a:ext>
              </a:extLst>
            </p:cNvPr>
            <p:cNvSpPr/>
            <p:nvPr/>
          </p:nvSpPr>
          <p:spPr>
            <a:xfrm>
              <a:off x="3064944" y="14802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9">
              <a:extLst>
                <a:ext uri="{FF2B5EF4-FFF2-40B4-BE49-F238E27FC236}">
                  <a16:creationId xmlns:a16="http://schemas.microsoft.com/office/drawing/2014/main" id="{F8DBE2B5-5FCF-E5E4-0AC4-C714CFDE0C3B}"/>
                </a:ext>
              </a:extLst>
            </p:cNvPr>
            <p:cNvSpPr/>
            <p:nvPr/>
          </p:nvSpPr>
          <p:spPr>
            <a:xfrm>
              <a:off x="3064944" y="14802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00">
            <a:extLst>
              <a:ext uri="{FF2B5EF4-FFF2-40B4-BE49-F238E27FC236}">
                <a16:creationId xmlns:a16="http://schemas.microsoft.com/office/drawing/2014/main" id="{40819CE0-2CA1-0552-ED0A-AA31B183B7BE}"/>
              </a:ext>
            </a:extLst>
          </p:cNvPr>
          <p:cNvSpPr txBox="1"/>
          <p:nvPr/>
        </p:nvSpPr>
        <p:spPr>
          <a:xfrm>
            <a:off x="2610245" y="2107156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2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34" name="object 101">
            <a:extLst>
              <a:ext uri="{FF2B5EF4-FFF2-40B4-BE49-F238E27FC236}">
                <a16:creationId xmlns:a16="http://schemas.microsoft.com/office/drawing/2014/main" id="{91C0F014-6EF2-DDD1-24D1-6B18A2BE960F}"/>
              </a:ext>
            </a:extLst>
          </p:cNvPr>
          <p:cNvGrpSpPr/>
          <p:nvPr/>
        </p:nvGrpSpPr>
        <p:grpSpPr>
          <a:xfrm>
            <a:off x="2656140" y="2039721"/>
            <a:ext cx="13970" cy="2540"/>
            <a:chOff x="3063674" y="1376776"/>
            <a:chExt cx="13970" cy="2540"/>
          </a:xfrm>
        </p:grpSpPr>
        <p:sp>
          <p:nvSpPr>
            <p:cNvPr id="35" name="object 102">
              <a:extLst>
                <a:ext uri="{FF2B5EF4-FFF2-40B4-BE49-F238E27FC236}">
                  <a16:creationId xmlns:a16="http://schemas.microsoft.com/office/drawing/2014/main" id="{E75F0827-BEB6-B6EC-DFA5-C14FAFA5789C}"/>
                </a:ext>
              </a:extLst>
            </p:cNvPr>
            <p:cNvSpPr/>
            <p:nvPr/>
          </p:nvSpPr>
          <p:spPr>
            <a:xfrm>
              <a:off x="3064944" y="137804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03">
              <a:extLst>
                <a:ext uri="{FF2B5EF4-FFF2-40B4-BE49-F238E27FC236}">
                  <a16:creationId xmlns:a16="http://schemas.microsoft.com/office/drawing/2014/main" id="{058CF1E8-B4CC-A416-55F0-F3B5F6B907C1}"/>
                </a:ext>
              </a:extLst>
            </p:cNvPr>
            <p:cNvSpPr/>
            <p:nvPr/>
          </p:nvSpPr>
          <p:spPr>
            <a:xfrm>
              <a:off x="3064944" y="137804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04">
            <a:extLst>
              <a:ext uri="{FF2B5EF4-FFF2-40B4-BE49-F238E27FC236}">
                <a16:creationId xmlns:a16="http://schemas.microsoft.com/office/drawing/2014/main" id="{A1CBBE89-8AD3-72AC-575C-5FE2833B1CCC}"/>
              </a:ext>
            </a:extLst>
          </p:cNvPr>
          <p:cNvSpPr txBox="1"/>
          <p:nvPr/>
        </p:nvSpPr>
        <p:spPr>
          <a:xfrm>
            <a:off x="2610245" y="2004911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3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38" name="object 105">
            <a:extLst>
              <a:ext uri="{FF2B5EF4-FFF2-40B4-BE49-F238E27FC236}">
                <a16:creationId xmlns:a16="http://schemas.microsoft.com/office/drawing/2014/main" id="{7F2A8173-F28A-20AB-53C1-E93C470E977A}"/>
              </a:ext>
            </a:extLst>
          </p:cNvPr>
          <p:cNvGrpSpPr/>
          <p:nvPr/>
        </p:nvGrpSpPr>
        <p:grpSpPr>
          <a:xfrm>
            <a:off x="2656140" y="1937475"/>
            <a:ext cx="13970" cy="2540"/>
            <a:chOff x="3063674" y="1274530"/>
            <a:chExt cx="13970" cy="2540"/>
          </a:xfrm>
        </p:grpSpPr>
        <p:sp>
          <p:nvSpPr>
            <p:cNvPr id="39" name="object 106">
              <a:extLst>
                <a:ext uri="{FF2B5EF4-FFF2-40B4-BE49-F238E27FC236}">
                  <a16:creationId xmlns:a16="http://schemas.microsoft.com/office/drawing/2014/main" id="{D9F8A26D-82A1-04AF-851C-03B19401B701}"/>
                </a:ext>
              </a:extLst>
            </p:cNvPr>
            <p:cNvSpPr/>
            <p:nvPr/>
          </p:nvSpPr>
          <p:spPr>
            <a:xfrm>
              <a:off x="3064944" y="12758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07">
              <a:extLst>
                <a:ext uri="{FF2B5EF4-FFF2-40B4-BE49-F238E27FC236}">
                  <a16:creationId xmlns:a16="http://schemas.microsoft.com/office/drawing/2014/main" id="{233DBA47-021F-3A41-0536-C0C709E92ED4}"/>
                </a:ext>
              </a:extLst>
            </p:cNvPr>
            <p:cNvSpPr/>
            <p:nvPr/>
          </p:nvSpPr>
          <p:spPr>
            <a:xfrm>
              <a:off x="3064944" y="12758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108">
            <a:extLst>
              <a:ext uri="{FF2B5EF4-FFF2-40B4-BE49-F238E27FC236}">
                <a16:creationId xmlns:a16="http://schemas.microsoft.com/office/drawing/2014/main" id="{BC030F99-0D29-2A42-22BB-D4F27591FBB9}"/>
              </a:ext>
            </a:extLst>
          </p:cNvPr>
          <p:cNvSpPr txBox="1"/>
          <p:nvPr/>
        </p:nvSpPr>
        <p:spPr>
          <a:xfrm>
            <a:off x="2610245" y="1902666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4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42" name="object 109">
            <a:extLst>
              <a:ext uri="{FF2B5EF4-FFF2-40B4-BE49-F238E27FC236}">
                <a16:creationId xmlns:a16="http://schemas.microsoft.com/office/drawing/2014/main" id="{D5B549D4-49AB-DA58-46B6-30651E61AF20}"/>
              </a:ext>
            </a:extLst>
          </p:cNvPr>
          <p:cNvGrpSpPr/>
          <p:nvPr/>
        </p:nvGrpSpPr>
        <p:grpSpPr>
          <a:xfrm>
            <a:off x="2656140" y="1835230"/>
            <a:ext cx="13970" cy="2540"/>
            <a:chOff x="3063674" y="1172285"/>
            <a:chExt cx="13970" cy="2540"/>
          </a:xfrm>
        </p:grpSpPr>
        <p:sp>
          <p:nvSpPr>
            <p:cNvPr id="43" name="object 110">
              <a:extLst>
                <a:ext uri="{FF2B5EF4-FFF2-40B4-BE49-F238E27FC236}">
                  <a16:creationId xmlns:a16="http://schemas.microsoft.com/office/drawing/2014/main" id="{304B76A5-B38B-9CB0-DCF0-2B621CC66981}"/>
                </a:ext>
              </a:extLst>
            </p:cNvPr>
            <p:cNvSpPr/>
            <p:nvPr/>
          </p:nvSpPr>
          <p:spPr>
            <a:xfrm>
              <a:off x="3064944" y="117355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11">
              <a:extLst>
                <a:ext uri="{FF2B5EF4-FFF2-40B4-BE49-F238E27FC236}">
                  <a16:creationId xmlns:a16="http://schemas.microsoft.com/office/drawing/2014/main" id="{8503172F-A5DB-3DAC-9FEA-BC1A41E0167B}"/>
                </a:ext>
              </a:extLst>
            </p:cNvPr>
            <p:cNvSpPr/>
            <p:nvPr/>
          </p:nvSpPr>
          <p:spPr>
            <a:xfrm>
              <a:off x="3064944" y="117355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12">
            <a:extLst>
              <a:ext uri="{FF2B5EF4-FFF2-40B4-BE49-F238E27FC236}">
                <a16:creationId xmlns:a16="http://schemas.microsoft.com/office/drawing/2014/main" id="{BE072ACD-8681-99F8-5E9D-D701AC1D52EE}"/>
              </a:ext>
            </a:extLst>
          </p:cNvPr>
          <p:cNvSpPr txBox="1"/>
          <p:nvPr/>
        </p:nvSpPr>
        <p:spPr>
          <a:xfrm>
            <a:off x="2610245" y="1800421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5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46" name="object 113">
            <a:extLst>
              <a:ext uri="{FF2B5EF4-FFF2-40B4-BE49-F238E27FC236}">
                <a16:creationId xmlns:a16="http://schemas.microsoft.com/office/drawing/2014/main" id="{221C32D8-3E82-2F12-D802-424FB8C0E602}"/>
              </a:ext>
            </a:extLst>
          </p:cNvPr>
          <p:cNvGrpSpPr/>
          <p:nvPr/>
        </p:nvGrpSpPr>
        <p:grpSpPr>
          <a:xfrm>
            <a:off x="2656140" y="1732985"/>
            <a:ext cx="13970" cy="2540"/>
            <a:chOff x="3063674" y="1070040"/>
            <a:chExt cx="13970" cy="2540"/>
          </a:xfrm>
        </p:grpSpPr>
        <p:sp>
          <p:nvSpPr>
            <p:cNvPr id="47" name="object 114">
              <a:extLst>
                <a:ext uri="{FF2B5EF4-FFF2-40B4-BE49-F238E27FC236}">
                  <a16:creationId xmlns:a16="http://schemas.microsoft.com/office/drawing/2014/main" id="{4BB4A832-5BE7-09AF-2E71-D3F2B6C89B92}"/>
                </a:ext>
              </a:extLst>
            </p:cNvPr>
            <p:cNvSpPr/>
            <p:nvPr/>
          </p:nvSpPr>
          <p:spPr>
            <a:xfrm>
              <a:off x="3064944" y="107131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15">
              <a:extLst>
                <a:ext uri="{FF2B5EF4-FFF2-40B4-BE49-F238E27FC236}">
                  <a16:creationId xmlns:a16="http://schemas.microsoft.com/office/drawing/2014/main" id="{8A434E8C-5FD1-9D53-0447-5664AA8A94D8}"/>
                </a:ext>
              </a:extLst>
            </p:cNvPr>
            <p:cNvSpPr/>
            <p:nvPr/>
          </p:nvSpPr>
          <p:spPr>
            <a:xfrm>
              <a:off x="3064944" y="107131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116">
            <a:extLst>
              <a:ext uri="{FF2B5EF4-FFF2-40B4-BE49-F238E27FC236}">
                <a16:creationId xmlns:a16="http://schemas.microsoft.com/office/drawing/2014/main" id="{A2ADC24C-B0D7-F290-20F3-237665E14277}"/>
              </a:ext>
            </a:extLst>
          </p:cNvPr>
          <p:cNvSpPr txBox="1"/>
          <p:nvPr/>
        </p:nvSpPr>
        <p:spPr>
          <a:xfrm>
            <a:off x="2610245" y="1698175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6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50" name="object 117">
            <a:extLst>
              <a:ext uri="{FF2B5EF4-FFF2-40B4-BE49-F238E27FC236}">
                <a16:creationId xmlns:a16="http://schemas.microsoft.com/office/drawing/2014/main" id="{0CCB9EC6-4DAA-3BDA-EBA9-9F00C8611BD1}"/>
              </a:ext>
            </a:extLst>
          </p:cNvPr>
          <p:cNvGrpSpPr/>
          <p:nvPr/>
        </p:nvGrpSpPr>
        <p:grpSpPr>
          <a:xfrm>
            <a:off x="2656140" y="1630740"/>
            <a:ext cx="13970" cy="2540"/>
            <a:chOff x="3063674" y="967795"/>
            <a:chExt cx="13970" cy="2540"/>
          </a:xfrm>
        </p:grpSpPr>
        <p:sp>
          <p:nvSpPr>
            <p:cNvPr id="51" name="object 118">
              <a:extLst>
                <a:ext uri="{FF2B5EF4-FFF2-40B4-BE49-F238E27FC236}">
                  <a16:creationId xmlns:a16="http://schemas.microsoft.com/office/drawing/2014/main" id="{54F5BABE-8F53-2BB3-C994-423F2C738447}"/>
                </a:ext>
              </a:extLst>
            </p:cNvPr>
            <p:cNvSpPr/>
            <p:nvPr/>
          </p:nvSpPr>
          <p:spPr>
            <a:xfrm>
              <a:off x="3064944" y="96906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19">
              <a:extLst>
                <a:ext uri="{FF2B5EF4-FFF2-40B4-BE49-F238E27FC236}">
                  <a16:creationId xmlns:a16="http://schemas.microsoft.com/office/drawing/2014/main" id="{2E4E4E3F-B1BE-3A9F-C842-E0A516D06834}"/>
                </a:ext>
              </a:extLst>
            </p:cNvPr>
            <p:cNvSpPr/>
            <p:nvPr/>
          </p:nvSpPr>
          <p:spPr>
            <a:xfrm>
              <a:off x="3064944" y="96906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120">
            <a:extLst>
              <a:ext uri="{FF2B5EF4-FFF2-40B4-BE49-F238E27FC236}">
                <a16:creationId xmlns:a16="http://schemas.microsoft.com/office/drawing/2014/main" id="{42B1D487-07C9-7859-08A8-74DDBFD769F5}"/>
              </a:ext>
            </a:extLst>
          </p:cNvPr>
          <p:cNvSpPr txBox="1"/>
          <p:nvPr/>
        </p:nvSpPr>
        <p:spPr>
          <a:xfrm>
            <a:off x="2610245" y="1595930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7</a:t>
            </a:r>
            <a:endParaRPr sz="300">
              <a:latin typeface="DejaVu Sans"/>
              <a:cs typeface="DejaVu Sans"/>
            </a:endParaRPr>
          </a:p>
        </p:txBody>
      </p:sp>
      <p:sp>
        <p:nvSpPr>
          <p:cNvPr id="54" name="object 121">
            <a:extLst>
              <a:ext uri="{FF2B5EF4-FFF2-40B4-BE49-F238E27FC236}">
                <a16:creationId xmlns:a16="http://schemas.microsoft.com/office/drawing/2014/main" id="{D351B6EF-82E9-7546-DD80-9416226C3668}"/>
              </a:ext>
            </a:extLst>
          </p:cNvPr>
          <p:cNvSpPr txBox="1"/>
          <p:nvPr/>
        </p:nvSpPr>
        <p:spPr>
          <a:xfrm>
            <a:off x="2549957" y="1708936"/>
            <a:ext cx="73660" cy="5308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75"/>
              </a:lnSpc>
            </a:pPr>
            <a:r>
              <a:rPr sz="400" spc="-10" dirty="0">
                <a:latin typeface="DejaVu Sans"/>
                <a:cs typeface="DejaVu Sans"/>
              </a:rPr>
              <a:t>Intensity</a:t>
            </a:r>
            <a:r>
              <a:rPr sz="400" spc="20" dirty="0">
                <a:latin typeface="DejaVu Sans"/>
                <a:cs typeface="DejaVu Sans"/>
              </a:rPr>
              <a:t> </a:t>
            </a:r>
            <a:r>
              <a:rPr sz="400" spc="-10" dirty="0">
                <a:latin typeface="DejaVu Sans"/>
                <a:cs typeface="DejaVu Sans"/>
              </a:rPr>
              <a:t>(arb.</a:t>
            </a:r>
            <a:r>
              <a:rPr sz="400" spc="25" dirty="0">
                <a:latin typeface="DejaVu Sans"/>
                <a:cs typeface="DejaVu Sans"/>
              </a:rPr>
              <a:t> </a:t>
            </a:r>
            <a:r>
              <a:rPr sz="400" spc="-10" dirty="0">
                <a:latin typeface="DejaVu Sans"/>
                <a:cs typeface="DejaVu Sans"/>
              </a:rPr>
              <a:t>units)</a:t>
            </a:r>
            <a:endParaRPr sz="400">
              <a:latin typeface="DejaVu Sans"/>
              <a:cs typeface="DejaVu Sans"/>
            </a:endParaRPr>
          </a:p>
        </p:txBody>
      </p:sp>
      <p:grpSp>
        <p:nvGrpSpPr>
          <p:cNvPr id="55" name="object 122">
            <a:extLst>
              <a:ext uri="{FF2B5EF4-FFF2-40B4-BE49-F238E27FC236}">
                <a16:creationId xmlns:a16="http://schemas.microsoft.com/office/drawing/2014/main" id="{EBE4E479-7DE4-B829-6FBB-E7556E7F0AA6}"/>
              </a:ext>
            </a:extLst>
          </p:cNvPr>
          <p:cNvGrpSpPr/>
          <p:nvPr/>
        </p:nvGrpSpPr>
        <p:grpSpPr>
          <a:xfrm>
            <a:off x="2667000" y="1561216"/>
            <a:ext cx="1107440" cy="826135"/>
            <a:chOff x="3074534" y="898271"/>
            <a:chExt cx="1107440" cy="826135"/>
          </a:xfrm>
        </p:grpSpPr>
        <p:sp>
          <p:nvSpPr>
            <p:cNvPr id="56" name="object 123">
              <a:extLst>
                <a:ext uri="{FF2B5EF4-FFF2-40B4-BE49-F238E27FC236}">
                  <a16:creationId xmlns:a16="http://schemas.microsoft.com/office/drawing/2014/main" id="{35940799-C63E-14B5-A039-52177052EE99}"/>
                </a:ext>
              </a:extLst>
            </p:cNvPr>
            <p:cNvSpPr/>
            <p:nvPr/>
          </p:nvSpPr>
          <p:spPr>
            <a:xfrm>
              <a:off x="3228632" y="936928"/>
              <a:ext cx="901700" cy="748665"/>
            </a:xfrm>
            <a:custGeom>
              <a:avLst/>
              <a:gdLst/>
              <a:ahLst/>
              <a:cxnLst/>
              <a:rect l="l" t="t" r="r" b="b"/>
              <a:pathLst>
                <a:path w="901700" h="748664">
                  <a:moveTo>
                    <a:pt x="0" y="748402"/>
                  </a:moveTo>
                  <a:lnTo>
                    <a:pt x="3030" y="748304"/>
                  </a:lnTo>
                  <a:lnTo>
                    <a:pt x="51526" y="747823"/>
                  </a:lnTo>
                  <a:lnTo>
                    <a:pt x="54557" y="747900"/>
                  </a:lnTo>
                  <a:lnTo>
                    <a:pt x="57587" y="747779"/>
                  </a:lnTo>
                  <a:lnTo>
                    <a:pt x="60618" y="747899"/>
                  </a:lnTo>
                  <a:lnTo>
                    <a:pt x="63649" y="747729"/>
                  </a:lnTo>
                  <a:lnTo>
                    <a:pt x="65165" y="747925"/>
                  </a:lnTo>
                  <a:lnTo>
                    <a:pt x="71227" y="747295"/>
                  </a:lnTo>
                  <a:lnTo>
                    <a:pt x="75773" y="747400"/>
                  </a:lnTo>
                  <a:lnTo>
                    <a:pt x="81835" y="747436"/>
                  </a:lnTo>
                  <a:lnTo>
                    <a:pt x="87897" y="747133"/>
                  </a:lnTo>
                  <a:lnTo>
                    <a:pt x="90928" y="747277"/>
                  </a:lnTo>
                  <a:lnTo>
                    <a:pt x="95474" y="747340"/>
                  </a:lnTo>
                  <a:lnTo>
                    <a:pt x="100021" y="746957"/>
                  </a:lnTo>
                  <a:lnTo>
                    <a:pt x="112144" y="746355"/>
                  </a:lnTo>
                  <a:lnTo>
                    <a:pt x="121237" y="745128"/>
                  </a:lnTo>
                  <a:lnTo>
                    <a:pt x="124268" y="745163"/>
                  </a:lnTo>
                  <a:lnTo>
                    <a:pt x="131846" y="744554"/>
                  </a:lnTo>
                  <a:lnTo>
                    <a:pt x="133361" y="744101"/>
                  </a:lnTo>
                  <a:lnTo>
                    <a:pt x="136392" y="743739"/>
                  </a:lnTo>
                  <a:lnTo>
                    <a:pt x="165186" y="707570"/>
                  </a:lnTo>
                  <a:lnTo>
                    <a:pt x="172763" y="632978"/>
                  </a:lnTo>
                  <a:lnTo>
                    <a:pt x="175794" y="539009"/>
                  </a:lnTo>
                  <a:lnTo>
                    <a:pt x="177310" y="477179"/>
                  </a:lnTo>
                  <a:lnTo>
                    <a:pt x="180341" y="293984"/>
                  </a:lnTo>
                  <a:lnTo>
                    <a:pt x="183372" y="99683"/>
                  </a:lnTo>
                  <a:lnTo>
                    <a:pt x="184887" y="26239"/>
                  </a:lnTo>
                  <a:lnTo>
                    <a:pt x="186403" y="0"/>
                  </a:lnTo>
                  <a:lnTo>
                    <a:pt x="187918" y="24319"/>
                  </a:lnTo>
                  <a:lnTo>
                    <a:pt x="189434" y="72474"/>
                  </a:lnTo>
                  <a:lnTo>
                    <a:pt x="190949" y="149171"/>
                  </a:lnTo>
                  <a:lnTo>
                    <a:pt x="192464" y="266827"/>
                  </a:lnTo>
                  <a:lnTo>
                    <a:pt x="197011" y="518459"/>
                  </a:lnTo>
                  <a:lnTo>
                    <a:pt x="198526" y="562751"/>
                  </a:lnTo>
                  <a:lnTo>
                    <a:pt x="201557" y="605656"/>
                  </a:lnTo>
                  <a:lnTo>
                    <a:pt x="204588" y="617342"/>
                  </a:lnTo>
                  <a:lnTo>
                    <a:pt x="206104" y="614936"/>
                  </a:lnTo>
                  <a:lnTo>
                    <a:pt x="207619" y="606831"/>
                  </a:lnTo>
                  <a:lnTo>
                    <a:pt x="213681" y="564202"/>
                  </a:lnTo>
                  <a:lnTo>
                    <a:pt x="215197" y="563341"/>
                  </a:lnTo>
                  <a:lnTo>
                    <a:pt x="216712" y="568553"/>
                  </a:lnTo>
                  <a:lnTo>
                    <a:pt x="218228" y="578180"/>
                  </a:lnTo>
                  <a:lnTo>
                    <a:pt x="222774" y="625401"/>
                  </a:lnTo>
                  <a:lnTo>
                    <a:pt x="225805" y="650436"/>
                  </a:lnTo>
                  <a:lnTo>
                    <a:pt x="237929" y="691192"/>
                  </a:lnTo>
                  <a:lnTo>
                    <a:pt x="260661" y="728301"/>
                  </a:lnTo>
                  <a:lnTo>
                    <a:pt x="269754" y="731073"/>
                  </a:lnTo>
                  <a:lnTo>
                    <a:pt x="289455" y="741492"/>
                  </a:lnTo>
                  <a:lnTo>
                    <a:pt x="292486" y="743250"/>
                  </a:lnTo>
                  <a:lnTo>
                    <a:pt x="303094" y="746887"/>
                  </a:lnTo>
                  <a:lnTo>
                    <a:pt x="309156" y="747296"/>
                  </a:lnTo>
                  <a:lnTo>
                    <a:pt x="318249" y="746500"/>
                  </a:lnTo>
                  <a:lnTo>
                    <a:pt x="325826" y="745981"/>
                  </a:lnTo>
                  <a:lnTo>
                    <a:pt x="330372" y="745575"/>
                  </a:lnTo>
                  <a:lnTo>
                    <a:pt x="334919" y="745520"/>
                  </a:lnTo>
                  <a:lnTo>
                    <a:pt x="339465" y="745675"/>
                  </a:lnTo>
                  <a:lnTo>
                    <a:pt x="344012" y="745493"/>
                  </a:lnTo>
                  <a:lnTo>
                    <a:pt x="354620" y="745731"/>
                  </a:lnTo>
                  <a:lnTo>
                    <a:pt x="366744" y="744114"/>
                  </a:lnTo>
                  <a:lnTo>
                    <a:pt x="378868" y="739492"/>
                  </a:lnTo>
                  <a:lnTo>
                    <a:pt x="380383" y="738310"/>
                  </a:lnTo>
                  <a:lnTo>
                    <a:pt x="386445" y="735399"/>
                  </a:lnTo>
                  <a:lnTo>
                    <a:pt x="394022" y="731106"/>
                  </a:lnTo>
                  <a:lnTo>
                    <a:pt x="400084" y="729003"/>
                  </a:lnTo>
                  <a:lnTo>
                    <a:pt x="406146" y="729055"/>
                  </a:lnTo>
                  <a:lnTo>
                    <a:pt x="416754" y="730838"/>
                  </a:lnTo>
                  <a:lnTo>
                    <a:pt x="419785" y="730419"/>
                  </a:lnTo>
                  <a:lnTo>
                    <a:pt x="434940" y="688635"/>
                  </a:lnTo>
                  <a:lnTo>
                    <a:pt x="444033" y="589376"/>
                  </a:lnTo>
                  <a:lnTo>
                    <a:pt x="445548" y="584436"/>
                  </a:lnTo>
                  <a:lnTo>
                    <a:pt x="447064" y="586111"/>
                  </a:lnTo>
                  <a:lnTo>
                    <a:pt x="450095" y="604161"/>
                  </a:lnTo>
                  <a:lnTo>
                    <a:pt x="451610" y="616686"/>
                  </a:lnTo>
                  <a:lnTo>
                    <a:pt x="453126" y="623810"/>
                  </a:lnTo>
                  <a:lnTo>
                    <a:pt x="454641" y="627867"/>
                  </a:lnTo>
                  <a:lnTo>
                    <a:pt x="456157" y="627288"/>
                  </a:lnTo>
                  <a:lnTo>
                    <a:pt x="457672" y="621148"/>
                  </a:lnTo>
                  <a:lnTo>
                    <a:pt x="460703" y="605686"/>
                  </a:lnTo>
                  <a:lnTo>
                    <a:pt x="462219" y="600881"/>
                  </a:lnTo>
                  <a:lnTo>
                    <a:pt x="472827" y="663240"/>
                  </a:lnTo>
                  <a:lnTo>
                    <a:pt x="475858" y="683055"/>
                  </a:lnTo>
                  <a:lnTo>
                    <a:pt x="494043" y="717287"/>
                  </a:lnTo>
                  <a:lnTo>
                    <a:pt x="497074" y="719843"/>
                  </a:lnTo>
                  <a:lnTo>
                    <a:pt x="500105" y="723017"/>
                  </a:lnTo>
                  <a:lnTo>
                    <a:pt x="506167" y="726976"/>
                  </a:lnTo>
                  <a:lnTo>
                    <a:pt x="509198" y="729024"/>
                  </a:lnTo>
                  <a:lnTo>
                    <a:pt x="516776" y="733178"/>
                  </a:lnTo>
                  <a:lnTo>
                    <a:pt x="519807" y="733892"/>
                  </a:lnTo>
                  <a:lnTo>
                    <a:pt x="522837" y="735190"/>
                  </a:lnTo>
                  <a:lnTo>
                    <a:pt x="530415" y="736869"/>
                  </a:lnTo>
                  <a:lnTo>
                    <a:pt x="531930" y="736900"/>
                  </a:lnTo>
                  <a:lnTo>
                    <a:pt x="534961" y="738122"/>
                  </a:lnTo>
                  <a:lnTo>
                    <a:pt x="541023" y="739276"/>
                  </a:lnTo>
                  <a:lnTo>
                    <a:pt x="550116" y="741253"/>
                  </a:lnTo>
                  <a:lnTo>
                    <a:pt x="560724" y="742856"/>
                  </a:lnTo>
                  <a:lnTo>
                    <a:pt x="568302" y="743771"/>
                  </a:lnTo>
                  <a:lnTo>
                    <a:pt x="572848" y="743524"/>
                  </a:lnTo>
                  <a:lnTo>
                    <a:pt x="581941" y="743803"/>
                  </a:lnTo>
                  <a:lnTo>
                    <a:pt x="584972" y="743558"/>
                  </a:lnTo>
                  <a:lnTo>
                    <a:pt x="595580" y="744680"/>
                  </a:lnTo>
                  <a:lnTo>
                    <a:pt x="597096" y="745262"/>
                  </a:lnTo>
                  <a:lnTo>
                    <a:pt x="600127" y="745670"/>
                  </a:lnTo>
                  <a:lnTo>
                    <a:pt x="610735" y="748047"/>
                  </a:lnTo>
                  <a:lnTo>
                    <a:pt x="621343" y="748071"/>
                  </a:lnTo>
                  <a:lnTo>
                    <a:pt x="624374" y="747587"/>
                  </a:lnTo>
                  <a:lnTo>
                    <a:pt x="634982" y="748114"/>
                  </a:lnTo>
                  <a:lnTo>
                    <a:pt x="641044" y="747757"/>
                  </a:lnTo>
                  <a:lnTo>
                    <a:pt x="648622" y="748004"/>
                  </a:lnTo>
                  <a:lnTo>
                    <a:pt x="656199" y="747845"/>
                  </a:lnTo>
                  <a:lnTo>
                    <a:pt x="660745" y="747969"/>
                  </a:lnTo>
                  <a:lnTo>
                    <a:pt x="662261" y="747445"/>
                  </a:lnTo>
                  <a:lnTo>
                    <a:pt x="671354" y="747951"/>
                  </a:lnTo>
                  <a:lnTo>
                    <a:pt x="680447" y="747786"/>
                  </a:lnTo>
                  <a:lnTo>
                    <a:pt x="683478" y="748022"/>
                  </a:lnTo>
                  <a:lnTo>
                    <a:pt x="688024" y="748019"/>
                  </a:lnTo>
                  <a:lnTo>
                    <a:pt x="692570" y="748026"/>
                  </a:lnTo>
                  <a:lnTo>
                    <a:pt x="695601" y="747716"/>
                  </a:lnTo>
                  <a:lnTo>
                    <a:pt x="700148" y="747667"/>
                  </a:lnTo>
                  <a:lnTo>
                    <a:pt x="706210" y="747783"/>
                  </a:lnTo>
                  <a:lnTo>
                    <a:pt x="712272" y="747875"/>
                  </a:lnTo>
                  <a:lnTo>
                    <a:pt x="715302" y="747756"/>
                  </a:lnTo>
                  <a:lnTo>
                    <a:pt x="719849" y="747925"/>
                  </a:lnTo>
                  <a:lnTo>
                    <a:pt x="722880" y="747794"/>
                  </a:lnTo>
                  <a:lnTo>
                    <a:pt x="724395" y="748042"/>
                  </a:lnTo>
                  <a:lnTo>
                    <a:pt x="725911" y="747534"/>
                  </a:lnTo>
                  <a:lnTo>
                    <a:pt x="728942" y="747936"/>
                  </a:lnTo>
                  <a:lnTo>
                    <a:pt x="762282" y="747854"/>
                  </a:lnTo>
                  <a:lnTo>
                    <a:pt x="763798" y="748160"/>
                  </a:lnTo>
                  <a:lnTo>
                    <a:pt x="768344" y="747713"/>
                  </a:lnTo>
                  <a:lnTo>
                    <a:pt x="772890" y="748034"/>
                  </a:lnTo>
                  <a:lnTo>
                    <a:pt x="777437" y="747455"/>
                  </a:lnTo>
                  <a:lnTo>
                    <a:pt x="780468" y="747973"/>
                  </a:lnTo>
                  <a:lnTo>
                    <a:pt x="788045" y="747896"/>
                  </a:lnTo>
                  <a:lnTo>
                    <a:pt x="795623" y="747729"/>
                  </a:lnTo>
                  <a:lnTo>
                    <a:pt x="797138" y="747580"/>
                  </a:lnTo>
                  <a:lnTo>
                    <a:pt x="800169" y="747931"/>
                  </a:lnTo>
                  <a:lnTo>
                    <a:pt x="801684" y="747756"/>
                  </a:lnTo>
                  <a:lnTo>
                    <a:pt x="804715" y="747918"/>
                  </a:lnTo>
                  <a:lnTo>
                    <a:pt x="816839" y="747893"/>
                  </a:lnTo>
                  <a:lnTo>
                    <a:pt x="822901" y="747834"/>
                  </a:lnTo>
                  <a:lnTo>
                    <a:pt x="825932" y="747542"/>
                  </a:lnTo>
                  <a:lnTo>
                    <a:pt x="831994" y="748129"/>
                  </a:lnTo>
                  <a:lnTo>
                    <a:pt x="833509" y="747841"/>
                  </a:lnTo>
                  <a:lnTo>
                    <a:pt x="836540" y="747881"/>
                  </a:lnTo>
                  <a:lnTo>
                    <a:pt x="841087" y="747678"/>
                  </a:lnTo>
                  <a:lnTo>
                    <a:pt x="845633" y="747845"/>
                  </a:lnTo>
                  <a:lnTo>
                    <a:pt x="851695" y="748017"/>
                  </a:lnTo>
                  <a:lnTo>
                    <a:pt x="853210" y="747515"/>
                  </a:lnTo>
                  <a:lnTo>
                    <a:pt x="856241" y="747768"/>
                  </a:lnTo>
                  <a:lnTo>
                    <a:pt x="860788" y="747763"/>
                  </a:lnTo>
                  <a:lnTo>
                    <a:pt x="865334" y="747928"/>
                  </a:lnTo>
                  <a:lnTo>
                    <a:pt x="871396" y="747932"/>
                  </a:lnTo>
                  <a:lnTo>
                    <a:pt x="882004" y="747859"/>
                  </a:lnTo>
                  <a:lnTo>
                    <a:pt x="885035" y="748079"/>
                  </a:lnTo>
                  <a:lnTo>
                    <a:pt x="886551" y="747685"/>
                  </a:lnTo>
                  <a:lnTo>
                    <a:pt x="892613" y="747723"/>
                  </a:lnTo>
                  <a:lnTo>
                    <a:pt x="901706" y="747881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24">
              <a:extLst>
                <a:ext uri="{FF2B5EF4-FFF2-40B4-BE49-F238E27FC236}">
                  <a16:creationId xmlns:a16="http://schemas.microsoft.com/office/drawing/2014/main" id="{F2258AE3-8905-0E78-FD5B-DF091E06D430}"/>
                </a:ext>
              </a:extLst>
            </p:cNvPr>
            <p:cNvSpPr/>
            <p:nvPr/>
          </p:nvSpPr>
          <p:spPr>
            <a:xfrm>
              <a:off x="3125989" y="936928"/>
              <a:ext cx="758190" cy="748030"/>
            </a:xfrm>
            <a:custGeom>
              <a:avLst/>
              <a:gdLst/>
              <a:ahLst/>
              <a:cxnLst/>
              <a:rect l="l" t="t" r="r" b="b"/>
              <a:pathLst>
                <a:path w="758189" h="748030">
                  <a:moveTo>
                    <a:pt x="0" y="747618"/>
                  </a:moveTo>
                  <a:lnTo>
                    <a:pt x="91716" y="747230"/>
                  </a:lnTo>
                  <a:lnTo>
                    <a:pt x="93233" y="747162"/>
                  </a:lnTo>
                  <a:lnTo>
                    <a:pt x="130879" y="746805"/>
                  </a:lnTo>
                  <a:lnTo>
                    <a:pt x="132394" y="746737"/>
                  </a:lnTo>
                  <a:lnTo>
                    <a:pt x="153618" y="746390"/>
                  </a:lnTo>
                  <a:lnTo>
                    <a:pt x="155134" y="746322"/>
                  </a:lnTo>
                  <a:lnTo>
                    <a:pt x="168778" y="745979"/>
                  </a:lnTo>
                  <a:lnTo>
                    <a:pt x="170295" y="745911"/>
                  </a:lnTo>
                  <a:lnTo>
                    <a:pt x="179895" y="745571"/>
                  </a:lnTo>
                  <a:lnTo>
                    <a:pt x="181412" y="745503"/>
                  </a:lnTo>
                  <a:lnTo>
                    <a:pt x="188486" y="745164"/>
                  </a:lnTo>
                  <a:lnTo>
                    <a:pt x="190255" y="745029"/>
                  </a:lnTo>
                  <a:lnTo>
                    <a:pt x="196318" y="744690"/>
                  </a:lnTo>
                  <a:lnTo>
                    <a:pt x="198087" y="744555"/>
                  </a:lnTo>
                  <a:lnTo>
                    <a:pt x="202888" y="744218"/>
                  </a:lnTo>
                  <a:lnTo>
                    <a:pt x="204910" y="744015"/>
                  </a:lnTo>
                  <a:lnTo>
                    <a:pt x="208700" y="743678"/>
                  </a:lnTo>
                  <a:lnTo>
                    <a:pt x="210973" y="743409"/>
                  </a:lnTo>
                  <a:lnTo>
                    <a:pt x="214005" y="743072"/>
                  </a:lnTo>
                  <a:lnTo>
                    <a:pt x="216785" y="742669"/>
                  </a:lnTo>
                  <a:lnTo>
                    <a:pt x="219311" y="742332"/>
                  </a:lnTo>
                  <a:lnTo>
                    <a:pt x="222848" y="741727"/>
                  </a:lnTo>
                  <a:lnTo>
                    <a:pt x="256705" y="724021"/>
                  </a:lnTo>
                  <a:lnTo>
                    <a:pt x="270602" y="680132"/>
                  </a:lnTo>
                  <a:lnTo>
                    <a:pt x="276413" y="615547"/>
                  </a:lnTo>
                  <a:lnTo>
                    <a:pt x="279950" y="523428"/>
                  </a:lnTo>
                  <a:lnTo>
                    <a:pt x="281718" y="444240"/>
                  </a:lnTo>
                  <a:lnTo>
                    <a:pt x="283487" y="332159"/>
                  </a:lnTo>
                  <a:lnTo>
                    <a:pt x="288035" y="14404"/>
                  </a:lnTo>
                  <a:lnTo>
                    <a:pt x="288794" y="536"/>
                  </a:lnTo>
                  <a:lnTo>
                    <a:pt x="291572" y="86688"/>
                  </a:lnTo>
                  <a:lnTo>
                    <a:pt x="297890" y="436393"/>
                  </a:lnTo>
                  <a:lnTo>
                    <a:pt x="299658" y="487240"/>
                  </a:lnTo>
                  <a:lnTo>
                    <a:pt x="301932" y="532058"/>
                  </a:lnTo>
                  <a:lnTo>
                    <a:pt x="304458" y="571181"/>
                  </a:lnTo>
                  <a:lnTo>
                    <a:pt x="311534" y="598443"/>
                  </a:lnTo>
                  <a:lnTo>
                    <a:pt x="312291" y="599984"/>
                  </a:lnTo>
                  <a:lnTo>
                    <a:pt x="313302" y="604003"/>
                  </a:lnTo>
                  <a:lnTo>
                    <a:pt x="314565" y="613247"/>
                  </a:lnTo>
                  <a:lnTo>
                    <a:pt x="317091" y="639641"/>
                  </a:lnTo>
                  <a:lnTo>
                    <a:pt x="319619" y="662351"/>
                  </a:lnTo>
                  <a:lnTo>
                    <a:pt x="321387" y="673203"/>
                  </a:lnTo>
                  <a:lnTo>
                    <a:pt x="323156" y="679633"/>
                  </a:lnTo>
                  <a:lnTo>
                    <a:pt x="324418" y="681977"/>
                  </a:lnTo>
                  <a:lnTo>
                    <a:pt x="326946" y="685727"/>
                  </a:lnTo>
                  <a:lnTo>
                    <a:pt x="328461" y="690215"/>
                  </a:lnTo>
                  <a:lnTo>
                    <a:pt x="342105" y="721962"/>
                  </a:lnTo>
                  <a:lnTo>
                    <a:pt x="343874" y="721626"/>
                  </a:lnTo>
                  <a:lnTo>
                    <a:pt x="344885" y="720822"/>
                  </a:lnTo>
                  <a:lnTo>
                    <a:pt x="346147" y="719146"/>
                  </a:lnTo>
                  <a:lnTo>
                    <a:pt x="348422" y="714254"/>
                  </a:lnTo>
                  <a:lnTo>
                    <a:pt x="350443" y="710233"/>
                  </a:lnTo>
                  <a:lnTo>
                    <a:pt x="351706" y="709295"/>
                  </a:lnTo>
                  <a:lnTo>
                    <a:pt x="352717" y="709562"/>
                  </a:lnTo>
                  <a:lnTo>
                    <a:pt x="353727" y="710701"/>
                  </a:lnTo>
                  <a:lnTo>
                    <a:pt x="354991" y="713179"/>
                  </a:lnTo>
                  <a:lnTo>
                    <a:pt x="361308" y="727579"/>
                  </a:lnTo>
                  <a:lnTo>
                    <a:pt x="363581" y="729520"/>
                  </a:lnTo>
                  <a:lnTo>
                    <a:pt x="366360" y="731260"/>
                  </a:lnTo>
                  <a:lnTo>
                    <a:pt x="374194" y="739094"/>
                  </a:lnTo>
                  <a:lnTo>
                    <a:pt x="375709" y="739964"/>
                  </a:lnTo>
                  <a:lnTo>
                    <a:pt x="378993" y="741168"/>
                  </a:lnTo>
                  <a:lnTo>
                    <a:pt x="380510" y="741636"/>
                  </a:lnTo>
                  <a:lnTo>
                    <a:pt x="386321" y="742839"/>
                  </a:lnTo>
                  <a:lnTo>
                    <a:pt x="388849" y="743172"/>
                  </a:lnTo>
                  <a:lnTo>
                    <a:pt x="391375" y="743506"/>
                  </a:lnTo>
                  <a:lnTo>
                    <a:pt x="394912" y="743839"/>
                  </a:lnTo>
                  <a:lnTo>
                    <a:pt x="396934" y="744039"/>
                  </a:lnTo>
                  <a:lnTo>
                    <a:pt x="401986" y="744371"/>
                  </a:lnTo>
                  <a:lnTo>
                    <a:pt x="403755" y="744504"/>
                  </a:lnTo>
                  <a:lnTo>
                    <a:pt x="410324" y="744835"/>
                  </a:lnTo>
                  <a:lnTo>
                    <a:pt x="412093" y="744968"/>
                  </a:lnTo>
                  <a:lnTo>
                    <a:pt x="423210" y="745296"/>
                  </a:lnTo>
                  <a:lnTo>
                    <a:pt x="424726" y="745362"/>
                  </a:lnTo>
                  <a:lnTo>
                    <a:pt x="445697" y="745685"/>
                  </a:lnTo>
                  <a:lnTo>
                    <a:pt x="447212" y="745751"/>
                  </a:lnTo>
                  <a:lnTo>
                    <a:pt x="469700" y="745671"/>
                  </a:lnTo>
                  <a:lnTo>
                    <a:pt x="470205" y="745135"/>
                  </a:lnTo>
                  <a:lnTo>
                    <a:pt x="484607" y="744792"/>
                  </a:lnTo>
                  <a:lnTo>
                    <a:pt x="486124" y="744724"/>
                  </a:lnTo>
                  <a:lnTo>
                    <a:pt x="493198" y="744385"/>
                  </a:lnTo>
                  <a:lnTo>
                    <a:pt x="494966" y="744250"/>
                  </a:lnTo>
                  <a:lnTo>
                    <a:pt x="499767" y="743912"/>
                  </a:lnTo>
                  <a:lnTo>
                    <a:pt x="502041" y="743643"/>
                  </a:lnTo>
                  <a:lnTo>
                    <a:pt x="505578" y="743306"/>
                  </a:lnTo>
                  <a:lnTo>
                    <a:pt x="508357" y="742902"/>
                  </a:lnTo>
                  <a:lnTo>
                    <a:pt x="542214" y="714008"/>
                  </a:lnTo>
                  <a:lnTo>
                    <a:pt x="550552" y="652235"/>
                  </a:lnTo>
                  <a:lnTo>
                    <a:pt x="553583" y="621282"/>
                  </a:lnTo>
                  <a:lnTo>
                    <a:pt x="554847" y="614716"/>
                  </a:lnTo>
                  <a:lnTo>
                    <a:pt x="555605" y="613443"/>
                  </a:lnTo>
                  <a:lnTo>
                    <a:pt x="556111" y="613643"/>
                  </a:lnTo>
                  <a:lnTo>
                    <a:pt x="556869" y="615452"/>
                  </a:lnTo>
                  <a:lnTo>
                    <a:pt x="558131" y="620945"/>
                  </a:lnTo>
                  <a:lnTo>
                    <a:pt x="560659" y="632332"/>
                  </a:lnTo>
                  <a:lnTo>
                    <a:pt x="561670" y="634207"/>
                  </a:lnTo>
                  <a:lnTo>
                    <a:pt x="562175" y="634341"/>
                  </a:lnTo>
                  <a:lnTo>
                    <a:pt x="562932" y="633403"/>
                  </a:lnTo>
                  <a:lnTo>
                    <a:pt x="563943" y="630253"/>
                  </a:lnTo>
                  <a:lnTo>
                    <a:pt x="565459" y="622548"/>
                  </a:lnTo>
                  <a:lnTo>
                    <a:pt x="567480" y="612498"/>
                  </a:lnTo>
                  <a:lnTo>
                    <a:pt x="568238" y="610957"/>
                  </a:lnTo>
                  <a:lnTo>
                    <a:pt x="568744" y="610956"/>
                  </a:lnTo>
                  <a:lnTo>
                    <a:pt x="569249" y="611894"/>
                  </a:lnTo>
                  <a:lnTo>
                    <a:pt x="570260" y="616583"/>
                  </a:lnTo>
                  <a:lnTo>
                    <a:pt x="571524" y="626698"/>
                  </a:lnTo>
                  <a:lnTo>
                    <a:pt x="578345" y="690875"/>
                  </a:lnTo>
                  <a:lnTo>
                    <a:pt x="580619" y="703267"/>
                  </a:lnTo>
                  <a:lnTo>
                    <a:pt x="601084" y="737154"/>
                  </a:lnTo>
                  <a:lnTo>
                    <a:pt x="604370" y="737688"/>
                  </a:lnTo>
                  <a:lnTo>
                    <a:pt x="608412" y="737351"/>
                  </a:lnTo>
                  <a:lnTo>
                    <a:pt x="611191" y="736277"/>
                  </a:lnTo>
                  <a:lnTo>
                    <a:pt x="615486" y="734332"/>
                  </a:lnTo>
                  <a:lnTo>
                    <a:pt x="617003" y="734264"/>
                  </a:lnTo>
                  <a:lnTo>
                    <a:pt x="618265" y="734532"/>
                  </a:lnTo>
                  <a:lnTo>
                    <a:pt x="620793" y="736205"/>
                  </a:lnTo>
                  <a:lnTo>
                    <a:pt x="623319" y="738414"/>
                  </a:lnTo>
                  <a:lnTo>
                    <a:pt x="626603" y="740623"/>
                  </a:lnTo>
                  <a:lnTo>
                    <a:pt x="649596" y="745366"/>
                  </a:lnTo>
                  <a:lnTo>
                    <a:pt x="651365" y="745499"/>
                  </a:lnTo>
                  <a:lnTo>
                    <a:pt x="658692" y="745830"/>
                  </a:lnTo>
                  <a:lnTo>
                    <a:pt x="660207" y="745896"/>
                  </a:lnTo>
                  <a:lnTo>
                    <a:pt x="671325" y="746225"/>
                  </a:lnTo>
                  <a:lnTo>
                    <a:pt x="672840" y="746291"/>
                  </a:lnTo>
                  <a:lnTo>
                    <a:pt x="693560" y="746614"/>
                  </a:lnTo>
                  <a:lnTo>
                    <a:pt x="695075" y="746680"/>
                  </a:lnTo>
                  <a:lnTo>
                    <a:pt x="741566" y="746988"/>
                  </a:lnTo>
                  <a:lnTo>
                    <a:pt x="743081" y="747054"/>
                  </a:lnTo>
                  <a:lnTo>
                    <a:pt x="757736" y="747113"/>
                  </a:lnTo>
                </a:path>
              </a:pathLst>
            </a:custGeom>
            <a:ln w="46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25">
              <a:extLst>
                <a:ext uri="{FF2B5EF4-FFF2-40B4-BE49-F238E27FC236}">
                  <a16:creationId xmlns:a16="http://schemas.microsoft.com/office/drawing/2014/main" id="{96B996CF-ABCA-92A0-2C45-CE84A3839A97}"/>
                </a:ext>
              </a:extLst>
            </p:cNvPr>
            <p:cNvSpPr/>
            <p:nvPr/>
          </p:nvSpPr>
          <p:spPr>
            <a:xfrm>
              <a:off x="3075772" y="899508"/>
              <a:ext cx="1104900" cy="823594"/>
            </a:xfrm>
            <a:custGeom>
              <a:avLst/>
              <a:gdLst/>
              <a:ahLst/>
              <a:cxnLst/>
              <a:rect l="l" t="t" r="r" b="b"/>
              <a:pathLst>
                <a:path w="1104900" h="823594">
                  <a:moveTo>
                    <a:pt x="1104783" y="823242"/>
                  </a:moveTo>
                  <a:lnTo>
                    <a:pt x="1104783" y="0"/>
                  </a:lnTo>
                </a:path>
                <a:path w="1104900" h="823594">
                  <a:moveTo>
                    <a:pt x="0" y="823242"/>
                  </a:moveTo>
                  <a:lnTo>
                    <a:pt x="0" y="0"/>
                  </a:lnTo>
                </a:path>
                <a:path w="1104900" h="823594">
                  <a:moveTo>
                    <a:pt x="0" y="823242"/>
                  </a:moveTo>
                  <a:lnTo>
                    <a:pt x="1104783" y="823242"/>
                  </a:lnTo>
                </a:path>
                <a:path w="1104900" h="823594">
                  <a:moveTo>
                    <a:pt x="0" y="0"/>
                  </a:moveTo>
                  <a:lnTo>
                    <a:pt x="11047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26">
              <a:extLst>
                <a:ext uri="{FF2B5EF4-FFF2-40B4-BE49-F238E27FC236}">
                  <a16:creationId xmlns:a16="http://schemas.microsoft.com/office/drawing/2014/main" id="{69D8D261-E313-0B78-4845-18A56FD9FDC1}"/>
                </a:ext>
              </a:extLst>
            </p:cNvPr>
            <p:cNvSpPr/>
            <p:nvPr/>
          </p:nvSpPr>
          <p:spPr>
            <a:xfrm>
              <a:off x="3814361" y="918070"/>
              <a:ext cx="347980" cy="120650"/>
            </a:xfrm>
            <a:custGeom>
              <a:avLst/>
              <a:gdLst/>
              <a:ahLst/>
              <a:cxnLst/>
              <a:rect l="l" t="t" r="r" b="b"/>
              <a:pathLst>
                <a:path w="347979" h="120650">
                  <a:moveTo>
                    <a:pt x="345157" y="0"/>
                  </a:moveTo>
                  <a:lnTo>
                    <a:pt x="2474" y="0"/>
                  </a:lnTo>
                  <a:lnTo>
                    <a:pt x="0" y="2474"/>
                  </a:lnTo>
                  <a:lnTo>
                    <a:pt x="0" y="117711"/>
                  </a:lnTo>
                  <a:lnTo>
                    <a:pt x="2474" y="120186"/>
                  </a:lnTo>
                  <a:lnTo>
                    <a:pt x="7424" y="120186"/>
                  </a:lnTo>
                  <a:lnTo>
                    <a:pt x="345157" y="120186"/>
                  </a:lnTo>
                  <a:lnTo>
                    <a:pt x="347632" y="117711"/>
                  </a:lnTo>
                  <a:lnTo>
                    <a:pt x="347632" y="2474"/>
                  </a:lnTo>
                  <a:lnTo>
                    <a:pt x="34515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27">
              <a:extLst>
                <a:ext uri="{FF2B5EF4-FFF2-40B4-BE49-F238E27FC236}">
                  <a16:creationId xmlns:a16="http://schemas.microsoft.com/office/drawing/2014/main" id="{035C4E87-EDBB-620F-20E2-56453811F009}"/>
                </a:ext>
              </a:extLst>
            </p:cNvPr>
            <p:cNvSpPr/>
            <p:nvPr/>
          </p:nvSpPr>
          <p:spPr>
            <a:xfrm>
              <a:off x="3814361" y="918070"/>
              <a:ext cx="347980" cy="120650"/>
            </a:xfrm>
            <a:custGeom>
              <a:avLst/>
              <a:gdLst/>
              <a:ahLst/>
              <a:cxnLst/>
              <a:rect l="l" t="t" r="r" b="b"/>
              <a:pathLst>
                <a:path w="347979" h="120650">
                  <a:moveTo>
                    <a:pt x="7424" y="120186"/>
                  </a:moveTo>
                  <a:lnTo>
                    <a:pt x="340208" y="120186"/>
                  </a:lnTo>
                  <a:lnTo>
                    <a:pt x="345157" y="120186"/>
                  </a:lnTo>
                  <a:lnTo>
                    <a:pt x="347632" y="117711"/>
                  </a:lnTo>
                  <a:lnTo>
                    <a:pt x="347632" y="112761"/>
                  </a:lnTo>
                  <a:lnTo>
                    <a:pt x="347632" y="7424"/>
                  </a:lnTo>
                  <a:lnTo>
                    <a:pt x="347632" y="2474"/>
                  </a:lnTo>
                  <a:lnTo>
                    <a:pt x="345157" y="0"/>
                  </a:lnTo>
                  <a:lnTo>
                    <a:pt x="340208" y="0"/>
                  </a:lnTo>
                  <a:lnTo>
                    <a:pt x="7424" y="0"/>
                  </a:lnTo>
                  <a:lnTo>
                    <a:pt x="2474" y="0"/>
                  </a:lnTo>
                  <a:lnTo>
                    <a:pt x="0" y="2474"/>
                  </a:lnTo>
                  <a:lnTo>
                    <a:pt x="0" y="7424"/>
                  </a:lnTo>
                  <a:lnTo>
                    <a:pt x="0" y="112761"/>
                  </a:lnTo>
                  <a:lnTo>
                    <a:pt x="0" y="117711"/>
                  </a:lnTo>
                  <a:lnTo>
                    <a:pt x="2474" y="120186"/>
                  </a:lnTo>
                  <a:lnTo>
                    <a:pt x="7424" y="120186"/>
                  </a:lnTo>
                  <a:close/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28">
              <a:extLst>
                <a:ext uri="{FF2B5EF4-FFF2-40B4-BE49-F238E27FC236}">
                  <a16:creationId xmlns:a16="http://schemas.microsoft.com/office/drawing/2014/main" id="{E6B7FA5E-9193-5A1A-65DA-A091710684A5}"/>
                </a:ext>
              </a:extLst>
            </p:cNvPr>
            <p:cNvSpPr/>
            <p:nvPr/>
          </p:nvSpPr>
          <p:spPr>
            <a:xfrm>
              <a:off x="3829211" y="94815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29">
              <a:extLst>
                <a:ext uri="{FF2B5EF4-FFF2-40B4-BE49-F238E27FC236}">
                  <a16:creationId xmlns:a16="http://schemas.microsoft.com/office/drawing/2014/main" id="{7D5D275C-4679-8D5E-F604-88781620B3B8}"/>
                </a:ext>
              </a:extLst>
            </p:cNvPr>
            <p:cNvSpPr/>
            <p:nvPr/>
          </p:nvSpPr>
          <p:spPr>
            <a:xfrm>
              <a:off x="3829211" y="100268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46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130">
            <a:extLst>
              <a:ext uri="{FF2B5EF4-FFF2-40B4-BE49-F238E27FC236}">
                <a16:creationId xmlns:a16="http://schemas.microsoft.com/office/drawing/2014/main" id="{5DA29556-9FE5-156D-EBAD-C52AA8B24D4C}"/>
              </a:ext>
            </a:extLst>
          </p:cNvPr>
          <p:cNvSpPr txBox="1"/>
          <p:nvPr/>
        </p:nvSpPr>
        <p:spPr>
          <a:xfrm>
            <a:off x="3512921" y="1564367"/>
            <a:ext cx="239395" cy="13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300" spc="-10" dirty="0">
                <a:latin typeface="DejaVu Sans"/>
                <a:cs typeface="DejaVu Sans"/>
              </a:rPr>
              <a:t>experiment</a:t>
            </a:r>
            <a:r>
              <a:rPr sz="300" spc="500" dirty="0">
                <a:latin typeface="DejaVu Sans"/>
                <a:cs typeface="DejaVu Sans"/>
              </a:rPr>
              <a:t> </a:t>
            </a:r>
            <a:r>
              <a:rPr sz="300" spc="-10" dirty="0">
                <a:latin typeface="DejaVu Sans"/>
                <a:cs typeface="DejaVu Sans"/>
              </a:rPr>
              <a:t>theory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64" name="object 192">
            <a:extLst>
              <a:ext uri="{FF2B5EF4-FFF2-40B4-BE49-F238E27FC236}">
                <a16:creationId xmlns:a16="http://schemas.microsoft.com/office/drawing/2014/main" id="{77A4CA86-E6A0-A693-D37D-F204C3472BA3}"/>
              </a:ext>
            </a:extLst>
          </p:cNvPr>
          <p:cNvGrpSpPr/>
          <p:nvPr/>
        </p:nvGrpSpPr>
        <p:grpSpPr>
          <a:xfrm>
            <a:off x="4248175" y="2374024"/>
            <a:ext cx="915035" cy="13970"/>
            <a:chOff x="3220609" y="2803279"/>
            <a:chExt cx="915035" cy="13970"/>
          </a:xfrm>
        </p:grpSpPr>
        <p:sp>
          <p:nvSpPr>
            <p:cNvPr id="65" name="object 193">
              <a:extLst>
                <a:ext uri="{FF2B5EF4-FFF2-40B4-BE49-F238E27FC236}">
                  <a16:creationId xmlns:a16="http://schemas.microsoft.com/office/drawing/2014/main" id="{60F488E2-809B-5D41-9262-C98BB38C3FE4}"/>
                </a:ext>
              </a:extLst>
            </p:cNvPr>
            <p:cNvSpPr/>
            <p:nvPr/>
          </p:nvSpPr>
          <p:spPr>
            <a:xfrm>
              <a:off x="3221879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94">
              <a:extLst>
                <a:ext uri="{FF2B5EF4-FFF2-40B4-BE49-F238E27FC236}">
                  <a16:creationId xmlns:a16="http://schemas.microsoft.com/office/drawing/2014/main" id="{E64F1D48-F58F-83EA-10CC-2DC9C61420B4}"/>
                </a:ext>
              </a:extLst>
            </p:cNvPr>
            <p:cNvSpPr/>
            <p:nvPr/>
          </p:nvSpPr>
          <p:spPr>
            <a:xfrm>
              <a:off x="3221879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95">
              <a:extLst>
                <a:ext uri="{FF2B5EF4-FFF2-40B4-BE49-F238E27FC236}">
                  <a16:creationId xmlns:a16="http://schemas.microsoft.com/office/drawing/2014/main" id="{17556837-26CC-25CE-EBA2-4A1D31AC9630}"/>
                </a:ext>
              </a:extLst>
            </p:cNvPr>
            <p:cNvSpPr/>
            <p:nvPr/>
          </p:nvSpPr>
          <p:spPr>
            <a:xfrm>
              <a:off x="3373961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96">
              <a:extLst>
                <a:ext uri="{FF2B5EF4-FFF2-40B4-BE49-F238E27FC236}">
                  <a16:creationId xmlns:a16="http://schemas.microsoft.com/office/drawing/2014/main" id="{60D279F4-95AE-20E6-900D-967575B9FF84}"/>
                </a:ext>
              </a:extLst>
            </p:cNvPr>
            <p:cNvSpPr/>
            <p:nvPr/>
          </p:nvSpPr>
          <p:spPr>
            <a:xfrm>
              <a:off x="3373961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97">
              <a:extLst>
                <a:ext uri="{FF2B5EF4-FFF2-40B4-BE49-F238E27FC236}">
                  <a16:creationId xmlns:a16="http://schemas.microsoft.com/office/drawing/2014/main" id="{1ABC10AC-D26B-6451-416F-B9A43F6CF8B6}"/>
                </a:ext>
              </a:extLst>
            </p:cNvPr>
            <p:cNvSpPr/>
            <p:nvPr/>
          </p:nvSpPr>
          <p:spPr>
            <a:xfrm>
              <a:off x="3526044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98">
              <a:extLst>
                <a:ext uri="{FF2B5EF4-FFF2-40B4-BE49-F238E27FC236}">
                  <a16:creationId xmlns:a16="http://schemas.microsoft.com/office/drawing/2014/main" id="{DE6AC4C1-8E6B-6474-5718-0392C0FC7C36}"/>
                </a:ext>
              </a:extLst>
            </p:cNvPr>
            <p:cNvSpPr/>
            <p:nvPr/>
          </p:nvSpPr>
          <p:spPr>
            <a:xfrm>
              <a:off x="3526044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99">
              <a:extLst>
                <a:ext uri="{FF2B5EF4-FFF2-40B4-BE49-F238E27FC236}">
                  <a16:creationId xmlns:a16="http://schemas.microsoft.com/office/drawing/2014/main" id="{A711D718-B39A-8E21-C229-8969ADF88444}"/>
                </a:ext>
              </a:extLst>
            </p:cNvPr>
            <p:cNvSpPr/>
            <p:nvPr/>
          </p:nvSpPr>
          <p:spPr>
            <a:xfrm>
              <a:off x="3678127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00">
              <a:extLst>
                <a:ext uri="{FF2B5EF4-FFF2-40B4-BE49-F238E27FC236}">
                  <a16:creationId xmlns:a16="http://schemas.microsoft.com/office/drawing/2014/main" id="{CEE443E4-BD2B-1827-2193-7B47FE757C5C}"/>
                </a:ext>
              </a:extLst>
            </p:cNvPr>
            <p:cNvSpPr/>
            <p:nvPr/>
          </p:nvSpPr>
          <p:spPr>
            <a:xfrm>
              <a:off x="3678127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01">
              <a:extLst>
                <a:ext uri="{FF2B5EF4-FFF2-40B4-BE49-F238E27FC236}">
                  <a16:creationId xmlns:a16="http://schemas.microsoft.com/office/drawing/2014/main" id="{9132BA3C-8F99-042A-8B78-EC7317D8E47C}"/>
                </a:ext>
              </a:extLst>
            </p:cNvPr>
            <p:cNvSpPr/>
            <p:nvPr/>
          </p:nvSpPr>
          <p:spPr>
            <a:xfrm>
              <a:off x="3830209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02">
              <a:extLst>
                <a:ext uri="{FF2B5EF4-FFF2-40B4-BE49-F238E27FC236}">
                  <a16:creationId xmlns:a16="http://schemas.microsoft.com/office/drawing/2014/main" id="{08101BAA-67B7-92E0-FDCE-82DCED990F44}"/>
                </a:ext>
              </a:extLst>
            </p:cNvPr>
            <p:cNvSpPr/>
            <p:nvPr/>
          </p:nvSpPr>
          <p:spPr>
            <a:xfrm>
              <a:off x="3830209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03">
              <a:extLst>
                <a:ext uri="{FF2B5EF4-FFF2-40B4-BE49-F238E27FC236}">
                  <a16:creationId xmlns:a16="http://schemas.microsoft.com/office/drawing/2014/main" id="{B770B80C-394C-53B4-2975-64FDCE82B4AB}"/>
                </a:ext>
              </a:extLst>
            </p:cNvPr>
            <p:cNvSpPr/>
            <p:nvPr/>
          </p:nvSpPr>
          <p:spPr>
            <a:xfrm>
              <a:off x="3982292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04">
              <a:extLst>
                <a:ext uri="{FF2B5EF4-FFF2-40B4-BE49-F238E27FC236}">
                  <a16:creationId xmlns:a16="http://schemas.microsoft.com/office/drawing/2014/main" id="{478A5996-B58D-6A1C-DA99-E0222C0EB454}"/>
                </a:ext>
              </a:extLst>
            </p:cNvPr>
            <p:cNvSpPr/>
            <p:nvPr/>
          </p:nvSpPr>
          <p:spPr>
            <a:xfrm>
              <a:off x="3982292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05">
              <a:extLst>
                <a:ext uri="{FF2B5EF4-FFF2-40B4-BE49-F238E27FC236}">
                  <a16:creationId xmlns:a16="http://schemas.microsoft.com/office/drawing/2014/main" id="{B40B0C71-B029-9166-BEFD-58CA282AA6C5}"/>
                </a:ext>
              </a:extLst>
            </p:cNvPr>
            <p:cNvSpPr/>
            <p:nvPr/>
          </p:nvSpPr>
          <p:spPr>
            <a:xfrm>
              <a:off x="4134374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06">
              <a:extLst>
                <a:ext uri="{FF2B5EF4-FFF2-40B4-BE49-F238E27FC236}">
                  <a16:creationId xmlns:a16="http://schemas.microsoft.com/office/drawing/2014/main" id="{3A45A19C-24A1-CC20-E4BD-77F7C18D36A1}"/>
                </a:ext>
              </a:extLst>
            </p:cNvPr>
            <p:cNvSpPr/>
            <p:nvPr/>
          </p:nvSpPr>
          <p:spPr>
            <a:xfrm>
              <a:off x="4134374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207">
            <a:extLst>
              <a:ext uri="{FF2B5EF4-FFF2-40B4-BE49-F238E27FC236}">
                <a16:creationId xmlns:a16="http://schemas.microsoft.com/office/drawing/2014/main" id="{C0A9876C-524B-CEFE-8BFF-8E51AD9E04E8}"/>
              </a:ext>
            </a:extLst>
          </p:cNvPr>
          <p:cNvSpPr txBox="1"/>
          <p:nvPr/>
        </p:nvSpPr>
        <p:spPr>
          <a:xfrm>
            <a:off x="4201289" y="2374984"/>
            <a:ext cx="1009015" cy="13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55"/>
              </a:lnSpc>
              <a:spcBef>
                <a:spcPts val="95"/>
              </a:spcBef>
            </a:pPr>
            <a:r>
              <a:rPr sz="300" dirty="0">
                <a:latin typeface="DejaVu Sans"/>
                <a:cs typeface="DejaVu Sans"/>
              </a:rPr>
              <a:t>840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850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860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870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880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890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spc="-25" dirty="0">
                <a:latin typeface="DejaVu Sans"/>
                <a:cs typeface="DejaVu Sans"/>
              </a:rPr>
              <a:t>900</a:t>
            </a:r>
            <a:endParaRPr sz="300" dirty="0">
              <a:latin typeface="DejaVu Sans"/>
              <a:cs typeface="DejaVu Sans"/>
            </a:endParaRPr>
          </a:p>
          <a:p>
            <a:pPr marL="307975">
              <a:lnSpc>
                <a:spcPts val="475"/>
              </a:lnSpc>
            </a:pPr>
            <a:r>
              <a:rPr sz="400" spc="-10" dirty="0">
                <a:latin typeface="DejaVu Sans"/>
                <a:cs typeface="DejaVu Sans"/>
              </a:rPr>
              <a:t>Energy</a:t>
            </a:r>
            <a:r>
              <a:rPr sz="400" spc="10" dirty="0">
                <a:latin typeface="DejaVu Sans"/>
                <a:cs typeface="DejaVu Sans"/>
              </a:rPr>
              <a:t> </a:t>
            </a:r>
            <a:r>
              <a:rPr sz="400" spc="-20" dirty="0">
                <a:latin typeface="DejaVu Sans"/>
                <a:cs typeface="DejaVu Sans"/>
              </a:rPr>
              <a:t>(eV)</a:t>
            </a:r>
            <a:endParaRPr sz="400" dirty="0">
              <a:latin typeface="DejaVu Sans"/>
              <a:cs typeface="DejaVu Sans"/>
            </a:endParaRPr>
          </a:p>
        </p:txBody>
      </p:sp>
      <p:grpSp>
        <p:nvGrpSpPr>
          <p:cNvPr id="80" name="object 208">
            <a:extLst>
              <a:ext uri="{FF2B5EF4-FFF2-40B4-BE49-F238E27FC236}">
                <a16:creationId xmlns:a16="http://schemas.microsoft.com/office/drawing/2014/main" id="{A516BEA1-6707-6682-40BD-93EB92B4A466}"/>
              </a:ext>
            </a:extLst>
          </p:cNvPr>
          <p:cNvGrpSpPr/>
          <p:nvPr/>
        </p:nvGrpSpPr>
        <p:grpSpPr>
          <a:xfrm>
            <a:off x="4091240" y="2322234"/>
            <a:ext cx="13970" cy="2540"/>
            <a:chOff x="3063674" y="2751489"/>
            <a:chExt cx="13970" cy="2540"/>
          </a:xfrm>
        </p:grpSpPr>
        <p:sp>
          <p:nvSpPr>
            <p:cNvPr id="81" name="object 209">
              <a:extLst>
                <a:ext uri="{FF2B5EF4-FFF2-40B4-BE49-F238E27FC236}">
                  <a16:creationId xmlns:a16="http://schemas.microsoft.com/office/drawing/2014/main" id="{7A148139-BFB0-2983-7D1D-3724CB2469EE}"/>
                </a:ext>
              </a:extLst>
            </p:cNvPr>
            <p:cNvSpPr/>
            <p:nvPr/>
          </p:nvSpPr>
          <p:spPr>
            <a:xfrm>
              <a:off x="3064944" y="275275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10">
              <a:extLst>
                <a:ext uri="{FF2B5EF4-FFF2-40B4-BE49-F238E27FC236}">
                  <a16:creationId xmlns:a16="http://schemas.microsoft.com/office/drawing/2014/main" id="{69BD0F02-F70F-B9EA-E710-DBF05322EF67}"/>
                </a:ext>
              </a:extLst>
            </p:cNvPr>
            <p:cNvSpPr/>
            <p:nvPr/>
          </p:nvSpPr>
          <p:spPr>
            <a:xfrm>
              <a:off x="3064944" y="275275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211">
            <a:extLst>
              <a:ext uri="{FF2B5EF4-FFF2-40B4-BE49-F238E27FC236}">
                <a16:creationId xmlns:a16="http://schemas.microsoft.com/office/drawing/2014/main" id="{A3E4E62D-BFD3-61A3-F1A4-0741FA43B33D}"/>
              </a:ext>
            </a:extLst>
          </p:cNvPr>
          <p:cNvSpPr txBox="1"/>
          <p:nvPr/>
        </p:nvSpPr>
        <p:spPr>
          <a:xfrm>
            <a:off x="4045321" y="2287424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8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84" name="object 212">
            <a:extLst>
              <a:ext uri="{FF2B5EF4-FFF2-40B4-BE49-F238E27FC236}">
                <a16:creationId xmlns:a16="http://schemas.microsoft.com/office/drawing/2014/main" id="{B138A367-0637-F3FF-CA18-B0C89B859779}"/>
              </a:ext>
            </a:extLst>
          </p:cNvPr>
          <p:cNvGrpSpPr/>
          <p:nvPr/>
        </p:nvGrpSpPr>
        <p:grpSpPr>
          <a:xfrm>
            <a:off x="4030851" y="2175337"/>
            <a:ext cx="74295" cy="152400"/>
            <a:chOff x="3003285" y="2604592"/>
            <a:chExt cx="74295" cy="152400"/>
          </a:xfrm>
        </p:grpSpPr>
        <p:sp>
          <p:nvSpPr>
            <p:cNvPr id="85" name="object 213">
              <a:extLst>
                <a:ext uri="{FF2B5EF4-FFF2-40B4-BE49-F238E27FC236}">
                  <a16:creationId xmlns:a16="http://schemas.microsoft.com/office/drawing/2014/main" id="{AD616674-A1D1-9281-F0D6-139A20D5DBAC}"/>
                </a:ext>
              </a:extLst>
            </p:cNvPr>
            <p:cNvSpPr/>
            <p:nvPr/>
          </p:nvSpPr>
          <p:spPr>
            <a:xfrm>
              <a:off x="3003285" y="2753695"/>
              <a:ext cx="23495" cy="3175"/>
            </a:xfrm>
            <a:custGeom>
              <a:avLst/>
              <a:gdLst/>
              <a:ahLst/>
              <a:cxnLst/>
              <a:rect l="l" t="t" r="r" b="b"/>
              <a:pathLst>
                <a:path w="23494" h="3175">
                  <a:moveTo>
                    <a:pt x="23239" y="0"/>
                  </a:moveTo>
                  <a:lnTo>
                    <a:pt x="0" y="0"/>
                  </a:lnTo>
                  <a:lnTo>
                    <a:pt x="0" y="3081"/>
                  </a:lnTo>
                  <a:lnTo>
                    <a:pt x="23239" y="3081"/>
                  </a:lnTo>
                  <a:lnTo>
                    <a:pt x="23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214">
              <a:extLst>
                <a:ext uri="{FF2B5EF4-FFF2-40B4-BE49-F238E27FC236}">
                  <a16:creationId xmlns:a16="http://schemas.microsoft.com/office/drawing/2014/main" id="{D3D363C4-1A9E-EFB8-BE84-8C4AFC456D38}"/>
                </a:ext>
              </a:extLst>
            </p:cNvPr>
            <p:cNvSpPr/>
            <p:nvPr/>
          </p:nvSpPr>
          <p:spPr>
            <a:xfrm>
              <a:off x="3064944" y="260586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15">
              <a:extLst>
                <a:ext uri="{FF2B5EF4-FFF2-40B4-BE49-F238E27FC236}">
                  <a16:creationId xmlns:a16="http://schemas.microsoft.com/office/drawing/2014/main" id="{D9C9CCD3-6735-008C-97DF-15EA36058B88}"/>
                </a:ext>
              </a:extLst>
            </p:cNvPr>
            <p:cNvSpPr/>
            <p:nvPr/>
          </p:nvSpPr>
          <p:spPr>
            <a:xfrm>
              <a:off x="3064944" y="260586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216">
            <a:extLst>
              <a:ext uri="{FF2B5EF4-FFF2-40B4-BE49-F238E27FC236}">
                <a16:creationId xmlns:a16="http://schemas.microsoft.com/office/drawing/2014/main" id="{6D247624-4A32-AE40-B0A7-FC9733E0514C}"/>
              </a:ext>
            </a:extLst>
          </p:cNvPr>
          <p:cNvSpPr txBox="1"/>
          <p:nvPr/>
        </p:nvSpPr>
        <p:spPr>
          <a:xfrm>
            <a:off x="4045321" y="2140527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6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89" name="object 217">
            <a:extLst>
              <a:ext uri="{FF2B5EF4-FFF2-40B4-BE49-F238E27FC236}">
                <a16:creationId xmlns:a16="http://schemas.microsoft.com/office/drawing/2014/main" id="{EE14B452-086E-58D1-1695-D8FD0832F93C}"/>
              </a:ext>
            </a:extLst>
          </p:cNvPr>
          <p:cNvGrpSpPr/>
          <p:nvPr/>
        </p:nvGrpSpPr>
        <p:grpSpPr>
          <a:xfrm>
            <a:off x="4030851" y="2028440"/>
            <a:ext cx="74295" cy="152400"/>
            <a:chOff x="3003285" y="2457695"/>
            <a:chExt cx="74295" cy="152400"/>
          </a:xfrm>
        </p:grpSpPr>
        <p:sp>
          <p:nvSpPr>
            <p:cNvPr id="90" name="object 218">
              <a:extLst>
                <a:ext uri="{FF2B5EF4-FFF2-40B4-BE49-F238E27FC236}">
                  <a16:creationId xmlns:a16="http://schemas.microsoft.com/office/drawing/2014/main" id="{0CF3D61D-D1AA-9D1F-76F4-3EEFC0C8712C}"/>
                </a:ext>
              </a:extLst>
            </p:cNvPr>
            <p:cNvSpPr/>
            <p:nvPr/>
          </p:nvSpPr>
          <p:spPr>
            <a:xfrm>
              <a:off x="3003285" y="2606798"/>
              <a:ext cx="23495" cy="3175"/>
            </a:xfrm>
            <a:custGeom>
              <a:avLst/>
              <a:gdLst/>
              <a:ahLst/>
              <a:cxnLst/>
              <a:rect l="l" t="t" r="r" b="b"/>
              <a:pathLst>
                <a:path w="23494" h="3175">
                  <a:moveTo>
                    <a:pt x="23239" y="0"/>
                  </a:moveTo>
                  <a:lnTo>
                    <a:pt x="0" y="0"/>
                  </a:lnTo>
                  <a:lnTo>
                    <a:pt x="0" y="3081"/>
                  </a:lnTo>
                  <a:lnTo>
                    <a:pt x="23239" y="3081"/>
                  </a:lnTo>
                  <a:lnTo>
                    <a:pt x="23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19">
              <a:extLst>
                <a:ext uri="{FF2B5EF4-FFF2-40B4-BE49-F238E27FC236}">
                  <a16:creationId xmlns:a16="http://schemas.microsoft.com/office/drawing/2014/main" id="{C78BB639-2794-A0CC-E378-9871C244ED4C}"/>
                </a:ext>
              </a:extLst>
            </p:cNvPr>
            <p:cNvSpPr/>
            <p:nvPr/>
          </p:nvSpPr>
          <p:spPr>
            <a:xfrm>
              <a:off x="3064944" y="245896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20">
              <a:extLst>
                <a:ext uri="{FF2B5EF4-FFF2-40B4-BE49-F238E27FC236}">
                  <a16:creationId xmlns:a16="http://schemas.microsoft.com/office/drawing/2014/main" id="{04064A61-F0D8-E0EC-B0D4-7D9CA76641D9}"/>
                </a:ext>
              </a:extLst>
            </p:cNvPr>
            <p:cNvSpPr/>
            <p:nvPr/>
          </p:nvSpPr>
          <p:spPr>
            <a:xfrm>
              <a:off x="3064944" y="245896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221">
            <a:extLst>
              <a:ext uri="{FF2B5EF4-FFF2-40B4-BE49-F238E27FC236}">
                <a16:creationId xmlns:a16="http://schemas.microsoft.com/office/drawing/2014/main" id="{5A8FB262-CD2E-679A-9344-4DBABD99B217}"/>
              </a:ext>
            </a:extLst>
          </p:cNvPr>
          <p:cNvSpPr txBox="1"/>
          <p:nvPr/>
        </p:nvSpPr>
        <p:spPr>
          <a:xfrm>
            <a:off x="4045321" y="1993630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4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94" name="object 222">
            <a:extLst>
              <a:ext uri="{FF2B5EF4-FFF2-40B4-BE49-F238E27FC236}">
                <a16:creationId xmlns:a16="http://schemas.microsoft.com/office/drawing/2014/main" id="{581482F7-C88A-4DCB-A0FA-8FB43CB473F7}"/>
              </a:ext>
            </a:extLst>
          </p:cNvPr>
          <p:cNvGrpSpPr/>
          <p:nvPr/>
        </p:nvGrpSpPr>
        <p:grpSpPr>
          <a:xfrm>
            <a:off x="4030851" y="1881543"/>
            <a:ext cx="74295" cy="152400"/>
            <a:chOff x="3003285" y="2310798"/>
            <a:chExt cx="74295" cy="152400"/>
          </a:xfrm>
        </p:grpSpPr>
        <p:sp>
          <p:nvSpPr>
            <p:cNvPr id="95" name="object 223">
              <a:extLst>
                <a:ext uri="{FF2B5EF4-FFF2-40B4-BE49-F238E27FC236}">
                  <a16:creationId xmlns:a16="http://schemas.microsoft.com/office/drawing/2014/main" id="{73609421-3A18-C85A-7818-465B0E7CB19D}"/>
                </a:ext>
              </a:extLst>
            </p:cNvPr>
            <p:cNvSpPr/>
            <p:nvPr/>
          </p:nvSpPr>
          <p:spPr>
            <a:xfrm>
              <a:off x="3003285" y="2459901"/>
              <a:ext cx="23495" cy="3175"/>
            </a:xfrm>
            <a:custGeom>
              <a:avLst/>
              <a:gdLst/>
              <a:ahLst/>
              <a:cxnLst/>
              <a:rect l="l" t="t" r="r" b="b"/>
              <a:pathLst>
                <a:path w="23494" h="3175">
                  <a:moveTo>
                    <a:pt x="23239" y="0"/>
                  </a:moveTo>
                  <a:lnTo>
                    <a:pt x="0" y="0"/>
                  </a:lnTo>
                  <a:lnTo>
                    <a:pt x="0" y="3081"/>
                  </a:lnTo>
                  <a:lnTo>
                    <a:pt x="23239" y="3081"/>
                  </a:lnTo>
                  <a:lnTo>
                    <a:pt x="23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24">
              <a:extLst>
                <a:ext uri="{FF2B5EF4-FFF2-40B4-BE49-F238E27FC236}">
                  <a16:creationId xmlns:a16="http://schemas.microsoft.com/office/drawing/2014/main" id="{DE38BB49-8685-0500-EF3F-8A914E73EA83}"/>
                </a:ext>
              </a:extLst>
            </p:cNvPr>
            <p:cNvSpPr/>
            <p:nvPr/>
          </p:nvSpPr>
          <p:spPr>
            <a:xfrm>
              <a:off x="3064944" y="2312068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225">
              <a:extLst>
                <a:ext uri="{FF2B5EF4-FFF2-40B4-BE49-F238E27FC236}">
                  <a16:creationId xmlns:a16="http://schemas.microsoft.com/office/drawing/2014/main" id="{FD398696-F0F6-6C3A-50D1-E5A91EF94CC9}"/>
                </a:ext>
              </a:extLst>
            </p:cNvPr>
            <p:cNvSpPr/>
            <p:nvPr/>
          </p:nvSpPr>
          <p:spPr>
            <a:xfrm>
              <a:off x="3064944" y="2312068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226">
            <a:extLst>
              <a:ext uri="{FF2B5EF4-FFF2-40B4-BE49-F238E27FC236}">
                <a16:creationId xmlns:a16="http://schemas.microsoft.com/office/drawing/2014/main" id="{1E132FE8-845A-2CD2-B51C-CDE86AC48618}"/>
              </a:ext>
            </a:extLst>
          </p:cNvPr>
          <p:cNvSpPr txBox="1"/>
          <p:nvPr/>
        </p:nvSpPr>
        <p:spPr>
          <a:xfrm>
            <a:off x="4045321" y="1846733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2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99" name="object 227">
            <a:extLst>
              <a:ext uri="{FF2B5EF4-FFF2-40B4-BE49-F238E27FC236}">
                <a16:creationId xmlns:a16="http://schemas.microsoft.com/office/drawing/2014/main" id="{C8BCC299-E797-B25A-FD8B-99D3F20DB674}"/>
              </a:ext>
            </a:extLst>
          </p:cNvPr>
          <p:cNvGrpSpPr/>
          <p:nvPr/>
        </p:nvGrpSpPr>
        <p:grpSpPr>
          <a:xfrm>
            <a:off x="4030851" y="1734646"/>
            <a:ext cx="74295" cy="152400"/>
            <a:chOff x="3003285" y="2163901"/>
            <a:chExt cx="74295" cy="152400"/>
          </a:xfrm>
        </p:grpSpPr>
        <p:sp>
          <p:nvSpPr>
            <p:cNvPr id="100" name="object 228">
              <a:extLst>
                <a:ext uri="{FF2B5EF4-FFF2-40B4-BE49-F238E27FC236}">
                  <a16:creationId xmlns:a16="http://schemas.microsoft.com/office/drawing/2014/main" id="{0D6501C1-CD96-587C-B059-13E30D338F27}"/>
                </a:ext>
              </a:extLst>
            </p:cNvPr>
            <p:cNvSpPr/>
            <p:nvPr/>
          </p:nvSpPr>
          <p:spPr>
            <a:xfrm>
              <a:off x="3003285" y="2313004"/>
              <a:ext cx="23495" cy="3175"/>
            </a:xfrm>
            <a:custGeom>
              <a:avLst/>
              <a:gdLst/>
              <a:ahLst/>
              <a:cxnLst/>
              <a:rect l="l" t="t" r="r" b="b"/>
              <a:pathLst>
                <a:path w="23494" h="3175">
                  <a:moveTo>
                    <a:pt x="23239" y="0"/>
                  </a:moveTo>
                  <a:lnTo>
                    <a:pt x="0" y="0"/>
                  </a:lnTo>
                  <a:lnTo>
                    <a:pt x="0" y="3081"/>
                  </a:lnTo>
                  <a:lnTo>
                    <a:pt x="23239" y="3081"/>
                  </a:lnTo>
                  <a:lnTo>
                    <a:pt x="23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29">
              <a:extLst>
                <a:ext uri="{FF2B5EF4-FFF2-40B4-BE49-F238E27FC236}">
                  <a16:creationId xmlns:a16="http://schemas.microsoft.com/office/drawing/2014/main" id="{78903FD1-EF7F-0897-4733-B158928EE2E2}"/>
                </a:ext>
              </a:extLst>
            </p:cNvPr>
            <p:cNvSpPr/>
            <p:nvPr/>
          </p:nvSpPr>
          <p:spPr>
            <a:xfrm>
              <a:off x="3064944" y="216517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30">
              <a:extLst>
                <a:ext uri="{FF2B5EF4-FFF2-40B4-BE49-F238E27FC236}">
                  <a16:creationId xmlns:a16="http://schemas.microsoft.com/office/drawing/2014/main" id="{F7AA5F0D-86CA-DABC-B683-12EE2A6505A1}"/>
                </a:ext>
              </a:extLst>
            </p:cNvPr>
            <p:cNvSpPr/>
            <p:nvPr/>
          </p:nvSpPr>
          <p:spPr>
            <a:xfrm>
              <a:off x="3064944" y="216517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231">
            <a:extLst>
              <a:ext uri="{FF2B5EF4-FFF2-40B4-BE49-F238E27FC236}">
                <a16:creationId xmlns:a16="http://schemas.microsoft.com/office/drawing/2014/main" id="{E0286D06-85D7-40E3-D600-EEBA3D1379AF}"/>
              </a:ext>
            </a:extLst>
          </p:cNvPr>
          <p:cNvSpPr txBox="1"/>
          <p:nvPr/>
        </p:nvSpPr>
        <p:spPr>
          <a:xfrm>
            <a:off x="4045345" y="1699836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0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104" name="object 232">
            <a:extLst>
              <a:ext uri="{FF2B5EF4-FFF2-40B4-BE49-F238E27FC236}">
                <a16:creationId xmlns:a16="http://schemas.microsoft.com/office/drawing/2014/main" id="{E68FE38C-EE0A-7626-D681-434A83D07ECA}"/>
              </a:ext>
            </a:extLst>
          </p:cNvPr>
          <p:cNvGrpSpPr/>
          <p:nvPr/>
        </p:nvGrpSpPr>
        <p:grpSpPr>
          <a:xfrm>
            <a:off x="4091240" y="1587749"/>
            <a:ext cx="13970" cy="2540"/>
            <a:chOff x="3063674" y="2017004"/>
            <a:chExt cx="13970" cy="2540"/>
          </a:xfrm>
        </p:grpSpPr>
        <p:sp>
          <p:nvSpPr>
            <p:cNvPr id="105" name="object 233">
              <a:extLst>
                <a:ext uri="{FF2B5EF4-FFF2-40B4-BE49-F238E27FC236}">
                  <a16:creationId xmlns:a16="http://schemas.microsoft.com/office/drawing/2014/main" id="{4949448D-6BB8-129B-4D85-A6C061B7F303}"/>
                </a:ext>
              </a:extLst>
            </p:cNvPr>
            <p:cNvSpPr/>
            <p:nvPr/>
          </p:nvSpPr>
          <p:spPr>
            <a:xfrm>
              <a:off x="3064944" y="2018274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34">
              <a:extLst>
                <a:ext uri="{FF2B5EF4-FFF2-40B4-BE49-F238E27FC236}">
                  <a16:creationId xmlns:a16="http://schemas.microsoft.com/office/drawing/2014/main" id="{8AA539A8-5D1A-A656-39CD-770B6A7AB2C0}"/>
                </a:ext>
              </a:extLst>
            </p:cNvPr>
            <p:cNvSpPr/>
            <p:nvPr/>
          </p:nvSpPr>
          <p:spPr>
            <a:xfrm>
              <a:off x="3064944" y="2018274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235">
            <a:extLst>
              <a:ext uri="{FF2B5EF4-FFF2-40B4-BE49-F238E27FC236}">
                <a16:creationId xmlns:a16="http://schemas.microsoft.com/office/drawing/2014/main" id="{FDC5AD8C-02B5-8923-CD03-F9D1A37A4754}"/>
              </a:ext>
            </a:extLst>
          </p:cNvPr>
          <p:cNvSpPr txBox="1"/>
          <p:nvPr/>
        </p:nvSpPr>
        <p:spPr>
          <a:xfrm>
            <a:off x="4045345" y="1552939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2</a:t>
            </a:r>
            <a:endParaRPr sz="300">
              <a:latin typeface="DejaVu Sans"/>
              <a:cs typeface="DejaVu Sans"/>
            </a:endParaRPr>
          </a:p>
        </p:txBody>
      </p:sp>
      <p:sp>
        <p:nvSpPr>
          <p:cNvPr id="108" name="object 236">
            <a:extLst>
              <a:ext uri="{FF2B5EF4-FFF2-40B4-BE49-F238E27FC236}">
                <a16:creationId xmlns:a16="http://schemas.microsoft.com/office/drawing/2014/main" id="{AF8A2896-FA7F-9829-23C0-C3BD009EE14A}"/>
              </a:ext>
            </a:extLst>
          </p:cNvPr>
          <p:cNvSpPr txBox="1"/>
          <p:nvPr/>
        </p:nvSpPr>
        <p:spPr>
          <a:xfrm>
            <a:off x="3953928" y="1698535"/>
            <a:ext cx="73660" cy="5308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75"/>
              </a:lnSpc>
            </a:pPr>
            <a:r>
              <a:rPr sz="400" spc="-10" dirty="0">
                <a:latin typeface="DejaVu Sans"/>
                <a:cs typeface="DejaVu Sans"/>
              </a:rPr>
              <a:t>Intensity</a:t>
            </a:r>
            <a:r>
              <a:rPr sz="400" spc="20" dirty="0">
                <a:latin typeface="DejaVu Sans"/>
                <a:cs typeface="DejaVu Sans"/>
              </a:rPr>
              <a:t> </a:t>
            </a:r>
            <a:r>
              <a:rPr sz="400" spc="-10" dirty="0">
                <a:latin typeface="DejaVu Sans"/>
                <a:cs typeface="DejaVu Sans"/>
              </a:rPr>
              <a:t>(arb.</a:t>
            </a:r>
            <a:r>
              <a:rPr sz="400" spc="25" dirty="0">
                <a:latin typeface="DejaVu Sans"/>
                <a:cs typeface="DejaVu Sans"/>
              </a:rPr>
              <a:t> </a:t>
            </a:r>
            <a:r>
              <a:rPr sz="400" spc="-10" dirty="0">
                <a:latin typeface="DejaVu Sans"/>
                <a:cs typeface="DejaVu Sans"/>
              </a:rPr>
              <a:t>units)</a:t>
            </a:r>
            <a:endParaRPr sz="400">
              <a:latin typeface="DejaVu Sans"/>
              <a:cs typeface="DejaVu Sans"/>
            </a:endParaRPr>
          </a:p>
        </p:txBody>
      </p:sp>
      <p:grpSp>
        <p:nvGrpSpPr>
          <p:cNvPr id="109" name="object 237">
            <a:extLst>
              <a:ext uri="{FF2B5EF4-FFF2-40B4-BE49-F238E27FC236}">
                <a16:creationId xmlns:a16="http://schemas.microsoft.com/office/drawing/2014/main" id="{16CE966E-3729-D27D-0040-C9E2019F961C}"/>
              </a:ext>
            </a:extLst>
          </p:cNvPr>
          <p:cNvGrpSpPr/>
          <p:nvPr/>
        </p:nvGrpSpPr>
        <p:grpSpPr>
          <a:xfrm>
            <a:off x="4102100" y="1550815"/>
            <a:ext cx="1107440" cy="826135"/>
            <a:chOff x="3074534" y="1980070"/>
            <a:chExt cx="1107440" cy="826135"/>
          </a:xfrm>
        </p:grpSpPr>
        <p:sp>
          <p:nvSpPr>
            <p:cNvPr id="110" name="object 238">
              <a:extLst>
                <a:ext uri="{FF2B5EF4-FFF2-40B4-BE49-F238E27FC236}">
                  <a16:creationId xmlns:a16="http://schemas.microsoft.com/office/drawing/2014/main" id="{735F6413-470E-E4B8-943B-5471ECA703CD}"/>
                </a:ext>
              </a:extLst>
            </p:cNvPr>
            <p:cNvSpPr/>
            <p:nvPr/>
          </p:nvSpPr>
          <p:spPr>
            <a:xfrm>
              <a:off x="3225447" y="2018727"/>
              <a:ext cx="905510" cy="748665"/>
            </a:xfrm>
            <a:custGeom>
              <a:avLst/>
              <a:gdLst/>
              <a:ahLst/>
              <a:cxnLst/>
              <a:rect l="l" t="t" r="r" b="b"/>
              <a:pathLst>
                <a:path w="905510" h="748664">
                  <a:moveTo>
                    <a:pt x="0" y="145316"/>
                  </a:moveTo>
                  <a:lnTo>
                    <a:pt x="1520" y="144990"/>
                  </a:lnTo>
                  <a:lnTo>
                    <a:pt x="4562" y="145851"/>
                  </a:lnTo>
                  <a:lnTo>
                    <a:pt x="6083" y="145480"/>
                  </a:lnTo>
                  <a:lnTo>
                    <a:pt x="7604" y="145493"/>
                  </a:lnTo>
                  <a:lnTo>
                    <a:pt x="10645" y="146343"/>
                  </a:lnTo>
                  <a:lnTo>
                    <a:pt x="12166" y="145868"/>
                  </a:lnTo>
                  <a:lnTo>
                    <a:pt x="18249" y="145743"/>
                  </a:lnTo>
                  <a:lnTo>
                    <a:pt x="19770" y="146391"/>
                  </a:lnTo>
                  <a:lnTo>
                    <a:pt x="21291" y="146502"/>
                  </a:lnTo>
                  <a:lnTo>
                    <a:pt x="24333" y="146132"/>
                  </a:lnTo>
                  <a:lnTo>
                    <a:pt x="25854" y="146849"/>
                  </a:lnTo>
                  <a:lnTo>
                    <a:pt x="30416" y="146063"/>
                  </a:lnTo>
                  <a:lnTo>
                    <a:pt x="38020" y="146337"/>
                  </a:lnTo>
                  <a:lnTo>
                    <a:pt x="39541" y="146197"/>
                  </a:lnTo>
                  <a:lnTo>
                    <a:pt x="42583" y="146856"/>
                  </a:lnTo>
                  <a:lnTo>
                    <a:pt x="47145" y="146740"/>
                  </a:lnTo>
                  <a:lnTo>
                    <a:pt x="51708" y="147123"/>
                  </a:lnTo>
                  <a:lnTo>
                    <a:pt x="56270" y="146719"/>
                  </a:lnTo>
                  <a:lnTo>
                    <a:pt x="57791" y="146877"/>
                  </a:lnTo>
                  <a:lnTo>
                    <a:pt x="60833" y="146412"/>
                  </a:lnTo>
                  <a:lnTo>
                    <a:pt x="66916" y="146889"/>
                  </a:lnTo>
                  <a:lnTo>
                    <a:pt x="71478" y="146653"/>
                  </a:lnTo>
                  <a:lnTo>
                    <a:pt x="74520" y="146911"/>
                  </a:lnTo>
                  <a:lnTo>
                    <a:pt x="76041" y="147117"/>
                  </a:lnTo>
                  <a:lnTo>
                    <a:pt x="79082" y="146415"/>
                  </a:lnTo>
                  <a:lnTo>
                    <a:pt x="82124" y="146818"/>
                  </a:lnTo>
                  <a:lnTo>
                    <a:pt x="83645" y="146593"/>
                  </a:lnTo>
                  <a:lnTo>
                    <a:pt x="86687" y="147176"/>
                  </a:lnTo>
                  <a:lnTo>
                    <a:pt x="89728" y="147058"/>
                  </a:lnTo>
                  <a:lnTo>
                    <a:pt x="91249" y="147355"/>
                  </a:lnTo>
                  <a:lnTo>
                    <a:pt x="94291" y="146685"/>
                  </a:lnTo>
                  <a:lnTo>
                    <a:pt x="101895" y="147616"/>
                  </a:lnTo>
                  <a:lnTo>
                    <a:pt x="103416" y="147714"/>
                  </a:lnTo>
                  <a:lnTo>
                    <a:pt x="106457" y="147295"/>
                  </a:lnTo>
                  <a:lnTo>
                    <a:pt x="111020" y="147835"/>
                  </a:lnTo>
                  <a:lnTo>
                    <a:pt x="114061" y="148015"/>
                  </a:lnTo>
                  <a:lnTo>
                    <a:pt x="117103" y="148933"/>
                  </a:lnTo>
                  <a:lnTo>
                    <a:pt x="120145" y="148919"/>
                  </a:lnTo>
                  <a:lnTo>
                    <a:pt x="121666" y="148615"/>
                  </a:lnTo>
                  <a:lnTo>
                    <a:pt x="127749" y="149580"/>
                  </a:lnTo>
                  <a:lnTo>
                    <a:pt x="130791" y="149628"/>
                  </a:lnTo>
                  <a:lnTo>
                    <a:pt x="133832" y="149991"/>
                  </a:lnTo>
                  <a:lnTo>
                    <a:pt x="141436" y="153050"/>
                  </a:lnTo>
                  <a:lnTo>
                    <a:pt x="145999" y="154226"/>
                  </a:lnTo>
                  <a:lnTo>
                    <a:pt x="153603" y="157611"/>
                  </a:lnTo>
                  <a:lnTo>
                    <a:pt x="158165" y="162053"/>
                  </a:lnTo>
                  <a:lnTo>
                    <a:pt x="159686" y="163078"/>
                  </a:lnTo>
                  <a:lnTo>
                    <a:pt x="161207" y="164645"/>
                  </a:lnTo>
                  <a:lnTo>
                    <a:pt x="162728" y="168003"/>
                  </a:lnTo>
                  <a:lnTo>
                    <a:pt x="164249" y="169967"/>
                  </a:lnTo>
                  <a:lnTo>
                    <a:pt x="167290" y="176234"/>
                  </a:lnTo>
                  <a:lnTo>
                    <a:pt x="168811" y="178540"/>
                  </a:lnTo>
                  <a:lnTo>
                    <a:pt x="171853" y="189530"/>
                  </a:lnTo>
                  <a:lnTo>
                    <a:pt x="173374" y="190769"/>
                  </a:lnTo>
                  <a:lnTo>
                    <a:pt x="174895" y="208035"/>
                  </a:lnTo>
                  <a:lnTo>
                    <a:pt x="176415" y="214280"/>
                  </a:lnTo>
                  <a:lnTo>
                    <a:pt x="177936" y="231010"/>
                  </a:lnTo>
                  <a:lnTo>
                    <a:pt x="179457" y="256054"/>
                  </a:lnTo>
                  <a:lnTo>
                    <a:pt x="180978" y="274443"/>
                  </a:lnTo>
                  <a:lnTo>
                    <a:pt x="184019" y="411849"/>
                  </a:lnTo>
                  <a:lnTo>
                    <a:pt x="185540" y="493074"/>
                  </a:lnTo>
                  <a:lnTo>
                    <a:pt x="187061" y="606990"/>
                  </a:lnTo>
                  <a:lnTo>
                    <a:pt x="190103" y="733320"/>
                  </a:lnTo>
                  <a:lnTo>
                    <a:pt x="191624" y="748402"/>
                  </a:lnTo>
                  <a:lnTo>
                    <a:pt x="193144" y="704677"/>
                  </a:lnTo>
                  <a:lnTo>
                    <a:pt x="199228" y="374465"/>
                  </a:lnTo>
                  <a:lnTo>
                    <a:pt x="200749" y="321393"/>
                  </a:lnTo>
                  <a:lnTo>
                    <a:pt x="209874" y="99529"/>
                  </a:lnTo>
                  <a:lnTo>
                    <a:pt x="212915" y="47754"/>
                  </a:lnTo>
                  <a:lnTo>
                    <a:pt x="214436" y="34445"/>
                  </a:lnTo>
                  <a:lnTo>
                    <a:pt x="215957" y="30802"/>
                  </a:lnTo>
                  <a:lnTo>
                    <a:pt x="217478" y="34011"/>
                  </a:lnTo>
                  <a:lnTo>
                    <a:pt x="220519" y="59070"/>
                  </a:lnTo>
                  <a:lnTo>
                    <a:pt x="225082" y="104957"/>
                  </a:lnTo>
                  <a:lnTo>
                    <a:pt x="228123" y="129610"/>
                  </a:lnTo>
                  <a:lnTo>
                    <a:pt x="237248" y="164308"/>
                  </a:lnTo>
                  <a:lnTo>
                    <a:pt x="238769" y="163658"/>
                  </a:lnTo>
                  <a:lnTo>
                    <a:pt x="241811" y="158664"/>
                  </a:lnTo>
                  <a:lnTo>
                    <a:pt x="243332" y="157550"/>
                  </a:lnTo>
                  <a:lnTo>
                    <a:pt x="244853" y="154558"/>
                  </a:lnTo>
                  <a:lnTo>
                    <a:pt x="249415" y="150946"/>
                  </a:lnTo>
                  <a:lnTo>
                    <a:pt x="250936" y="150718"/>
                  </a:lnTo>
                  <a:lnTo>
                    <a:pt x="252457" y="149440"/>
                  </a:lnTo>
                  <a:lnTo>
                    <a:pt x="253977" y="148686"/>
                  </a:lnTo>
                  <a:lnTo>
                    <a:pt x="257019" y="148169"/>
                  </a:lnTo>
                  <a:lnTo>
                    <a:pt x="261582" y="147566"/>
                  </a:lnTo>
                  <a:lnTo>
                    <a:pt x="263102" y="147971"/>
                  </a:lnTo>
                  <a:lnTo>
                    <a:pt x="266144" y="147670"/>
                  </a:lnTo>
                  <a:lnTo>
                    <a:pt x="267665" y="147649"/>
                  </a:lnTo>
                  <a:lnTo>
                    <a:pt x="275269" y="144827"/>
                  </a:lnTo>
                  <a:lnTo>
                    <a:pt x="279832" y="144590"/>
                  </a:lnTo>
                  <a:lnTo>
                    <a:pt x="282873" y="143975"/>
                  </a:lnTo>
                  <a:lnTo>
                    <a:pt x="284394" y="144040"/>
                  </a:lnTo>
                  <a:lnTo>
                    <a:pt x="285915" y="143590"/>
                  </a:lnTo>
                  <a:lnTo>
                    <a:pt x="287436" y="143618"/>
                  </a:lnTo>
                  <a:lnTo>
                    <a:pt x="288956" y="144371"/>
                  </a:lnTo>
                  <a:lnTo>
                    <a:pt x="293519" y="145047"/>
                  </a:lnTo>
                  <a:lnTo>
                    <a:pt x="301123" y="146320"/>
                  </a:lnTo>
                  <a:lnTo>
                    <a:pt x="304165" y="146185"/>
                  </a:lnTo>
                  <a:lnTo>
                    <a:pt x="308727" y="147498"/>
                  </a:lnTo>
                  <a:lnTo>
                    <a:pt x="311769" y="146774"/>
                  </a:lnTo>
                  <a:lnTo>
                    <a:pt x="317852" y="146027"/>
                  </a:lnTo>
                  <a:lnTo>
                    <a:pt x="320894" y="146107"/>
                  </a:lnTo>
                  <a:lnTo>
                    <a:pt x="322415" y="146313"/>
                  </a:lnTo>
                  <a:lnTo>
                    <a:pt x="326977" y="145724"/>
                  </a:lnTo>
                  <a:lnTo>
                    <a:pt x="328498" y="145926"/>
                  </a:lnTo>
                  <a:lnTo>
                    <a:pt x="331540" y="145738"/>
                  </a:lnTo>
                  <a:lnTo>
                    <a:pt x="336102" y="146147"/>
                  </a:lnTo>
                  <a:lnTo>
                    <a:pt x="339144" y="145939"/>
                  </a:lnTo>
                  <a:lnTo>
                    <a:pt x="340665" y="146357"/>
                  </a:lnTo>
                  <a:lnTo>
                    <a:pt x="345227" y="145934"/>
                  </a:lnTo>
                  <a:lnTo>
                    <a:pt x="346748" y="146378"/>
                  </a:lnTo>
                  <a:lnTo>
                    <a:pt x="348269" y="147757"/>
                  </a:lnTo>
                  <a:lnTo>
                    <a:pt x="352831" y="146836"/>
                  </a:lnTo>
                  <a:lnTo>
                    <a:pt x="354352" y="147234"/>
                  </a:lnTo>
                  <a:lnTo>
                    <a:pt x="360435" y="147530"/>
                  </a:lnTo>
                  <a:lnTo>
                    <a:pt x="361956" y="148264"/>
                  </a:lnTo>
                  <a:lnTo>
                    <a:pt x="363477" y="148579"/>
                  </a:lnTo>
                  <a:lnTo>
                    <a:pt x="368039" y="148036"/>
                  </a:lnTo>
                  <a:lnTo>
                    <a:pt x="371081" y="149156"/>
                  </a:lnTo>
                  <a:lnTo>
                    <a:pt x="374123" y="149564"/>
                  </a:lnTo>
                  <a:lnTo>
                    <a:pt x="375644" y="150799"/>
                  </a:lnTo>
                  <a:lnTo>
                    <a:pt x="377164" y="151381"/>
                  </a:lnTo>
                  <a:lnTo>
                    <a:pt x="378685" y="151263"/>
                  </a:lnTo>
                  <a:lnTo>
                    <a:pt x="380206" y="151823"/>
                  </a:lnTo>
                  <a:lnTo>
                    <a:pt x="386289" y="152346"/>
                  </a:lnTo>
                  <a:lnTo>
                    <a:pt x="390852" y="153063"/>
                  </a:lnTo>
                  <a:lnTo>
                    <a:pt x="393893" y="153788"/>
                  </a:lnTo>
                  <a:lnTo>
                    <a:pt x="403018" y="152749"/>
                  </a:lnTo>
                  <a:lnTo>
                    <a:pt x="404539" y="152713"/>
                  </a:lnTo>
                  <a:lnTo>
                    <a:pt x="409102" y="151512"/>
                  </a:lnTo>
                  <a:lnTo>
                    <a:pt x="412143" y="150977"/>
                  </a:lnTo>
                  <a:lnTo>
                    <a:pt x="416706" y="148419"/>
                  </a:lnTo>
                  <a:lnTo>
                    <a:pt x="421268" y="145516"/>
                  </a:lnTo>
                  <a:lnTo>
                    <a:pt x="424310" y="143199"/>
                  </a:lnTo>
                  <a:lnTo>
                    <a:pt x="425831" y="140881"/>
                  </a:lnTo>
                  <a:lnTo>
                    <a:pt x="428872" y="137698"/>
                  </a:lnTo>
                  <a:lnTo>
                    <a:pt x="430393" y="133729"/>
                  </a:lnTo>
                  <a:lnTo>
                    <a:pt x="431914" y="130972"/>
                  </a:lnTo>
                  <a:lnTo>
                    <a:pt x="433435" y="127118"/>
                  </a:lnTo>
                  <a:lnTo>
                    <a:pt x="436477" y="113114"/>
                  </a:lnTo>
                  <a:lnTo>
                    <a:pt x="439518" y="92351"/>
                  </a:lnTo>
                  <a:lnTo>
                    <a:pt x="441039" y="83586"/>
                  </a:lnTo>
                  <a:lnTo>
                    <a:pt x="442560" y="67692"/>
                  </a:lnTo>
                  <a:lnTo>
                    <a:pt x="444081" y="60473"/>
                  </a:lnTo>
                  <a:lnTo>
                    <a:pt x="445602" y="56458"/>
                  </a:lnTo>
                  <a:lnTo>
                    <a:pt x="447122" y="53668"/>
                  </a:lnTo>
                  <a:lnTo>
                    <a:pt x="448643" y="54826"/>
                  </a:lnTo>
                  <a:lnTo>
                    <a:pt x="451685" y="62299"/>
                  </a:lnTo>
                  <a:lnTo>
                    <a:pt x="454727" y="58635"/>
                  </a:lnTo>
                  <a:lnTo>
                    <a:pt x="456247" y="53237"/>
                  </a:lnTo>
                  <a:lnTo>
                    <a:pt x="462331" y="5231"/>
                  </a:lnTo>
                  <a:lnTo>
                    <a:pt x="463851" y="0"/>
                  </a:lnTo>
                  <a:lnTo>
                    <a:pt x="465372" y="2097"/>
                  </a:lnTo>
                  <a:lnTo>
                    <a:pt x="466893" y="8354"/>
                  </a:lnTo>
                  <a:lnTo>
                    <a:pt x="468414" y="17819"/>
                  </a:lnTo>
                  <a:lnTo>
                    <a:pt x="476018" y="90864"/>
                  </a:lnTo>
                  <a:lnTo>
                    <a:pt x="477539" y="100772"/>
                  </a:lnTo>
                  <a:lnTo>
                    <a:pt x="488185" y="126596"/>
                  </a:lnTo>
                  <a:lnTo>
                    <a:pt x="489706" y="129139"/>
                  </a:lnTo>
                  <a:lnTo>
                    <a:pt x="494268" y="131970"/>
                  </a:lnTo>
                  <a:lnTo>
                    <a:pt x="497310" y="135058"/>
                  </a:lnTo>
                  <a:lnTo>
                    <a:pt x="501872" y="138810"/>
                  </a:lnTo>
                  <a:lnTo>
                    <a:pt x="506435" y="140396"/>
                  </a:lnTo>
                  <a:lnTo>
                    <a:pt x="507955" y="140204"/>
                  </a:lnTo>
                  <a:lnTo>
                    <a:pt x="509476" y="140880"/>
                  </a:lnTo>
                  <a:lnTo>
                    <a:pt x="512518" y="140654"/>
                  </a:lnTo>
                  <a:lnTo>
                    <a:pt x="514039" y="140795"/>
                  </a:lnTo>
                  <a:lnTo>
                    <a:pt x="515560" y="140282"/>
                  </a:lnTo>
                  <a:lnTo>
                    <a:pt x="518601" y="141794"/>
                  </a:lnTo>
                  <a:lnTo>
                    <a:pt x="520122" y="141833"/>
                  </a:lnTo>
                  <a:lnTo>
                    <a:pt x="521643" y="141385"/>
                  </a:lnTo>
                  <a:lnTo>
                    <a:pt x="523164" y="142174"/>
                  </a:lnTo>
                  <a:lnTo>
                    <a:pt x="527726" y="143237"/>
                  </a:lnTo>
                  <a:lnTo>
                    <a:pt x="529247" y="142317"/>
                  </a:lnTo>
                  <a:lnTo>
                    <a:pt x="538372" y="143892"/>
                  </a:lnTo>
                  <a:lnTo>
                    <a:pt x="539893" y="144212"/>
                  </a:lnTo>
                  <a:lnTo>
                    <a:pt x="541414" y="143982"/>
                  </a:lnTo>
                  <a:lnTo>
                    <a:pt x="544455" y="145034"/>
                  </a:lnTo>
                  <a:lnTo>
                    <a:pt x="552059" y="145683"/>
                  </a:lnTo>
                  <a:lnTo>
                    <a:pt x="553580" y="145479"/>
                  </a:lnTo>
                  <a:lnTo>
                    <a:pt x="555101" y="145994"/>
                  </a:lnTo>
                  <a:lnTo>
                    <a:pt x="558143" y="145540"/>
                  </a:lnTo>
                  <a:lnTo>
                    <a:pt x="559664" y="145883"/>
                  </a:lnTo>
                  <a:lnTo>
                    <a:pt x="561184" y="145448"/>
                  </a:lnTo>
                  <a:lnTo>
                    <a:pt x="568788" y="145676"/>
                  </a:lnTo>
                  <a:lnTo>
                    <a:pt x="571830" y="146493"/>
                  </a:lnTo>
                  <a:lnTo>
                    <a:pt x="573351" y="145729"/>
                  </a:lnTo>
                  <a:lnTo>
                    <a:pt x="574872" y="145977"/>
                  </a:lnTo>
                  <a:lnTo>
                    <a:pt x="577913" y="147148"/>
                  </a:lnTo>
                  <a:lnTo>
                    <a:pt x="580955" y="146188"/>
                  </a:lnTo>
                  <a:lnTo>
                    <a:pt x="583997" y="146559"/>
                  </a:lnTo>
                  <a:lnTo>
                    <a:pt x="587038" y="146000"/>
                  </a:lnTo>
                  <a:lnTo>
                    <a:pt x="590080" y="146855"/>
                  </a:lnTo>
                  <a:lnTo>
                    <a:pt x="591601" y="146676"/>
                  </a:lnTo>
                  <a:lnTo>
                    <a:pt x="593122" y="146866"/>
                  </a:lnTo>
                  <a:lnTo>
                    <a:pt x="597684" y="146173"/>
                  </a:lnTo>
                  <a:lnTo>
                    <a:pt x="600726" y="146891"/>
                  </a:lnTo>
                  <a:lnTo>
                    <a:pt x="602247" y="146195"/>
                  </a:lnTo>
                  <a:lnTo>
                    <a:pt x="603767" y="146034"/>
                  </a:lnTo>
                  <a:lnTo>
                    <a:pt x="605288" y="146740"/>
                  </a:lnTo>
                  <a:lnTo>
                    <a:pt x="608330" y="146492"/>
                  </a:lnTo>
                  <a:lnTo>
                    <a:pt x="611372" y="146842"/>
                  </a:lnTo>
                  <a:lnTo>
                    <a:pt x="612892" y="145948"/>
                  </a:lnTo>
                  <a:lnTo>
                    <a:pt x="614413" y="145836"/>
                  </a:lnTo>
                  <a:lnTo>
                    <a:pt x="618976" y="147226"/>
                  </a:lnTo>
                  <a:lnTo>
                    <a:pt x="620497" y="146602"/>
                  </a:lnTo>
                  <a:lnTo>
                    <a:pt x="625059" y="146704"/>
                  </a:lnTo>
                  <a:lnTo>
                    <a:pt x="631142" y="146768"/>
                  </a:lnTo>
                  <a:lnTo>
                    <a:pt x="635705" y="147470"/>
                  </a:lnTo>
                  <a:lnTo>
                    <a:pt x="637226" y="147681"/>
                  </a:lnTo>
                  <a:lnTo>
                    <a:pt x="638746" y="146631"/>
                  </a:lnTo>
                  <a:lnTo>
                    <a:pt x="641788" y="146339"/>
                  </a:lnTo>
                  <a:lnTo>
                    <a:pt x="643309" y="146499"/>
                  </a:lnTo>
                  <a:lnTo>
                    <a:pt x="644830" y="146270"/>
                  </a:lnTo>
                  <a:lnTo>
                    <a:pt x="647871" y="147082"/>
                  </a:lnTo>
                  <a:lnTo>
                    <a:pt x="655476" y="146985"/>
                  </a:lnTo>
                  <a:lnTo>
                    <a:pt x="656996" y="147764"/>
                  </a:lnTo>
                  <a:lnTo>
                    <a:pt x="658517" y="147289"/>
                  </a:lnTo>
                  <a:lnTo>
                    <a:pt x="666121" y="147210"/>
                  </a:lnTo>
                  <a:lnTo>
                    <a:pt x="667642" y="147456"/>
                  </a:lnTo>
                  <a:lnTo>
                    <a:pt x="669163" y="148088"/>
                  </a:lnTo>
                  <a:lnTo>
                    <a:pt x="673725" y="147747"/>
                  </a:lnTo>
                  <a:lnTo>
                    <a:pt x="675246" y="147263"/>
                  </a:lnTo>
                  <a:lnTo>
                    <a:pt x="678288" y="147376"/>
                  </a:lnTo>
                  <a:lnTo>
                    <a:pt x="681330" y="146921"/>
                  </a:lnTo>
                  <a:lnTo>
                    <a:pt x="682850" y="147227"/>
                  </a:lnTo>
                  <a:lnTo>
                    <a:pt x="684371" y="146821"/>
                  </a:lnTo>
                  <a:lnTo>
                    <a:pt x="687413" y="147053"/>
                  </a:lnTo>
                  <a:lnTo>
                    <a:pt x="690455" y="147621"/>
                  </a:lnTo>
                  <a:lnTo>
                    <a:pt x="693496" y="146501"/>
                  </a:lnTo>
                  <a:lnTo>
                    <a:pt x="695017" y="146802"/>
                  </a:lnTo>
                  <a:lnTo>
                    <a:pt x="696538" y="145783"/>
                  </a:lnTo>
                  <a:lnTo>
                    <a:pt x="698059" y="146534"/>
                  </a:lnTo>
                  <a:lnTo>
                    <a:pt x="699580" y="146516"/>
                  </a:lnTo>
                  <a:lnTo>
                    <a:pt x="701100" y="145851"/>
                  </a:lnTo>
                  <a:lnTo>
                    <a:pt x="704142" y="146097"/>
                  </a:lnTo>
                  <a:lnTo>
                    <a:pt x="707184" y="146788"/>
                  </a:lnTo>
                  <a:lnTo>
                    <a:pt x="708704" y="146220"/>
                  </a:lnTo>
                  <a:lnTo>
                    <a:pt x="711746" y="146074"/>
                  </a:lnTo>
                  <a:lnTo>
                    <a:pt x="714788" y="146056"/>
                  </a:lnTo>
                  <a:lnTo>
                    <a:pt x="716309" y="145738"/>
                  </a:lnTo>
                  <a:lnTo>
                    <a:pt x="719350" y="145857"/>
                  </a:lnTo>
                  <a:lnTo>
                    <a:pt x="720871" y="145338"/>
                  </a:lnTo>
                  <a:lnTo>
                    <a:pt x="722392" y="145212"/>
                  </a:lnTo>
                  <a:lnTo>
                    <a:pt x="725434" y="146132"/>
                  </a:lnTo>
                  <a:lnTo>
                    <a:pt x="726954" y="146381"/>
                  </a:lnTo>
                  <a:lnTo>
                    <a:pt x="728475" y="145288"/>
                  </a:lnTo>
                  <a:lnTo>
                    <a:pt x="740642" y="145369"/>
                  </a:lnTo>
                  <a:lnTo>
                    <a:pt x="742163" y="144358"/>
                  </a:lnTo>
                  <a:lnTo>
                    <a:pt x="749767" y="144849"/>
                  </a:lnTo>
                  <a:lnTo>
                    <a:pt x="752808" y="144867"/>
                  </a:lnTo>
                  <a:lnTo>
                    <a:pt x="754329" y="145677"/>
                  </a:lnTo>
                  <a:lnTo>
                    <a:pt x="761933" y="145521"/>
                  </a:lnTo>
                  <a:lnTo>
                    <a:pt x="764975" y="146647"/>
                  </a:lnTo>
                  <a:lnTo>
                    <a:pt x="769538" y="145777"/>
                  </a:lnTo>
                  <a:lnTo>
                    <a:pt x="771058" y="145670"/>
                  </a:lnTo>
                  <a:lnTo>
                    <a:pt x="772579" y="146249"/>
                  </a:lnTo>
                  <a:lnTo>
                    <a:pt x="774100" y="144946"/>
                  </a:lnTo>
                  <a:lnTo>
                    <a:pt x="777142" y="145860"/>
                  </a:lnTo>
                  <a:lnTo>
                    <a:pt x="781704" y="146165"/>
                  </a:lnTo>
                  <a:lnTo>
                    <a:pt x="786267" y="146888"/>
                  </a:lnTo>
                  <a:lnTo>
                    <a:pt x="790829" y="146341"/>
                  </a:lnTo>
                  <a:lnTo>
                    <a:pt x="792350" y="146417"/>
                  </a:lnTo>
                  <a:lnTo>
                    <a:pt x="793871" y="145644"/>
                  </a:lnTo>
                  <a:lnTo>
                    <a:pt x="795392" y="145689"/>
                  </a:lnTo>
                  <a:lnTo>
                    <a:pt x="796912" y="146243"/>
                  </a:lnTo>
                  <a:lnTo>
                    <a:pt x="813641" y="146139"/>
                  </a:lnTo>
                  <a:lnTo>
                    <a:pt x="821246" y="146339"/>
                  </a:lnTo>
                  <a:lnTo>
                    <a:pt x="822766" y="145604"/>
                  </a:lnTo>
                  <a:lnTo>
                    <a:pt x="824287" y="145648"/>
                  </a:lnTo>
                  <a:lnTo>
                    <a:pt x="825808" y="146184"/>
                  </a:lnTo>
                  <a:lnTo>
                    <a:pt x="830371" y="146223"/>
                  </a:lnTo>
                  <a:lnTo>
                    <a:pt x="831891" y="147132"/>
                  </a:lnTo>
                  <a:lnTo>
                    <a:pt x="833412" y="147499"/>
                  </a:lnTo>
                  <a:lnTo>
                    <a:pt x="839496" y="145752"/>
                  </a:lnTo>
                  <a:lnTo>
                    <a:pt x="841016" y="145971"/>
                  </a:lnTo>
                  <a:lnTo>
                    <a:pt x="842537" y="146706"/>
                  </a:lnTo>
                  <a:lnTo>
                    <a:pt x="844058" y="146077"/>
                  </a:lnTo>
                  <a:lnTo>
                    <a:pt x="845579" y="146141"/>
                  </a:lnTo>
                  <a:lnTo>
                    <a:pt x="848620" y="147137"/>
                  </a:lnTo>
                  <a:lnTo>
                    <a:pt x="850141" y="146675"/>
                  </a:lnTo>
                  <a:lnTo>
                    <a:pt x="851662" y="147373"/>
                  </a:lnTo>
                  <a:lnTo>
                    <a:pt x="853183" y="147675"/>
                  </a:lnTo>
                  <a:lnTo>
                    <a:pt x="857745" y="147186"/>
                  </a:lnTo>
                  <a:lnTo>
                    <a:pt x="862308" y="147562"/>
                  </a:lnTo>
                  <a:lnTo>
                    <a:pt x="863829" y="147308"/>
                  </a:lnTo>
                  <a:lnTo>
                    <a:pt x="866870" y="148872"/>
                  </a:lnTo>
                  <a:lnTo>
                    <a:pt x="868391" y="148714"/>
                  </a:lnTo>
                  <a:lnTo>
                    <a:pt x="869912" y="148970"/>
                  </a:lnTo>
                  <a:lnTo>
                    <a:pt x="872954" y="148597"/>
                  </a:lnTo>
                  <a:lnTo>
                    <a:pt x="875995" y="148789"/>
                  </a:lnTo>
                  <a:lnTo>
                    <a:pt x="879037" y="148740"/>
                  </a:lnTo>
                  <a:lnTo>
                    <a:pt x="880558" y="148997"/>
                  </a:lnTo>
                  <a:lnTo>
                    <a:pt x="882079" y="148857"/>
                  </a:lnTo>
                  <a:lnTo>
                    <a:pt x="883599" y="149137"/>
                  </a:lnTo>
                  <a:lnTo>
                    <a:pt x="886641" y="148725"/>
                  </a:lnTo>
                  <a:lnTo>
                    <a:pt x="888162" y="149104"/>
                  </a:lnTo>
                  <a:lnTo>
                    <a:pt x="891204" y="148311"/>
                  </a:lnTo>
                  <a:lnTo>
                    <a:pt x="892724" y="148212"/>
                  </a:lnTo>
                  <a:lnTo>
                    <a:pt x="894245" y="148614"/>
                  </a:lnTo>
                  <a:lnTo>
                    <a:pt x="895766" y="148619"/>
                  </a:lnTo>
                  <a:lnTo>
                    <a:pt x="897287" y="149056"/>
                  </a:lnTo>
                  <a:lnTo>
                    <a:pt x="900329" y="148900"/>
                  </a:lnTo>
                  <a:lnTo>
                    <a:pt x="901849" y="149587"/>
                  </a:lnTo>
                  <a:lnTo>
                    <a:pt x="903370" y="148891"/>
                  </a:lnTo>
                  <a:lnTo>
                    <a:pt x="904891" y="148601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39">
              <a:extLst>
                <a:ext uri="{FF2B5EF4-FFF2-40B4-BE49-F238E27FC236}">
                  <a16:creationId xmlns:a16="http://schemas.microsoft.com/office/drawing/2014/main" id="{0041F78B-D154-0948-9932-B50518DA5AA3}"/>
                </a:ext>
              </a:extLst>
            </p:cNvPr>
            <p:cNvSpPr/>
            <p:nvPr/>
          </p:nvSpPr>
          <p:spPr>
            <a:xfrm>
              <a:off x="3125989" y="2037127"/>
              <a:ext cx="760730" cy="730250"/>
            </a:xfrm>
            <a:custGeom>
              <a:avLst/>
              <a:gdLst/>
              <a:ahLst/>
              <a:cxnLst/>
              <a:rect l="l" t="t" r="r" b="b"/>
              <a:pathLst>
                <a:path w="760729" h="730250">
                  <a:moveTo>
                    <a:pt x="0" y="127167"/>
                  </a:moveTo>
                  <a:lnTo>
                    <a:pt x="77334" y="127628"/>
                  </a:lnTo>
                  <a:lnTo>
                    <a:pt x="78094" y="127812"/>
                  </a:lnTo>
                  <a:lnTo>
                    <a:pt x="136665" y="128205"/>
                  </a:lnTo>
                  <a:lnTo>
                    <a:pt x="137426" y="128388"/>
                  </a:lnTo>
                  <a:lnTo>
                    <a:pt x="158725" y="128646"/>
                  </a:lnTo>
                  <a:lnTo>
                    <a:pt x="159485" y="128829"/>
                  </a:lnTo>
                  <a:lnTo>
                    <a:pt x="177235" y="129074"/>
                  </a:lnTo>
                  <a:lnTo>
                    <a:pt x="177995" y="129257"/>
                  </a:lnTo>
                  <a:lnTo>
                    <a:pt x="187123" y="129471"/>
                  </a:lnTo>
                  <a:lnTo>
                    <a:pt x="187884" y="129654"/>
                  </a:lnTo>
                  <a:lnTo>
                    <a:pt x="197012" y="129868"/>
                  </a:lnTo>
                  <a:lnTo>
                    <a:pt x="197772" y="130051"/>
                  </a:lnTo>
                  <a:lnTo>
                    <a:pt x="202844" y="130250"/>
                  </a:lnTo>
                  <a:lnTo>
                    <a:pt x="203605" y="130433"/>
                  </a:lnTo>
                  <a:lnTo>
                    <a:pt x="204365" y="130256"/>
                  </a:lnTo>
                  <a:lnTo>
                    <a:pt x="206140" y="130442"/>
                  </a:lnTo>
                  <a:lnTo>
                    <a:pt x="206900" y="130626"/>
                  </a:lnTo>
                  <a:lnTo>
                    <a:pt x="210450" y="130819"/>
                  </a:lnTo>
                  <a:lnTo>
                    <a:pt x="210958" y="131001"/>
                  </a:lnTo>
                  <a:lnTo>
                    <a:pt x="211718" y="130824"/>
                  </a:lnTo>
                  <a:lnTo>
                    <a:pt x="212479" y="131007"/>
                  </a:lnTo>
                  <a:lnTo>
                    <a:pt x="215268" y="131198"/>
                  </a:lnTo>
                  <a:lnTo>
                    <a:pt x="216028" y="131381"/>
                  </a:lnTo>
                  <a:lnTo>
                    <a:pt x="218565" y="131571"/>
                  </a:lnTo>
                  <a:lnTo>
                    <a:pt x="219071" y="131753"/>
                  </a:lnTo>
                  <a:lnTo>
                    <a:pt x="219578" y="131574"/>
                  </a:lnTo>
                  <a:lnTo>
                    <a:pt x="220592" y="131939"/>
                  </a:lnTo>
                  <a:lnTo>
                    <a:pt x="222875" y="132128"/>
                  </a:lnTo>
                  <a:lnTo>
                    <a:pt x="223381" y="132310"/>
                  </a:lnTo>
                  <a:lnTo>
                    <a:pt x="223889" y="132131"/>
                  </a:lnTo>
                  <a:lnTo>
                    <a:pt x="224904" y="132496"/>
                  </a:lnTo>
                  <a:lnTo>
                    <a:pt x="226679" y="132683"/>
                  </a:lnTo>
                  <a:lnTo>
                    <a:pt x="227185" y="132685"/>
                  </a:lnTo>
                  <a:lnTo>
                    <a:pt x="227945" y="132868"/>
                  </a:lnTo>
                  <a:lnTo>
                    <a:pt x="228453" y="133050"/>
                  </a:lnTo>
                  <a:lnTo>
                    <a:pt x="228960" y="133052"/>
                  </a:lnTo>
                  <a:lnTo>
                    <a:pt x="230482" y="133238"/>
                  </a:lnTo>
                  <a:lnTo>
                    <a:pt x="231495" y="133603"/>
                  </a:lnTo>
                  <a:lnTo>
                    <a:pt x="233270" y="133790"/>
                  </a:lnTo>
                  <a:lnTo>
                    <a:pt x="234284" y="134155"/>
                  </a:lnTo>
                  <a:lnTo>
                    <a:pt x="235553" y="134340"/>
                  </a:lnTo>
                  <a:lnTo>
                    <a:pt x="236567" y="134704"/>
                  </a:lnTo>
                  <a:lnTo>
                    <a:pt x="237581" y="134889"/>
                  </a:lnTo>
                  <a:lnTo>
                    <a:pt x="238596" y="135253"/>
                  </a:lnTo>
                  <a:lnTo>
                    <a:pt x="239610" y="135437"/>
                  </a:lnTo>
                  <a:lnTo>
                    <a:pt x="240877" y="135983"/>
                  </a:lnTo>
                  <a:lnTo>
                    <a:pt x="241385" y="136166"/>
                  </a:lnTo>
                  <a:lnTo>
                    <a:pt x="242398" y="136530"/>
                  </a:lnTo>
                  <a:lnTo>
                    <a:pt x="242906" y="136713"/>
                  </a:lnTo>
                  <a:lnTo>
                    <a:pt x="243920" y="137078"/>
                  </a:lnTo>
                  <a:lnTo>
                    <a:pt x="244681" y="137261"/>
                  </a:lnTo>
                  <a:lnTo>
                    <a:pt x="246455" y="138170"/>
                  </a:lnTo>
                  <a:lnTo>
                    <a:pt x="246709" y="138171"/>
                  </a:lnTo>
                  <a:lnTo>
                    <a:pt x="247470" y="138715"/>
                  </a:lnTo>
                  <a:lnTo>
                    <a:pt x="248230" y="138898"/>
                  </a:lnTo>
                  <a:lnTo>
                    <a:pt x="272065" y="184109"/>
                  </a:lnTo>
                  <a:lnTo>
                    <a:pt x="276883" y="226002"/>
                  </a:lnTo>
                  <a:lnTo>
                    <a:pt x="280939" y="306518"/>
                  </a:lnTo>
                  <a:lnTo>
                    <a:pt x="282713" y="369338"/>
                  </a:lnTo>
                  <a:lnTo>
                    <a:pt x="284488" y="457607"/>
                  </a:lnTo>
                  <a:lnTo>
                    <a:pt x="289052" y="703100"/>
                  </a:lnTo>
                  <a:lnTo>
                    <a:pt x="290067" y="724041"/>
                  </a:lnTo>
                  <a:lnTo>
                    <a:pt x="290827" y="729820"/>
                  </a:lnTo>
                  <a:lnTo>
                    <a:pt x="291081" y="730001"/>
                  </a:lnTo>
                  <a:lnTo>
                    <a:pt x="291335" y="729461"/>
                  </a:lnTo>
                  <a:lnTo>
                    <a:pt x="294124" y="677127"/>
                  </a:lnTo>
                  <a:lnTo>
                    <a:pt x="295645" y="616666"/>
                  </a:lnTo>
                  <a:lnTo>
                    <a:pt x="301730" y="335112"/>
                  </a:lnTo>
                  <a:lnTo>
                    <a:pt x="306802" y="179362"/>
                  </a:lnTo>
                  <a:lnTo>
                    <a:pt x="309845" y="103203"/>
                  </a:lnTo>
                  <a:lnTo>
                    <a:pt x="312887" y="60617"/>
                  </a:lnTo>
                  <a:lnTo>
                    <a:pt x="314409" y="55749"/>
                  </a:lnTo>
                  <a:lnTo>
                    <a:pt x="315169" y="58098"/>
                  </a:lnTo>
                  <a:lnTo>
                    <a:pt x="316436" y="67127"/>
                  </a:lnTo>
                  <a:lnTo>
                    <a:pt x="326326" y="148567"/>
                  </a:lnTo>
                  <a:lnTo>
                    <a:pt x="328101" y="159043"/>
                  </a:lnTo>
                  <a:lnTo>
                    <a:pt x="329114" y="162656"/>
                  </a:lnTo>
                  <a:lnTo>
                    <a:pt x="330128" y="164104"/>
                  </a:lnTo>
                  <a:lnTo>
                    <a:pt x="331397" y="162845"/>
                  </a:lnTo>
                  <a:lnTo>
                    <a:pt x="333425" y="157799"/>
                  </a:lnTo>
                  <a:lnTo>
                    <a:pt x="337229" y="147885"/>
                  </a:lnTo>
                  <a:lnTo>
                    <a:pt x="339510" y="143742"/>
                  </a:lnTo>
                  <a:lnTo>
                    <a:pt x="341285" y="141763"/>
                  </a:lnTo>
                  <a:lnTo>
                    <a:pt x="344328" y="139969"/>
                  </a:lnTo>
                  <a:lnTo>
                    <a:pt x="346863" y="140159"/>
                  </a:lnTo>
                  <a:lnTo>
                    <a:pt x="350921" y="142700"/>
                  </a:lnTo>
                  <a:lnTo>
                    <a:pt x="352442" y="142706"/>
                  </a:lnTo>
                  <a:lnTo>
                    <a:pt x="354471" y="139284"/>
                  </a:lnTo>
                  <a:lnTo>
                    <a:pt x="358274" y="129190"/>
                  </a:lnTo>
                  <a:lnTo>
                    <a:pt x="360049" y="127211"/>
                  </a:lnTo>
                  <a:lnTo>
                    <a:pt x="361062" y="127034"/>
                  </a:lnTo>
                  <a:lnTo>
                    <a:pt x="362330" y="126497"/>
                  </a:lnTo>
                  <a:lnTo>
                    <a:pt x="362838" y="126318"/>
                  </a:lnTo>
                  <a:lnTo>
                    <a:pt x="367402" y="123447"/>
                  </a:lnTo>
                  <a:lnTo>
                    <a:pt x="368415" y="123631"/>
                  </a:lnTo>
                  <a:lnTo>
                    <a:pt x="376022" y="128713"/>
                  </a:lnTo>
                  <a:lnTo>
                    <a:pt x="376783" y="128896"/>
                  </a:lnTo>
                  <a:lnTo>
                    <a:pt x="377543" y="129079"/>
                  </a:lnTo>
                  <a:lnTo>
                    <a:pt x="378557" y="129263"/>
                  </a:lnTo>
                  <a:lnTo>
                    <a:pt x="379318" y="129447"/>
                  </a:lnTo>
                  <a:lnTo>
                    <a:pt x="379826" y="129448"/>
                  </a:lnTo>
                  <a:lnTo>
                    <a:pt x="382361" y="129638"/>
                  </a:lnTo>
                  <a:lnTo>
                    <a:pt x="382869" y="129640"/>
                  </a:lnTo>
                  <a:lnTo>
                    <a:pt x="407464" y="129549"/>
                  </a:lnTo>
                  <a:lnTo>
                    <a:pt x="408224" y="129371"/>
                  </a:lnTo>
                  <a:lnTo>
                    <a:pt x="408985" y="129554"/>
                  </a:lnTo>
                  <a:lnTo>
                    <a:pt x="417859" y="129406"/>
                  </a:lnTo>
                  <a:lnTo>
                    <a:pt x="418619" y="129228"/>
                  </a:lnTo>
                  <a:lnTo>
                    <a:pt x="433833" y="129103"/>
                  </a:lnTo>
                  <a:lnTo>
                    <a:pt x="434594" y="128925"/>
                  </a:lnTo>
                  <a:lnTo>
                    <a:pt x="455893" y="128822"/>
                  </a:lnTo>
                  <a:lnTo>
                    <a:pt x="456653" y="128644"/>
                  </a:lnTo>
                  <a:lnTo>
                    <a:pt x="471360" y="128517"/>
                  </a:lnTo>
                  <a:lnTo>
                    <a:pt x="472120" y="128340"/>
                  </a:lnTo>
                  <a:lnTo>
                    <a:pt x="481502" y="128193"/>
                  </a:lnTo>
                  <a:lnTo>
                    <a:pt x="482263" y="128015"/>
                  </a:lnTo>
                  <a:lnTo>
                    <a:pt x="491391" y="127868"/>
                  </a:lnTo>
                  <a:lnTo>
                    <a:pt x="492151" y="127690"/>
                  </a:lnTo>
                  <a:lnTo>
                    <a:pt x="496207" y="127525"/>
                  </a:lnTo>
                  <a:lnTo>
                    <a:pt x="496715" y="127526"/>
                  </a:lnTo>
                  <a:lnTo>
                    <a:pt x="500011" y="127358"/>
                  </a:lnTo>
                  <a:lnTo>
                    <a:pt x="500771" y="127180"/>
                  </a:lnTo>
                  <a:lnTo>
                    <a:pt x="504575" y="127013"/>
                  </a:lnTo>
                  <a:lnTo>
                    <a:pt x="505335" y="126836"/>
                  </a:lnTo>
                  <a:lnTo>
                    <a:pt x="508124" y="126665"/>
                  </a:lnTo>
                  <a:lnTo>
                    <a:pt x="508886" y="126488"/>
                  </a:lnTo>
                  <a:lnTo>
                    <a:pt x="511167" y="126315"/>
                  </a:lnTo>
                  <a:lnTo>
                    <a:pt x="511928" y="126138"/>
                  </a:lnTo>
                  <a:lnTo>
                    <a:pt x="513703" y="125964"/>
                  </a:lnTo>
                  <a:lnTo>
                    <a:pt x="514463" y="125786"/>
                  </a:lnTo>
                  <a:lnTo>
                    <a:pt x="515985" y="125611"/>
                  </a:lnTo>
                  <a:lnTo>
                    <a:pt x="516746" y="125433"/>
                  </a:lnTo>
                  <a:lnTo>
                    <a:pt x="517760" y="125256"/>
                  </a:lnTo>
                  <a:lnTo>
                    <a:pt x="518521" y="125079"/>
                  </a:lnTo>
                  <a:lnTo>
                    <a:pt x="520041" y="124904"/>
                  </a:lnTo>
                  <a:lnTo>
                    <a:pt x="520802" y="124545"/>
                  </a:lnTo>
                  <a:lnTo>
                    <a:pt x="521310" y="124547"/>
                  </a:lnTo>
                  <a:lnTo>
                    <a:pt x="521816" y="124369"/>
                  </a:lnTo>
                  <a:lnTo>
                    <a:pt x="522578" y="124191"/>
                  </a:lnTo>
                  <a:lnTo>
                    <a:pt x="523591" y="124014"/>
                  </a:lnTo>
                  <a:lnTo>
                    <a:pt x="524859" y="123477"/>
                  </a:lnTo>
                  <a:lnTo>
                    <a:pt x="525620" y="123299"/>
                  </a:lnTo>
                  <a:lnTo>
                    <a:pt x="526634" y="122942"/>
                  </a:lnTo>
                  <a:lnTo>
                    <a:pt x="527142" y="122763"/>
                  </a:lnTo>
                  <a:lnTo>
                    <a:pt x="528917" y="121867"/>
                  </a:lnTo>
                  <a:lnTo>
                    <a:pt x="529677" y="121690"/>
                  </a:lnTo>
                  <a:lnTo>
                    <a:pt x="531959" y="120434"/>
                  </a:lnTo>
                  <a:lnTo>
                    <a:pt x="532213" y="120435"/>
                  </a:lnTo>
                  <a:lnTo>
                    <a:pt x="532973" y="119716"/>
                  </a:lnTo>
                  <a:lnTo>
                    <a:pt x="533481" y="119537"/>
                  </a:lnTo>
                  <a:lnTo>
                    <a:pt x="534494" y="118639"/>
                  </a:lnTo>
                  <a:lnTo>
                    <a:pt x="550215" y="73391"/>
                  </a:lnTo>
                  <a:lnTo>
                    <a:pt x="555033" y="40919"/>
                  </a:lnTo>
                  <a:lnTo>
                    <a:pt x="556047" y="39479"/>
                  </a:lnTo>
                  <a:lnTo>
                    <a:pt x="557061" y="40565"/>
                  </a:lnTo>
                  <a:lnTo>
                    <a:pt x="560103" y="48518"/>
                  </a:lnTo>
                  <a:lnTo>
                    <a:pt x="560865" y="49062"/>
                  </a:lnTo>
                  <a:lnTo>
                    <a:pt x="569231" y="359"/>
                  </a:lnTo>
                  <a:lnTo>
                    <a:pt x="569739" y="0"/>
                  </a:lnTo>
                  <a:lnTo>
                    <a:pt x="570245" y="1084"/>
                  </a:lnTo>
                  <a:lnTo>
                    <a:pt x="571006" y="5600"/>
                  </a:lnTo>
                  <a:lnTo>
                    <a:pt x="572020" y="15350"/>
                  </a:lnTo>
                  <a:lnTo>
                    <a:pt x="577853" y="81794"/>
                  </a:lnTo>
                  <a:lnTo>
                    <a:pt x="579881" y="94978"/>
                  </a:lnTo>
                  <a:lnTo>
                    <a:pt x="593065" y="119573"/>
                  </a:lnTo>
                  <a:lnTo>
                    <a:pt x="595094" y="120664"/>
                  </a:lnTo>
                  <a:lnTo>
                    <a:pt x="595855" y="120847"/>
                  </a:lnTo>
                  <a:lnTo>
                    <a:pt x="597377" y="121574"/>
                  </a:lnTo>
                  <a:lnTo>
                    <a:pt x="598390" y="121759"/>
                  </a:lnTo>
                  <a:lnTo>
                    <a:pt x="599658" y="122305"/>
                  </a:lnTo>
                  <a:lnTo>
                    <a:pt x="600673" y="122489"/>
                  </a:lnTo>
                  <a:lnTo>
                    <a:pt x="601687" y="122853"/>
                  </a:lnTo>
                  <a:lnTo>
                    <a:pt x="602193" y="122855"/>
                  </a:lnTo>
                  <a:lnTo>
                    <a:pt x="603462" y="123040"/>
                  </a:lnTo>
                  <a:lnTo>
                    <a:pt x="604222" y="123224"/>
                  </a:lnTo>
                  <a:lnTo>
                    <a:pt x="608786" y="123421"/>
                  </a:lnTo>
                  <a:lnTo>
                    <a:pt x="609547" y="123604"/>
                  </a:lnTo>
                  <a:lnTo>
                    <a:pt x="611829" y="123432"/>
                  </a:lnTo>
                  <a:lnTo>
                    <a:pt x="612590" y="123254"/>
                  </a:lnTo>
                  <a:lnTo>
                    <a:pt x="613096" y="123075"/>
                  </a:lnTo>
                  <a:lnTo>
                    <a:pt x="614365" y="122539"/>
                  </a:lnTo>
                  <a:lnTo>
                    <a:pt x="615125" y="122361"/>
                  </a:lnTo>
                  <a:lnTo>
                    <a:pt x="621210" y="118412"/>
                  </a:lnTo>
                  <a:lnTo>
                    <a:pt x="622224" y="118596"/>
                  </a:lnTo>
                  <a:lnTo>
                    <a:pt x="629831" y="123678"/>
                  </a:lnTo>
                  <a:lnTo>
                    <a:pt x="630338" y="123860"/>
                  </a:lnTo>
                  <a:lnTo>
                    <a:pt x="632114" y="124769"/>
                  </a:lnTo>
                  <a:lnTo>
                    <a:pt x="632621" y="124951"/>
                  </a:lnTo>
                  <a:lnTo>
                    <a:pt x="633889" y="125497"/>
                  </a:lnTo>
                  <a:lnTo>
                    <a:pt x="634902" y="125682"/>
                  </a:lnTo>
                  <a:lnTo>
                    <a:pt x="636170" y="126228"/>
                  </a:lnTo>
                  <a:lnTo>
                    <a:pt x="636678" y="126229"/>
                  </a:lnTo>
                  <a:lnTo>
                    <a:pt x="637439" y="126413"/>
                  </a:lnTo>
                  <a:lnTo>
                    <a:pt x="638199" y="126596"/>
                  </a:lnTo>
                  <a:lnTo>
                    <a:pt x="639466" y="126781"/>
                  </a:lnTo>
                  <a:lnTo>
                    <a:pt x="640228" y="126964"/>
                  </a:lnTo>
                  <a:lnTo>
                    <a:pt x="642003" y="127151"/>
                  </a:lnTo>
                  <a:lnTo>
                    <a:pt x="642763" y="127335"/>
                  </a:lnTo>
                  <a:lnTo>
                    <a:pt x="645298" y="127524"/>
                  </a:lnTo>
                  <a:lnTo>
                    <a:pt x="646059" y="127707"/>
                  </a:lnTo>
                  <a:lnTo>
                    <a:pt x="650370" y="127904"/>
                  </a:lnTo>
                  <a:lnTo>
                    <a:pt x="651131" y="128087"/>
                  </a:lnTo>
                  <a:lnTo>
                    <a:pt x="657469" y="128290"/>
                  </a:lnTo>
                  <a:lnTo>
                    <a:pt x="658230" y="128474"/>
                  </a:lnTo>
                  <a:lnTo>
                    <a:pt x="658990" y="128296"/>
                  </a:lnTo>
                  <a:lnTo>
                    <a:pt x="664315" y="128496"/>
                  </a:lnTo>
                  <a:lnTo>
                    <a:pt x="665075" y="128679"/>
                  </a:lnTo>
                  <a:lnTo>
                    <a:pt x="689417" y="128948"/>
                  </a:lnTo>
                  <a:lnTo>
                    <a:pt x="690178" y="129131"/>
                  </a:lnTo>
                  <a:lnTo>
                    <a:pt x="736832" y="129481"/>
                  </a:lnTo>
                  <a:lnTo>
                    <a:pt x="737339" y="129663"/>
                  </a:lnTo>
                  <a:lnTo>
                    <a:pt x="738099" y="129486"/>
                  </a:lnTo>
                  <a:lnTo>
                    <a:pt x="760413" y="129567"/>
                  </a:lnTo>
                </a:path>
              </a:pathLst>
            </a:custGeom>
            <a:ln w="46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40">
              <a:extLst>
                <a:ext uri="{FF2B5EF4-FFF2-40B4-BE49-F238E27FC236}">
                  <a16:creationId xmlns:a16="http://schemas.microsoft.com/office/drawing/2014/main" id="{1F8E2FD4-8778-49CD-595A-58A063736A53}"/>
                </a:ext>
              </a:extLst>
            </p:cNvPr>
            <p:cNvSpPr/>
            <p:nvPr/>
          </p:nvSpPr>
          <p:spPr>
            <a:xfrm>
              <a:off x="3075772" y="1981307"/>
              <a:ext cx="1104900" cy="823594"/>
            </a:xfrm>
            <a:custGeom>
              <a:avLst/>
              <a:gdLst/>
              <a:ahLst/>
              <a:cxnLst/>
              <a:rect l="l" t="t" r="r" b="b"/>
              <a:pathLst>
                <a:path w="1104900" h="823594">
                  <a:moveTo>
                    <a:pt x="1104783" y="823242"/>
                  </a:moveTo>
                  <a:lnTo>
                    <a:pt x="1104783" y="0"/>
                  </a:lnTo>
                </a:path>
                <a:path w="1104900" h="823594">
                  <a:moveTo>
                    <a:pt x="0" y="823242"/>
                  </a:moveTo>
                  <a:lnTo>
                    <a:pt x="0" y="0"/>
                  </a:lnTo>
                </a:path>
                <a:path w="1104900" h="823594">
                  <a:moveTo>
                    <a:pt x="0" y="823242"/>
                  </a:moveTo>
                  <a:lnTo>
                    <a:pt x="1104783" y="823242"/>
                  </a:lnTo>
                </a:path>
                <a:path w="1104900" h="823594">
                  <a:moveTo>
                    <a:pt x="0" y="0"/>
                  </a:moveTo>
                  <a:lnTo>
                    <a:pt x="11047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1">
              <a:extLst>
                <a:ext uri="{FF2B5EF4-FFF2-40B4-BE49-F238E27FC236}">
                  <a16:creationId xmlns:a16="http://schemas.microsoft.com/office/drawing/2014/main" id="{55F0B81D-7F71-D273-9DB3-E283460575CA}"/>
                </a:ext>
              </a:extLst>
            </p:cNvPr>
            <p:cNvSpPr/>
            <p:nvPr/>
          </p:nvSpPr>
          <p:spPr>
            <a:xfrm>
              <a:off x="3814361" y="1999869"/>
              <a:ext cx="347980" cy="120650"/>
            </a:xfrm>
            <a:custGeom>
              <a:avLst/>
              <a:gdLst/>
              <a:ahLst/>
              <a:cxnLst/>
              <a:rect l="l" t="t" r="r" b="b"/>
              <a:pathLst>
                <a:path w="347979" h="120650">
                  <a:moveTo>
                    <a:pt x="345157" y="0"/>
                  </a:moveTo>
                  <a:lnTo>
                    <a:pt x="2474" y="0"/>
                  </a:lnTo>
                  <a:lnTo>
                    <a:pt x="0" y="2474"/>
                  </a:lnTo>
                  <a:lnTo>
                    <a:pt x="0" y="117711"/>
                  </a:lnTo>
                  <a:lnTo>
                    <a:pt x="2474" y="120186"/>
                  </a:lnTo>
                  <a:lnTo>
                    <a:pt x="7424" y="120186"/>
                  </a:lnTo>
                  <a:lnTo>
                    <a:pt x="345157" y="120186"/>
                  </a:lnTo>
                  <a:lnTo>
                    <a:pt x="347632" y="117711"/>
                  </a:lnTo>
                  <a:lnTo>
                    <a:pt x="347632" y="2474"/>
                  </a:lnTo>
                  <a:lnTo>
                    <a:pt x="34515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42">
              <a:extLst>
                <a:ext uri="{FF2B5EF4-FFF2-40B4-BE49-F238E27FC236}">
                  <a16:creationId xmlns:a16="http://schemas.microsoft.com/office/drawing/2014/main" id="{26283F8C-DAF3-ABAE-D206-EBA6864AA5C6}"/>
                </a:ext>
              </a:extLst>
            </p:cNvPr>
            <p:cNvSpPr/>
            <p:nvPr/>
          </p:nvSpPr>
          <p:spPr>
            <a:xfrm>
              <a:off x="3814361" y="1999869"/>
              <a:ext cx="347980" cy="120650"/>
            </a:xfrm>
            <a:custGeom>
              <a:avLst/>
              <a:gdLst/>
              <a:ahLst/>
              <a:cxnLst/>
              <a:rect l="l" t="t" r="r" b="b"/>
              <a:pathLst>
                <a:path w="347979" h="120650">
                  <a:moveTo>
                    <a:pt x="7424" y="120186"/>
                  </a:moveTo>
                  <a:lnTo>
                    <a:pt x="340208" y="120186"/>
                  </a:lnTo>
                  <a:lnTo>
                    <a:pt x="345157" y="120186"/>
                  </a:lnTo>
                  <a:lnTo>
                    <a:pt x="347632" y="117711"/>
                  </a:lnTo>
                  <a:lnTo>
                    <a:pt x="347632" y="112761"/>
                  </a:lnTo>
                  <a:lnTo>
                    <a:pt x="347632" y="7424"/>
                  </a:lnTo>
                  <a:lnTo>
                    <a:pt x="347632" y="2474"/>
                  </a:lnTo>
                  <a:lnTo>
                    <a:pt x="345157" y="0"/>
                  </a:lnTo>
                  <a:lnTo>
                    <a:pt x="340208" y="0"/>
                  </a:lnTo>
                  <a:lnTo>
                    <a:pt x="7424" y="0"/>
                  </a:lnTo>
                  <a:lnTo>
                    <a:pt x="2474" y="0"/>
                  </a:lnTo>
                  <a:lnTo>
                    <a:pt x="0" y="2474"/>
                  </a:lnTo>
                  <a:lnTo>
                    <a:pt x="0" y="7424"/>
                  </a:lnTo>
                  <a:lnTo>
                    <a:pt x="0" y="112761"/>
                  </a:lnTo>
                  <a:lnTo>
                    <a:pt x="0" y="117711"/>
                  </a:lnTo>
                  <a:lnTo>
                    <a:pt x="2474" y="120186"/>
                  </a:lnTo>
                  <a:lnTo>
                    <a:pt x="7424" y="120186"/>
                  </a:lnTo>
                  <a:close/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43">
              <a:extLst>
                <a:ext uri="{FF2B5EF4-FFF2-40B4-BE49-F238E27FC236}">
                  <a16:creationId xmlns:a16="http://schemas.microsoft.com/office/drawing/2014/main" id="{8E6EB69D-C5B8-2EE7-E08F-C20A0101A40A}"/>
                </a:ext>
              </a:extLst>
            </p:cNvPr>
            <p:cNvSpPr/>
            <p:nvPr/>
          </p:nvSpPr>
          <p:spPr>
            <a:xfrm>
              <a:off x="3829211" y="202995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44">
              <a:extLst>
                <a:ext uri="{FF2B5EF4-FFF2-40B4-BE49-F238E27FC236}">
                  <a16:creationId xmlns:a16="http://schemas.microsoft.com/office/drawing/2014/main" id="{6E889213-AA5A-5142-57A5-6FFD7D59C4AD}"/>
                </a:ext>
              </a:extLst>
            </p:cNvPr>
            <p:cNvSpPr/>
            <p:nvPr/>
          </p:nvSpPr>
          <p:spPr>
            <a:xfrm>
              <a:off x="3829211" y="208447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46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245">
            <a:extLst>
              <a:ext uri="{FF2B5EF4-FFF2-40B4-BE49-F238E27FC236}">
                <a16:creationId xmlns:a16="http://schemas.microsoft.com/office/drawing/2014/main" id="{53166A32-DEF1-F5A4-949F-6C34097AA13A}"/>
              </a:ext>
            </a:extLst>
          </p:cNvPr>
          <p:cNvSpPr txBox="1"/>
          <p:nvPr/>
        </p:nvSpPr>
        <p:spPr>
          <a:xfrm>
            <a:off x="4948021" y="1553966"/>
            <a:ext cx="239395" cy="13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300" spc="-10" dirty="0">
                <a:latin typeface="DejaVu Sans"/>
                <a:cs typeface="DejaVu Sans"/>
              </a:rPr>
              <a:t>experiment</a:t>
            </a:r>
            <a:r>
              <a:rPr sz="300" spc="500" dirty="0">
                <a:latin typeface="DejaVu Sans"/>
                <a:cs typeface="DejaVu Sans"/>
              </a:rPr>
              <a:t> </a:t>
            </a:r>
            <a:r>
              <a:rPr sz="300" spc="-10" dirty="0">
                <a:latin typeface="DejaVu Sans"/>
                <a:cs typeface="DejaVu Sans"/>
              </a:rPr>
              <a:t>theory</a:t>
            </a:r>
            <a:endParaRPr sz="300">
              <a:latin typeface="DejaVu Sans"/>
              <a:cs typeface="DejaVu San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F30346-F08E-BAC6-D89F-DF857D29E5FB}"/>
              </a:ext>
            </a:extLst>
          </p:cNvPr>
          <p:cNvSpPr/>
          <p:nvPr/>
        </p:nvSpPr>
        <p:spPr>
          <a:xfrm>
            <a:off x="3367236" y="1577212"/>
            <a:ext cx="392526" cy="157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2E99999-62E0-18A1-B498-FD6248590C0C}"/>
              </a:ext>
            </a:extLst>
          </p:cNvPr>
          <p:cNvSpPr/>
          <p:nvPr/>
        </p:nvSpPr>
        <p:spPr>
          <a:xfrm>
            <a:off x="4815036" y="1559749"/>
            <a:ext cx="392526" cy="157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36272A-C222-FA42-9ED9-C9D0EA743551}"/>
              </a:ext>
            </a:extLst>
          </p:cNvPr>
          <p:cNvSpPr txBox="1"/>
          <p:nvPr/>
        </p:nvSpPr>
        <p:spPr>
          <a:xfrm>
            <a:off x="2311860" y="1325018"/>
            <a:ext cx="1683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XAS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00C0276-08C6-3268-7C09-07EE0EFE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7" y="1382216"/>
            <a:ext cx="1839663" cy="128509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BC35911F-D376-C6C0-992E-C2F5FBC3551C}"/>
              </a:ext>
            </a:extLst>
          </p:cNvPr>
          <p:cNvSpPr txBox="1"/>
          <p:nvPr/>
        </p:nvSpPr>
        <p:spPr>
          <a:xfrm>
            <a:off x="4154504" y="1325018"/>
            <a:ext cx="100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XMCD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A0A049E-DB5D-3ECA-A604-15F99811FD6B}"/>
              </a:ext>
            </a:extLst>
          </p:cNvPr>
          <p:cNvSpPr txBox="1"/>
          <p:nvPr/>
        </p:nvSpPr>
        <p:spPr>
          <a:xfrm>
            <a:off x="3390124" y="2024762"/>
            <a:ext cx="415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87AFD08-9DB9-22B2-842C-325C3A31BFC4}"/>
              </a:ext>
            </a:extLst>
          </p:cNvPr>
          <p:cNvSpPr txBox="1"/>
          <p:nvPr/>
        </p:nvSpPr>
        <p:spPr>
          <a:xfrm>
            <a:off x="4799824" y="2024762"/>
            <a:ext cx="415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D203EB-02EC-199D-44C4-BE8E3626B1C3}"/>
              </a:ext>
            </a:extLst>
          </p:cNvPr>
          <p:cNvCxnSpPr/>
          <p:nvPr/>
        </p:nvCxnSpPr>
        <p:spPr>
          <a:xfrm>
            <a:off x="2892318" y="2678195"/>
            <a:ext cx="361950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B61F4F2-DD09-4DE4-7922-83295EB99B22}"/>
              </a:ext>
            </a:extLst>
          </p:cNvPr>
          <p:cNvCxnSpPr/>
          <p:nvPr/>
        </p:nvCxnSpPr>
        <p:spPr>
          <a:xfrm>
            <a:off x="3844818" y="2676040"/>
            <a:ext cx="36195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A596A54-F6BE-DADB-A6E4-65C4087BA32B}"/>
              </a:ext>
            </a:extLst>
          </p:cNvPr>
          <p:cNvSpPr txBox="1"/>
          <p:nvPr/>
        </p:nvSpPr>
        <p:spPr>
          <a:xfrm>
            <a:off x="3252968" y="2555393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Theory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4AA948-3356-3934-57F6-A7E87D2474EC}"/>
              </a:ext>
            </a:extLst>
          </p:cNvPr>
          <p:cNvSpPr txBox="1"/>
          <p:nvPr/>
        </p:nvSpPr>
        <p:spPr>
          <a:xfrm>
            <a:off x="4205468" y="2549006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Experiment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1C79FB3-F9D5-59FB-A76A-F75696D88FB5}"/>
              </a:ext>
            </a:extLst>
          </p:cNvPr>
          <p:cNvSpPr txBox="1"/>
          <p:nvPr/>
        </p:nvSpPr>
        <p:spPr>
          <a:xfrm>
            <a:off x="989334" y="1218791"/>
            <a:ext cx="8124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NiFe</a:t>
            </a:r>
            <a:r>
              <a:rPr lang="en-US" sz="1000" baseline="-25000" dirty="0"/>
              <a:t>2</a:t>
            </a:r>
            <a:r>
              <a:rPr lang="en-US" sz="1000" dirty="0"/>
              <a:t>O</a:t>
            </a:r>
            <a:r>
              <a:rPr lang="en-US" sz="1000" baseline="-25000" dirty="0"/>
              <a:t>4</a:t>
            </a:r>
          </a:p>
        </p:txBody>
      </p:sp>
      <p:sp>
        <p:nvSpPr>
          <p:cNvPr id="129" name="object 4">
            <a:extLst>
              <a:ext uri="{FF2B5EF4-FFF2-40B4-BE49-F238E27FC236}">
                <a16:creationId xmlns:a16="http://schemas.microsoft.com/office/drawing/2014/main" id="{56D23383-90BD-43D9-62DF-0C6ED11E24E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34</a:t>
            </a:fld>
            <a:r>
              <a:rPr lang="en-US" spc="-20" dirty="0"/>
              <a:t>/34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 of energy&#10;&#10;Description automatically generated">
            <a:extLst>
              <a:ext uri="{FF2B5EF4-FFF2-40B4-BE49-F238E27FC236}">
                <a16:creationId xmlns:a16="http://schemas.microsoft.com/office/drawing/2014/main" id="{0C722522-928D-6907-74AA-2B5EF3BFC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86" y="763168"/>
            <a:ext cx="2456529" cy="1845514"/>
          </a:xfrm>
          <a:prstGeom prst="rect">
            <a:avLst/>
          </a:prstGeom>
        </p:spPr>
      </p:pic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76EE2719-7D4C-6F60-8986-5001934233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0" y="1095376"/>
            <a:ext cx="2359850" cy="1233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70C705-9A67-B790-2BED-586F0174FDB2}"/>
              </a:ext>
            </a:extLst>
          </p:cNvPr>
          <p:cNvSpPr txBox="1"/>
          <p:nvPr/>
        </p:nvSpPr>
        <p:spPr>
          <a:xfrm>
            <a:off x="368300" y="1363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X-ray Absorption Spectroscopy (XAS)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5962A-59E1-9F45-DF98-B441C4761CB9}"/>
              </a:ext>
            </a:extLst>
          </p:cNvPr>
          <p:cNvSpPr txBox="1"/>
          <p:nvPr/>
        </p:nvSpPr>
        <p:spPr>
          <a:xfrm>
            <a:off x="497983" y="2394906"/>
            <a:ext cx="211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Johan </a:t>
            </a:r>
            <a:r>
              <a:rPr lang="en-US" sz="700" dirty="0" err="1"/>
              <a:t>Schött</a:t>
            </a:r>
            <a:r>
              <a:rPr lang="en-US" sz="700" dirty="0"/>
              <a:t>: Theoretical and Computational Studies of Strongly Correlated Electron Systems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EBA21E6-F236-DDCD-E676-66D7381BDE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4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344B7-75AD-DBFF-C32C-AAAEA94EEFDB}"/>
              </a:ext>
            </a:extLst>
          </p:cNvPr>
          <p:cNvSpPr txBox="1"/>
          <p:nvPr/>
        </p:nvSpPr>
        <p:spPr>
          <a:xfrm>
            <a:off x="3592871" y="145382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64AE"/>
                </a:solidFill>
              </a:rPr>
              <a:t>L</a:t>
            </a:r>
            <a:r>
              <a:rPr lang="en-US" baseline="-25000" dirty="0">
                <a:solidFill>
                  <a:srgbClr val="2264AE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E433C-F5B1-33F2-EB67-410A210650CE}"/>
              </a:ext>
            </a:extLst>
          </p:cNvPr>
          <p:cNvSpPr txBox="1"/>
          <p:nvPr/>
        </p:nvSpPr>
        <p:spPr>
          <a:xfrm>
            <a:off x="4153801" y="163848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L</a:t>
            </a:r>
            <a:r>
              <a:rPr lang="en-US" baseline="-2500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595C8-D599-8418-F874-E3A488C5DF55}"/>
              </a:ext>
            </a:extLst>
          </p:cNvPr>
          <p:cNvSpPr txBox="1"/>
          <p:nvPr/>
        </p:nvSpPr>
        <p:spPr>
          <a:xfrm>
            <a:off x="3989903" y="823477"/>
            <a:ext cx="1258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 site of Ni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</a:t>
            </a:r>
            <a:r>
              <a:rPr lang="en-US" sz="105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sz="105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pPr algn="ctr"/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24950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B10A91-1B93-D829-D186-68B15070F7F1}"/>
              </a:ext>
            </a:extLst>
          </p:cNvPr>
          <p:cNvSpPr/>
          <p:nvPr/>
        </p:nvSpPr>
        <p:spPr>
          <a:xfrm>
            <a:off x="3701123" y="2287748"/>
            <a:ext cx="852298" cy="5095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C00455-752A-73EB-400F-74869472EFF0}"/>
              </a:ext>
            </a:extLst>
          </p:cNvPr>
          <p:cNvSpPr/>
          <p:nvPr/>
        </p:nvSpPr>
        <p:spPr>
          <a:xfrm>
            <a:off x="2854328" y="2287748"/>
            <a:ext cx="513227" cy="50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042E8C-28F3-391A-0F2C-B163ED70F21A}"/>
              </a:ext>
            </a:extLst>
          </p:cNvPr>
          <p:cNvSpPr/>
          <p:nvPr/>
        </p:nvSpPr>
        <p:spPr>
          <a:xfrm>
            <a:off x="3867151" y="671512"/>
            <a:ext cx="1147762" cy="5095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FE6E60-ED01-95D7-6896-550A11ABE2E2}"/>
              </a:ext>
            </a:extLst>
          </p:cNvPr>
          <p:cNvSpPr/>
          <p:nvPr/>
        </p:nvSpPr>
        <p:spPr>
          <a:xfrm>
            <a:off x="2988469" y="671512"/>
            <a:ext cx="864394" cy="5095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0C705-9A67-B790-2BED-586F0174FDB2}"/>
              </a:ext>
            </a:extLst>
          </p:cNvPr>
          <p:cNvSpPr txBox="1"/>
          <p:nvPr/>
        </p:nvSpPr>
        <p:spPr>
          <a:xfrm>
            <a:off x="368300" y="1363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X-ray Magnetic Circular Dichroism (XMCD)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EBA21E6-F236-DDCD-E676-66D7381BDE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5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535BD6-5D65-DAE1-10FE-B6424093FC8E}"/>
              </a:ext>
            </a:extLst>
          </p:cNvPr>
          <p:cNvSpPr txBox="1"/>
          <p:nvPr/>
        </p:nvSpPr>
        <p:spPr>
          <a:xfrm>
            <a:off x="2771775" y="2489118"/>
            <a:ext cx="673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2p</a:t>
            </a:r>
            <a:r>
              <a:rPr lang="en-GB" sz="1400" baseline="-25000" dirty="0"/>
              <a:t>1/2</a:t>
            </a:r>
            <a:endParaRPr lang="en-DE" sz="1400" baseline="-25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DA7648-F2B2-1A8D-973F-1F8CE9C949A2}"/>
              </a:ext>
            </a:extLst>
          </p:cNvPr>
          <p:cNvSpPr txBox="1"/>
          <p:nvPr/>
        </p:nvSpPr>
        <p:spPr>
          <a:xfrm>
            <a:off x="3860344" y="2504507"/>
            <a:ext cx="5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2p</a:t>
            </a:r>
            <a:r>
              <a:rPr lang="en-GB" sz="1200" baseline="-25000" dirty="0"/>
              <a:t>3/2</a:t>
            </a:r>
            <a:endParaRPr lang="en-D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4F8DB-2073-628B-F8D2-4D2B2898BF51}"/>
              </a:ext>
            </a:extLst>
          </p:cNvPr>
          <p:cNvSpPr txBox="1"/>
          <p:nvPr/>
        </p:nvSpPr>
        <p:spPr>
          <a:xfrm>
            <a:off x="3133752" y="676473"/>
            <a:ext cx="56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3d</a:t>
            </a:r>
            <a:r>
              <a:rPr lang="en-GB" sz="1400" baseline="-25000" dirty="0"/>
              <a:t>3/2</a:t>
            </a:r>
            <a:endParaRPr lang="en-DE" sz="14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4ED0AC-AEA5-801D-C073-00F6EC0483F4}"/>
              </a:ext>
            </a:extLst>
          </p:cNvPr>
          <p:cNvSpPr txBox="1"/>
          <p:nvPr/>
        </p:nvSpPr>
        <p:spPr>
          <a:xfrm>
            <a:off x="4080291" y="676473"/>
            <a:ext cx="71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3d</a:t>
            </a:r>
            <a:r>
              <a:rPr lang="en-GB" sz="1400" baseline="-25000" dirty="0"/>
              <a:t>5/2</a:t>
            </a:r>
            <a:endParaRPr lang="en-DE" sz="1400" baseline="-25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AAF489-B360-82A6-5F11-9EDAE3682980}"/>
              </a:ext>
            </a:extLst>
          </p:cNvPr>
          <p:cNvCxnSpPr>
            <a:cxnSpLocks/>
          </p:cNvCxnSpPr>
          <p:nvPr/>
        </p:nvCxnSpPr>
        <p:spPr>
          <a:xfrm flipH="1">
            <a:off x="3016250" y="1181420"/>
            <a:ext cx="485462" cy="1066800"/>
          </a:xfrm>
          <a:prstGeom prst="line">
            <a:avLst/>
          </a:prstGeom>
          <a:ln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DD7B12-6CC7-4D67-871B-76E16B55B55F}"/>
              </a:ext>
            </a:extLst>
          </p:cNvPr>
          <p:cNvCxnSpPr>
            <a:cxnSpLocks/>
          </p:cNvCxnSpPr>
          <p:nvPr/>
        </p:nvCxnSpPr>
        <p:spPr>
          <a:xfrm>
            <a:off x="2944068" y="2344982"/>
            <a:ext cx="12495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35D919-DB69-9D96-B935-C769504EF1AE}"/>
              </a:ext>
            </a:extLst>
          </p:cNvPr>
          <p:cNvCxnSpPr>
            <a:cxnSpLocks/>
          </p:cNvCxnSpPr>
          <p:nvPr/>
        </p:nvCxnSpPr>
        <p:spPr>
          <a:xfrm flipH="1">
            <a:off x="3210435" y="1181420"/>
            <a:ext cx="485462" cy="1066800"/>
          </a:xfrm>
          <a:prstGeom prst="line">
            <a:avLst/>
          </a:prstGeom>
          <a:ln w="508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49BA9F-E694-24F8-EED9-7408B1F68E2B}"/>
              </a:ext>
            </a:extLst>
          </p:cNvPr>
          <p:cNvCxnSpPr>
            <a:cxnSpLocks/>
          </p:cNvCxnSpPr>
          <p:nvPr/>
        </p:nvCxnSpPr>
        <p:spPr>
          <a:xfrm>
            <a:off x="3322499" y="1181420"/>
            <a:ext cx="485462" cy="1066800"/>
          </a:xfrm>
          <a:prstGeom prst="line">
            <a:avLst/>
          </a:prstGeom>
          <a:ln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387B18-7FC1-D3B1-55EF-FAD2499D0AA7}"/>
              </a:ext>
            </a:extLst>
          </p:cNvPr>
          <p:cNvCxnSpPr>
            <a:cxnSpLocks/>
          </p:cNvCxnSpPr>
          <p:nvPr/>
        </p:nvCxnSpPr>
        <p:spPr>
          <a:xfrm flipH="1">
            <a:off x="3838542" y="1181420"/>
            <a:ext cx="485462" cy="1066800"/>
          </a:xfrm>
          <a:prstGeom prst="line">
            <a:avLst/>
          </a:prstGeom>
          <a:ln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DFB559-00B6-11A2-A749-D4488F5AD088}"/>
              </a:ext>
            </a:extLst>
          </p:cNvPr>
          <p:cNvCxnSpPr>
            <a:cxnSpLocks/>
          </p:cNvCxnSpPr>
          <p:nvPr/>
        </p:nvCxnSpPr>
        <p:spPr>
          <a:xfrm>
            <a:off x="3517449" y="1181420"/>
            <a:ext cx="485462" cy="1066800"/>
          </a:xfrm>
          <a:prstGeom prst="line">
            <a:avLst/>
          </a:prstGeom>
          <a:ln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5E32FD-F25A-AB7E-74AF-33117399CC62}"/>
              </a:ext>
            </a:extLst>
          </p:cNvPr>
          <p:cNvCxnSpPr>
            <a:cxnSpLocks/>
          </p:cNvCxnSpPr>
          <p:nvPr/>
        </p:nvCxnSpPr>
        <p:spPr>
          <a:xfrm>
            <a:off x="3720171" y="1181420"/>
            <a:ext cx="484249" cy="1066800"/>
          </a:xfrm>
          <a:prstGeom prst="line">
            <a:avLst/>
          </a:prstGeom>
          <a:ln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B57C0D-ED8B-B561-DFD3-E757D4150858}"/>
              </a:ext>
            </a:extLst>
          </p:cNvPr>
          <p:cNvCxnSpPr>
            <a:cxnSpLocks/>
          </p:cNvCxnSpPr>
          <p:nvPr/>
        </p:nvCxnSpPr>
        <p:spPr>
          <a:xfrm flipV="1">
            <a:off x="4026611" y="1181420"/>
            <a:ext cx="497508" cy="1066800"/>
          </a:xfrm>
          <a:prstGeom prst="line">
            <a:avLst/>
          </a:prstGeom>
          <a:ln w="19050"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85AE27-0B47-030E-8E38-CE9E197BB7B5}"/>
              </a:ext>
            </a:extLst>
          </p:cNvPr>
          <p:cNvCxnSpPr>
            <a:cxnSpLocks/>
          </p:cNvCxnSpPr>
          <p:nvPr/>
        </p:nvCxnSpPr>
        <p:spPr>
          <a:xfrm flipH="1">
            <a:off x="4229906" y="1181420"/>
            <a:ext cx="485462" cy="1066800"/>
          </a:xfrm>
          <a:prstGeom prst="line">
            <a:avLst/>
          </a:prstGeom>
          <a:ln w="41275"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827FEE-A18C-BD08-2FE0-2835680BF81A}"/>
              </a:ext>
            </a:extLst>
          </p:cNvPr>
          <p:cNvCxnSpPr>
            <a:cxnSpLocks/>
          </p:cNvCxnSpPr>
          <p:nvPr/>
        </p:nvCxnSpPr>
        <p:spPr>
          <a:xfrm flipH="1">
            <a:off x="4450556" y="1209676"/>
            <a:ext cx="463148" cy="1020313"/>
          </a:xfrm>
          <a:prstGeom prst="line">
            <a:avLst/>
          </a:prstGeom>
          <a:ln w="101600" cap="rnd">
            <a:solidFill>
              <a:schemeClr val="accent6">
                <a:lumMod val="50000"/>
              </a:schemeClr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DDED4C-6F7E-69AC-95F7-B3409A0913DC}"/>
              </a:ext>
            </a:extLst>
          </p:cNvPr>
          <p:cNvCxnSpPr>
            <a:cxnSpLocks/>
          </p:cNvCxnSpPr>
          <p:nvPr/>
        </p:nvCxnSpPr>
        <p:spPr>
          <a:xfrm>
            <a:off x="3144305" y="2344982"/>
            <a:ext cx="12495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6D51FF-43C2-69F5-4011-958232778344}"/>
              </a:ext>
            </a:extLst>
          </p:cNvPr>
          <p:cNvCxnSpPr>
            <a:cxnSpLocks/>
          </p:cNvCxnSpPr>
          <p:nvPr/>
        </p:nvCxnSpPr>
        <p:spPr>
          <a:xfrm>
            <a:off x="3775406" y="2344982"/>
            <a:ext cx="12495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CC5FCA-3810-79E2-7624-FD281CE69E51}"/>
              </a:ext>
            </a:extLst>
          </p:cNvPr>
          <p:cNvCxnSpPr>
            <a:cxnSpLocks/>
          </p:cNvCxnSpPr>
          <p:nvPr/>
        </p:nvCxnSpPr>
        <p:spPr>
          <a:xfrm>
            <a:off x="3969591" y="2344982"/>
            <a:ext cx="12495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B1793B-4C2B-3141-9CD7-1888F13136E1}"/>
              </a:ext>
            </a:extLst>
          </p:cNvPr>
          <p:cNvCxnSpPr>
            <a:cxnSpLocks/>
          </p:cNvCxnSpPr>
          <p:nvPr/>
        </p:nvCxnSpPr>
        <p:spPr>
          <a:xfrm>
            <a:off x="4163776" y="2344982"/>
            <a:ext cx="12495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26ECED-9A74-F0CE-A132-5766377EC4E1}"/>
              </a:ext>
            </a:extLst>
          </p:cNvPr>
          <p:cNvCxnSpPr>
            <a:cxnSpLocks/>
          </p:cNvCxnSpPr>
          <p:nvPr/>
        </p:nvCxnSpPr>
        <p:spPr>
          <a:xfrm>
            <a:off x="4357961" y="2344982"/>
            <a:ext cx="12495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31DE5B-20E0-35BE-A471-75EA78B1C07A}"/>
              </a:ext>
            </a:extLst>
          </p:cNvPr>
          <p:cNvCxnSpPr>
            <a:cxnSpLocks/>
          </p:cNvCxnSpPr>
          <p:nvPr/>
        </p:nvCxnSpPr>
        <p:spPr>
          <a:xfrm>
            <a:off x="3655060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7D20FD-78F8-D726-7D0C-E534109DC5EE}"/>
              </a:ext>
            </a:extLst>
          </p:cNvPr>
          <p:cNvCxnSpPr>
            <a:cxnSpLocks/>
          </p:cNvCxnSpPr>
          <p:nvPr/>
        </p:nvCxnSpPr>
        <p:spPr>
          <a:xfrm>
            <a:off x="3884412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EBBF55-028C-A1A3-BCEE-C4889A2BBB3F}"/>
              </a:ext>
            </a:extLst>
          </p:cNvPr>
          <p:cNvCxnSpPr>
            <a:cxnSpLocks/>
          </p:cNvCxnSpPr>
          <p:nvPr/>
        </p:nvCxnSpPr>
        <p:spPr>
          <a:xfrm>
            <a:off x="4066684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A2A27F-557C-658D-E540-C3893B62875B}"/>
              </a:ext>
            </a:extLst>
          </p:cNvPr>
          <p:cNvCxnSpPr>
            <a:cxnSpLocks/>
          </p:cNvCxnSpPr>
          <p:nvPr/>
        </p:nvCxnSpPr>
        <p:spPr>
          <a:xfrm>
            <a:off x="3453166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8A1A83F-A627-543E-8AD2-A7183F005230}"/>
              </a:ext>
            </a:extLst>
          </p:cNvPr>
          <p:cNvCxnSpPr>
            <a:cxnSpLocks/>
          </p:cNvCxnSpPr>
          <p:nvPr/>
        </p:nvCxnSpPr>
        <p:spPr>
          <a:xfrm>
            <a:off x="3265161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5AE24CF-0408-9053-0D39-9928A8E25819}"/>
              </a:ext>
            </a:extLst>
          </p:cNvPr>
          <p:cNvCxnSpPr>
            <a:cxnSpLocks/>
          </p:cNvCxnSpPr>
          <p:nvPr/>
        </p:nvCxnSpPr>
        <p:spPr>
          <a:xfrm>
            <a:off x="3058744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BF18BA-CBB5-CC14-FA13-D8DC6D87173F}"/>
              </a:ext>
            </a:extLst>
          </p:cNvPr>
          <p:cNvCxnSpPr>
            <a:cxnSpLocks/>
          </p:cNvCxnSpPr>
          <p:nvPr/>
        </p:nvCxnSpPr>
        <p:spPr>
          <a:xfrm>
            <a:off x="4274311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77BFBB2-90D3-A5DA-E82A-A1FAAC85BDF6}"/>
              </a:ext>
            </a:extLst>
          </p:cNvPr>
          <p:cNvCxnSpPr>
            <a:cxnSpLocks/>
          </p:cNvCxnSpPr>
          <p:nvPr/>
        </p:nvCxnSpPr>
        <p:spPr>
          <a:xfrm>
            <a:off x="4457793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A3237C-BC4B-C2AC-D1B7-2378AB1FA885}"/>
              </a:ext>
            </a:extLst>
          </p:cNvPr>
          <p:cNvCxnSpPr>
            <a:cxnSpLocks/>
          </p:cNvCxnSpPr>
          <p:nvPr/>
        </p:nvCxnSpPr>
        <p:spPr>
          <a:xfrm>
            <a:off x="4664210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A785A7B-C526-0F42-5F8B-8A59952071C3}"/>
              </a:ext>
            </a:extLst>
          </p:cNvPr>
          <p:cNvCxnSpPr>
            <a:cxnSpLocks/>
          </p:cNvCxnSpPr>
          <p:nvPr/>
        </p:nvCxnSpPr>
        <p:spPr>
          <a:xfrm>
            <a:off x="4847692" y="1132121"/>
            <a:ext cx="1146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 descr="\documentclass{article}&#10;\usepackage{amsmath}&#10;\pagestyle{empty}&#10;\begin{document}&#10;&#10;&#10;$-\frac{3}{2}$&#10;&#10;&#10;\end{document}" title="IguanaTex Bitmap Display">
            <a:extLst>
              <a:ext uri="{FF2B5EF4-FFF2-40B4-BE49-F238E27FC236}">
                <a16:creationId xmlns:a16="http://schemas.microsoft.com/office/drawing/2014/main" id="{D68A57F5-DC0D-D2F0-4724-FFD905E214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34" y="980602"/>
            <a:ext cx="130180" cy="128426"/>
          </a:xfrm>
          <a:prstGeom prst="rect">
            <a:avLst/>
          </a:prstGeom>
        </p:spPr>
      </p:pic>
      <p:pic>
        <p:nvPicPr>
          <p:cNvPr id="70" name="Picture 69" descr="\documentclass{article}&#10;\usepackage{amsmath}&#10;\pagestyle{empty}&#10;\begin{document}&#10;&#10;&#10;$-\frac{1}{2}$&#10;&#10;&#10;\end{document}" title="IguanaTex Bitmap Display">
            <a:extLst>
              <a:ext uri="{FF2B5EF4-FFF2-40B4-BE49-F238E27FC236}">
                <a16:creationId xmlns:a16="http://schemas.microsoft.com/office/drawing/2014/main" id="{DCACBEED-A94D-78E3-E782-B507139115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47" y="980602"/>
            <a:ext cx="130180" cy="128426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begin{document}&#10;&#10;&#10;$+\frac{1}{2}$&#10;&#10;&#10;\end{document}" title="IguanaTex Bitmap Display">
            <a:extLst>
              <a:ext uri="{FF2B5EF4-FFF2-40B4-BE49-F238E27FC236}">
                <a16:creationId xmlns:a16="http://schemas.microsoft.com/office/drawing/2014/main" id="{80BEA76D-EF42-4D5E-5FE3-887F1A13977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28" y="980602"/>
            <a:ext cx="132746" cy="128426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begin{document}&#10;&#10;&#10;$+\frac{3}{2}$&#10;&#10;&#10;\end{document}" title="IguanaTex Bitmap Display">
            <a:extLst>
              <a:ext uri="{FF2B5EF4-FFF2-40B4-BE49-F238E27FC236}">
                <a16:creationId xmlns:a16="http://schemas.microsoft.com/office/drawing/2014/main" id="{98D08F48-14A1-2EF3-62E6-D78715455AB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82" y="980602"/>
            <a:ext cx="132746" cy="128426"/>
          </a:xfrm>
          <a:prstGeom prst="rect">
            <a:avLst/>
          </a:prstGeom>
        </p:spPr>
      </p:pic>
      <p:pic>
        <p:nvPicPr>
          <p:cNvPr id="76" name="Picture 75" descr="\documentclass{article}&#10;\usepackage{amsmath}&#10;\pagestyle{empty}&#10;\begin{document}&#10;&#10;&#10;$-\frac{5}{2}$&#10;&#10;&#10;\end{document}" title="IguanaTex Bitmap Display">
            <a:extLst>
              <a:ext uri="{FF2B5EF4-FFF2-40B4-BE49-F238E27FC236}">
                <a16:creationId xmlns:a16="http://schemas.microsoft.com/office/drawing/2014/main" id="{62A028D5-9A3D-567A-CAB9-11ABFCB3286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43" y="980662"/>
            <a:ext cx="130180" cy="129068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&#10;$-\frac{3}{2}$&#10;&#10;&#10;\end{document}" title="IguanaTex Bitmap Display">
            <a:extLst>
              <a:ext uri="{FF2B5EF4-FFF2-40B4-BE49-F238E27FC236}">
                <a16:creationId xmlns:a16="http://schemas.microsoft.com/office/drawing/2014/main" id="{6E587DEB-1FE0-EC2E-A347-BAFAD8D264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68" y="980601"/>
            <a:ext cx="130180" cy="128426"/>
          </a:xfrm>
          <a:prstGeom prst="rect">
            <a:avLst/>
          </a:prstGeom>
        </p:spPr>
      </p:pic>
      <p:pic>
        <p:nvPicPr>
          <p:cNvPr id="84" name="Picture 83" descr="\documentclass{article}&#10;\usepackage{amsmath}&#10;\pagestyle{empty}&#10;\begin{document}&#10;&#10;&#10;$-\frac{1}{2}$&#10;&#10;&#10;\end{document}" title="IguanaTex Bitmap Display">
            <a:extLst>
              <a:ext uri="{FF2B5EF4-FFF2-40B4-BE49-F238E27FC236}">
                <a16:creationId xmlns:a16="http://schemas.microsoft.com/office/drawing/2014/main" id="{A67E997B-472F-E82E-3B17-A11BE62236E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13" y="980602"/>
            <a:ext cx="130180" cy="128426"/>
          </a:xfrm>
          <a:prstGeom prst="rect">
            <a:avLst/>
          </a:prstGeom>
        </p:spPr>
      </p:pic>
      <p:pic>
        <p:nvPicPr>
          <p:cNvPr id="78" name="Picture 77" descr="\documentclass{article}&#10;\usepackage{amsmath}&#10;\pagestyle{empty}&#10;\begin{document}&#10;&#10;&#10;$+\frac{1}{2}$&#10;&#10;&#10;\end{document}" title="IguanaTex Bitmap Display">
            <a:extLst>
              <a:ext uri="{FF2B5EF4-FFF2-40B4-BE49-F238E27FC236}">
                <a16:creationId xmlns:a16="http://schemas.microsoft.com/office/drawing/2014/main" id="{7170E1AF-2FBC-8E8C-0AC1-4FB66763BD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17" y="980602"/>
            <a:ext cx="132746" cy="128426"/>
          </a:xfrm>
          <a:prstGeom prst="rect">
            <a:avLst/>
          </a:prstGeom>
        </p:spPr>
      </p:pic>
      <p:pic>
        <p:nvPicPr>
          <p:cNvPr id="80" name="Picture 79" descr="\documentclass{article}&#10;\usepackage{amsmath}&#10;\pagestyle{empty}&#10;\begin{document}&#10;&#10;&#10;$+\frac{3}{2}$&#10;&#10;&#10;\end{document}" title="IguanaTex Bitmap Display">
            <a:extLst>
              <a:ext uri="{FF2B5EF4-FFF2-40B4-BE49-F238E27FC236}">
                <a16:creationId xmlns:a16="http://schemas.microsoft.com/office/drawing/2014/main" id="{15D4A361-1EB3-F751-61D2-4FDFC43C51D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48" y="980602"/>
            <a:ext cx="132746" cy="128426"/>
          </a:xfrm>
          <a:prstGeom prst="rect">
            <a:avLst/>
          </a:prstGeom>
        </p:spPr>
      </p:pic>
      <p:pic>
        <p:nvPicPr>
          <p:cNvPr id="82" name="Picture 81" descr="\documentclass{article}&#10;\usepackage{amsmath}&#10;\pagestyle{empty}&#10;\begin{document}&#10;&#10;&#10;$+\frac{5}{2}$&#10;&#10;&#10;\end{document}" title="IguanaTex Bitmap Display">
            <a:extLst>
              <a:ext uri="{FF2B5EF4-FFF2-40B4-BE49-F238E27FC236}">
                <a16:creationId xmlns:a16="http://schemas.microsoft.com/office/drawing/2014/main" id="{F9D360F5-D855-3D25-00CA-85E769B2976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64" y="980662"/>
            <a:ext cx="132746" cy="129068"/>
          </a:xfrm>
          <a:prstGeom prst="rect">
            <a:avLst/>
          </a:prstGeom>
        </p:spPr>
      </p:pic>
      <p:pic>
        <p:nvPicPr>
          <p:cNvPr id="99" name="Picture 98" descr="\documentclass{article}&#10;\usepackage{amsmath}&#10;\pagestyle{empty}&#10;\begin{document}&#10;&#10;&#10;$-\frac{1}{2}$&#10;&#10;&#10;\end{document}" title="IguanaTex Bitmap Display">
            <a:extLst>
              <a:ext uri="{FF2B5EF4-FFF2-40B4-BE49-F238E27FC236}">
                <a16:creationId xmlns:a16="http://schemas.microsoft.com/office/drawing/2014/main" id="{D74B5852-27DB-4E0C-8D02-C23E90F2080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39" y="2378683"/>
            <a:ext cx="130180" cy="128426"/>
          </a:xfrm>
          <a:prstGeom prst="rect">
            <a:avLst/>
          </a:prstGeom>
        </p:spPr>
      </p:pic>
      <p:pic>
        <p:nvPicPr>
          <p:cNvPr id="101" name="Picture 100" descr="\documentclass{article}&#10;\usepackage{amsmath}&#10;\pagestyle{empty}&#10;\begin{document}&#10;&#10;&#10;$+\frac{1}{2}$&#10;&#10;&#10;\end{document}" title="IguanaTex Bitmap Display">
            <a:extLst>
              <a:ext uri="{FF2B5EF4-FFF2-40B4-BE49-F238E27FC236}">
                <a16:creationId xmlns:a16="http://schemas.microsoft.com/office/drawing/2014/main" id="{F630E616-867B-E53F-94FE-03382736FCB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52" y="2378683"/>
            <a:ext cx="132746" cy="128426"/>
          </a:xfrm>
          <a:prstGeom prst="rect">
            <a:avLst/>
          </a:prstGeom>
        </p:spPr>
      </p:pic>
      <p:pic>
        <p:nvPicPr>
          <p:cNvPr id="93" name="Picture 92" descr="\documentclass{article}&#10;\usepackage{amsmath}&#10;\pagestyle{empty}&#10;\begin{document}&#10;&#10;&#10;$-\frac{3}{2}$&#10;&#10;&#10;\end{document}" title="IguanaTex Bitmap Display">
            <a:extLst>
              <a:ext uri="{FF2B5EF4-FFF2-40B4-BE49-F238E27FC236}">
                <a16:creationId xmlns:a16="http://schemas.microsoft.com/office/drawing/2014/main" id="{7D452253-82B1-1128-193B-B674DDFBFD8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28" y="2378681"/>
            <a:ext cx="130180" cy="128426"/>
          </a:xfrm>
          <a:prstGeom prst="rect">
            <a:avLst/>
          </a:prstGeom>
        </p:spPr>
      </p:pic>
      <p:pic>
        <p:nvPicPr>
          <p:cNvPr id="94" name="Picture 93" descr="\documentclass{article}&#10;\usepackage{amsmath}&#10;\pagestyle{empty}&#10;\begin{document}&#10;&#10;&#10;$-\frac{1}{2}$&#10;&#10;&#10;\end{document}" title="IguanaTex Bitmap Display">
            <a:extLst>
              <a:ext uri="{FF2B5EF4-FFF2-40B4-BE49-F238E27FC236}">
                <a16:creationId xmlns:a16="http://schemas.microsoft.com/office/drawing/2014/main" id="{8C35ECD1-9305-0B7F-7E22-2EDF53E452E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19" y="2378682"/>
            <a:ext cx="130180" cy="128426"/>
          </a:xfrm>
          <a:prstGeom prst="rect">
            <a:avLst/>
          </a:prstGeom>
        </p:spPr>
      </p:pic>
      <p:pic>
        <p:nvPicPr>
          <p:cNvPr id="95" name="Picture 94" descr="\documentclass{article}&#10;\usepackage{amsmath}&#10;\pagestyle{empty}&#10;\begin{document}&#10;&#10;&#10;$+\frac{1}{2}$&#10;&#10;&#10;\end{document}" title="IguanaTex Bitmap Display">
            <a:extLst>
              <a:ext uri="{FF2B5EF4-FFF2-40B4-BE49-F238E27FC236}">
                <a16:creationId xmlns:a16="http://schemas.microsoft.com/office/drawing/2014/main" id="{009F69FF-EB64-C664-E3EA-C5F1234D6802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74" y="2378682"/>
            <a:ext cx="132746" cy="128426"/>
          </a:xfrm>
          <a:prstGeom prst="rect">
            <a:avLst/>
          </a:prstGeom>
        </p:spPr>
      </p:pic>
      <p:pic>
        <p:nvPicPr>
          <p:cNvPr id="96" name="Picture 95" descr="\documentclass{article}&#10;\usepackage{amsmath}&#10;\pagestyle{empty}&#10;\begin{document}&#10;&#10;&#10;$+\frac{3}{2}$&#10;&#10;&#10;\end{document}" title="IguanaTex Bitmap Display">
            <a:extLst>
              <a:ext uri="{FF2B5EF4-FFF2-40B4-BE49-F238E27FC236}">
                <a16:creationId xmlns:a16="http://schemas.microsoft.com/office/drawing/2014/main" id="{5DABF682-A0A6-6BF4-9D36-E58333241F1A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37" y="2378682"/>
            <a:ext cx="132746" cy="128426"/>
          </a:xfrm>
          <a:prstGeom prst="rect">
            <a:avLst/>
          </a:prstGeom>
        </p:spPr>
      </p:pic>
      <p:pic>
        <p:nvPicPr>
          <p:cNvPr id="9" name="Picture 8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A9C1A99A-F535-40F6-F95C-F0F2807BCEEF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5628" r="58831" b="-3524"/>
          <a:stretch/>
        </p:blipFill>
        <p:spPr>
          <a:xfrm>
            <a:off x="504226" y="629396"/>
            <a:ext cx="1641373" cy="2170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650057-1A59-B8F3-3D8E-DB48661D9616}"/>
              </a:ext>
            </a:extLst>
          </p:cNvPr>
          <p:cNvSpPr txBox="1"/>
          <p:nvPr/>
        </p:nvSpPr>
        <p:spPr>
          <a:xfrm>
            <a:off x="4693814" y="161721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</a:t>
            </a:r>
            <a:r>
              <a:rPr lang="en-DE" sz="1400" dirty="0"/>
              <a:t>ℏ </a:t>
            </a:r>
            <a:r>
              <a:rPr lang="en-GB" sz="1400" dirty="0"/>
              <a:t>(left)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7756257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1280" y="1003462"/>
            <a:ext cx="4162819" cy="11073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165" indent="-28575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lement</a:t>
            </a:r>
            <a:r>
              <a:rPr sz="1400" spc="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angular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momentum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specific</a:t>
            </a:r>
            <a:endParaRPr lang="en-US" sz="1400" spc="-10" dirty="0">
              <a:latin typeface="Arial"/>
              <a:cs typeface="Arial"/>
            </a:endParaRPr>
          </a:p>
          <a:p>
            <a:pPr marL="304165" indent="-285750">
              <a:spcBef>
                <a:spcPts val="135"/>
              </a:spcBef>
              <a:buFont typeface="Arial" panose="020B0604020202020204" pitchFamily="34" charset="0"/>
              <a:buChar char="•"/>
            </a:pPr>
            <a:endParaRPr sz="1400" dirty="0">
              <a:latin typeface="Arial"/>
              <a:cs typeface="Arial"/>
            </a:endParaRPr>
          </a:p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sz="1400" dirty="0">
                <a:latin typeface="Arial"/>
                <a:cs typeface="Arial"/>
              </a:rPr>
              <a:t>XAS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gives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insight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electronic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structure</a:t>
            </a:r>
            <a:endParaRPr lang="en-US" sz="1400" spc="-10" dirty="0">
              <a:latin typeface="Arial"/>
              <a:cs typeface="Arial"/>
            </a:endParaRPr>
          </a:p>
          <a:p>
            <a:pPr marL="298450" marR="5080" indent="-285750">
              <a:buFont typeface="Arial" panose="020B0604020202020204" pitchFamily="34" charset="0"/>
              <a:buChar char="•"/>
            </a:pPr>
            <a:endParaRPr lang="en-US" sz="1400" spc="-10" dirty="0">
              <a:latin typeface="Arial"/>
              <a:cs typeface="Arial"/>
            </a:endParaRPr>
          </a:p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sz="1400" dirty="0">
                <a:latin typeface="Arial"/>
                <a:cs typeface="Arial"/>
              </a:rPr>
              <a:t>XMCD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gives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insight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magnetic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structrure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2C76-208C-E1A9-B802-F109DC19A0A7}"/>
              </a:ext>
            </a:extLst>
          </p:cNvPr>
          <p:cNvSpPr txBox="1"/>
          <p:nvPr/>
        </p:nvSpPr>
        <p:spPr>
          <a:xfrm>
            <a:off x="368300" y="136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of XAS &amp; XMCD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4CDCB65-D888-E701-2205-CB07097B06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6</a:t>
            </a:fld>
            <a:r>
              <a:rPr lang="en-US" spc="-20" dirty="0"/>
              <a:t>/34</a:t>
            </a:r>
            <a:endParaRPr spc="-2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82D4EA-1A3F-C726-085B-3E19B93B173A}"/>
              </a:ext>
            </a:extLst>
          </p:cNvPr>
          <p:cNvSpPr txBox="1"/>
          <p:nvPr/>
        </p:nvSpPr>
        <p:spPr>
          <a:xfrm>
            <a:off x="368300" y="136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Approach: DFT+U+MLFT </a:t>
            </a:r>
          </a:p>
        </p:txBody>
      </p:sp>
      <p:grpSp>
        <p:nvGrpSpPr>
          <p:cNvPr id="6" name="object 73">
            <a:extLst>
              <a:ext uri="{FF2B5EF4-FFF2-40B4-BE49-F238E27FC236}">
                <a16:creationId xmlns:a16="http://schemas.microsoft.com/office/drawing/2014/main" id="{79005006-F157-5905-79D2-57DAA3C28898}"/>
              </a:ext>
            </a:extLst>
          </p:cNvPr>
          <p:cNvGrpSpPr/>
          <p:nvPr/>
        </p:nvGrpSpPr>
        <p:grpSpPr>
          <a:xfrm>
            <a:off x="2816273" y="2271543"/>
            <a:ext cx="911860" cy="13970"/>
            <a:chOff x="3223807" y="1721480"/>
            <a:chExt cx="911860" cy="13970"/>
          </a:xfrm>
        </p:grpSpPr>
        <p:sp>
          <p:nvSpPr>
            <p:cNvPr id="7" name="object 74">
              <a:extLst>
                <a:ext uri="{FF2B5EF4-FFF2-40B4-BE49-F238E27FC236}">
                  <a16:creationId xmlns:a16="http://schemas.microsoft.com/office/drawing/2014/main" id="{71872203-20BC-7FF2-CEEF-5BA91050FD7E}"/>
                </a:ext>
              </a:extLst>
            </p:cNvPr>
            <p:cNvSpPr/>
            <p:nvPr/>
          </p:nvSpPr>
          <p:spPr>
            <a:xfrm>
              <a:off x="3225077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5">
              <a:extLst>
                <a:ext uri="{FF2B5EF4-FFF2-40B4-BE49-F238E27FC236}">
                  <a16:creationId xmlns:a16="http://schemas.microsoft.com/office/drawing/2014/main" id="{7E982CF6-6282-A227-152F-78C183F9A344}"/>
                </a:ext>
              </a:extLst>
            </p:cNvPr>
            <p:cNvSpPr/>
            <p:nvPr/>
          </p:nvSpPr>
          <p:spPr>
            <a:xfrm>
              <a:off x="3225077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6">
              <a:extLst>
                <a:ext uri="{FF2B5EF4-FFF2-40B4-BE49-F238E27FC236}">
                  <a16:creationId xmlns:a16="http://schemas.microsoft.com/office/drawing/2014/main" id="{1B357AB7-9130-A2EA-0E29-128993E35AB4}"/>
                </a:ext>
              </a:extLst>
            </p:cNvPr>
            <p:cNvSpPr/>
            <p:nvPr/>
          </p:nvSpPr>
          <p:spPr>
            <a:xfrm>
              <a:off x="3376624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7">
              <a:extLst>
                <a:ext uri="{FF2B5EF4-FFF2-40B4-BE49-F238E27FC236}">
                  <a16:creationId xmlns:a16="http://schemas.microsoft.com/office/drawing/2014/main" id="{3C9E3914-563C-5573-B22C-C921FC8E82E2}"/>
                </a:ext>
              </a:extLst>
            </p:cNvPr>
            <p:cNvSpPr/>
            <p:nvPr/>
          </p:nvSpPr>
          <p:spPr>
            <a:xfrm>
              <a:off x="3376624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8">
              <a:extLst>
                <a:ext uri="{FF2B5EF4-FFF2-40B4-BE49-F238E27FC236}">
                  <a16:creationId xmlns:a16="http://schemas.microsoft.com/office/drawing/2014/main" id="{D033FA0A-53EC-E37C-667F-F295226792DA}"/>
                </a:ext>
              </a:extLst>
            </p:cNvPr>
            <p:cNvSpPr/>
            <p:nvPr/>
          </p:nvSpPr>
          <p:spPr>
            <a:xfrm>
              <a:off x="3528171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9">
              <a:extLst>
                <a:ext uri="{FF2B5EF4-FFF2-40B4-BE49-F238E27FC236}">
                  <a16:creationId xmlns:a16="http://schemas.microsoft.com/office/drawing/2014/main" id="{791C183E-03F7-B3D9-B747-0B5D0211A0C6}"/>
                </a:ext>
              </a:extLst>
            </p:cNvPr>
            <p:cNvSpPr/>
            <p:nvPr/>
          </p:nvSpPr>
          <p:spPr>
            <a:xfrm>
              <a:off x="3528171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0">
              <a:extLst>
                <a:ext uri="{FF2B5EF4-FFF2-40B4-BE49-F238E27FC236}">
                  <a16:creationId xmlns:a16="http://schemas.microsoft.com/office/drawing/2014/main" id="{5FC0F592-E4A3-5E98-6929-2C81E5891915}"/>
                </a:ext>
              </a:extLst>
            </p:cNvPr>
            <p:cNvSpPr/>
            <p:nvPr/>
          </p:nvSpPr>
          <p:spPr>
            <a:xfrm>
              <a:off x="3679718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1">
              <a:extLst>
                <a:ext uri="{FF2B5EF4-FFF2-40B4-BE49-F238E27FC236}">
                  <a16:creationId xmlns:a16="http://schemas.microsoft.com/office/drawing/2014/main" id="{7363E80A-D15A-E4E7-1306-87A98674246E}"/>
                </a:ext>
              </a:extLst>
            </p:cNvPr>
            <p:cNvSpPr/>
            <p:nvPr/>
          </p:nvSpPr>
          <p:spPr>
            <a:xfrm>
              <a:off x="3679718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2">
              <a:extLst>
                <a:ext uri="{FF2B5EF4-FFF2-40B4-BE49-F238E27FC236}">
                  <a16:creationId xmlns:a16="http://schemas.microsoft.com/office/drawing/2014/main" id="{2DC59941-E604-CCD9-CBE7-AE19093C556E}"/>
                </a:ext>
              </a:extLst>
            </p:cNvPr>
            <p:cNvSpPr/>
            <p:nvPr/>
          </p:nvSpPr>
          <p:spPr>
            <a:xfrm>
              <a:off x="3831266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3">
              <a:extLst>
                <a:ext uri="{FF2B5EF4-FFF2-40B4-BE49-F238E27FC236}">
                  <a16:creationId xmlns:a16="http://schemas.microsoft.com/office/drawing/2014/main" id="{F70882E4-FD2A-EE77-56A8-2509905AC81E}"/>
                </a:ext>
              </a:extLst>
            </p:cNvPr>
            <p:cNvSpPr/>
            <p:nvPr/>
          </p:nvSpPr>
          <p:spPr>
            <a:xfrm>
              <a:off x="3831266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4">
              <a:extLst>
                <a:ext uri="{FF2B5EF4-FFF2-40B4-BE49-F238E27FC236}">
                  <a16:creationId xmlns:a16="http://schemas.microsoft.com/office/drawing/2014/main" id="{9FBAD4AE-78F4-9BE6-C66D-76DF84DCA01C}"/>
                </a:ext>
              </a:extLst>
            </p:cNvPr>
            <p:cNvSpPr/>
            <p:nvPr/>
          </p:nvSpPr>
          <p:spPr>
            <a:xfrm>
              <a:off x="3982813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189A877D-BB65-309E-CDCC-1ACC4A70BDC6}"/>
                </a:ext>
              </a:extLst>
            </p:cNvPr>
            <p:cNvSpPr/>
            <p:nvPr/>
          </p:nvSpPr>
          <p:spPr>
            <a:xfrm>
              <a:off x="3982813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6">
              <a:extLst>
                <a:ext uri="{FF2B5EF4-FFF2-40B4-BE49-F238E27FC236}">
                  <a16:creationId xmlns:a16="http://schemas.microsoft.com/office/drawing/2014/main" id="{074C1DA4-EA38-26F5-C06C-9C12EB77BF2D}"/>
                </a:ext>
              </a:extLst>
            </p:cNvPr>
            <p:cNvSpPr/>
            <p:nvPr/>
          </p:nvSpPr>
          <p:spPr>
            <a:xfrm>
              <a:off x="4134360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7">
              <a:extLst>
                <a:ext uri="{FF2B5EF4-FFF2-40B4-BE49-F238E27FC236}">
                  <a16:creationId xmlns:a16="http://schemas.microsoft.com/office/drawing/2014/main" id="{4C417EAD-0B61-D1EE-BDDB-B774FB3FADBF}"/>
                </a:ext>
              </a:extLst>
            </p:cNvPr>
            <p:cNvSpPr/>
            <p:nvPr/>
          </p:nvSpPr>
          <p:spPr>
            <a:xfrm>
              <a:off x="4134360" y="1722750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88">
            <a:extLst>
              <a:ext uri="{FF2B5EF4-FFF2-40B4-BE49-F238E27FC236}">
                <a16:creationId xmlns:a16="http://schemas.microsoft.com/office/drawing/2014/main" id="{BC8A4312-3759-3D28-E89F-21D7D92F34E8}"/>
              </a:ext>
            </a:extLst>
          </p:cNvPr>
          <p:cNvSpPr txBox="1"/>
          <p:nvPr/>
        </p:nvSpPr>
        <p:spPr>
          <a:xfrm>
            <a:off x="2769387" y="2272503"/>
            <a:ext cx="1005840" cy="13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55"/>
              </a:lnSpc>
              <a:spcBef>
                <a:spcPts val="95"/>
              </a:spcBef>
            </a:pPr>
            <a:r>
              <a:rPr sz="300" dirty="0">
                <a:latin typeface="DejaVu Sans"/>
                <a:cs typeface="DejaVu Sans"/>
              </a:rPr>
              <a:t>840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850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860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870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880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890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spc="-25" dirty="0">
                <a:latin typeface="DejaVu Sans"/>
                <a:cs typeface="DejaVu Sans"/>
              </a:rPr>
              <a:t>900</a:t>
            </a:r>
            <a:endParaRPr sz="300">
              <a:latin typeface="DejaVu Sans"/>
              <a:cs typeface="DejaVu Sans"/>
            </a:endParaRPr>
          </a:p>
          <a:p>
            <a:pPr marL="304165">
              <a:lnSpc>
                <a:spcPts val="475"/>
              </a:lnSpc>
            </a:pPr>
            <a:r>
              <a:rPr sz="400" spc="-10" dirty="0">
                <a:latin typeface="DejaVu Sans"/>
                <a:cs typeface="DejaVu Sans"/>
              </a:rPr>
              <a:t>Energy</a:t>
            </a:r>
            <a:r>
              <a:rPr sz="400" spc="10" dirty="0">
                <a:latin typeface="DejaVu Sans"/>
                <a:cs typeface="DejaVu Sans"/>
              </a:rPr>
              <a:t> </a:t>
            </a:r>
            <a:r>
              <a:rPr sz="400" spc="-20" dirty="0">
                <a:latin typeface="DejaVu Sans"/>
                <a:cs typeface="DejaVu Sans"/>
              </a:rPr>
              <a:t>(eV)</a:t>
            </a:r>
            <a:endParaRPr sz="400">
              <a:latin typeface="DejaVu Sans"/>
              <a:cs typeface="DejaVu Sans"/>
            </a:endParaRPr>
          </a:p>
        </p:txBody>
      </p:sp>
      <p:grpSp>
        <p:nvGrpSpPr>
          <p:cNvPr id="22" name="object 89">
            <a:extLst>
              <a:ext uri="{FF2B5EF4-FFF2-40B4-BE49-F238E27FC236}">
                <a16:creationId xmlns:a16="http://schemas.microsoft.com/office/drawing/2014/main" id="{ECFF6C6B-BB6E-5702-553D-F337D89080FA}"/>
              </a:ext>
            </a:extLst>
          </p:cNvPr>
          <p:cNvGrpSpPr/>
          <p:nvPr/>
        </p:nvGrpSpPr>
        <p:grpSpPr>
          <a:xfrm>
            <a:off x="2656140" y="2233574"/>
            <a:ext cx="13970" cy="2540"/>
            <a:chOff x="3063674" y="1683511"/>
            <a:chExt cx="13970" cy="2540"/>
          </a:xfrm>
        </p:grpSpPr>
        <p:sp>
          <p:nvSpPr>
            <p:cNvPr id="23" name="object 90">
              <a:extLst>
                <a:ext uri="{FF2B5EF4-FFF2-40B4-BE49-F238E27FC236}">
                  <a16:creationId xmlns:a16="http://schemas.microsoft.com/office/drawing/2014/main" id="{15F32538-DA84-8326-3CCA-D1BE1E2B14D3}"/>
                </a:ext>
              </a:extLst>
            </p:cNvPr>
            <p:cNvSpPr/>
            <p:nvPr/>
          </p:nvSpPr>
          <p:spPr>
            <a:xfrm>
              <a:off x="3064944" y="168478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1">
              <a:extLst>
                <a:ext uri="{FF2B5EF4-FFF2-40B4-BE49-F238E27FC236}">
                  <a16:creationId xmlns:a16="http://schemas.microsoft.com/office/drawing/2014/main" id="{A1B5251F-FD87-48D7-4EBA-F1346E50E33B}"/>
                </a:ext>
              </a:extLst>
            </p:cNvPr>
            <p:cNvSpPr/>
            <p:nvPr/>
          </p:nvSpPr>
          <p:spPr>
            <a:xfrm>
              <a:off x="3064944" y="168478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92">
            <a:extLst>
              <a:ext uri="{FF2B5EF4-FFF2-40B4-BE49-F238E27FC236}">
                <a16:creationId xmlns:a16="http://schemas.microsoft.com/office/drawing/2014/main" id="{02957226-41C5-B564-C72C-7E965CCBA168}"/>
              </a:ext>
            </a:extLst>
          </p:cNvPr>
          <p:cNvSpPr txBox="1"/>
          <p:nvPr/>
        </p:nvSpPr>
        <p:spPr>
          <a:xfrm>
            <a:off x="2610245" y="2198765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0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26" name="object 93">
            <a:extLst>
              <a:ext uri="{FF2B5EF4-FFF2-40B4-BE49-F238E27FC236}">
                <a16:creationId xmlns:a16="http://schemas.microsoft.com/office/drawing/2014/main" id="{15A6D69A-FFA9-F686-F473-A907BC6E2633}"/>
              </a:ext>
            </a:extLst>
          </p:cNvPr>
          <p:cNvGrpSpPr/>
          <p:nvPr/>
        </p:nvGrpSpPr>
        <p:grpSpPr>
          <a:xfrm>
            <a:off x="2656140" y="2131329"/>
            <a:ext cx="13970" cy="2540"/>
            <a:chOff x="3063674" y="1581266"/>
            <a:chExt cx="13970" cy="2540"/>
          </a:xfrm>
        </p:grpSpPr>
        <p:sp>
          <p:nvSpPr>
            <p:cNvPr id="27" name="object 94">
              <a:extLst>
                <a:ext uri="{FF2B5EF4-FFF2-40B4-BE49-F238E27FC236}">
                  <a16:creationId xmlns:a16="http://schemas.microsoft.com/office/drawing/2014/main" id="{2834E75F-BA1F-79E6-E275-DF0B84D48E40}"/>
                </a:ext>
              </a:extLst>
            </p:cNvPr>
            <p:cNvSpPr/>
            <p:nvPr/>
          </p:nvSpPr>
          <p:spPr>
            <a:xfrm>
              <a:off x="3064944" y="158253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5">
              <a:extLst>
                <a:ext uri="{FF2B5EF4-FFF2-40B4-BE49-F238E27FC236}">
                  <a16:creationId xmlns:a16="http://schemas.microsoft.com/office/drawing/2014/main" id="{8A6FC7F6-88D7-3004-6D04-742797A91E96}"/>
                </a:ext>
              </a:extLst>
            </p:cNvPr>
            <p:cNvSpPr/>
            <p:nvPr/>
          </p:nvSpPr>
          <p:spPr>
            <a:xfrm>
              <a:off x="3064944" y="158253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96">
            <a:extLst>
              <a:ext uri="{FF2B5EF4-FFF2-40B4-BE49-F238E27FC236}">
                <a16:creationId xmlns:a16="http://schemas.microsoft.com/office/drawing/2014/main" id="{4A39D506-8630-8C40-8C48-F666BDC8CE6A}"/>
              </a:ext>
            </a:extLst>
          </p:cNvPr>
          <p:cNvSpPr txBox="1"/>
          <p:nvPr/>
        </p:nvSpPr>
        <p:spPr>
          <a:xfrm>
            <a:off x="2610245" y="2096519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1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30" name="object 97">
            <a:extLst>
              <a:ext uri="{FF2B5EF4-FFF2-40B4-BE49-F238E27FC236}">
                <a16:creationId xmlns:a16="http://schemas.microsoft.com/office/drawing/2014/main" id="{183AB2A9-FCB9-0DE0-FE47-26C7C0885EBE}"/>
              </a:ext>
            </a:extLst>
          </p:cNvPr>
          <p:cNvGrpSpPr/>
          <p:nvPr/>
        </p:nvGrpSpPr>
        <p:grpSpPr>
          <a:xfrm>
            <a:off x="2656140" y="2029084"/>
            <a:ext cx="13970" cy="2540"/>
            <a:chOff x="3063674" y="1479021"/>
            <a:chExt cx="13970" cy="2540"/>
          </a:xfrm>
        </p:grpSpPr>
        <p:sp>
          <p:nvSpPr>
            <p:cNvPr id="31" name="object 98">
              <a:extLst>
                <a:ext uri="{FF2B5EF4-FFF2-40B4-BE49-F238E27FC236}">
                  <a16:creationId xmlns:a16="http://schemas.microsoft.com/office/drawing/2014/main" id="{F75FEC61-418E-0B7B-A044-56645CE9AF4E}"/>
                </a:ext>
              </a:extLst>
            </p:cNvPr>
            <p:cNvSpPr/>
            <p:nvPr/>
          </p:nvSpPr>
          <p:spPr>
            <a:xfrm>
              <a:off x="3064944" y="14802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9">
              <a:extLst>
                <a:ext uri="{FF2B5EF4-FFF2-40B4-BE49-F238E27FC236}">
                  <a16:creationId xmlns:a16="http://schemas.microsoft.com/office/drawing/2014/main" id="{F8DBE2B5-5FCF-E5E4-0AC4-C714CFDE0C3B}"/>
                </a:ext>
              </a:extLst>
            </p:cNvPr>
            <p:cNvSpPr/>
            <p:nvPr/>
          </p:nvSpPr>
          <p:spPr>
            <a:xfrm>
              <a:off x="3064944" y="14802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00">
            <a:extLst>
              <a:ext uri="{FF2B5EF4-FFF2-40B4-BE49-F238E27FC236}">
                <a16:creationId xmlns:a16="http://schemas.microsoft.com/office/drawing/2014/main" id="{40819CE0-2CA1-0552-ED0A-AA31B183B7BE}"/>
              </a:ext>
            </a:extLst>
          </p:cNvPr>
          <p:cNvSpPr txBox="1"/>
          <p:nvPr/>
        </p:nvSpPr>
        <p:spPr>
          <a:xfrm>
            <a:off x="2610245" y="1994274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2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34" name="object 101">
            <a:extLst>
              <a:ext uri="{FF2B5EF4-FFF2-40B4-BE49-F238E27FC236}">
                <a16:creationId xmlns:a16="http://schemas.microsoft.com/office/drawing/2014/main" id="{91C0F014-6EF2-DDD1-24D1-6B18A2BE960F}"/>
              </a:ext>
            </a:extLst>
          </p:cNvPr>
          <p:cNvGrpSpPr/>
          <p:nvPr/>
        </p:nvGrpSpPr>
        <p:grpSpPr>
          <a:xfrm>
            <a:off x="2656140" y="1926839"/>
            <a:ext cx="13970" cy="2540"/>
            <a:chOff x="3063674" y="1376776"/>
            <a:chExt cx="13970" cy="2540"/>
          </a:xfrm>
        </p:grpSpPr>
        <p:sp>
          <p:nvSpPr>
            <p:cNvPr id="35" name="object 102">
              <a:extLst>
                <a:ext uri="{FF2B5EF4-FFF2-40B4-BE49-F238E27FC236}">
                  <a16:creationId xmlns:a16="http://schemas.microsoft.com/office/drawing/2014/main" id="{E75F0827-BEB6-B6EC-DFA5-C14FAFA5789C}"/>
                </a:ext>
              </a:extLst>
            </p:cNvPr>
            <p:cNvSpPr/>
            <p:nvPr/>
          </p:nvSpPr>
          <p:spPr>
            <a:xfrm>
              <a:off x="3064944" y="137804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03">
              <a:extLst>
                <a:ext uri="{FF2B5EF4-FFF2-40B4-BE49-F238E27FC236}">
                  <a16:creationId xmlns:a16="http://schemas.microsoft.com/office/drawing/2014/main" id="{058CF1E8-B4CC-A416-55F0-F3B5F6B907C1}"/>
                </a:ext>
              </a:extLst>
            </p:cNvPr>
            <p:cNvSpPr/>
            <p:nvPr/>
          </p:nvSpPr>
          <p:spPr>
            <a:xfrm>
              <a:off x="3064944" y="137804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04">
            <a:extLst>
              <a:ext uri="{FF2B5EF4-FFF2-40B4-BE49-F238E27FC236}">
                <a16:creationId xmlns:a16="http://schemas.microsoft.com/office/drawing/2014/main" id="{A1CBBE89-8AD3-72AC-575C-5FE2833B1CCC}"/>
              </a:ext>
            </a:extLst>
          </p:cNvPr>
          <p:cNvSpPr txBox="1"/>
          <p:nvPr/>
        </p:nvSpPr>
        <p:spPr>
          <a:xfrm>
            <a:off x="2610245" y="1892029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3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38" name="object 105">
            <a:extLst>
              <a:ext uri="{FF2B5EF4-FFF2-40B4-BE49-F238E27FC236}">
                <a16:creationId xmlns:a16="http://schemas.microsoft.com/office/drawing/2014/main" id="{7F2A8173-F28A-20AB-53C1-E93C470E977A}"/>
              </a:ext>
            </a:extLst>
          </p:cNvPr>
          <p:cNvGrpSpPr/>
          <p:nvPr/>
        </p:nvGrpSpPr>
        <p:grpSpPr>
          <a:xfrm>
            <a:off x="2656140" y="1824593"/>
            <a:ext cx="13970" cy="2540"/>
            <a:chOff x="3063674" y="1274530"/>
            <a:chExt cx="13970" cy="2540"/>
          </a:xfrm>
        </p:grpSpPr>
        <p:sp>
          <p:nvSpPr>
            <p:cNvPr id="39" name="object 106">
              <a:extLst>
                <a:ext uri="{FF2B5EF4-FFF2-40B4-BE49-F238E27FC236}">
                  <a16:creationId xmlns:a16="http://schemas.microsoft.com/office/drawing/2014/main" id="{D9F8A26D-82A1-04AF-851C-03B19401B701}"/>
                </a:ext>
              </a:extLst>
            </p:cNvPr>
            <p:cNvSpPr/>
            <p:nvPr/>
          </p:nvSpPr>
          <p:spPr>
            <a:xfrm>
              <a:off x="3064944" y="12758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07">
              <a:extLst>
                <a:ext uri="{FF2B5EF4-FFF2-40B4-BE49-F238E27FC236}">
                  <a16:creationId xmlns:a16="http://schemas.microsoft.com/office/drawing/2014/main" id="{233DBA47-021F-3A41-0536-C0C709E92ED4}"/>
                </a:ext>
              </a:extLst>
            </p:cNvPr>
            <p:cNvSpPr/>
            <p:nvPr/>
          </p:nvSpPr>
          <p:spPr>
            <a:xfrm>
              <a:off x="3064944" y="12758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108">
            <a:extLst>
              <a:ext uri="{FF2B5EF4-FFF2-40B4-BE49-F238E27FC236}">
                <a16:creationId xmlns:a16="http://schemas.microsoft.com/office/drawing/2014/main" id="{BC030F99-0D29-2A42-22BB-D4F27591FBB9}"/>
              </a:ext>
            </a:extLst>
          </p:cNvPr>
          <p:cNvSpPr txBox="1"/>
          <p:nvPr/>
        </p:nvSpPr>
        <p:spPr>
          <a:xfrm>
            <a:off x="2610245" y="1789784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4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42" name="object 109">
            <a:extLst>
              <a:ext uri="{FF2B5EF4-FFF2-40B4-BE49-F238E27FC236}">
                <a16:creationId xmlns:a16="http://schemas.microsoft.com/office/drawing/2014/main" id="{D5B549D4-49AB-DA58-46B6-30651E61AF20}"/>
              </a:ext>
            </a:extLst>
          </p:cNvPr>
          <p:cNvGrpSpPr/>
          <p:nvPr/>
        </p:nvGrpSpPr>
        <p:grpSpPr>
          <a:xfrm>
            <a:off x="2656140" y="1722348"/>
            <a:ext cx="13970" cy="2540"/>
            <a:chOff x="3063674" y="1172285"/>
            <a:chExt cx="13970" cy="2540"/>
          </a:xfrm>
        </p:grpSpPr>
        <p:sp>
          <p:nvSpPr>
            <p:cNvPr id="43" name="object 110">
              <a:extLst>
                <a:ext uri="{FF2B5EF4-FFF2-40B4-BE49-F238E27FC236}">
                  <a16:creationId xmlns:a16="http://schemas.microsoft.com/office/drawing/2014/main" id="{304B76A5-B38B-9CB0-DCF0-2B621CC66981}"/>
                </a:ext>
              </a:extLst>
            </p:cNvPr>
            <p:cNvSpPr/>
            <p:nvPr/>
          </p:nvSpPr>
          <p:spPr>
            <a:xfrm>
              <a:off x="3064944" y="117355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11">
              <a:extLst>
                <a:ext uri="{FF2B5EF4-FFF2-40B4-BE49-F238E27FC236}">
                  <a16:creationId xmlns:a16="http://schemas.microsoft.com/office/drawing/2014/main" id="{8503172F-A5DB-3DAC-9FEA-BC1A41E0167B}"/>
                </a:ext>
              </a:extLst>
            </p:cNvPr>
            <p:cNvSpPr/>
            <p:nvPr/>
          </p:nvSpPr>
          <p:spPr>
            <a:xfrm>
              <a:off x="3064944" y="117355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12">
            <a:extLst>
              <a:ext uri="{FF2B5EF4-FFF2-40B4-BE49-F238E27FC236}">
                <a16:creationId xmlns:a16="http://schemas.microsoft.com/office/drawing/2014/main" id="{BE072ACD-8681-99F8-5E9D-D701AC1D52EE}"/>
              </a:ext>
            </a:extLst>
          </p:cNvPr>
          <p:cNvSpPr txBox="1"/>
          <p:nvPr/>
        </p:nvSpPr>
        <p:spPr>
          <a:xfrm>
            <a:off x="2610245" y="1687539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5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46" name="object 113">
            <a:extLst>
              <a:ext uri="{FF2B5EF4-FFF2-40B4-BE49-F238E27FC236}">
                <a16:creationId xmlns:a16="http://schemas.microsoft.com/office/drawing/2014/main" id="{221C32D8-3E82-2F12-D802-424FB8C0E602}"/>
              </a:ext>
            </a:extLst>
          </p:cNvPr>
          <p:cNvGrpSpPr/>
          <p:nvPr/>
        </p:nvGrpSpPr>
        <p:grpSpPr>
          <a:xfrm>
            <a:off x="2656140" y="1620103"/>
            <a:ext cx="13970" cy="2540"/>
            <a:chOff x="3063674" y="1070040"/>
            <a:chExt cx="13970" cy="2540"/>
          </a:xfrm>
        </p:grpSpPr>
        <p:sp>
          <p:nvSpPr>
            <p:cNvPr id="47" name="object 114">
              <a:extLst>
                <a:ext uri="{FF2B5EF4-FFF2-40B4-BE49-F238E27FC236}">
                  <a16:creationId xmlns:a16="http://schemas.microsoft.com/office/drawing/2014/main" id="{4BB4A832-5BE7-09AF-2E71-D3F2B6C89B92}"/>
                </a:ext>
              </a:extLst>
            </p:cNvPr>
            <p:cNvSpPr/>
            <p:nvPr/>
          </p:nvSpPr>
          <p:spPr>
            <a:xfrm>
              <a:off x="3064944" y="107131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15">
              <a:extLst>
                <a:ext uri="{FF2B5EF4-FFF2-40B4-BE49-F238E27FC236}">
                  <a16:creationId xmlns:a16="http://schemas.microsoft.com/office/drawing/2014/main" id="{8A434E8C-5FD1-9D53-0447-5664AA8A94D8}"/>
                </a:ext>
              </a:extLst>
            </p:cNvPr>
            <p:cNvSpPr/>
            <p:nvPr/>
          </p:nvSpPr>
          <p:spPr>
            <a:xfrm>
              <a:off x="3064944" y="107131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116">
            <a:extLst>
              <a:ext uri="{FF2B5EF4-FFF2-40B4-BE49-F238E27FC236}">
                <a16:creationId xmlns:a16="http://schemas.microsoft.com/office/drawing/2014/main" id="{A2ADC24C-B0D7-F290-20F3-237665E14277}"/>
              </a:ext>
            </a:extLst>
          </p:cNvPr>
          <p:cNvSpPr txBox="1"/>
          <p:nvPr/>
        </p:nvSpPr>
        <p:spPr>
          <a:xfrm>
            <a:off x="2610245" y="1585293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6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50" name="object 117">
            <a:extLst>
              <a:ext uri="{FF2B5EF4-FFF2-40B4-BE49-F238E27FC236}">
                <a16:creationId xmlns:a16="http://schemas.microsoft.com/office/drawing/2014/main" id="{0CCB9EC6-4DAA-3BDA-EBA9-9F00C8611BD1}"/>
              </a:ext>
            </a:extLst>
          </p:cNvPr>
          <p:cNvGrpSpPr/>
          <p:nvPr/>
        </p:nvGrpSpPr>
        <p:grpSpPr>
          <a:xfrm>
            <a:off x="2656140" y="1517858"/>
            <a:ext cx="13970" cy="2540"/>
            <a:chOff x="3063674" y="967795"/>
            <a:chExt cx="13970" cy="2540"/>
          </a:xfrm>
        </p:grpSpPr>
        <p:sp>
          <p:nvSpPr>
            <p:cNvPr id="51" name="object 118">
              <a:extLst>
                <a:ext uri="{FF2B5EF4-FFF2-40B4-BE49-F238E27FC236}">
                  <a16:creationId xmlns:a16="http://schemas.microsoft.com/office/drawing/2014/main" id="{54F5BABE-8F53-2BB3-C994-423F2C738447}"/>
                </a:ext>
              </a:extLst>
            </p:cNvPr>
            <p:cNvSpPr/>
            <p:nvPr/>
          </p:nvSpPr>
          <p:spPr>
            <a:xfrm>
              <a:off x="3064944" y="96906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19">
              <a:extLst>
                <a:ext uri="{FF2B5EF4-FFF2-40B4-BE49-F238E27FC236}">
                  <a16:creationId xmlns:a16="http://schemas.microsoft.com/office/drawing/2014/main" id="{2E4E4E3F-B1BE-3A9F-C842-E0A516D06834}"/>
                </a:ext>
              </a:extLst>
            </p:cNvPr>
            <p:cNvSpPr/>
            <p:nvPr/>
          </p:nvSpPr>
          <p:spPr>
            <a:xfrm>
              <a:off x="3064944" y="96906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120">
            <a:extLst>
              <a:ext uri="{FF2B5EF4-FFF2-40B4-BE49-F238E27FC236}">
                <a16:creationId xmlns:a16="http://schemas.microsoft.com/office/drawing/2014/main" id="{42B1D487-07C9-7859-08A8-74DDBFD769F5}"/>
              </a:ext>
            </a:extLst>
          </p:cNvPr>
          <p:cNvSpPr txBox="1"/>
          <p:nvPr/>
        </p:nvSpPr>
        <p:spPr>
          <a:xfrm>
            <a:off x="2610245" y="1483048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7</a:t>
            </a:r>
            <a:endParaRPr sz="300">
              <a:latin typeface="DejaVu Sans"/>
              <a:cs typeface="DejaVu Sans"/>
            </a:endParaRPr>
          </a:p>
        </p:txBody>
      </p:sp>
      <p:sp>
        <p:nvSpPr>
          <p:cNvPr id="54" name="object 121">
            <a:extLst>
              <a:ext uri="{FF2B5EF4-FFF2-40B4-BE49-F238E27FC236}">
                <a16:creationId xmlns:a16="http://schemas.microsoft.com/office/drawing/2014/main" id="{D351B6EF-82E9-7546-DD80-9416226C3668}"/>
              </a:ext>
            </a:extLst>
          </p:cNvPr>
          <p:cNvSpPr txBox="1"/>
          <p:nvPr/>
        </p:nvSpPr>
        <p:spPr>
          <a:xfrm>
            <a:off x="2549957" y="1494990"/>
            <a:ext cx="58734" cy="63192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75"/>
              </a:lnSpc>
            </a:pPr>
            <a:r>
              <a:rPr sz="400" spc="-10" dirty="0">
                <a:latin typeface="DejaVu Sans"/>
                <a:cs typeface="DejaVu Sans"/>
              </a:rPr>
              <a:t>Intensity</a:t>
            </a:r>
            <a:r>
              <a:rPr sz="400" spc="20" dirty="0">
                <a:latin typeface="DejaVu Sans"/>
                <a:cs typeface="DejaVu Sans"/>
              </a:rPr>
              <a:t> </a:t>
            </a:r>
            <a:r>
              <a:rPr sz="400" spc="-10" dirty="0">
                <a:latin typeface="DejaVu Sans"/>
                <a:cs typeface="DejaVu Sans"/>
              </a:rPr>
              <a:t>(arb.</a:t>
            </a:r>
            <a:r>
              <a:rPr sz="400" spc="25" dirty="0">
                <a:latin typeface="DejaVu Sans"/>
                <a:cs typeface="DejaVu Sans"/>
              </a:rPr>
              <a:t> </a:t>
            </a:r>
            <a:r>
              <a:rPr sz="400" spc="-10" dirty="0">
                <a:latin typeface="DejaVu Sans"/>
                <a:cs typeface="DejaVu Sans"/>
              </a:rPr>
              <a:t>units)</a:t>
            </a:r>
            <a:endParaRPr sz="400" dirty="0">
              <a:latin typeface="DejaVu Sans"/>
              <a:cs typeface="DejaVu Sans"/>
            </a:endParaRPr>
          </a:p>
        </p:txBody>
      </p:sp>
      <p:grpSp>
        <p:nvGrpSpPr>
          <p:cNvPr id="55" name="object 122">
            <a:extLst>
              <a:ext uri="{FF2B5EF4-FFF2-40B4-BE49-F238E27FC236}">
                <a16:creationId xmlns:a16="http://schemas.microsoft.com/office/drawing/2014/main" id="{EBE4E479-7DE4-B829-6FBB-E7556E7F0AA6}"/>
              </a:ext>
            </a:extLst>
          </p:cNvPr>
          <p:cNvGrpSpPr/>
          <p:nvPr/>
        </p:nvGrpSpPr>
        <p:grpSpPr>
          <a:xfrm>
            <a:off x="2667000" y="1448334"/>
            <a:ext cx="1107440" cy="826135"/>
            <a:chOff x="3074534" y="898271"/>
            <a:chExt cx="1107440" cy="826135"/>
          </a:xfrm>
        </p:grpSpPr>
        <p:sp>
          <p:nvSpPr>
            <p:cNvPr id="56" name="object 123">
              <a:extLst>
                <a:ext uri="{FF2B5EF4-FFF2-40B4-BE49-F238E27FC236}">
                  <a16:creationId xmlns:a16="http://schemas.microsoft.com/office/drawing/2014/main" id="{35940799-C63E-14B5-A039-52177052EE99}"/>
                </a:ext>
              </a:extLst>
            </p:cNvPr>
            <p:cNvSpPr/>
            <p:nvPr/>
          </p:nvSpPr>
          <p:spPr>
            <a:xfrm>
              <a:off x="3228632" y="936928"/>
              <a:ext cx="901700" cy="748665"/>
            </a:xfrm>
            <a:custGeom>
              <a:avLst/>
              <a:gdLst/>
              <a:ahLst/>
              <a:cxnLst/>
              <a:rect l="l" t="t" r="r" b="b"/>
              <a:pathLst>
                <a:path w="901700" h="748664">
                  <a:moveTo>
                    <a:pt x="0" y="748402"/>
                  </a:moveTo>
                  <a:lnTo>
                    <a:pt x="3030" y="748304"/>
                  </a:lnTo>
                  <a:lnTo>
                    <a:pt x="51526" y="747823"/>
                  </a:lnTo>
                  <a:lnTo>
                    <a:pt x="54557" y="747900"/>
                  </a:lnTo>
                  <a:lnTo>
                    <a:pt x="57587" y="747779"/>
                  </a:lnTo>
                  <a:lnTo>
                    <a:pt x="60618" y="747899"/>
                  </a:lnTo>
                  <a:lnTo>
                    <a:pt x="63649" y="747729"/>
                  </a:lnTo>
                  <a:lnTo>
                    <a:pt x="65165" y="747925"/>
                  </a:lnTo>
                  <a:lnTo>
                    <a:pt x="71227" y="747295"/>
                  </a:lnTo>
                  <a:lnTo>
                    <a:pt x="75773" y="747400"/>
                  </a:lnTo>
                  <a:lnTo>
                    <a:pt x="81835" y="747436"/>
                  </a:lnTo>
                  <a:lnTo>
                    <a:pt x="87897" y="747133"/>
                  </a:lnTo>
                  <a:lnTo>
                    <a:pt x="90928" y="747277"/>
                  </a:lnTo>
                  <a:lnTo>
                    <a:pt x="95474" y="747340"/>
                  </a:lnTo>
                  <a:lnTo>
                    <a:pt x="100021" y="746957"/>
                  </a:lnTo>
                  <a:lnTo>
                    <a:pt x="112144" y="746355"/>
                  </a:lnTo>
                  <a:lnTo>
                    <a:pt x="121237" y="745128"/>
                  </a:lnTo>
                  <a:lnTo>
                    <a:pt x="124268" y="745163"/>
                  </a:lnTo>
                  <a:lnTo>
                    <a:pt x="131846" y="744554"/>
                  </a:lnTo>
                  <a:lnTo>
                    <a:pt x="133361" y="744101"/>
                  </a:lnTo>
                  <a:lnTo>
                    <a:pt x="136392" y="743739"/>
                  </a:lnTo>
                  <a:lnTo>
                    <a:pt x="165186" y="707570"/>
                  </a:lnTo>
                  <a:lnTo>
                    <a:pt x="172763" y="632978"/>
                  </a:lnTo>
                  <a:lnTo>
                    <a:pt x="175794" y="539009"/>
                  </a:lnTo>
                  <a:lnTo>
                    <a:pt x="177310" y="477179"/>
                  </a:lnTo>
                  <a:lnTo>
                    <a:pt x="180341" y="293984"/>
                  </a:lnTo>
                  <a:lnTo>
                    <a:pt x="183372" y="99683"/>
                  </a:lnTo>
                  <a:lnTo>
                    <a:pt x="184887" y="26239"/>
                  </a:lnTo>
                  <a:lnTo>
                    <a:pt x="186403" y="0"/>
                  </a:lnTo>
                  <a:lnTo>
                    <a:pt x="187918" y="24319"/>
                  </a:lnTo>
                  <a:lnTo>
                    <a:pt x="189434" y="72474"/>
                  </a:lnTo>
                  <a:lnTo>
                    <a:pt x="190949" y="149171"/>
                  </a:lnTo>
                  <a:lnTo>
                    <a:pt x="192464" y="266827"/>
                  </a:lnTo>
                  <a:lnTo>
                    <a:pt x="197011" y="518459"/>
                  </a:lnTo>
                  <a:lnTo>
                    <a:pt x="198526" y="562751"/>
                  </a:lnTo>
                  <a:lnTo>
                    <a:pt x="201557" y="605656"/>
                  </a:lnTo>
                  <a:lnTo>
                    <a:pt x="204588" y="617342"/>
                  </a:lnTo>
                  <a:lnTo>
                    <a:pt x="206104" y="614936"/>
                  </a:lnTo>
                  <a:lnTo>
                    <a:pt x="207619" y="606831"/>
                  </a:lnTo>
                  <a:lnTo>
                    <a:pt x="213681" y="564202"/>
                  </a:lnTo>
                  <a:lnTo>
                    <a:pt x="215197" y="563341"/>
                  </a:lnTo>
                  <a:lnTo>
                    <a:pt x="216712" y="568553"/>
                  </a:lnTo>
                  <a:lnTo>
                    <a:pt x="218228" y="578180"/>
                  </a:lnTo>
                  <a:lnTo>
                    <a:pt x="222774" y="625401"/>
                  </a:lnTo>
                  <a:lnTo>
                    <a:pt x="225805" y="650436"/>
                  </a:lnTo>
                  <a:lnTo>
                    <a:pt x="237929" y="691192"/>
                  </a:lnTo>
                  <a:lnTo>
                    <a:pt x="260661" y="728301"/>
                  </a:lnTo>
                  <a:lnTo>
                    <a:pt x="269754" y="731073"/>
                  </a:lnTo>
                  <a:lnTo>
                    <a:pt x="289455" y="741492"/>
                  </a:lnTo>
                  <a:lnTo>
                    <a:pt x="292486" y="743250"/>
                  </a:lnTo>
                  <a:lnTo>
                    <a:pt x="303094" y="746887"/>
                  </a:lnTo>
                  <a:lnTo>
                    <a:pt x="309156" y="747296"/>
                  </a:lnTo>
                  <a:lnTo>
                    <a:pt x="318249" y="746500"/>
                  </a:lnTo>
                  <a:lnTo>
                    <a:pt x="325826" y="745981"/>
                  </a:lnTo>
                  <a:lnTo>
                    <a:pt x="330372" y="745575"/>
                  </a:lnTo>
                  <a:lnTo>
                    <a:pt x="334919" y="745520"/>
                  </a:lnTo>
                  <a:lnTo>
                    <a:pt x="339465" y="745675"/>
                  </a:lnTo>
                  <a:lnTo>
                    <a:pt x="344012" y="745493"/>
                  </a:lnTo>
                  <a:lnTo>
                    <a:pt x="354620" y="745731"/>
                  </a:lnTo>
                  <a:lnTo>
                    <a:pt x="366744" y="744114"/>
                  </a:lnTo>
                  <a:lnTo>
                    <a:pt x="378868" y="739492"/>
                  </a:lnTo>
                  <a:lnTo>
                    <a:pt x="380383" y="738310"/>
                  </a:lnTo>
                  <a:lnTo>
                    <a:pt x="386445" y="735399"/>
                  </a:lnTo>
                  <a:lnTo>
                    <a:pt x="394022" y="731106"/>
                  </a:lnTo>
                  <a:lnTo>
                    <a:pt x="400084" y="729003"/>
                  </a:lnTo>
                  <a:lnTo>
                    <a:pt x="406146" y="729055"/>
                  </a:lnTo>
                  <a:lnTo>
                    <a:pt x="416754" y="730838"/>
                  </a:lnTo>
                  <a:lnTo>
                    <a:pt x="419785" y="730419"/>
                  </a:lnTo>
                  <a:lnTo>
                    <a:pt x="434940" y="688635"/>
                  </a:lnTo>
                  <a:lnTo>
                    <a:pt x="444033" y="589376"/>
                  </a:lnTo>
                  <a:lnTo>
                    <a:pt x="445548" y="584436"/>
                  </a:lnTo>
                  <a:lnTo>
                    <a:pt x="447064" y="586111"/>
                  </a:lnTo>
                  <a:lnTo>
                    <a:pt x="450095" y="604161"/>
                  </a:lnTo>
                  <a:lnTo>
                    <a:pt x="451610" y="616686"/>
                  </a:lnTo>
                  <a:lnTo>
                    <a:pt x="453126" y="623810"/>
                  </a:lnTo>
                  <a:lnTo>
                    <a:pt x="454641" y="627867"/>
                  </a:lnTo>
                  <a:lnTo>
                    <a:pt x="456157" y="627288"/>
                  </a:lnTo>
                  <a:lnTo>
                    <a:pt x="457672" y="621148"/>
                  </a:lnTo>
                  <a:lnTo>
                    <a:pt x="460703" y="605686"/>
                  </a:lnTo>
                  <a:lnTo>
                    <a:pt x="462219" y="600881"/>
                  </a:lnTo>
                  <a:lnTo>
                    <a:pt x="472827" y="663240"/>
                  </a:lnTo>
                  <a:lnTo>
                    <a:pt x="475858" y="683055"/>
                  </a:lnTo>
                  <a:lnTo>
                    <a:pt x="494043" y="717287"/>
                  </a:lnTo>
                  <a:lnTo>
                    <a:pt x="497074" y="719843"/>
                  </a:lnTo>
                  <a:lnTo>
                    <a:pt x="500105" y="723017"/>
                  </a:lnTo>
                  <a:lnTo>
                    <a:pt x="506167" y="726976"/>
                  </a:lnTo>
                  <a:lnTo>
                    <a:pt x="509198" y="729024"/>
                  </a:lnTo>
                  <a:lnTo>
                    <a:pt x="516776" y="733178"/>
                  </a:lnTo>
                  <a:lnTo>
                    <a:pt x="519807" y="733892"/>
                  </a:lnTo>
                  <a:lnTo>
                    <a:pt x="522837" y="735190"/>
                  </a:lnTo>
                  <a:lnTo>
                    <a:pt x="530415" y="736869"/>
                  </a:lnTo>
                  <a:lnTo>
                    <a:pt x="531930" y="736900"/>
                  </a:lnTo>
                  <a:lnTo>
                    <a:pt x="534961" y="738122"/>
                  </a:lnTo>
                  <a:lnTo>
                    <a:pt x="541023" y="739276"/>
                  </a:lnTo>
                  <a:lnTo>
                    <a:pt x="550116" y="741253"/>
                  </a:lnTo>
                  <a:lnTo>
                    <a:pt x="560724" y="742856"/>
                  </a:lnTo>
                  <a:lnTo>
                    <a:pt x="568302" y="743771"/>
                  </a:lnTo>
                  <a:lnTo>
                    <a:pt x="572848" y="743524"/>
                  </a:lnTo>
                  <a:lnTo>
                    <a:pt x="581941" y="743803"/>
                  </a:lnTo>
                  <a:lnTo>
                    <a:pt x="584972" y="743558"/>
                  </a:lnTo>
                  <a:lnTo>
                    <a:pt x="595580" y="744680"/>
                  </a:lnTo>
                  <a:lnTo>
                    <a:pt x="597096" y="745262"/>
                  </a:lnTo>
                  <a:lnTo>
                    <a:pt x="600127" y="745670"/>
                  </a:lnTo>
                  <a:lnTo>
                    <a:pt x="610735" y="748047"/>
                  </a:lnTo>
                  <a:lnTo>
                    <a:pt x="621343" y="748071"/>
                  </a:lnTo>
                  <a:lnTo>
                    <a:pt x="624374" y="747587"/>
                  </a:lnTo>
                  <a:lnTo>
                    <a:pt x="634982" y="748114"/>
                  </a:lnTo>
                  <a:lnTo>
                    <a:pt x="641044" y="747757"/>
                  </a:lnTo>
                  <a:lnTo>
                    <a:pt x="648622" y="748004"/>
                  </a:lnTo>
                  <a:lnTo>
                    <a:pt x="656199" y="747845"/>
                  </a:lnTo>
                  <a:lnTo>
                    <a:pt x="660745" y="747969"/>
                  </a:lnTo>
                  <a:lnTo>
                    <a:pt x="662261" y="747445"/>
                  </a:lnTo>
                  <a:lnTo>
                    <a:pt x="671354" y="747951"/>
                  </a:lnTo>
                  <a:lnTo>
                    <a:pt x="680447" y="747786"/>
                  </a:lnTo>
                  <a:lnTo>
                    <a:pt x="683478" y="748022"/>
                  </a:lnTo>
                  <a:lnTo>
                    <a:pt x="688024" y="748019"/>
                  </a:lnTo>
                  <a:lnTo>
                    <a:pt x="692570" y="748026"/>
                  </a:lnTo>
                  <a:lnTo>
                    <a:pt x="695601" y="747716"/>
                  </a:lnTo>
                  <a:lnTo>
                    <a:pt x="700148" y="747667"/>
                  </a:lnTo>
                  <a:lnTo>
                    <a:pt x="706210" y="747783"/>
                  </a:lnTo>
                  <a:lnTo>
                    <a:pt x="712272" y="747875"/>
                  </a:lnTo>
                  <a:lnTo>
                    <a:pt x="715302" y="747756"/>
                  </a:lnTo>
                  <a:lnTo>
                    <a:pt x="719849" y="747925"/>
                  </a:lnTo>
                  <a:lnTo>
                    <a:pt x="722880" y="747794"/>
                  </a:lnTo>
                  <a:lnTo>
                    <a:pt x="724395" y="748042"/>
                  </a:lnTo>
                  <a:lnTo>
                    <a:pt x="725911" y="747534"/>
                  </a:lnTo>
                  <a:lnTo>
                    <a:pt x="728942" y="747936"/>
                  </a:lnTo>
                  <a:lnTo>
                    <a:pt x="762282" y="747854"/>
                  </a:lnTo>
                  <a:lnTo>
                    <a:pt x="763798" y="748160"/>
                  </a:lnTo>
                  <a:lnTo>
                    <a:pt x="768344" y="747713"/>
                  </a:lnTo>
                  <a:lnTo>
                    <a:pt x="772890" y="748034"/>
                  </a:lnTo>
                  <a:lnTo>
                    <a:pt x="777437" y="747455"/>
                  </a:lnTo>
                  <a:lnTo>
                    <a:pt x="780468" y="747973"/>
                  </a:lnTo>
                  <a:lnTo>
                    <a:pt x="788045" y="747896"/>
                  </a:lnTo>
                  <a:lnTo>
                    <a:pt x="795623" y="747729"/>
                  </a:lnTo>
                  <a:lnTo>
                    <a:pt x="797138" y="747580"/>
                  </a:lnTo>
                  <a:lnTo>
                    <a:pt x="800169" y="747931"/>
                  </a:lnTo>
                  <a:lnTo>
                    <a:pt x="801684" y="747756"/>
                  </a:lnTo>
                  <a:lnTo>
                    <a:pt x="804715" y="747918"/>
                  </a:lnTo>
                  <a:lnTo>
                    <a:pt x="816839" y="747893"/>
                  </a:lnTo>
                  <a:lnTo>
                    <a:pt x="822901" y="747834"/>
                  </a:lnTo>
                  <a:lnTo>
                    <a:pt x="825932" y="747542"/>
                  </a:lnTo>
                  <a:lnTo>
                    <a:pt x="831994" y="748129"/>
                  </a:lnTo>
                  <a:lnTo>
                    <a:pt x="833509" y="747841"/>
                  </a:lnTo>
                  <a:lnTo>
                    <a:pt x="836540" y="747881"/>
                  </a:lnTo>
                  <a:lnTo>
                    <a:pt x="841087" y="747678"/>
                  </a:lnTo>
                  <a:lnTo>
                    <a:pt x="845633" y="747845"/>
                  </a:lnTo>
                  <a:lnTo>
                    <a:pt x="851695" y="748017"/>
                  </a:lnTo>
                  <a:lnTo>
                    <a:pt x="853210" y="747515"/>
                  </a:lnTo>
                  <a:lnTo>
                    <a:pt x="856241" y="747768"/>
                  </a:lnTo>
                  <a:lnTo>
                    <a:pt x="860788" y="747763"/>
                  </a:lnTo>
                  <a:lnTo>
                    <a:pt x="865334" y="747928"/>
                  </a:lnTo>
                  <a:lnTo>
                    <a:pt x="871396" y="747932"/>
                  </a:lnTo>
                  <a:lnTo>
                    <a:pt x="882004" y="747859"/>
                  </a:lnTo>
                  <a:lnTo>
                    <a:pt x="885035" y="748079"/>
                  </a:lnTo>
                  <a:lnTo>
                    <a:pt x="886551" y="747685"/>
                  </a:lnTo>
                  <a:lnTo>
                    <a:pt x="892613" y="747723"/>
                  </a:lnTo>
                  <a:lnTo>
                    <a:pt x="901706" y="747881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24">
              <a:extLst>
                <a:ext uri="{FF2B5EF4-FFF2-40B4-BE49-F238E27FC236}">
                  <a16:creationId xmlns:a16="http://schemas.microsoft.com/office/drawing/2014/main" id="{F2258AE3-8905-0E78-FD5B-DF091E06D430}"/>
                </a:ext>
              </a:extLst>
            </p:cNvPr>
            <p:cNvSpPr/>
            <p:nvPr/>
          </p:nvSpPr>
          <p:spPr>
            <a:xfrm>
              <a:off x="3125989" y="936928"/>
              <a:ext cx="758190" cy="748030"/>
            </a:xfrm>
            <a:custGeom>
              <a:avLst/>
              <a:gdLst/>
              <a:ahLst/>
              <a:cxnLst/>
              <a:rect l="l" t="t" r="r" b="b"/>
              <a:pathLst>
                <a:path w="758189" h="748030">
                  <a:moveTo>
                    <a:pt x="0" y="747618"/>
                  </a:moveTo>
                  <a:lnTo>
                    <a:pt x="91716" y="747230"/>
                  </a:lnTo>
                  <a:lnTo>
                    <a:pt x="93233" y="747162"/>
                  </a:lnTo>
                  <a:lnTo>
                    <a:pt x="130879" y="746805"/>
                  </a:lnTo>
                  <a:lnTo>
                    <a:pt x="132394" y="746737"/>
                  </a:lnTo>
                  <a:lnTo>
                    <a:pt x="153618" y="746390"/>
                  </a:lnTo>
                  <a:lnTo>
                    <a:pt x="155134" y="746322"/>
                  </a:lnTo>
                  <a:lnTo>
                    <a:pt x="168778" y="745979"/>
                  </a:lnTo>
                  <a:lnTo>
                    <a:pt x="170295" y="745911"/>
                  </a:lnTo>
                  <a:lnTo>
                    <a:pt x="179895" y="745571"/>
                  </a:lnTo>
                  <a:lnTo>
                    <a:pt x="181412" y="745503"/>
                  </a:lnTo>
                  <a:lnTo>
                    <a:pt x="188486" y="745164"/>
                  </a:lnTo>
                  <a:lnTo>
                    <a:pt x="190255" y="745029"/>
                  </a:lnTo>
                  <a:lnTo>
                    <a:pt x="196318" y="744690"/>
                  </a:lnTo>
                  <a:lnTo>
                    <a:pt x="198087" y="744555"/>
                  </a:lnTo>
                  <a:lnTo>
                    <a:pt x="202888" y="744218"/>
                  </a:lnTo>
                  <a:lnTo>
                    <a:pt x="204910" y="744015"/>
                  </a:lnTo>
                  <a:lnTo>
                    <a:pt x="208700" y="743678"/>
                  </a:lnTo>
                  <a:lnTo>
                    <a:pt x="210973" y="743409"/>
                  </a:lnTo>
                  <a:lnTo>
                    <a:pt x="214005" y="743072"/>
                  </a:lnTo>
                  <a:lnTo>
                    <a:pt x="216785" y="742669"/>
                  </a:lnTo>
                  <a:lnTo>
                    <a:pt x="219311" y="742332"/>
                  </a:lnTo>
                  <a:lnTo>
                    <a:pt x="222848" y="741727"/>
                  </a:lnTo>
                  <a:lnTo>
                    <a:pt x="256705" y="724021"/>
                  </a:lnTo>
                  <a:lnTo>
                    <a:pt x="270602" y="680132"/>
                  </a:lnTo>
                  <a:lnTo>
                    <a:pt x="276413" y="615547"/>
                  </a:lnTo>
                  <a:lnTo>
                    <a:pt x="279950" y="523428"/>
                  </a:lnTo>
                  <a:lnTo>
                    <a:pt x="281718" y="444240"/>
                  </a:lnTo>
                  <a:lnTo>
                    <a:pt x="283487" y="332159"/>
                  </a:lnTo>
                  <a:lnTo>
                    <a:pt x="288035" y="14404"/>
                  </a:lnTo>
                  <a:lnTo>
                    <a:pt x="288794" y="536"/>
                  </a:lnTo>
                  <a:lnTo>
                    <a:pt x="291572" y="86688"/>
                  </a:lnTo>
                  <a:lnTo>
                    <a:pt x="297890" y="436393"/>
                  </a:lnTo>
                  <a:lnTo>
                    <a:pt x="299658" y="487240"/>
                  </a:lnTo>
                  <a:lnTo>
                    <a:pt x="301932" y="532058"/>
                  </a:lnTo>
                  <a:lnTo>
                    <a:pt x="304458" y="571181"/>
                  </a:lnTo>
                  <a:lnTo>
                    <a:pt x="311534" y="598443"/>
                  </a:lnTo>
                  <a:lnTo>
                    <a:pt x="312291" y="599984"/>
                  </a:lnTo>
                  <a:lnTo>
                    <a:pt x="313302" y="604003"/>
                  </a:lnTo>
                  <a:lnTo>
                    <a:pt x="314565" y="613247"/>
                  </a:lnTo>
                  <a:lnTo>
                    <a:pt x="317091" y="639641"/>
                  </a:lnTo>
                  <a:lnTo>
                    <a:pt x="319619" y="662351"/>
                  </a:lnTo>
                  <a:lnTo>
                    <a:pt x="321387" y="673203"/>
                  </a:lnTo>
                  <a:lnTo>
                    <a:pt x="323156" y="679633"/>
                  </a:lnTo>
                  <a:lnTo>
                    <a:pt x="324418" y="681977"/>
                  </a:lnTo>
                  <a:lnTo>
                    <a:pt x="326946" y="685727"/>
                  </a:lnTo>
                  <a:lnTo>
                    <a:pt x="328461" y="690215"/>
                  </a:lnTo>
                  <a:lnTo>
                    <a:pt x="342105" y="721962"/>
                  </a:lnTo>
                  <a:lnTo>
                    <a:pt x="343874" y="721626"/>
                  </a:lnTo>
                  <a:lnTo>
                    <a:pt x="344885" y="720822"/>
                  </a:lnTo>
                  <a:lnTo>
                    <a:pt x="346147" y="719146"/>
                  </a:lnTo>
                  <a:lnTo>
                    <a:pt x="348422" y="714254"/>
                  </a:lnTo>
                  <a:lnTo>
                    <a:pt x="350443" y="710233"/>
                  </a:lnTo>
                  <a:lnTo>
                    <a:pt x="351706" y="709295"/>
                  </a:lnTo>
                  <a:lnTo>
                    <a:pt x="352717" y="709562"/>
                  </a:lnTo>
                  <a:lnTo>
                    <a:pt x="353727" y="710701"/>
                  </a:lnTo>
                  <a:lnTo>
                    <a:pt x="354991" y="713179"/>
                  </a:lnTo>
                  <a:lnTo>
                    <a:pt x="361308" y="727579"/>
                  </a:lnTo>
                  <a:lnTo>
                    <a:pt x="363581" y="729520"/>
                  </a:lnTo>
                  <a:lnTo>
                    <a:pt x="366360" y="731260"/>
                  </a:lnTo>
                  <a:lnTo>
                    <a:pt x="374194" y="739094"/>
                  </a:lnTo>
                  <a:lnTo>
                    <a:pt x="375709" y="739964"/>
                  </a:lnTo>
                  <a:lnTo>
                    <a:pt x="378993" y="741168"/>
                  </a:lnTo>
                  <a:lnTo>
                    <a:pt x="380510" y="741636"/>
                  </a:lnTo>
                  <a:lnTo>
                    <a:pt x="386321" y="742839"/>
                  </a:lnTo>
                  <a:lnTo>
                    <a:pt x="388849" y="743172"/>
                  </a:lnTo>
                  <a:lnTo>
                    <a:pt x="391375" y="743506"/>
                  </a:lnTo>
                  <a:lnTo>
                    <a:pt x="394912" y="743839"/>
                  </a:lnTo>
                  <a:lnTo>
                    <a:pt x="396934" y="744039"/>
                  </a:lnTo>
                  <a:lnTo>
                    <a:pt x="401986" y="744371"/>
                  </a:lnTo>
                  <a:lnTo>
                    <a:pt x="403755" y="744504"/>
                  </a:lnTo>
                  <a:lnTo>
                    <a:pt x="410324" y="744835"/>
                  </a:lnTo>
                  <a:lnTo>
                    <a:pt x="412093" y="744968"/>
                  </a:lnTo>
                  <a:lnTo>
                    <a:pt x="423210" y="745296"/>
                  </a:lnTo>
                  <a:lnTo>
                    <a:pt x="424726" y="745362"/>
                  </a:lnTo>
                  <a:lnTo>
                    <a:pt x="445697" y="745685"/>
                  </a:lnTo>
                  <a:lnTo>
                    <a:pt x="447212" y="745751"/>
                  </a:lnTo>
                  <a:lnTo>
                    <a:pt x="469700" y="745671"/>
                  </a:lnTo>
                  <a:lnTo>
                    <a:pt x="470205" y="745135"/>
                  </a:lnTo>
                  <a:lnTo>
                    <a:pt x="484607" y="744792"/>
                  </a:lnTo>
                  <a:lnTo>
                    <a:pt x="486124" y="744724"/>
                  </a:lnTo>
                  <a:lnTo>
                    <a:pt x="493198" y="744385"/>
                  </a:lnTo>
                  <a:lnTo>
                    <a:pt x="494966" y="744250"/>
                  </a:lnTo>
                  <a:lnTo>
                    <a:pt x="499767" y="743912"/>
                  </a:lnTo>
                  <a:lnTo>
                    <a:pt x="502041" y="743643"/>
                  </a:lnTo>
                  <a:lnTo>
                    <a:pt x="505578" y="743306"/>
                  </a:lnTo>
                  <a:lnTo>
                    <a:pt x="508357" y="742902"/>
                  </a:lnTo>
                  <a:lnTo>
                    <a:pt x="542214" y="714008"/>
                  </a:lnTo>
                  <a:lnTo>
                    <a:pt x="550552" y="652235"/>
                  </a:lnTo>
                  <a:lnTo>
                    <a:pt x="553583" y="621282"/>
                  </a:lnTo>
                  <a:lnTo>
                    <a:pt x="554847" y="614716"/>
                  </a:lnTo>
                  <a:lnTo>
                    <a:pt x="555605" y="613443"/>
                  </a:lnTo>
                  <a:lnTo>
                    <a:pt x="556111" y="613643"/>
                  </a:lnTo>
                  <a:lnTo>
                    <a:pt x="556869" y="615452"/>
                  </a:lnTo>
                  <a:lnTo>
                    <a:pt x="558131" y="620945"/>
                  </a:lnTo>
                  <a:lnTo>
                    <a:pt x="560659" y="632332"/>
                  </a:lnTo>
                  <a:lnTo>
                    <a:pt x="561670" y="634207"/>
                  </a:lnTo>
                  <a:lnTo>
                    <a:pt x="562175" y="634341"/>
                  </a:lnTo>
                  <a:lnTo>
                    <a:pt x="562932" y="633403"/>
                  </a:lnTo>
                  <a:lnTo>
                    <a:pt x="563943" y="630253"/>
                  </a:lnTo>
                  <a:lnTo>
                    <a:pt x="565459" y="622548"/>
                  </a:lnTo>
                  <a:lnTo>
                    <a:pt x="567480" y="612498"/>
                  </a:lnTo>
                  <a:lnTo>
                    <a:pt x="568238" y="610957"/>
                  </a:lnTo>
                  <a:lnTo>
                    <a:pt x="568744" y="610956"/>
                  </a:lnTo>
                  <a:lnTo>
                    <a:pt x="569249" y="611894"/>
                  </a:lnTo>
                  <a:lnTo>
                    <a:pt x="570260" y="616583"/>
                  </a:lnTo>
                  <a:lnTo>
                    <a:pt x="571524" y="626698"/>
                  </a:lnTo>
                  <a:lnTo>
                    <a:pt x="578345" y="690875"/>
                  </a:lnTo>
                  <a:lnTo>
                    <a:pt x="580619" y="703267"/>
                  </a:lnTo>
                  <a:lnTo>
                    <a:pt x="601084" y="737154"/>
                  </a:lnTo>
                  <a:lnTo>
                    <a:pt x="604370" y="737688"/>
                  </a:lnTo>
                  <a:lnTo>
                    <a:pt x="608412" y="737351"/>
                  </a:lnTo>
                  <a:lnTo>
                    <a:pt x="611191" y="736277"/>
                  </a:lnTo>
                  <a:lnTo>
                    <a:pt x="615486" y="734332"/>
                  </a:lnTo>
                  <a:lnTo>
                    <a:pt x="617003" y="734264"/>
                  </a:lnTo>
                  <a:lnTo>
                    <a:pt x="618265" y="734532"/>
                  </a:lnTo>
                  <a:lnTo>
                    <a:pt x="620793" y="736205"/>
                  </a:lnTo>
                  <a:lnTo>
                    <a:pt x="623319" y="738414"/>
                  </a:lnTo>
                  <a:lnTo>
                    <a:pt x="626603" y="740623"/>
                  </a:lnTo>
                  <a:lnTo>
                    <a:pt x="649596" y="745366"/>
                  </a:lnTo>
                  <a:lnTo>
                    <a:pt x="651365" y="745499"/>
                  </a:lnTo>
                  <a:lnTo>
                    <a:pt x="658692" y="745830"/>
                  </a:lnTo>
                  <a:lnTo>
                    <a:pt x="660207" y="745896"/>
                  </a:lnTo>
                  <a:lnTo>
                    <a:pt x="671325" y="746225"/>
                  </a:lnTo>
                  <a:lnTo>
                    <a:pt x="672840" y="746291"/>
                  </a:lnTo>
                  <a:lnTo>
                    <a:pt x="693560" y="746614"/>
                  </a:lnTo>
                  <a:lnTo>
                    <a:pt x="695075" y="746680"/>
                  </a:lnTo>
                  <a:lnTo>
                    <a:pt x="741566" y="746988"/>
                  </a:lnTo>
                  <a:lnTo>
                    <a:pt x="743081" y="747054"/>
                  </a:lnTo>
                  <a:lnTo>
                    <a:pt x="757736" y="747113"/>
                  </a:lnTo>
                </a:path>
              </a:pathLst>
            </a:custGeom>
            <a:ln w="46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25">
              <a:extLst>
                <a:ext uri="{FF2B5EF4-FFF2-40B4-BE49-F238E27FC236}">
                  <a16:creationId xmlns:a16="http://schemas.microsoft.com/office/drawing/2014/main" id="{96B996CF-ABCA-92A0-2C45-CE84A3839A97}"/>
                </a:ext>
              </a:extLst>
            </p:cNvPr>
            <p:cNvSpPr/>
            <p:nvPr/>
          </p:nvSpPr>
          <p:spPr>
            <a:xfrm>
              <a:off x="3075772" y="899508"/>
              <a:ext cx="1104900" cy="823594"/>
            </a:xfrm>
            <a:custGeom>
              <a:avLst/>
              <a:gdLst/>
              <a:ahLst/>
              <a:cxnLst/>
              <a:rect l="l" t="t" r="r" b="b"/>
              <a:pathLst>
                <a:path w="1104900" h="823594">
                  <a:moveTo>
                    <a:pt x="1104783" y="823242"/>
                  </a:moveTo>
                  <a:lnTo>
                    <a:pt x="1104783" y="0"/>
                  </a:lnTo>
                </a:path>
                <a:path w="1104900" h="823594">
                  <a:moveTo>
                    <a:pt x="0" y="823242"/>
                  </a:moveTo>
                  <a:lnTo>
                    <a:pt x="0" y="0"/>
                  </a:lnTo>
                </a:path>
                <a:path w="1104900" h="823594">
                  <a:moveTo>
                    <a:pt x="0" y="823242"/>
                  </a:moveTo>
                  <a:lnTo>
                    <a:pt x="1104783" y="823242"/>
                  </a:lnTo>
                </a:path>
                <a:path w="1104900" h="823594">
                  <a:moveTo>
                    <a:pt x="0" y="0"/>
                  </a:moveTo>
                  <a:lnTo>
                    <a:pt x="11047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26">
              <a:extLst>
                <a:ext uri="{FF2B5EF4-FFF2-40B4-BE49-F238E27FC236}">
                  <a16:creationId xmlns:a16="http://schemas.microsoft.com/office/drawing/2014/main" id="{69D8D261-E313-0B78-4845-18A56FD9FDC1}"/>
                </a:ext>
              </a:extLst>
            </p:cNvPr>
            <p:cNvSpPr/>
            <p:nvPr/>
          </p:nvSpPr>
          <p:spPr>
            <a:xfrm>
              <a:off x="3814361" y="918070"/>
              <a:ext cx="347980" cy="120650"/>
            </a:xfrm>
            <a:custGeom>
              <a:avLst/>
              <a:gdLst/>
              <a:ahLst/>
              <a:cxnLst/>
              <a:rect l="l" t="t" r="r" b="b"/>
              <a:pathLst>
                <a:path w="347979" h="120650">
                  <a:moveTo>
                    <a:pt x="345157" y="0"/>
                  </a:moveTo>
                  <a:lnTo>
                    <a:pt x="2474" y="0"/>
                  </a:lnTo>
                  <a:lnTo>
                    <a:pt x="0" y="2474"/>
                  </a:lnTo>
                  <a:lnTo>
                    <a:pt x="0" y="117711"/>
                  </a:lnTo>
                  <a:lnTo>
                    <a:pt x="2474" y="120186"/>
                  </a:lnTo>
                  <a:lnTo>
                    <a:pt x="7424" y="120186"/>
                  </a:lnTo>
                  <a:lnTo>
                    <a:pt x="345157" y="120186"/>
                  </a:lnTo>
                  <a:lnTo>
                    <a:pt x="347632" y="117711"/>
                  </a:lnTo>
                  <a:lnTo>
                    <a:pt x="347632" y="2474"/>
                  </a:lnTo>
                  <a:lnTo>
                    <a:pt x="34515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27">
              <a:extLst>
                <a:ext uri="{FF2B5EF4-FFF2-40B4-BE49-F238E27FC236}">
                  <a16:creationId xmlns:a16="http://schemas.microsoft.com/office/drawing/2014/main" id="{035C4E87-EDBB-620F-20E2-56453811F009}"/>
                </a:ext>
              </a:extLst>
            </p:cNvPr>
            <p:cNvSpPr/>
            <p:nvPr/>
          </p:nvSpPr>
          <p:spPr>
            <a:xfrm>
              <a:off x="3814361" y="918070"/>
              <a:ext cx="347980" cy="120650"/>
            </a:xfrm>
            <a:custGeom>
              <a:avLst/>
              <a:gdLst/>
              <a:ahLst/>
              <a:cxnLst/>
              <a:rect l="l" t="t" r="r" b="b"/>
              <a:pathLst>
                <a:path w="347979" h="120650">
                  <a:moveTo>
                    <a:pt x="7424" y="120186"/>
                  </a:moveTo>
                  <a:lnTo>
                    <a:pt x="340208" y="120186"/>
                  </a:lnTo>
                  <a:lnTo>
                    <a:pt x="345157" y="120186"/>
                  </a:lnTo>
                  <a:lnTo>
                    <a:pt x="347632" y="117711"/>
                  </a:lnTo>
                  <a:lnTo>
                    <a:pt x="347632" y="112761"/>
                  </a:lnTo>
                  <a:lnTo>
                    <a:pt x="347632" y="7424"/>
                  </a:lnTo>
                  <a:lnTo>
                    <a:pt x="347632" y="2474"/>
                  </a:lnTo>
                  <a:lnTo>
                    <a:pt x="345157" y="0"/>
                  </a:lnTo>
                  <a:lnTo>
                    <a:pt x="340208" y="0"/>
                  </a:lnTo>
                  <a:lnTo>
                    <a:pt x="7424" y="0"/>
                  </a:lnTo>
                  <a:lnTo>
                    <a:pt x="2474" y="0"/>
                  </a:lnTo>
                  <a:lnTo>
                    <a:pt x="0" y="2474"/>
                  </a:lnTo>
                  <a:lnTo>
                    <a:pt x="0" y="7424"/>
                  </a:lnTo>
                  <a:lnTo>
                    <a:pt x="0" y="112761"/>
                  </a:lnTo>
                  <a:lnTo>
                    <a:pt x="0" y="117711"/>
                  </a:lnTo>
                  <a:lnTo>
                    <a:pt x="2474" y="120186"/>
                  </a:lnTo>
                  <a:lnTo>
                    <a:pt x="7424" y="120186"/>
                  </a:lnTo>
                  <a:close/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28">
              <a:extLst>
                <a:ext uri="{FF2B5EF4-FFF2-40B4-BE49-F238E27FC236}">
                  <a16:creationId xmlns:a16="http://schemas.microsoft.com/office/drawing/2014/main" id="{E6B7FA5E-9193-5A1A-65DA-A091710684A5}"/>
                </a:ext>
              </a:extLst>
            </p:cNvPr>
            <p:cNvSpPr/>
            <p:nvPr/>
          </p:nvSpPr>
          <p:spPr>
            <a:xfrm>
              <a:off x="3829211" y="94815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29">
              <a:extLst>
                <a:ext uri="{FF2B5EF4-FFF2-40B4-BE49-F238E27FC236}">
                  <a16:creationId xmlns:a16="http://schemas.microsoft.com/office/drawing/2014/main" id="{7D5D275C-4679-8D5E-F604-88781620B3B8}"/>
                </a:ext>
              </a:extLst>
            </p:cNvPr>
            <p:cNvSpPr/>
            <p:nvPr/>
          </p:nvSpPr>
          <p:spPr>
            <a:xfrm>
              <a:off x="3829211" y="100268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46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130">
            <a:extLst>
              <a:ext uri="{FF2B5EF4-FFF2-40B4-BE49-F238E27FC236}">
                <a16:creationId xmlns:a16="http://schemas.microsoft.com/office/drawing/2014/main" id="{5DA29556-9FE5-156D-EBAD-C52AA8B24D4C}"/>
              </a:ext>
            </a:extLst>
          </p:cNvPr>
          <p:cNvSpPr txBox="1"/>
          <p:nvPr/>
        </p:nvSpPr>
        <p:spPr>
          <a:xfrm>
            <a:off x="3512921" y="1451485"/>
            <a:ext cx="239395" cy="13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300" spc="-10" dirty="0">
                <a:latin typeface="DejaVu Sans"/>
                <a:cs typeface="DejaVu Sans"/>
              </a:rPr>
              <a:t>experiment</a:t>
            </a:r>
            <a:r>
              <a:rPr sz="300" spc="500" dirty="0">
                <a:latin typeface="DejaVu Sans"/>
                <a:cs typeface="DejaVu Sans"/>
              </a:rPr>
              <a:t> </a:t>
            </a:r>
            <a:r>
              <a:rPr sz="300" spc="-10" dirty="0">
                <a:latin typeface="DejaVu Sans"/>
                <a:cs typeface="DejaVu Sans"/>
              </a:rPr>
              <a:t>theory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64" name="object 192">
            <a:extLst>
              <a:ext uri="{FF2B5EF4-FFF2-40B4-BE49-F238E27FC236}">
                <a16:creationId xmlns:a16="http://schemas.microsoft.com/office/drawing/2014/main" id="{77A4CA86-E6A0-A693-D37D-F204C3472BA3}"/>
              </a:ext>
            </a:extLst>
          </p:cNvPr>
          <p:cNvGrpSpPr/>
          <p:nvPr/>
        </p:nvGrpSpPr>
        <p:grpSpPr>
          <a:xfrm>
            <a:off x="4248175" y="2261142"/>
            <a:ext cx="915035" cy="13970"/>
            <a:chOff x="3220609" y="2803279"/>
            <a:chExt cx="915035" cy="13970"/>
          </a:xfrm>
        </p:grpSpPr>
        <p:sp>
          <p:nvSpPr>
            <p:cNvPr id="65" name="object 193">
              <a:extLst>
                <a:ext uri="{FF2B5EF4-FFF2-40B4-BE49-F238E27FC236}">
                  <a16:creationId xmlns:a16="http://schemas.microsoft.com/office/drawing/2014/main" id="{60F488E2-809B-5D41-9262-C98BB38C3FE4}"/>
                </a:ext>
              </a:extLst>
            </p:cNvPr>
            <p:cNvSpPr/>
            <p:nvPr/>
          </p:nvSpPr>
          <p:spPr>
            <a:xfrm>
              <a:off x="3221879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94">
              <a:extLst>
                <a:ext uri="{FF2B5EF4-FFF2-40B4-BE49-F238E27FC236}">
                  <a16:creationId xmlns:a16="http://schemas.microsoft.com/office/drawing/2014/main" id="{E64F1D48-F58F-83EA-10CC-2DC9C61420B4}"/>
                </a:ext>
              </a:extLst>
            </p:cNvPr>
            <p:cNvSpPr/>
            <p:nvPr/>
          </p:nvSpPr>
          <p:spPr>
            <a:xfrm>
              <a:off x="3221879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95">
              <a:extLst>
                <a:ext uri="{FF2B5EF4-FFF2-40B4-BE49-F238E27FC236}">
                  <a16:creationId xmlns:a16="http://schemas.microsoft.com/office/drawing/2014/main" id="{17556837-26CC-25CE-EBA2-4A1D31AC9630}"/>
                </a:ext>
              </a:extLst>
            </p:cNvPr>
            <p:cNvSpPr/>
            <p:nvPr/>
          </p:nvSpPr>
          <p:spPr>
            <a:xfrm>
              <a:off x="3373961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96">
              <a:extLst>
                <a:ext uri="{FF2B5EF4-FFF2-40B4-BE49-F238E27FC236}">
                  <a16:creationId xmlns:a16="http://schemas.microsoft.com/office/drawing/2014/main" id="{60D279F4-95AE-20E6-900D-967575B9FF84}"/>
                </a:ext>
              </a:extLst>
            </p:cNvPr>
            <p:cNvSpPr/>
            <p:nvPr/>
          </p:nvSpPr>
          <p:spPr>
            <a:xfrm>
              <a:off x="3373961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97">
              <a:extLst>
                <a:ext uri="{FF2B5EF4-FFF2-40B4-BE49-F238E27FC236}">
                  <a16:creationId xmlns:a16="http://schemas.microsoft.com/office/drawing/2014/main" id="{1ABC10AC-D26B-6451-416F-B9A43F6CF8B6}"/>
                </a:ext>
              </a:extLst>
            </p:cNvPr>
            <p:cNvSpPr/>
            <p:nvPr/>
          </p:nvSpPr>
          <p:spPr>
            <a:xfrm>
              <a:off x="3526044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198">
              <a:extLst>
                <a:ext uri="{FF2B5EF4-FFF2-40B4-BE49-F238E27FC236}">
                  <a16:creationId xmlns:a16="http://schemas.microsoft.com/office/drawing/2014/main" id="{DE6AC4C1-8E6B-6474-5718-0392C0FC7C36}"/>
                </a:ext>
              </a:extLst>
            </p:cNvPr>
            <p:cNvSpPr/>
            <p:nvPr/>
          </p:nvSpPr>
          <p:spPr>
            <a:xfrm>
              <a:off x="3526044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99">
              <a:extLst>
                <a:ext uri="{FF2B5EF4-FFF2-40B4-BE49-F238E27FC236}">
                  <a16:creationId xmlns:a16="http://schemas.microsoft.com/office/drawing/2014/main" id="{A711D718-B39A-8E21-C229-8969ADF88444}"/>
                </a:ext>
              </a:extLst>
            </p:cNvPr>
            <p:cNvSpPr/>
            <p:nvPr/>
          </p:nvSpPr>
          <p:spPr>
            <a:xfrm>
              <a:off x="3678127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00">
              <a:extLst>
                <a:ext uri="{FF2B5EF4-FFF2-40B4-BE49-F238E27FC236}">
                  <a16:creationId xmlns:a16="http://schemas.microsoft.com/office/drawing/2014/main" id="{CEE443E4-BD2B-1827-2193-7B47FE757C5C}"/>
                </a:ext>
              </a:extLst>
            </p:cNvPr>
            <p:cNvSpPr/>
            <p:nvPr/>
          </p:nvSpPr>
          <p:spPr>
            <a:xfrm>
              <a:off x="3678127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01">
              <a:extLst>
                <a:ext uri="{FF2B5EF4-FFF2-40B4-BE49-F238E27FC236}">
                  <a16:creationId xmlns:a16="http://schemas.microsoft.com/office/drawing/2014/main" id="{9132BA3C-8F99-042A-8B78-EC7317D8E47C}"/>
                </a:ext>
              </a:extLst>
            </p:cNvPr>
            <p:cNvSpPr/>
            <p:nvPr/>
          </p:nvSpPr>
          <p:spPr>
            <a:xfrm>
              <a:off x="3830209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02">
              <a:extLst>
                <a:ext uri="{FF2B5EF4-FFF2-40B4-BE49-F238E27FC236}">
                  <a16:creationId xmlns:a16="http://schemas.microsoft.com/office/drawing/2014/main" id="{08101BAA-67B7-92E0-FDCE-82DCED990F44}"/>
                </a:ext>
              </a:extLst>
            </p:cNvPr>
            <p:cNvSpPr/>
            <p:nvPr/>
          </p:nvSpPr>
          <p:spPr>
            <a:xfrm>
              <a:off x="3830209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03">
              <a:extLst>
                <a:ext uri="{FF2B5EF4-FFF2-40B4-BE49-F238E27FC236}">
                  <a16:creationId xmlns:a16="http://schemas.microsoft.com/office/drawing/2014/main" id="{B770B80C-394C-53B4-2975-64FDCE82B4AB}"/>
                </a:ext>
              </a:extLst>
            </p:cNvPr>
            <p:cNvSpPr/>
            <p:nvPr/>
          </p:nvSpPr>
          <p:spPr>
            <a:xfrm>
              <a:off x="3982292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04">
              <a:extLst>
                <a:ext uri="{FF2B5EF4-FFF2-40B4-BE49-F238E27FC236}">
                  <a16:creationId xmlns:a16="http://schemas.microsoft.com/office/drawing/2014/main" id="{478A5996-B58D-6A1C-DA99-E0222C0EB454}"/>
                </a:ext>
              </a:extLst>
            </p:cNvPr>
            <p:cNvSpPr/>
            <p:nvPr/>
          </p:nvSpPr>
          <p:spPr>
            <a:xfrm>
              <a:off x="3982292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05">
              <a:extLst>
                <a:ext uri="{FF2B5EF4-FFF2-40B4-BE49-F238E27FC236}">
                  <a16:creationId xmlns:a16="http://schemas.microsoft.com/office/drawing/2014/main" id="{B40B0C71-B029-9166-BEFD-58CA282AA6C5}"/>
                </a:ext>
              </a:extLst>
            </p:cNvPr>
            <p:cNvSpPr/>
            <p:nvPr/>
          </p:nvSpPr>
          <p:spPr>
            <a:xfrm>
              <a:off x="4134374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06">
              <a:extLst>
                <a:ext uri="{FF2B5EF4-FFF2-40B4-BE49-F238E27FC236}">
                  <a16:creationId xmlns:a16="http://schemas.microsoft.com/office/drawing/2014/main" id="{3A45A19C-24A1-CC20-E4BD-77F7C18D36A1}"/>
                </a:ext>
              </a:extLst>
            </p:cNvPr>
            <p:cNvSpPr/>
            <p:nvPr/>
          </p:nvSpPr>
          <p:spPr>
            <a:xfrm>
              <a:off x="4134374" y="2804549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30">
                  <a:moveTo>
                    <a:pt x="0" y="0"/>
                  </a:moveTo>
                  <a:lnTo>
                    <a:pt x="0" y="108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207">
            <a:extLst>
              <a:ext uri="{FF2B5EF4-FFF2-40B4-BE49-F238E27FC236}">
                <a16:creationId xmlns:a16="http://schemas.microsoft.com/office/drawing/2014/main" id="{C0A9876C-524B-CEFE-8BFF-8E51AD9E04E8}"/>
              </a:ext>
            </a:extLst>
          </p:cNvPr>
          <p:cNvSpPr txBox="1"/>
          <p:nvPr/>
        </p:nvSpPr>
        <p:spPr>
          <a:xfrm>
            <a:off x="4201289" y="2262102"/>
            <a:ext cx="1009015" cy="13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55"/>
              </a:lnSpc>
              <a:spcBef>
                <a:spcPts val="95"/>
              </a:spcBef>
            </a:pPr>
            <a:r>
              <a:rPr sz="300" dirty="0">
                <a:latin typeface="DejaVu Sans"/>
                <a:cs typeface="DejaVu Sans"/>
              </a:rPr>
              <a:t>840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850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860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870</a:t>
            </a:r>
            <a:r>
              <a:rPr sz="300" spc="210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880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dirty="0">
                <a:latin typeface="DejaVu Sans"/>
                <a:cs typeface="DejaVu Sans"/>
              </a:rPr>
              <a:t>890</a:t>
            </a:r>
            <a:r>
              <a:rPr sz="300" spc="215" dirty="0">
                <a:latin typeface="DejaVu Sans"/>
                <a:cs typeface="DejaVu Sans"/>
              </a:rPr>
              <a:t>  </a:t>
            </a:r>
            <a:r>
              <a:rPr sz="300" spc="-25" dirty="0">
                <a:latin typeface="DejaVu Sans"/>
                <a:cs typeface="DejaVu Sans"/>
              </a:rPr>
              <a:t>900</a:t>
            </a:r>
            <a:endParaRPr sz="300">
              <a:latin typeface="DejaVu Sans"/>
              <a:cs typeface="DejaVu Sans"/>
            </a:endParaRPr>
          </a:p>
          <a:p>
            <a:pPr marL="307975">
              <a:lnSpc>
                <a:spcPts val="475"/>
              </a:lnSpc>
            </a:pPr>
            <a:r>
              <a:rPr sz="400" spc="-10" dirty="0">
                <a:latin typeface="DejaVu Sans"/>
                <a:cs typeface="DejaVu Sans"/>
              </a:rPr>
              <a:t>Energy</a:t>
            </a:r>
            <a:r>
              <a:rPr sz="400" spc="10" dirty="0">
                <a:latin typeface="DejaVu Sans"/>
                <a:cs typeface="DejaVu Sans"/>
              </a:rPr>
              <a:t> </a:t>
            </a:r>
            <a:r>
              <a:rPr sz="400" spc="-20" dirty="0">
                <a:latin typeface="DejaVu Sans"/>
                <a:cs typeface="DejaVu Sans"/>
              </a:rPr>
              <a:t>(eV)</a:t>
            </a:r>
            <a:endParaRPr sz="400">
              <a:latin typeface="DejaVu Sans"/>
              <a:cs typeface="DejaVu Sans"/>
            </a:endParaRPr>
          </a:p>
        </p:txBody>
      </p:sp>
      <p:grpSp>
        <p:nvGrpSpPr>
          <p:cNvPr id="80" name="object 208">
            <a:extLst>
              <a:ext uri="{FF2B5EF4-FFF2-40B4-BE49-F238E27FC236}">
                <a16:creationId xmlns:a16="http://schemas.microsoft.com/office/drawing/2014/main" id="{A516BEA1-6707-6682-40BD-93EB92B4A466}"/>
              </a:ext>
            </a:extLst>
          </p:cNvPr>
          <p:cNvGrpSpPr/>
          <p:nvPr/>
        </p:nvGrpSpPr>
        <p:grpSpPr>
          <a:xfrm>
            <a:off x="4091240" y="2209352"/>
            <a:ext cx="13970" cy="2540"/>
            <a:chOff x="3063674" y="2751489"/>
            <a:chExt cx="13970" cy="2540"/>
          </a:xfrm>
        </p:grpSpPr>
        <p:sp>
          <p:nvSpPr>
            <p:cNvPr id="81" name="object 209">
              <a:extLst>
                <a:ext uri="{FF2B5EF4-FFF2-40B4-BE49-F238E27FC236}">
                  <a16:creationId xmlns:a16="http://schemas.microsoft.com/office/drawing/2014/main" id="{7A148139-BFB0-2983-7D1D-3724CB2469EE}"/>
                </a:ext>
              </a:extLst>
            </p:cNvPr>
            <p:cNvSpPr/>
            <p:nvPr/>
          </p:nvSpPr>
          <p:spPr>
            <a:xfrm>
              <a:off x="3064944" y="275275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10">
              <a:extLst>
                <a:ext uri="{FF2B5EF4-FFF2-40B4-BE49-F238E27FC236}">
                  <a16:creationId xmlns:a16="http://schemas.microsoft.com/office/drawing/2014/main" id="{69BD0F02-F70F-B9EA-E710-DBF05322EF67}"/>
                </a:ext>
              </a:extLst>
            </p:cNvPr>
            <p:cNvSpPr/>
            <p:nvPr/>
          </p:nvSpPr>
          <p:spPr>
            <a:xfrm>
              <a:off x="3064944" y="275275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211">
            <a:extLst>
              <a:ext uri="{FF2B5EF4-FFF2-40B4-BE49-F238E27FC236}">
                <a16:creationId xmlns:a16="http://schemas.microsoft.com/office/drawing/2014/main" id="{A3E4E62D-BFD3-61A3-F1A4-0741FA43B33D}"/>
              </a:ext>
            </a:extLst>
          </p:cNvPr>
          <p:cNvSpPr txBox="1"/>
          <p:nvPr/>
        </p:nvSpPr>
        <p:spPr>
          <a:xfrm>
            <a:off x="4045321" y="2174542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8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84" name="object 212">
            <a:extLst>
              <a:ext uri="{FF2B5EF4-FFF2-40B4-BE49-F238E27FC236}">
                <a16:creationId xmlns:a16="http://schemas.microsoft.com/office/drawing/2014/main" id="{B138A367-0637-F3FF-CA18-B0C89B859779}"/>
              </a:ext>
            </a:extLst>
          </p:cNvPr>
          <p:cNvGrpSpPr/>
          <p:nvPr/>
        </p:nvGrpSpPr>
        <p:grpSpPr>
          <a:xfrm>
            <a:off x="4030851" y="2062455"/>
            <a:ext cx="74295" cy="152400"/>
            <a:chOff x="3003285" y="2604592"/>
            <a:chExt cx="74295" cy="152400"/>
          </a:xfrm>
        </p:grpSpPr>
        <p:sp>
          <p:nvSpPr>
            <p:cNvPr id="85" name="object 213">
              <a:extLst>
                <a:ext uri="{FF2B5EF4-FFF2-40B4-BE49-F238E27FC236}">
                  <a16:creationId xmlns:a16="http://schemas.microsoft.com/office/drawing/2014/main" id="{AD616674-A1D1-9281-F0D6-139A20D5DBAC}"/>
                </a:ext>
              </a:extLst>
            </p:cNvPr>
            <p:cNvSpPr/>
            <p:nvPr/>
          </p:nvSpPr>
          <p:spPr>
            <a:xfrm>
              <a:off x="3003285" y="2753695"/>
              <a:ext cx="23495" cy="3175"/>
            </a:xfrm>
            <a:custGeom>
              <a:avLst/>
              <a:gdLst/>
              <a:ahLst/>
              <a:cxnLst/>
              <a:rect l="l" t="t" r="r" b="b"/>
              <a:pathLst>
                <a:path w="23494" h="3175">
                  <a:moveTo>
                    <a:pt x="23239" y="0"/>
                  </a:moveTo>
                  <a:lnTo>
                    <a:pt x="0" y="0"/>
                  </a:lnTo>
                  <a:lnTo>
                    <a:pt x="0" y="3081"/>
                  </a:lnTo>
                  <a:lnTo>
                    <a:pt x="23239" y="3081"/>
                  </a:lnTo>
                  <a:lnTo>
                    <a:pt x="23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214">
              <a:extLst>
                <a:ext uri="{FF2B5EF4-FFF2-40B4-BE49-F238E27FC236}">
                  <a16:creationId xmlns:a16="http://schemas.microsoft.com/office/drawing/2014/main" id="{D3D363C4-1A9E-EFB8-BE84-8C4AFC456D38}"/>
                </a:ext>
              </a:extLst>
            </p:cNvPr>
            <p:cNvSpPr/>
            <p:nvPr/>
          </p:nvSpPr>
          <p:spPr>
            <a:xfrm>
              <a:off x="3064944" y="260586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215">
              <a:extLst>
                <a:ext uri="{FF2B5EF4-FFF2-40B4-BE49-F238E27FC236}">
                  <a16:creationId xmlns:a16="http://schemas.microsoft.com/office/drawing/2014/main" id="{D9C9CCD3-6735-008C-97DF-15EA36058B88}"/>
                </a:ext>
              </a:extLst>
            </p:cNvPr>
            <p:cNvSpPr/>
            <p:nvPr/>
          </p:nvSpPr>
          <p:spPr>
            <a:xfrm>
              <a:off x="3064944" y="260586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216">
            <a:extLst>
              <a:ext uri="{FF2B5EF4-FFF2-40B4-BE49-F238E27FC236}">
                <a16:creationId xmlns:a16="http://schemas.microsoft.com/office/drawing/2014/main" id="{6D247624-4A32-AE40-B0A7-FC9733E0514C}"/>
              </a:ext>
            </a:extLst>
          </p:cNvPr>
          <p:cNvSpPr txBox="1"/>
          <p:nvPr/>
        </p:nvSpPr>
        <p:spPr>
          <a:xfrm>
            <a:off x="4045321" y="2027645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6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89" name="object 217">
            <a:extLst>
              <a:ext uri="{FF2B5EF4-FFF2-40B4-BE49-F238E27FC236}">
                <a16:creationId xmlns:a16="http://schemas.microsoft.com/office/drawing/2014/main" id="{EE14B452-086E-58D1-1695-D8FD0832F93C}"/>
              </a:ext>
            </a:extLst>
          </p:cNvPr>
          <p:cNvGrpSpPr/>
          <p:nvPr/>
        </p:nvGrpSpPr>
        <p:grpSpPr>
          <a:xfrm>
            <a:off x="4030851" y="1915558"/>
            <a:ext cx="74295" cy="152400"/>
            <a:chOff x="3003285" y="2457695"/>
            <a:chExt cx="74295" cy="152400"/>
          </a:xfrm>
        </p:grpSpPr>
        <p:sp>
          <p:nvSpPr>
            <p:cNvPr id="90" name="object 218">
              <a:extLst>
                <a:ext uri="{FF2B5EF4-FFF2-40B4-BE49-F238E27FC236}">
                  <a16:creationId xmlns:a16="http://schemas.microsoft.com/office/drawing/2014/main" id="{0CF3D61D-D1AA-9D1F-76F4-3EEFC0C8712C}"/>
                </a:ext>
              </a:extLst>
            </p:cNvPr>
            <p:cNvSpPr/>
            <p:nvPr/>
          </p:nvSpPr>
          <p:spPr>
            <a:xfrm>
              <a:off x="3003285" y="2606798"/>
              <a:ext cx="23495" cy="3175"/>
            </a:xfrm>
            <a:custGeom>
              <a:avLst/>
              <a:gdLst/>
              <a:ahLst/>
              <a:cxnLst/>
              <a:rect l="l" t="t" r="r" b="b"/>
              <a:pathLst>
                <a:path w="23494" h="3175">
                  <a:moveTo>
                    <a:pt x="23239" y="0"/>
                  </a:moveTo>
                  <a:lnTo>
                    <a:pt x="0" y="0"/>
                  </a:lnTo>
                  <a:lnTo>
                    <a:pt x="0" y="3081"/>
                  </a:lnTo>
                  <a:lnTo>
                    <a:pt x="23239" y="3081"/>
                  </a:lnTo>
                  <a:lnTo>
                    <a:pt x="23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219">
              <a:extLst>
                <a:ext uri="{FF2B5EF4-FFF2-40B4-BE49-F238E27FC236}">
                  <a16:creationId xmlns:a16="http://schemas.microsoft.com/office/drawing/2014/main" id="{C78BB639-2794-A0CC-E378-9871C244ED4C}"/>
                </a:ext>
              </a:extLst>
            </p:cNvPr>
            <p:cNvSpPr/>
            <p:nvPr/>
          </p:nvSpPr>
          <p:spPr>
            <a:xfrm>
              <a:off x="3064944" y="245896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20">
              <a:extLst>
                <a:ext uri="{FF2B5EF4-FFF2-40B4-BE49-F238E27FC236}">
                  <a16:creationId xmlns:a16="http://schemas.microsoft.com/office/drawing/2014/main" id="{04064A61-F0D8-E0EC-B0D4-7D9CA76641D9}"/>
                </a:ext>
              </a:extLst>
            </p:cNvPr>
            <p:cNvSpPr/>
            <p:nvPr/>
          </p:nvSpPr>
          <p:spPr>
            <a:xfrm>
              <a:off x="3064944" y="245896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221">
            <a:extLst>
              <a:ext uri="{FF2B5EF4-FFF2-40B4-BE49-F238E27FC236}">
                <a16:creationId xmlns:a16="http://schemas.microsoft.com/office/drawing/2014/main" id="{5A8FB262-CD2E-679A-9344-4DBABD99B217}"/>
              </a:ext>
            </a:extLst>
          </p:cNvPr>
          <p:cNvSpPr txBox="1"/>
          <p:nvPr/>
        </p:nvSpPr>
        <p:spPr>
          <a:xfrm>
            <a:off x="4045321" y="1880748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4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94" name="object 222">
            <a:extLst>
              <a:ext uri="{FF2B5EF4-FFF2-40B4-BE49-F238E27FC236}">
                <a16:creationId xmlns:a16="http://schemas.microsoft.com/office/drawing/2014/main" id="{581482F7-C88A-4DCB-A0FA-8FB43CB473F7}"/>
              </a:ext>
            </a:extLst>
          </p:cNvPr>
          <p:cNvGrpSpPr/>
          <p:nvPr/>
        </p:nvGrpSpPr>
        <p:grpSpPr>
          <a:xfrm>
            <a:off x="4030851" y="1768661"/>
            <a:ext cx="74295" cy="152400"/>
            <a:chOff x="3003285" y="2310798"/>
            <a:chExt cx="74295" cy="152400"/>
          </a:xfrm>
        </p:grpSpPr>
        <p:sp>
          <p:nvSpPr>
            <p:cNvPr id="95" name="object 223">
              <a:extLst>
                <a:ext uri="{FF2B5EF4-FFF2-40B4-BE49-F238E27FC236}">
                  <a16:creationId xmlns:a16="http://schemas.microsoft.com/office/drawing/2014/main" id="{73609421-3A18-C85A-7818-465B0E7CB19D}"/>
                </a:ext>
              </a:extLst>
            </p:cNvPr>
            <p:cNvSpPr/>
            <p:nvPr/>
          </p:nvSpPr>
          <p:spPr>
            <a:xfrm>
              <a:off x="3003285" y="2459901"/>
              <a:ext cx="23495" cy="3175"/>
            </a:xfrm>
            <a:custGeom>
              <a:avLst/>
              <a:gdLst/>
              <a:ahLst/>
              <a:cxnLst/>
              <a:rect l="l" t="t" r="r" b="b"/>
              <a:pathLst>
                <a:path w="23494" h="3175">
                  <a:moveTo>
                    <a:pt x="23239" y="0"/>
                  </a:moveTo>
                  <a:lnTo>
                    <a:pt x="0" y="0"/>
                  </a:lnTo>
                  <a:lnTo>
                    <a:pt x="0" y="3081"/>
                  </a:lnTo>
                  <a:lnTo>
                    <a:pt x="23239" y="3081"/>
                  </a:lnTo>
                  <a:lnTo>
                    <a:pt x="23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24">
              <a:extLst>
                <a:ext uri="{FF2B5EF4-FFF2-40B4-BE49-F238E27FC236}">
                  <a16:creationId xmlns:a16="http://schemas.microsoft.com/office/drawing/2014/main" id="{DE38BB49-8685-0500-EF3F-8A914E73EA83}"/>
                </a:ext>
              </a:extLst>
            </p:cNvPr>
            <p:cNvSpPr/>
            <p:nvPr/>
          </p:nvSpPr>
          <p:spPr>
            <a:xfrm>
              <a:off x="3064944" y="2312068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225">
              <a:extLst>
                <a:ext uri="{FF2B5EF4-FFF2-40B4-BE49-F238E27FC236}">
                  <a16:creationId xmlns:a16="http://schemas.microsoft.com/office/drawing/2014/main" id="{FD398696-F0F6-6C3A-50D1-E5A91EF94CC9}"/>
                </a:ext>
              </a:extLst>
            </p:cNvPr>
            <p:cNvSpPr/>
            <p:nvPr/>
          </p:nvSpPr>
          <p:spPr>
            <a:xfrm>
              <a:off x="3064944" y="2312068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226">
            <a:extLst>
              <a:ext uri="{FF2B5EF4-FFF2-40B4-BE49-F238E27FC236}">
                <a16:creationId xmlns:a16="http://schemas.microsoft.com/office/drawing/2014/main" id="{1E132FE8-845A-2CD2-B51C-CDE86AC48618}"/>
              </a:ext>
            </a:extLst>
          </p:cNvPr>
          <p:cNvSpPr txBox="1"/>
          <p:nvPr/>
        </p:nvSpPr>
        <p:spPr>
          <a:xfrm>
            <a:off x="4045321" y="1733851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2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99" name="object 227">
            <a:extLst>
              <a:ext uri="{FF2B5EF4-FFF2-40B4-BE49-F238E27FC236}">
                <a16:creationId xmlns:a16="http://schemas.microsoft.com/office/drawing/2014/main" id="{C8BCC299-E797-B25A-FD8B-99D3F20DB674}"/>
              </a:ext>
            </a:extLst>
          </p:cNvPr>
          <p:cNvGrpSpPr/>
          <p:nvPr/>
        </p:nvGrpSpPr>
        <p:grpSpPr>
          <a:xfrm>
            <a:off x="4030851" y="1621764"/>
            <a:ext cx="74295" cy="152400"/>
            <a:chOff x="3003285" y="2163901"/>
            <a:chExt cx="74295" cy="152400"/>
          </a:xfrm>
        </p:grpSpPr>
        <p:sp>
          <p:nvSpPr>
            <p:cNvPr id="100" name="object 228">
              <a:extLst>
                <a:ext uri="{FF2B5EF4-FFF2-40B4-BE49-F238E27FC236}">
                  <a16:creationId xmlns:a16="http://schemas.microsoft.com/office/drawing/2014/main" id="{0D6501C1-CD96-587C-B059-13E30D338F27}"/>
                </a:ext>
              </a:extLst>
            </p:cNvPr>
            <p:cNvSpPr/>
            <p:nvPr/>
          </p:nvSpPr>
          <p:spPr>
            <a:xfrm>
              <a:off x="3003285" y="2313004"/>
              <a:ext cx="23495" cy="3175"/>
            </a:xfrm>
            <a:custGeom>
              <a:avLst/>
              <a:gdLst/>
              <a:ahLst/>
              <a:cxnLst/>
              <a:rect l="l" t="t" r="r" b="b"/>
              <a:pathLst>
                <a:path w="23494" h="3175">
                  <a:moveTo>
                    <a:pt x="23239" y="0"/>
                  </a:moveTo>
                  <a:lnTo>
                    <a:pt x="0" y="0"/>
                  </a:lnTo>
                  <a:lnTo>
                    <a:pt x="0" y="3081"/>
                  </a:lnTo>
                  <a:lnTo>
                    <a:pt x="23239" y="3081"/>
                  </a:lnTo>
                  <a:lnTo>
                    <a:pt x="23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29">
              <a:extLst>
                <a:ext uri="{FF2B5EF4-FFF2-40B4-BE49-F238E27FC236}">
                  <a16:creationId xmlns:a16="http://schemas.microsoft.com/office/drawing/2014/main" id="{78903FD1-EF7F-0897-4733-B158928EE2E2}"/>
                </a:ext>
              </a:extLst>
            </p:cNvPr>
            <p:cNvSpPr/>
            <p:nvPr/>
          </p:nvSpPr>
          <p:spPr>
            <a:xfrm>
              <a:off x="3064944" y="216517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30">
              <a:extLst>
                <a:ext uri="{FF2B5EF4-FFF2-40B4-BE49-F238E27FC236}">
                  <a16:creationId xmlns:a16="http://schemas.microsoft.com/office/drawing/2014/main" id="{F7AA5F0D-86CA-DABC-B683-12EE2A6505A1}"/>
                </a:ext>
              </a:extLst>
            </p:cNvPr>
            <p:cNvSpPr/>
            <p:nvPr/>
          </p:nvSpPr>
          <p:spPr>
            <a:xfrm>
              <a:off x="3064944" y="216517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231">
            <a:extLst>
              <a:ext uri="{FF2B5EF4-FFF2-40B4-BE49-F238E27FC236}">
                <a16:creationId xmlns:a16="http://schemas.microsoft.com/office/drawing/2014/main" id="{E0286D06-85D7-40E3-D600-EEBA3D1379AF}"/>
              </a:ext>
            </a:extLst>
          </p:cNvPr>
          <p:cNvSpPr txBox="1"/>
          <p:nvPr/>
        </p:nvSpPr>
        <p:spPr>
          <a:xfrm>
            <a:off x="4045345" y="1586954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0</a:t>
            </a:r>
            <a:endParaRPr sz="300">
              <a:latin typeface="DejaVu Sans"/>
              <a:cs typeface="DejaVu Sans"/>
            </a:endParaRPr>
          </a:p>
        </p:txBody>
      </p:sp>
      <p:grpSp>
        <p:nvGrpSpPr>
          <p:cNvPr id="104" name="object 232">
            <a:extLst>
              <a:ext uri="{FF2B5EF4-FFF2-40B4-BE49-F238E27FC236}">
                <a16:creationId xmlns:a16="http://schemas.microsoft.com/office/drawing/2014/main" id="{E68FE38C-EE0A-7626-D681-434A83D07ECA}"/>
              </a:ext>
            </a:extLst>
          </p:cNvPr>
          <p:cNvGrpSpPr/>
          <p:nvPr/>
        </p:nvGrpSpPr>
        <p:grpSpPr>
          <a:xfrm>
            <a:off x="4091240" y="1474867"/>
            <a:ext cx="13970" cy="2540"/>
            <a:chOff x="3063674" y="2017004"/>
            <a:chExt cx="13970" cy="2540"/>
          </a:xfrm>
        </p:grpSpPr>
        <p:sp>
          <p:nvSpPr>
            <p:cNvPr id="105" name="object 233">
              <a:extLst>
                <a:ext uri="{FF2B5EF4-FFF2-40B4-BE49-F238E27FC236}">
                  <a16:creationId xmlns:a16="http://schemas.microsoft.com/office/drawing/2014/main" id="{4949448D-6BB8-129B-4D85-A6C061B7F303}"/>
                </a:ext>
              </a:extLst>
            </p:cNvPr>
            <p:cNvSpPr/>
            <p:nvPr/>
          </p:nvSpPr>
          <p:spPr>
            <a:xfrm>
              <a:off x="3064944" y="2018274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34">
              <a:extLst>
                <a:ext uri="{FF2B5EF4-FFF2-40B4-BE49-F238E27FC236}">
                  <a16:creationId xmlns:a16="http://schemas.microsoft.com/office/drawing/2014/main" id="{8AA539A8-5D1A-A656-39CD-770B6A7AB2C0}"/>
                </a:ext>
              </a:extLst>
            </p:cNvPr>
            <p:cNvSpPr/>
            <p:nvPr/>
          </p:nvSpPr>
          <p:spPr>
            <a:xfrm>
              <a:off x="3064944" y="2018274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30">
                  <a:moveTo>
                    <a:pt x="10827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235">
            <a:extLst>
              <a:ext uri="{FF2B5EF4-FFF2-40B4-BE49-F238E27FC236}">
                <a16:creationId xmlns:a16="http://schemas.microsoft.com/office/drawing/2014/main" id="{FDC5AD8C-02B5-8923-CD03-F9D1A37A4754}"/>
              </a:ext>
            </a:extLst>
          </p:cNvPr>
          <p:cNvSpPr txBox="1"/>
          <p:nvPr/>
        </p:nvSpPr>
        <p:spPr>
          <a:xfrm>
            <a:off x="4045345" y="1440057"/>
            <a:ext cx="49530" cy="70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" spc="-5" dirty="0">
                <a:latin typeface="DejaVu Sans"/>
                <a:cs typeface="DejaVu Sans"/>
              </a:rPr>
              <a:t>2</a:t>
            </a:r>
            <a:endParaRPr sz="300">
              <a:latin typeface="DejaVu Sans"/>
              <a:cs typeface="DejaVu Sans"/>
            </a:endParaRPr>
          </a:p>
        </p:txBody>
      </p:sp>
      <p:sp>
        <p:nvSpPr>
          <p:cNvPr id="108" name="object 236">
            <a:extLst>
              <a:ext uri="{FF2B5EF4-FFF2-40B4-BE49-F238E27FC236}">
                <a16:creationId xmlns:a16="http://schemas.microsoft.com/office/drawing/2014/main" id="{AF8A2896-FA7F-9829-23C0-C3BD009EE14A}"/>
              </a:ext>
            </a:extLst>
          </p:cNvPr>
          <p:cNvSpPr txBox="1"/>
          <p:nvPr/>
        </p:nvSpPr>
        <p:spPr>
          <a:xfrm>
            <a:off x="3953928" y="1439170"/>
            <a:ext cx="58734" cy="67734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75"/>
              </a:lnSpc>
            </a:pPr>
            <a:r>
              <a:rPr sz="400" spc="-10" dirty="0">
                <a:latin typeface="DejaVu Sans"/>
                <a:cs typeface="DejaVu Sans"/>
              </a:rPr>
              <a:t>Intensity</a:t>
            </a:r>
            <a:r>
              <a:rPr sz="400" spc="20" dirty="0">
                <a:latin typeface="DejaVu Sans"/>
                <a:cs typeface="DejaVu Sans"/>
              </a:rPr>
              <a:t> </a:t>
            </a:r>
            <a:r>
              <a:rPr sz="400" spc="-10" dirty="0">
                <a:latin typeface="DejaVu Sans"/>
                <a:cs typeface="DejaVu Sans"/>
              </a:rPr>
              <a:t>(arb.</a:t>
            </a:r>
            <a:r>
              <a:rPr sz="400" spc="25" dirty="0">
                <a:latin typeface="DejaVu Sans"/>
                <a:cs typeface="DejaVu Sans"/>
              </a:rPr>
              <a:t> </a:t>
            </a:r>
            <a:r>
              <a:rPr sz="400" spc="-10" dirty="0">
                <a:latin typeface="DejaVu Sans"/>
                <a:cs typeface="DejaVu Sans"/>
              </a:rPr>
              <a:t>units)</a:t>
            </a:r>
            <a:endParaRPr sz="400" dirty="0">
              <a:latin typeface="DejaVu Sans"/>
              <a:cs typeface="DejaVu Sans"/>
            </a:endParaRPr>
          </a:p>
        </p:txBody>
      </p:sp>
      <p:grpSp>
        <p:nvGrpSpPr>
          <p:cNvPr id="109" name="object 237">
            <a:extLst>
              <a:ext uri="{FF2B5EF4-FFF2-40B4-BE49-F238E27FC236}">
                <a16:creationId xmlns:a16="http://schemas.microsoft.com/office/drawing/2014/main" id="{16CE966E-3729-D27D-0040-C9E2019F961C}"/>
              </a:ext>
            </a:extLst>
          </p:cNvPr>
          <p:cNvGrpSpPr/>
          <p:nvPr/>
        </p:nvGrpSpPr>
        <p:grpSpPr>
          <a:xfrm>
            <a:off x="4102100" y="1437933"/>
            <a:ext cx="1107440" cy="826135"/>
            <a:chOff x="3074534" y="1980070"/>
            <a:chExt cx="1107440" cy="826135"/>
          </a:xfrm>
        </p:grpSpPr>
        <p:sp>
          <p:nvSpPr>
            <p:cNvPr id="110" name="object 238">
              <a:extLst>
                <a:ext uri="{FF2B5EF4-FFF2-40B4-BE49-F238E27FC236}">
                  <a16:creationId xmlns:a16="http://schemas.microsoft.com/office/drawing/2014/main" id="{735F6413-470E-E4B8-943B-5471ECA703CD}"/>
                </a:ext>
              </a:extLst>
            </p:cNvPr>
            <p:cNvSpPr/>
            <p:nvPr/>
          </p:nvSpPr>
          <p:spPr>
            <a:xfrm>
              <a:off x="3225447" y="2018727"/>
              <a:ext cx="905510" cy="748665"/>
            </a:xfrm>
            <a:custGeom>
              <a:avLst/>
              <a:gdLst/>
              <a:ahLst/>
              <a:cxnLst/>
              <a:rect l="l" t="t" r="r" b="b"/>
              <a:pathLst>
                <a:path w="905510" h="748664">
                  <a:moveTo>
                    <a:pt x="0" y="145316"/>
                  </a:moveTo>
                  <a:lnTo>
                    <a:pt x="1520" y="144990"/>
                  </a:lnTo>
                  <a:lnTo>
                    <a:pt x="4562" y="145851"/>
                  </a:lnTo>
                  <a:lnTo>
                    <a:pt x="6083" y="145480"/>
                  </a:lnTo>
                  <a:lnTo>
                    <a:pt x="7604" y="145493"/>
                  </a:lnTo>
                  <a:lnTo>
                    <a:pt x="10645" y="146343"/>
                  </a:lnTo>
                  <a:lnTo>
                    <a:pt x="12166" y="145868"/>
                  </a:lnTo>
                  <a:lnTo>
                    <a:pt x="18249" y="145743"/>
                  </a:lnTo>
                  <a:lnTo>
                    <a:pt x="19770" y="146391"/>
                  </a:lnTo>
                  <a:lnTo>
                    <a:pt x="21291" y="146502"/>
                  </a:lnTo>
                  <a:lnTo>
                    <a:pt x="24333" y="146132"/>
                  </a:lnTo>
                  <a:lnTo>
                    <a:pt x="25854" y="146849"/>
                  </a:lnTo>
                  <a:lnTo>
                    <a:pt x="30416" y="146063"/>
                  </a:lnTo>
                  <a:lnTo>
                    <a:pt x="38020" y="146337"/>
                  </a:lnTo>
                  <a:lnTo>
                    <a:pt x="39541" y="146197"/>
                  </a:lnTo>
                  <a:lnTo>
                    <a:pt x="42583" y="146856"/>
                  </a:lnTo>
                  <a:lnTo>
                    <a:pt x="47145" y="146740"/>
                  </a:lnTo>
                  <a:lnTo>
                    <a:pt x="51708" y="147123"/>
                  </a:lnTo>
                  <a:lnTo>
                    <a:pt x="56270" y="146719"/>
                  </a:lnTo>
                  <a:lnTo>
                    <a:pt x="57791" y="146877"/>
                  </a:lnTo>
                  <a:lnTo>
                    <a:pt x="60833" y="146412"/>
                  </a:lnTo>
                  <a:lnTo>
                    <a:pt x="66916" y="146889"/>
                  </a:lnTo>
                  <a:lnTo>
                    <a:pt x="71478" y="146653"/>
                  </a:lnTo>
                  <a:lnTo>
                    <a:pt x="74520" y="146911"/>
                  </a:lnTo>
                  <a:lnTo>
                    <a:pt x="76041" y="147117"/>
                  </a:lnTo>
                  <a:lnTo>
                    <a:pt x="79082" y="146415"/>
                  </a:lnTo>
                  <a:lnTo>
                    <a:pt x="82124" y="146818"/>
                  </a:lnTo>
                  <a:lnTo>
                    <a:pt x="83645" y="146593"/>
                  </a:lnTo>
                  <a:lnTo>
                    <a:pt x="86687" y="147176"/>
                  </a:lnTo>
                  <a:lnTo>
                    <a:pt x="89728" y="147058"/>
                  </a:lnTo>
                  <a:lnTo>
                    <a:pt x="91249" y="147355"/>
                  </a:lnTo>
                  <a:lnTo>
                    <a:pt x="94291" y="146685"/>
                  </a:lnTo>
                  <a:lnTo>
                    <a:pt x="101895" y="147616"/>
                  </a:lnTo>
                  <a:lnTo>
                    <a:pt x="103416" y="147714"/>
                  </a:lnTo>
                  <a:lnTo>
                    <a:pt x="106457" y="147295"/>
                  </a:lnTo>
                  <a:lnTo>
                    <a:pt x="111020" y="147835"/>
                  </a:lnTo>
                  <a:lnTo>
                    <a:pt x="114061" y="148015"/>
                  </a:lnTo>
                  <a:lnTo>
                    <a:pt x="117103" y="148933"/>
                  </a:lnTo>
                  <a:lnTo>
                    <a:pt x="120145" y="148919"/>
                  </a:lnTo>
                  <a:lnTo>
                    <a:pt x="121666" y="148615"/>
                  </a:lnTo>
                  <a:lnTo>
                    <a:pt x="127749" y="149580"/>
                  </a:lnTo>
                  <a:lnTo>
                    <a:pt x="130791" y="149628"/>
                  </a:lnTo>
                  <a:lnTo>
                    <a:pt x="133832" y="149991"/>
                  </a:lnTo>
                  <a:lnTo>
                    <a:pt x="141436" y="153050"/>
                  </a:lnTo>
                  <a:lnTo>
                    <a:pt x="145999" y="154226"/>
                  </a:lnTo>
                  <a:lnTo>
                    <a:pt x="153603" y="157611"/>
                  </a:lnTo>
                  <a:lnTo>
                    <a:pt x="158165" y="162053"/>
                  </a:lnTo>
                  <a:lnTo>
                    <a:pt x="159686" y="163078"/>
                  </a:lnTo>
                  <a:lnTo>
                    <a:pt x="161207" y="164645"/>
                  </a:lnTo>
                  <a:lnTo>
                    <a:pt x="162728" y="168003"/>
                  </a:lnTo>
                  <a:lnTo>
                    <a:pt x="164249" y="169967"/>
                  </a:lnTo>
                  <a:lnTo>
                    <a:pt x="167290" y="176234"/>
                  </a:lnTo>
                  <a:lnTo>
                    <a:pt x="168811" y="178540"/>
                  </a:lnTo>
                  <a:lnTo>
                    <a:pt x="171853" y="189530"/>
                  </a:lnTo>
                  <a:lnTo>
                    <a:pt x="173374" y="190769"/>
                  </a:lnTo>
                  <a:lnTo>
                    <a:pt x="174895" y="208035"/>
                  </a:lnTo>
                  <a:lnTo>
                    <a:pt x="176415" y="214280"/>
                  </a:lnTo>
                  <a:lnTo>
                    <a:pt x="177936" y="231010"/>
                  </a:lnTo>
                  <a:lnTo>
                    <a:pt x="179457" y="256054"/>
                  </a:lnTo>
                  <a:lnTo>
                    <a:pt x="180978" y="274443"/>
                  </a:lnTo>
                  <a:lnTo>
                    <a:pt x="184019" y="411849"/>
                  </a:lnTo>
                  <a:lnTo>
                    <a:pt x="185540" y="493074"/>
                  </a:lnTo>
                  <a:lnTo>
                    <a:pt x="187061" y="606990"/>
                  </a:lnTo>
                  <a:lnTo>
                    <a:pt x="190103" y="733320"/>
                  </a:lnTo>
                  <a:lnTo>
                    <a:pt x="191624" y="748402"/>
                  </a:lnTo>
                  <a:lnTo>
                    <a:pt x="193144" y="704677"/>
                  </a:lnTo>
                  <a:lnTo>
                    <a:pt x="199228" y="374465"/>
                  </a:lnTo>
                  <a:lnTo>
                    <a:pt x="200749" y="321393"/>
                  </a:lnTo>
                  <a:lnTo>
                    <a:pt x="209874" y="99529"/>
                  </a:lnTo>
                  <a:lnTo>
                    <a:pt x="212915" y="47754"/>
                  </a:lnTo>
                  <a:lnTo>
                    <a:pt x="214436" y="34445"/>
                  </a:lnTo>
                  <a:lnTo>
                    <a:pt x="215957" y="30802"/>
                  </a:lnTo>
                  <a:lnTo>
                    <a:pt x="217478" y="34011"/>
                  </a:lnTo>
                  <a:lnTo>
                    <a:pt x="220519" y="59070"/>
                  </a:lnTo>
                  <a:lnTo>
                    <a:pt x="225082" y="104957"/>
                  </a:lnTo>
                  <a:lnTo>
                    <a:pt x="228123" y="129610"/>
                  </a:lnTo>
                  <a:lnTo>
                    <a:pt x="237248" y="164308"/>
                  </a:lnTo>
                  <a:lnTo>
                    <a:pt x="238769" y="163658"/>
                  </a:lnTo>
                  <a:lnTo>
                    <a:pt x="241811" y="158664"/>
                  </a:lnTo>
                  <a:lnTo>
                    <a:pt x="243332" y="157550"/>
                  </a:lnTo>
                  <a:lnTo>
                    <a:pt x="244853" y="154558"/>
                  </a:lnTo>
                  <a:lnTo>
                    <a:pt x="249415" y="150946"/>
                  </a:lnTo>
                  <a:lnTo>
                    <a:pt x="250936" y="150718"/>
                  </a:lnTo>
                  <a:lnTo>
                    <a:pt x="252457" y="149440"/>
                  </a:lnTo>
                  <a:lnTo>
                    <a:pt x="253977" y="148686"/>
                  </a:lnTo>
                  <a:lnTo>
                    <a:pt x="257019" y="148169"/>
                  </a:lnTo>
                  <a:lnTo>
                    <a:pt x="261582" y="147566"/>
                  </a:lnTo>
                  <a:lnTo>
                    <a:pt x="263102" y="147971"/>
                  </a:lnTo>
                  <a:lnTo>
                    <a:pt x="266144" y="147670"/>
                  </a:lnTo>
                  <a:lnTo>
                    <a:pt x="267665" y="147649"/>
                  </a:lnTo>
                  <a:lnTo>
                    <a:pt x="275269" y="144827"/>
                  </a:lnTo>
                  <a:lnTo>
                    <a:pt x="279832" y="144590"/>
                  </a:lnTo>
                  <a:lnTo>
                    <a:pt x="282873" y="143975"/>
                  </a:lnTo>
                  <a:lnTo>
                    <a:pt x="284394" y="144040"/>
                  </a:lnTo>
                  <a:lnTo>
                    <a:pt x="285915" y="143590"/>
                  </a:lnTo>
                  <a:lnTo>
                    <a:pt x="287436" y="143618"/>
                  </a:lnTo>
                  <a:lnTo>
                    <a:pt x="288956" y="144371"/>
                  </a:lnTo>
                  <a:lnTo>
                    <a:pt x="293519" y="145047"/>
                  </a:lnTo>
                  <a:lnTo>
                    <a:pt x="301123" y="146320"/>
                  </a:lnTo>
                  <a:lnTo>
                    <a:pt x="304165" y="146185"/>
                  </a:lnTo>
                  <a:lnTo>
                    <a:pt x="308727" y="147498"/>
                  </a:lnTo>
                  <a:lnTo>
                    <a:pt x="311769" y="146774"/>
                  </a:lnTo>
                  <a:lnTo>
                    <a:pt x="317852" y="146027"/>
                  </a:lnTo>
                  <a:lnTo>
                    <a:pt x="320894" y="146107"/>
                  </a:lnTo>
                  <a:lnTo>
                    <a:pt x="322415" y="146313"/>
                  </a:lnTo>
                  <a:lnTo>
                    <a:pt x="326977" y="145724"/>
                  </a:lnTo>
                  <a:lnTo>
                    <a:pt x="328498" y="145926"/>
                  </a:lnTo>
                  <a:lnTo>
                    <a:pt x="331540" y="145738"/>
                  </a:lnTo>
                  <a:lnTo>
                    <a:pt x="336102" y="146147"/>
                  </a:lnTo>
                  <a:lnTo>
                    <a:pt x="339144" y="145939"/>
                  </a:lnTo>
                  <a:lnTo>
                    <a:pt x="340665" y="146357"/>
                  </a:lnTo>
                  <a:lnTo>
                    <a:pt x="345227" y="145934"/>
                  </a:lnTo>
                  <a:lnTo>
                    <a:pt x="346748" y="146378"/>
                  </a:lnTo>
                  <a:lnTo>
                    <a:pt x="348269" y="147757"/>
                  </a:lnTo>
                  <a:lnTo>
                    <a:pt x="352831" y="146836"/>
                  </a:lnTo>
                  <a:lnTo>
                    <a:pt x="354352" y="147234"/>
                  </a:lnTo>
                  <a:lnTo>
                    <a:pt x="360435" y="147530"/>
                  </a:lnTo>
                  <a:lnTo>
                    <a:pt x="361956" y="148264"/>
                  </a:lnTo>
                  <a:lnTo>
                    <a:pt x="363477" y="148579"/>
                  </a:lnTo>
                  <a:lnTo>
                    <a:pt x="368039" y="148036"/>
                  </a:lnTo>
                  <a:lnTo>
                    <a:pt x="371081" y="149156"/>
                  </a:lnTo>
                  <a:lnTo>
                    <a:pt x="374123" y="149564"/>
                  </a:lnTo>
                  <a:lnTo>
                    <a:pt x="375644" y="150799"/>
                  </a:lnTo>
                  <a:lnTo>
                    <a:pt x="377164" y="151381"/>
                  </a:lnTo>
                  <a:lnTo>
                    <a:pt x="378685" y="151263"/>
                  </a:lnTo>
                  <a:lnTo>
                    <a:pt x="380206" y="151823"/>
                  </a:lnTo>
                  <a:lnTo>
                    <a:pt x="386289" y="152346"/>
                  </a:lnTo>
                  <a:lnTo>
                    <a:pt x="390852" y="153063"/>
                  </a:lnTo>
                  <a:lnTo>
                    <a:pt x="393893" y="153788"/>
                  </a:lnTo>
                  <a:lnTo>
                    <a:pt x="403018" y="152749"/>
                  </a:lnTo>
                  <a:lnTo>
                    <a:pt x="404539" y="152713"/>
                  </a:lnTo>
                  <a:lnTo>
                    <a:pt x="409102" y="151512"/>
                  </a:lnTo>
                  <a:lnTo>
                    <a:pt x="412143" y="150977"/>
                  </a:lnTo>
                  <a:lnTo>
                    <a:pt x="416706" y="148419"/>
                  </a:lnTo>
                  <a:lnTo>
                    <a:pt x="421268" y="145516"/>
                  </a:lnTo>
                  <a:lnTo>
                    <a:pt x="424310" y="143199"/>
                  </a:lnTo>
                  <a:lnTo>
                    <a:pt x="425831" y="140881"/>
                  </a:lnTo>
                  <a:lnTo>
                    <a:pt x="428872" y="137698"/>
                  </a:lnTo>
                  <a:lnTo>
                    <a:pt x="430393" y="133729"/>
                  </a:lnTo>
                  <a:lnTo>
                    <a:pt x="431914" y="130972"/>
                  </a:lnTo>
                  <a:lnTo>
                    <a:pt x="433435" y="127118"/>
                  </a:lnTo>
                  <a:lnTo>
                    <a:pt x="436477" y="113114"/>
                  </a:lnTo>
                  <a:lnTo>
                    <a:pt x="439518" y="92351"/>
                  </a:lnTo>
                  <a:lnTo>
                    <a:pt x="441039" y="83586"/>
                  </a:lnTo>
                  <a:lnTo>
                    <a:pt x="442560" y="67692"/>
                  </a:lnTo>
                  <a:lnTo>
                    <a:pt x="444081" y="60473"/>
                  </a:lnTo>
                  <a:lnTo>
                    <a:pt x="445602" y="56458"/>
                  </a:lnTo>
                  <a:lnTo>
                    <a:pt x="447122" y="53668"/>
                  </a:lnTo>
                  <a:lnTo>
                    <a:pt x="448643" y="54826"/>
                  </a:lnTo>
                  <a:lnTo>
                    <a:pt x="451685" y="62299"/>
                  </a:lnTo>
                  <a:lnTo>
                    <a:pt x="454727" y="58635"/>
                  </a:lnTo>
                  <a:lnTo>
                    <a:pt x="456247" y="53237"/>
                  </a:lnTo>
                  <a:lnTo>
                    <a:pt x="462331" y="5231"/>
                  </a:lnTo>
                  <a:lnTo>
                    <a:pt x="463851" y="0"/>
                  </a:lnTo>
                  <a:lnTo>
                    <a:pt x="465372" y="2097"/>
                  </a:lnTo>
                  <a:lnTo>
                    <a:pt x="466893" y="8354"/>
                  </a:lnTo>
                  <a:lnTo>
                    <a:pt x="468414" y="17819"/>
                  </a:lnTo>
                  <a:lnTo>
                    <a:pt x="476018" y="90864"/>
                  </a:lnTo>
                  <a:lnTo>
                    <a:pt x="477539" y="100772"/>
                  </a:lnTo>
                  <a:lnTo>
                    <a:pt x="488185" y="126596"/>
                  </a:lnTo>
                  <a:lnTo>
                    <a:pt x="489706" y="129139"/>
                  </a:lnTo>
                  <a:lnTo>
                    <a:pt x="494268" y="131970"/>
                  </a:lnTo>
                  <a:lnTo>
                    <a:pt x="497310" y="135058"/>
                  </a:lnTo>
                  <a:lnTo>
                    <a:pt x="501872" y="138810"/>
                  </a:lnTo>
                  <a:lnTo>
                    <a:pt x="506435" y="140396"/>
                  </a:lnTo>
                  <a:lnTo>
                    <a:pt x="507955" y="140204"/>
                  </a:lnTo>
                  <a:lnTo>
                    <a:pt x="509476" y="140880"/>
                  </a:lnTo>
                  <a:lnTo>
                    <a:pt x="512518" y="140654"/>
                  </a:lnTo>
                  <a:lnTo>
                    <a:pt x="514039" y="140795"/>
                  </a:lnTo>
                  <a:lnTo>
                    <a:pt x="515560" y="140282"/>
                  </a:lnTo>
                  <a:lnTo>
                    <a:pt x="518601" y="141794"/>
                  </a:lnTo>
                  <a:lnTo>
                    <a:pt x="520122" y="141833"/>
                  </a:lnTo>
                  <a:lnTo>
                    <a:pt x="521643" y="141385"/>
                  </a:lnTo>
                  <a:lnTo>
                    <a:pt x="523164" y="142174"/>
                  </a:lnTo>
                  <a:lnTo>
                    <a:pt x="527726" y="143237"/>
                  </a:lnTo>
                  <a:lnTo>
                    <a:pt x="529247" y="142317"/>
                  </a:lnTo>
                  <a:lnTo>
                    <a:pt x="538372" y="143892"/>
                  </a:lnTo>
                  <a:lnTo>
                    <a:pt x="539893" y="144212"/>
                  </a:lnTo>
                  <a:lnTo>
                    <a:pt x="541414" y="143982"/>
                  </a:lnTo>
                  <a:lnTo>
                    <a:pt x="544455" y="145034"/>
                  </a:lnTo>
                  <a:lnTo>
                    <a:pt x="552059" y="145683"/>
                  </a:lnTo>
                  <a:lnTo>
                    <a:pt x="553580" y="145479"/>
                  </a:lnTo>
                  <a:lnTo>
                    <a:pt x="555101" y="145994"/>
                  </a:lnTo>
                  <a:lnTo>
                    <a:pt x="558143" y="145540"/>
                  </a:lnTo>
                  <a:lnTo>
                    <a:pt x="559664" y="145883"/>
                  </a:lnTo>
                  <a:lnTo>
                    <a:pt x="561184" y="145448"/>
                  </a:lnTo>
                  <a:lnTo>
                    <a:pt x="568788" y="145676"/>
                  </a:lnTo>
                  <a:lnTo>
                    <a:pt x="571830" y="146493"/>
                  </a:lnTo>
                  <a:lnTo>
                    <a:pt x="573351" y="145729"/>
                  </a:lnTo>
                  <a:lnTo>
                    <a:pt x="574872" y="145977"/>
                  </a:lnTo>
                  <a:lnTo>
                    <a:pt x="577913" y="147148"/>
                  </a:lnTo>
                  <a:lnTo>
                    <a:pt x="580955" y="146188"/>
                  </a:lnTo>
                  <a:lnTo>
                    <a:pt x="583997" y="146559"/>
                  </a:lnTo>
                  <a:lnTo>
                    <a:pt x="587038" y="146000"/>
                  </a:lnTo>
                  <a:lnTo>
                    <a:pt x="590080" y="146855"/>
                  </a:lnTo>
                  <a:lnTo>
                    <a:pt x="591601" y="146676"/>
                  </a:lnTo>
                  <a:lnTo>
                    <a:pt x="593122" y="146866"/>
                  </a:lnTo>
                  <a:lnTo>
                    <a:pt x="597684" y="146173"/>
                  </a:lnTo>
                  <a:lnTo>
                    <a:pt x="600726" y="146891"/>
                  </a:lnTo>
                  <a:lnTo>
                    <a:pt x="602247" y="146195"/>
                  </a:lnTo>
                  <a:lnTo>
                    <a:pt x="603767" y="146034"/>
                  </a:lnTo>
                  <a:lnTo>
                    <a:pt x="605288" y="146740"/>
                  </a:lnTo>
                  <a:lnTo>
                    <a:pt x="608330" y="146492"/>
                  </a:lnTo>
                  <a:lnTo>
                    <a:pt x="611372" y="146842"/>
                  </a:lnTo>
                  <a:lnTo>
                    <a:pt x="612892" y="145948"/>
                  </a:lnTo>
                  <a:lnTo>
                    <a:pt x="614413" y="145836"/>
                  </a:lnTo>
                  <a:lnTo>
                    <a:pt x="618976" y="147226"/>
                  </a:lnTo>
                  <a:lnTo>
                    <a:pt x="620497" y="146602"/>
                  </a:lnTo>
                  <a:lnTo>
                    <a:pt x="625059" y="146704"/>
                  </a:lnTo>
                  <a:lnTo>
                    <a:pt x="631142" y="146768"/>
                  </a:lnTo>
                  <a:lnTo>
                    <a:pt x="635705" y="147470"/>
                  </a:lnTo>
                  <a:lnTo>
                    <a:pt x="637226" y="147681"/>
                  </a:lnTo>
                  <a:lnTo>
                    <a:pt x="638746" y="146631"/>
                  </a:lnTo>
                  <a:lnTo>
                    <a:pt x="641788" y="146339"/>
                  </a:lnTo>
                  <a:lnTo>
                    <a:pt x="643309" y="146499"/>
                  </a:lnTo>
                  <a:lnTo>
                    <a:pt x="644830" y="146270"/>
                  </a:lnTo>
                  <a:lnTo>
                    <a:pt x="647871" y="147082"/>
                  </a:lnTo>
                  <a:lnTo>
                    <a:pt x="655476" y="146985"/>
                  </a:lnTo>
                  <a:lnTo>
                    <a:pt x="656996" y="147764"/>
                  </a:lnTo>
                  <a:lnTo>
                    <a:pt x="658517" y="147289"/>
                  </a:lnTo>
                  <a:lnTo>
                    <a:pt x="666121" y="147210"/>
                  </a:lnTo>
                  <a:lnTo>
                    <a:pt x="667642" y="147456"/>
                  </a:lnTo>
                  <a:lnTo>
                    <a:pt x="669163" y="148088"/>
                  </a:lnTo>
                  <a:lnTo>
                    <a:pt x="673725" y="147747"/>
                  </a:lnTo>
                  <a:lnTo>
                    <a:pt x="675246" y="147263"/>
                  </a:lnTo>
                  <a:lnTo>
                    <a:pt x="678288" y="147376"/>
                  </a:lnTo>
                  <a:lnTo>
                    <a:pt x="681330" y="146921"/>
                  </a:lnTo>
                  <a:lnTo>
                    <a:pt x="682850" y="147227"/>
                  </a:lnTo>
                  <a:lnTo>
                    <a:pt x="684371" y="146821"/>
                  </a:lnTo>
                  <a:lnTo>
                    <a:pt x="687413" y="147053"/>
                  </a:lnTo>
                  <a:lnTo>
                    <a:pt x="690455" y="147621"/>
                  </a:lnTo>
                  <a:lnTo>
                    <a:pt x="693496" y="146501"/>
                  </a:lnTo>
                  <a:lnTo>
                    <a:pt x="695017" y="146802"/>
                  </a:lnTo>
                  <a:lnTo>
                    <a:pt x="696538" y="145783"/>
                  </a:lnTo>
                  <a:lnTo>
                    <a:pt x="698059" y="146534"/>
                  </a:lnTo>
                  <a:lnTo>
                    <a:pt x="699580" y="146516"/>
                  </a:lnTo>
                  <a:lnTo>
                    <a:pt x="701100" y="145851"/>
                  </a:lnTo>
                  <a:lnTo>
                    <a:pt x="704142" y="146097"/>
                  </a:lnTo>
                  <a:lnTo>
                    <a:pt x="707184" y="146788"/>
                  </a:lnTo>
                  <a:lnTo>
                    <a:pt x="708704" y="146220"/>
                  </a:lnTo>
                  <a:lnTo>
                    <a:pt x="711746" y="146074"/>
                  </a:lnTo>
                  <a:lnTo>
                    <a:pt x="714788" y="146056"/>
                  </a:lnTo>
                  <a:lnTo>
                    <a:pt x="716309" y="145738"/>
                  </a:lnTo>
                  <a:lnTo>
                    <a:pt x="719350" y="145857"/>
                  </a:lnTo>
                  <a:lnTo>
                    <a:pt x="720871" y="145338"/>
                  </a:lnTo>
                  <a:lnTo>
                    <a:pt x="722392" y="145212"/>
                  </a:lnTo>
                  <a:lnTo>
                    <a:pt x="725434" y="146132"/>
                  </a:lnTo>
                  <a:lnTo>
                    <a:pt x="726954" y="146381"/>
                  </a:lnTo>
                  <a:lnTo>
                    <a:pt x="728475" y="145288"/>
                  </a:lnTo>
                  <a:lnTo>
                    <a:pt x="740642" y="145369"/>
                  </a:lnTo>
                  <a:lnTo>
                    <a:pt x="742163" y="144358"/>
                  </a:lnTo>
                  <a:lnTo>
                    <a:pt x="749767" y="144849"/>
                  </a:lnTo>
                  <a:lnTo>
                    <a:pt x="752808" y="144867"/>
                  </a:lnTo>
                  <a:lnTo>
                    <a:pt x="754329" y="145677"/>
                  </a:lnTo>
                  <a:lnTo>
                    <a:pt x="761933" y="145521"/>
                  </a:lnTo>
                  <a:lnTo>
                    <a:pt x="764975" y="146647"/>
                  </a:lnTo>
                  <a:lnTo>
                    <a:pt x="769538" y="145777"/>
                  </a:lnTo>
                  <a:lnTo>
                    <a:pt x="771058" y="145670"/>
                  </a:lnTo>
                  <a:lnTo>
                    <a:pt x="772579" y="146249"/>
                  </a:lnTo>
                  <a:lnTo>
                    <a:pt x="774100" y="144946"/>
                  </a:lnTo>
                  <a:lnTo>
                    <a:pt x="777142" y="145860"/>
                  </a:lnTo>
                  <a:lnTo>
                    <a:pt x="781704" y="146165"/>
                  </a:lnTo>
                  <a:lnTo>
                    <a:pt x="786267" y="146888"/>
                  </a:lnTo>
                  <a:lnTo>
                    <a:pt x="790829" y="146341"/>
                  </a:lnTo>
                  <a:lnTo>
                    <a:pt x="792350" y="146417"/>
                  </a:lnTo>
                  <a:lnTo>
                    <a:pt x="793871" y="145644"/>
                  </a:lnTo>
                  <a:lnTo>
                    <a:pt x="795392" y="145689"/>
                  </a:lnTo>
                  <a:lnTo>
                    <a:pt x="796912" y="146243"/>
                  </a:lnTo>
                  <a:lnTo>
                    <a:pt x="813641" y="146139"/>
                  </a:lnTo>
                  <a:lnTo>
                    <a:pt x="821246" y="146339"/>
                  </a:lnTo>
                  <a:lnTo>
                    <a:pt x="822766" y="145604"/>
                  </a:lnTo>
                  <a:lnTo>
                    <a:pt x="824287" y="145648"/>
                  </a:lnTo>
                  <a:lnTo>
                    <a:pt x="825808" y="146184"/>
                  </a:lnTo>
                  <a:lnTo>
                    <a:pt x="830371" y="146223"/>
                  </a:lnTo>
                  <a:lnTo>
                    <a:pt x="831891" y="147132"/>
                  </a:lnTo>
                  <a:lnTo>
                    <a:pt x="833412" y="147499"/>
                  </a:lnTo>
                  <a:lnTo>
                    <a:pt x="839496" y="145752"/>
                  </a:lnTo>
                  <a:lnTo>
                    <a:pt x="841016" y="145971"/>
                  </a:lnTo>
                  <a:lnTo>
                    <a:pt x="842537" y="146706"/>
                  </a:lnTo>
                  <a:lnTo>
                    <a:pt x="844058" y="146077"/>
                  </a:lnTo>
                  <a:lnTo>
                    <a:pt x="845579" y="146141"/>
                  </a:lnTo>
                  <a:lnTo>
                    <a:pt x="848620" y="147137"/>
                  </a:lnTo>
                  <a:lnTo>
                    <a:pt x="850141" y="146675"/>
                  </a:lnTo>
                  <a:lnTo>
                    <a:pt x="851662" y="147373"/>
                  </a:lnTo>
                  <a:lnTo>
                    <a:pt x="853183" y="147675"/>
                  </a:lnTo>
                  <a:lnTo>
                    <a:pt x="857745" y="147186"/>
                  </a:lnTo>
                  <a:lnTo>
                    <a:pt x="862308" y="147562"/>
                  </a:lnTo>
                  <a:lnTo>
                    <a:pt x="863829" y="147308"/>
                  </a:lnTo>
                  <a:lnTo>
                    <a:pt x="866870" y="148872"/>
                  </a:lnTo>
                  <a:lnTo>
                    <a:pt x="868391" y="148714"/>
                  </a:lnTo>
                  <a:lnTo>
                    <a:pt x="869912" y="148970"/>
                  </a:lnTo>
                  <a:lnTo>
                    <a:pt x="872954" y="148597"/>
                  </a:lnTo>
                  <a:lnTo>
                    <a:pt x="875995" y="148789"/>
                  </a:lnTo>
                  <a:lnTo>
                    <a:pt x="879037" y="148740"/>
                  </a:lnTo>
                  <a:lnTo>
                    <a:pt x="880558" y="148997"/>
                  </a:lnTo>
                  <a:lnTo>
                    <a:pt x="882079" y="148857"/>
                  </a:lnTo>
                  <a:lnTo>
                    <a:pt x="883599" y="149137"/>
                  </a:lnTo>
                  <a:lnTo>
                    <a:pt x="886641" y="148725"/>
                  </a:lnTo>
                  <a:lnTo>
                    <a:pt x="888162" y="149104"/>
                  </a:lnTo>
                  <a:lnTo>
                    <a:pt x="891204" y="148311"/>
                  </a:lnTo>
                  <a:lnTo>
                    <a:pt x="892724" y="148212"/>
                  </a:lnTo>
                  <a:lnTo>
                    <a:pt x="894245" y="148614"/>
                  </a:lnTo>
                  <a:lnTo>
                    <a:pt x="895766" y="148619"/>
                  </a:lnTo>
                  <a:lnTo>
                    <a:pt x="897287" y="149056"/>
                  </a:lnTo>
                  <a:lnTo>
                    <a:pt x="900329" y="148900"/>
                  </a:lnTo>
                  <a:lnTo>
                    <a:pt x="901849" y="149587"/>
                  </a:lnTo>
                  <a:lnTo>
                    <a:pt x="903370" y="148891"/>
                  </a:lnTo>
                  <a:lnTo>
                    <a:pt x="904891" y="148601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39">
              <a:extLst>
                <a:ext uri="{FF2B5EF4-FFF2-40B4-BE49-F238E27FC236}">
                  <a16:creationId xmlns:a16="http://schemas.microsoft.com/office/drawing/2014/main" id="{0041F78B-D154-0948-9932-B50518DA5AA3}"/>
                </a:ext>
              </a:extLst>
            </p:cNvPr>
            <p:cNvSpPr/>
            <p:nvPr/>
          </p:nvSpPr>
          <p:spPr>
            <a:xfrm>
              <a:off x="3125989" y="2037127"/>
              <a:ext cx="760730" cy="730250"/>
            </a:xfrm>
            <a:custGeom>
              <a:avLst/>
              <a:gdLst/>
              <a:ahLst/>
              <a:cxnLst/>
              <a:rect l="l" t="t" r="r" b="b"/>
              <a:pathLst>
                <a:path w="760729" h="730250">
                  <a:moveTo>
                    <a:pt x="0" y="127167"/>
                  </a:moveTo>
                  <a:lnTo>
                    <a:pt x="77334" y="127628"/>
                  </a:lnTo>
                  <a:lnTo>
                    <a:pt x="78094" y="127812"/>
                  </a:lnTo>
                  <a:lnTo>
                    <a:pt x="136665" y="128205"/>
                  </a:lnTo>
                  <a:lnTo>
                    <a:pt x="137426" y="128388"/>
                  </a:lnTo>
                  <a:lnTo>
                    <a:pt x="158725" y="128646"/>
                  </a:lnTo>
                  <a:lnTo>
                    <a:pt x="159485" y="128829"/>
                  </a:lnTo>
                  <a:lnTo>
                    <a:pt x="177235" y="129074"/>
                  </a:lnTo>
                  <a:lnTo>
                    <a:pt x="177995" y="129257"/>
                  </a:lnTo>
                  <a:lnTo>
                    <a:pt x="187123" y="129471"/>
                  </a:lnTo>
                  <a:lnTo>
                    <a:pt x="187884" y="129654"/>
                  </a:lnTo>
                  <a:lnTo>
                    <a:pt x="197012" y="129868"/>
                  </a:lnTo>
                  <a:lnTo>
                    <a:pt x="197772" y="130051"/>
                  </a:lnTo>
                  <a:lnTo>
                    <a:pt x="202844" y="130250"/>
                  </a:lnTo>
                  <a:lnTo>
                    <a:pt x="203605" y="130433"/>
                  </a:lnTo>
                  <a:lnTo>
                    <a:pt x="204365" y="130256"/>
                  </a:lnTo>
                  <a:lnTo>
                    <a:pt x="206140" y="130442"/>
                  </a:lnTo>
                  <a:lnTo>
                    <a:pt x="206900" y="130626"/>
                  </a:lnTo>
                  <a:lnTo>
                    <a:pt x="210450" y="130819"/>
                  </a:lnTo>
                  <a:lnTo>
                    <a:pt x="210958" y="131001"/>
                  </a:lnTo>
                  <a:lnTo>
                    <a:pt x="211718" y="130824"/>
                  </a:lnTo>
                  <a:lnTo>
                    <a:pt x="212479" y="131007"/>
                  </a:lnTo>
                  <a:lnTo>
                    <a:pt x="215268" y="131198"/>
                  </a:lnTo>
                  <a:lnTo>
                    <a:pt x="216028" y="131381"/>
                  </a:lnTo>
                  <a:lnTo>
                    <a:pt x="218565" y="131571"/>
                  </a:lnTo>
                  <a:lnTo>
                    <a:pt x="219071" y="131753"/>
                  </a:lnTo>
                  <a:lnTo>
                    <a:pt x="219578" y="131574"/>
                  </a:lnTo>
                  <a:lnTo>
                    <a:pt x="220592" y="131939"/>
                  </a:lnTo>
                  <a:lnTo>
                    <a:pt x="222875" y="132128"/>
                  </a:lnTo>
                  <a:lnTo>
                    <a:pt x="223381" y="132310"/>
                  </a:lnTo>
                  <a:lnTo>
                    <a:pt x="223889" y="132131"/>
                  </a:lnTo>
                  <a:lnTo>
                    <a:pt x="224904" y="132496"/>
                  </a:lnTo>
                  <a:lnTo>
                    <a:pt x="226679" y="132683"/>
                  </a:lnTo>
                  <a:lnTo>
                    <a:pt x="227185" y="132685"/>
                  </a:lnTo>
                  <a:lnTo>
                    <a:pt x="227945" y="132868"/>
                  </a:lnTo>
                  <a:lnTo>
                    <a:pt x="228453" y="133050"/>
                  </a:lnTo>
                  <a:lnTo>
                    <a:pt x="228960" y="133052"/>
                  </a:lnTo>
                  <a:lnTo>
                    <a:pt x="230482" y="133238"/>
                  </a:lnTo>
                  <a:lnTo>
                    <a:pt x="231495" y="133603"/>
                  </a:lnTo>
                  <a:lnTo>
                    <a:pt x="233270" y="133790"/>
                  </a:lnTo>
                  <a:lnTo>
                    <a:pt x="234284" y="134155"/>
                  </a:lnTo>
                  <a:lnTo>
                    <a:pt x="235553" y="134340"/>
                  </a:lnTo>
                  <a:lnTo>
                    <a:pt x="236567" y="134704"/>
                  </a:lnTo>
                  <a:lnTo>
                    <a:pt x="237581" y="134889"/>
                  </a:lnTo>
                  <a:lnTo>
                    <a:pt x="238596" y="135253"/>
                  </a:lnTo>
                  <a:lnTo>
                    <a:pt x="239610" y="135437"/>
                  </a:lnTo>
                  <a:lnTo>
                    <a:pt x="240877" y="135983"/>
                  </a:lnTo>
                  <a:lnTo>
                    <a:pt x="241385" y="136166"/>
                  </a:lnTo>
                  <a:lnTo>
                    <a:pt x="242398" y="136530"/>
                  </a:lnTo>
                  <a:lnTo>
                    <a:pt x="242906" y="136713"/>
                  </a:lnTo>
                  <a:lnTo>
                    <a:pt x="243920" y="137078"/>
                  </a:lnTo>
                  <a:lnTo>
                    <a:pt x="244681" y="137261"/>
                  </a:lnTo>
                  <a:lnTo>
                    <a:pt x="246455" y="138170"/>
                  </a:lnTo>
                  <a:lnTo>
                    <a:pt x="246709" y="138171"/>
                  </a:lnTo>
                  <a:lnTo>
                    <a:pt x="247470" y="138715"/>
                  </a:lnTo>
                  <a:lnTo>
                    <a:pt x="248230" y="138898"/>
                  </a:lnTo>
                  <a:lnTo>
                    <a:pt x="272065" y="184109"/>
                  </a:lnTo>
                  <a:lnTo>
                    <a:pt x="276883" y="226002"/>
                  </a:lnTo>
                  <a:lnTo>
                    <a:pt x="280939" y="306518"/>
                  </a:lnTo>
                  <a:lnTo>
                    <a:pt x="282713" y="369338"/>
                  </a:lnTo>
                  <a:lnTo>
                    <a:pt x="284488" y="457607"/>
                  </a:lnTo>
                  <a:lnTo>
                    <a:pt x="289052" y="703100"/>
                  </a:lnTo>
                  <a:lnTo>
                    <a:pt x="290067" y="724041"/>
                  </a:lnTo>
                  <a:lnTo>
                    <a:pt x="290827" y="729820"/>
                  </a:lnTo>
                  <a:lnTo>
                    <a:pt x="291081" y="730001"/>
                  </a:lnTo>
                  <a:lnTo>
                    <a:pt x="291335" y="729461"/>
                  </a:lnTo>
                  <a:lnTo>
                    <a:pt x="294124" y="677127"/>
                  </a:lnTo>
                  <a:lnTo>
                    <a:pt x="295645" y="616666"/>
                  </a:lnTo>
                  <a:lnTo>
                    <a:pt x="301730" y="335112"/>
                  </a:lnTo>
                  <a:lnTo>
                    <a:pt x="306802" y="179362"/>
                  </a:lnTo>
                  <a:lnTo>
                    <a:pt x="309845" y="103203"/>
                  </a:lnTo>
                  <a:lnTo>
                    <a:pt x="312887" y="60617"/>
                  </a:lnTo>
                  <a:lnTo>
                    <a:pt x="314409" y="55749"/>
                  </a:lnTo>
                  <a:lnTo>
                    <a:pt x="315169" y="58098"/>
                  </a:lnTo>
                  <a:lnTo>
                    <a:pt x="316436" y="67127"/>
                  </a:lnTo>
                  <a:lnTo>
                    <a:pt x="326326" y="148567"/>
                  </a:lnTo>
                  <a:lnTo>
                    <a:pt x="328101" y="159043"/>
                  </a:lnTo>
                  <a:lnTo>
                    <a:pt x="329114" y="162656"/>
                  </a:lnTo>
                  <a:lnTo>
                    <a:pt x="330128" y="164104"/>
                  </a:lnTo>
                  <a:lnTo>
                    <a:pt x="331397" y="162845"/>
                  </a:lnTo>
                  <a:lnTo>
                    <a:pt x="333425" y="157799"/>
                  </a:lnTo>
                  <a:lnTo>
                    <a:pt x="337229" y="147885"/>
                  </a:lnTo>
                  <a:lnTo>
                    <a:pt x="339510" y="143742"/>
                  </a:lnTo>
                  <a:lnTo>
                    <a:pt x="341285" y="141763"/>
                  </a:lnTo>
                  <a:lnTo>
                    <a:pt x="344328" y="139969"/>
                  </a:lnTo>
                  <a:lnTo>
                    <a:pt x="346863" y="140159"/>
                  </a:lnTo>
                  <a:lnTo>
                    <a:pt x="350921" y="142700"/>
                  </a:lnTo>
                  <a:lnTo>
                    <a:pt x="352442" y="142706"/>
                  </a:lnTo>
                  <a:lnTo>
                    <a:pt x="354471" y="139284"/>
                  </a:lnTo>
                  <a:lnTo>
                    <a:pt x="358274" y="129190"/>
                  </a:lnTo>
                  <a:lnTo>
                    <a:pt x="360049" y="127211"/>
                  </a:lnTo>
                  <a:lnTo>
                    <a:pt x="361062" y="127034"/>
                  </a:lnTo>
                  <a:lnTo>
                    <a:pt x="362330" y="126497"/>
                  </a:lnTo>
                  <a:lnTo>
                    <a:pt x="362838" y="126318"/>
                  </a:lnTo>
                  <a:lnTo>
                    <a:pt x="367402" y="123447"/>
                  </a:lnTo>
                  <a:lnTo>
                    <a:pt x="368415" y="123631"/>
                  </a:lnTo>
                  <a:lnTo>
                    <a:pt x="376022" y="128713"/>
                  </a:lnTo>
                  <a:lnTo>
                    <a:pt x="376783" y="128896"/>
                  </a:lnTo>
                  <a:lnTo>
                    <a:pt x="377543" y="129079"/>
                  </a:lnTo>
                  <a:lnTo>
                    <a:pt x="378557" y="129263"/>
                  </a:lnTo>
                  <a:lnTo>
                    <a:pt x="379318" y="129447"/>
                  </a:lnTo>
                  <a:lnTo>
                    <a:pt x="379826" y="129448"/>
                  </a:lnTo>
                  <a:lnTo>
                    <a:pt x="382361" y="129638"/>
                  </a:lnTo>
                  <a:lnTo>
                    <a:pt x="382869" y="129640"/>
                  </a:lnTo>
                  <a:lnTo>
                    <a:pt x="407464" y="129549"/>
                  </a:lnTo>
                  <a:lnTo>
                    <a:pt x="408224" y="129371"/>
                  </a:lnTo>
                  <a:lnTo>
                    <a:pt x="408985" y="129554"/>
                  </a:lnTo>
                  <a:lnTo>
                    <a:pt x="417859" y="129406"/>
                  </a:lnTo>
                  <a:lnTo>
                    <a:pt x="418619" y="129228"/>
                  </a:lnTo>
                  <a:lnTo>
                    <a:pt x="433833" y="129103"/>
                  </a:lnTo>
                  <a:lnTo>
                    <a:pt x="434594" y="128925"/>
                  </a:lnTo>
                  <a:lnTo>
                    <a:pt x="455893" y="128822"/>
                  </a:lnTo>
                  <a:lnTo>
                    <a:pt x="456653" y="128644"/>
                  </a:lnTo>
                  <a:lnTo>
                    <a:pt x="471360" y="128517"/>
                  </a:lnTo>
                  <a:lnTo>
                    <a:pt x="472120" y="128340"/>
                  </a:lnTo>
                  <a:lnTo>
                    <a:pt x="481502" y="128193"/>
                  </a:lnTo>
                  <a:lnTo>
                    <a:pt x="482263" y="128015"/>
                  </a:lnTo>
                  <a:lnTo>
                    <a:pt x="491391" y="127868"/>
                  </a:lnTo>
                  <a:lnTo>
                    <a:pt x="492151" y="127690"/>
                  </a:lnTo>
                  <a:lnTo>
                    <a:pt x="496207" y="127525"/>
                  </a:lnTo>
                  <a:lnTo>
                    <a:pt x="496715" y="127526"/>
                  </a:lnTo>
                  <a:lnTo>
                    <a:pt x="500011" y="127358"/>
                  </a:lnTo>
                  <a:lnTo>
                    <a:pt x="500771" y="127180"/>
                  </a:lnTo>
                  <a:lnTo>
                    <a:pt x="504575" y="127013"/>
                  </a:lnTo>
                  <a:lnTo>
                    <a:pt x="505335" y="126836"/>
                  </a:lnTo>
                  <a:lnTo>
                    <a:pt x="508124" y="126665"/>
                  </a:lnTo>
                  <a:lnTo>
                    <a:pt x="508886" y="126488"/>
                  </a:lnTo>
                  <a:lnTo>
                    <a:pt x="511167" y="126315"/>
                  </a:lnTo>
                  <a:lnTo>
                    <a:pt x="511928" y="126138"/>
                  </a:lnTo>
                  <a:lnTo>
                    <a:pt x="513703" y="125964"/>
                  </a:lnTo>
                  <a:lnTo>
                    <a:pt x="514463" y="125786"/>
                  </a:lnTo>
                  <a:lnTo>
                    <a:pt x="515985" y="125611"/>
                  </a:lnTo>
                  <a:lnTo>
                    <a:pt x="516746" y="125433"/>
                  </a:lnTo>
                  <a:lnTo>
                    <a:pt x="517760" y="125256"/>
                  </a:lnTo>
                  <a:lnTo>
                    <a:pt x="518521" y="125079"/>
                  </a:lnTo>
                  <a:lnTo>
                    <a:pt x="520041" y="124904"/>
                  </a:lnTo>
                  <a:lnTo>
                    <a:pt x="520802" y="124545"/>
                  </a:lnTo>
                  <a:lnTo>
                    <a:pt x="521310" y="124547"/>
                  </a:lnTo>
                  <a:lnTo>
                    <a:pt x="521816" y="124369"/>
                  </a:lnTo>
                  <a:lnTo>
                    <a:pt x="522578" y="124191"/>
                  </a:lnTo>
                  <a:lnTo>
                    <a:pt x="523591" y="124014"/>
                  </a:lnTo>
                  <a:lnTo>
                    <a:pt x="524859" y="123477"/>
                  </a:lnTo>
                  <a:lnTo>
                    <a:pt x="525620" y="123299"/>
                  </a:lnTo>
                  <a:lnTo>
                    <a:pt x="526634" y="122942"/>
                  </a:lnTo>
                  <a:lnTo>
                    <a:pt x="527142" y="122763"/>
                  </a:lnTo>
                  <a:lnTo>
                    <a:pt x="528917" y="121867"/>
                  </a:lnTo>
                  <a:lnTo>
                    <a:pt x="529677" y="121690"/>
                  </a:lnTo>
                  <a:lnTo>
                    <a:pt x="531959" y="120434"/>
                  </a:lnTo>
                  <a:lnTo>
                    <a:pt x="532213" y="120435"/>
                  </a:lnTo>
                  <a:lnTo>
                    <a:pt x="532973" y="119716"/>
                  </a:lnTo>
                  <a:lnTo>
                    <a:pt x="533481" y="119537"/>
                  </a:lnTo>
                  <a:lnTo>
                    <a:pt x="534494" y="118639"/>
                  </a:lnTo>
                  <a:lnTo>
                    <a:pt x="550215" y="73391"/>
                  </a:lnTo>
                  <a:lnTo>
                    <a:pt x="555033" y="40919"/>
                  </a:lnTo>
                  <a:lnTo>
                    <a:pt x="556047" y="39479"/>
                  </a:lnTo>
                  <a:lnTo>
                    <a:pt x="557061" y="40565"/>
                  </a:lnTo>
                  <a:lnTo>
                    <a:pt x="560103" y="48518"/>
                  </a:lnTo>
                  <a:lnTo>
                    <a:pt x="560865" y="49062"/>
                  </a:lnTo>
                  <a:lnTo>
                    <a:pt x="569231" y="359"/>
                  </a:lnTo>
                  <a:lnTo>
                    <a:pt x="569739" y="0"/>
                  </a:lnTo>
                  <a:lnTo>
                    <a:pt x="570245" y="1084"/>
                  </a:lnTo>
                  <a:lnTo>
                    <a:pt x="571006" y="5600"/>
                  </a:lnTo>
                  <a:lnTo>
                    <a:pt x="572020" y="15350"/>
                  </a:lnTo>
                  <a:lnTo>
                    <a:pt x="577853" y="81794"/>
                  </a:lnTo>
                  <a:lnTo>
                    <a:pt x="579881" y="94978"/>
                  </a:lnTo>
                  <a:lnTo>
                    <a:pt x="593065" y="119573"/>
                  </a:lnTo>
                  <a:lnTo>
                    <a:pt x="595094" y="120664"/>
                  </a:lnTo>
                  <a:lnTo>
                    <a:pt x="595855" y="120847"/>
                  </a:lnTo>
                  <a:lnTo>
                    <a:pt x="597377" y="121574"/>
                  </a:lnTo>
                  <a:lnTo>
                    <a:pt x="598390" y="121759"/>
                  </a:lnTo>
                  <a:lnTo>
                    <a:pt x="599658" y="122305"/>
                  </a:lnTo>
                  <a:lnTo>
                    <a:pt x="600673" y="122489"/>
                  </a:lnTo>
                  <a:lnTo>
                    <a:pt x="601687" y="122853"/>
                  </a:lnTo>
                  <a:lnTo>
                    <a:pt x="602193" y="122855"/>
                  </a:lnTo>
                  <a:lnTo>
                    <a:pt x="603462" y="123040"/>
                  </a:lnTo>
                  <a:lnTo>
                    <a:pt x="604222" y="123224"/>
                  </a:lnTo>
                  <a:lnTo>
                    <a:pt x="608786" y="123421"/>
                  </a:lnTo>
                  <a:lnTo>
                    <a:pt x="609547" y="123604"/>
                  </a:lnTo>
                  <a:lnTo>
                    <a:pt x="611829" y="123432"/>
                  </a:lnTo>
                  <a:lnTo>
                    <a:pt x="612590" y="123254"/>
                  </a:lnTo>
                  <a:lnTo>
                    <a:pt x="613096" y="123075"/>
                  </a:lnTo>
                  <a:lnTo>
                    <a:pt x="614365" y="122539"/>
                  </a:lnTo>
                  <a:lnTo>
                    <a:pt x="615125" y="122361"/>
                  </a:lnTo>
                  <a:lnTo>
                    <a:pt x="621210" y="118412"/>
                  </a:lnTo>
                  <a:lnTo>
                    <a:pt x="622224" y="118596"/>
                  </a:lnTo>
                  <a:lnTo>
                    <a:pt x="629831" y="123678"/>
                  </a:lnTo>
                  <a:lnTo>
                    <a:pt x="630338" y="123860"/>
                  </a:lnTo>
                  <a:lnTo>
                    <a:pt x="632114" y="124769"/>
                  </a:lnTo>
                  <a:lnTo>
                    <a:pt x="632621" y="124951"/>
                  </a:lnTo>
                  <a:lnTo>
                    <a:pt x="633889" y="125497"/>
                  </a:lnTo>
                  <a:lnTo>
                    <a:pt x="634902" y="125682"/>
                  </a:lnTo>
                  <a:lnTo>
                    <a:pt x="636170" y="126228"/>
                  </a:lnTo>
                  <a:lnTo>
                    <a:pt x="636678" y="126229"/>
                  </a:lnTo>
                  <a:lnTo>
                    <a:pt x="637439" y="126413"/>
                  </a:lnTo>
                  <a:lnTo>
                    <a:pt x="638199" y="126596"/>
                  </a:lnTo>
                  <a:lnTo>
                    <a:pt x="639466" y="126781"/>
                  </a:lnTo>
                  <a:lnTo>
                    <a:pt x="640228" y="126964"/>
                  </a:lnTo>
                  <a:lnTo>
                    <a:pt x="642003" y="127151"/>
                  </a:lnTo>
                  <a:lnTo>
                    <a:pt x="642763" y="127335"/>
                  </a:lnTo>
                  <a:lnTo>
                    <a:pt x="645298" y="127524"/>
                  </a:lnTo>
                  <a:lnTo>
                    <a:pt x="646059" y="127707"/>
                  </a:lnTo>
                  <a:lnTo>
                    <a:pt x="650370" y="127904"/>
                  </a:lnTo>
                  <a:lnTo>
                    <a:pt x="651131" y="128087"/>
                  </a:lnTo>
                  <a:lnTo>
                    <a:pt x="657469" y="128290"/>
                  </a:lnTo>
                  <a:lnTo>
                    <a:pt x="658230" y="128474"/>
                  </a:lnTo>
                  <a:lnTo>
                    <a:pt x="658990" y="128296"/>
                  </a:lnTo>
                  <a:lnTo>
                    <a:pt x="664315" y="128496"/>
                  </a:lnTo>
                  <a:lnTo>
                    <a:pt x="665075" y="128679"/>
                  </a:lnTo>
                  <a:lnTo>
                    <a:pt x="689417" y="128948"/>
                  </a:lnTo>
                  <a:lnTo>
                    <a:pt x="690178" y="129131"/>
                  </a:lnTo>
                  <a:lnTo>
                    <a:pt x="736832" y="129481"/>
                  </a:lnTo>
                  <a:lnTo>
                    <a:pt x="737339" y="129663"/>
                  </a:lnTo>
                  <a:lnTo>
                    <a:pt x="738099" y="129486"/>
                  </a:lnTo>
                  <a:lnTo>
                    <a:pt x="760413" y="129567"/>
                  </a:lnTo>
                </a:path>
              </a:pathLst>
            </a:custGeom>
            <a:ln w="46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40">
              <a:extLst>
                <a:ext uri="{FF2B5EF4-FFF2-40B4-BE49-F238E27FC236}">
                  <a16:creationId xmlns:a16="http://schemas.microsoft.com/office/drawing/2014/main" id="{1F8E2FD4-8778-49CD-595A-58A063736A53}"/>
                </a:ext>
              </a:extLst>
            </p:cNvPr>
            <p:cNvSpPr/>
            <p:nvPr/>
          </p:nvSpPr>
          <p:spPr>
            <a:xfrm>
              <a:off x="3075772" y="1981307"/>
              <a:ext cx="1104900" cy="823594"/>
            </a:xfrm>
            <a:custGeom>
              <a:avLst/>
              <a:gdLst/>
              <a:ahLst/>
              <a:cxnLst/>
              <a:rect l="l" t="t" r="r" b="b"/>
              <a:pathLst>
                <a:path w="1104900" h="823594">
                  <a:moveTo>
                    <a:pt x="1104783" y="823242"/>
                  </a:moveTo>
                  <a:lnTo>
                    <a:pt x="1104783" y="0"/>
                  </a:lnTo>
                </a:path>
                <a:path w="1104900" h="823594">
                  <a:moveTo>
                    <a:pt x="0" y="823242"/>
                  </a:moveTo>
                  <a:lnTo>
                    <a:pt x="0" y="0"/>
                  </a:lnTo>
                </a:path>
                <a:path w="1104900" h="823594">
                  <a:moveTo>
                    <a:pt x="0" y="823242"/>
                  </a:moveTo>
                  <a:lnTo>
                    <a:pt x="1104783" y="823242"/>
                  </a:lnTo>
                </a:path>
                <a:path w="1104900" h="823594">
                  <a:moveTo>
                    <a:pt x="0" y="0"/>
                  </a:moveTo>
                  <a:lnTo>
                    <a:pt x="11047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1">
              <a:extLst>
                <a:ext uri="{FF2B5EF4-FFF2-40B4-BE49-F238E27FC236}">
                  <a16:creationId xmlns:a16="http://schemas.microsoft.com/office/drawing/2014/main" id="{55F0B81D-7F71-D273-9DB3-E283460575CA}"/>
                </a:ext>
              </a:extLst>
            </p:cNvPr>
            <p:cNvSpPr/>
            <p:nvPr/>
          </p:nvSpPr>
          <p:spPr>
            <a:xfrm>
              <a:off x="3814361" y="1999869"/>
              <a:ext cx="347980" cy="120650"/>
            </a:xfrm>
            <a:custGeom>
              <a:avLst/>
              <a:gdLst/>
              <a:ahLst/>
              <a:cxnLst/>
              <a:rect l="l" t="t" r="r" b="b"/>
              <a:pathLst>
                <a:path w="347979" h="120650">
                  <a:moveTo>
                    <a:pt x="345157" y="0"/>
                  </a:moveTo>
                  <a:lnTo>
                    <a:pt x="2474" y="0"/>
                  </a:lnTo>
                  <a:lnTo>
                    <a:pt x="0" y="2474"/>
                  </a:lnTo>
                  <a:lnTo>
                    <a:pt x="0" y="117711"/>
                  </a:lnTo>
                  <a:lnTo>
                    <a:pt x="2474" y="120186"/>
                  </a:lnTo>
                  <a:lnTo>
                    <a:pt x="7424" y="120186"/>
                  </a:lnTo>
                  <a:lnTo>
                    <a:pt x="345157" y="120186"/>
                  </a:lnTo>
                  <a:lnTo>
                    <a:pt x="347632" y="117711"/>
                  </a:lnTo>
                  <a:lnTo>
                    <a:pt x="347632" y="2474"/>
                  </a:lnTo>
                  <a:lnTo>
                    <a:pt x="34515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42">
              <a:extLst>
                <a:ext uri="{FF2B5EF4-FFF2-40B4-BE49-F238E27FC236}">
                  <a16:creationId xmlns:a16="http://schemas.microsoft.com/office/drawing/2014/main" id="{26283F8C-DAF3-ABAE-D206-EBA6864AA5C6}"/>
                </a:ext>
              </a:extLst>
            </p:cNvPr>
            <p:cNvSpPr/>
            <p:nvPr/>
          </p:nvSpPr>
          <p:spPr>
            <a:xfrm>
              <a:off x="3814361" y="1999869"/>
              <a:ext cx="347980" cy="120650"/>
            </a:xfrm>
            <a:custGeom>
              <a:avLst/>
              <a:gdLst/>
              <a:ahLst/>
              <a:cxnLst/>
              <a:rect l="l" t="t" r="r" b="b"/>
              <a:pathLst>
                <a:path w="347979" h="120650">
                  <a:moveTo>
                    <a:pt x="7424" y="120186"/>
                  </a:moveTo>
                  <a:lnTo>
                    <a:pt x="340208" y="120186"/>
                  </a:lnTo>
                  <a:lnTo>
                    <a:pt x="345157" y="120186"/>
                  </a:lnTo>
                  <a:lnTo>
                    <a:pt x="347632" y="117711"/>
                  </a:lnTo>
                  <a:lnTo>
                    <a:pt x="347632" y="112761"/>
                  </a:lnTo>
                  <a:lnTo>
                    <a:pt x="347632" y="7424"/>
                  </a:lnTo>
                  <a:lnTo>
                    <a:pt x="347632" y="2474"/>
                  </a:lnTo>
                  <a:lnTo>
                    <a:pt x="345157" y="0"/>
                  </a:lnTo>
                  <a:lnTo>
                    <a:pt x="340208" y="0"/>
                  </a:lnTo>
                  <a:lnTo>
                    <a:pt x="7424" y="0"/>
                  </a:lnTo>
                  <a:lnTo>
                    <a:pt x="2474" y="0"/>
                  </a:lnTo>
                  <a:lnTo>
                    <a:pt x="0" y="2474"/>
                  </a:lnTo>
                  <a:lnTo>
                    <a:pt x="0" y="7424"/>
                  </a:lnTo>
                  <a:lnTo>
                    <a:pt x="0" y="112761"/>
                  </a:lnTo>
                  <a:lnTo>
                    <a:pt x="0" y="117711"/>
                  </a:lnTo>
                  <a:lnTo>
                    <a:pt x="2474" y="120186"/>
                  </a:lnTo>
                  <a:lnTo>
                    <a:pt x="7424" y="120186"/>
                  </a:lnTo>
                  <a:close/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43">
              <a:extLst>
                <a:ext uri="{FF2B5EF4-FFF2-40B4-BE49-F238E27FC236}">
                  <a16:creationId xmlns:a16="http://schemas.microsoft.com/office/drawing/2014/main" id="{8E6EB69D-C5B8-2EE7-E08F-C20A0101A40A}"/>
                </a:ext>
              </a:extLst>
            </p:cNvPr>
            <p:cNvSpPr/>
            <p:nvPr/>
          </p:nvSpPr>
          <p:spPr>
            <a:xfrm>
              <a:off x="3829211" y="202995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4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44">
              <a:extLst>
                <a:ext uri="{FF2B5EF4-FFF2-40B4-BE49-F238E27FC236}">
                  <a16:creationId xmlns:a16="http://schemas.microsoft.com/office/drawing/2014/main" id="{6E889213-AA5A-5142-57A5-6FFD7D59C4AD}"/>
                </a:ext>
              </a:extLst>
            </p:cNvPr>
            <p:cNvSpPr/>
            <p:nvPr/>
          </p:nvSpPr>
          <p:spPr>
            <a:xfrm>
              <a:off x="3829211" y="208447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0" y="0"/>
                  </a:moveTo>
                  <a:lnTo>
                    <a:pt x="74246" y="0"/>
                  </a:lnTo>
                </a:path>
              </a:pathLst>
            </a:custGeom>
            <a:ln w="46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245">
            <a:extLst>
              <a:ext uri="{FF2B5EF4-FFF2-40B4-BE49-F238E27FC236}">
                <a16:creationId xmlns:a16="http://schemas.microsoft.com/office/drawing/2014/main" id="{53166A32-DEF1-F5A4-949F-6C34097AA13A}"/>
              </a:ext>
            </a:extLst>
          </p:cNvPr>
          <p:cNvSpPr txBox="1"/>
          <p:nvPr/>
        </p:nvSpPr>
        <p:spPr>
          <a:xfrm>
            <a:off x="4948021" y="1441084"/>
            <a:ext cx="239395" cy="13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300" spc="-10" dirty="0">
                <a:latin typeface="DejaVu Sans"/>
                <a:cs typeface="DejaVu Sans"/>
              </a:rPr>
              <a:t>experiment</a:t>
            </a:r>
            <a:r>
              <a:rPr sz="300" spc="500" dirty="0">
                <a:latin typeface="DejaVu Sans"/>
                <a:cs typeface="DejaVu Sans"/>
              </a:rPr>
              <a:t> </a:t>
            </a:r>
            <a:r>
              <a:rPr sz="300" spc="-10" dirty="0">
                <a:latin typeface="DejaVu Sans"/>
                <a:cs typeface="DejaVu Sans"/>
              </a:rPr>
              <a:t>theory</a:t>
            </a:r>
            <a:endParaRPr sz="300">
              <a:latin typeface="DejaVu Sans"/>
              <a:cs typeface="DejaVu San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F30346-F08E-BAC6-D89F-DF857D29E5FB}"/>
              </a:ext>
            </a:extLst>
          </p:cNvPr>
          <p:cNvSpPr/>
          <p:nvPr/>
        </p:nvSpPr>
        <p:spPr>
          <a:xfrm>
            <a:off x="3367236" y="1464330"/>
            <a:ext cx="392526" cy="157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2E99999-62E0-18A1-B498-FD6248590C0C}"/>
              </a:ext>
            </a:extLst>
          </p:cNvPr>
          <p:cNvSpPr/>
          <p:nvPr/>
        </p:nvSpPr>
        <p:spPr>
          <a:xfrm>
            <a:off x="4815036" y="1446867"/>
            <a:ext cx="392526" cy="157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36272A-C222-FA42-9ED9-C9D0EA743551}"/>
              </a:ext>
            </a:extLst>
          </p:cNvPr>
          <p:cNvSpPr txBox="1"/>
          <p:nvPr/>
        </p:nvSpPr>
        <p:spPr>
          <a:xfrm>
            <a:off x="2311860" y="1212136"/>
            <a:ext cx="1683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XAS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00C0276-08C6-3268-7C09-07EE0EFE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7" y="1269334"/>
            <a:ext cx="1839663" cy="128509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BC35911F-D376-C6C0-992E-C2F5FBC3551C}"/>
              </a:ext>
            </a:extLst>
          </p:cNvPr>
          <p:cNvSpPr txBox="1"/>
          <p:nvPr/>
        </p:nvSpPr>
        <p:spPr>
          <a:xfrm>
            <a:off x="4154504" y="1212136"/>
            <a:ext cx="100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XMCD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A0A049E-DB5D-3ECA-A604-15F99811FD6B}"/>
              </a:ext>
            </a:extLst>
          </p:cNvPr>
          <p:cNvSpPr txBox="1"/>
          <p:nvPr/>
        </p:nvSpPr>
        <p:spPr>
          <a:xfrm>
            <a:off x="3390124" y="1911880"/>
            <a:ext cx="415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87AFD08-9DB9-22B2-842C-325C3A31BFC4}"/>
              </a:ext>
            </a:extLst>
          </p:cNvPr>
          <p:cNvSpPr txBox="1"/>
          <p:nvPr/>
        </p:nvSpPr>
        <p:spPr>
          <a:xfrm>
            <a:off x="4799824" y="1911880"/>
            <a:ext cx="415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8688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DD203EB-02EC-199D-44C4-BE8E3626B1C3}"/>
              </a:ext>
            </a:extLst>
          </p:cNvPr>
          <p:cNvCxnSpPr/>
          <p:nvPr/>
        </p:nvCxnSpPr>
        <p:spPr>
          <a:xfrm>
            <a:off x="2810841" y="2650198"/>
            <a:ext cx="361950" cy="0"/>
          </a:xfrm>
          <a:prstGeom prst="line">
            <a:avLst/>
          </a:prstGeom>
          <a:ln w="1905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B61F4F2-DD09-4DE4-7922-83295EB99B22}"/>
              </a:ext>
            </a:extLst>
          </p:cNvPr>
          <p:cNvCxnSpPr/>
          <p:nvPr/>
        </p:nvCxnSpPr>
        <p:spPr>
          <a:xfrm>
            <a:off x="3840639" y="2653235"/>
            <a:ext cx="361950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A596A54-F6BE-DADB-A6E4-65C4087BA32B}"/>
              </a:ext>
            </a:extLst>
          </p:cNvPr>
          <p:cNvSpPr txBox="1"/>
          <p:nvPr/>
        </p:nvSpPr>
        <p:spPr>
          <a:xfrm>
            <a:off x="3171491" y="252739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Theory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4AA948-3356-3934-57F6-A7E87D2474EC}"/>
              </a:ext>
            </a:extLst>
          </p:cNvPr>
          <p:cNvSpPr txBox="1"/>
          <p:nvPr/>
        </p:nvSpPr>
        <p:spPr>
          <a:xfrm>
            <a:off x="4201289" y="2526201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Experiment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1C79FB3-F9D5-59FB-A76A-F75696D88FB5}"/>
              </a:ext>
            </a:extLst>
          </p:cNvPr>
          <p:cNvSpPr txBox="1"/>
          <p:nvPr/>
        </p:nvSpPr>
        <p:spPr>
          <a:xfrm>
            <a:off x="989334" y="1089025"/>
            <a:ext cx="8124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NiFe</a:t>
            </a:r>
            <a:r>
              <a:rPr lang="en-US" sz="1000" baseline="-25000" dirty="0"/>
              <a:t>2</a:t>
            </a:r>
            <a:r>
              <a:rPr lang="en-US" sz="1000" dirty="0"/>
              <a:t>O</a:t>
            </a:r>
            <a:r>
              <a:rPr lang="en-US" sz="1000" baseline="-25000" dirty="0"/>
              <a:t>4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D3F674D1-CBC0-1667-02EB-C02FDB352A6B}"/>
              </a:ext>
            </a:extLst>
          </p:cNvPr>
          <p:cNvSpPr txBox="1"/>
          <p:nvPr/>
        </p:nvSpPr>
        <p:spPr>
          <a:xfrm>
            <a:off x="682220" y="631825"/>
            <a:ext cx="45737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algn="ctr">
              <a:lnSpc>
                <a:spcPct val="100000"/>
              </a:lnSpc>
              <a:spcAft>
                <a:spcPts val="600"/>
              </a:spcAft>
            </a:pPr>
            <a:r>
              <a:rPr lang="en-US" sz="120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ear</a:t>
            </a:r>
            <a:r>
              <a:rPr lang="en-US" sz="1200" dirty="0">
                <a:latin typeface="Arial"/>
                <a:cs typeface="Arial"/>
              </a:rPr>
              <a:t>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b="1" u="sng" dirty="0">
                <a:latin typeface="Arial"/>
                <a:cs typeface="Arial"/>
              </a:rPr>
              <a:t>parameter</a:t>
            </a:r>
            <a:r>
              <a:rPr lang="en-US" sz="1200" b="1" u="sng" spc="-40" dirty="0">
                <a:latin typeface="Arial"/>
                <a:cs typeface="Arial"/>
              </a:rPr>
              <a:t>-</a:t>
            </a:r>
            <a:r>
              <a:rPr sz="1200" b="1" u="sng" dirty="0">
                <a:latin typeface="Arial"/>
                <a:cs typeface="Arial"/>
              </a:rPr>
              <a:t>free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calculation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spectra</a:t>
            </a:r>
            <a:r>
              <a:rPr lang="en-US" sz="1200" spc="-10" dirty="0">
                <a:latin typeface="Arial"/>
                <a:cs typeface="Arial"/>
              </a:rPr>
              <a:t> with </a:t>
            </a:r>
            <a:r>
              <a:rPr lang="en-US" sz="1200" b="1" u="sng" spc="-10" dirty="0">
                <a:latin typeface="Arial"/>
                <a:cs typeface="Arial"/>
              </a:rPr>
              <a:t>multiplet effects</a:t>
            </a:r>
            <a:endParaRPr sz="1200" b="1" u="sng" dirty="0">
              <a:latin typeface="Arial"/>
              <a:cs typeface="Arial"/>
            </a:endParaRPr>
          </a:p>
        </p:txBody>
      </p:sp>
      <p:sp>
        <p:nvSpPr>
          <p:cNvPr id="132" name="object 4">
            <a:extLst>
              <a:ext uri="{FF2B5EF4-FFF2-40B4-BE49-F238E27FC236}">
                <a16:creationId xmlns:a16="http://schemas.microsoft.com/office/drawing/2014/main" id="{12F55CB2-4046-91AE-94FE-65CF002EB28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7</a:t>
            </a:fld>
            <a:r>
              <a:rPr lang="en-US" spc="-20" dirty="0"/>
              <a:t>/34</a:t>
            </a: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33286505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A0D2D2-369A-F059-F8A2-8E793E8077C9}"/>
              </a:ext>
            </a:extLst>
          </p:cNvPr>
          <p:cNvSpPr/>
          <p:nvPr/>
        </p:nvSpPr>
        <p:spPr>
          <a:xfrm>
            <a:off x="2540000" y="1905855"/>
            <a:ext cx="1538212" cy="3438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12811" y="1108445"/>
            <a:ext cx="1627090" cy="10894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ts val="1200"/>
              </a:lnSpc>
              <a:spcBef>
                <a:spcPts val="95"/>
              </a:spcBef>
              <a:tabLst>
                <a:tab pos="114300" algn="l"/>
              </a:tabLst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parameter</a:t>
            </a:r>
            <a:r>
              <a:rPr sz="10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chemeClr val="tx1"/>
                </a:solidFill>
                <a:latin typeface="Arial"/>
                <a:cs typeface="Arial"/>
              </a:rPr>
              <a:t>free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3655" marR="109855" indent="-19050">
              <a:lnSpc>
                <a:spcPts val="1200"/>
              </a:lnSpc>
              <a:spcBef>
                <a:spcPts val="40"/>
              </a:spcBef>
              <a:tabLst>
                <a:tab pos="114300" algn="l"/>
              </a:tabLst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0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detailed</a:t>
            </a:r>
            <a:r>
              <a:rPr sz="10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description</a:t>
            </a:r>
            <a:r>
              <a:rPr sz="10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lang="en-US" sz="1000" spc="-25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chemical</a:t>
            </a:r>
            <a:r>
              <a:rPr sz="100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structure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9535" indent="-77470">
              <a:lnSpc>
                <a:spcPts val="1150"/>
              </a:lnSpc>
              <a:buChar char="-"/>
              <a:tabLst>
                <a:tab pos="114300" algn="l"/>
              </a:tabLst>
            </a:pPr>
            <a:r>
              <a:rPr lang="en-US" sz="10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GB" sz="1000" spc="-35" dirty="0">
                <a:solidFill>
                  <a:schemeClr val="tx1"/>
                </a:solidFill>
                <a:latin typeface="Arial"/>
                <a:cs typeface="Arial"/>
              </a:rPr>
              <a:t>(DFT)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only</a:t>
            </a:r>
            <a:r>
              <a:rPr sz="10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describes</a:t>
            </a:r>
            <a:r>
              <a:rPr lang="en-US" sz="1000" spc="-10" dirty="0">
                <a:solidFill>
                  <a:schemeClr val="tx1"/>
                </a:solidFill>
                <a:latin typeface="Arial"/>
                <a:cs typeface="Arial"/>
              </a:rPr>
              <a:t> 	</a:t>
            </a:r>
            <a:r>
              <a:rPr sz="1000" spc="-10" dirty="0" err="1">
                <a:solidFill>
                  <a:schemeClr val="tx1"/>
                </a:solidFill>
                <a:latin typeface="Arial"/>
                <a:cs typeface="Arial"/>
              </a:rPr>
              <a:t>groundstate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3655" marR="5080" indent="-21590">
              <a:lnSpc>
                <a:spcPts val="1200"/>
              </a:lnSpc>
              <a:spcBef>
                <a:spcPts val="35"/>
              </a:spcBef>
              <a:buChar char="-"/>
              <a:tabLst>
                <a:tab pos="114300" algn="l"/>
              </a:tabLst>
            </a:pPr>
            <a:r>
              <a:rPr lang="en-US" sz="1000" spc="-10" dirty="0">
                <a:solidFill>
                  <a:schemeClr val="tx1"/>
                </a:solidFill>
                <a:latin typeface="Arial"/>
                <a:cs typeface="Arial"/>
              </a:rPr>
              <a:t>	(DFT)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electron-electron </a:t>
            </a:r>
            <a:r>
              <a:rPr lang="en-US" sz="1000" spc="-1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correlations</a:t>
            </a:r>
            <a:r>
              <a:rPr sz="1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too</a:t>
            </a:r>
            <a:r>
              <a:rPr sz="10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simplified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4001" y="851097"/>
            <a:ext cx="1304534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br>
              <a:rPr lang="en-US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(+U / +DMFT)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7231" y="1936236"/>
            <a:ext cx="1468194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1600" spc="-3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XAS &amp; XMCD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4407" y="877290"/>
            <a:ext cx="1240056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600" spc="-20" dirty="0">
                <a:solidFill>
                  <a:srgbClr val="050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MLFT</a:t>
            </a:r>
            <a:endParaRPr sz="1600" dirty="0">
              <a:solidFill>
                <a:srgbClr val="0505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solidFill>
                  <a:srgbClr val="050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(multi-</a:t>
            </a:r>
            <a:r>
              <a:rPr sz="800" spc="-10" dirty="0">
                <a:solidFill>
                  <a:srgbClr val="0505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configurational)</a:t>
            </a:r>
            <a:endParaRPr sz="800" dirty="0">
              <a:solidFill>
                <a:srgbClr val="0505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6233" y="1004373"/>
            <a:ext cx="1494155" cy="156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 marR="5080" indent="-19050">
              <a:lnSpc>
                <a:spcPct val="100000"/>
              </a:lnSpc>
              <a:spcBef>
                <a:spcPts val="95"/>
              </a:spcBef>
              <a:tabLst>
                <a:tab pos="114300" algn="l"/>
              </a:tabLst>
            </a:pP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+</a:t>
            </a:r>
            <a:r>
              <a:rPr sz="1000" spc="-30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describes</a:t>
            </a:r>
            <a:r>
              <a:rPr sz="1000" spc="-25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all</a:t>
            </a:r>
            <a:r>
              <a:rPr sz="1000" spc="-30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many</a:t>
            </a:r>
            <a:r>
              <a:rPr sz="1000" spc="-25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D5"/>
                </a:solidFill>
                <a:latin typeface="Arial"/>
                <a:cs typeface="Arial"/>
              </a:rPr>
              <a:t>body </a:t>
            </a:r>
            <a:r>
              <a:rPr lang="en-US" sz="1000" spc="-20" dirty="0">
                <a:solidFill>
                  <a:srgbClr val="0505D5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505D5"/>
                </a:solidFill>
                <a:latin typeface="Arial"/>
                <a:cs typeface="Arial"/>
              </a:rPr>
              <a:t>effects</a:t>
            </a:r>
            <a:endParaRPr sz="1000" dirty="0">
              <a:solidFill>
                <a:srgbClr val="0505D5"/>
              </a:solidFill>
              <a:latin typeface="Arial"/>
              <a:cs typeface="Arial"/>
            </a:endParaRPr>
          </a:p>
          <a:p>
            <a:pPr marL="33655" marR="74295" indent="-19050">
              <a:lnSpc>
                <a:spcPts val="1200"/>
              </a:lnSpc>
              <a:spcBef>
                <a:spcPts val="30"/>
              </a:spcBef>
              <a:tabLst>
                <a:tab pos="114300" algn="l"/>
              </a:tabLst>
            </a:pP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+</a:t>
            </a:r>
            <a:r>
              <a:rPr sz="1000" spc="-35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works</a:t>
            </a:r>
            <a:r>
              <a:rPr sz="1000" spc="-30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well</a:t>
            </a:r>
            <a:r>
              <a:rPr sz="1000" spc="-30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for</a:t>
            </a:r>
            <a:r>
              <a:rPr sz="1000" spc="-30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D5"/>
                </a:solidFill>
                <a:latin typeface="Arial"/>
                <a:cs typeface="Arial"/>
              </a:rPr>
              <a:t>localized </a:t>
            </a:r>
            <a:r>
              <a:rPr lang="en-US" sz="1000" spc="-10" dirty="0">
                <a:solidFill>
                  <a:srgbClr val="0505D5"/>
                </a:solidFill>
                <a:latin typeface="Arial"/>
                <a:cs typeface="Arial"/>
              </a:rPr>
              <a:t>	</a:t>
            </a:r>
            <a:r>
              <a:rPr sz="1000" spc="-10" dirty="0">
                <a:solidFill>
                  <a:srgbClr val="0505D5"/>
                </a:solidFill>
                <a:latin typeface="Arial"/>
                <a:cs typeface="Arial"/>
              </a:rPr>
              <a:t>systems</a:t>
            </a:r>
            <a:endParaRPr sz="1000" dirty="0">
              <a:solidFill>
                <a:srgbClr val="0505D5"/>
              </a:solidFill>
              <a:latin typeface="Arial"/>
              <a:cs typeface="Arial"/>
            </a:endParaRPr>
          </a:p>
          <a:p>
            <a:pPr marL="12700">
              <a:lnSpc>
                <a:spcPts val="1150"/>
              </a:lnSpc>
              <a:tabLst>
                <a:tab pos="114300" algn="l"/>
              </a:tabLst>
            </a:pP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-</a:t>
            </a:r>
            <a:r>
              <a:rPr sz="1000" spc="-25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lang="en-US" sz="1000" spc="-25" dirty="0">
                <a:solidFill>
                  <a:srgbClr val="0505D5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0505D5"/>
                </a:solidFill>
                <a:latin typeface="Arial"/>
                <a:cs typeface="Arial"/>
              </a:rPr>
              <a:t>strong</a:t>
            </a:r>
            <a:r>
              <a:rPr sz="1000" spc="-20" dirty="0">
                <a:solidFill>
                  <a:srgbClr val="0505D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D5"/>
                </a:solidFill>
                <a:latin typeface="Arial"/>
                <a:cs typeface="Arial"/>
              </a:rPr>
              <a:t>parameter</a:t>
            </a:r>
            <a:endParaRPr sz="1000" dirty="0">
              <a:solidFill>
                <a:srgbClr val="0505D5"/>
              </a:solidFill>
              <a:latin typeface="Arial"/>
              <a:cs typeface="Arial"/>
            </a:endParaRPr>
          </a:p>
          <a:p>
            <a:pPr marL="33655">
              <a:lnSpc>
                <a:spcPts val="1200"/>
              </a:lnSpc>
              <a:tabLst>
                <a:tab pos="114300" algn="l"/>
              </a:tabLst>
            </a:pPr>
            <a:r>
              <a:rPr lang="en-US" sz="1000" spc="-10" dirty="0">
                <a:solidFill>
                  <a:srgbClr val="0505D5"/>
                </a:solidFill>
                <a:latin typeface="Arial"/>
                <a:cs typeface="Arial"/>
              </a:rPr>
              <a:t>	d</a:t>
            </a:r>
            <a:r>
              <a:rPr sz="1000" spc="-10" dirty="0">
                <a:solidFill>
                  <a:srgbClr val="0505D5"/>
                </a:solidFill>
                <a:latin typeface="Arial"/>
                <a:cs typeface="Arial"/>
              </a:rPr>
              <a:t>ependence</a:t>
            </a:r>
            <a:endParaRPr lang="en-US" sz="1000" spc="-10" dirty="0">
              <a:solidFill>
                <a:srgbClr val="0505D5"/>
              </a:solidFill>
              <a:latin typeface="Arial"/>
              <a:cs typeface="Arial"/>
            </a:endParaRPr>
          </a:p>
          <a:p>
            <a:pPr marL="33655">
              <a:lnSpc>
                <a:spcPts val="1200"/>
              </a:lnSpc>
              <a:tabLst>
                <a:tab pos="114300" algn="l"/>
              </a:tabLst>
            </a:pPr>
            <a:endParaRPr lang="en-US" sz="1000" spc="-10" dirty="0">
              <a:solidFill>
                <a:srgbClr val="0505D5"/>
              </a:solidFill>
              <a:latin typeface="Arial"/>
              <a:cs typeface="Arial"/>
            </a:endParaRPr>
          </a:p>
          <a:p>
            <a:pPr marL="33655" algn="l">
              <a:lnSpc>
                <a:spcPts val="1200"/>
              </a:lnSpc>
              <a:tabLst>
                <a:tab pos="114300" algn="l"/>
              </a:tabLst>
            </a:pPr>
            <a:r>
              <a:rPr lang="en-US" sz="1000" spc="-10" dirty="0">
                <a:solidFill>
                  <a:srgbClr val="0505D5"/>
                </a:solidFill>
                <a:latin typeface="Arial"/>
                <a:cs typeface="Arial"/>
              </a:rPr>
              <a:t>MLFT: Multiplet Ligand Field Theory</a:t>
            </a:r>
          </a:p>
          <a:p>
            <a:pPr marL="33655">
              <a:lnSpc>
                <a:spcPts val="1200"/>
              </a:lnSpc>
              <a:tabLst>
                <a:tab pos="114300" algn="l"/>
              </a:tabLst>
            </a:pPr>
            <a:endParaRPr sz="1000" dirty="0">
              <a:solidFill>
                <a:srgbClr val="0505D5"/>
              </a:solidFill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0EF0-76C7-184E-BA3E-06EE3A14ADD1}"/>
              </a:ext>
            </a:extLst>
          </p:cNvPr>
          <p:cNvSpPr txBox="1"/>
          <p:nvPr/>
        </p:nvSpPr>
        <p:spPr>
          <a:xfrm>
            <a:off x="368300" y="136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Theoretical Methodology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F3BBE0-8BFE-98D4-49F1-DEBB17556AB8}"/>
              </a:ext>
            </a:extLst>
          </p:cNvPr>
          <p:cNvCxnSpPr>
            <a:cxnSpLocks/>
          </p:cNvCxnSpPr>
          <p:nvPr/>
        </p:nvCxnSpPr>
        <p:spPr>
          <a:xfrm>
            <a:off x="2266950" y="992981"/>
            <a:ext cx="673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E728F8-0897-A511-40FA-668ECF010E5C}"/>
              </a:ext>
            </a:extLst>
          </p:cNvPr>
          <p:cNvCxnSpPr>
            <a:cxnSpLocks/>
          </p:cNvCxnSpPr>
          <p:nvPr/>
        </p:nvCxnSpPr>
        <p:spPr>
          <a:xfrm>
            <a:off x="3302000" y="1339850"/>
            <a:ext cx="0" cy="514108"/>
          </a:xfrm>
          <a:prstGeom prst="straightConnector1">
            <a:avLst/>
          </a:prstGeom>
          <a:ln w="19050">
            <a:solidFill>
              <a:srgbClr val="0505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4">
            <a:extLst>
              <a:ext uri="{FF2B5EF4-FFF2-40B4-BE49-F238E27FC236}">
                <a16:creationId xmlns:a16="http://schemas.microsoft.com/office/drawing/2014/main" id="{953CB434-26E4-B690-E512-9B72EF69027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8</a:t>
            </a:fld>
            <a:r>
              <a:rPr lang="en-US" spc="-20" dirty="0"/>
              <a:t>/34</a:t>
            </a:r>
            <a:endParaRPr spc="-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1AF36-D5EB-8478-C14C-12C60F137991}"/>
              </a:ext>
            </a:extLst>
          </p:cNvPr>
          <p:cNvSpPr/>
          <p:nvPr/>
        </p:nvSpPr>
        <p:spPr>
          <a:xfrm>
            <a:off x="2281237" y="538162"/>
            <a:ext cx="690563" cy="323483"/>
          </a:xfrm>
          <a:prstGeom prst="rect">
            <a:avLst/>
          </a:prstGeom>
          <a:solidFill>
            <a:schemeClr val="accent6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24">
            <a:extLst>
              <a:ext uri="{FF2B5EF4-FFF2-40B4-BE49-F238E27FC236}">
                <a16:creationId xmlns:a16="http://schemas.microsoft.com/office/drawing/2014/main" id="{154C468F-C940-0BDE-3EFD-8BF631BED2BF}"/>
              </a:ext>
            </a:extLst>
          </p:cNvPr>
          <p:cNvSpPr txBox="1"/>
          <p:nvPr/>
        </p:nvSpPr>
        <p:spPr>
          <a:xfrm>
            <a:off x="2183447" y="574069"/>
            <a:ext cx="88532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Hybridization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function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F190B4F-4528-7EE0-DF54-9BB4596CF70E}"/>
              </a:ext>
            </a:extLst>
          </p:cNvPr>
          <p:cNvSpPr/>
          <p:nvPr/>
        </p:nvSpPr>
        <p:spPr>
          <a:xfrm>
            <a:off x="1857983" y="773349"/>
            <a:ext cx="3539517" cy="19601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B2C76-208C-E1A9-B802-F109DC19A0A7}"/>
              </a:ext>
            </a:extLst>
          </p:cNvPr>
          <p:cNvSpPr txBox="1"/>
          <p:nvPr/>
        </p:nvSpPr>
        <p:spPr>
          <a:xfrm>
            <a:off x="368300" y="136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Density Functional Theory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4CDCB65-D888-E701-2205-CB07097B06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397500" y="3119241"/>
            <a:ext cx="352037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 algn="r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20" smtClean="0"/>
              <a:pPr marL="80010" algn="r">
                <a:lnSpc>
                  <a:spcPct val="100000"/>
                </a:lnSpc>
                <a:spcBef>
                  <a:spcPts val="70"/>
                </a:spcBef>
              </a:pPr>
              <a:t>9</a:t>
            </a:fld>
            <a:r>
              <a:rPr lang="en-US" spc="-20" dirty="0"/>
              <a:t>/34</a:t>
            </a:r>
            <a:endParaRPr spc="-2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27A595-ABD8-5CC7-7B68-77ED38494ACE}"/>
              </a:ext>
            </a:extLst>
          </p:cNvPr>
          <p:cNvCxnSpPr/>
          <p:nvPr/>
        </p:nvCxnSpPr>
        <p:spPr>
          <a:xfrm>
            <a:off x="2569304" y="1491246"/>
            <a:ext cx="1029485" cy="0"/>
          </a:xfrm>
          <a:prstGeom prst="straightConnector1">
            <a:avLst/>
          </a:prstGeom>
          <a:ln w="34925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776FBE-2F85-A61A-51B4-6F511F01B56D}"/>
              </a:ext>
            </a:extLst>
          </p:cNvPr>
          <p:cNvCxnSpPr>
            <a:cxnSpLocks/>
          </p:cNvCxnSpPr>
          <p:nvPr/>
        </p:nvCxnSpPr>
        <p:spPr>
          <a:xfrm>
            <a:off x="2928938" y="2441100"/>
            <a:ext cx="928687" cy="0"/>
          </a:xfrm>
          <a:prstGeom prst="straightConnector1">
            <a:avLst/>
          </a:prstGeom>
          <a:ln w="34925">
            <a:solidFill>
              <a:schemeClr val="tx2">
                <a:lumMod val="75000"/>
                <a:alpha val="8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119F7-D18F-5A88-F08D-8381A4501413}"/>
              </a:ext>
            </a:extLst>
          </p:cNvPr>
          <p:cNvCxnSpPr/>
          <p:nvPr/>
        </p:nvCxnSpPr>
        <p:spPr>
          <a:xfrm>
            <a:off x="4618038" y="1573952"/>
            <a:ext cx="0" cy="558738"/>
          </a:xfrm>
          <a:prstGeom prst="straightConnector1">
            <a:avLst/>
          </a:prstGeom>
          <a:ln w="34925">
            <a:solidFill>
              <a:schemeClr val="tx2">
                <a:lumMod val="75000"/>
                <a:alpha val="8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ADE7BD-E967-0F80-14B0-ECA556912D32}"/>
              </a:ext>
            </a:extLst>
          </p:cNvPr>
          <p:cNvCxnSpPr/>
          <p:nvPr/>
        </p:nvCxnSpPr>
        <p:spPr>
          <a:xfrm>
            <a:off x="2401683" y="1658867"/>
            <a:ext cx="0" cy="558738"/>
          </a:xfrm>
          <a:prstGeom prst="straightConnector1">
            <a:avLst/>
          </a:prstGeom>
          <a:ln w="34925">
            <a:solidFill>
              <a:schemeClr val="tx2">
                <a:lumMod val="75000"/>
                <a:alpha val="8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0EF244-1E93-D1B0-15CD-B92131169096}"/>
              </a:ext>
            </a:extLst>
          </p:cNvPr>
          <p:cNvSpPr txBox="1"/>
          <p:nvPr/>
        </p:nvSpPr>
        <p:spPr>
          <a:xfrm>
            <a:off x="1663700" y="1113344"/>
            <a:ext cx="141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i="1" dirty="0"/>
              <a:t>Calculate electron density</a:t>
            </a:r>
            <a:endParaRPr lang="en-DE" sz="800" b="1" i="1" dirty="0"/>
          </a:p>
        </p:txBody>
      </p:sp>
      <p:pic>
        <p:nvPicPr>
          <p:cNvPr id="8" name="Picture 7" descr="\documentclass{article}&#10;\usepackage{amsmath}&#10;\pagestyle{empty}&#10;\begin{document}&#10;$H_k^{DFT}$&#10;&#10;&#10;&#10;\end{document}" title="IguanaTex Bitmap Display">
            <a:extLst>
              <a:ext uri="{FF2B5EF4-FFF2-40B4-BE49-F238E27FC236}">
                <a16:creationId xmlns:a16="http://schemas.microsoft.com/office/drawing/2014/main" id="{F4C1BE94-0979-4954-BCF9-71755E15ED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02" y="2398937"/>
            <a:ext cx="358523" cy="148327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n(r)$&#10;&#10;&#10;&#10;\end{document}" title="IguanaTex Bitmap Display">
            <a:extLst>
              <a:ext uri="{FF2B5EF4-FFF2-40B4-BE49-F238E27FC236}">
                <a16:creationId xmlns:a16="http://schemas.microsoft.com/office/drawing/2014/main" id="{614CD80A-5C2D-E71C-9306-CB66BAF57A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478" y="1441489"/>
            <a:ext cx="228439" cy="132463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{$V_{eff}=V_{ext}(r)+V_{H}[n_{eff}]+V_{xc}[n_{eff}]$}&#10;&#10;&#10;\end{document}" title="IguanaTex Bitmap Display">
            <a:extLst>
              <a:ext uri="{FF2B5EF4-FFF2-40B4-BE49-F238E27FC236}">
                <a16:creationId xmlns:a16="http://schemas.microsoft.com/office/drawing/2014/main" id="{1B6404B4-C8A6-F9E6-7693-AC11AFBD90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88" y="1433514"/>
            <a:ext cx="1678184" cy="10715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psi_i(r)$&#10;&#10;&#10;&#10;\end{document}" title="IguanaTex Bitmap Display">
            <a:extLst>
              <a:ext uri="{FF2B5EF4-FFF2-40B4-BE49-F238E27FC236}">
                <a16:creationId xmlns:a16="http://schemas.microsoft.com/office/drawing/2014/main" id="{6FE07BFA-4094-B42D-24A1-4E8AB3F627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83" y="2534139"/>
            <a:ext cx="279203" cy="1324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B6D175-BC74-BAC4-7045-709C2D588892}"/>
              </a:ext>
            </a:extLst>
          </p:cNvPr>
          <p:cNvSpPr txBox="1"/>
          <p:nvPr/>
        </p:nvSpPr>
        <p:spPr>
          <a:xfrm>
            <a:off x="3979093" y="1150054"/>
            <a:ext cx="1149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i="1" dirty="0"/>
              <a:t>Calculate Potential</a:t>
            </a:r>
            <a:endParaRPr lang="en-DE" sz="8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8EBF72-BDB1-56F5-0943-0878860B5240}"/>
              </a:ext>
            </a:extLst>
          </p:cNvPr>
          <p:cNvSpPr txBox="1"/>
          <p:nvPr/>
        </p:nvSpPr>
        <p:spPr>
          <a:xfrm>
            <a:off x="3812275" y="2184036"/>
            <a:ext cx="1577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i="1" dirty="0"/>
              <a:t>Construct DFT Hamiltonian</a:t>
            </a:r>
            <a:endParaRPr lang="en-DE" sz="800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40F9D0-6A19-CF8D-E2DF-088A4076C8CB}"/>
              </a:ext>
            </a:extLst>
          </p:cNvPr>
          <p:cNvSpPr txBox="1"/>
          <p:nvPr/>
        </p:nvSpPr>
        <p:spPr>
          <a:xfrm>
            <a:off x="1896451" y="2199141"/>
            <a:ext cx="10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i="1" dirty="0"/>
              <a:t>Solve for KS wavefunction</a:t>
            </a:r>
            <a:endParaRPr lang="en-DE" sz="800" b="1" i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D415CB6-2A6C-239B-1671-D736470FDB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68" y="1181438"/>
            <a:ext cx="1488752" cy="8850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AC5C182-E562-7BC5-8BE9-F23DEFF2C6C1}"/>
              </a:ext>
            </a:extLst>
          </p:cNvPr>
          <p:cNvSpPr txBox="1"/>
          <p:nvPr/>
        </p:nvSpPr>
        <p:spPr>
          <a:xfrm>
            <a:off x="1860550" y="781265"/>
            <a:ext cx="3536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Non-interacting system (DFT)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63392D-612A-5672-4F5A-01D805C8DA18}"/>
              </a:ext>
            </a:extLst>
          </p:cNvPr>
          <p:cNvCxnSpPr>
            <a:cxnSpLocks/>
          </p:cNvCxnSpPr>
          <p:nvPr/>
        </p:nvCxnSpPr>
        <p:spPr>
          <a:xfrm flipH="1">
            <a:off x="1440363" y="1664680"/>
            <a:ext cx="428918" cy="0"/>
          </a:xfrm>
          <a:prstGeom prst="straightConnector1">
            <a:avLst/>
          </a:prstGeom>
          <a:ln w="444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5B9A5A-F0B6-22DE-E4E1-DC87AFA39F34}"/>
              </a:ext>
            </a:extLst>
          </p:cNvPr>
          <p:cNvCxnSpPr>
            <a:cxnSpLocks/>
          </p:cNvCxnSpPr>
          <p:nvPr/>
        </p:nvCxnSpPr>
        <p:spPr>
          <a:xfrm>
            <a:off x="1850231" y="1035050"/>
            <a:ext cx="35472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12297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/>
      <p:bldP spid="25" grpId="0"/>
      <p:bldP spid="26" grpId="0"/>
      <p:bldP spid="27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2.2309"/>
  <p:tag name="LATEXADDIN" val="\documentclass{article}&#10;\usepackage{amsmath}&#10;\pagestyle{empty}&#10;\begin{document}&#10;&#10;&#10;$-\frac{3}{2}$&#10;&#10;&#10;\end{document}"/>
  <p:tag name="IGUANATEXSIZE" val="10"/>
  <p:tag name="IGUANATEXCURSOR" val="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55.2306"/>
  <p:tag name="LATEXADDIN" val="\documentclass{article}&#10;\usepackage{amsmath}&#10;\pagestyle{empty}&#10;\begin{document}&#10;&#10;&#10;$+\frac{5}{2}$&#10;&#10;&#10;\end{document}"/>
  <p:tag name="IGUANATEXSIZE" val="1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2.2309"/>
  <p:tag name="LATEXADDIN" val="\documentclass{article}&#10;\usepackage{amsmath}&#10;\pagestyle{empty}&#10;\begin{document}&#10;&#10;&#10;$-\frac{1}{2}$&#10;&#10;&#10;\end{document}"/>
  <p:tag name="IGUANATEXSIZE" val="10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5.2306"/>
  <p:tag name="LATEXADDIN" val="\documentclass{article}&#10;\usepackage{amsmath}&#10;\pagestyle{empty}&#10;\begin{document}&#10;&#10;&#10;$+\frac{1}{2}$&#10;&#10;&#10;\end{document}"/>
  <p:tag name="IGUANATEXSIZE" val="1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2.2309"/>
  <p:tag name="LATEXADDIN" val="\documentclass{article}&#10;\usepackage{amsmath}&#10;\pagestyle{empty}&#10;\begin{document}&#10;&#10;&#10;$-\frac{3}{2}$&#10;&#10;&#10;\end{document}"/>
  <p:tag name="IGUANATEXSIZE" val="10"/>
  <p:tag name="IGUANATEXCURSOR" val="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2.2309"/>
  <p:tag name="LATEXADDIN" val="\documentclass{article}&#10;\usepackage{amsmath}&#10;\pagestyle{empty}&#10;\begin{document}&#10;&#10;&#10;$-\frac{1}{2}$&#10;&#10;&#10;\end{document}"/>
  <p:tag name="IGUANATEXSIZE" val="1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5.2306"/>
  <p:tag name="LATEXADDIN" val="\documentclass{article}&#10;\usepackage{amsmath}&#10;\pagestyle{empty}&#10;\begin{document}&#10;&#10;&#10;$+\frac{1}{2}$&#10;&#10;&#10;\end{document}"/>
  <p:tag name="IGUANATEXSIZE" val="1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5.2306"/>
  <p:tag name="LATEXADDIN" val="\documentclass{article}&#10;\usepackage{amsmath}&#10;\pagestyle{empty}&#10;\begin{document}&#10;&#10;&#10;$+\frac{3}{2}$&#10;&#10;&#10;\end{document}"/>
  <p:tag name="IGUANATEXSIZE" val="1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338.9576"/>
  <p:tag name="LATEXADDIN" val="\documentclass{article}&#10;\usepackage{amsmath}&#10;\pagestyle{empty}&#10;\begin{document}&#10;$H_k^{DFT}$&#10;&#10;&#10;&#10;\end{document}"/>
  <p:tag name="IGUANATEXSIZE" val="16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5.973"/>
  <p:tag name="LATEXADDIN" val="\documentclass{article}&#10;\usepackage{amsmath}&#10;\pagestyle{empty}&#10;\begin{document}&#10;&#10;$n(r)$&#10;&#10;&#10;&#10;\end{document}"/>
  <p:tag name="IGUANATEXSIZE" val="16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043.495"/>
  <p:tag name="LATEXADDIN" val="\documentclass{article}&#10;\usepackage{amsmath}&#10;\pagestyle{empty}&#10;\begin{document}&#10;&#10;{$V_{eff}=V_{ext}(r)+V_{H}[n_{eff}]+V_{xc}[n_{eff}]$}&#10;&#10;&#10;\end{document}"/>
  <p:tag name="IGUANATEXSIZE" val="1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2.2309"/>
  <p:tag name="LATEXADDIN" val="\documentclass{article}&#10;\usepackage{amsmath}&#10;\pagestyle{empty}&#10;\begin{document}&#10;&#10;&#10;$-\frac{1}{2}$&#10;&#10;&#10;\end{document}"/>
  <p:tag name="IGUANATEXSIZE" val="1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3.967"/>
  <p:tag name="LATEXADDIN" val="\documentclass{article}&#10;\usepackage{amsmath}&#10;\pagestyle{empty}&#10;\begin{document}&#10;&#10;$\psi_i(r)$&#10;&#10;&#10;&#10;\end{document}"/>
  <p:tag name="IGUANATEXSIZE" val="16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338.9576"/>
  <p:tag name="LATEXADDIN" val="\documentclass{article}&#10;\usepackage{amsmath}&#10;\pagestyle{empty}&#10;\begin{document}&#10;$H_k^{DFT}$&#10;&#10;&#10;&#10;\end{document}"/>
  <p:tag name="IGUANATEXSIZE" val="16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65.6542"/>
  <p:tag name="LATEXADDIN" val="\documentclass{article}&#10;\usepackage{amsmath}&#10;\pagestyle{empty}&#10;\begin{document}&#10;&#10;Calculate $n(r)$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967.754"/>
  <p:tag name="LATEXADDIN" val="\documentclass{article}&#10;\usepackage{amsmath}&#10;\pagestyle{empty}&#10;\begin{document}&#10;&#10;$G_k(\omega)=((\omega+\mu)\tilde{1} - H_k^\text{DFT} -\Sigma_k)^{-1}$&#10;&#10;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2276"/>
  <p:tag name="ORIGINALWIDTH" val="1660.292"/>
  <p:tag name="LATEXADDIN" val="\documentclass{article}&#10;\usepackage{amsmath}&#10;\pagestyle{empty}&#10;\begin{document}&#10;&#10;$G_{\mathrm{loc}}(\omega) = \frac{1}{N_k}\sum_k^{N_k} P_{k}^{\dagger} G_{k}(\omega) P_{k}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13.573"/>
  <p:tag name="LATEXADDIN" val="\documentclass{article}&#10;\usepackage{amsmath}&#10;\pagestyle{empty}&#10;\begin{document}&#10;Construct impurity model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8.3839"/>
  <p:tag name="LATEXADDIN" val="\documentclass{article}&#10;\usepackage{amsmath}&#10;\pagestyle{empty}&#10;\begin{document}&#10;{Solver gives $\Sigma(\omega)$}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97.338"/>
  <p:tag name="LATEXADDIN" val="\documentclass{article}&#10;\usepackage{amsmath}&#10;\pagestyle{empty}&#10;\begin{document}&#10;check $\Sigma$ for convergence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64.7169"/>
  <p:tag name="LATEXADDIN" val="\documentclass{article}&#10;\usepackage{amsmath}&#10;\pagestyle{empty}&#10;\begin{document}&#10;\begin{align*}&#10;    \tilde{\Delta}(\omega)&#10;\end{align*}&#10;&#10;\end{document}"/>
  <p:tag name="IGUANATEXSIZE" val="12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1967.754"/>
  <p:tag name="LATEXADDIN" val="\documentclass{article}&#10;\usepackage{amsmath}&#10;\pagestyle{empty}&#10;\begin{document}&#10;&#10;\begin{align*}&#10;   \tilde G_{k}(\omega)  = ((\omega + \mu)\tilde{1} - \tilde{H}_k^\text{DFT} -\tilde{\Sigma}_k)^{-1}&#10;\end{align*}&#10;&#10;&#10;\end{document}"/>
  <p:tag name="IGUANATEXSIZE" val="12"/>
  <p:tag name="IGUANATEXCURSOR" val="1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5.2306"/>
  <p:tag name="LATEXADDIN" val="\documentclass{article}&#10;\usepackage{amsmath}&#10;\pagestyle{empty}&#10;\begin{document}&#10;&#10;&#10;$+\frac{1}{2}$&#10;&#10;&#10;\end{document}"/>
  <p:tag name="IGUANATEXSIZE" val="1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7.4541"/>
  <p:tag name="ORIGINALWIDTH" val="1597.3"/>
  <p:tag name="LATEXADDIN" val="\documentclass{article}&#10;\usepackage{amsmath}&#10;\pagestyle{empty}&#10;\begin{document}&#10;&#10;\begin{align*}&#10;  \tilde{G}_{\mathrm{loc}}(\omega) = \frac{1}{N_k}\sum_k^{N_k} \tilde{P}_{k}^{\dagger} \tilde{G}_{k}(\omega) \tilde{P}_{k}&#10;\end{align*}&#10;&#10;&#10;\end{document}"/>
  <p:tag name="IGUANATEXSIZE" val="12"/>
  <p:tag name="IGUANATEXCURSOR" val="2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2360.705"/>
  <p:tag name="LATEXADDIN" val="\documentclass{article}&#10;\usepackage{amsmath}&#10;\pagestyle{empty}&#10;\begin{document}&#10;\begin{align*}&#10;    \tilde{\Delta}(\omega) = (\omega +\mu)\tilde{1}- \tilde{H}_0^\mathrm{loc}  -\tilde{\Sigma}^\mathrm{loc}  -\tilde{G}^{\mathrm{loc}}(\omega)^{-1} &#10;\end{align*}&#10;&#10;\end{document}"/>
  <p:tag name="IGUANATEXSIZE" val="12"/>
  <p:tag name="IGUANATEXCURSOR" val="25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2360.705"/>
  <p:tag name="LATEXADDIN" val="\documentclass{article}&#10;\usepackage{amsmath}&#10;\pagestyle{empty}&#10;\begin{document}&#10;&#10;\begin{align*}&#10;    \tilde{\Delta}(\omega) = (\omega +\mu)\tilde{1}- \tilde{H}_0^\mathrm{loc}  -\tilde{\Sigma}^\mathrm{loc}  -\tilde{G}^{\mathrm{loc}}(\omega)^{-1} &#10;\end{align*}&#10;&#10;&#10;\end{document}"/>
  <p:tag name="IGUANATEXSIZE" val="12"/>
  <p:tag name="IGUANATEXCURSOR" val="2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1.2186"/>
  <p:tag name="ORIGINALWIDTH" val="1697.038"/>
  <p:tag name="LATEXADDIN" val="\documentclass{article}&#10;\usepackage{amsmath}&#10;\pagestyle{empty}&#10;\begin{document}&#10;&#10;\begin{align*}&#10;\tilde{\Delta}^{\mathrm{ED}}(\omega) = \tilde{V} \Big[ \omega \tilde{1} - \tilde{H}^{\mathrm{bath}}\Big]^{-1} \tilde{V}^{\dagger}&#10;\end{align*}&#10;&#10;&#10;\end{document}"/>
  <p:tag name="IGUANATEXSIZE" val="12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412.4484"/>
  <p:tag name="LATEXADDIN" val="\documentclass{article}&#10;\usepackage{amsmath}&#10;\pagestyle{empty}&#10;\begin{document}&#10;&#10;\begin{align*}&#10;\tilde{\Delta}^{\mathrm{ED}}(\omega)&#10;\end{align*}&#10;&#10;&#10;\end{document}"/>
  <p:tag name="IGUANATEXSIZE" val="12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64.7169"/>
  <p:tag name="LATEXADDIN" val="\documentclass{article}&#10;\usepackage{amsmath}&#10;\pagestyle{empty}&#10;\begin{document}&#10;&#10;\begin{align*}&#10;    \tilde{\Delta}(\omega)&#10;\end{align*}&#10;&#10;&#10;\end{document}"/>
  <p:tag name="IGUANATEXSIZE" val="12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5.6693"/>
  <p:tag name="ORIGINALWIDTH" val="2968.879"/>
  <p:tag name="LATEXADDIN" val="\documentclass{article}&#10;\usepackage{amsmath}&#10;\pagestyle{empty}&#10;\begin{document}&#10;&#10;\begin{align*}&#10;\hat{H} = &amp; \sum_{ij} H^{3d}_{ij}\hat{c}_i^\dagger \hat{c}_j + \sum_{bb'} H_{bb'}^\mathrm{bath}  \hat{c}_b^\dagger \hat{c}_{b'} + \sum_{i,b} (V_{i,b}\hat{c}^\dagger_i \hat{c}_b + \textrm{h.c.}) \nonumber \\&#10;&amp;+ \sum_{ij} H^{2p}_{ij}\hat{c}_i^\dagger \hat{c}_j   + \hat{H}_U&#10;\end{align*}&#10;&#10;&#10;\end{document}"/>
  <p:tag name="IGUANATEXSIZE" val="10"/>
  <p:tag name="IGUANATEXCURSOR" val="3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1487.064"/>
  <p:tag name="LATEXADDIN" val="\documentclass{article}&#10;\usepackage{amsmath}&#10;\pagestyle{empty}&#10;\begin{document}&#10;&#10;\begin{align*}&#10;H^{3d} = &amp; H^\mathrm{loc} - \Sigma^{\mathrm{loc}}_{\mathrm{DC}} + H^{\textrm{SOC}}_{3d},\\&#10;H^{2p} = &amp; \epsilon_p\tilde{1} + H^{\textrm{SOC}}_{2p},&#10;\end{align*}&#10;&#10;&#10;\end{document}"/>
  <p:tag name="IGUANATEXSIZE" val="10"/>
  <p:tag name="IGUANATEXCURSOR" val="1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2065.992"/>
  <p:tag name="LATEXADDIN" val="\documentclass{article}&#10;\usepackage{amsmath}&#10;\pagestyle{empty}&#10;\begin{document}&#10;&#10;\begin{align*}&#10;I (\omega) &amp;=   \frac{1}{Z} \sum_n  - \mathrm{Im} (G_n(\omega))  \exp(-\beta E_n)&#10;\end{align*}&#10;&#10;&#10;\end{document}"/>
  <p:tag name="IGUANATEXSIZE" val="12"/>
  <p:tag name="IGUANATEXCURSOR" val="14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1555.306"/>
  <p:tag name="LATEXADDIN" val="\documentclass{article}&#10;\usepackage{braket}&#10;\usepackage{amsmath}&#10;\pagestyle{empty}&#10;\begin{document}&#10;&#10;\begin{align*}&#10;G_n(\omega) &amp;=    \bra{n}\hat T^\dagger \frac{1}{\omega'\hat{1} - \hat{H} } \hat T \ket{n}&#10;\end{align*}&#10;&#10;\end{document}"/>
  <p:tag name="IGUANATEXSIZE" val="12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5.2306"/>
  <p:tag name="LATEXADDIN" val="\documentclass{article}&#10;\usepackage{amsmath}&#10;\pagestyle{empty}&#10;\begin{document}&#10;&#10;&#10;$+\frac{3}{2}$&#10;&#10;&#10;\end{document}"/>
  <p:tag name="IGUANATEXSIZE" val="1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467.1916"/>
  <p:tag name="LATEXADDIN" val="\documentclass{article}&#10;\usepackage{braket}&#10;\usepackage{bm}&#10;\usepackage{amsmath}&#10;\pagestyle{empty}&#10;\begin{document}&#10;&#10;\begin{align*}&#10;    T=\bm{\epsilon} \cdot \hat{\bm{r}}&#10;\end{align*}&#10;&#10;\end{document}"/>
  <p:tag name="IGUANATEXSIZE" val="12"/>
  <p:tag name="IGUANATEXCURSOR" val="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1,6648"/>
  <p:tag name="ORIGINALWIDTH" val="2968,879"/>
  <p:tag name="OUTPUTTYPE" val="PNG"/>
  <p:tag name="IGUANATEXVERSION" val="160"/>
  <p:tag name="LATEXADDIN" val="\documentclass{article}&#10;\usepackage{amsmath}&#10;\pagestyle{empty}&#10;\begin{document}&#10;&#10;\begin{align*}&#10;\hat{H} = &amp; \sum_{ij} H^{3d}_{ij}\hat{c}_i^\dagger \hat{c}_j + \sum_{bb'} H_{bb'}^\mathrm{bath}  \hat{c}_b^\dagger \hat{c}_{b'} + \sum_{i,b} (V_{i,b}\hat{c}^\dagger_i \hat{c}_b + \textrm{h.c.}) \nonumber \\&#10;&amp;+ \sum_{ij} H^{2p}_{ij}\hat{c}_i^\dagger \hat{c}_j   + \frac{1}{2}\sum_{iji'j'}U_{iji'j'}\hat{c}_i^\dagger \hat{c}_j^\dagger \hat{c}_{j'} \hat{c}_{i'}&#10;\end{align*}&#10;&#10;&#10;\end{document}"/>
  <p:tag name="IGUANATEXSIZE" val="10"/>
  <p:tag name="IGUANATEXCURSOR" val="3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1487.064"/>
  <p:tag name="LATEXADDIN" val="\documentclass{article}&#10;\usepackage{amsmath}&#10;\pagestyle{empty}&#10;\begin{document}&#10;&#10;\begin{align*}&#10;H^{3d} = &amp; H^\mathrm{loc} - \Sigma^{\mathrm{loc}}_{\mathrm{DC}} + H^{\textrm{SOC}}_{3d},\\&#10;H^{2p} = &amp; \epsilon_p\tilde{1} + H^{\textrm{SOC}}_{2p},&#10;\end{align*}&#10;&#10;&#10;\end{document}"/>
  <p:tag name="IGUANATEXSIZE" val="10"/>
  <p:tag name="IGUANATEXCURSOR" val="1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1597,3"/>
  <p:tag name="OUTPUTTYPE" val="PNG"/>
  <p:tag name="IGUANATEXVERSION" val="160"/>
  <p:tag name="LATEXADDIN" val="\documentclass{article}&#10;\usepackage{amsmath}&#10;\usepackage{braket}&#10;\pagestyle{empty}&#10;\begin{document}&#10;&#10;\begin{align*}&#10;U^{aaaa}_{iji'j'} = \bra{a_ia_j}\frac{1}{|\Vec{r}-\Vec{r'}|}\ket{a_{i'}a_{j'}}&#10;\end{align*}&#10;&#10;&#10;\end{document}"/>
  <p:tag name="IGUANATEXSIZE" val="10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,2085"/>
  <p:tag name="ORIGINALWIDTH" val="1216,348"/>
  <p:tag name="OUTPUTTYPE" val="PNG"/>
  <p:tag name="IGUANATEXVERSION" val="160"/>
  <p:tag name="LATEXADDIN" val="\documentclass{article}&#10;\usepackage{amsmath}&#10;\usepackage{braket}&#10;\pagestyle{empty}&#10;\begin{document}&#10;&#10;\begin{align*}&#10;U=\frac{1}{(2l+1)^2} \sum_{ij} U_{ijij}&#10;\end{align*}&#10;&#10;&#10;\end{document}"/>
  <p:tag name="IGUANATEXSIZE" val="20"/>
  <p:tag name="IGUANATEXCURSOR" val="15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,2081"/>
  <p:tag name="ORIGINALWIDTH" val="1247,844"/>
  <p:tag name="OUTPUTTYPE" val="PNG"/>
  <p:tag name="IGUANATEXVERSION" val="160"/>
  <p:tag name="LATEXADDIN" val="\documentclass{article}&#10;\usepackage{amsmath}&#10;\usepackage{braket}&#10;\pagestyle{empty}&#10;\begin{document}&#10;&#10;\begin{align*}&#10;J=\frac{1}{2l(2l+1)} \sum_{i\neq j} U_{ijji}&#10;\end{alig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1597,3"/>
  <p:tag name="OUTPUTTYPE" val="PNG"/>
  <p:tag name="IGUANATEXVERSION" val="160"/>
  <p:tag name="LATEXADDIN" val="\documentclass{article}&#10;\usepackage{amsmath}&#10;\usepackage{braket}&#10;\pagestyle{empty}&#10;\begin{document}&#10;&#10;\begin{align*}&#10;U_{iji'j'}^{aaaa} = \bra{a_ia_j}\frac{1}{|\Vec{r}-\Vec{r'}|}\ket{a_{i'}a_{j'}}&#10;\end{align*}&#10;&#10;&#10;\end{document}"/>
  <p:tag name="IGUANATEXSIZE" val="10"/>
  <p:tag name="IGUANATEXCURSOR" val="1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,4616"/>
  <p:tag name="ORIGINALWIDTH" val="1924,26"/>
  <p:tag name="OUTPUTTYPE" val="PNG"/>
  <p:tag name="IGUANATEXVERSION" val="160"/>
  <p:tag name="LATEXADDIN" val="\documentclass{article}&#10;\usepackage{amsmath}&#10;\usepackage{braket}&#10;\pagestyle{empty}&#10;\begin{document}&#10;&#10;\begin{align*}&#10;U_{iji'j'} = \iint \ket{\Vec{r}\Vec{r'}}\frac{1}{|\Vec{r}-\Vec{r'}|}\bra{\Vec{r}\Vec{r'}} d\Vec{r} d\Vec{r'}&#10;\end{align*}&#10;&#10;&#10;\end{document}"/>
  <p:tag name="IGUANATEXSIZE" val="20"/>
  <p:tag name="IGUANATEXCURSOR" val="2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7,4541"/>
  <p:tag name="ORIGINALWIDTH" val="3453,318"/>
  <p:tag name="OUTPUTTYPE" val="PNG"/>
  <p:tag name="IGUANATEXVERSION" val="160"/>
  <p:tag name="LATEXADDIN" val="\documentclass{article}&#10;\usepackage{amsmath}&#10;\usepackage{braket}&#10;\pagestyle{empty}&#10;\begin{document}&#10;&#10;\begin{align*}&#10;U_{iji'j'} = \iint \ket{\Vec{r}\Vec{r'}}\sum_{k=0}^{\infty}\sum_{m=-k}^k\frac{r^k_&lt;}{r^{k+1}_&gt;} Y_{k,m}(\theta',\phi')Y_{k,m}(\theta, \phi)\bra{\Vec{r}\Vec{r'}} d\Vec{r} d\Vec{r}&#10;\end{align*}&#10;&#10;&#10;\end{document}"/>
  <p:tag name="IGUANATEXSIZE" val="15"/>
  <p:tag name="IGUANATEXCURSOR" val="2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5,4105"/>
  <p:tag name="ORIGINALWIDTH" val="3513,311"/>
  <p:tag name="OUTPUTTYPE" val="PNG"/>
  <p:tag name="IGUANATEXVERSION" val="160"/>
  <p:tag name="LATEXADDIN" val="\documentclass{article}&#10;\usepackage{amsmath}&#10;\usepackage{braket}&#10;\pagestyle{empty}&#10;\begin{document}&#10;&#10;\begin{align*}&#10;U_{iji'j'}&amp; = \sum_{k=0}^{\infty}\sum_{m=-k}^k \iint\ket{rr'} \frac{r^k_&lt;}{r^{k+1}_&gt;}\bra{rr'} dr dr'\\&#10;&amp;\otimes \iiiint \ket{\theta \phi \theta' \phi'}Y_{k,m}(\theta,\phi) Y_{k,m}(\theta',\phi') \bra{\theta \phi \theta' \phi'}d\theta d\phi d\theta' d\phi'&#10;\end{align*}&#10;&#10;&#10;\end{document}"/>
  <p:tag name="IGUANATEXSIZE" val="15"/>
  <p:tag name="IGUANATEXCURSOR" val="4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52.2309"/>
  <p:tag name="LATEXADDIN" val="\documentclass{article}&#10;\usepackage{amsmath}&#10;\pagestyle{empty}&#10;\begin{document}&#10;&#10;&#10;$-\frac{5}{2}$&#10;&#10;&#10;\end{document}"/>
  <p:tag name="IGUANATEXSIZE" val="1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21,4848"/>
  <p:tag name="OUTPUTTYPE" val="PNG"/>
  <p:tag name="IGUANATEXVERSION" val="160"/>
  <p:tag name="LATEXADDIN" val="\documentclass{article}&#10;\usepackage{amsmath}&#10;\usepackage{braket}&#10;\pagestyle{empty}&#10;\begin{document}&#10;&#10;\begin{align*}&#10;\ket{a}&#10;\end{align*}&#10;&#10;&#10;\end{document}"/>
  <p:tag name="IGUANATEXSIZE" val="14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5,4105"/>
  <p:tag name="ORIGINALWIDTH" val="3513,311"/>
  <p:tag name="OUTPUTTYPE" val="PNG"/>
  <p:tag name="IGUANATEXVERSION" val="160"/>
  <p:tag name="LATEXADDIN" val="\documentclass{article}&#10;\usepackage{amsmath}&#10;\usepackage{braket}&#10;\pagestyle{empty}&#10;\begin{document}&#10;&#10;\begin{align*}&#10;U_{iji'j'}&amp; = \sum_{k=0}^{\infty}\sum_{m=-k}^k \iint\ket{rr'} \frac{r^k_&lt;}{r^{k+1}_&gt;}\bra{rr'} dr dr'\\&#10;&amp;\otimes \iiiint \ket{\theta \phi \theta' \phi'}Y_{k,m}(\theta,\phi) Y_{k,m}(\theta',\phi') \bra{\theta \phi \theta' \phi'}d\theta d\phi d\theta' d\phi'&#10;\end{align*}&#10;&#10;&#10;\end{document}"/>
  <p:tag name="IGUANATEXSIZE" val="15"/>
  <p:tag name="IGUANATEXCURSOR" val="4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21,4848"/>
  <p:tag name="OUTPUTTYPE" val="PNG"/>
  <p:tag name="IGUANATEXVERSION" val="160"/>
  <p:tag name="LATEXADDIN" val="\documentclass{article}&#10;\usepackage{amsmath}&#10;\usepackage{braket}&#10;\pagestyle{empty}&#10;\begin{document}&#10;&#10;\begin{align*}&#10;\ket{a}&#10;\end{align*}&#10;&#10;&#10;\end{document}"/>
  <p:tag name="IGUANATEXSIZE" val="14"/>
  <p:tag name="IGUANATEXCURSOR" val="12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1293,588"/>
  <p:tag name="OUTPUTTYPE" val="PNG"/>
  <p:tag name="IGUANATEXVERSION" val="160"/>
  <p:tag name="LATEXADDIN" val="\documentclass{article}&#10;\usepackage{amsmath}&#10;\usepackage{braket}&#10;\pagestyle{empty}&#10;\begin{document}&#10;&#10;\begin{align*}&#10;U^{abcd} = \bra{ab}\frac{1}{|\Vec{r}-\Vec{r'}|}\ket{cd}&#10;\end{align*}&#10;&#10;&#10;\end{document}"/>
  <p:tag name="IGUANATEXSIZE" val="1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1296,588"/>
  <p:tag name="OUTPUTTYPE" val="PNG"/>
  <p:tag name="IGUANATEXVERSION" val="160"/>
  <p:tag name="LATEXADDIN" val="\documentclass{article}&#10;\usepackage{amsmath}&#10;\usepackage{braket}&#10;\pagestyle{empty}&#10;\begin{document}&#10;&#10;\begin{align*}&#10;U^{abab} = \bra{ab}\frac{1}{|\Vec{r}-\Vec{r'}|}\ket{ab}&#10;\end{align*}&#10;&#10;&#10;\end{document}"/>
  <p:tag name="IGUANATEXSIZE" val="10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1296,588"/>
  <p:tag name="OUTPUTTYPE" val="PNG"/>
  <p:tag name="IGUANATEXVERSION" val="160"/>
  <p:tag name="LATEXADDIN" val="\documentclass{article}&#10;\usepackage{amsmath}&#10;\usepackage{braket}&#10;\pagestyle{empty}&#10;\begin{document}&#10;&#10;\begin{align*}&#10;U^{abba} = \bra{ab}\frac{1}{|\Vec{r}-\Vec{r'}|}\ket{ba}&#10;\end{align*}&#10;&#10;&#10;\end{document}"/>
  <p:tag name="IGUANATEXSIZE" val="10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,21"/>
  <p:tag name="ORIGINALWIDTH" val="1776,528"/>
  <p:tag name="OUTPUTTYPE" val="PNG"/>
  <p:tag name="IGUANATEXVERSION" val="160"/>
  <p:tag name="LATEXADDIN" val="\documentclass{article}&#10;\usepackage{amsmath}&#10;\usepackage{braket}&#10;\pagestyle{empty}&#10;\begin{document}&#10;&#10;\begin{align*}&#10;&amp;\mathrm{High\; screening\; for\;} F^0_{ab}\\&#10;&amp;\mathrm{calculate\;from\;for\;example\;cDFT}&#10;\end{align*}&#10;&#10;&#10;\end{document}"/>
  <p:tag name="IGUANATEXSIZE" val="14"/>
  <p:tag name="IGUANATEXCURSOR" val="16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,9617"/>
  <p:tag name="ORIGINALWIDTH" val="1760,03"/>
  <p:tag name="OUTPUTTYPE" val="PNG"/>
  <p:tag name="IGUANATEXVERSION" val="160"/>
  <p:tag name="LATEXADDIN" val="\documentclass{article}&#10;\usepackage{amsmath}&#10;\usepackage{braket}&#10;\pagestyle{empty}&#10;\begin{document}&#10;&#10;\begin{align*}&#10;&amp;\approx\mathrm{80\%\; of\; bare \;value\; when\;} k\geq 1\\&amp; \mathrm{Evaluated\;from\;Slater\;integrals}&#10;\end{align*}&#10;&#10;&#10;\end{document}"/>
  <p:tag name="IGUANATEXSIZE" val="14"/>
  <p:tag name="IGUANATEXCURSOR" val="17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\begin{document}&#10;&#10;$s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2.2309"/>
  <p:tag name="LATEXADDIN" val="\documentclass{article}&#10;\usepackage{amsmath}&#10;\pagestyle{empty}&#10;\begin{document}&#10;&#10;&#10;$-\frac{3}{2}$&#10;&#10;&#10;\end{document}"/>
  <p:tag name="IGUANATEXSIZE" val="10"/>
  <p:tag name="IGUANATEXCURSOR" val="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\begin{document}&#10;&#10;$s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\begin{document}&#10;&#10;$s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\begin{document}&#10;&#10;$s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2.2309"/>
  <p:tag name="LATEXADDIN" val="\documentclass{article}&#10;\usepackage{amsmath}&#10;\pagestyle{empty}&#10;\begin{document}&#10;&#10;&#10;$-\frac{1}{2}$&#10;&#10;&#10;\end{document}"/>
  <p:tag name="IGUANATEXSIZE" val="1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\begin{document}&#10;&#10;$s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\begin{document}&#10;&#10;$s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\begin{document}&#10;&#10;$s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6.49417"/>
  <p:tag name="LATEXADDIN" val="\documentclass{article}&#10;\usepackage{amsmath}&#10;\pagestyle{empty}&#10;\begin{document}&#10;&#10;$s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5.2306"/>
  <p:tag name="LATEXADDIN" val="\documentclass{article}&#10;\usepackage{amsmath}&#10;\pagestyle{empty}&#10;\begin{document}&#10;&#10;&#10;$+\frac{1}{2}$&#10;&#10;&#10;\end{document}"/>
  <p:tag name="IGUANATEXSIZE" val="1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9805"/>
  <p:tag name="ORIGINALWIDTH" val="1073,866"/>
  <p:tag name="OUTPUTTYPE" val="PNG"/>
  <p:tag name="IGUANATEXVERSION" val="160"/>
  <p:tag name="LATEXADDIN" val="\documentclass{article}&#10;\usepackage{amsmath}&#10;\usepackage{braket}&#10;\pagestyle{empty}&#10;\begin{document}&#10;&#10;\begin{align*}&#10;E_{dc}^{2p}=n_dE^{pd}-\delta_{DC}&#10;\end{align*}&#10;&#10;&#10;\end{document}"/>
  <p:tag name="IGUANATEXSIZE" val="18"/>
  <p:tag name="IGUANATEXCURSOR" val="14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1567,304"/>
  <p:tag name="OUTPUTTYPE" val="PNG"/>
  <p:tag name="IGUANATEXVERSION" val="160"/>
  <p:tag name="LATEXADDIN" val="\documentclass{article}&#10;\usepackage{amsmath}&#10;\usepackage{braket}&#10;\pagestyle{empty}&#10;\begin{document}&#10;&#10;\begin{align*}&#10;E_{dc}^{3d}=n_d E^{dd}+n_pE^{pd}-\delta_{DC}&#10;\end{align*}&#10;&#10;&#10;\end{document}"/>
  <p:tag name="IGUANATEXSIZE" val="18"/>
  <p:tag name="IGUANATEXCURSOR" val="14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208,4739"/>
  <p:tag name="OUTPUTTYPE" val="PNG"/>
  <p:tag name="IGUANATEXVERSION" val="160"/>
  <p:tag name="LATEXADDIN" val="\documentclass{article}&#10;\usepackage{amsmath}&#10;\usepackage{braket}&#10;\pagestyle{empty}&#10;\begin{document}&#10;&#10;\begin{align*}&#10;\delta_{DC}&#10;\end{align*}&#10;&#10;&#10;\end{document}"/>
  <p:tag name="IGUANATEXSIZE" val="18"/>
  <p:tag name="IGUANATEXCURSOR" val="12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55.2306"/>
  <p:tag name="LATEXADDIN" val="\documentclass{article}&#10;\usepackage{amsmath}&#10;\pagestyle{empty}&#10;\begin{document}&#10;&#10;&#10;$+\frac{3}{2}$&#10;&#10;&#10;\end{document}"/>
  <p:tag name="IGUANATEXSIZE" val="1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9964</TotalTime>
  <Words>1047</Words>
  <Application>Microsoft Office PowerPoint</Application>
  <PresentationFormat>Custom</PresentationFormat>
  <Paragraphs>368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DejaVu Sans</vt:lpstr>
      <vt:lpstr>Helvetica World</vt:lpstr>
      <vt:lpstr>Office Theme</vt:lpstr>
      <vt:lpstr>Calculating X-ray absorption spectra  using RSPt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Multiconfigurational approach to XAS and XMCD - applied to ferrites</dc:title>
  <dc:creator>Felix Sorgenfrei</dc:creator>
  <cp:lastModifiedBy>Felix Sorgenfrei</cp:lastModifiedBy>
  <cp:revision>390</cp:revision>
  <dcterms:created xsi:type="dcterms:W3CDTF">2023-01-29T16:08:52Z</dcterms:created>
  <dcterms:modified xsi:type="dcterms:W3CDTF">2024-06-20T10:57:53Z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2023-01-29T00:00:00Z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