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5" autoAdjust="0"/>
    <p:restoredTop sz="91574" autoAdjust="0"/>
  </p:normalViewPr>
  <p:slideViewPr>
    <p:cSldViewPr snapToGrid="0">
      <p:cViewPr varScale="1">
        <p:scale>
          <a:sx n="89" d="100"/>
          <a:sy n="89" d="100"/>
        </p:scale>
        <p:origin x="864" y="7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11AE4-B4F3-4406-BB50-9359F2A66874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7D758-4807-4FCB-8FC4-D7CF99896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6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7D758-4807-4FCB-8FC4-D7CF99896C7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5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7D758-4807-4FCB-8FC4-D7CF99896C7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6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7D758-4807-4FCB-8FC4-D7CF99896C7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313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82FDE-44A8-40C1-23E9-9DB0DA730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F109C63-E585-E418-9854-7E7B13751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FC0643C-EF1E-E597-2320-7E17DCE9F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2B16EA-F614-2672-D233-167E5EC66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7D758-4807-4FCB-8FC4-D7CF99896C7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221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F6F92-7D60-5423-359C-2ADE3B951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26469D6-A170-E34A-BFDE-9E4E8FC895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338A745-1D11-1E15-BD53-13BE657BB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4F7D2B-0091-B12E-C72C-28ECFE7A7F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7D758-4807-4FCB-8FC4-D7CF99896C7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03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D4DB4-C076-9C92-69E4-A24ED1392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9958FB4-BF4C-27FE-EB75-7265618656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FAF5787-E937-FEE2-78EA-EB0077E08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29D3E-C706-72B1-CC09-A2660DB26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7D758-4807-4FCB-8FC4-D7CF99896C7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23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57BD2-71C6-4D82-AE3E-D95BD4CA7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A1CF381-DC61-DFC8-CF4D-25DE26DA90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BAC0DC4-0C68-1AB5-CD74-EF1154A23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6D2ACE-28A9-8D62-CDCA-D2A5C0A2A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7D758-4807-4FCB-8FC4-D7CF99896C7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406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78927-51B3-3DBD-BB16-F77839357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6EB6222-9D2E-4F1E-0ECC-AABDD37051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14F11FF-FF87-9EFA-138C-30CAFD6EA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20AEF7-0DB1-530A-70F4-7CF245079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7D758-4807-4FCB-8FC4-D7CF99896C7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198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5A5E2-1EF3-B932-02E6-303F034C9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C5B0AB7-9539-BAEF-38E2-F83BECFBB0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4ABD3C7-6968-4161-3184-0F8545B10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34709C-973A-64E0-7E06-6DC48F373B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7D758-4807-4FCB-8FC4-D7CF99896C7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57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24D6-79C8-5310-95A6-D39BCC924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C84219-CAB0-AA5F-CD0B-4C628BD73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5FDA24-062D-27A4-C79E-27408F56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D99-41A2-4E82-8449-7B04FC621211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43482B-6D90-8087-9E16-329FD532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CE5C35-BC22-E553-A07E-EB99FB17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193-FCA5-49D0-B599-4B4E9AB1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79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7239C-07D7-13EB-0E87-51A10952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8F8352-59C8-25D6-F956-1CADB8CF3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B9429D-AD58-4E1B-9709-542DC7F1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D99-41A2-4E82-8449-7B04FC621211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82714A-1BD4-374D-8F4F-A34D4650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378F5E-AD4A-AAE4-3FEA-3E693E68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193-FCA5-49D0-B599-4B4E9AB1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58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AA55E67-48F9-CDAF-6508-D8EDDBC80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CF1D72-6408-74B2-A4E2-641550C9B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E5D385-DF06-7BF2-3238-D4AD5C4F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D99-41A2-4E82-8449-7B04FC621211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106A6-8FB9-8B0F-BB5D-8C68DAF2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4DD05-CC1B-910F-2CA7-30416854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193-FCA5-49D0-B599-4B4E9AB1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9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76DA4-BE1F-69F9-0173-0A33F4B6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00D36C-CCE3-A37F-C998-6B9EA3A3B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B50381-0884-FC01-B33D-77A2C69D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D99-41A2-4E82-8449-7B04FC621211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E2C37B-59A7-E590-FA5B-A8BA1E40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3D7F75-73A6-531D-C3F6-F1FFB32A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193-FCA5-49D0-B599-4B4E9AB1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30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36993-C9B7-BADC-7BF0-5E5035F7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EC0A15-ECE8-1C19-DE5E-3953D62C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495D6C-1955-7132-0A71-3280B743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D99-41A2-4E82-8449-7B04FC621211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57BB05-EFCD-2482-A435-C9FA3A8A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8312BF-1954-4D4B-E41D-FB850566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193-FCA5-49D0-B599-4B4E9AB1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25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722B7-E809-B33D-4443-399131C5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6EADE4-0833-6998-D956-3A7A90128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890E99-38EF-2AD8-C6F3-6F62C42F3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37F810-A208-9085-B147-A31ECD12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D99-41A2-4E82-8449-7B04FC621211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EB282B-D401-A94E-C429-22AC9377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E040AF-3302-01F9-732E-21470204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193-FCA5-49D0-B599-4B4E9AB1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91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494ED-7ECE-3C8F-4E81-7C0EAEE8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2BA040-FF5C-DEC2-9D46-C7A6ACD8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172B31-A9AF-651D-7EFE-EEA461223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95C73D-47B8-D938-FA5C-24A7F6211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33016C-64A0-5F36-4DDA-C019189F1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CD265E-2F0E-280B-12EB-07A9FF1F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D99-41A2-4E82-8449-7B04FC621211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F1C20A-93CD-2C59-FA93-31FE2070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63B706-E988-E7E1-320E-4471720E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193-FCA5-49D0-B599-4B4E9AB1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71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888DF-D1DD-6C68-5BC3-7E8D3401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0440BA-7B4E-F9E6-DE6F-7BF641A5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D99-41A2-4E82-8449-7B04FC621211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910FB6-6839-C90A-A4D2-212AB768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D13145-BFF2-B99B-E3D6-DCB3BCA6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193-FCA5-49D0-B599-4B4E9AB1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2BC1AB-EEC8-EA0F-77F1-721E375E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D99-41A2-4E82-8449-7B04FC621211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D1DF9C-8331-3677-2D2F-29A88E5A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2CB5E3-6676-5F93-8B73-7E0F01DD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193-FCA5-49D0-B599-4B4E9AB1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1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0D91-2DA5-3E08-1E25-51A767C3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D0778-664C-743B-0225-E25F2029B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45AD67-83B4-3218-0B3E-1A41DF931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4F4191-2351-1FFE-36F6-0F86A8C3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D99-41A2-4E82-8449-7B04FC621211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BA1B74-505A-8E2B-40EF-C5E38C59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C53FF5-3668-2BFD-BC9D-95CB9F89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193-FCA5-49D0-B599-4B4E9AB1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44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F1380-0234-E847-55E8-DC4C9B8B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EDD7DF-4B75-8BF7-A87A-E5CAD62BE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4269BF-BC17-58E0-08A1-213E3572F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1B57F5-79A5-BF42-1B42-1EDD2E67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D99-41A2-4E82-8449-7B04FC621211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C253EF-3B96-4193-CD84-0EF8A5E2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8EAD40-4562-5F50-5E3C-1A056502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193-FCA5-49D0-B599-4B4E9AB1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76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FC6E2-79C5-FA88-F5D0-1700C721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9FD5A7-3988-B6D4-05A7-0EC8115AC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560B1-ADB5-EFA2-1EFB-78A43C1D5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E8D99-41A2-4E82-8449-7B04FC621211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70F00F-86B2-3243-FACC-96C2F6926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7214AA-B0BD-6D33-E9EF-879516723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1193-FCA5-49D0-B599-4B4E9AB11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3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3E36F7-C8D3-64DC-E792-5365B9987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4459" cy="6858000"/>
          </a:xfrm>
          <a:prstGeom prst="rect">
            <a:avLst/>
          </a:prstGeom>
        </p:spPr>
      </p:pic>
      <p:sp>
        <p:nvSpPr>
          <p:cNvPr id="2" name="Объект 2">
            <a:extLst>
              <a:ext uri="{FF2B5EF4-FFF2-40B4-BE49-F238E27FC236}">
                <a16:creationId xmlns:a16="http://schemas.microsoft.com/office/drawing/2014/main" id="{8CF61FD0-0D1C-9C3F-046A-18B30C0127D6}"/>
              </a:ext>
            </a:extLst>
          </p:cNvPr>
          <p:cNvSpPr>
            <a:spLocks noGrp="1"/>
          </p:cNvSpPr>
          <p:nvPr/>
        </p:nvSpPr>
        <p:spPr>
          <a:xfrm>
            <a:off x="4827678" y="55864"/>
            <a:ext cx="2559102" cy="575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240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ПЭК ГГТУ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577028-6075-1A52-25F4-B6871E5D417E}"/>
              </a:ext>
            </a:extLst>
          </p:cNvPr>
          <p:cNvSpPr>
            <a:spLocks noGrp="1"/>
          </p:cNvSpPr>
          <p:nvPr/>
        </p:nvSpPr>
        <p:spPr>
          <a:xfrm>
            <a:off x="1598673" y="813064"/>
            <a:ext cx="9017111" cy="2793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ctr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  <a:t>Курсовой</a:t>
            </a:r>
            <a:r>
              <a:rPr lang="ru-RU" sz="2400" b="1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  <a:t> проект по дисциплине МДК 01.01 «Разработка программных модулей».</a:t>
            </a:r>
            <a:br>
              <a:rPr lang="ru-RU" sz="2400" b="1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</a:br>
            <a:br>
              <a:rPr lang="ru-RU" sz="2400" b="1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</a:br>
            <a:r>
              <a:rPr lang="ru-RU" sz="2400" b="1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  <a:t>Тема</a:t>
            </a:r>
            <a:r>
              <a:rPr lang="en-US" sz="2400" b="1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  <a:t>:</a:t>
            </a:r>
            <a:r>
              <a:rPr lang="ru-RU" sz="2400" b="1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  <a:t> </a:t>
            </a:r>
            <a:r>
              <a:rPr lang="ru-RU" sz="240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Разработка системы для автоматизации обработки билетов онлайн-кинотеатра.</a:t>
            </a:r>
            <a:endParaRPr lang="en-US" sz="2400" dirty="0"/>
          </a:p>
          <a:p>
            <a:pPr marL="0" indent="450000" algn="just">
              <a:lnSpc>
                <a:spcPts val="4000"/>
              </a:lnSpc>
              <a:spcBef>
                <a:spcPts val="0"/>
              </a:spcBef>
              <a:buNone/>
            </a:pPr>
            <a:endParaRPr lang="ru-RU" sz="2400" kern="0" spc="-134" dirty="0">
              <a:solidFill>
                <a:schemeClr val="bg1"/>
              </a:solidFill>
              <a:latin typeface="Roboto Mono Medium" panose="00000009000000000000" pitchFamily="49" charset="0"/>
              <a:ea typeface="Roboto Mono Medium" panose="00000009000000000000" pitchFamily="49" charset="0"/>
              <a:cs typeface="Roboto Mono Medium" pitchFamily="34" charset="-12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E0CBE99-35A4-63CF-E3ED-B876982A1713}"/>
              </a:ext>
            </a:extLst>
          </p:cNvPr>
          <p:cNvSpPr>
            <a:spLocks noGrp="1"/>
          </p:cNvSpPr>
          <p:nvPr/>
        </p:nvSpPr>
        <p:spPr>
          <a:xfrm>
            <a:off x="6675794" y="3853211"/>
            <a:ext cx="5516206" cy="3060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ru-RU" sz="1750" b="1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  <a:t>Подготовил</a:t>
            </a:r>
            <a:r>
              <a:rPr lang="en-US" sz="1750" b="1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  <a:t>:</a:t>
            </a:r>
            <a:r>
              <a:rPr lang="ru-RU" sz="1750" b="1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  <a:t> </a:t>
            </a:r>
            <a:r>
              <a:rPr lang="ru-RU" sz="1750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  <a:t>студент Игнатенко Е.П.</a:t>
            </a:r>
            <a:endParaRPr lang="en-US" sz="1750" dirty="0">
              <a:solidFill>
                <a:schemeClr val="bg1"/>
              </a:solidFill>
              <a:latin typeface="Roboto Mono Medium" panose="00000009000000000000" pitchFamily="49" charset="0"/>
              <a:ea typeface="Roboto Mono Medium" panose="00000009000000000000" pitchFamily="49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750" b="1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  <a:t>Группа</a:t>
            </a:r>
            <a:r>
              <a:rPr lang="en-US" sz="1750" b="1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  <a:t>:</a:t>
            </a:r>
            <a:r>
              <a:rPr lang="ru-RU" sz="1750" b="1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  <a:t> </a:t>
            </a:r>
            <a:r>
              <a:rPr lang="ru-RU" sz="1750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  <a:t>ИСП.22.2А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750" b="1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  <a:t>Специальность</a:t>
            </a:r>
            <a:r>
              <a:rPr lang="en-US" sz="1750" b="1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  <a:t>:</a:t>
            </a:r>
            <a:r>
              <a:rPr lang="ru-RU" sz="1750" b="1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  <a:t> </a:t>
            </a:r>
            <a:r>
              <a:rPr lang="ru-RU" sz="1750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  <a:t>09.02.07 «Информационные системы и программирование»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750" b="1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  <a:t>Руководитель</a:t>
            </a:r>
            <a:r>
              <a:rPr lang="en-US" sz="1750" b="1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  <a:t>:</a:t>
            </a:r>
            <a:r>
              <a:rPr lang="ru-RU" sz="1750" b="1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  <a:t> </a:t>
            </a:r>
            <a:r>
              <a:rPr lang="ru-RU" sz="1750" dirty="0">
                <a:solidFill>
                  <a:schemeClr val="bg1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Arial" panose="020B0604020202020204" pitchFamily="34" charset="0"/>
              </a:rPr>
              <a:t>преподаватель Климов А.А.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E7666A3-54CB-6AAD-839D-8DFACBD65793}"/>
              </a:ext>
            </a:extLst>
          </p:cNvPr>
          <p:cNvSpPr>
            <a:spLocks noGrp="1"/>
          </p:cNvSpPr>
          <p:nvPr/>
        </p:nvSpPr>
        <p:spPr>
          <a:xfrm>
            <a:off x="4559940" y="6118675"/>
            <a:ext cx="3072120" cy="575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240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Орехово-Зуево</a:t>
            </a:r>
          </a:p>
        </p:txBody>
      </p:sp>
    </p:spTree>
    <p:extLst>
      <p:ext uri="{BB962C8B-B14F-4D97-AF65-F5344CB8AC3E}">
        <p14:creationId xmlns:p14="http://schemas.microsoft.com/office/powerpoint/2010/main" val="28459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161AE-2AA0-4AF4-09C1-BF5BD7948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ACAB85-28FB-7DE2-5033-8815AB56F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99" y="0"/>
            <a:ext cx="12218399" cy="699654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CFC7918-7FA5-47FE-6624-6443A0FBCF9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07" y="-1"/>
            <a:ext cx="5282988" cy="6996545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1A3B0E8D-6A7E-3986-54C3-B685E7E89AED}"/>
              </a:ext>
            </a:extLst>
          </p:cNvPr>
          <p:cNvSpPr/>
          <p:nvPr/>
        </p:nvSpPr>
        <p:spPr>
          <a:xfrm>
            <a:off x="5504032" y="583049"/>
            <a:ext cx="20354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</a:rPr>
              <a:t>Вывод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5920ADF-84A8-A00E-6501-775762E0486F}"/>
              </a:ext>
            </a:extLst>
          </p:cNvPr>
          <p:cNvSpPr>
            <a:spLocks noGrp="1"/>
          </p:cNvSpPr>
          <p:nvPr/>
        </p:nvSpPr>
        <p:spPr>
          <a:xfrm>
            <a:off x="5314063" y="1291828"/>
            <a:ext cx="6707081" cy="5391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2200" kern="0" spc="-134" dirty="0">
                <a:solidFill>
                  <a:srgbClr val="FFFFFF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ono Medium" pitchFamily="34" charset="-120"/>
              </a:rPr>
              <a:t>В результате разработки курсового проекта была создана информационная система для автоматизации обработки билетов в онлайн-кинотеатре. Приложение обеспечивает удобный выбор просмотра списка фильмов, бронирования и отмены билетов.</a:t>
            </a:r>
          </a:p>
          <a:p>
            <a:pPr marL="0" indent="45000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2200" kern="0" spc="-134" dirty="0">
                <a:solidFill>
                  <a:srgbClr val="FFFFFF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ono Medium" pitchFamily="34" charset="-120"/>
              </a:rPr>
              <a:t>В ходе работы над проектом я улучшил свои навыки программирования</a:t>
            </a:r>
            <a:r>
              <a:rPr lang="en-US" sz="2200" kern="0" spc="-134" dirty="0">
                <a:solidFill>
                  <a:srgbClr val="FFFFFF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ono Medium" pitchFamily="34" charset="-120"/>
              </a:rPr>
              <a:t>,</a:t>
            </a:r>
            <a:r>
              <a:rPr lang="ru-RU" sz="2200" kern="0" spc="-134" dirty="0">
                <a:solidFill>
                  <a:srgbClr val="FFFFFF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ono Medium" pitchFamily="34" charset="-120"/>
              </a:rPr>
              <a:t> работы с базами данных</a:t>
            </a:r>
            <a:r>
              <a:rPr lang="en-US" sz="2200" kern="0" spc="-134" dirty="0">
                <a:solidFill>
                  <a:srgbClr val="FFFFFF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ono Medium" pitchFamily="34" charset="-120"/>
              </a:rPr>
              <a:t> </a:t>
            </a:r>
            <a:r>
              <a:rPr lang="ru-RU" sz="2200" kern="0" spc="-134" dirty="0">
                <a:solidFill>
                  <a:srgbClr val="FFFFFF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ono Medium" pitchFamily="34" charset="-120"/>
              </a:rPr>
              <a:t>и поиска информации. </a:t>
            </a:r>
            <a:endParaRPr lang="ru-RU" sz="2400" kern="0" spc="-134" dirty="0">
              <a:solidFill>
                <a:srgbClr val="FFFFFF"/>
              </a:solidFill>
              <a:latin typeface="Roboto Mono Medium" pitchFamily="34" charset="0"/>
              <a:ea typeface="Roboto Mono Medium" pitchFamily="34" charset="-122"/>
              <a:cs typeface="Roboto Mono Medium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2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F28E0-45D5-25AC-12D9-02BD389E1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404E26-CAD4-21FC-C834-299B8067A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1" y="-17104"/>
            <a:ext cx="12244922" cy="6875104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BCECC4-A8E0-44E7-F78B-1D00F4979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13051" cy="21399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DB61E8-90B9-F8FA-F3DD-60DEB70C2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51" y="1706945"/>
            <a:ext cx="1628097" cy="4330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74114C-3082-3E2D-94FC-E4A163279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801" y="221647"/>
            <a:ext cx="1628097" cy="43300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29DB1D-C8EC-E071-8E65-CA0E05A23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51" y="247047"/>
            <a:ext cx="1220449" cy="324588"/>
          </a:xfrm>
          <a:prstGeom prst="rect">
            <a:avLst/>
          </a:prstGeom>
        </p:spPr>
      </p:pic>
      <p:sp>
        <p:nvSpPr>
          <p:cNvPr id="10" name="Text 0">
            <a:extLst>
              <a:ext uri="{FF2B5EF4-FFF2-40B4-BE49-F238E27FC236}">
                <a16:creationId xmlns:a16="http://schemas.microsoft.com/office/drawing/2014/main" id="{BB70513A-0F36-BB1B-8C9B-DE45C142DA8F}"/>
              </a:ext>
            </a:extLst>
          </p:cNvPr>
          <p:cNvSpPr/>
          <p:nvPr/>
        </p:nvSpPr>
        <p:spPr>
          <a:xfrm>
            <a:off x="972643" y="242904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Введение </a:t>
            </a:r>
            <a:endParaRPr lang="en-US" sz="445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06B8F174-F9E2-913F-C23F-44470D142342}"/>
              </a:ext>
            </a:extLst>
          </p:cNvPr>
          <p:cNvSpPr/>
          <p:nvPr/>
        </p:nvSpPr>
        <p:spPr>
          <a:xfrm>
            <a:off x="701159" y="3438643"/>
            <a:ext cx="5894648" cy="2946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В ходе курсового проекта была </a:t>
            </a:r>
          </a:p>
          <a:p>
            <a:pPr marL="0" indent="0">
              <a:lnSpc>
                <a:spcPts val="2750"/>
              </a:lnSpc>
              <a:buNone/>
            </a:pPr>
            <a:r>
              <a:rPr lang="ru-RU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разработана система для автоматизации </a:t>
            </a:r>
          </a:p>
          <a:p>
            <a:pPr marL="0" indent="0">
              <a:lnSpc>
                <a:spcPts val="2750"/>
              </a:lnSpc>
              <a:buNone/>
            </a:pPr>
            <a:r>
              <a:rPr lang="ru-RU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обработки билетов онлайн-кинотеатра.</a:t>
            </a:r>
          </a:p>
          <a:p>
            <a:pPr marL="0" indent="0">
              <a:lnSpc>
                <a:spcPts val="2750"/>
              </a:lnSpc>
              <a:buNone/>
            </a:pPr>
            <a:endParaRPr lang="ru-RU" sz="2200" kern="0" spc="-67" dirty="0">
              <a:solidFill>
                <a:srgbClr val="FFFFFF"/>
              </a:solidFill>
              <a:latin typeface="Roboto Mono Medium" pitchFamily="34" charset="0"/>
              <a:ea typeface="Roboto Mono Medium" pitchFamily="34" charset="-122"/>
              <a:cs typeface="Roboto Mono Medium" pitchFamily="34" charset="-120"/>
            </a:endParaRPr>
          </a:p>
          <a:p>
            <a:pPr marL="0" indent="0">
              <a:lnSpc>
                <a:spcPts val="2750"/>
              </a:lnSpc>
              <a:buNone/>
            </a:pPr>
            <a:r>
              <a:rPr lang="ru-RU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Цель разработки — создание удобного </a:t>
            </a:r>
          </a:p>
          <a:p>
            <a:pPr marL="0" indent="0">
              <a:lnSpc>
                <a:spcPts val="2750"/>
              </a:lnSpc>
              <a:buNone/>
            </a:pPr>
            <a:r>
              <a:rPr lang="ru-RU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приложения для бронирования билетов </a:t>
            </a:r>
          </a:p>
          <a:p>
            <a:pPr marL="0" indent="0">
              <a:lnSpc>
                <a:spcPts val="2750"/>
              </a:lnSpc>
              <a:buNone/>
            </a:pPr>
            <a:r>
              <a:rPr lang="ru-RU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и управления расписанием сеансов.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532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44B6B-F700-BA26-25C0-0FE37A73A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068200-C28F-62A4-63C8-1C54D9144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4459" cy="6858000"/>
          </a:xfrm>
          <a:prstGeom prst="rect">
            <a:avLst/>
          </a:prstGeom>
        </p:spPr>
      </p:pic>
      <p:sp>
        <p:nvSpPr>
          <p:cNvPr id="2" name="Объект 2">
            <a:extLst>
              <a:ext uri="{FF2B5EF4-FFF2-40B4-BE49-F238E27FC236}">
                <a16:creationId xmlns:a16="http://schemas.microsoft.com/office/drawing/2014/main" id="{03AEEA97-15AC-76AD-6BCC-74619459BA96}"/>
              </a:ext>
            </a:extLst>
          </p:cNvPr>
          <p:cNvSpPr>
            <a:spLocks noGrp="1"/>
          </p:cNvSpPr>
          <p:nvPr/>
        </p:nvSpPr>
        <p:spPr>
          <a:xfrm>
            <a:off x="645524" y="327621"/>
            <a:ext cx="11161502" cy="51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440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Актуальность курсового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E98AE2-40B4-AB80-5E66-A0F9EFD9B0E2}"/>
              </a:ext>
            </a:extLst>
          </p:cNvPr>
          <p:cNvSpPr>
            <a:spLocks noGrp="1"/>
          </p:cNvSpPr>
          <p:nvPr/>
        </p:nvSpPr>
        <p:spPr>
          <a:xfrm>
            <a:off x="204038" y="1137594"/>
            <a:ext cx="5381599" cy="5354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solidFill>
                  <a:schemeClr val="bg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  <a:cs typeface="Times New Roman" panose="02020603050405020304" pitchFamily="18" charset="0"/>
              </a:rPr>
              <a:t>Актуальность разработки моей системы обусловлена растущей потребностью в удобных и эффективных инструментах управления билетами в онлайн-кинотеатрах. 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solidFill>
                  <a:schemeClr val="bg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  <a:cs typeface="Times New Roman" panose="02020603050405020304" pitchFamily="18" charset="0"/>
              </a:rPr>
              <a:t>Разработка системы для автоматизированной обработки билетов обеспечит удобное приложение, учета и контроля билетов. </a:t>
            </a: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CF436A82-64E1-87D6-A3AB-3C596A0DEAC2}"/>
              </a:ext>
            </a:extLst>
          </p:cNvPr>
          <p:cNvSpPr/>
          <p:nvPr/>
        </p:nvSpPr>
        <p:spPr>
          <a:xfrm>
            <a:off x="7074991" y="222541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ru-RU" sz="260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Рост популярности</a:t>
            </a:r>
            <a:endParaRPr lang="en-US" sz="260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C506FB06-3393-162A-40A4-9D1E6B812039}"/>
              </a:ext>
            </a:extLst>
          </p:cNvPr>
          <p:cNvSpPr/>
          <p:nvPr/>
        </p:nvSpPr>
        <p:spPr>
          <a:xfrm>
            <a:off x="7074991" y="44686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ru-RU" sz="260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Экономия времени</a:t>
            </a:r>
            <a:endParaRPr lang="en-US" sz="2600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65D6BB90-AD15-C5A5-768C-326192624F56}"/>
              </a:ext>
            </a:extLst>
          </p:cNvPr>
          <p:cNvSpPr/>
          <p:nvPr/>
        </p:nvSpPr>
        <p:spPr>
          <a:xfrm>
            <a:off x="7074991" y="3392724"/>
            <a:ext cx="52746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ru-RU" sz="260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Проблемы ручной обработки</a:t>
            </a:r>
            <a:endParaRPr lang="en-US" sz="2600" dirty="0"/>
          </a:p>
        </p:txBody>
      </p:sp>
      <p:pic>
        <p:nvPicPr>
          <p:cNvPr id="17" name="Image 1" descr="preencoded.png">
            <a:extLst>
              <a:ext uri="{FF2B5EF4-FFF2-40B4-BE49-F238E27FC236}">
                <a16:creationId xmlns:a16="http://schemas.microsoft.com/office/drawing/2014/main" id="{6A8169CA-6634-D180-C842-2FDAB2756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567" y="1928200"/>
            <a:ext cx="838058" cy="1005670"/>
          </a:xfrm>
          <a:prstGeom prst="rect">
            <a:avLst/>
          </a:prstGeom>
        </p:spPr>
      </p:pic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F81B37C5-77DD-D2BF-0839-3AEFF4706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567" y="2946521"/>
            <a:ext cx="838058" cy="1233992"/>
          </a:xfrm>
          <a:prstGeom prst="rect">
            <a:avLst/>
          </a:prstGeom>
        </p:spPr>
      </p:pic>
      <p:pic>
        <p:nvPicPr>
          <p:cNvPr id="19" name="Image 3" descr="preencoded.png">
            <a:extLst>
              <a:ext uri="{FF2B5EF4-FFF2-40B4-BE49-F238E27FC236}">
                <a16:creationId xmlns:a16="http://schemas.microsoft.com/office/drawing/2014/main" id="{DA23D212-4756-85C5-8B9D-77F7EB2F02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567" y="4193164"/>
            <a:ext cx="838058" cy="100567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F8C1C86-CBDE-98C1-7047-14CDC5A2B9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145" y="3331730"/>
            <a:ext cx="770748" cy="64084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3A9F9FA-9372-9B6B-41E0-BBAED2E244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18" y="2123125"/>
            <a:ext cx="770748" cy="64084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9C8D44E-E1C0-7A16-103D-6F9DBB57E1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22" y="4375574"/>
            <a:ext cx="770748" cy="64084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B14ECF8-64DA-AE1A-F378-3F650BE4C09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877" y="2080552"/>
            <a:ext cx="687284" cy="68728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B17268-0514-55C0-B88E-295EFB4F86FA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642" y="4449018"/>
            <a:ext cx="583606" cy="5836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C5C453-6BBD-7593-AA8B-E0EB05F729A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86" y="3239584"/>
            <a:ext cx="647865" cy="64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6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89E70-A757-0734-A126-ECF39DDA3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4AB166-E107-F801-5064-9899859F4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99" y="-1"/>
            <a:ext cx="12218399" cy="6996545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4F7B1745-5378-DCDE-AA01-D328DA9BF362}"/>
              </a:ext>
            </a:extLst>
          </p:cNvPr>
          <p:cNvSpPr/>
          <p:nvPr/>
        </p:nvSpPr>
        <p:spPr>
          <a:xfrm>
            <a:off x="3812853" y="30138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Цель и задачи</a:t>
            </a:r>
            <a:endParaRPr lang="en-US" sz="445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EB314F9-560C-B8E8-DC88-4AD9A9D11045}"/>
              </a:ext>
            </a:extLst>
          </p:cNvPr>
          <p:cNvSpPr>
            <a:spLocks noGrp="1"/>
          </p:cNvSpPr>
          <p:nvPr/>
        </p:nvSpPr>
        <p:spPr>
          <a:xfrm>
            <a:off x="184097" y="1311553"/>
            <a:ext cx="6464051" cy="5373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2200" kern="0" spc="-134" dirty="0">
                <a:solidFill>
                  <a:srgbClr val="FFFFFF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ono Medium" pitchFamily="34" charset="-120"/>
              </a:rPr>
              <a:t>Цель: Разработка приложения для онлайн-кинотеатра, которое позволяет пользователям бронировать билеты.</a:t>
            </a:r>
          </a:p>
          <a:p>
            <a:pPr marL="0" indent="450000" algn="just">
              <a:lnSpc>
                <a:spcPts val="4000"/>
              </a:lnSpc>
              <a:spcBef>
                <a:spcPts val="0"/>
              </a:spcBef>
              <a:buNone/>
            </a:pPr>
            <a:endParaRPr lang="ru-RU" sz="2200" kern="0" spc="-134" dirty="0">
              <a:solidFill>
                <a:srgbClr val="FFFFFF"/>
              </a:solidFill>
              <a:latin typeface="Roboto Mono Medium" panose="00000009000000000000" pitchFamily="49" charset="0"/>
              <a:ea typeface="Roboto Mono Medium" panose="00000009000000000000" pitchFamily="49" charset="0"/>
              <a:cs typeface="Roboto Mono Medium" pitchFamily="34" charset="-120"/>
            </a:endParaRPr>
          </a:p>
          <a:p>
            <a:pPr marL="0" indent="45000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2200" kern="0" spc="-134" dirty="0">
                <a:solidFill>
                  <a:srgbClr val="FFFFFF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ono Medium" pitchFamily="34" charset="-120"/>
              </a:rPr>
              <a:t>Приложение должно быть простым и удобным в использовании, а также подключенным к базе данных для хранения информации о фильмах, сеансах и бронированиях.</a:t>
            </a:r>
            <a:endParaRPr lang="en-US" sz="2200" dirty="0"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  <a:p>
            <a:pPr marL="0" algn="l">
              <a:lnSpc>
                <a:spcPts val="5550"/>
              </a:lnSpc>
              <a:spcBef>
                <a:spcPts val="0"/>
              </a:spcBef>
              <a:buNone/>
            </a:pPr>
            <a:r>
              <a:rPr lang="ru-RU" sz="240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 </a:t>
            </a: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DC5DB646-72BA-2D40-6A61-4DFBF83EF1E2}"/>
              </a:ext>
            </a:extLst>
          </p:cNvPr>
          <p:cNvSpPr/>
          <p:nvPr/>
        </p:nvSpPr>
        <p:spPr>
          <a:xfrm>
            <a:off x="7379928" y="1739323"/>
            <a:ext cx="39733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Главные задачи включают:</a:t>
            </a:r>
            <a:endParaRPr lang="en-US" sz="2200" dirty="0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AFFBA11F-BE5F-379A-7793-AA315557DE18}"/>
              </a:ext>
            </a:extLst>
          </p:cNvPr>
          <p:cNvSpPr/>
          <p:nvPr/>
        </p:nvSpPr>
        <p:spPr>
          <a:xfrm>
            <a:off x="7379928" y="246945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FC64C68-D527-E7EC-B6CE-9C2AC47A775A}"/>
              </a:ext>
            </a:extLst>
          </p:cNvPr>
          <p:cNvSpPr>
            <a:spLocks noGrp="1"/>
          </p:cNvSpPr>
          <p:nvPr/>
        </p:nvSpPr>
        <p:spPr>
          <a:xfrm>
            <a:off x="7983851" y="2285025"/>
            <a:ext cx="3290873" cy="879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7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Разработать приложение с графическим интерфейсом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30322B-B41D-00AE-FB69-2DACD721FB4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52" y="2495999"/>
            <a:ext cx="391453" cy="457211"/>
          </a:xfrm>
          <a:prstGeom prst="rect">
            <a:avLst/>
          </a:prstGeom>
        </p:spPr>
      </p:pic>
      <p:sp>
        <p:nvSpPr>
          <p:cNvPr id="28" name="Shape 1">
            <a:extLst>
              <a:ext uri="{FF2B5EF4-FFF2-40B4-BE49-F238E27FC236}">
                <a16:creationId xmlns:a16="http://schemas.microsoft.com/office/drawing/2014/main" id="{30DB85A0-9D70-9BF4-362B-D56D91DA2018}"/>
              </a:ext>
            </a:extLst>
          </p:cNvPr>
          <p:cNvSpPr/>
          <p:nvPr/>
        </p:nvSpPr>
        <p:spPr>
          <a:xfrm>
            <a:off x="7379928" y="337197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374ACFAC-CE13-19BD-C0F8-F1FAF05A78B1}"/>
              </a:ext>
            </a:extLst>
          </p:cNvPr>
          <p:cNvSpPr>
            <a:spLocks noGrp="1"/>
          </p:cNvSpPr>
          <p:nvPr/>
        </p:nvSpPr>
        <p:spPr>
          <a:xfrm>
            <a:off x="7949243" y="3355556"/>
            <a:ext cx="3563884" cy="565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7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Реализовать основные функции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B2BA8D06-3753-81BE-220D-4A4078ADA18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06" y="3451258"/>
            <a:ext cx="351744" cy="351744"/>
          </a:xfrm>
          <a:prstGeom prst="rect">
            <a:avLst/>
          </a:prstGeom>
        </p:spPr>
      </p:pic>
      <p:sp>
        <p:nvSpPr>
          <p:cNvPr id="33" name="Shape 1">
            <a:extLst>
              <a:ext uri="{FF2B5EF4-FFF2-40B4-BE49-F238E27FC236}">
                <a16:creationId xmlns:a16="http://schemas.microsoft.com/office/drawing/2014/main" id="{CA3809B9-58E5-B38A-9FAC-7ABBE590ACE4}"/>
              </a:ext>
            </a:extLst>
          </p:cNvPr>
          <p:cNvSpPr/>
          <p:nvPr/>
        </p:nvSpPr>
        <p:spPr>
          <a:xfrm>
            <a:off x="7379927" y="42400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34" name="Объект 2">
            <a:extLst>
              <a:ext uri="{FF2B5EF4-FFF2-40B4-BE49-F238E27FC236}">
                <a16:creationId xmlns:a16="http://schemas.microsoft.com/office/drawing/2014/main" id="{B010A96F-D907-02D8-9365-2FB2E470771C}"/>
              </a:ext>
            </a:extLst>
          </p:cNvPr>
          <p:cNvSpPr>
            <a:spLocks noGrp="1"/>
          </p:cNvSpPr>
          <p:nvPr/>
        </p:nvSpPr>
        <p:spPr>
          <a:xfrm>
            <a:off x="7949243" y="4217224"/>
            <a:ext cx="3632900" cy="510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7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Спроектировать базу данных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DBA0E5A-E3A6-B654-F4A7-51625F11B93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976" y="4304782"/>
            <a:ext cx="391241" cy="391241"/>
          </a:xfrm>
          <a:prstGeom prst="rect">
            <a:avLst/>
          </a:prstGeom>
        </p:spPr>
      </p:pic>
      <p:sp>
        <p:nvSpPr>
          <p:cNvPr id="41" name="Shape 1">
            <a:extLst>
              <a:ext uri="{FF2B5EF4-FFF2-40B4-BE49-F238E27FC236}">
                <a16:creationId xmlns:a16="http://schemas.microsoft.com/office/drawing/2014/main" id="{8364FC48-1356-699C-CF7F-26EC01E98CC6}"/>
              </a:ext>
            </a:extLst>
          </p:cNvPr>
          <p:cNvSpPr/>
          <p:nvPr/>
        </p:nvSpPr>
        <p:spPr>
          <a:xfrm>
            <a:off x="7379927" y="50278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id="{8B299112-6C5D-A3DE-5CC4-575E8F84BD7D}"/>
              </a:ext>
            </a:extLst>
          </p:cNvPr>
          <p:cNvSpPr>
            <a:spLocks noGrp="1"/>
          </p:cNvSpPr>
          <p:nvPr/>
        </p:nvSpPr>
        <p:spPr>
          <a:xfrm>
            <a:off x="7949242" y="5005036"/>
            <a:ext cx="3973353" cy="478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7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Провести тестирование приложения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04DCD7D8-1992-BD54-CB58-BC2AFAB7BBE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06" y="5073117"/>
            <a:ext cx="419743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6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008E3-3EC1-4967-6A69-5E5CFF13A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4C7878-18C4-7041-1CBE-70E6765CB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99" y="0"/>
            <a:ext cx="12218399" cy="6858000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4331FCD5-7B03-F3AE-11C6-E9F96367F972}"/>
              </a:ext>
            </a:extLst>
          </p:cNvPr>
          <p:cNvSpPr/>
          <p:nvPr/>
        </p:nvSpPr>
        <p:spPr>
          <a:xfrm>
            <a:off x="6089459" y="24667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Требования к ПО</a:t>
            </a:r>
            <a:endParaRPr lang="en-US" sz="44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A70678DA-C455-55B4-7EEE-492EFB0B4602}"/>
              </a:ext>
            </a:extLst>
          </p:cNvPr>
          <p:cNvSpPr/>
          <p:nvPr/>
        </p:nvSpPr>
        <p:spPr>
          <a:xfrm>
            <a:off x="5730121" y="1024964"/>
            <a:ext cx="39733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Функциональные требования:</a:t>
            </a:r>
            <a:endParaRPr lang="en-US" sz="22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5C8735D-64CB-AF7C-B0A6-927DF38071F1}"/>
              </a:ext>
            </a:extLst>
          </p:cNvPr>
          <p:cNvSpPr>
            <a:spLocks noGrp="1"/>
          </p:cNvSpPr>
          <p:nvPr/>
        </p:nvSpPr>
        <p:spPr>
          <a:xfrm>
            <a:off x="6211083" y="1476591"/>
            <a:ext cx="5510523" cy="429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7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Просмотр списка фильмов и расписания сеансов.</a:t>
            </a:r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36032DC5-828C-B34D-38B1-B105F1C1F3E5}"/>
              </a:ext>
            </a:extLst>
          </p:cNvPr>
          <p:cNvSpPr>
            <a:spLocks noGrp="1"/>
          </p:cNvSpPr>
          <p:nvPr/>
        </p:nvSpPr>
        <p:spPr>
          <a:xfrm>
            <a:off x="6217653" y="2009464"/>
            <a:ext cx="5014537" cy="478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7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Выбор и бронирование билетов.</a:t>
            </a:r>
          </a:p>
        </p:txBody>
      </p:sp>
      <p:sp>
        <p:nvSpPr>
          <p:cNvPr id="34" name="Объект 2">
            <a:extLst>
              <a:ext uri="{FF2B5EF4-FFF2-40B4-BE49-F238E27FC236}">
                <a16:creationId xmlns:a16="http://schemas.microsoft.com/office/drawing/2014/main" id="{83277286-585C-4C0A-2DE7-D55566CDC134}"/>
              </a:ext>
            </a:extLst>
          </p:cNvPr>
          <p:cNvSpPr>
            <a:spLocks noGrp="1"/>
          </p:cNvSpPr>
          <p:nvPr/>
        </p:nvSpPr>
        <p:spPr>
          <a:xfrm>
            <a:off x="6217653" y="2589003"/>
            <a:ext cx="5680440" cy="429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7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Получение электронного билета (номер заказа).</a:t>
            </a: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id="{2C755F46-C69E-F09F-2646-40C63190D26C}"/>
              </a:ext>
            </a:extLst>
          </p:cNvPr>
          <p:cNvSpPr>
            <a:spLocks noGrp="1"/>
          </p:cNvSpPr>
          <p:nvPr/>
        </p:nvSpPr>
        <p:spPr>
          <a:xfrm>
            <a:off x="6204513" y="3097468"/>
            <a:ext cx="5334075" cy="429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7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Отмена брони билета.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510961-5E78-A11E-7B00-BE8D29DF5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99" y="0"/>
            <a:ext cx="5365068" cy="6858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7039C65-E9D7-4B53-CFC7-B44D7A63511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776" y="1440912"/>
            <a:ext cx="575877" cy="57587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D275BE0-B077-315B-9FF7-F63AD16E099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06" y="2009464"/>
            <a:ext cx="575877" cy="57587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DC0AD5C-8FB4-7F70-1B5A-60C4F62D651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36" y="3093807"/>
            <a:ext cx="575877" cy="57587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E803BB4-1260-EBCE-BCDB-C801A4E65CA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06" y="2558960"/>
            <a:ext cx="575877" cy="575877"/>
          </a:xfrm>
          <a:prstGeom prst="rect">
            <a:avLst/>
          </a:prstGeom>
        </p:spPr>
      </p:pic>
      <p:sp>
        <p:nvSpPr>
          <p:cNvPr id="18" name="Объект 2">
            <a:extLst>
              <a:ext uri="{FF2B5EF4-FFF2-40B4-BE49-F238E27FC236}">
                <a16:creationId xmlns:a16="http://schemas.microsoft.com/office/drawing/2014/main" id="{AF0D822A-4709-6D36-D387-F5D3FB9088E2}"/>
              </a:ext>
            </a:extLst>
          </p:cNvPr>
          <p:cNvSpPr>
            <a:spLocks noGrp="1"/>
          </p:cNvSpPr>
          <p:nvPr/>
        </p:nvSpPr>
        <p:spPr>
          <a:xfrm>
            <a:off x="6204512" y="3618971"/>
            <a:ext cx="5334075" cy="429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7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Просмотр истории бронирований.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D764893-1072-1189-5755-A0E43BE0CC8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06" y="3602273"/>
            <a:ext cx="575877" cy="575877"/>
          </a:xfrm>
          <a:prstGeom prst="rect">
            <a:avLst/>
          </a:prstGeom>
        </p:spPr>
      </p:pic>
      <p:sp>
        <p:nvSpPr>
          <p:cNvPr id="20" name="Объект 2">
            <a:extLst>
              <a:ext uri="{FF2B5EF4-FFF2-40B4-BE49-F238E27FC236}">
                <a16:creationId xmlns:a16="http://schemas.microsoft.com/office/drawing/2014/main" id="{D6DFD956-5A78-AFBF-DF47-B681CB4F747F}"/>
              </a:ext>
            </a:extLst>
          </p:cNvPr>
          <p:cNvSpPr>
            <a:spLocks noGrp="1"/>
          </p:cNvSpPr>
          <p:nvPr/>
        </p:nvSpPr>
        <p:spPr>
          <a:xfrm>
            <a:off x="6204511" y="4183833"/>
            <a:ext cx="5334075" cy="429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7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Окно авторизации при входе.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204447D-195D-749D-3867-9F18232BC93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776" y="5129149"/>
            <a:ext cx="575877" cy="57587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168DA84-2701-71D2-0500-F47FC2D4A95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06" y="4142469"/>
            <a:ext cx="575877" cy="575877"/>
          </a:xfrm>
          <a:prstGeom prst="rect">
            <a:avLst/>
          </a:prstGeom>
        </p:spPr>
      </p:pic>
      <p:sp>
        <p:nvSpPr>
          <p:cNvPr id="23" name="Text 5">
            <a:extLst>
              <a:ext uri="{FF2B5EF4-FFF2-40B4-BE49-F238E27FC236}">
                <a16:creationId xmlns:a16="http://schemas.microsoft.com/office/drawing/2014/main" id="{88455D7E-A786-14F6-5356-CD141E2E349D}"/>
              </a:ext>
            </a:extLst>
          </p:cNvPr>
          <p:cNvSpPr/>
          <p:nvPr/>
        </p:nvSpPr>
        <p:spPr>
          <a:xfrm>
            <a:off x="5730121" y="4801783"/>
            <a:ext cx="39733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Нефункциональные требования:</a:t>
            </a:r>
            <a:endParaRPr lang="en-US" sz="2200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53E375D-5716-1EB0-3E9A-D88F213E993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776" y="5646015"/>
            <a:ext cx="575877" cy="57587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C13C3DE-877B-B484-2895-C8935D55327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776" y="6190085"/>
            <a:ext cx="575877" cy="575877"/>
          </a:xfrm>
          <a:prstGeom prst="rect">
            <a:avLst/>
          </a:prstGeom>
        </p:spPr>
      </p:pic>
      <p:sp>
        <p:nvSpPr>
          <p:cNvPr id="26" name="Объект 2">
            <a:extLst>
              <a:ext uri="{FF2B5EF4-FFF2-40B4-BE49-F238E27FC236}">
                <a16:creationId xmlns:a16="http://schemas.microsoft.com/office/drawing/2014/main" id="{023A2403-5401-6DD5-97A8-ECF42942449A}"/>
              </a:ext>
            </a:extLst>
          </p:cNvPr>
          <p:cNvSpPr>
            <a:spLocks noGrp="1"/>
          </p:cNvSpPr>
          <p:nvPr/>
        </p:nvSpPr>
        <p:spPr>
          <a:xfrm>
            <a:off x="6204510" y="5153909"/>
            <a:ext cx="5334075" cy="429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7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Удобство использования.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20633287-B08D-5A17-EDE7-D98E3FA49A09}"/>
              </a:ext>
            </a:extLst>
          </p:cNvPr>
          <p:cNvSpPr>
            <a:spLocks noGrp="1"/>
          </p:cNvSpPr>
          <p:nvPr/>
        </p:nvSpPr>
        <p:spPr>
          <a:xfrm>
            <a:off x="6204510" y="5688513"/>
            <a:ext cx="5334075" cy="429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7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Безопасность.</a:t>
            </a:r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03F72FF2-F9FF-C993-85DF-DE261527AFD2}"/>
              </a:ext>
            </a:extLst>
          </p:cNvPr>
          <p:cNvSpPr>
            <a:spLocks noGrp="1"/>
          </p:cNvSpPr>
          <p:nvPr/>
        </p:nvSpPr>
        <p:spPr>
          <a:xfrm>
            <a:off x="6204509" y="6221892"/>
            <a:ext cx="5334075" cy="429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7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Производительность.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24261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E9F0F-F2EA-008A-1A01-8463CF36E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3E8417-3800-2F71-84C0-0742FF3F5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99" y="0"/>
            <a:ext cx="12218399" cy="6858000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C1FA9846-C6B6-1A36-1008-07D8FFFC9DEE}"/>
              </a:ext>
            </a:extLst>
          </p:cNvPr>
          <p:cNvSpPr/>
          <p:nvPr/>
        </p:nvSpPr>
        <p:spPr>
          <a:xfrm>
            <a:off x="1887071" y="31174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Описание предметной области</a:t>
            </a:r>
            <a:endParaRPr lang="en-US" sz="445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46B017B-3163-4F60-B24D-731DBBC9EFF0}"/>
              </a:ext>
            </a:extLst>
          </p:cNvPr>
          <p:cNvSpPr>
            <a:spLocks noGrp="1"/>
          </p:cNvSpPr>
          <p:nvPr/>
        </p:nvSpPr>
        <p:spPr>
          <a:xfrm>
            <a:off x="184097" y="1185652"/>
            <a:ext cx="6432363" cy="5234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2200" b="0" i="0" dirty="0">
                <a:solidFill>
                  <a:schemeClr val="bg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Предметная область включает в себя процессы, связанные с бронированием билетов в кино, авторизацию пользователей, выбор сеансов, оформление билетов и управление бронированиями. </a:t>
            </a:r>
          </a:p>
          <a:p>
            <a:pPr marL="0" indent="45000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2200" b="0" i="0" dirty="0">
                <a:solidFill>
                  <a:schemeClr val="bg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Главная цель системы — автоматизировать эти процессы, снижая количество возможных ошибок и ускоряя работу обработку информации.</a:t>
            </a:r>
            <a:br>
              <a:rPr lang="ru-RU" sz="2400" dirty="0"/>
            </a:br>
            <a:endParaRPr lang="ru-RU" sz="2400" kern="0" spc="-134" dirty="0">
              <a:solidFill>
                <a:srgbClr val="FFFFFF"/>
              </a:solidFill>
              <a:latin typeface="Roboto Mono Medium" pitchFamily="34" charset="0"/>
              <a:ea typeface="Roboto Mono Medium" pitchFamily="34" charset="-122"/>
              <a:cs typeface="Roboto Mono Medium" pitchFamily="34" charset="-12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A02D8DC-2E27-44E7-509E-C107EA5B0B3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02" y="1425526"/>
            <a:ext cx="8572500" cy="47549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9544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8CBDB-38FE-05CF-FF12-F80360F72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AF8A38-0EE9-2E59-ABFF-F4A66251E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9" y="0"/>
            <a:ext cx="12214459" cy="6858000"/>
          </a:xfrm>
          <a:prstGeom prst="rect">
            <a:avLst/>
          </a:prstGeom>
        </p:spPr>
      </p:pic>
      <p:sp>
        <p:nvSpPr>
          <p:cNvPr id="35" name="Блок-схема: узел 34">
            <a:extLst>
              <a:ext uri="{FF2B5EF4-FFF2-40B4-BE49-F238E27FC236}">
                <a16:creationId xmlns:a16="http://schemas.microsoft.com/office/drawing/2014/main" id="{676F23E6-1AA8-52B8-C706-A06FC7476D9C}"/>
              </a:ext>
            </a:extLst>
          </p:cNvPr>
          <p:cNvSpPr/>
          <p:nvPr/>
        </p:nvSpPr>
        <p:spPr>
          <a:xfrm>
            <a:off x="687832" y="5827129"/>
            <a:ext cx="549964" cy="549964"/>
          </a:xfrm>
          <a:prstGeom prst="flowChartConnector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Блок-схема: узел 30">
            <a:extLst>
              <a:ext uri="{FF2B5EF4-FFF2-40B4-BE49-F238E27FC236}">
                <a16:creationId xmlns:a16="http://schemas.microsoft.com/office/drawing/2014/main" id="{BD058119-8772-49AD-B5AA-1ED9039F647E}"/>
              </a:ext>
            </a:extLst>
          </p:cNvPr>
          <p:cNvSpPr/>
          <p:nvPr/>
        </p:nvSpPr>
        <p:spPr>
          <a:xfrm>
            <a:off x="687832" y="4987131"/>
            <a:ext cx="549964" cy="549964"/>
          </a:xfrm>
          <a:prstGeom prst="flowChartConnector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Блок-схема: узел 29">
            <a:extLst>
              <a:ext uri="{FF2B5EF4-FFF2-40B4-BE49-F238E27FC236}">
                <a16:creationId xmlns:a16="http://schemas.microsoft.com/office/drawing/2014/main" id="{FBC54ECF-213B-9314-F757-8B7EA92D8B2E}"/>
              </a:ext>
            </a:extLst>
          </p:cNvPr>
          <p:cNvSpPr/>
          <p:nvPr/>
        </p:nvSpPr>
        <p:spPr>
          <a:xfrm>
            <a:off x="671424" y="4133853"/>
            <a:ext cx="549964" cy="549964"/>
          </a:xfrm>
          <a:prstGeom prst="flowChartConnector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Блок-схема: узел 26">
            <a:extLst>
              <a:ext uri="{FF2B5EF4-FFF2-40B4-BE49-F238E27FC236}">
                <a16:creationId xmlns:a16="http://schemas.microsoft.com/office/drawing/2014/main" id="{6ABE4DCA-2CF7-1AFB-2414-03E382EC000B}"/>
              </a:ext>
            </a:extLst>
          </p:cNvPr>
          <p:cNvSpPr/>
          <p:nvPr/>
        </p:nvSpPr>
        <p:spPr>
          <a:xfrm>
            <a:off x="687832" y="3263660"/>
            <a:ext cx="549964" cy="549964"/>
          </a:xfrm>
          <a:prstGeom prst="flowChartConnector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7A2E84C3-26F4-98BD-54FE-F198B247BF36}"/>
              </a:ext>
            </a:extLst>
          </p:cNvPr>
          <p:cNvSpPr/>
          <p:nvPr/>
        </p:nvSpPr>
        <p:spPr>
          <a:xfrm>
            <a:off x="2544769" y="177856"/>
            <a:ext cx="7237585" cy="72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Схема структуры данных</a:t>
            </a:r>
            <a:endParaRPr lang="en-US" sz="445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238FEC6-9F0D-E7E1-2F21-9ADE302F7C73}"/>
              </a:ext>
            </a:extLst>
          </p:cNvPr>
          <p:cNvSpPr>
            <a:spLocks noGrp="1"/>
          </p:cNvSpPr>
          <p:nvPr/>
        </p:nvSpPr>
        <p:spPr>
          <a:xfrm>
            <a:off x="243129" y="905037"/>
            <a:ext cx="6476848" cy="2157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2200" kern="0" spc="-134" dirty="0">
                <a:solidFill>
                  <a:srgbClr val="FFFFFF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ono Medium" pitchFamily="34" charset="-120"/>
              </a:rPr>
              <a:t>На рисунке представлена ER-диаграмма базы данных, отражающая основные сущности и их взаимосвязи. Структура данных организована 4 ключевыми таблицами: </a:t>
            </a:r>
            <a:endParaRPr lang="ru-RU" sz="2400" kern="0" spc="-134" dirty="0">
              <a:solidFill>
                <a:srgbClr val="FFFFFF"/>
              </a:solidFill>
              <a:latin typeface="Roboto Mono Medium" pitchFamily="34" charset="0"/>
              <a:ea typeface="Roboto Mono Medium" pitchFamily="34" charset="-122"/>
              <a:cs typeface="Roboto Mono Medium" pitchFamily="34" charset="-12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6B3745-1BCC-8C99-BECA-899F5DF0109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65" y="1489941"/>
            <a:ext cx="4741904" cy="4429400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824A8688-FF2F-807E-A938-62B46B53ED24}"/>
              </a:ext>
            </a:extLst>
          </p:cNvPr>
          <p:cNvSpPr>
            <a:spLocks noGrp="1"/>
          </p:cNvSpPr>
          <p:nvPr/>
        </p:nvSpPr>
        <p:spPr>
          <a:xfrm>
            <a:off x="1316810" y="3279256"/>
            <a:ext cx="3068239" cy="510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7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Пользователи (</a:t>
            </a:r>
            <a:r>
              <a:rPr lang="en-US" sz="17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users)</a:t>
            </a:r>
            <a:endParaRPr lang="ru-RU" sz="1750" kern="0" spc="-134" dirty="0">
              <a:solidFill>
                <a:srgbClr val="FFFFFF"/>
              </a:solidFill>
              <a:latin typeface="Roboto Mono Medium" pitchFamily="34" charset="0"/>
              <a:ea typeface="Roboto Mono Medium" pitchFamily="34" charset="-122"/>
              <a:cs typeface="Roboto Mono Medium" pitchFamily="34" charset="-12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CA785A06-9B35-FCE3-C896-8CB6B60FBF8A}"/>
              </a:ext>
            </a:extLst>
          </p:cNvPr>
          <p:cNvSpPr>
            <a:spLocks noGrp="1"/>
          </p:cNvSpPr>
          <p:nvPr/>
        </p:nvSpPr>
        <p:spPr>
          <a:xfrm>
            <a:off x="1282926" y="5009700"/>
            <a:ext cx="2236914" cy="510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7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Сеансы (</a:t>
            </a:r>
            <a:r>
              <a:rPr lang="en-US" sz="17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sessions)</a:t>
            </a:r>
            <a:endParaRPr lang="ru-RU" sz="1750" kern="0" spc="-134" dirty="0">
              <a:solidFill>
                <a:srgbClr val="FFFFFF"/>
              </a:solidFill>
              <a:latin typeface="Roboto Mono Medium" pitchFamily="34" charset="0"/>
              <a:ea typeface="Roboto Mono Medium" pitchFamily="34" charset="-122"/>
              <a:cs typeface="Roboto Mono Medium" pitchFamily="34" charset="-12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75232D53-66CF-3234-01D7-377F0D312C5A}"/>
              </a:ext>
            </a:extLst>
          </p:cNvPr>
          <p:cNvSpPr>
            <a:spLocks noGrp="1"/>
          </p:cNvSpPr>
          <p:nvPr/>
        </p:nvSpPr>
        <p:spPr>
          <a:xfrm>
            <a:off x="1282926" y="5832758"/>
            <a:ext cx="2804949" cy="458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7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Бронирования (</a:t>
            </a:r>
            <a:r>
              <a:rPr lang="en-US" sz="17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tickets)</a:t>
            </a:r>
            <a:endParaRPr lang="ru-RU" sz="1750" kern="0" spc="-134" dirty="0">
              <a:solidFill>
                <a:srgbClr val="FFFFFF"/>
              </a:solidFill>
              <a:latin typeface="Roboto Mono Medium" pitchFamily="34" charset="0"/>
              <a:ea typeface="Roboto Mono Medium" pitchFamily="34" charset="-122"/>
              <a:cs typeface="Roboto Mono Medium" pitchFamily="34" charset="-120"/>
            </a:endParaRP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6ED8BA3F-5E8E-E5C6-4B30-A1998CF0AB6F}"/>
              </a:ext>
            </a:extLst>
          </p:cNvPr>
          <p:cNvSpPr>
            <a:spLocks noGrp="1"/>
          </p:cNvSpPr>
          <p:nvPr/>
        </p:nvSpPr>
        <p:spPr>
          <a:xfrm>
            <a:off x="1316810" y="4167273"/>
            <a:ext cx="2188422" cy="510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7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Фильмы (</a:t>
            </a:r>
            <a:r>
              <a:rPr lang="en-US" sz="17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movies)</a:t>
            </a:r>
            <a:endParaRPr lang="ru-RU" sz="1750" kern="0" spc="-134" dirty="0">
              <a:solidFill>
                <a:srgbClr val="FFFFFF"/>
              </a:solidFill>
              <a:latin typeface="Roboto Mono Medium" pitchFamily="34" charset="0"/>
              <a:ea typeface="Roboto Mono Medium" pitchFamily="34" charset="-122"/>
              <a:cs typeface="Roboto Mono Medium" pitchFamily="34" charset="-12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8145802-DC0D-DA12-9713-D3AFA922628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64" y="3353292"/>
            <a:ext cx="370700" cy="3707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C6E5B66-06DC-FA7D-37BD-EC99DD2BE1C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46" y="4229275"/>
            <a:ext cx="359120" cy="35912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1919288-1537-1D3F-30A0-D45CD8251ED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41" y="5048400"/>
            <a:ext cx="414145" cy="41414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819EB3E-5CB2-92EC-A70C-77A4A9524AC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0" y="5919341"/>
            <a:ext cx="365539" cy="36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66908-3C95-4F44-BB1F-5D3E58B89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3CBCC1-18C2-98CB-01E4-B8B018D9D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99" y="0"/>
            <a:ext cx="12218399" cy="6858000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267AE61D-91F4-E2AB-836C-041DF5A0E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617" y="1557175"/>
            <a:ext cx="4700444" cy="4700444"/>
          </a:xfrm>
          <a:prstGeom prst="rect">
            <a:avLst/>
          </a:prstGeom>
        </p:spPr>
      </p:pic>
      <p:pic>
        <p:nvPicPr>
          <p:cNvPr id="18" name="Image 2" descr="&#10;">
            <a:extLst>
              <a:ext uri="{FF2B5EF4-FFF2-40B4-BE49-F238E27FC236}">
                <a16:creationId xmlns:a16="http://schemas.microsoft.com/office/drawing/2014/main" id="{66CB0F8D-1E06-D85C-9C65-352E38395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617" y="1557175"/>
            <a:ext cx="4700444" cy="4700444"/>
          </a:xfrm>
          <a:prstGeom prst="rect">
            <a:avLst/>
          </a:prstGeom>
        </p:spPr>
      </p:pic>
      <p:pic>
        <p:nvPicPr>
          <p:cNvPr id="20" name="Image 3">
            <a:extLst>
              <a:ext uri="{FF2B5EF4-FFF2-40B4-BE49-F238E27FC236}">
                <a16:creationId xmlns:a16="http://schemas.microsoft.com/office/drawing/2014/main" id="{5516860D-E18D-AA45-7131-FC6DAC655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616" y="1557175"/>
            <a:ext cx="4700444" cy="4700444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77A9F484-83B5-D8EE-3F34-A37C3EA58DB8}"/>
              </a:ext>
            </a:extLst>
          </p:cNvPr>
          <p:cNvSpPr/>
          <p:nvPr/>
        </p:nvSpPr>
        <p:spPr>
          <a:xfrm>
            <a:off x="1104444" y="301387"/>
            <a:ext cx="10408973" cy="714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Используемые средства разработки</a:t>
            </a:r>
            <a:endParaRPr lang="en-US" sz="445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8274EA1-E5C5-789B-9D9F-98F96A975A98}"/>
              </a:ext>
            </a:extLst>
          </p:cNvPr>
          <p:cNvSpPr>
            <a:spLocks noGrp="1"/>
          </p:cNvSpPr>
          <p:nvPr/>
        </p:nvSpPr>
        <p:spPr>
          <a:xfrm>
            <a:off x="184097" y="1311553"/>
            <a:ext cx="6464051" cy="5373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2200" kern="0" spc="-134" dirty="0">
                <a:solidFill>
                  <a:srgbClr val="FFFFFF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ono Medium" pitchFamily="34" charset="-120"/>
              </a:rPr>
              <a:t>В качестве основного языка программирования использован Python.</a:t>
            </a:r>
          </a:p>
          <a:p>
            <a:pPr marL="0" indent="45000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2200" kern="0" spc="-134" dirty="0">
                <a:solidFill>
                  <a:srgbClr val="FFFFFF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ono Medium" pitchFamily="34" charset="-120"/>
              </a:rPr>
              <a:t> Разработка системы осуществлялась в приложение </a:t>
            </a:r>
            <a:r>
              <a:rPr lang="ru-RU" sz="2200" kern="0" spc="-134" dirty="0" err="1">
                <a:solidFill>
                  <a:srgbClr val="FFFFFF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ono Medium" pitchFamily="34" charset="-120"/>
              </a:rPr>
              <a:t>PyCharm</a:t>
            </a:r>
            <a:r>
              <a:rPr lang="ru-RU" sz="2200" kern="0" spc="-134" dirty="0">
                <a:solidFill>
                  <a:srgbClr val="FFFFFF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ono Medium" pitchFamily="34" charset="-120"/>
              </a:rPr>
              <a:t>.</a:t>
            </a:r>
          </a:p>
          <a:p>
            <a:pPr marL="0" indent="45000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220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В качестве системы управления базами данных (СУБД) использована SQL Server Management Studio (SSMS).</a:t>
            </a:r>
          </a:p>
          <a:p>
            <a:pPr marL="0" indent="45000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220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Для создания графического интерфейса использована библиотека </a:t>
            </a:r>
            <a:r>
              <a:rPr lang="en-US" sz="220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TK</a:t>
            </a:r>
            <a:r>
              <a:rPr lang="ru-RU" sz="2200" kern="0" spc="-134" dirty="0" err="1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inter</a:t>
            </a:r>
            <a:endParaRPr lang="ru-RU" sz="2200" kern="0" spc="-134" dirty="0">
              <a:solidFill>
                <a:srgbClr val="FFFFFF"/>
              </a:solidFill>
              <a:latin typeface="Roboto Mono Medium" pitchFamily="34" charset="0"/>
              <a:ea typeface="Roboto Mono Medium" pitchFamily="34" charset="-122"/>
              <a:cs typeface="Roboto Mono Medium" pitchFamily="34" charset="-120"/>
            </a:endParaRPr>
          </a:p>
        </p:txBody>
      </p:sp>
      <p:pic>
        <p:nvPicPr>
          <p:cNvPr id="13" name="Image 0" descr="preencoded.png">
            <a:extLst>
              <a:ext uri="{FF2B5EF4-FFF2-40B4-BE49-F238E27FC236}">
                <a16:creationId xmlns:a16="http://schemas.microsoft.com/office/drawing/2014/main" id="{62D4EAC8-E6E6-B12D-AA27-9FCC356FF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5617" y="1557175"/>
            <a:ext cx="4700444" cy="4700444"/>
          </a:xfrm>
          <a:prstGeom prst="rect">
            <a:avLst/>
          </a:prstGeom>
        </p:spPr>
      </p:pic>
      <p:sp>
        <p:nvSpPr>
          <p:cNvPr id="14" name="Text 3">
            <a:extLst>
              <a:ext uri="{FF2B5EF4-FFF2-40B4-BE49-F238E27FC236}">
                <a16:creationId xmlns:a16="http://schemas.microsoft.com/office/drawing/2014/main" id="{19B1BE88-BBF4-50CE-8E81-D7A29FA6FC66}"/>
              </a:ext>
            </a:extLst>
          </p:cNvPr>
          <p:cNvSpPr/>
          <p:nvPr/>
        </p:nvSpPr>
        <p:spPr>
          <a:xfrm rot="20609840">
            <a:off x="7872495" y="2354648"/>
            <a:ext cx="1451615" cy="436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kern="0" spc="-54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</a:rPr>
              <a:t>PyCharm</a:t>
            </a:r>
            <a:endParaRPr lang="en-US" sz="2650" dirty="0"/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187E42D8-2C2D-B3EE-5CF5-A218FDF054A8}"/>
              </a:ext>
            </a:extLst>
          </p:cNvPr>
          <p:cNvSpPr/>
          <p:nvPr/>
        </p:nvSpPr>
        <p:spPr>
          <a:xfrm rot="1355351">
            <a:off x="10278477" y="2608672"/>
            <a:ext cx="1054541" cy="436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kern="0" spc="-54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</a:rPr>
              <a:t>Python</a:t>
            </a:r>
            <a:endParaRPr lang="en-US" sz="2650" dirty="0"/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74451698-53BB-09F7-0D10-4E427FD284A0}"/>
              </a:ext>
            </a:extLst>
          </p:cNvPr>
          <p:cNvSpPr/>
          <p:nvPr/>
        </p:nvSpPr>
        <p:spPr>
          <a:xfrm rot="20148910">
            <a:off x="9412701" y="4797801"/>
            <a:ext cx="2417861" cy="544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ru-RU" sz="2650" kern="0" spc="-54" dirty="0" err="1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</a:rPr>
              <a:t>Субд</a:t>
            </a:r>
            <a:r>
              <a:rPr lang="ru-RU" sz="2650" kern="0" spc="-54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</a:rPr>
              <a:t>(</a:t>
            </a:r>
            <a:r>
              <a:rPr lang="en-US" sz="2650" kern="0" spc="-54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</a:rPr>
              <a:t>SSMS)</a:t>
            </a:r>
            <a:endParaRPr lang="en-US" sz="2650" dirty="0"/>
          </a:p>
        </p:txBody>
      </p:sp>
      <p:sp>
        <p:nvSpPr>
          <p:cNvPr id="21" name="Text 12">
            <a:extLst>
              <a:ext uri="{FF2B5EF4-FFF2-40B4-BE49-F238E27FC236}">
                <a16:creationId xmlns:a16="http://schemas.microsoft.com/office/drawing/2014/main" id="{2DEAE5EE-BFEA-8E50-A115-F6DF0040DAA9}"/>
              </a:ext>
            </a:extLst>
          </p:cNvPr>
          <p:cNvSpPr/>
          <p:nvPr/>
        </p:nvSpPr>
        <p:spPr>
          <a:xfrm rot="770657">
            <a:off x="7519249" y="4486711"/>
            <a:ext cx="1369061" cy="436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kern="0" spc="-54" dirty="0" err="1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</a:rPr>
              <a:t>tkinter</a:t>
            </a:r>
            <a:endParaRPr lang="en-US" sz="2650" dirty="0"/>
          </a:p>
        </p:txBody>
      </p:sp>
    </p:spTree>
    <p:extLst>
      <p:ext uri="{BB962C8B-B14F-4D97-AF65-F5344CB8AC3E}">
        <p14:creationId xmlns:p14="http://schemas.microsoft.com/office/powerpoint/2010/main" val="416852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E117A-7A5C-F595-22AC-A17A0D30C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015B51-E16C-9D1F-A59A-0ABC27AF2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8399" cy="6996545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C6C3B48D-20D6-B6A7-3BAF-E7188A9B5F47}"/>
              </a:ext>
            </a:extLst>
          </p:cNvPr>
          <p:cNvSpPr/>
          <p:nvPr/>
        </p:nvSpPr>
        <p:spPr>
          <a:xfrm>
            <a:off x="3791647" y="22831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Тестирование ПО</a:t>
            </a:r>
            <a:endParaRPr lang="en-US" sz="445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7E900E0-FEE1-D45F-FCD5-94432CBF8286}"/>
              </a:ext>
            </a:extLst>
          </p:cNvPr>
          <p:cNvSpPr>
            <a:spLocks noGrp="1"/>
          </p:cNvSpPr>
          <p:nvPr/>
        </p:nvSpPr>
        <p:spPr>
          <a:xfrm>
            <a:off x="184097" y="902962"/>
            <a:ext cx="6442845" cy="221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2200" kern="0" spc="-134" dirty="0">
                <a:solidFill>
                  <a:srgbClr val="FFFFFF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ono Medium" pitchFamily="34" charset="-120"/>
              </a:rPr>
              <a:t>Проведено тестирование системы на корректность входа в приложение выполнения</a:t>
            </a:r>
            <a:r>
              <a:rPr lang="en-US" sz="2200" kern="0" spc="-134" dirty="0">
                <a:solidFill>
                  <a:srgbClr val="FFFFFF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ono Medium" pitchFamily="34" charset="-120"/>
              </a:rPr>
              <a:t>,</a:t>
            </a:r>
            <a:r>
              <a:rPr lang="ru-RU" sz="2200" kern="0" spc="-134" dirty="0">
                <a:solidFill>
                  <a:srgbClr val="FFFFFF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ono Medium" pitchFamily="34" charset="-120"/>
              </a:rPr>
              <a:t> операций бронирования и отмены</a:t>
            </a:r>
            <a:r>
              <a:rPr lang="en-US" sz="2200" kern="0" spc="-134" dirty="0">
                <a:solidFill>
                  <a:srgbClr val="FFFFFF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ono Medium" pitchFamily="34" charset="-120"/>
              </a:rPr>
              <a:t>, </a:t>
            </a:r>
            <a:r>
              <a:rPr lang="ru-RU" sz="2200" kern="0" spc="-134" dirty="0">
                <a:solidFill>
                  <a:srgbClr val="FFFFFF"/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ono Medium" pitchFamily="34" charset="-120"/>
              </a:rPr>
              <a:t>а также работы базы данных.</a:t>
            </a:r>
            <a:endParaRPr lang="en-US" sz="2200" kern="0" spc="-134" dirty="0">
              <a:solidFill>
                <a:srgbClr val="FFFFFF"/>
              </a:solidFill>
              <a:latin typeface="Roboto Mono Medium" panose="00000009000000000000" pitchFamily="49" charset="0"/>
              <a:ea typeface="Roboto Mono Medium" panose="00000009000000000000" pitchFamily="49" charset="0"/>
              <a:cs typeface="Roboto Mono Medium" pitchFamily="34" charset="-120"/>
            </a:endParaRPr>
          </a:p>
        </p:txBody>
      </p:sp>
      <p:sp>
        <p:nvSpPr>
          <p:cNvPr id="17" name="Text 0">
            <a:extLst>
              <a:ext uri="{FF2B5EF4-FFF2-40B4-BE49-F238E27FC236}">
                <a16:creationId xmlns:a16="http://schemas.microsoft.com/office/drawing/2014/main" id="{89058106-84BE-B2FB-EA8C-67D5040C26A5}"/>
              </a:ext>
            </a:extLst>
          </p:cNvPr>
          <p:cNvSpPr/>
          <p:nvPr/>
        </p:nvSpPr>
        <p:spPr>
          <a:xfrm>
            <a:off x="7596717" y="3015791"/>
            <a:ext cx="3893622" cy="680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200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</a:rPr>
              <a:t>Создание бронирования билета</a:t>
            </a:r>
            <a:endParaRPr lang="en-US" sz="2000" dirty="0"/>
          </a:p>
        </p:txBody>
      </p:sp>
      <p:sp>
        <p:nvSpPr>
          <p:cNvPr id="23" name="Text 0">
            <a:extLst>
              <a:ext uri="{FF2B5EF4-FFF2-40B4-BE49-F238E27FC236}">
                <a16:creationId xmlns:a16="http://schemas.microsoft.com/office/drawing/2014/main" id="{406D982B-1F59-3EB7-D60F-0D1C9279EE06}"/>
              </a:ext>
            </a:extLst>
          </p:cNvPr>
          <p:cNvSpPr/>
          <p:nvPr/>
        </p:nvSpPr>
        <p:spPr>
          <a:xfrm>
            <a:off x="1320568" y="4295703"/>
            <a:ext cx="3893622" cy="680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200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</a:rPr>
              <a:t>История бронирования билетов</a:t>
            </a:r>
            <a:endParaRPr lang="en-US" sz="2000" dirty="0"/>
          </a:p>
        </p:txBody>
      </p:sp>
      <p:sp>
        <p:nvSpPr>
          <p:cNvPr id="38" name="Text 0">
            <a:extLst>
              <a:ext uri="{FF2B5EF4-FFF2-40B4-BE49-F238E27FC236}">
                <a16:creationId xmlns:a16="http://schemas.microsoft.com/office/drawing/2014/main" id="{D28FAA15-3D02-D44F-8C5F-769085F77C6B}"/>
              </a:ext>
            </a:extLst>
          </p:cNvPr>
          <p:cNvSpPr/>
          <p:nvPr/>
        </p:nvSpPr>
        <p:spPr>
          <a:xfrm>
            <a:off x="7516578" y="5640295"/>
            <a:ext cx="3893622" cy="680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200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</a:rPr>
              <a:t>Отмена билета </a:t>
            </a:r>
            <a:r>
              <a:rPr lang="en-US" sz="200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</a:rPr>
              <a:t>ORDER-</a:t>
            </a:r>
            <a:r>
              <a:rPr lang="ru-RU" sz="200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</a:rPr>
              <a:t>9181</a:t>
            </a:r>
            <a:endParaRPr lang="en-US" sz="2000" dirty="0"/>
          </a:p>
        </p:txBody>
      </p:sp>
      <p:sp>
        <p:nvSpPr>
          <p:cNvPr id="43" name="Text 0">
            <a:extLst>
              <a:ext uri="{FF2B5EF4-FFF2-40B4-BE49-F238E27FC236}">
                <a16:creationId xmlns:a16="http://schemas.microsoft.com/office/drawing/2014/main" id="{35A6D5C2-6D11-4C0E-61A0-6A9E9808E457}"/>
              </a:ext>
            </a:extLst>
          </p:cNvPr>
          <p:cNvSpPr/>
          <p:nvPr/>
        </p:nvSpPr>
        <p:spPr>
          <a:xfrm>
            <a:off x="265534" y="6244765"/>
            <a:ext cx="6442845" cy="680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200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</a:rPr>
              <a:t>История бронирования после отмены бронирования</a:t>
            </a:r>
            <a:endParaRPr lang="en-US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A0F781-C1F6-3A8D-F330-45F51D00C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683" y="937092"/>
            <a:ext cx="4611159" cy="232956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861345B-9A38-53DB-CA83-281872B08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" y="3036557"/>
            <a:ext cx="6361407" cy="151600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7D26556-BEB0-E5DC-4031-893C819AF0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60" y="3650949"/>
            <a:ext cx="4621682" cy="217368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3EDA292-A82D-2C56-8E38-17ED164E2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7" y="5022558"/>
            <a:ext cx="6383050" cy="1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07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469</Words>
  <Application>Microsoft Office PowerPoint</Application>
  <PresentationFormat>Широкоэкранный</PresentationFormat>
  <Paragraphs>79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Roboto Mono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Евгений ㅤ</dc:creator>
  <cp:lastModifiedBy>Евгений ㅤ</cp:lastModifiedBy>
  <cp:revision>29</cp:revision>
  <dcterms:created xsi:type="dcterms:W3CDTF">2025-03-19T18:25:54Z</dcterms:created>
  <dcterms:modified xsi:type="dcterms:W3CDTF">2025-03-24T13:17:44Z</dcterms:modified>
</cp:coreProperties>
</file>