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Average"/>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Oswald-regular.fntdata"/><Relationship Id="rId12" Type="http://schemas.openxmlformats.org/officeDocument/2006/relationships/slide" Target="slides/slide8.xml"/><Relationship Id="rId34" Type="http://schemas.openxmlformats.org/officeDocument/2006/relationships/font" Target="fonts/Average-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Oswa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gif"/><Relationship Id="rId4" Type="http://schemas.openxmlformats.org/officeDocument/2006/relationships/image" Target="../media/image13.gif"/><Relationship Id="rId5" Type="http://schemas.openxmlformats.org/officeDocument/2006/relationships/image" Target="../media/image12.gif"/><Relationship Id="rId6" Type="http://schemas.openxmlformats.org/officeDocument/2006/relationships/image" Target="../media/image1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gif"/><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ChristosChristofidis/awesome-deep-learning" TargetMode="External"/><Relationship Id="rId4" Type="http://schemas.openxmlformats.org/officeDocument/2006/relationships/hyperlink" Target="https://github.com/kjw0612/awesome-deep-vision" TargetMode="External"/><Relationship Id="rId10" Type="http://schemas.openxmlformats.org/officeDocument/2006/relationships/hyperlink" Target="https://github.com/Lasagne/Lasagne" TargetMode="External"/><Relationship Id="rId9" Type="http://schemas.openxmlformats.org/officeDocument/2006/relationships/hyperlink" Target="https://github.com/fchollet/keras/tree/master/keras" TargetMode="External"/><Relationship Id="rId5" Type="http://schemas.openxmlformats.org/officeDocument/2006/relationships/hyperlink" Target="https://github.com/terryum/awesome-deep-learning-papers" TargetMode="External"/><Relationship Id="rId6" Type="http://schemas.openxmlformats.org/officeDocument/2006/relationships/hyperlink" Target="https://github.com/tensorflow/tensorflow" TargetMode="External"/><Relationship Id="rId7" Type="http://schemas.openxmlformats.org/officeDocument/2006/relationships/hyperlink" Target="https://github.com/Theano/Theano" TargetMode="External"/><Relationship Id="rId8" Type="http://schemas.openxmlformats.org/officeDocument/2006/relationships/hyperlink" Target="https://github.com/dmlc/mx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3.jpg"/><Relationship Id="rId4" Type="http://schemas.openxmlformats.org/officeDocument/2006/relationships/image" Target="../media/image05.jpg"/><Relationship Id="rId5" Type="http://schemas.openxmlformats.org/officeDocument/2006/relationships/image" Target="../media/image04.jpg"/><Relationship Id="rId6"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9.gif"/><Relationship Id="rId4" Type="http://schemas.openxmlformats.org/officeDocument/2006/relationships/image" Target="../media/image07.gif"/><Relationship Id="rId5" Type="http://schemas.openxmlformats.org/officeDocument/2006/relationships/image" Target="../media/image0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png"/><Relationship Id="rId4" Type="http://schemas.openxmlformats.org/officeDocument/2006/relationships/image" Target="../media/image0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Intro to Deep Learning</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Atanas Mirchev</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Deep Learning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Problems in previous techniques</a:t>
            </a:r>
          </a:p>
        </p:txBody>
      </p:sp>
      <p:sp>
        <p:nvSpPr>
          <p:cNvPr id="176" name="Shape 17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There was no established way to train functions of </a:t>
            </a:r>
            <a:r>
              <a:rPr i="1" lang="en"/>
              <a:t>arbitrary complexity</a:t>
            </a:r>
          </a:p>
          <a:p>
            <a:pPr indent="-228600" lvl="1" marL="914400" rtl="0">
              <a:spcBef>
                <a:spcPts val="0"/>
              </a:spcBef>
            </a:pPr>
            <a:r>
              <a:rPr lang="en"/>
              <a:t>Thus, often linear models were used (e.g. linear regression), which provide optimality guarantees</a:t>
            </a:r>
          </a:p>
          <a:p>
            <a:pPr indent="-228600" lvl="1" marL="914400" rtl="0">
              <a:spcBef>
                <a:spcPts val="0"/>
              </a:spcBef>
            </a:pPr>
            <a:r>
              <a:rPr lang="en"/>
              <a:t>Or one can use </a:t>
            </a:r>
            <a:r>
              <a:rPr i="1" lang="en"/>
              <a:t>convex optimization, </a:t>
            </a:r>
            <a:r>
              <a:rPr lang="en"/>
              <a:t>but not every problem can be easily reformulated -&gt; difficult</a:t>
            </a:r>
          </a:p>
          <a:p>
            <a:pPr indent="-228600" lvl="0" marL="457200" rtl="0">
              <a:spcBef>
                <a:spcPts val="0"/>
              </a:spcBef>
            </a:pPr>
            <a:r>
              <a:rPr lang="en"/>
              <a:t>To compensate for the simplicity of the function, people used to extract “</a:t>
            </a:r>
            <a:r>
              <a:rPr lang="en">
                <a:solidFill>
                  <a:srgbClr val="6FA8DC"/>
                </a:solidFill>
              </a:rPr>
              <a:t>hand-crafted features</a:t>
            </a:r>
            <a:r>
              <a:rPr lang="en"/>
              <a:t>” from the data, which should make the problem easier</a:t>
            </a:r>
          </a:p>
          <a:p>
            <a:pPr indent="-228600" lvl="1" marL="914400" rtl="0">
              <a:spcBef>
                <a:spcPts val="0"/>
              </a:spcBef>
            </a:pPr>
            <a:r>
              <a:rPr lang="en"/>
              <a:t>E.g. HOG, SURF, ORB, etc., for computer vision tasks; similarly done in other fields</a:t>
            </a:r>
          </a:p>
          <a:p>
            <a:pPr indent="-228600" lvl="1" marL="914400" rtl="0">
              <a:spcBef>
                <a:spcPts val="0"/>
              </a:spcBef>
            </a:pPr>
            <a:r>
              <a:rPr lang="en"/>
              <a:t>Problem: no guarantee that the selected features are optimal</a:t>
            </a:r>
          </a:p>
          <a:p>
            <a:pPr indent="-228600" lvl="0" marL="457200">
              <a:spcBef>
                <a:spcPts val="0"/>
              </a:spcBef>
            </a:pPr>
            <a:r>
              <a:rPr lang="en"/>
              <a:t>To some extend, these approaches were also enforced by the limited computational power in the past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1000"/>
                                        <p:tgtEl>
                                          <p:spTgt spid="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1000"/>
                                        <p:tgtEl>
                                          <p:spTgt spid="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1000"/>
                                        <p:tgtEl>
                                          <p:spTgt spid="17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Idea behind deep learning</a:t>
            </a:r>
          </a:p>
        </p:txBody>
      </p:sp>
      <p:grpSp>
        <p:nvGrpSpPr>
          <p:cNvPr id="182" name="Shape 182"/>
          <p:cNvGrpSpPr/>
          <p:nvPr/>
        </p:nvGrpSpPr>
        <p:grpSpPr>
          <a:xfrm>
            <a:off x="1949700" y="1273225"/>
            <a:ext cx="5244600" cy="1956300"/>
            <a:chOff x="2116425" y="1273225"/>
            <a:chExt cx="5244600" cy="1956300"/>
          </a:xfrm>
        </p:grpSpPr>
        <p:sp>
          <p:nvSpPr>
            <p:cNvPr id="183" name="Shape 183"/>
            <p:cNvSpPr/>
            <p:nvPr/>
          </p:nvSpPr>
          <p:spPr>
            <a:xfrm>
              <a:off x="2116425" y="1273225"/>
              <a:ext cx="5244600" cy="19563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Or written in another way:</a:t>
              </a:r>
            </a:p>
          </p:txBody>
        </p:sp>
        <p:pic>
          <p:nvPicPr>
            <p:cNvPr id="184" name="Shape 184"/>
            <p:cNvPicPr preferRelativeResize="0"/>
            <p:nvPr/>
          </p:nvPicPr>
          <p:blipFill>
            <a:blip r:embed="rId3">
              <a:alphaModFix/>
            </a:blip>
            <a:stretch>
              <a:fillRect/>
            </a:stretch>
          </p:blipFill>
          <p:spPr>
            <a:xfrm>
              <a:off x="2270925" y="1602074"/>
              <a:ext cx="4935600" cy="312649"/>
            </a:xfrm>
            <a:prstGeom prst="rect">
              <a:avLst/>
            </a:prstGeom>
            <a:noFill/>
            <a:ln>
              <a:noFill/>
            </a:ln>
          </p:spPr>
        </p:pic>
        <p:pic>
          <p:nvPicPr>
            <p:cNvPr id="185" name="Shape 185"/>
            <p:cNvPicPr preferRelativeResize="0"/>
            <p:nvPr/>
          </p:nvPicPr>
          <p:blipFill>
            <a:blip r:embed="rId4">
              <a:alphaModFix/>
            </a:blip>
            <a:stretch>
              <a:fillRect/>
            </a:stretch>
          </p:blipFill>
          <p:spPr>
            <a:xfrm>
              <a:off x="4028887" y="2499075"/>
              <a:ext cx="1086218" cy="269825"/>
            </a:xfrm>
            <a:prstGeom prst="rect">
              <a:avLst/>
            </a:prstGeom>
            <a:noFill/>
            <a:ln>
              <a:noFill/>
            </a:ln>
          </p:spPr>
        </p:pic>
        <p:pic>
          <p:nvPicPr>
            <p:cNvPr id="186" name="Shape 186"/>
            <p:cNvPicPr preferRelativeResize="0"/>
            <p:nvPr/>
          </p:nvPicPr>
          <p:blipFill>
            <a:blip r:embed="rId5">
              <a:alphaModFix/>
            </a:blip>
            <a:stretch>
              <a:fillRect/>
            </a:stretch>
          </p:blipFill>
          <p:spPr>
            <a:xfrm>
              <a:off x="2420975" y="2792925"/>
              <a:ext cx="1607936" cy="269824"/>
            </a:xfrm>
            <a:prstGeom prst="rect">
              <a:avLst/>
            </a:prstGeom>
            <a:noFill/>
            <a:ln>
              <a:noFill/>
            </a:ln>
          </p:spPr>
        </p:pic>
        <p:pic>
          <p:nvPicPr>
            <p:cNvPr id="187" name="Shape 187"/>
            <p:cNvPicPr preferRelativeResize="0"/>
            <p:nvPr/>
          </p:nvPicPr>
          <p:blipFill>
            <a:blip r:embed="rId6">
              <a:alphaModFix/>
            </a:blip>
            <a:stretch>
              <a:fillRect/>
            </a:stretch>
          </p:blipFill>
          <p:spPr>
            <a:xfrm>
              <a:off x="5115100" y="2792912"/>
              <a:ext cx="1473659" cy="269825"/>
            </a:xfrm>
            <a:prstGeom prst="rect">
              <a:avLst/>
            </a:prstGeom>
            <a:noFill/>
            <a:ln>
              <a:noFill/>
            </a:ln>
          </p:spPr>
        </p:pic>
      </p:grpSp>
      <p:sp>
        <p:nvSpPr>
          <p:cNvPr id="188" name="Shape 188"/>
          <p:cNvSpPr/>
          <p:nvPr/>
        </p:nvSpPr>
        <p:spPr>
          <a:xfrm>
            <a:off x="1478400" y="3330625"/>
            <a:ext cx="510300" cy="1238400"/>
          </a:xfrm>
          <a:prstGeom prst="rect">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W</a:t>
            </a:r>
            <a:r>
              <a:rPr baseline="-25000" lang="en"/>
              <a:t>1</a:t>
            </a:r>
          </a:p>
        </p:txBody>
      </p:sp>
      <p:sp>
        <p:nvSpPr>
          <p:cNvPr id="189" name="Shape 189"/>
          <p:cNvSpPr/>
          <p:nvPr/>
        </p:nvSpPr>
        <p:spPr>
          <a:xfrm>
            <a:off x="2596486" y="3330625"/>
            <a:ext cx="510300" cy="1238400"/>
          </a:xfrm>
          <a:prstGeom prst="rect">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
            </a:r>
            <a:r>
              <a:rPr baseline="-25000" lang="en"/>
              <a:t>2</a:t>
            </a:r>
          </a:p>
        </p:txBody>
      </p:sp>
      <p:sp>
        <p:nvSpPr>
          <p:cNvPr id="190" name="Shape 190"/>
          <p:cNvSpPr/>
          <p:nvPr/>
        </p:nvSpPr>
        <p:spPr>
          <a:xfrm>
            <a:off x="5532306" y="3330625"/>
            <a:ext cx="510300" cy="1238400"/>
          </a:xfrm>
          <a:prstGeom prst="rect">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
            </a:r>
            <a:r>
              <a:rPr baseline="-25000" lang="en"/>
              <a:t>L-1</a:t>
            </a:r>
          </a:p>
        </p:txBody>
      </p:sp>
      <p:sp>
        <p:nvSpPr>
          <p:cNvPr id="191" name="Shape 191"/>
          <p:cNvSpPr/>
          <p:nvPr/>
        </p:nvSpPr>
        <p:spPr>
          <a:xfrm>
            <a:off x="1988700" y="3330625"/>
            <a:ext cx="278400" cy="1238400"/>
          </a:xfrm>
          <a:prstGeom prst="rect">
            <a:avLst/>
          </a:prstGeom>
          <a:solidFill>
            <a:srgbClr val="FFD9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𝜎</a:t>
            </a:r>
          </a:p>
        </p:txBody>
      </p:sp>
      <p:sp>
        <p:nvSpPr>
          <p:cNvPr id="192" name="Shape 192"/>
          <p:cNvSpPr/>
          <p:nvPr/>
        </p:nvSpPr>
        <p:spPr>
          <a:xfrm>
            <a:off x="3106775" y="3330625"/>
            <a:ext cx="278400" cy="1238400"/>
          </a:xfrm>
          <a:prstGeom prst="rect">
            <a:avLst/>
          </a:prstGeom>
          <a:solidFill>
            <a:srgbClr val="FFD9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𝜎</a:t>
            </a:r>
          </a:p>
        </p:txBody>
      </p:sp>
      <p:grpSp>
        <p:nvGrpSpPr>
          <p:cNvPr id="193" name="Shape 193"/>
          <p:cNvGrpSpPr/>
          <p:nvPr/>
        </p:nvGrpSpPr>
        <p:grpSpPr>
          <a:xfrm>
            <a:off x="3760499" y="3330625"/>
            <a:ext cx="788700" cy="1238400"/>
            <a:chOff x="2958199" y="3330625"/>
            <a:chExt cx="788700" cy="1238400"/>
          </a:xfrm>
        </p:grpSpPr>
        <p:sp>
          <p:nvSpPr>
            <p:cNvPr id="194" name="Shape 194"/>
            <p:cNvSpPr/>
            <p:nvPr/>
          </p:nvSpPr>
          <p:spPr>
            <a:xfrm>
              <a:off x="2958199" y="3330625"/>
              <a:ext cx="510300" cy="1238400"/>
            </a:xfrm>
            <a:prstGeom prst="rect">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
              </a:r>
              <a:r>
                <a:rPr baseline="-25000" lang="en"/>
                <a:t>3</a:t>
              </a:r>
            </a:p>
          </p:txBody>
        </p:sp>
        <p:sp>
          <p:nvSpPr>
            <p:cNvPr id="195" name="Shape 195"/>
            <p:cNvSpPr/>
            <p:nvPr/>
          </p:nvSpPr>
          <p:spPr>
            <a:xfrm>
              <a:off x="3468500" y="3330625"/>
              <a:ext cx="278400" cy="1238400"/>
            </a:xfrm>
            <a:prstGeom prst="rect">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𝜎</a:t>
              </a:r>
            </a:p>
          </p:txBody>
        </p:sp>
      </p:grpSp>
      <p:sp>
        <p:nvSpPr>
          <p:cNvPr id="196" name="Shape 196"/>
          <p:cNvSpPr/>
          <p:nvPr/>
        </p:nvSpPr>
        <p:spPr>
          <a:xfrm>
            <a:off x="6042600" y="3330625"/>
            <a:ext cx="278400" cy="1238400"/>
          </a:xfrm>
          <a:prstGeom prst="rect">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𝜎</a:t>
            </a:r>
          </a:p>
        </p:txBody>
      </p:sp>
      <p:grpSp>
        <p:nvGrpSpPr>
          <p:cNvPr id="197" name="Shape 197"/>
          <p:cNvGrpSpPr/>
          <p:nvPr/>
        </p:nvGrpSpPr>
        <p:grpSpPr>
          <a:xfrm>
            <a:off x="6777846" y="3330625"/>
            <a:ext cx="788703" cy="1238400"/>
            <a:chOff x="5687321" y="3330625"/>
            <a:chExt cx="788703" cy="1238400"/>
          </a:xfrm>
        </p:grpSpPr>
        <p:sp>
          <p:nvSpPr>
            <p:cNvPr id="198" name="Shape 198"/>
            <p:cNvSpPr/>
            <p:nvPr/>
          </p:nvSpPr>
          <p:spPr>
            <a:xfrm>
              <a:off x="5687321" y="3330625"/>
              <a:ext cx="510300" cy="1238400"/>
            </a:xfrm>
            <a:prstGeom prst="rect">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
              </a:r>
              <a:r>
                <a:rPr baseline="-25000" lang="en"/>
                <a:t>L</a:t>
              </a:r>
            </a:p>
          </p:txBody>
        </p:sp>
        <p:sp>
          <p:nvSpPr>
            <p:cNvPr id="199" name="Shape 199"/>
            <p:cNvSpPr/>
            <p:nvPr/>
          </p:nvSpPr>
          <p:spPr>
            <a:xfrm>
              <a:off x="6197625" y="3330625"/>
              <a:ext cx="278400" cy="1238400"/>
            </a:xfrm>
            <a:prstGeom prst="rect">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𝜎</a:t>
              </a:r>
            </a:p>
          </p:txBody>
        </p:sp>
      </p:grpSp>
      <p:sp>
        <p:nvSpPr>
          <p:cNvPr id="200" name="Shape 200"/>
          <p:cNvSpPr/>
          <p:nvPr/>
        </p:nvSpPr>
        <p:spPr>
          <a:xfrm>
            <a:off x="2313737" y="3793525"/>
            <a:ext cx="236100" cy="312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3436137" y="3793525"/>
            <a:ext cx="236100" cy="312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4621900" y="3793525"/>
            <a:ext cx="236100" cy="312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txBox="1"/>
          <p:nvPr/>
        </p:nvSpPr>
        <p:spPr>
          <a:xfrm>
            <a:off x="4947000" y="3566725"/>
            <a:ext cx="697800" cy="269700"/>
          </a:xfrm>
          <a:prstGeom prst="rect">
            <a:avLst/>
          </a:prstGeom>
          <a:noFill/>
          <a:ln>
            <a:noFill/>
          </a:ln>
        </p:spPr>
        <p:txBody>
          <a:bodyPr anchorCtr="0" anchor="t" bIns="91425" lIns="91425" rIns="91425" tIns="91425">
            <a:noAutofit/>
          </a:bodyPr>
          <a:lstStyle/>
          <a:p>
            <a:pPr lvl="0">
              <a:spcBef>
                <a:spcPts val="0"/>
              </a:spcBef>
              <a:buNone/>
            </a:pPr>
            <a:r>
              <a:rPr lang="en" sz="3000">
                <a:solidFill>
                  <a:schemeClr val="accent3"/>
                </a:solidFill>
              </a:rPr>
              <a:t>...</a:t>
            </a:r>
          </a:p>
        </p:txBody>
      </p:sp>
      <p:sp>
        <p:nvSpPr>
          <p:cNvPr id="204" name="Shape 204"/>
          <p:cNvSpPr/>
          <p:nvPr/>
        </p:nvSpPr>
        <p:spPr>
          <a:xfrm>
            <a:off x="6431375" y="3793525"/>
            <a:ext cx="236100" cy="312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nvSpPr>
        <p:spPr>
          <a:xfrm>
            <a:off x="735950" y="3726425"/>
            <a:ext cx="455400" cy="345600"/>
          </a:xfrm>
          <a:prstGeom prst="rect">
            <a:avLst/>
          </a:prstGeom>
          <a:noFill/>
          <a:ln>
            <a:noFill/>
          </a:ln>
        </p:spPr>
        <p:txBody>
          <a:bodyPr anchorCtr="0" anchor="t" bIns="91425" lIns="91425" rIns="91425" tIns="91425">
            <a:noAutofit/>
          </a:bodyPr>
          <a:lstStyle/>
          <a:p>
            <a:pPr lvl="0">
              <a:spcBef>
                <a:spcPts val="0"/>
              </a:spcBef>
              <a:buNone/>
            </a:pPr>
            <a:r>
              <a:rPr b="1" i="1" lang="en">
                <a:solidFill>
                  <a:srgbClr val="FF9900"/>
                </a:solidFill>
              </a:rPr>
              <a:t>x</a:t>
            </a:r>
          </a:p>
        </p:txBody>
      </p:sp>
      <p:sp>
        <p:nvSpPr>
          <p:cNvPr id="206" name="Shape 206"/>
          <p:cNvSpPr txBox="1"/>
          <p:nvPr/>
        </p:nvSpPr>
        <p:spPr>
          <a:xfrm>
            <a:off x="7977875" y="3777025"/>
            <a:ext cx="455400" cy="345600"/>
          </a:xfrm>
          <a:prstGeom prst="rect">
            <a:avLst/>
          </a:prstGeom>
          <a:noFill/>
          <a:ln>
            <a:noFill/>
          </a:ln>
        </p:spPr>
        <p:txBody>
          <a:bodyPr anchorCtr="0" anchor="t" bIns="91425" lIns="91425" rIns="91425" tIns="91425">
            <a:noAutofit/>
          </a:bodyPr>
          <a:lstStyle/>
          <a:p>
            <a:pPr lvl="0" rtl="0">
              <a:spcBef>
                <a:spcPts val="0"/>
              </a:spcBef>
              <a:buNone/>
            </a:pPr>
            <a:r>
              <a:rPr b="1" i="1" lang="en">
                <a:solidFill>
                  <a:srgbClr val="FF9900"/>
                </a:solidFill>
              </a:rPr>
              <a:t>𝜃</a:t>
            </a:r>
          </a:p>
        </p:txBody>
      </p:sp>
      <p:sp>
        <p:nvSpPr>
          <p:cNvPr id="207" name="Shape 207"/>
          <p:cNvSpPr/>
          <p:nvPr/>
        </p:nvSpPr>
        <p:spPr>
          <a:xfrm>
            <a:off x="1191337" y="3793525"/>
            <a:ext cx="236100" cy="312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7676925" y="3793525"/>
            <a:ext cx="236100" cy="312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Intuition</a:t>
            </a:r>
          </a:p>
        </p:txBody>
      </p:sp>
      <p:sp>
        <p:nvSpPr>
          <p:cNvPr id="214" name="Shape 21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With the layering of </a:t>
            </a:r>
            <a:r>
              <a:rPr lang="en">
                <a:solidFill>
                  <a:srgbClr val="FF9900"/>
                </a:solidFill>
              </a:rPr>
              <a:t>non-linearities σ</a:t>
            </a:r>
            <a:r>
              <a:rPr lang="en"/>
              <a:t> with locally linear functions given by the </a:t>
            </a:r>
            <a:r>
              <a:rPr lang="en">
                <a:solidFill>
                  <a:srgbClr val="FF9900"/>
                </a:solidFill>
              </a:rPr>
              <a:t>W</a:t>
            </a:r>
            <a:r>
              <a:rPr baseline="-25000" lang="en">
                <a:solidFill>
                  <a:srgbClr val="FF9900"/>
                </a:solidFill>
              </a:rPr>
              <a:t>i</a:t>
            </a:r>
            <a:r>
              <a:rPr lang="en"/>
              <a:t> we get functions that can express (arguably) virtually anything</a:t>
            </a:r>
          </a:p>
          <a:p>
            <a:pPr indent="-228600" lvl="0" marL="457200" rtl="0">
              <a:spcBef>
                <a:spcPts val="0"/>
              </a:spcBef>
            </a:pPr>
            <a:r>
              <a:rPr lang="en"/>
              <a:t>Thus deep learning has the capacity of modelling most real world phenomena</a:t>
            </a:r>
          </a:p>
          <a:p>
            <a:pPr lvl="0" rtl="0">
              <a:spcBef>
                <a:spcPts val="0"/>
              </a:spcBef>
              <a:buNone/>
            </a:pPr>
            <a:r>
              <a:t/>
            </a:r>
            <a:endParaRPr/>
          </a:p>
          <a:p>
            <a:pPr indent="-228600" lvl="0" marL="457200" rtl="0">
              <a:spcBef>
                <a:spcPts val="0"/>
              </a:spcBef>
            </a:pPr>
            <a:r>
              <a:rPr lang="en"/>
              <a:t>Alternative interpretation: with each layer, the network extracts more abstract, global features of the input that are then used to make predictions</a:t>
            </a:r>
          </a:p>
          <a:p>
            <a:pPr indent="-228600" lvl="1" marL="914400" rtl="0">
              <a:spcBef>
                <a:spcPts val="0"/>
              </a:spcBef>
            </a:pPr>
            <a:r>
              <a:rPr lang="en"/>
              <a:t>Example: the first layers extract small edges, in the following layers the edges are combined to form shapes, in further layers the shapes are combined to understand objects, in the last layers objects are combined to understand the whole scene. </a:t>
            </a:r>
          </a:p>
          <a:p>
            <a:pPr indent="-228600" lvl="1" marL="914400" rtl="0">
              <a:spcBef>
                <a:spcPts val="0"/>
              </a:spcBef>
            </a:pPr>
            <a:r>
              <a:rPr lang="en"/>
              <a:t>This </a:t>
            </a:r>
            <a:r>
              <a:rPr lang="en">
                <a:solidFill>
                  <a:srgbClr val="FF9900"/>
                </a:solidFill>
              </a:rPr>
              <a:t>automatizes</a:t>
            </a:r>
            <a:r>
              <a:rPr lang="en"/>
              <a:t> the feature extraction (older approaches use hand-crafted features for ML)</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000"/>
                                        <p:tgtEl>
                                          <p:spTgt spid="2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1000"/>
                                        <p:tgtEl>
                                          <p:spTgt spid="2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4" st="4"/>
                                            </p:txEl>
                                          </p:spTgt>
                                        </p:tgtEl>
                                        <p:attrNameLst>
                                          <p:attrName>style.visibility</p:attrName>
                                        </p:attrNameLst>
                                      </p:cBhvr>
                                      <p:to>
                                        <p:strVal val="visible"/>
                                      </p:to>
                                    </p:set>
                                    <p:animEffect filter="fade" transition="in">
                                      <p:cBhvr>
                                        <p:cTn dur="1000"/>
                                        <p:tgtEl>
                                          <p:spTgt spid="2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5" st="5"/>
                                            </p:txEl>
                                          </p:spTgt>
                                        </p:tgtEl>
                                        <p:attrNameLst>
                                          <p:attrName>style.visibility</p:attrName>
                                        </p:attrNameLst>
                                      </p:cBhvr>
                                      <p:to>
                                        <p:strVal val="visible"/>
                                      </p:to>
                                    </p:set>
                                    <p:animEffect filter="fade" transition="in">
                                      <p:cBhvr>
                                        <p:cTn dur="1000"/>
                                        <p:tgtEl>
                                          <p:spTgt spid="2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Activations</a:t>
            </a:r>
          </a:p>
        </p:txBody>
      </p:sp>
      <p:sp>
        <p:nvSpPr>
          <p:cNvPr id="220" name="Shape 22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a:t>
            </a:r>
            <a:r>
              <a:rPr lang="en">
                <a:solidFill>
                  <a:srgbClr val="FF9900"/>
                </a:solidFill>
              </a:rPr>
              <a:t>σ </a:t>
            </a:r>
            <a:r>
              <a:rPr lang="en"/>
              <a:t>in the diagram before are called </a:t>
            </a:r>
            <a:r>
              <a:rPr lang="en">
                <a:solidFill>
                  <a:srgbClr val="6FA8DC"/>
                </a:solidFill>
              </a:rPr>
              <a:t>activation functions </a:t>
            </a:r>
            <a:r>
              <a:rPr lang="en"/>
              <a:t>or </a:t>
            </a:r>
            <a:r>
              <a:rPr lang="en">
                <a:solidFill>
                  <a:srgbClr val="6FA8DC"/>
                </a:solidFill>
              </a:rPr>
              <a:t>non-linearities</a:t>
            </a:r>
          </a:p>
          <a:p>
            <a:pPr indent="-228600" lvl="0" marL="457200" rtl="0">
              <a:spcBef>
                <a:spcPts val="0"/>
              </a:spcBef>
            </a:pPr>
            <a:r>
              <a:rPr lang="en"/>
              <a:t>They are the key that makes a deep neural network </a:t>
            </a:r>
            <a:r>
              <a:rPr lang="en" u="sng"/>
              <a:t>powerful</a:t>
            </a:r>
            <a:r>
              <a:rPr lang="en"/>
              <a:t>, without them it would be just a linear function</a:t>
            </a:r>
          </a:p>
          <a:p>
            <a:pPr indent="-228600" lvl="0" marL="457200" rtl="0">
              <a:spcBef>
                <a:spcPts val="0"/>
              </a:spcBef>
            </a:pPr>
            <a:r>
              <a:rPr lang="en"/>
              <a:t>There are different types of </a:t>
            </a:r>
            <a:r>
              <a:rPr lang="en">
                <a:solidFill>
                  <a:srgbClr val="FF9900"/>
                </a:solidFill>
              </a:rPr>
              <a:t>σ</a:t>
            </a:r>
            <a:r>
              <a:rPr lang="en"/>
              <a:t> in usage; in recent years </a:t>
            </a:r>
            <a:r>
              <a:rPr lang="en">
                <a:solidFill>
                  <a:srgbClr val="6FA8DC"/>
                </a:solidFill>
              </a:rPr>
              <a:t>ReLU </a:t>
            </a:r>
            <a:r>
              <a:rPr lang="en"/>
              <a:t>is mostly used</a:t>
            </a:r>
          </a:p>
          <a:p>
            <a:pPr lvl="0">
              <a:spcBef>
                <a:spcPts val="0"/>
              </a:spcBef>
              <a:buNone/>
            </a:pPr>
            <a:r>
              <a:t/>
            </a:r>
            <a:endParaRPr/>
          </a:p>
        </p:txBody>
      </p:sp>
      <p:pic>
        <p:nvPicPr>
          <p:cNvPr descr="Image result for sigmoid function" id="221" name="Shape 221"/>
          <p:cNvPicPr preferRelativeResize="0"/>
          <p:nvPr/>
        </p:nvPicPr>
        <p:blipFill>
          <a:blip r:embed="rId3">
            <a:alphaModFix/>
          </a:blip>
          <a:stretch>
            <a:fillRect/>
          </a:stretch>
        </p:blipFill>
        <p:spPr>
          <a:xfrm>
            <a:off x="6383050" y="2892474"/>
            <a:ext cx="2514600" cy="1676399"/>
          </a:xfrm>
          <a:prstGeom prst="rect">
            <a:avLst/>
          </a:prstGeom>
          <a:noFill/>
          <a:ln>
            <a:noFill/>
          </a:ln>
        </p:spPr>
      </p:pic>
      <p:pic>
        <p:nvPicPr>
          <p:cNvPr descr="Image result for tanh function" id="222" name="Shape 222"/>
          <p:cNvPicPr preferRelativeResize="0"/>
          <p:nvPr/>
        </p:nvPicPr>
        <p:blipFill>
          <a:blip r:embed="rId4">
            <a:alphaModFix/>
          </a:blip>
          <a:stretch>
            <a:fillRect/>
          </a:stretch>
        </p:blipFill>
        <p:spPr>
          <a:xfrm>
            <a:off x="3050438" y="2892475"/>
            <a:ext cx="3043118" cy="1676399"/>
          </a:xfrm>
          <a:prstGeom prst="rect">
            <a:avLst/>
          </a:prstGeom>
          <a:noFill/>
          <a:ln>
            <a:noFill/>
          </a:ln>
        </p:spPr>
      </p:pic>
      <p:pic>
        <p:nvPicPr>
          <p:cNvPr descr="Image result for relu" id="223" name="Shape 223"/>
          <p:cNvPicPr preferRelativeResize="0"/>
          <p:nvPr/>
        </p:nvPicPr>
        <p:blipFill>
          <a:blip r:embed="rId5">
            <a:alphaModFix/>
          </a:blip>
          <a:stretch>
            <a:fillRect/>
          </a:stretch>
        </p:blipFill>
        <p:spPr>
          <a:xfrm>
            <a:off x="519575" y="2892474"/>
            <a:ext cx="2241374" cy="1676400"/>
          </a:xfrm>
          <a:prstGeom prst="rect">
            <a:avLst/>
          </a:prstGeom>
          <a:noFill/>
          <a:ln>
            <a:noFill/>
          </a:ln>
        </p:spPr>
      </p:pic>
      <p:sp>
        <p:nvSpPr>
          <p:cNvPr id="224" name="Shape 224"/>
          <p:cNvSpPr txBox="1"/>
          <p:nvPr/>
        </p:nvSpPr>
        <p:spPr>
          <a:xfrm>
            <a:off x="1315662" y="4619300"/>
            <a:ext cx="649200" cy="244500"/>
          </a:xfrm>
          <a:prstGeom prst="rect">
            <a:avLst/>
          </a:prstGeom>
          <a:noFill/>
          <a:ln>
            <a:noFill/>
          </a:ln>
        </p:spPr>
        <p:txBody>
          <a:bodyPr anchorCtr="0" anchor="t" bIns="91425" lIns="91425" rIns="91425" tIns="91425">
            <a:noAutofit/>
          </a:bodyPr>
          <a:lstStyle/>
          <a:p>
            <a:pPr lvl="0">
              <a:spcBef>
                <a:spcPts val="0"/>
              </a:spcBef>
              <a:buNone/>
            </a:pPr>
            <a:r>
              <a:rPr lang="en">
                <a:solidFill>
                  <a:srgbClr val="6FA8DC"/>
                </a:solidFill>
              </a:rPr>
              <a:t>ReLU</a:t>
            </a:r>
          </a:p>
        </p:txBody>
      </p:sp>
      <p:sp>
        <p:nvSpPr>
          <p:cNvPr id="225" name="Shape 225"/>
          <p:cNvSpPr txBox="1"/>
          <p:nvPr/>
        </p:nvSpPr>
        <p:spPr>
          <a:xfrm>
            <a:off x="4289537" y="4619300"/>
            <a:ext cx="649200" cy="244500"/>
          </a:xfrm>
          <a:prstGeom prst="rect">
            <a:avLst/>
          </a:prstGeom>
          <a:noFill/>
          <a:ln>
            <a:noFill/>
          </a:ln>
        </p:spPr>
        <p:txBody>
          <a:bodyPr anchorCtr="0" anchor="t" bIns="91425" lIns="91425" rIns="91425" tIns="91425">
            <a:noAutofit/>
          </a:bodyPr>
          <a:lstStyle/>
          <a:p>
            <a:pPr lvl="0" rtl="0">
              <a:spcBef>
                <a:spcPts val="0"/>
              </a:spcBef>
              <a:buNone/>
            </a:pPr>
            <a:r>
              <a:rPr lang="en">
                <a:solidFill>
                  <a:srgbClr val="6FA8DC"/>
                </a:solidFill>
              </a:rPr>
              <a:t>tanh</a:t>
            </a:r>
          </a:p>
        </p:txBody>
      </p:sp>
      <p:sp>
        <p:nvSpPr>
          <p:cNvPr id="226" name="Shape 226"/>
          <p:cNvSpPr txBox="1"/>
          <p:nvPr/>
        </p:nvSpPr>
        <p:spPr>
          <a:xfrm>
            <a:off x="7263424" y="4627425"/>
            <a:ext cx="942900" cy="244500"/>
          </a:xfrm>
          <a:prstGeom prst="rect">
            <a:avLst/>
          </a:prstGeom>
          <a:noFill/>
          <a:ln>
            <a:noFill/>
          </a:ln>
        </p:spPr>
        <p:txBody>
          <a:bodyPr anchorCtr="0" anchor="t" bIns="91425" lIns="91425" rIns="91425" tIns="91425">
            <a:noAutofit/>
          </a:bodyPr>
          <a:lstStyle/>
          <a:p>
            <a:pPr lvl="0" rtl="0">
              <a:spcBef>
                <a:spcPts val="0"/>
              </a:spcBef>
              <a:buNone/>
            </a:pPr>
            <a:r>
              <a:rPr lang="en">
                <a:solidFill>
                  <a:srgbClr val="6FA8DC"/>
                </a:solidFill>
              </a:rPr>
              <a:t>sigmoid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Notes on training deep networks</a:t>
            </a:r>
          </a:p>
        </p:txBody>
      </p:sp>
      <p:sp>
        <p:nvSpPr>
          <p:cNvPr id="232" name="Shape 23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training procedure is called backpropagation (</a:t>
            </a:r>
            <a:r>
              <a:rPr lang="en">
                <a:solidFill>
                  <a:srgbClr val="6FA8DC"/>
                </a:solidFill>
              </a:rPr>
              <a:t>backprop</a:t>
            </a:r>
            <a:r>
              <a:rPr lang="en"/>
              <a:t>)</a:t>
            </a:r>
          </a:p>
          <a:p>
            <a:pPr indent="-228600" lvl="1" marL="914400" rtl="0">
              <a:spcBef>
                <a:spcPts val="0"/>
              </a:spcBef>
            </a:pPr>
            <a:r>
              <a:rPr lang="en"/>
              <a:t>It’s essentially the chain rule of derivatives applied to our </a:t>
            </a:r>
            <a:r>
              <a:rPr lang="en" u="sng"/>
              <a:t>composed</a:t>
            </a:r>
            <a:r>
              <a:rPr lang="en"/>
              <a:t> </a:t>
            </a:r>
            <a:r>
              <a:rPr lang="en"/>
              <a:t>function </a:t>
            </a:r>
            <a:r>
              <a:rPr b="1" lang="en">
                <a:solidFill>
                  <a:srgbClr val="FF9900"/>
                </a:solidFill>
              </a:rPr>
              <a:t>f</a:t>
            </a:r>
            <a:r>
              <a:rPr b="1" lang="en"/>
              <a:t>. </a:t>
            </a:r>
            <a:r>
              <a:rPr lang="en"/>
              <a:t>The rest is standard gradient descent.</a:t>
            </a:r>
          </a:p>
          <a:p>
            <a:pPr indent="-228600" lvl="0" marL="457200" rtl="0">
              <a:spcBef>
                <a:spcPts val="0"/>
              </a:spcBef>
            </a:pPr>
            <a:r>
              <a:rPr lang="en"/>
              <a:t>Here are some important notes:</a:t>
            </a:r>
          </a:p>
          <a:p>
            <a:pPr indent="-228600" lvl="1" marL="914400" rtl="0">
              <a:spcBef>
                <a:spcPts val="0"/>
              </a:spcBef>
            </a:pPr>
            <a:r>
              <a:rPr lang="en"/>
              <a:t>Gradients in the network tend to become smaller and smaller as they are propagated further back from the last layer (</a:t>
            </a:r>
            <a:r>
              <a:rPr lang="en">
                <a:solidFill>
                  <a:srgbClr val="6FA8DC"/>
                </a:solidFill>
              </a:rPr>
              <a:t>vanishing gradient </a:t>
            </a:r>
            <a:r>
              <a:rPr lang="en"/>
              <a:t>problem)</a:t>
            </a:r>
          </a:p>
          <a:p>
            <a:pPr indent="-228600" lvl="1" marL="914400" rtl="0">
              <a:spcBef>
                <a:spcPts val="0"/>
              </a:spcBef>
            </a:pPr>
            <a:r>
              <a:rPr lang="en"/>
              <a:t>The usual solution is to use </a:t>
            </a:r>
            <a:r>
              <a:rPr lang="en">
                <a:solidFill>
                  <a:srgbClr val="6FA8DC"/>
                </a:solidFill>
              </a:rPr>
              <a:t>ReLU</a:t>
            </a:r>
            <a:r>
              <a:rPr lang="en"/>
              <a:t> activations in the hidden layers (</a:t>
            </a:r>
            <a:r>
              <a:rPr lang="en">
                <a:solidFill>
                  <a:srgbClr val="6FA8DC"/>
                </a:solidFill>
              </a:rPr>
              <a:t>tanh </a:t>
            </a:r>
            <a:r>
              <a:rPr lang="en"/>
              <a:t>and </a:t>
            </a:r>
            <a:r>
              <a:rPr lang="en">
                <a:solidFill>
                  <a:srgbClr val="6FA8DC"/>
                </a:solidFill>
              </a:rPr>
              <a:t>sigmoid</a:t>
            </a:r>
            <a:r>
              <a:rPr lang="en"/>
              <a:t> saturate on both ends =&gt; gradient ~ 0)</a:t>
            </a:r>
          </a:p>
          <a:p>
            <a:pPr indent="-228600" lvl="1" marL="914400" rtl="0">
              <a:spcBef>
                <a:spcPts val="0"/>
              </a:spcBef>
            </a:pPr>
            <a:r>
              <a:rPr lang="en"/>
              <a:t>In very deep networks </a:t>
            </a:r>
            <a:r>
              <a:rPr lang="en">
                <a:solidFill>
                  <a:srgbClr val="6FA8DC"/>
                </a:solidFill>
              </a:rPr>
              <a:t>ReLU</a:t>
            </a:r>
            <a:r>
              <a:rPr lang="en"/>
              <a:t> has the problem of exploding gradients - use </a:t>
            </a:r>
            <a:r>
              <a:rPr lang="en">
                <a:solidFill>
                  <a:srgbClr val="6FA8DC"/>
                </a:solidFill>
              </a:rPr>
              <a:t>gradient clipping</a:t>
            </a:r>
            <a:r>
              <a:rPr lang="en"/>
              <a:t> (restricting the gradient with a threshold) to remedy this</a:t>
            </a:r>
          </a:p>
          <a:p>
            <a:pPr indent="-228600" lvl="1" marL="914400">
              <a:spcBef>
                <a:spcPts val="0"/>
              </a:spcBef>
            </a:pPr>
            <a:r>
              <a:rPr lang="en"/>
              <a:t>In today’s deep learning, to have meaningful training and gradient flows, the </a:t>
            </a:r>
            <a:r>
              <a:rPr lang="en" u="sng"/>
              <a:t>outputs of each hidden layer</a:t>
            </a:r>
            <a:r>
              <a:rPr lang="en"/>
              <a:t> should be distributed around 0 -&gt; check during training, use </a:t>
            </a:r>
            <a:r>
              <a:rPr lang="en">
                <a:solidFill>
                  <a:srgbClr val="6FA8DC"/>
                </a:solidFill>
              </a:rPr>
              <a:t>batch normalization</a:t>
            </a:r>
            <a:r>
              <a:rPr lang="en"/>
              <a:t> layers if this is not the case, to make training faster and more efficient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1000"/>
                                        <p:tgtEl>
                                          <p:spTgt spid="2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Effect filter="fade" transition="in">
                                      <p:cBhvr>
                                        <p:cTn dur="1000"/>
                                        <p:tgtEl>
                                          <p:spTgt spid="2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Effect filter="fade" transition="in">
                                      <p:cBhvr>
                                        <p:cTn dur="1000"/>
                                        <p:tgtEl>
                                          <p:spTgt spid="2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Effect filter="fade" transition="in">
                                      <p:cBhvr>
                                        <p:cTn dur="1000"/>
                                        <p:tgtEl>
                                          <p:spTgt spid="2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Effect filter="fade" transition="in">
                                      <p:cBhvr>
                                        <p:cTn dur="1000"/>
                                        <p:tgtEl>
                                          <p:spTgt spid="2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Effect filter="fade" transition="in">
                                      <p:cBhvr>
                                        <p:cTn dur="1000"/>
                                        <p:tgtEl>
                                          <p:spTgt spid="23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Neural networks</a:t>
            </a:r>
          </a:p>
        </p:txBody>
      </p:sp>
      <p:sp>
        <p:nvSpPr>
          <p:cNvPr id="238" name="Shape 23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layering described before is realized via </a:t>
            </a:r>
            <a:r>
              <a:rPr lang="en">
                <a:solidFill>
                  <a:srgbClr val="6FA8DC"/>
                </a:solidFill>
              </a:rPr>
              <a:t>neural networks</a:t>
            </a:r>
          </a:p>
          <a:p>
            <a:pPr indent="-228600" lvl="1" marL="914400" rtl="0">
              <a:spcBef>
                <a:spcPts val="0"/>
              </a:spcBef>
            </a:pPr>
            <a:r>
              <a:rPr lang="en"/>
              <a:t>they were originally conceived as a way to mimic the function of the brain, hence “neural”</a:t>
            </a:r>
          </a:p>
          <a:p>
            <a:pPr indent="-228600" lvl="0" marL="457200" rtl="0">
              <a:spcBef>
                <a:spcPts val="0"/>
              </a:spcBef>
            </a:pPr>
            <a:r>
              <a:rPr lang="en"/>
              <a:t>There are three major categories of networks (or layers):</a:t>
            </a:r>
          </a:p>
          <a:p>
            <a:pPr indent="-228600" lvl="1" marL="914400" rtl="0">
              <a:spcBef>
                <a:spcPts val="0"/>
              </a:spcBef>
            </a:pPr>
            <a:r>
              <a:rPr lang="en">
                <a:solidFill>
                  <a:srgbClr val="6FA8DC"/>
                </a:solidFill>
              </a:rPr>
              <a:t>Fully connected</a:t>
            </a:r>
            <a:r>
              <a:rPr lang="en"/>
              <a:t> (dense) neural networks</a:t>
            </a:r>
          </a:p>
          <a:p>
            <a:pPr indent="-228600" lvl="1" marL="914400" rtl="0">
              <a:spcBef>
                <a:spcPts val="0"/>
              </a:spcBef>
            </a:pPr>
            <a:r>
              <a:rPr lang="en">
                <a:solidFill>
                  <a:srgbClr val="6FA8DC"/>
                </a:solidFill>
              </a:rPr>
              <a:t>Convolutional</a:t>
            </a:r>
            <a:r>
              <a:rPr lang="en"/>
              <a:t> neural networks</a:t>
            </a:r>
          </a:p>
          <a:p>
            <a:pPr indent="-228600" lvl="1" marL="914400" rtl="0">
              <a:spcBef>
                <a:spcPts val="0"/>
              </a:spcBef>
            </a:pPr>
            <a:r>
              <a:rPr lang="en">
                <a:solidFill>
                  <a:srgbClr val="6FA8DC"/>
                </a:solidFill>
              </a:rPr>
              <a:t>Recurrent</a:t>
            </a:r>
            <a:r>
              <a:rPr lang="en"/>
              <a:t> neural networks</a:t>
            </a:r>
          </a:p>
          <a:p>
            <a:pPr indent="-228600" lvl="0" marL="457200" rtl="0">
              <a:spcBef>
                <a:spcPts val="0"/>
              </a:spcBef>
            </a:pPr>
            <a:r>
              <a:rPr lang="en"/>
              <a:t>Note that, since two functions </a:t>
            </a:r>
            <a:r>
              <a:rPr lang="en">
                <a:solidFill>
                  <a:srgbClr val="6FA8DC"/>
                </a:solidFill>
              </a:rPr>
              <a:t>f </a:t>
            </a:r>
            <a:r>
              <a:rPr lang="en"/>
              <a:t>and </a:t>
            </a:r>
            <a:r>
              <a:rPr lang="en">
                <a:solidFill>
                  <a:srgbClr val="6FA8DC"/>
                </a:solidFill>
              </a:rPr>
              <a:t>g</a:t>
            </a:r>
            <a:r>
              <a:rPr lang="en"/>
              <a:t> can be composed together: </a:t>
            </a:r>
            <a:r>
              <a:rPr lang="en">
                <a:solidFill>
                  <a:srgbClr val="6FA8DC"/>
                </a:solidFill>
              </a:rPr>
              <a:t>f(g(x))</a:t>
            </a:r>
            <a:r>
              <a:rPr lang="en"/>
              <a:t>, we can also compose whole networks and form different network architectures by connecting different “blocks” of the 3 types above.</a:t>
            </a:r>
          </a:p>
          <a:p>
            <a:pPr indent="-228600" lvl="1" marL="914400">
              <a:spcBef>
                <a:spcPts val="0"/>
              </a:spcBef>
            </a:pPr>
            <a:r>
              <a:rPr lang="en"/>
              <a:t>There are additional “add-ons” (again, layers) that can be added to an architecture to improve the learning &amp; performance: e.g. </a:t>
            </a:r>
            <a:r>
              <a:rPr lang="en">
                <a:solidFill>
                  <a:srgbClr val="6FA8DC"/>
                </a:solidFill>
              </a:rPr>
              <a:t>dropout</a:t>
            </a:r>
            <a:r>
              <a:rPr lang="en"/>
              <a:t>, </a:t>
            </a:r>
            <a:r>
              <a:rPr lang="en">
                <a:solidFill>
                  <a:srgbClr val="6FA8DC"/>
                </a:solidFill>
              </a:rPr>
              <a:t>batch-norm</a:t>
            </a:r>
            <a:r>
              <a:rPr lang="en"/>
              <a:t>, etc.</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10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Effect filter="fade" transition="in">
                                      <p:cBhvr>
                                        <p:cTn dur="1000"/>
                                        <p:tgtEl>
                                          <p:spTgt spid="2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animEffect filter="fade" transition="in">
                                      <p:cBhvr>
                                        <p:cTn dur="1000"/>
                                        <p:tgtEl>
                                          <p:spTgt spid="2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7" st="7"/>
                                            </p:txEl>
                                          </p:spTgt>
                                        </p:tgtEl>
                                        <p:attrNameLst>
                                          <p:attrName>style.visibility</p:attrName>
                                        </p:attrNameLst>
                                      </p:cBhvr>
                                      <p:to>
                                        <p:strVal val="visible"/>
                                      </p:to>
                                    </p:set>
                                    <p:animEffect filter="fade" transition="in">
                                      <p:cBhvr>
                                        <p:cTn dur="1000"/>
                                        <p:tgtEl>
                                          <p:spTgt spid="2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Fully connected</a:t>
            </a:r>
          </a:p>
        </p:txBody>
      </p:sp>
      <p:grpSp>
        <p:nvGrpSpPr>
          <p:cNvPr id="244" name="Shape 244"/>
          <p:cNvGrpSpPr/>
          <p:nvPr/>
        </p:nvGrpSpPr>
        <p:grpSpPr>
          <a:xfrm>
            <a:off x="2209175" y="1243012"/>
            <a:ext cx="5809675" cy="3070812"/>
            <a:chOff x="2209175" y="1243012"/>
            <a:chExt cx="5809675" cy="3070812"/>
          </a:xfrm>
        </p:grpSpPr>
        <p:pic>
          <p:nvPicPr>
            <p:cNvPr id="245" name="Shape 245"/>
            <p:cNvPicPr preferRelativeResize="0"/>
            <p:nvPr/>
          </p:nvPicPr>
          <p:blipFill>
            <a:blip r:embed="rId3">
              <a:alphaModFix/>
            </a:blip>
            <a:stretch>
              <a:fillRect/>
            </a:stretch>
          </p:blipFill>
          <p:spPr>
            <a:xfrm>
              <a:off x="2209175" y="1243012"/>
              <a:ext cx="5334000" cy="2657475"/>
            </a:xfrm>
            <a:prstGeom prst="rect">
              <a:avLst/>
            </a:prstGeom>
            <a:noFill/>
            <a:ln>
              <a:noFill/>
            </a:ln>
          </p:spPr>
        </p:pic>
        <p:sp>
          <p:nvSpPr>
            <p:cNvPr id="246" name="Shape 246"/>
            <p:cNvSpPr txBox="1"/>
            <p:nvPr/>
          </p:nvSpPr>
          <p:spPr>
            <a:xfrm>
              <a:off x="2942750" y="3959525"/>
              <a:ext cx="539700" cy="354300"/>
            </a:xfrm>
            <a:prstGeom prst="rect">
              <a:avLst/>
            </a:prstGeom>
            <a:noFill/>
            <a:ln>
              <a:noFill/>
            </a:ln>
          </p:spPr>
          <p:txBody>
            <a:bodyPr anchorCtr="0" anchor="t" bIns="91425" lIns="91425" rIns="91425" tIns="91425">
              <a:noAutofit/>
            </a:bodyPr>
            <a:lstStyle/>
            <a:p>
              <a:pPr lvl="0">
                <a:spcBef>
                  <a:spcPts val="0"/>
                </a:spcBef>
                <a:buNone/>
              </a:pPr>
              <a:r>
                <a:rPr lang="en">
                  <a:solidFill>
                    <a:schemeClr val="accent3"/>
                  </a:solidFill>
                </a:rPr>
                <a:t>W</a:t>
              </a:r>
              <a:r>
                <a:rPr baseline="-25000" lang="en">
                  <a:solidFill>
                    <a:schemeClr val="accent3"/>
                  </a:solidFill>
                </a:rPr>
                <a:t>1</a:t>
              </a:r>
            </a:p>
          </p:txBody>
        </p:sp>
        <p:sp>
          <p:nvSpPr>
            <p:cNvPr id="247" name="Shape 247"/>
            <p:cNvSpPr txBox="1"/>
            <p:nvPr/>
          </p:nvSpPr>
          <p:spPr>
            <a:xfrm>
              <a:off x="4026887" y="3959525"/>
              <a:ext cx="539700" cy="354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rPr>
                <a:t>W</a:t>
              </a:r>
              <a:r>
                <a:rPr baseline="-25000" lang="en">
                  <a:solidFill>
                    <a:schemeClr val="accent3"/>
                  </a:solidFill>
                </a:rPr>
                <a:t>2</a:t>
              </a:r>
            </a:p>
          </p:txBody>
        </p:sp>
        <p:sp>
          <p:nvSpPr>
            <p:cNvPr id="248" name="Shape 248"/>
            <p:cNvSpPr txBox="1"/>
            <p:nvPr/>
          </p:nvSpPr>
          <p:spPr>
            <a:xfrm>
              <a:off x="5111025" y="3959525"/>
              <a:ext cx="539700" cy="354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rPr>
                <a:t>W</a:t>
              </a:r>
              <a:r>
                <a:rPr baseline="-25000" lang="en">
                  <a:solidFill>
                    <a:schemeClr val="accent3"/>
                  </a:solidFill>
                </a:rPr>
                <a:t>3</a:t>
              </a:r>
            </a:p>
          </p:txBody>
        </p:sp>
        <p:sp>
          <p:nvSpPr>
            <p:cNvPr id="249" name="Shape 249"/>
            <p:cNvSpPr txBox="1"/>
            <p:nvPr/>
          </p:nvSpPr>
          <p:spPr>
            <a:xfrm>
              <a:off x="6195150" y="3959525"/>
              <a:ext cx="539700" cy="354300"/>
            </a:xfrm>
            <a:prstGeom prst="rect">
              <a:avLst/>
            </a:prstGeom>
            <a:noFill/>
            <a:ln>
              <a:noFill/>
            </a:ln>
          </p:spPr>
          <p:txBody>
            <a:bodyPr anchorCtr="0" anchor="t" bIns="91425" lIns="91425" rIns="91425" tIns="91425">
              <a:noAutofit/>
            </a:bodyPr>
            <a:lstStyle/>
            <a:p>
              <a:pPr lvl="0" rtl="0">
                <a:spcBef>
                  <a:spcPts val="0"/>
                </a:spcBef>
                <a:buNone/>
              </a:pPr>
              <a:r>
                <a:rPr lang="en">
                  <a:solidFill>
                    <a:schemeClr val="accent3"/>
                  </a:solidFill>
                </a:rPr>
                <a:t>W</a:t>
              </a:r>
              <a:r>
                <a:rPr baseline="-25000" lang="en">
                  <a:solidFill>
                    <a:schemeClr val="accent3"/>
                  </a:solidFill>
                </a:rPr>
                <a:t>4</a:t>
              </a:r>
            </a:p>
          </p:txBody>
        </p:sp>
        <p:sp>
          <p:nvSpPr>
            <p:cNvPr id="250" name="Shape 250"/>
            <p:cNvSpPr txBox="1"/>
            <p:nvPr/>
          </p:nvSpPr>
          <p:spPr>
            <a:xfrm>
              <a:off x="2507775" y="3842275"/>
              <a:ext cx="337200" cy="320400"/>
            </a:xfrm>
            <a:prstGeom prst="rect">
              <a:avLst/>
            </a:prstGeom>
            <a:noFill/>
            <a:ln>
              <a:noFill/>
            </a:ln>
          </p:spPr>
          <p:txBody>
            <a:bodyPr anchorCtr="0" anchor="t" bIns="91425" lIns="91425" rIns="91425" tIns="91425">
              <a:noAutofit/>
            </a:bodyPr>
            <a:lstStyle/>
            <a:p>
              <a:pPr lvl="0">
                <a:spcBef>
                  <a:spcPts val="0"/>
                </a:spcBef>
                <a:buNone/>
              </a:pPr>
              <a:r>
                <a:rPr lang="en">
                  <a:solidFill>
                    <a:schemeClr val="accent3"/>
                  </a:solidFill>
                </a:rPr>
                <a:t>x</a:t>
              </a:r>
            </a:p>
          </p:txBody>
        </p:sp>
        <p:sp>
          <p:nvSpPr>
            <p:cNvPr id="251" name="Shape 251"/>
            <p:cNvSpPr txBox="1"/>
            <p:nvPr/>
          </p:nvSpPr>
          <p:spPr>
            <a:xfrm>
              <a:off x="3482425" y="3842275"/>
              <a:ext cx="446700" cy="3204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3"/>
                  </a:solidFill>
                </a:rPr>
                <a:t>a</a:t>
              </a:r>
              <a:r>
                <a:rPr baseline="-25000" lang="en">
                  <a:solidFill>
                    <a:schemeClr val="accent3"/>
                  </a:solidFill>
                </a:rPr>
                <a:t>1</a:t>
              </a:r>
            </a:p>
          </p:txBody>
        </p:sp>
        <p:sp>
          <p:nvSpPr>
            <p:cNvPr id="252" name="Shape 252"/>
            <p:cNvSpPr txBox="1"/>
            <p:nvPr/>
          </p:nvSpPr>
          <p:spPr>
            <a:xfrm>
              <a:off x="5650725" y="3842275"/>
              <a:ext cx="446700" cy="3204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3"/>
                  </a:solidFill>
                </a:rPr>
                <a:t>a</a:t>
              </a:r>
              <a:r>
                <a:rPr baseline="-25000" lang="en">
                  <a:solidFill>
                    <a:schemeClr val="accent3"/>
                  </a:solidFill>
                </a:rPr>
                <a:t>3</a:t>
              </a:r>
            </a:p>
          </p:txBody>
        </p:sp>
        <p:sp>
          <p:nvSpPr>
            <p:cNvPr id="253" name="Shape 253"/>
            <p:cNvSpPr txBox="1"/>
            <p:nvPr/>
          </p:nvSpPr>
          <p:spPr>
            <a:xfrm>
              <a:off x="4566575" y="3842275"/>
              <a:ext cx="446700" cy="3204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3"/>
                  </a:solidFill>
                </a:rPr>
                <a:t>a</a:t>
              </a:r>
              <a:r>
                <a:rPr baseline="-25000" lang="en">
                  <a:solidFill>
                    <a:schemeClr val="accent3"/>
                  </a:solidFill>
                </a:rPr>
                <a:t>2</a:t>
              </a:r>
            </a:p>
          </p:txBody>
        </p:sp>
        <p:sp>
          <p:nvSpPr>
            <p:cNvPr id="254" name="Shape 254"/>
            <p:cNvSpPr txBox="1"/>
            <p:nvPr/>
          </p:nvSpPr>
          <p:spPr>
            <a:xfrm>
              <a:off x="6734850" y="3286400"/>
              <a:ext cx="1284000" cy="3204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3"/>
                  </a:solidFill>
                </a:rPr>
                <a:t>a</a:t>
              </a:r>
              <a:r>
                <a:rPr baseline="-25000" lang="en">
                  <a:solidFill>
                    <a:schemeClr val="accent3"/>
                  </a:solidFill>
                </a:rPr>
                <a:t>4</a:t>
              </a:r>
              <a:r>
                <a:rPr lang="en">
                  <a:solidFill>
                    <a:schemeClr val="accent3"/>
                  </a:solidFill>
                </a:rPr>
                <a:t> = 𝜃 = f(x)</a:t>
              </a:r>
            </a:p>
          </p:txBody>
        </p:sp>
      </p:grpSp>
      <p:sp>
        <p:nvSpPr>
          <p:cNvPr id="255" name="Shape 255"/>
          <p:cNvSpPr txBox="1"/>
          <p:nvPr/>
        </p:nvSpPr>
        <p:spPr>
          <a:xfrm>
            <a:off x="404750" y="1791875"/>
            <a:ext cx="1560000" cy="1973100"/>
          </a:xfrm>
          <a:prstGeom prst="rect">
            <a:avLst/>
          </a:prstGeom>
          <a:noFill/>
          <a:ln>
            <a:noFill/>
          </a:ln>
        </p:spPr>
        <p:txBody>
          <a:bodyPr anchorCtr="0" anchor="t" bIns="91425" lIns="91425" rIns="91425" tIns="91425">
            <a:noAutofit/>
          </a:bodyPr>
          <a:lstStyle/>
          <a:p>
            <a:pPr lvl="0">
              <a:spcBef>
                <a:spcPts val="0"/>
              </a:spcBef>
              <a:buNone/>
            </a:pPr>
            <a:r>
              <a:rPr lang="en">
                <a:solidFill>
                  <a:schemeClr val="accent3"/>
                </a:solidFill>
              </a:rPr>
              <a:t>The all-to-all connections correspond to matrix multiplications of the vectors a</a:t>
            </a:r>
            <a:r>
              <a:rPr baseline="-25000" lang="en">
                <a:solidFill>
                  <a:schemeClr val="accent3"/>
                </a:solidFill>
              </a:rPr>
              <a:t>i-1</a:t>
            </a:r>
            <a:r>
              <a:rPr lang="en">
                <a:solidFill>
                  <a:schemeClr val="accent3"/>
                </a:solidFill>
              </a:rPr>
              <a:t> and the matrices W</a:t>
            </a:r>
            <a:r>
              <a:rPr baseline="-25000" lang="en">
                <a:solidFill>
                  <a:schemeClr val="accent3"/>
                </a:solidFill>
              </a:rPr>
              <a:t>i</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Convolutions</a:t>
            </a:r>
          </a:p>
        </p:txBody>
      </p:sp>
      <p:grpSp>
        <p:nvGrpSpPr>
          <p:cNvPr id="261" name="Shape 261"/>
          <p:cNvGrpSpPr/>
          <p:nvPr/>
        </p:nvGrpSpPr>
        <p:grpSpPr>
          <a:xfrm>
            <a:off x="5263654" y="1357579"/>
            <a:ext cx="3534819" cy="3282657"/>
            <a:chOff x="531200" y="1188925"/>
            <a:chExt cx="3118500" cy="2883825"/>
          </a:xfrm>
        </p:grpSpPr>
        <p:pic>
          <p:nvPicPr>
            <p:cNvPr descr="enter image description here" id="262" name="Shape 262"/>
            <p:cNvPicPr preferRelativeResize="0"/>
            <p:nvPr/>
          </p:nvPicPr>
          <p:blipFill>
            <a:blip r:embed="rId3">
              <a:alphaModFix/>
            </a:blip>
            <a:stretch>
              <a:fillRect/>
            </a:stretch>
          </p:blipFill>
          <p:spPr>
            <a:xfrm>
              <a:off x="531200" y="1188925"/>
              <a:ext cx="3118500" cy="2276624"/>
            </a:xfrm>
            <a:prstGeom prst="rect">
              <a:avLst/>
            </a:prstGeom>
            <a:noFill/>
            <a:ln>
              <a:noFill/>
            </a:ln>
          </p:spPr>
        </p:pic>
        <p:sp>
          <p:nvSpPr>
            <p:cNvPr id="263" name="Shape 263"/>
            <p:cNvSpPr txBox="1"/>
            <p:nvPr/>
          </p:nvSpPr>
          <p:spPr>
            <a:xfrm>
              <a:off x="531200" y="3465550"/>
              <a:ext cx="3118500" cy="607200"/>
            </a:xfrm>
            <a:prstGeom prst="rect">
              <a:avLst/>
            </a:prstGeom>
            <a:noFill/>
            <a:ln>
              <a:noFill/>
            </a:ln>
          </p:spPr>
          <p:txBody>
            <a:bodyPr anchorCtr="0" anchor="t" bIns="91425" lIns="91425" rIns="91425" tIns="91425">
              <a:noAutofit/>
            </a:bodyPr>
            <a:lstStyle/>
            <a:p>
              <a:pPr lvl="0">
                <a:spcBef>
                  <a:spcPts val="0"/>
                </a:spcBef>
                <a:buNone/>
              </a:pPr>
              <a:r>
                <a:rPr lang="en" sz="800"/>
                <a:t>Source: http://stats.stackexchange.com/questions/116362/what-does-the-convolution-step-in-a-convolutional-neural-network-do</a:t>
              </a:r>
            </a:p>
          </p:txBody>
        </p:sp>
      </p:grpSp>
      <p:pic>
        <p:nvPicPr>
          <p:cNvPr id="264" name="Shape 264"/>
          <p:cNvPicPr preferRelativeResize="0"/>
          <p:nvPr/>
        </p:nvPicPr>
        <p:blipFill>
          <a:blip r:embed="rId4">
            <a:alphaModFix/>
          </a:blip>
          <a:stretch>
            <a:fillRect/>
          </a:stretch>
        </p:blipFill>
        <p:spPr>
          <a:xfrm>
            <a:off x="371000" y="1484924"/>
            <a:ext cx="4089575" cy="3155325"/>
          </a:xfrm>
          <a:prstGeom prst="rect">
            <a:avLst/>
          </a:prstGeom>
          <a:noFill/>
          <a:ln>
            <a:noFill/>
          </a:ln>
        </p:spPr>
      </p:pic>
      <p:sp>
        <p:nvSpPr>
          <p:cNvPr id="265" name="Shape 265"/>
          <p:cNvSpPr txBox="1"/>
          <p:nvPr/>
        </p:nvSpPr>
        <p:spPr>
          <a:xfrm>
            <a:off x="472175" y="4553250"/>
            <a:ext cx="4393200" cy="219300"/>
          </a:xfrm>
          <a:prstGeom prst="rect">
            <a:avLst/>
          </a:prstGeom>
          <a:noFill/>
          <a:ln>
            <a:noFill/>
          </a:ln>
        </p:spPr>
        <p:txBody>
          <a:bodyPr anchorCtr="0" anchor="t" bIns="91425" lIns="91425" rIns="91425" tIns="91425">
            <a:noAutofit/>
          </a:bodyPr>
          <a:lstStyle/>
          <a:p>
            <a:pPr lvl="0">
              <a:spcBef>
                <a:spcPts val="0"/>
              </a:spcBef>
              <a:buNone/>
            </a:pPr>
            <a:r>
              <a:rPr lang="en" sz="800"/>
              <a:t>Source: https://developer.apple.com/library/content/documentation/Performance/Conceptual/vImage/ConvolutionOperations/ConvolutionOperations.html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69" name="Shape 269"/>
        <p:cNvGrpSpPr/>
        <p:nvPr/>
      </p:nvGrpSpPr>
      <p:grpSpPr>
        <a:xfrm>
          <a:off x="0" y="0"/>
          <a:ext cx="0" cy="0"/>
          <a:chOff x="0" y="0"/>
          <a:chExt cx="0" cy="0"/>
        </a:xfrm>
      </p:grpSpPr>
      <p:sp>
        <p:nvSpPr>
          <p:cNvPr id="270" name="Shape 27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Convolutional networks</a:t>
            </a:r>
          </a:p>
        </p:txBody>
      </p:sp>
      <p:pic>
        <p:nvPicPr>
          <p:cNvPr descr="_images/mylenet.png" id="271" name="Shape 271"/>
          <p:cNvPicPr preferRelativeResize="0"/>
          <p:nvPr/>
        </p:nvPicPr>
        <p:blipFill>
          <a:blip r:embed="rId3">
            <a:alphaModFix/>
          </a:blip>
          <a:stretch>
            <a:fillRect/>
          </a:stretch>
        </p:blipFill>
        <p:spPr>
          <a:xfrm>
            <a:off x="985825" y="2605450"/>
            <a:ext cx="7172325" cy="1676400"/>
          </a:xfrm>
          <a:prstGeom prst="rect">
            <a:avLst/>
          </a:prstGeom>
          <a:noFill/>
          <a:ln>
            <a:noFill/>
          </a:ln>
        </p:spPr>
      </p:pic>
      <p:sp>
        <p:nvSpPr>
          <p:cNvPr id="272" name="Shape 272"/>
          <p:cNvSpPr txBox="1"/>
          <p:nvPr/>
        </p:nvSpPr>
        <p:spPr>
          <a:xfrm>
            <a:off x="3138600" y="4325575"/>
            <a:ext cx="2866800" cy="447000"/>
          </a:xfrm>
          <a:prstGeom prst="rect">
            <a:avLst/>
          </a:prstGeom>
          <a:noFill/>
          <a:ln>
            <a:noFill/>
          </a:ln>
        </p:spPr>
        <p:txBody>
          <a:bodyPr anchorCtr="0" anchor="t" bIns="91425" lIns="91425" rIns="91425" tIns="91425">
            <a:noAutofit/>
          </a:bodyPr>
          <a:lstStyle/>
          <a:p>
            <a:pPr lvl="0">
              <a:spcBef>
                <a:spcPts val="0"/>
              </a:spcBef>
              <a:buNone/>
            </a:pPr>
            <a:r>
              <a:rPr lang="en" sz="800"/>
              <a:t>Source: http://deeplearning.net/tutorial/lenet.html</a:t>
            </a:r>
          </a:p>
        </p:txBody>
      </p:sp>
      <p:pic>
        <p:nvPicPr>
          <p:cNvPr id="273" name="Shape 273"/>
          <p:cNvPicPr preferRelativeResize="0"/>
          <p:nvPr/>
        </p:nvPicPr>
        <p:blipFill>
          <a:blip r:embed="rId4">
            <a:alphaModFix/>
          </a:blip>
          <a:stretch>
            <a:fillRect/>
          </a:stretch>
        </p:blipFill>
        <p:spPr>
          <a:xfrm>
            <a:off x="5489212" y="278275"/>
            <a:ext cx="3177525" cy="1744399"/>
          </a:xfrm>
          <a:prstGeom prst="rect">
            <a:avLst/>
          </a:prstGeom>
          <a:noFill/>
          <a:ln>
            <a:noFill/>
          </a:ln>
        </p:spPr>
      </p:pic>
      <p:sp>
        <p:nvSpPr>
          <p:cNvPr id="274" name="Shape 274"/>
          <p:cNvSpPr txBox="1"/>
          <p:nvPr/>
        </p:nvSpPr>
        <p:spPr>
          <a:xfrm>
            <a:off x="455325" y="1138325"/>
            <a:ext cx="3861900" cy="733500"/>
          </a:xfrm>
          <a:prstGeom prst="rect">
            <a:avLst/>
          </a:prstGeom>
          <a:noFill/>
          <a:ln>
            <a:noFill/>
          </a:ln>
        </p:spPr>
        <p:txBody>
          <a:bodyPr anchorCtr="0" anchor="t" bIns="91425" lIns="91425" rIns="91425" tIns="91425">
            <a:noAutofit/>
          </a:bodyPr>
          <a:lstStyle/>
          <a:p>
            <a:pPr indent="-228600" lvl="0" marL="457200">
              <a:spcBef>
                <a:spcPts val="0"/>
              </a:spcBef>
              <a:buChar char="●"/>
            </a:pPr>
            <a:r>
              <a:rPr lang="en"/>
              <a:t>Multiple filters in every layer of the network</a:t>
            </a:r>
          </a:p>
        </p:txBody>
      </p:sp>
      <p:sp>
        <p:nvSpPr>
          <p:cNvPr id="275" name="Shape 275"/>
          <p:cNvSpPr txBox="1"/>
          <p:nvPr/>
        </p:nvSpPr>
        <p:spPr>
          <a:xfrm>
            <a:off x="5260875" y="1930925"/>
            <a:ext cx="3634200" cy="248100"/>
          </a:xfrm>
          <a:prstGeom prst="rect">
            <a:avLst/>
          </a:prstGeom>
          <a:noFill/>
          <a:ln>
            <a:noFill/>
          </a:ln>
        </p:spPr>
        <p:txBody>
          <a:bodyPr anchorCtr="0" anchor="t" bIns="91425" lIns="91425" rIns="91425" tIns="91425">
            <a:noAutofit/>
          </a:bodyPr>
          <a:lstStyle/>
          <a:p>
            <a:pPr lvl="0">
              <a:spcBef>
                <a:spcPts val="0"/>
              </a:spcBef>
              <a:buNone/>
            </a:pPr>
            <a:r>
              <a:rPr lang="en" sz="800"/>
              <a:t>Source: https://developer.apple.com/library/content/documentation/Performance/Conceptual/vImage/ConvolutionOperations/ConvolutionOperations.html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Machine learning</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Difference: convolutional vs. fully connected</a:t>
            </a:r>
          </a:p>
        </p:txBody>
      </p:sp>
      <p:grpSp>
        <p:nvGrpSpPr>
          <p:cNvPr id="281" name="Shape 281"/>
          <p:cNvGrpSpPr/>
          <p:nvPr/>
        </p:nvGrpSpPr>
        <p:grpSpPr>
          <a:xfrm>
            <a:off x="1045475" y="2689800"/>
            <a:ext cx="2853325" cy="362700"/>
            <a:chOff x="885375" y="2344100"/>
            <a:chExt cx="2853325" cy="362700"/>
          </a:xfrm>
        </p:grpSpPr>
        <p:sp>
          <p:nvSpPr>
            <p:cNvPr id="282" name="Shape 282"/>
            <p:cNvSpPr/>
            <p:nvPr/>
          </p:nvSpPr>
          <p:spPr>
            <a:xfrm>
              <a:off x="885375"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3" name="Shape 283"/>
            <p:cNvSpPr/>
            <p:nvPr/>
          </p:nvSpPr>
          <p:spPr>
            <a:xfrm>
              <a:off x="1383500"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4" name="Shape 284"/>
            <p:cNvSpPr/>
            <p:nvPr/>
          </p:nvSpPr>
          <p:spPr>
            <a:xfrm>
              <a:off x="1881625"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a:off x="2379750"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6" name="Shape 286"/>
            <p:cNvSpPr/>
            <p:nvPr/>
          </p:nvSpPr>
          <p:spPr>
            <a:xfrm>
              <a:off x="2877875"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3376000"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grpSp>
        <p:nvGrpSpPr>
          <p:cNvPr id="288" name="Shape 288"/>
          <p:cNvGrpSpPr/>
          <p:nvPr/>
        </p:nvGrpSpPr>
        <p:grpSpPr>
          <a:xfrm>
            <a:off x="5245200" y="2689800"/>
            <a:ext cx="2853325" cy="362700"/>
            <a:chOff x="885375" y="2344100"/>
            <a:chExt cx="2853325" cy="362700"/>
          </a:xfrm>
        </p:grpSpPr>
        <p:sp>
          <p:nvSpPr>
            <p:cNvPr id="289" name="Shape 289"/>
            <p:cNvSpPr/>
            <p:nvPr/>
          </p:nvSpPr>
          <p:spPr>
            <a:xfrm>
              <a:off x="885375"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0" name="Shape 290"/>
            <p:cNvSpPr/>
            <p:nvPr/>
          </p:nvSpPr>
          <p:spPr>
            <a:xfrm>
              <a:off x="1383500"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1" name="Shape 291"/>
            <p:cNvSpPr/>
            <p:nvPr/>
          </p:nvSpPr>
          <p:spPr>
            <a:xfrm>
              <a:off x="1881625"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2" name="Shape 292"/>
            <p:cNvSpPr/>
            <p:nvPr/>
          </p:nvSpPr>
          <p:spPr>
            <a:xfrm>
              <a:off x="2379750"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3" name="Shape 293"/>
            <p:cNvSpPr/>
            <p:nvPr/>
          </p:nvSpPr>
          <p:spPr>
            <a:xfrm>
              <a:off x="2877875"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3376000" y="2344100"/>
              <a:ext cx="362700" cy="362700"/>
            </a:xfrm>
            <a:prstGeom prst="ellipse">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grpSp>
      <p:sp>
        <p:nvSpPr>
          <p:cNvPr id="295" name="Shape 295"/>
          <p:cNvSpPr/>
          <p:nvPr/>
        </p:nvSpPr>
        <p:spPr>
          <a:xfrm>
            <a:off x="1542950" y="1817025"/>
            <a:ext cx="362700" cy="362700"/>
          </a:xfrm>
          <a:prstGeom prst="ellipse">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2032650" y="1817025"/>
            <a:ext cx="362700" cy="362700"/>
          </a:xfrm>
          <a:prstGeom prst="ellipse">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2522350" y="1817025"/>
            <a:ext cx="362700" cy="362700"/>
          </a:xfrm>
          <a:prstGeom prst="ellipse">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3012050" y="1817025"/>
            <a:ext cx="362700" cy="362700"/>
          </a:xfrm>
          <a:prstGeom prst="ellipse">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99" name="Shape 299"/>
          <p:cNvCxnSpPr>
            <a:stCxn id="282" idx="0"/>
            <a:endCxn id="295" idx="4"/>
          </p:cNvCxnSpPr>
          <p:nvPr/>
        </p:nvCxnSpPr>
        <p:spPr>
          <a:xfrm flipH="1" rot="10800000">
            <a:off x="1226825" y="2179800"/>
            <a:ext cx="497400" cy="510000"/>
          </a:xfrm>
          <a:prstGeom prst="straightConnector1">
            <a:avLst/>
          </a:prstGeom>
          <a:noFill/>
          <a:ln cap="flat" cmpd="sng" w="9525">
            <a:solidFill>
              <a:schemeClr val="dk2"/>
            </a:solidFill>
            <a:prstDash val="solid"/>
            <a:round/>
            <a:headEnd len="lg" w="lg" type="none"/>
            <a:tailEnd len="lg" w="lg" type="none"/>
          </a:ln>
        </p:spPr>
      </p:cxnSp>
      <p:cxnSp>
        <p:nvCxnSpPr>
          <p:cNvPr id="300" name="Shape 300"/>
          <p:cNvCxnSpPr>
            <a:stCxn id="283" idx="0"/>
            <a:endCxn id="296" idx="4"/>
          </p:cNvCxnSpPr>
          <p:nvPr/>
        </p:nvCxnSpPr>
        <p:spPr>
          <a:xfrm flipH="1" rot="10800000">
            <a:off x="1724950" y="2179800"/>
            <a:ext cx="489000" cy="510000"/>
          </a:xfrm>
          <a:prstGeom prst="straightConnector1">
            <a:avLst/>
          </a:prstGeom>
          <a:noFill/>
          <a:ln cap="flat" cmpd="sng" w="9525">
            <a:solidFill>
              <a:schemeClr val="dk2"/>
            </a:solidFill>
            <a:prstDash val="solid"/>
            <a:round/>
            <a:headEnd len="lg" w="lg" type="none"/>
            <a:tailEnd len="lg" w="lg" type="none"/>
          </a:ln>
        </p:spPr>
      </p:cxnSp>
      <p:cxnSp>
        <p:nvCxnSpPr>
          <p:cNvPr id="301" name="Shape 301"/>
          <p:cNvCxnSpPr>
            <a:stCxn id="284" idx="0"/>
            <a:endCxn id="297" idx="4"/>
          </p:cNvCxnSpPr>
          <p:nvPr/>
        </p:nvCxnSpPr>
        <p:spPr>
          <a:xfrm flipH="1" rot="10800000">
            <a:off x="2223075" y="2179800"/>
            <a:ext cx="480600" cy="510000"/>
          </a:xfrm>
          <a:prstGeom prst="straightConnector1">
            <a:avLst/>
          </a:prstGeom>
          <a:noFill/>
          <a:ln cap="flat" cmpd="sng" w="9525">
            <a:solidFill>
              <a:schemeClr val="dk2"/>
            </a:solidFill>
            <a:prstDash val="solid"/>
            <a:round/>
            <a:headEnd len="lg" w="lg" type="none"/>
            <a:tailEnd len="lg" w="lg" type="none"/>
          </a:ln>
        </p:spPr>
      </p:cxnSp>
      <p:cxnSp>
        <p:nvCxnSpPr>
          <p:cNvPr id="302" name="Shape 302"/>
          <p:cNvCxnSpPr>
            <a:stCxn id="285" idx="0"/>
            <a:endCxn id="298" idx="4"/>
          </p:cNvCxnSpPr>
          <p:nvPr/>
        </p:nvCxnSpPr>
        <p:spPr>
          <a:xfrm flipH="1" rot="10800000">
            <a:off x="2721200" y="2179800"/>
            <a:ext cx="472200" cy="510000"/>
          </a:xfrm>
          <a:prstGeom prst="straightConnector1">
            <a:avLst/>
          </a:prstGeom>
          <a:noFill/>
          <a:ln cap="flat" cmpd="sng" w="9525">
            <a:solidFill>
              <a:schemeClr val="dk2"/>
            </a:solidFill>
            <a:prstDash val="solid"/>
            <a:round/>
            <a:headEnd len="lg" w="lg" type="none"/>
            <a:tailEnd len="lg" w="lg" type="none"/>
          </a:ln>
        </p:spPr>
      </p:cxnSp>
      <p:cxnSp>
        <p:nvCxnSpPr>
          <p:cNvPr id="303" name="Shape 303"/>
          <p:cNvCxnSpPr>
            <a:stCxn id="286" idx="0"/>
            <a:endCxn id="298" idx="4"/>
          </p:cNvCxnSpPr>
          <p:nvPr/>
        </p:nvCxnSpPr>
        <p:spPr>
          <a:xfrm rot="10800000">
            <a:off x="3193525" y="2179800"/>
            <a:ext cx="25800" cy="510000"/>
          </a:xfrm>
          <a:prstGeom prst="straightConnector1">
            <a:avLst/>
          </a:prstGeom>
          <a:noFill/>
          <a:ln cap="flat" cmpd="sng" w="9525">
            <a:solidFill>
              <a:schemeClr val="dk2"/>
            </a:solidFill>
            <a:prstDash val="solid"/>
            <a:round/>
            <a:headEnd len="lg" w="lg" type="none"/>
            <a:tailEnd len="lg" w="lg" type="none"/>
          </a:ln>
        </p:spPr>
      </p:cxnSp>
      <p:cxnSp>
        <p:nvCxnSpPr>
          <p:cNvPr id="304" name="Shape 304"/>
          <p:cNvCxnSpPr>
            <a:stCxn id="287" idx="0"/>
            <a:endCxn id="298" idx="4"/>
          </p:cNvCxnSpPr>
          <p:nvPr/>
        </p:nvCxnSpPr>
        <p:spPr>
          <a:xfrm rot="10800000">
            <a:off x="3193350" y="2179800"/>
            <a:ext cx="524100" cy="510000"/>
          </a:xfrm>
          <a:prstGeom prst="straightConnector1">
            <a:avLst/>
          </a:prstGeom>
          <a:noFill/>
          <a:ln cap="flat" cmpd="sng" w="9525">
            <a:solidFill>
              <a:schemeClr val="dk2"/>
            </a:solidFill>
            <a:prstDash val="solid"/>
            <a:round/>
            <a:headEnd len="lg" w="lg" type="none"/>
            <a:tailEnd len="lg" w="lg" type="none"/>
          </a:ln>
        </p:spPr>
      </p:cxnSp>
      <p:cxnSp>
        <p:nvCxnSpPr>
          <p:cNvPr id="305" name="Shape 305"/>
          <p:cNvCxnSpPr>
            <a:stCxn id="283" idx="0"/>
            <a:endCxn id="295" idx="4"/>
          </p:cNvCxnSpPr>
          <p:nvPr/>
        </p:nvCxnSpPr>
        <p:spPr>
          <a:xfrm rot="10800000">
            <a:off x="1724350" y="2179800"/>
            <a:ext cx="600" cy="510000"/>
          </a:xfrm>
          <a:prstGeom prst="straightConnector1">
            <a:avLst/>
          </a:prstGeom>
          <a:noFill/>
          <a:ln cap="flat" cmpd="sng" w="9525">
            <a:solidFill>
              <a:schemeClr val="dk2"/>
            </a:solidFill>
            <a:prstDash val="solid"/>
            <a:round/>
            <a:headEnd len="lg" w="lg" type="none"/>
            <a:tailEnd len="lg" w="lg" type="none"/>
          </a:ln>
        </p:spPr>
      </p:cxnSp>
      <p:cxnSp>
        <p:nvCxnSpPr>
          <p:cNvPr id="306" name="Shape 306"/>
          <p:cNvCxnSpPr>
            <a:stCxn id="284" idx="0"/>
            <a:endCxn id="296" idx="4"/>
          </p:cNvCxnSpPr>
          <p:nvPr/>
        </p:nvCxnSpPr>
        <p:spPr>
          <a:xfrm rot="10800000">
            <a:off x="2214075" y="2179800"/>
            <a:ext cx="9000" cy="510000"/>
          </a:xfrm>
          <a:prstGeom prst="straightConnector1">
            <a:avLst/>
          </a:prstGeom>
          <a:noFill/>
          <a:ln cap="flat" cmpd="sng" w="9525">
            <a:solidFill>
              <a:schemeClr val="dk2"/>
            </a:solidFill>
            <a:prstDash val="solid"/>
            <a:round/>
            <a:headEnd len="lg" w="lg" type="none"/>
            <a:tailEnd len="lg" w="lg" type="none"/>
          </a:ln>
        </p:spPr>
      </p:cxnSp>
      <p:cxnSp>
        <p:nvCxnSpPr>
          <p:cNvPr id="307" name="Shape 307"/>
          <p:cNvCxnSpPr>
            <a:endCxn id="297" idx="4"/>
          </p:cNvCxnSpPr>
          <p:nvPr/>
        </p:nvCxnSpPr>
        <p:spPr>
          <a:xfrm rot="10800000">
            <a:off x="2703700" y="2179725"/>
            <a:ext cx="11400" cy="501600"/>
          </a:xfrm>
          <a:prstGeom prst="straightConnector1">
            <a:avLst/>
          </a:prstGeom>
          <a:noFill/>
          <a:ln cap="flat" cmpd="sng" w="9525">
            <a:solidFill>
              <a:schemeClr val="dk2"/>
            </a:solidFill>
            <a:prstDash val="solid"/>
            <a:round/>
            <a:headEnd len="lg" w="lg" type="none"/>
            <a:tailEnd len="lg" w="lg" type="none"/>
          </a:ln>
        </p:spPr>
      </p:cxnSp>
      <p:cxnSp>
        <p:nvCxnSpPr>
          <p:cNvPr id="308" name="Shape 308"/>
          <p:cNvCxnSpPr>
            <a:endCxn id="297" idx="4"/>
          </p:cNvCxnSpPr>
          <p:nvPr/>
        </p:nvCxnSpPr>
        <p:spPr>
          <a:xfrm rot="10800000">
            <a:off x="2703700" y="2179725"/>
            <a:ext cx="534000" cy="493200"/>
          </a:xfrm>
          <a:prstGeom prst="straightConnector1">
            <a:avLst/>
          </a:prstGeom>
          <a:noFill/>
          <a:ln cap="flat" cmpd="sng" w="9525">
            <a:solidFill>
              <a:schemeClr val="dk2"/>
            </a:solidFill>
            <a:prstDash val="solid"/>
            <a:round/>
            <a:headEnd len="lg" w="lg" type="none"/>
            <a:tailEnd len="lg" w="lg" type="none"/>
          </a:ln>
        </p:spPr>
      </p:cxnSp>
      <p:cxnSp>
        <p:nvCxnSpPr>
          <p:cNvPr id="309" name="Shape 309"/>
          <p:cNvCxnSpPr>
            <a:stCxn id="284" idx="0"/>
            <a:endCxn id="295" idx="4"/>
          </p:cNvCxnSpPr>
          <p:nvPr/>
        </p:nvCxnSpPr>
        <p:spPr>
          <a:xfrm rot="10800000">
            <a:off x="1724175" y="2179800"/>
            <a:ext cx="498900" cy="510000"/>
          </a:xfrm>
          <a:prstGeom prst="straightConnector1">
            <a:avLst/>
          </a:prstGeom>
          <a:noFill/>
          <a:ln cap="flat" cmpd="sng" w="9525">
            <a:solidFill>
              <a:schemeClr val="dk2"/>
            </a:solidFill>
            <a:prstDash val="solid"/>
            <a:round/>
            <a:headEnd len="lg" w="lg" type="none"/>
            <a:tailEnd len="lg" w="lg" type="none"/>
          </a:ln>
        </p:spPr>
      </p:cxnSp>
      <p:cxnSp>
        <p:nvCxnSpPr>
          <p:cNvPr id="310" name="Shape 310"/>
          <p:cNvCxnSpPr>
            <a:stCxn id="282" idx="0"/>
            <a:endCxn id="296" idx="4"/>
          </p:cNvCxnSpPr>
          <p:nvPr/>
        </p:nvCxnSpPr>
        <p:spPr>
          <a:xfrm flipH="1" rot="10800000">
            <a:off x="1226825" y="2179800"/>
            <a:ext cx="987300" cy="510000"/>
          </a:xfrm>
          <a:prstGeom prst="straightConnector1">
            <a:avLst/>
          </a:prstGeom>
          <a:noFill/>
          <a:ln cap="flat" cmpd="sng" w="9525">
            <a:solidFill>
              <a:schemeClr val="dk2"/>
            </a:solidFill>
            <a:prstDash val="solid"/>
            <a:round/>
            <a:headEnd len="lg" w="lg" type="none"/>
            <a:tailEnd len="lg" w="lg" type="none"/>
          </a:ln>
        </p:spPr>
      </p:cxnSp>
      <p:cxnSp>
        <p:nvCxnSpPr>
          <p:cNvPr id="311" name="Shape 311"/>
          <p:cNvCxnSpPr>
            <a:stCxn id="282" idx="0"/>
            <a:endCxn id="297" idx="4"/>
          </p:cNvCxnSpPr>
          <p:nvPr/>
        </p:nvCxnSpPr>
        <p:spPr>
          <a:xfrm flipH="1" rot="10800000">
            <a:off x="1226825" y="2179800"/>
            <a:ext cx="1476900" cy="510000"/>
          </a:xfrm>
          <a:prstGeom prst="straightConnector1">
            <a:avLst/>
          </a:prstGeom>
          <a:noFill/>
          <a:ln cap="flat" cmpd="sng" w="9525">
            <a:solidFill>
              <a:schemeClr val="dk2"/>
            </a:solidFill>
            <a:prstDash val="solid"/>
            <a:round/>
            <a:headEnd len="lg" w="lg" type="none"/>
            <a:tailEnd len="lg" w="lg" type="none"/>
          </a:ln>
        </p:spPr>
      </p:cxnSp>
      <p:cxnSp>
        <p:nvCxnSpPr>
          <p:cNvPr id="312" name="Shape 312"/>
          <p:cNvCxnSpPr>
            <a:stCxn id="282" idx="0"/>
            <a:endCxn id="298" idx="4"/>
          </p:cNvCxnSpPr>
          <p:nvPr/>
        </p:nvCxnSpPr>
        <p:spPr>
          <a:xfrm flipH="1" rot="10800000">
            <a:off x="1226825" y="2179800"/>
            <a:ext cx="1966500" cy="510000"/>
          </a:xfrm>
          <a:prstGeom prst="straightConnector1">
            <a:avLst/>
          </a:prstGeom>
          <a:noFill/>
          <a:ln cap="flat" cmpd="sng" w="9525">
            <a:solidFill>
              <a:schemeClr val="dk2"/>
            </a:solidFill>
            <a:prstDash val="solid"/>
            <a:round/>
            <a:headEnd len="lg" w="lg" type="none"/>
            <a:tailEnd len="lg" w="lg" type="none"/>
          </a:ln>
        </p:spPr>
      </p:cxnSp>
      <p:cxnSp>
        <p:nvCxnSpPr>
          <p:cNvPr id="313" name="Shape 313"/>
          <p:cNvCxnSpPr>
            <a:stCxn id="283" idx="0"/>
            <a:endCxn id="297" idx="4"/>
          </p:cNvCxnSpPr>
          <p:nvPr/>
        </p:nvCxnSpPr>
        <p:spPr>
          <a:xfrm flipH="1" rot="10800000">
            <a:off x="1724950" y="2179800"/>
            <a:ext cx="978900" cy="510000"/>
          </a:xfrm>
          <a:prstGeom prst="straightConnector1">
            <a:avLst/>
          </a:prstGeom>
          <a:noFill/>
          <a:ln cap="flat" cmpd="sng" w="9525">
            <a:solidFill>
              <a:schemeClr val="dk2"/>
            </a:solidFill>
            <a:prstDash val="solid"/>
            <a:round/>
            <a:headEnd len="lg" w="lg" type="none"/>
            <a:tailEnd len="lg" w="lg" type="none"/>
          </a:ln>
        </p:spPr>
      </p:cxnSp>
      <p:cxnSp>
        <p:nvCxnSpPr>
          <p:cNvPr id="314" name="Shape 314"/>
          <p:cNvCxnSpPr>
            <a:stCxn id="283" idx="0"/>
            <a:endCxn id="298" idx="4"/>
          </p:cNvCxnSpPr>
          <p:nvPr/>
        </p:nvCxnSpPr>
        <p:spPr>
          <a:xfrm flipH="1" rot="10800000">
            <a:off x="1724950" y="2179800"/>
            <a:ext cx="1468500" cy="510000"/>
          </a:xfrm>
          <a:prstGeom prst="straightConnector1">
            <a:avLst/>
          </a:prstGeom>
          <a:noFill/>
          <a:ln cap="flat" cmpd="sng" w="9525">
            <a:solidFill>
              <a:schemeClr val="dk2"/>
            </a:solidFill>
            <a:prstDash val="solid"/>
            <a:round/>
            <a:headEnd len="lg" w="lg" type="none"/>
            <a:tailEnd len="lg" w="lg" type="none"/>
          </a:ln>
        </p:spPr>
      </p:cxnSp>
      <p:cxnSp>
        <p:nvCxnSpPr>
          <p:cNvPr id="315" name="Shape 315"/>
          <p:cNvCxnSpPr>
            <a:stCxn id="284" idx="0"/>
            <a:endCxn id="298" idx="4"/>
          </p:cNvCxnSpPr>
          <p:nvPr/>
        </p:nvCxnSpPr>
        <p:spPr>
          <a:xfrm flipH="1" rot="10800000">
            <a:off x="2223075" y="2179800"/>
            <a:ext cx="970200" cy="510000"/>
          </a:xfrm>
          <a:prstGeom prst="straightConnector1">
            <a:avLst/>
          </a:prstGeom>
          <a:noFill/>
          <a:ln cap="flat" cmpd="sng" w="9525">
            <a:solidFill>
              <a:schemeClr val="dk2"/>
            </a:solidFill>
            <a:prstDash val="solid"/>
            <a:round/>
            <a:headEnd len="lg" w="lg" type="none"/>
            <a:tailEnd len="lg" w="lg" type="none"/>
          </a:ln>
        </p:spPr>
      </p:cxnSp>
      <p:cxnSp>
        <p:nvCxnSpPr>
          <p:cNvPr id="316" name="Shape 316"/>
          <p:cNvCxnSpPr>
            <a:stCxn id="285" idx="0"/>
            <a:endCxn id="295" idx="4"/>
          </p:cNvCxnSpPr>
          <p:nvPr/>
        </p:nvCxnSpPr>
        <p:spPr>
          <a:xfrm rot="10800000">
            <a:off x="1724300" y="2179800"/>
            <a:ext cx="996900" cy="510000"/>
          </a:xfrm>
          <a:prstGeom prst="straightConnector1">
            <a:avLst/>
          </a:prstGeom>
          <a:noFill/>
          <a:ln cap="flat" cmpd="sng" w="9525">
            <a:solidFill>
              <a:schemeClr val="dk2"/>
            </a:solidFill>
            <a:prstDash val="solid"/>
            <a:round/>
            <a:headEnd len="lg" w="lg" type="none"/>
            <a:tailEnd len="lg" w="lg" type="none"/>
          </a:ln>
        </p:spPr>
      </p:cxnSp>
      <p:cxnSp>
        <p:nvCxnSpPr>
          <p:cNvPr id="317" name="Shape 317"/>
          <p:cNvCxnSpPr>
            <a:stCxn id="285" idx="0"/>
            <a:endCxn id="296" idx="4"/>
          </p:cNvCxnSpPr>
          <p:nvPr/>
        </p:nvCxnSpPr>
        <p:spPr>
          <a:xfrm rot="10800000">
            <a:off x="2213900" y="2179800"/>
            <a:ext cx="507300" cy="510000"/>
          </a:xfrm>
          <a:prstGeom prst="straightConnector1">
            <a:avLst/>
          </a:prstGeom>
          <a:noFill/>
          <a:ln cap="flat" cmpd="sng" w="9525">
            <a:solidFill>
              <a:schemeClr val="dk2"/>
            </a:solidFill>
            <a:prstDash val="solid"/>
            <a:round/>
            <a:headEnd len="lg" w="lg" type="none"/>
            <a:tailEnd len="lg" w="lg" type="none"/>
          </a:ln>
        </p:spPr>
      </p:cxnSp>
      <p:cxnSp>
        <p:nvCxnSpPr>
          <p:cNvPr id="318" name="Shape 318"/>
          <p:cNvCxnSpPr>
            <a:stCxn id="286" idx="0"/>
            <a:endCxn id="295" idx="4"/>
          </p:cNvCxnSpPr>
          <p:nvPr/>
        </p:nvCxnSpPr>
        <p:spPr>
          <a:xfrm rot="10800000">
            <a:off x="1724425" y="2179800"/>
            <a:ext cx="1494900" cy="510000"/>
          </a:xfrm>
          <a:prstGeom prst="straightConnector1">
            <a:avLst/>
          </a:prstGeom>
          <a:noFill/>
          <a:ln cap="flat" cmpd="sng" w="9525">
            <a:solidFill>
              <a:schemeClr val="dk2"/>
            </a:solidFill>
            <a:prstDash val="solid"/>
            <a:round/>
            <a:headEnd len="lg" w="lg" type="none"/>
            <a:tailEnd len="lg" w="lg" type="none"/>
          </a:ln>
        </p:spPr>
      </p:cxnSp>
      <p:cxnSp>
        <p:nvCxnSpPr>
          <p:cNvPr id="319" name="Shape 319"/>
          <p:cNvCxnSpPr>
            <a:stCxn id="286" idx="0"/>
            <a:endCxn id="296" idx="4"/>
          </p:cNvCxnSpPr>
          <p:nvPr/>
        </p:nvCxnSpPr>
        <p:spPr>
          <a:xfrm rot="10800000">
            <a:off x="2214025" y="2179800"/>
            <a:ext cx="1005300" cy="510000"/>
          </a:xfrm>
          <a:prstGeom prst="straightConnector1">
            <a:avLst/>
          </a:prstGeom>
          <a:noFill/>
          <a:ln cap="flat" cmpd="sng" w="9525">
            <a:solidFill>
              <a:schemeClr val="dk2"/>
            </a:solidFill>
            <a:prstDash val="solid"/>
            <a:round/>
            <a:headEnd len="lg" w="lg" type="none"/>
            <a:tailEnd len="lg" w="lg" type="none"/>
          </a:ln>
        </p:spPr>
      </p:cxnSp>
      <p:cxnSp>
        <p:nvCxnSpPr>
          <p:cNvPr id="320" name="Shape 320"/>
          <p:cNvCxnSpPr>
            <a:stCxn id="287" idx="0"/>
            <a:endCxn id="295" idx="4"/>
          </p:cNvCxnSpPr>
          <p:nvPr/>
        </p:nvCxnSpPr>
        <p:spPr>
          <a:xfrm rot="10800000">
            <a:off x="1724250" y="2179800"/>
            <a:ext cx="1993200" cy="510000"/>
          </a:xfrm>
          <a:prstGeom prst="straightConnector1">
            <a:avLst/>
          </a:prstGeom>
          <a:noFill/>
          <a:ln cap="flat" cmpd="sng" w="9525">
            <a:solidFill>
              <a:schemeClr val="dk2"/>
            </a:solidFill>
            <a:prstDash val="solid"/>
            <a:round/>
            <a:headEnd len="lg" w="lg" type="none"/>
            <a:tailEnd len="lg" w="lg" type="none"/>
          </a:ln>
        </p:spPr>
      </p:cxnSp>
      <p:cxnSp>
        <p:nvCxnSpPr>
          <p:cNvPr id="321" name="Shape 321"/>
          <p:cNvCxnSpPr>
            <a:stCxn id="287" idx="0"/>
            <a:endCxn id="296" idx="4"/>
          </p:cNvCxnSpPr>
          <p:nvPr/>
        </p:nvCxnSpPr>
        <p:spPr>
          <a:xfrm rot="10800000">
            <a:off x="2214150" y="2179800"/>
            <a:ext cx="1503300" cy="510000"/>
          </a:xfrm>
          <a:prstGeom prst="straightConnector1">
            <a:avLst/>
          </a:prstGeom>
          <a:noFill/>
          <a:ln cap="flat" cmpd="sng" w="9525">
            <a:solidFill>
              <a:schemeClr val="dk2"/>
            </a:solidFill>
            <a:prstDash val="solid"/>
            <a:round/>
            <a:headEnd len="lg" w="lg" type="none"/>
            <a:tailEnd len="lg" w="lg" type="none"/>
          </a:ln>
        </p:spPr>
      </p:cxnSp>
      <p:cxnSp>
        <p:nvCxnSpPr>
          <p:cNvPr id="322" name="Shape 322"/>
          <p:cNvCxnSpPr>
            <a:stCxn id="287" idx="0"/>
            <a:endCxn id="297" idx="4"/>
          </p:cNvCxnSpPr>
          <p:nvPr/>
        </p:nvCxnSpPr>
        <p:spPr>
          <a:xfrm rot="10800000">
            <a:off x="2703750" y="2179800"/>
            <a:ext cx="1013700" cy="510000"/>
          </a:xfrm>
          <a:prstGeom prst="straightConnector1">
            <a:avLst/>
          </a:prstGeom>
          <a:noFill/>
          <a:ln cap="flat" cmpd="sng" w="9525">
            <a:solidFill>
              <a:schemeClr val="dk2"/>
            </a:solidFill>
            <a:prstDash val="solid"/>
            <a:round/>
            <a:headEnd len="lg" w="lg" type="none"/>
            <a:tailEnd len="lg" w="lg" type="none"/>
          </a:ln>
        </p:spPr>
      </p:cxnSp>
      <p:sp>
        <p:nvSpPr>
          <p:cNvPr id="323" name="Shape 323"/>
          <p:cNvSpPr/>
          <p:nvPr/>
        </p:nvSpPr>
        <p:spPr>
          <a:xfrm>
            <a:off x="5702450" y="1817025"/>
            <a:ext cx="362700" cy="362700"/>
          </a:xfrm>
          <a:prstGeom prst="ellipse">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4" name="Shape 324"/>
          <p:cNvSpPr/>
          <p:nvPr/>
        </p:nvSpPr>
        <p:spPr>
          <a:xfrm>
            <a:off x="6192137" y="1817025"/>
            <a:ext cx="362700" cy="362700"/>
          </a:xfrm>
          <a:prstGeom prst="ellipse">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5" name="Shape 325"/>
          <p:cNvSpPr/>
          <p:nvPr/>
        </p:nvSpPr>
        <p:spPr>
          <a:xfrm>
            <a:off x="6681825" y="1817025"/>
            <a:ext cx="362700" cy="362700"/>
          </a:xfrm>
          <a:prstGeom prst="ellipse">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6" name="Shape 326"/>
          <p:cNvSpPr/>
          <p:nvPr/>
        </p:nvSpPr>
        <p:spPr>
          <a:xfrm>
            <a:off x="7171500" y="1817025"/>
            <a:ext cx="362700" cy="362700"/>
          </a:xfrm>
          <a:prstGeom prst="ellipse">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7" name="Shape 327"/>
          <p:cNvCxnSpPr>
            <a:stCxn id="289" idx="0"/>
            <a:endCxn id="323" idx="4"/>
          </p:cNvCxnSpPr>
          <p:nvPr/>
        </p:nvCxnSpPr>
        <p:spPr>
          <a:xfrm flipH="1" rot="10800000">
            <a:off x="5426550" y="2179800"/>
            <a:ext cx="457200" cy="510000"/>
          </a:xfrm>
          <a:prstGeom prst="straightConnector1">
            <a:avLst/>
          </a:prstGeom>
          <a:noFill/>
          <a:ln cap="flat" cmpd="sng" w="9525">
            <a:solidFill>
              <a:schemeClr val="dk2"/>
            </a:solidFill>
            <a:prstDash val="solid"/>
            <a:round/>
            <a:headEnd len="lg" w="lg" type="none"/>
            <a:tailEnd len="lg" w="lg" type="none"/>
          </a:ln>
        </p:spPr>
      </p:cxnSp>
      <p:cxnSp>
        <p:nvCxnSpPr>
          <p:cNvPr id="328" name="Shape 328"/>
          <p:cNvCxnSpPr>
            <a:stCxn id="290" idx="0"/>
            <a:endCxn id="323" idx="4"/>
          </p:cNvCxnSpPr>
          <p:nvPr/>
        </p:nvCxnSpPr>
        <p:spPr>
          <a:xfrm rot="10800000">
            <a:off x="5883875" y="2179800"/>
            <a:ext cx="40800" cy="510000"/>
          </a:xfrm>
          <a:prstGeom prst="straightConnector1">
            <a:avLst/>
          </a:prstGeom>
          <a:noFill/>
          <a:ln cap="flat" cmpd="sng" w="9525">
            <a:solidFill>
              <a:schemeClr val="dk2"/>
            </a:solidFill>
            <a:prstDash val="solid"/>
            <a:round/>
            <a:headEnd len="lg" w="lg" type="none"/>
            <a:tailEnd len="lg" w="lg" type="none"/>
          </a:ln>
        </p:spPr>
      </p:cxnSp>
      <p:cxnSp>
        <p:nvCxnSpPr>
          <p:cNvPr id="329" name="Shape 329"/>
          <p:cNvCxnSpPr>
            <a:stCxn id="291" idx="0"/>
            <a:endCxn id="323" idx="4"/>
          </p:cNvCxnSpPr>
          <p:nvPr/>
        </p:nvCxnSpPr>
        <p:spPr>
          <a:xfrm rot="10800000">
            <a:off x="5883700" y="2179800"/>
            <a:ext cx="539100" cy="510000"/>
          </a:xfrm>
          <a:prstGeom prst="straightConnector1">
            <a:avLst/>
          </a:prstGeom>
          <a:noFill/>
          <a:ln cap="flat" cmpd="sng" w="9525">
            <a:solidFill>
              <a:schemeClr val="dk2"/>
            </a:solidFill>
            <a:prstDash val="solid"/>
            <a:round/>
            <a:headEnd len="lg" w="lg" type="none"/>
            <a:tailEnd len="lg" w="lg" type="none"/>
          </a:ln>
        </p:spPr>
      </p:cxnSp>
      <p:cxnSp>
        <p:nvCxnSpPr>
          <p:cNvPr id="330" name="Shape 330"/>
          <p:cNvCxnSpPr>
            <a:stCxn id="290" idx="0"/>
            <a:endCxn id="324" idx="4"/>
          </p:cNvCxnSpPr>
          <p:nvPr/>
        </p:nvCxnSpPr>
        <p:spPr>
          <a:xfrm flipH="1" rot="10800000">
            <a:off x="5924675" y="2179800"/>
            <a:ext cx="448800" cy="510000"/>
          </a:xfrm>
          <a:prstGeom prst="straightConnector1">
            <a:avLst/>
          </a:prstGeom>
          <a:noFill/>
          <a:ln cap="flat" cmpd="sng" w="9525">
            <a:solidFill>
              <a:schemeClr val="dk2"/>
            </a:solidFill>
            <a:prstDash val="solid"/>
            <a:round/>
            <a:headEnd len="lg" w="lg" type="none"/>
            <a:tailEnd len="lg" w="lg" type="none"/>
          </a:ln>
        </p:spPr>
      </p:cxnSp>
      <p:cxnSp>
        <p:nvCxnSpPr>
          <p:cNvPr id="331" name="Shape 331"/>
          <p:cNvCxnSpPr>
            <a:stCxn id="291" idx="0"/>
            <a:endCxn id="324" idx="4"/>
          </p:cNvCxnSpPr>
          <p:nvPr/>
        </p:nvCxnSpPr>
        <p:spPr>
          <a:xfrm rot="10800000">
            <a:off x="6373600" y="2179800"/>
            <a:ext cx="49200" cy="510000"/>
          </a:xfrm>
          <a:prstGeom prst="straightConnector1">
            <a:avLst/>
          </a:prstGeom>
          <a:noFill/>
          <a:ln cap="flat" cmpd="sng" w="9525">
            <a:solidFill>
              <a:schemeClr val="dk2"/>
            </a:solidFill>
            <a:prstDash val="solid"/>
            <a:round/>
            <a:headEnd len="lg" w="lg" type="none"/>
            <a:tailEnd len="lg" w="lg" type="none"/>
          </a:ln>
        </p:spPr>
      </p:cxnSp>
      <p:cxnSp>
        <p:nvCxnSpPr>
          <p:cNvPr id="332" name="Shape 332"/>
          <p:cNvCxnSpPr>
            <a:stCxn id="292" idx="0"/>
            <a:endCxn id="324" idx="4"/>
          </p:cNvCxnSpPr>
          <p:nvPr/>
        </p:nvCxnSpPr>
        <p:spPr>
          <a:xfrm rot="10800000">
            <a:off x="6373425" y="2179800"/>
            <a:ext cx="547500" cy="510000"/>
          </a:xfrm>
          <a:prstGeom prst="straightConnector1">
            <a:avLst/>
          </a:prstGeom>
          <a:noFill/>
          <a:ln cap="flat" cmpd="sng" w="9525">
            <a:solidFill>
              <a:schemeClr val="dk2"/>
            </a:solidFill>
            <a:prstDash val="solid"/>
            <a:round/>
            <a:headEnd len="lg" w="lg" type="none"/>
            <a:tailEnd len="lg" w="lg" type="none"/>
          </a:ln>
        </p:spPr>
      </p:cxnSp>
      <p:cxnSp>
        <p:nvCxnSpPr>
          <p:cNvPr id="333" name="Shape 333"/>
          <p:cNvCxnSpPr>
            <a:stCxn id="291" idx="0"/>
            <a:endCxn id="325" idx="4"/>
          </p:cNvCxnSpPr>
          <p:nvPr/>
        </p:nvCxnSpPr>
        <p:spPr>
          <a:xfrm flipH="1" rot="10800000">
            <a:off x="6422800" y="2179800"/>
            <a:ext cx="440400" cy="510000"/>
          </a:xfrm>
          <a:prstGeom prst="straightConnector1">
            <a:avLst/>
          </a:prstGeom>
          <a:noFill/>
          <a:ln cap="flat" cmpd="sng" w="9525">
            <a:solidFill>
              <a:schemeClr val="dk2"/>
            </a:solidFill>
            <a:prstDash val="solid"/>
            <a:round/>
            <a:headEnd len="lg" w="lg" type="none"/>
            <a:tailEnd len="lg" w="lg" type="none"/>
          </a:ln>
        </p:spPr>
      </p:cxnSp>
      <p:cxnSp>
        <p:nvCxnSpPr>
          <p:cNvPr id="334" name="Shape 334"/>
          <p:cNvCxnSpPr>
            <a:stCxn id="292" idx="0"/>
            <a:endCxn id="325" idx="4"/>
          </p:cNvCxnSpPr>
          <p:nvPr/>
        </p:nvCxnSpPr>
        <p:spPr>
          <a:xfrm rot="10800000">
            <a:off x="6863325" y="2179800"/>
            <a:ext cx="57600" cy="510000"/>
          </a:xfrm>
          <a:prstGeom prst="straightConnector1">
            <a:avLst/>
          </a:prstGeom>
          <a:noFill/>
          <a:ln cap="flat" cmpd="sng" w="9525">
            <a:solidFill>
              <a:schemeClr val="dk2"/>
            </a:solidFill>
            <a:prstDash val="solid"/>
            <a:round/>
            <a:headEnd len="lg" w="lg" type="none"/>
            <a:tailEnd len="lg" w="lg" type="none"/>
          </a:ln>
        </p:spPr>
      </p:cxnSp>
      <p:cxnSp>
        <p:nvCxnSpPr>
          <p:cNvPr id="335" name="Shape 335"/>
          <p:cNvCxnSpPr>
            <a:stCxn id="293" idx="0"/>
            <a:endCxn id="325" idx="4"/>
          </p:cNvCxnSpPr>
          <p:nvPr/>
        </p:nvCxnSpPr>
        <p:spPr>
          <a:xfrm rot="10800000">
            <a:off x="6863150" y="2179800"/>
            <a:ext cx="555900" cy="510000"/>
          </a:xfrm>
          <a:prstGeom prst="straightConnector1">
            <a:avLst/>
          </a:prstGeom>
          <a:noFill/>
          <a:ln cap="flat" cmpd="sng" w="9525">
            <a:solidFill>
              <a:schemeClr val="dk2"/>
            </a:solidFill>
            <a:prstDash val="solid"/>
            <a:round/>
            <a:headEnd len="lg" w="lg" type="none"/>
            <a:tailEnd len="lg" w="lg" type="none"/>
          </a:ln>
        </p:spPr>
      </p:cxnSp>
      <p:cxnSp>
        <p:nvCxnSpPr>
          <p:cNvPr id="336" name="Shape 336"/>
          <p:cNvCxnSpPr>
            <a:stCxn id="292" idx="0"/>
            <a:endCxn id="326" idx="4"/>
          </p:cNvCxnSpPr>
          <p:nvPr/>
        </p:nvCxnSpPr>
        <p:spPr>
          <a:xfrm flipH="1" rot="10800000">
            <a:off x="6920925" y="2179800"/>
            <a:ext cx="432000" cy="510000"/>
          </a:xfrm>
          <a:prstGeom prst="straightConnector1">
            <a:avLst/>
          </a:prstGeom>
          <a:noFill/>
          <a:ln cap="flat" cmpd="sng" w="9525">
            <a:solidFill>
              <a:schemeClr val="dk2"/>
            </a:solidFill>
            <a:prstDash val="solid"/>
            <a:round/>
            <a:headEnd len="lg" w="lg" type="none"/>
            <a:tailEnd len="lg" w="lg" type="none"/>
          </a:ln>
        </p:spPr>
      </p:cxnSp>
      <p:cxnSp>
        <p:nvCxnSpPr>
          <p:cNvPr id="337" name="Shape 337"/>
          <p:cNvCxnSpPr>
            <a:stCxn id="293" idx="0"/>
            <a:endCxn id="326" idx="4"/>
          </p:cNvCxnSpPr>
          <p:nvPr/>
        </p:nvCxnSpPr>
        <p:spPr>
          <a:xfrm rot="10800000">
            <a:off x="7352750" y="2179800"/>
            <a:ext cx="66300" cy="510000"/>
          </a:xfrm>
          <a:prstGeom prst="straightConnector1">
            <a:avLst/>
          </a:prstGeom>
          <a:noFill/>
          <a:ln cap="flat" cmpd="sng" w="9525">
            <a:solidFill>
              <a:schemeClr val="dk2"/>
            </a:solidFill>
            <a:prstDash val="solid"/>
            <a:round/>
            <a:headEnd len="lg" w="lg" type="none"/>
            <a:tailEnd len="lg" w="lg" type="none"/>
          </a:ln>
        </p:spPr>
      </p:cxnSp>
      <p:cxnSp>
        <p:nvCxnSpPr>
          <p:cNvPr id="338" name="Shape 338"/>
          <p:cNvCxnSpPr>
            <a:stCxn id="294" idx="0"/>
            <a:endCxn id="326" idx="4"/>
          </p:cNvCxnSpPr>
          <p:nvPr/>
        </p:nvCxnSpPr>
        <p:spPr>
          <a:xfrm rot="10800000">
            <a:off x="7352875" y="2179800"/>
            <a:ext cx="564300" cy="510000"/>
          </a:xfrm>
          <a:prstGeom prst="straightConnector1">
            <a:avLst/>
          </a:prstGeom>
          <a:noFill/>
          <a:ln cap="flat" cmpd="sng" w="9525">
            <a:solidFill>
              <a:schemeClr val="dk2"/>
            </a:solidFill>
            <a:prstDash val="solid"/>
            <a:round/>
            <a:headEnd len="lg" w="lg" type="none"/>
            <a:tailEnd len="lg" w="lg" type="none"/>
          </a:ln>
        </p:spPr>
      </p:cxnSp>
      <p:sp>
        <p:nvSpPr>
          <p:cNvPr id="339" name="Shape 339"/>
          <p:cNvSpPr txBox="1"/>
          <p:nvPr/>
        </p:nvSpPr>
        <p:spPr>
          <a:xfrm>
            <a:off x="1070750" y="3288475"/>
            <a:ext cx="2757300" cy="510000"/>
          </a:xfrm>
          <a:prstGeom prst="rect">
            <a:avLst/>
          </a:prstGeom>
          <a:noFill/>
          <a:ln>
            <a:noFill/>
          </a:ln>
        </p:spPr>
        <p:txBody>
          <a:bodyPr anchorCtr="0" anchor="t" bIns="91425" lIns="91425" rIns="91425" tIns="91425">
            <a:noAutofit/>
          </a:bodyPr>
          <a:lstStyle/>
          <a:p>
            <a:pPr lvl="0" algn="ctr">
              <a:spcBef>
                <a:spcPts val="0"/>
              </a:spcBef>
              <a:buNone/>
            </a:pPr>
            <a:r>
              <a:rPr lang="en">
                <a:solidFill>
                  <a:schemeClr val="accent3"/>
                </a:solidFill>
              </a:rPr>
              <a:t>Fully connected layer</a:t>
            </a:r>
          </a:p>
        </p:txBody>
      </p:sp>
      <p:sp>
        <p:nvSpPr>
          <p:cNvPr id="340" name="Shape 340"/>
          <p:cNvSpPr txBox="1"/>
          <p:nvPr/>
        </p:nvSpPr>
        <p:spPr>
          <a:xfrm>
            <a:off x="5264350" y="3288475"/>
            <a:ext cx="2757300" cy="510000"/>
          </a:xfrm>
          <a:prstGeom prst="rect">
            <a:avLst/>
          </a:prstGeom>
          <a:noFill/>
          <a:ln>
            <a:noFill/>
          </a:ln>
        </p:spPr>
        <p:txBody>
          <a:bodyPr anchorCtr="0" anchor="t" bIns="91425" lIns="91425" rIns="91425" tIns="91425">
            <a:noAutofit/>
          </a:bodyPr>
          <a:lstStyle/>
          <a:p>
            <a:pPr lvl="0" rtl="0" algn="ctr">
              <a:spcBef>
                <a:spcPts val="0"/>
              </a:spcBef>
              <a:buNone/>
            </a:pPr>
            <a:r>
              <a:rPr lang="en">
                <a:solidFill>
                  <a:schemeClr val="accent3"/>
                </a:solidFill>
              </a:rPr>
              <a:t>Convolutional layer (one filter)</a:t>
            </a:r>
          </a:p>
        </p:txBody>
      </p:sp>
      <p:sp>
        <p:nvSpPr>
          <p:cNvPr id="341" name="Shape 341"/>
          <p:cNvSpPr txBox="1"/>
          <p:nvPr/>
        </p:nvSpPr>
        <p:spPr>
          <a:xfrm>
            <a:off x="4168074" y="2689800"/>
            <a:ext cx="919200" cy="3627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FF9900"/>
                </a:solidFill>
              </a:rPr>
              <a:t>I</a:t>
            </a:r>
            <a:r>
              <a:rPr lang="en">
                <a:solidFill>
                  <a:srgbClr val="FF9900"/>
                </a:solidFill>
              </a:rPr>
              <a:t>nput </a:t>
            </a:r>
            <a:r>
              <a:rPr lang="en">
                <a:solidFill>
                  <a:srgbClr val="FF9900"/>
                </a:solidFill>
              </a:rPr>
              <a:t>features</a:t>
            </a:r>
          </a:p>
        </p:txBody>
      </p:sp>
      <p:sp>
        <p:nvSpPr>
          <p:cNvPr id="342" name="Shape 342"/>
          <p:cNvSpPr txBox="1"/>
          <p:nvPr/>
        </p:nvSpPr>
        <p:spPr>
          <a:xfrm>
            <a:off x="4142574" y="1682125"/>
            <a:ext cx="970200" cy="362700"/>
          </a:xfrm>
          <a:prstGeom prst="rect">
            <a:avLst/>
          </a:prstGeom>
          <a:noFill/>
          <a:ln>
            <a:noFill/>
          </a:ln>
        </p:spPr>
        <p:txBody>
          <a:bodyPr anchorCtr="0" anchor="t" bIns="91425" lIns="91425" rIns="91425" tIns="91425">
            <a:noAutofit/>
          </a:bodyPr>
          <a:lstStyle/>
          <a:p>
            <a:pPr lvl="0" rtl="0" algn="ctr">
              <a:spcBef>
                <a:spcPts val="0"/>
              </a:spcBef>
              <a:buNone/>
            </a:pPr>
            <a:r>
              <a:rPr lang="en">
                <a:solidFill>
                  <a:srgbClr val="6FA8DC"/>
                </a:solidFill>
              </a:rPr>
              <a:t>output features</a:t>
            </a:r>
          </a:p>
        </p:txBody>
      </p:sp>
      <p:sp>
        <p:nvSpPr>
          <p:cNvPr id="343" name="Shape 343"/>
          <p:cNvSpPr txBox="1"/>
          <p:nvPr/>
        </p:nvSpPr>
        <p:spPr>
          <a:xfrm>
            <a:off x="581800" y="3954600"/>
            <a:ext cx="7917600" cy="868500"/>
          </a:xfrm>
          <a:prstGeom prst="rect">
            <a:avLst/>
          </a:prstGeom>
          <a:noFill/>
          <a:ln>
            <a:noFill/>
          </a:ln>
        </p:spPr>
        <p:txBody>
          <a:bodyPr anchorCtr="0" anchor="t" bIns="91425" lIns="91425" rIns="91425" tIns="91425">
            <a:noAutofit/>
          </a:bodyPr>
          <a:lstStyle/>
          <a:p>
            <a:pPr indent="-228600" lvl="0" marL="457200">
              <a:spcBef>
                <a:spcPts val="0"/>
              </a:spcBef>
              <a:buClr>
                <a:schemeClr val="accent3"/>
              </a:buClr>
              <a:buChar char="●"/>
            </a:pPr>
            <a:r>
              <a:rPr lang="en">
                <a:solidFill>
                  <a:schemeClr val="accent3"/>
                </a:solidFill>
              </a:rPr>
              <a:t>Convolutional layers are sensitive to </a:t>
            </a:r>
            <a:r>
              <a:rPr lang="en">
                <a:solidFill>
                  <a:srgbClr val="FF9900"/>
                </a:solidFill>
              </a:rPr>
              <a:t>local features</a:t>
            </a:r>
          </a:p>
          <a:p>
            <a:pPr indent="-228600" lvl="0" marL="457200">
              <a:spcBef>
                <a:spcPts val="0"/>
              </a:spcBef>
              <a:buClr>
                <a:schemeClr val="accent3"/>
              </a:buClr>
              <a:buChar char="●"/>
            </a:pPr>
            <a:r>
              <a:rPr lang="en">
                <a:solidFill>
                  <a:schemeClr val="accent3"/>
                </a:solidFill>
              </a:rPr>
              <a:t>In the context of one filter in the convolutional layer, the </a:t>
            </a:r>
            <a:r>
              <a:rPr lang="en">
                <a:solidFill>
                  <a:srgbClr val="FF9900"/>
                </a:solidFill>
              </a:rPr>
              <a:t>same weights are shared</a:t>
            </a:r>
            <a:r>
              <a:rPr lang="en">
                <a:solidFill>
                  <a:schemeClr val="accent3"/>
                </a:solidFill>
              </a:rPr>
              <a:t> for the filtering of different local patches in the image.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10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1000"/>
                                        <p:tgtEl>
                                          <p:spTgt spid="34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Recurrent networks</a:t>
            </a:r>
          </a:p>
        </p:txBody>
      </p:sp>
      <p:sp>
        <p:nvSpPr>
          <p:cNvPr id="349" name="Shape 3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 generalization of the other networks, which allows us to have (theoretically) “infinitely deep” models</a:t>
            </a:r>
          </a:p>
          <a:p>
            <a:pPr indent="-228600" lvl="0" marL="457200">
              <a:spcBef>
                <a:spcPts val="0"/>
              </a:spcBef>
            </a:pPr>
            <a:r>
              <a:rPr lang="en"/>
              <a:t>The best way to think about recurrent networks is as </a:t>
            </a:r>
            <a:r>
              <a:rPr lang="en">
                <a:solidFill>
                  <a:srgbClr val="FF9900"/>
                </a:solidFill>
              </a:rPr>
              <a:t>context machines</a:t>
            </a:r>
          </a:p>
        </p:txBody>
      </p:sp>
      <p:pic>
        <p:nvPicPr>
          <p:cNvPr descr="Image result for recurrent neural network" id="350" name="Shape 350"/>
          <p:cNvPicPr preferRelativeResize="0"/>
          <p:nvPr/>
        </p:nvPicPr>
        <p:blipFill>
          <a:blip r:embed="rId3">
            <a:alphaModFix/>
          </a:blip>
          <a:stretch>
            <a:fillRect/>
          </a:stretch>
        </p:blipFill>
        <p:spPr>
          <a:xfrm>
            <a:off x="849300" y="2483826"/>
            <a:ext cx="7445400" cy="1951375"/>
          </a:xfrm>
          <a:prstGeom prst="rect">
            <a:avLst/>
          </a:prstGeom>
          <a:noFill/>
          <a:ln>
            <a:noFill/>
          </a:ln>
        </p:spPr>
      </p:pic>
      <p:sp>
        <p:nvSpPr>
          <p:cNvPr id="351" name="Shape 351"/>
          <p:cNvSpPr txBox="1"/>
          <p:nvPr/>
        </p:nvSpPr>
        <p:spPr>
          <a:xfrm>
            <a:off x="1941300" y="4568875"/>
            <a:ext cx="5261400" cy="312000"/>
          </a:xfrm>
          <a:prstGeom prst="rect">
            <a:avLst/>
          </a:prstGeom>
          <a:noFill/>
          <a:ln>
            <a:noFill/>
          </a:ln>
        </p:spPr>
        <p:txBody>
          <a:bodyPr anchorCtr="0" anchor="t" bIns="91425" lIns="91425" rIns="91425" tIns="91425">
            <a:noAutofit/>
          </a:bodyPr>
          <a:lstStyle/>
          <a:p>
            <a:pPr lvl="0" algn="ctr">
              <a:spcBef>
                <a:spcPts val="0"/>
              </a:spcBef>
              <a:buNone/>
            </a:pPr>
            <a:r>
              <a:rPr lang="en" sz="800">
                <a:solidFill>
                  <a:schemeClr val="accent3"/>
                </a:solidFill>
              </a:rPr>
              <a:t>Source: http://colah.github.io/posts/2015-08-Understanding-LSTMs/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671250" y="2141250"/>
            <a:ext cx="7852200" cy="861000"/>
          </a:xfrm>
          <a:prstGeom prst="rect">
            <a:avLst/>
          </a:prstGeom>
        </p:spPr>
        <p:txBody>
          <a:bodyPr anchorCtr="0" anchor="ctr" bIns="91425" lIns="91425" rIns="91425" tIns="91425">
            <a:noAutofit/>
          </a:bodyPr>
          <a:lstStyle/>
          <a:p>
            <a:pPr lvl="0" rtl="0">
              <a:spcBef>
                <a:spcPts val="0"/>
              </a:spcBef>
              <a:buNone/>
            </a:pPr>
            <a:r>
              <a:rPr lang="en"/>
              <a:t>Hands-on workshop</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0" name="Shape 360"/>
        <p:cNvGrpSpPr/>
        <p:nvPr/>
      </p:nvGrpSpPr>
      <p:grpSpPr>
        <a:xfrm>
          <a:off x="0" y="0"/>
          <a:ext cx="0" cy="0"/>
          <a:chOff x="0" y="0"/>
          <a:chExt cx="0" cy="0"/>
        </a:xfrm>
      </p:grpSpPr>
      <p:sp>
        <p:nvSpPr>
          <p:cNvPr id="361" name="Shape 3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Computational frameworks</a:t>
            </a:r>
          </a:p>
        </p:txBody>
      </p:sp>
      <p:sp>
        <p:nvSpPr>
          <p:cNvPr id="362" name="Shape 362"/>
          <p:cNvSpPr txBox="1"/>
          <p:nvPr>
            <p:ph idx="1" type="body"/>
          </p:nvPr>
        </p:nvSpPr>
        <p:spPr>
          <a:xfrm>
            <a:off x="311700" y="1152475"/>
            <a:ext cx="8520600" cy="738600"/>
          </a:xfrm>
          <a:prstGeom prst="rect">
            <a:avLst/>
          </a:prstGeom>
        </p:spPr>
        <p:txBody>
          <a:bodyPr anchorCtr="0" anchor="t" bIns="91425" lIns="91425" rIns="91425" tIns="91425">
            <a:noAutofit/>
          </a:bodyPr>
          <a:lstStyle/>
          <a:p>
            <a:pPr indent="-228600" lvl="0" marL="457200">
              <a:spcBef>
                <a:spcPts val="0"/>
              </a:spcBef>
            </a:pPr>
            <a:r>
              <a:rPr lang="en"/>
              <a:t>Both </a:t>
            </a:r>
            <a:r>
              <a:rPr lang="en">
                <a:solidFill>
                  <a:srgbClr val="6FA8DC"/>
                </a:solidFill>
              </a:rPr>
              <a:t>T</a:t>
            </a:r>
            <a:r>
              <a:rPr lang="en">
                <a:solidFill>
                  <a:srgbClr val="6FA8DC"/>
                </a:solidFill>
              </a:rPr>
              <a:t>heano </a:t>
            </a:r>
            <a:r>
              <a:rPr lang="en"/>
              <a:t>and </a:t>
            </a:r>
            <a:r>
              <a:rPr lang="en">
                <a:solidFill>
                  <a:srgbClr val="6FA8DC"/>
                </a:solidFill>
              </a:rPr>
              <a:t>T</a:t>
            </a:r>
            <a:r>
              <a:rPr lang="en">
                <a:solidFill>
                  <a:srgbClr val="6FA8DC"/>
                </a:solidFill>
              </a:rPr>
              <a:t>ensorFlow</a:t>
            </a:r>
            <a:r>
              <a:rPr lang="en"/>
              <a:t> build computational graphs which are then compiled into executable functions</a:t>
            </a:r>
          </a:p>
        </p:txBody>
      </p:sp>
      <p:sp>
        <p:nvSpPr>
          <p:cNvPr id="363" name="Shape 363"/>
          <p:cNvSpPr txBox="1"/>
          <p:nvPr/>
        </p:nvSpPr>
        <p:spPr>
          <a:xfrm>
            <a:off x="708175" y="2832700"/>
            <a:ext cx="2459100" cy="817200"/>
          </a:xfrm>
          <a:prstGeom prst="rect">
            <a:avLst/>
          </a:prstGeom>
          <a:noFill/>
          <a:ln>
            <a:noFill/>
          </a:ln>
        </p:spPr>
        <p:txBody>
          <a:bodyPr anchorCtr="0" anchor="t" bIns="91425" lIns="91425" rIns="91425" tIns="91425">
            <a:noAutofit/>
          </a:bodyPr>
          <a:lstStyle/>
          <a:p>
            <a:pPr lvl="0" algn="ctr">
              <a:spcBef>
                <a:spcPts val="0"/>
              </a:spcBef>
              <a:buNone/>
            </a:pPr>
            <a:r>
              <a:rPr lang="en">
                <a:solidFill>
                  <a:schemeClr val="accent3"/>
                </a:solidFill>
              </a:rPr>
              <a:t>An expression (formula):</a:t>
            </a:r>
          </a:p>
          <a:p>
            <a:pPr lvl="0" algn="ctr">
              <a:spcBef>
                <a:spcPts val="0"/>
              </a:spcBef>
              <a:buNone/>
            </a:pPr>
            <a:r>
              <a:t/>
            </a:r>
            <a:endParaRPr>
              <a:solidFill>
                <a:schemeClr val="accent3"/>
              </a:solidFill>
            </a:endParaRPr>
          </a:p>
          <a:p>
            <a:pPr lvl="0" algn="ctr">
              <a:spcBef>
                <a:spcPts val="0"/>
              </a:spcBef>
              <a:buNone/>
            </a:pPr>
            <a:r>
              <a:rPr lang="en">
                <a:solidFill>
                  <a:schemeClr val="accent3"/>
                </a:solidFill>
              </a:rPr>
              <a:t>X = A / C + B / C</a:t>
            </a:r>
          </a:p>
        </p:txBody>
      </p:sp>
      <p:cxnSp>
        <p:nvCxnSpPr>
          <p:cNvPr id="364" name="Shape 364"/>
          <p:cNvCxnSpPr/>
          <p:nvPr/>
        </p:nvCxnSpPr>
        <p:spPr>
          <a:xfrm>
            <a:off x="2902750" y="3477250"/>
            <a:ext cx="1143900" cy="0"/>
          </a:xfrm>
          <a:prstGeom prst="straightConnector1">
            <a:avLst/>
          </a:prstGeom>
          <a:noFill/>
          <a:ln cap="flat" cmpd="sng" w="9525">
            <a:solidFill>
              <a:schemeClr val="dk2"/>
            </a:solidFill>
            <a:prstDash val="solid"/>
            <a:round/>
            <a:headEnd len="lg" w="lg" type="none"/>
            <a:tailEnd len="lg" w="lg" type="triangle"/>
          </a:ln>
        </p:spPr>
      </p:cxnSp>
      <p:sp>
        <p:nvSpPr>
          <p:cNvPr id="365" name="Shape 365"/>
          <p:cNvSpPr/>
          <p:nvPr/>
        </p:nvSpPr>
        <p:spPr>
          <a:xfrm>
            <a:off x="3976675" y="2656250"/>
            <a:ext cx="303600" cy="3036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t/>
            </a:r>
            <a:endParaRPr/>
          </a:p>
        </p:txBody>
      </p:sp>
      <p:sp>
        <p:nvSpPr>
          <p:cNvPr id="366" name="Shape 366"/>
          <p:cNvSpPr/>
          <p:nvPr/>
        </p:nvSpPr>
        <p:spPr>
          <a:xfrm>
            <a:off x="4837250" y="2656250"/>
            <a:ext cx="303600" cy="3036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7" name="Shape 367"/>
          <p:cNvSpPr/>
          <p:nvPr/>
        </p:nvSpPr>
        <p:spPr>
          <a:xfrm>
            <a:off x="4379400" y="3566650"/>
            <a:ext cx="303600" cy="3036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sz="800"/>
          </a:p>
        </p:txBody>
      </p:sp>
      <p:sp>
        <p:nvSpPr>
          <p:cNvPr id="368" name="Shape 368"/>
          <p:cNvSpPr/>
          <p:nvPr/>
        </p:nvSpPr>
        <p:spPr>
          <a:xfrm>
            <a:off x="4381350" y="3084250"/>
            <a:ext cx="303600" cy="30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9" name="Shape 369"/>
          <p:cNvSpPr/>
          <p:nvPr/>
        </p:nvSpPr>
        <p:spPr>
          <a:xfrm>
            <a:off x="4746950" y="3950700"/>
            <a:ext cx="303600" cy="30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0" name="Shape 370"/>
          <p:cNvCxnSpPr>
            <a:stCxn id="365" idx="5"/>
            <a:endCxn id="368" idx="0"/>
          </p:cNvCxnSpPr>
          <p:nvPr/>
        </p:nvCxnSpPr>
        <p:spPr>
          <a:xfrm>
            <a:off x="4235813" y="2915388"/>
            <a:ext cx="297300" cy="168900"/>
          </a:xfrm>
          <a:prstGeom prst="straightConnector1">
            <a:avLst/>
          </a:prstGeom>
          <a:noFill/>
          <a:ln cap="flat" cmpd="sng" w="9525">
            <a:solidFill>
              <a:schemeClr val="dk2"/>
            </a:solidFill>
            <a:prstDash val="solid"/>
            <a:round/>
            <a:headEnd len="lg" w="lg" type="none"/>
            <a:tailEnd len="lg" w="lg" type="none"/>
          </a:ln>
        </p:spPr>
      </p:cxnSp>
      <p:cxnSp>
        <p:nvCxnSpPr>
          <p:cNvPr id="371" name="Shape 371"/>
          <p:cNvCxnSpPr>
            <a:stCxn id="366" idx="3"/>
            <a:endCxn id="368" idx="0"/>
          </p:cNvCxnSpPr>
          <p:nvPr/>
        </p:nvCxnSpPr>
        <p:spPr>
          <a:xfrm flipH="1">
            <a:off x="4533111" y="2915388"/>
            <a:ext cx="348600" cy="168900"/>
          </a:xfrm>
          <a:prstGeom prst="straightConnector1">
            <a:avLst/>
          </a:prstGeom>
          <a:noFill/>
          <a:ln cap="flat" cmpd="sng" w="9525">
            <a:solidFill>
              <a:schemeClr val="dk2"/>
            </a:solidFill>
            <a:prstDash val="solid"/>
            <a:round/>
            <a:headEnd len="lg" w="lg" type="none"/>
            <a:tailEnd len="lg" w="lg" type="none"/>
          </a:ln>
        </p:spPr>
      </p:cxnSp>
      <p:cxnSp>
        <p:nvCxnSpPr>
          <p:cNvPr id="372" name="Shape 372"/>
          <p:cNvCxnSpPr>
            <a:stCxn id="368" idx="2"/>
          </p:cNvCxnSpPr>
          <p:nvPr/>
        </p:nvCxnSpPr>
        <p:spPr>
          <a:xfrm flipH="1">
            <a:off x="4529250" y="3387850"/>
            <a:ext cx="3900" cy="178800"/>
          </a:xfrm>
          <a:prstGeom prst="straightConnector1">
            <a:avLst/>
          </a:prstGeom>
          <a:noFill/>
          <a:ln cap="flat" cmpd="sng" w="9525">
            <a:solidFill>
              <a:schemeClr val="dk2"/>
            </a:solidFill>
            <a:prstDash val="solid"/>
            <a:round/>
            <a:headEnd len="lg" w="lg" type="none"/>
            <a:tailEnd len="lg" w="lg" type="none"/>
          </a:ln>
        </p:spPr>
      </p:cxnSp>
      <p:sp>
        <p:nvSpPr>
          <p:cNvPr id="373" name="Shape 373"/>
          <p:cNvSpPr/>
          <p:nvPr/>
        </p:nvSpPr>
        <p:spPr>
          <a:xfrm>
            <a:off x="5126487" y="3566650"/>
            <a:ext cx="303600" cy="3036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4" name="Shape 374"/>
          <p:cNvSpPr/>
          <p:nvPr/>
        </p:nvSpPr>
        <p:spPr>
          <a:xfrm>
            <a:off x="4746950" y="4485125"/>
            <a:ext cx="303600" cy="3036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5" name="Shape 375"/>
          <p:cNvCxnSpPr>
            <a:stCxn id="367" idx="5"/>
            <a:endCxn id="369" idx="0"/>
          </p:cNvCxnSpPr>
          <p:nvPr/>
        </p:nvCxnSpPr>
        <p:spPr>
          <a:xfrm>
            <a:off x="4638538" y="3825788"/>
            <a:ext cx="260100" cy="124800"/>
          </a:xfrm>
          <a:prstGeom prst="straightConnector1">
            <a:avLst/>
          </a:prstGeom>
          <a:noFill/>
          <a:ln cap="flat" cmpd="sng" w="9525">
            <a:solidFill>
              <a:schemeClr val="dk2"/>
            </a:solidFill>
            <a:prstDash val="solid"/>
            <a:round/>
            <a:headEnd len="lg" w="lg" type="none"/>
            <a:tailEnd len="lg" w="lg" type="none"/>
          </a:ln>
        </p:spPr>
      </p:cxnSp>
      <p:cxnSp>
        <p:nvCxnSpPr>
          <p:cNvPr id="376" name="Shape 376"/>
          <p:cNvCxnSpPr>
            <a:stCxn id="373" idx="3"/>
            <a:endCxn id="369" idx="0"/>
          </p:cNvCxnSpPr>
          <p:nvPr/>
        </p:nvCxnSpPr>
        <p:spPr>
          <a:xfrm flipH="1">
            <a:off x="4898848" y="3825788"/>
            <a:ext cx="272100" cy="124800"/>
          </a:xfrm>
          <a:prstGeom prst="straightConnector1">
            <a:avLst/>
          </a:prstGeom>
          <a:noFill/>
          <a:ln cap="flat" cmpd="sng" w="9525">
            <a:solidFill>
              <a:schemeClr val="dk2"/>
            </a:solidFill>
            <a:prstDash val="solid"/>
            <a:round/>
            <a:headEnd len="lg" w="lg" type="none"/>
            <a:tailEnd len="lg" w="lg" type="none"/>
          </a:ln>
        </p:spPr>
      </p:cxnSp>
      <p:cxnSp>
        <p:nvCxnSpPr>
          <p:cNvPr id="377" name="Shape 377"/>
          <p:cNvCxnSpPr>
            <a:stCxn id="369" idx="2"/>
            <a:endCxn id="374" idx="0"/>
          </p:cNvCxnSpPr>
          <p:nvPr/>
        </p:nvCxnSpPr>
        <p:spPr>
          <a:xfrm>
            <a:off x="4898750" y="4254300"/>
            <a:ext cx="0" cy="230700"/>
          </a:xfrm>
          <a:prstGeom prst="straightConnector1">
            <a:avLst/>
          </a:prstGeom>
          <a:noFill/>
          <a:ln cap="flat" cmpd="sng" w="9525">
            <a:solidFill>
              <a:schemeClr val="dk2"/>
            </a:solidFill>
            <a:prstDash val="solid"/>
            <a:round/>
            <a:headEnd len="lg" w="lg" type="none"/>
            <a:tailEnd len="lg" w="lg" type="none"/>
          </a:ln>
        </p:spPr>
      </p:cxnSp>
      <p:sp>
        <p:nvSpPr>
          <p:cNvPr id="378" name="Shape 378"/>
          <p:cNvSpPr txBox="1"/>
          <p:nvPr/>
        </p:nvSpPr>
        <p:spPr>
          <a:xfrm>
            <a:off x="3979825" y="2632500"/>
            <a:ext cx="297300" cy="282900"/>
          </a:xfrm>
          <a:prstGeom prst="rect">
            <a:avLst/>
          </a:prstGeom>
          <a:noFill/>
          <a:ln>
            <a:noFill/>
          </a:ln>
        </p:spPr>
        <p:txBody>
          <a:bodyPr anchorCtr="0" anchor="t" bIns="91425" lIns="91425" rIns="91425" tIns="91425">
            <a:noAutofit/>
          </a:bodyPr>
          <a:lstStyle/>
          <a:p>
            <a:pPr lvl="0" algn="ctr">
              <a:spcBef>
                <a:spcPts val="0"/>
              </a:spcBef>
              <a:buNone/>
            </a:pPr>
            <a:r>
              <a:rPr lang="en"/>
              <a:t>A</a:t>
            </a:r>
          </a:p>
        </p:txBody>
      </p:sp>
      <p:sp>
        <p:nvSpPr>
          <p:cNvPr id="379" name="Shape 379"/>
          <p:cNvSpPr txBox="1"/>
          <p:nvPr/>
        </p:nvSpPr>
        <p:spPr>
          <a:xfrm>
            <a:off x="4382550" y="3049500"/>
            <a:ext cx="297300" cy="282900"/>
          </a:xfrm>
          <a:prstGeom prst="rect">
            <a:avLst/>
          </a:prstGeom>
          <a:noFill/>
          <a:ln>
            <a:noFill/>
          </a:ln>
        </p:spPr>
        <p:txBody>
          <a:bodyPr anchorCtr="0" anchor="t" bIns="91425" lIns="91425" rIns="91425" tIns="91425">
            <a:noAutofit/>
          </a:bodyPr>
          <a:lstStyle/>
          <a:p>
            <a:pPr lvl="0" rtl="0" algn="ctr">
              <a:spcBef>
                <a:spcPts val="0"/>
              </a:spcBef>
              <a:buNone/>
            </a:pPr>
            <a:r>
              <a:rPr lang="en"/>
              <a:t>+</a:t>
            </a:r>
          </a:p>
        </p:txBody>
      </p:sp>
      <p:sp>
        <p:nvSpPr>
          <p:cNvPr id="380" name="Shape 380"/>
          <p:cNvSpPr txBox="1"/>
          <p:nvPr/>
        </p:nvSpPr>
        <p:spPr>
          <a:xfrm>
            <a:off x="4840400" y="2609975"/>
            <a:ext cx="297300" cy="282900"/>
          </a:xfrm>
          <a:prstGeom prst="rect">
            <a:avLst/>
          </a:prstGeom>
          <a:noFill/>
          <a:ln>
            <a:noFill/>
          </a:ln>
        </p:spPr>
        <p:txBody>
          <a:bodyPr anchorCtr="0" anchor="t" bIns="91425" lIns="91425" rIns="91425" tIns="91425">
            <a:noAutofit/>
          </a:bodyPr>
          <a:lstStyle/>
          <a:p>
            <a:pPr lvl="0" rtl="0" algn="ctr">
              <a:spcBef>
                <a:spcPts val="0"/>
              </a:spcBef>
              <a:buNone/>
            </a:pPr>
            <a:r>
              <a:rPr lang="en"/>
              <a:t>B</a:t>
            </a:r>
          </a:p>
        </p:txBody>
      </p:sp>
      <p:sp>
        <p:nvSpPr>
          <p:cNvPr id="381" name="Shape 381"/>
          <p:cNvSpPr txBox="1"/>
          <p:nvPr/>
        </p:nvSpPr>
        <p:spPr>
          <a:xfrm>
            <a:off x="4331250" y="3586150"/>
            <a:ext cx="418800" cy="282900"/>
          </a:xfrm>
          <a:prstGeom prst="rect">
            <a:avLst/>
          </a:prstGeom>
          <a:noFill/>
          <a:ln>
            <a:noFill/>
          </a:ln>
        </p:spPr>
        <p:txBody>
          <a:bodyPr anchorCtr="0" anchor="t" bIns="91425" lIns="91425" rIns="91425" tIns="91425">
            <a:noAutofit/>
          </a:bodyPr>
          <a:lstStyle/>
          <a:p>
            <a:pPr lvl="0" rtl="0" algn="ctr">
              <a:spcBef>
                <a:spcPts val="0"/>
              </a:spcBef>
              <a:buNone/>
            </a:pPr>
            <a:r>
              <a:rPr lang="en" sz="700"/>
              <a:t>temp</a:t>
            </a:r>
          </a:p>
        </p:txBody>
      </p:sp>
      <p:sp>
        <p:nvSpPr>
          <p:cNvPr id="382" name="Shape 382"/>
          <p:cNvSpPr txBox="1"/>
          <p:nvPr/>
        </p:nvSpPr>
        <p:spPr>
          <a:xfrm>
            <a:off x="5129650" y="3509950"/>
            <a:ext cx="297300" cy="282900"/>
          </a:xfrm>
          <a:prstGeom prst="rect">
            <a:avLst/>
          </a:prstGeom>
          <a:noFill/>
          <a:ln>
            <a:noFill/>
          </a:ln>
        </p:spPr>
        <p:txBody>
          <a:bodyPr anchorCtr="0" anchor="t" bIns="91425" lIns="91425" rIns="91425" tIns="91425">
            <a:noAutofit/>
          </a:bodyPr>
          <a:lstStyle/>
          <a:p>
            <a:pPr lvl="0" rtl="0" algn="ctr">
              <a:spcBef>
                <a:spcPts val="0"/>
              </a:spcBef>
              <a:buNone/>
            </a:pPr>
            <a:r>
              <a:rPr lang="en"/>
              <a:t>C</a:t>
            </a:r>
          </a:p>
        </p:txBody>
      </p:sp>
      <p:sp>
        <p:nvSpPr>
          <p:cNvPr id="383" name="Shape 383"/>
          <p:cNvSpPr txBox="1"/>
          <p:nvPr/>
        </p:nvSpPr>
        <p:spPr>
          <a:xfrm>
            <a:off x="4750100" y="3908125"/>
            <a:ext cx="297300" cy="282900"/>
          </a:xfrm>
          <a:prstGeom prst="rect">
            <a:avLst/>
          </a:prstGeom>
          <a:noFill/>
          <a:ln>
            <a:noFill/>
          </a:ln>
        </p:spPr>
        <p:txBody>
          <a:bodyPr anchorCtr="0" anchor="t" bIns="91425" lIns="91425" rIns="91425" tIns="91425">
            <a:noAutofit/>
          </a:bodyPr>
          <a:lstStyle/>
          <a:p>
            <a:pPr lvl="0" rtl="0" algn="ctr">
              <a:spcBef>
                <a:spcPts val="0"/>
              </a:spcBef>
              <a:buNone/>
            </a:pPr>
            <a:r>
              <a:rPr lang="en"/>
              <a:t>/</a:t>
            </a:r>
          </a:p>
        </p:txBody>
      </p:sp>
      <p:sp>
        <p:nvSpPr>
          <p:cNvPr id="384" name="Shape 384"/>
          <p:cNvSpPr txBox="1"/>
          <p:nvPr/>
        </p:nvSpPr>
        <p:spPr>
          <a:xfrm>
            <a:off x="4750100" y="4432450"/>
            <a:ext cx="297300" cy="282900"/>
          </a:xfrm>
          <a:prstGeom prst="rect">
            <a:avLst/>
          </a:prstGeom>
          <a:noFill/>
          <a:ln>
            <a:noFill/>
          </a:ln>
        </p:spPr>
        <p:txBody>
          <a:bodyPr anchorCtr="0" anchor="t" bIns="91425" lIns="91425" rIns="91425" tIns="91425">
            <a:noAutofit/>
          </a:bodyPr>
          <a:lstStyle/>
          <a:p>
            <a:pPr lvl="0" rtl="0" algn="ctr">
              <a:spcBef>
                <a:spcPts val="0"/>
              </a:spcBef>
              <a:buNone/>
            </a:pPr>
            <a:r>
              <a:rPr lang="en"/>
              <a:t>X</a:t>
            </a:r>
          </a:p>
        </p:txBody>
      </p:sp>
      <p:cxnSp>
        <p:nvCxnSpPr>
          <p:cNvPr id="385" name="Shape 385"/>
          <p:cNvCxnSpPr/>
          <p:nvPr/>
        </p:nvCxnSpPr>
        <p:spPr>
          <a:xfrm>
            <a:off x="5755550" y="3477250"/>
            <a:ext cx="1143900" cy="0"/>
          </a:xfrm>
          <a:prstGeom prst="straightConnector1">
            <a:avLst/>
          </a:prstGeom>
          <a:noFill/>
          <a:ln cap="flat" cmpd="sng" w="9525">
            <a:solidFill>
              <a:schemeClr val="dk2"/>
            </a:solidFill>
            <a:prstDash val="solid"/>
            <a:round/>
            <a:headEnd len="lg" w="lg" type="none"/>
            <a:tailEnd len="lg" w="lg" type="triangle"/>
          </a:ln>
        </p:spPr>
      </p:cxnSp>
      <p:sp>
        <p:nvSpPr>
          <p:cNvPr id="386" name="Shape 386"/>
          <p:cNvSpPr txBox="1"/>
          <p:nvPr/>
        </p:nvSpPr>
        <p:spPr>
          <a:xfrm>
            <a:off x="7159550" y="3276275"/>
            <a:ext cx="418800" cy="373500"/>
          </a:xfrm>
          <a:prstGeom prst="rect">
            <a:avLst/>
          </a:prstGeom>
          <a:noFill/>
          <a:ln>
            <a:noFill/>
          </a:ln>
        </p:spPr>
        <p:txBody>
          <a:bodyPr anchorCtr="0" anchor="t" bIns="91425" lIns="91425" rIns="91425" tIns="91425">
            <a:noAutofit/>
          </a:bodyPr>
          <a:lstStyle/>
          <a:p>
            <a:pPr lvl="0" algn="ctr">
              <a:spcBef>
                <a:spcPts val="0"/>
              </a:spcBef>
              <a:buNone/>
            </a:pPr>
            <a:r>
              <a:rPr b="1" lang="en">
                <a:solidFill>
                  <a:srgbClr val="FF9900"/>
                </a:solidFill>
              </a:rPr>
              <a:t>f</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0" name="Shape 390"/>
        <p:cNvGrpSpPr/>
        <p:nvPr/>
      </p:nvGrpSpPr>
      <p:grpSpPr>
        <a:xfrm>
          <a:off x="0" y="0"/>
          <a:ext cx="0" cy="0"/>
          <a:chOff x="0" y="0"/>
          <a:chExt cx="0" cy="0"/>
        </a:xfrm>
      </p:grpSpPr>
      <p:sp>
        <p:nvSpPr>
          <p:cNvPr id="391" name="Shape 3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points</a:t>
            </a:r>
          </a:p>
        </p:txBody>
      </p:sp>
      <p:sp>
        <p:nvSpPr>
          <p:cNvPr id="392" name="Shape 39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Raising the model complexity</a:t>
            </a:r>
          </a:p>
          <a:p>
            <a:pPr indent="-228600" lvl="0" marL="457200" rtl="0">
              <a:spcBef>
                <a:spcPts val="0"/>
              </a:spcBef>
            </a:pPr>
            <a:r>
              <a:rPr lang="en"/>
              <a:t>Effect of augmentation</a:t>
            </a:r>
          </a:p>
          <a:p>
            <a:pPr indent="-228600" lvl="0" marL="457200" rtl="0">
              <a:spcBef>
                <a:spcPts val="0"/>
              </a:spcBef>
            </a:pPr>
            <a:r>
              <a:rPr lang="en"/>
              <a:t>Effect of dropout, after augmentation</a:t>
            </a:r>
          </a:p>
          <a:p>
            <a:pPr indent="-228600" lvl="0" marL="457200" rtl="0">
              <a:spcBef>
                <a:spcPts val="0"/>
              </a:spcBef>
            </a:pPr>
            <a:r>
              <a:rPr lang="en"/>
              <a:t>Effect of dropout on its own</a:t>
            </a:r>
          </a:p>
          <a:p>
            <a:pPr indent="-228600" lvl="0" marL="457200" rtl="0">
              <a:spcBef>
                <a:spcPts val="0"/>
              </a:spcBef>
            </a:pPr>
            <a:r>
              <a:rPr lang="en"/>
              <a:t>Improving performance further</a:t>
            </a:r>
          </a:p>
          <a:p>
            <a:pPr indent="-228600" lvl="1" marL="914400" rtl="0">
              <a:spcBef>
                <a:spcPts val="0"/>
              </a:spcBef>
            </a:pPr>
            <a:r>
              <a:rPr lang="en"/>
              <a:t>Wider network</a:t>
            </a:r>
          </a:p>
          <a:p>
            <a:pPr indent="-228600" lvl="1" marL="914400" rtl="0">
              <a:spcBef>
                <a:spcPts val="0"/>
              </a:spcBef>
            </a:pPr>
            <a:r>
              <a:rPr lang="en"/>
              <a:t>Deeper network</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Bias-variance decomposition</a:t>
            </a:r>
          </a:p>
        </p:txBody>
      </p:sp>
      <p:sp>
        <p:nvSpPr>
          <p:cNvPr id="398" name="Shape 398"/>
          <p:cNvSpPr txBox="1"/>
          <p:nvPr>
            <p:ph idx="1" type="body"/>
          </p:nvPr>
        </p:nvSpPr>
        <p:spPr>
          <a:xfrm>
            <a:off x="2094000" y="4639250"/>
            <a:ext cx="4956000" cy="248100"/>
          </a:xfrm>
          <a:prstGeom prst="rect">
            <a:avLst/>
          </a:prstGeom>
        </p:spPr>
        <p:txBody>
          <a:bodyPr anchorCtr="0" anchor="t" bIns="91425" lIns="91425" rIns="91425" tIns="91425">
            <a:noAutofit/>
          </a:bodyPr>
          <a:lstStyle/>
          <a:p>
            <a:pPr lvl="0">
              <a:spcBef>
                <a:spcPts val="0"/>
              </a:spcBef>
              <a:buNone/>
            </a:pPr>
            <a:r>
              <a:rPr lang="en" sz="800"/>
              <a:t>Source: http://datascience.stackexchange.com/questions/5268/how-to-detect-overfitting-of-a-stock-screener</a:t>
            </a:r>
          </a:p>
        </p:txBody>
      </p:sp>
      <p:pic>
        <p:nvPicPr>
          <p:cNvPr descr="Bias-Variance decomposition via learning curves" id="399" name="Shape 399"/>
          <p:cNvPicPr preferRelativeResize="0"/>
          <p:nvPr/>
        </p:nvPicPr>
        <p:blipFill>
          <a:blip r:embed="rId3">
            <a:alphaModFix/>
          </a:blip>
          <a:stretch>
            <a:fillRect/>
          </a:stretch>
        </p:blipFill>
        <p:spPr>
          <a:xfrm>
            <a:off x="1442362" y="1017725"/>
            <a:ext cx="6259274" cy="3514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Overfitting &amp; Underfitting</a:t>
            </a:r>
          </a:p>
        </p:txBody>
      </p:sp>
      <p:sp>
        <p:nvSpPr>
          <p:cNvPr id="405" name="Shape 405"/>
          <p:cNvSpPr txBox="1"/>
          <p:nvPr>
            <p:ph idx="1" type="body"/>
          </p:nvPr>
        </p:nvSpPr>
        <p:spPr>
          <a:xfrm>
            <a:off x="2528550" y="4732150"/>
            <a:ext cx="4086900" cy="146700"/>
          </a:xfrm>
          <a:prstGeom prst="rect">
            <a:avLst/>
          </a:prstGeom>
        </p:spPr>
        <p:txBody>
          <a:bodyPr anchorCtr="0" anchor="t" bIns="91425" lIns="91425" rIns="91425" tIns="91425">
            <a:noAutofit/>
          </a:bodyPr>
          <a:lstStyle/>
          <a:p>
            <a:pPr lvl="0">
              <a:spcBef>
                <a:spcPts val="0"/>
              </a:spcBef>
              <a:buNone/>
            </a:pPr>
            <a:r>
              <a:rPr lang="en" sz="800"/>
              <a:t>Source: http://datascience.stackexchange.com/questions/361/when-is-a-model-underfitted</a:t>
            </a:r>
          </a:p>
        </p:txBody>
      </p:sp>
      <p:pic>
        <p:nvPicPr>
          <p:cNvPr descr="enter image description here" id="406" name="Shape 406"/>
          <p:cNvPicPr preferRelativeResize="0"/>
          <p:nvPr/>
        </p:nvPicPr>
        <p:blipFill>
          <a:blip r:embed="rId3">
            <a:alphaModFix/>
          </a:blip>
          <a:stretch>
            <a:fillRect/>
          </a:stretch>
        </p:blipFill>
        <p:spPr>
          <a:xfrm>
            <a:off x="2376499" y="1152475"/>
            <a:ext cx="4391000" cy="1652950"/>
          </a:xfrm>
          <a:prstGeom prst="rect">
            <a:avLst/>
          </a:prstGeom>
          <a:noFill/>
          <a:ln>
            <a:noFill/>
          </a:ln>
        </p:spPr>
      </p:pic>
      <p:pic>
        <p:nvPicPr>
          <p:cNvPr descr="enter image description here" id="407" name="Shape 407"/>
          <p:cNvPicPr preferRelativeResize="0"/>
          <p:nvPr/>
        </p:nvPicPr>
        <p:blipFill>
          <a:blip r:embed="rId4">
            <a:alphaModFix/>
          </a:blip>
          <a:stretch>
            <a:fillRect/>
          </a:stretch>
        </p:blipFill>
        <p:spPr>
          <a:xfrm>
            <a:off x="1887750" y="2961974"/>
            <a:ext cx="2361024" cy="1613625"/>
          </a:xfrm>
          <a:prstGeom prst="rect">
            <a:avLst/>
          </a:prstGeom>
          <a:noFill/>
          <a:ln>
            <a:noFill/>
          </a:ln>
        </p:spPr>
      </p:pic>
      <p:pic>
        <p:nvPicPr>
          <p:cNvPr descr="enter image description here" id="408" name="Shape 408"/>
          <p:cNvPicPr preferRelativeResize="0"/>
          <p:nvPr/>
        </p:nvPicPr>
        <p:blipFill>
          <a:blip r:embed="rId5">
            <a:alphaModFix/>
          </a:blip>
          <a:stretch>
            <a:fillRect/>
          </a:stretch>
        </p:blipFill>
        <p:spPr>
          <a:xfrm>
            <a:off x="4852742" y="2968701"/>
            <a:ext cx="2358157" cy="1600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Regularization: dropout</a:t>
            </a:r>
          </a:p>
        </p:txBody>
      </p:sp>
      <p:sp>
        <p:nvSpPr>
          <p:cNvPr id="414" name="Shape 414"/>
          <p:cNvSpPr txBox="1"/>
          <p:nvPr>
            <p:ph idx="1" type="body"/>
          </p:nvPr>
        </p:nvSpPr>
        <p:spPr>
          <a:xfrm>
            <a:off x="2430150" y="3963000"/>
            <a:ext cx="4283700" cy="411900"/>
          </a:xfrm>
          <a:prstGeom prst="rect">
            <a:avLst/>
          </a:prstGeom>
        </p:spPr>
        <p:txBody>
          <a:bodyPr anchorCtr="0" anchor="t" bIns="91425" lIns="91425" rIns="91425" tIns="91425">
            <a:noAutofit/>
          </a:bodyPr>
          <a:lstStyle/>
          <a:p>
            <a:pPr lvl="0" algn="ctr">
              <a:spcBef>
                <a:spcPts val="0"/>
              </a:spcBef>
              <a:buNone/>
            </a:pPr>
            <a:r>
              <a:rPr lang="en" sz="800"/>
              <a:t>Source: https://chatbotslife.com/regularization-in-deep-learning-f649a45d6e0#.vrteyvoai</a:t>
            </a:r>
          </a:p>
        </p:txBody>
      </p:sp>
      <p:pic>
        <p:nvPicPr>
          <p:cNvPr id="415" name="Shape 415"/>
          <p:cNvPicPr preferRelativeResize="0"/>
          <p:nvPr/>
        </p:nvPicPr>
        <p:blipFill>
          <a:blip r:embed="rId3">
            <a:alphaModFix/>
          </a:blip>
          <a:stretch>
            <a:fillRect/>
          </a:stretch>
        </p:blipFill>
        <p:spPr>
          <a:xfrm>
            <a:off x="2381250" y="1152475"/>
            <a:ext cx="4381500" cy="2552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311700" y="445025"/>
            <a:ext cx="8520600" cy="572700"/>
          </a:xfrm>
          <a:prstGeom prst="rect">
            <a:avLst/>
          </a:prstGeom>
        </p:spPr>
        <p:txBody>
          <a:bodyPr anchorCtr="0" anchor="t" bIns="91425" lIns="91425" rIns="91425" tIns="91425">
            <a:noAutofit/>
          </a:bodyPr>
          <a:lstStyle/>
          <a:p>
            <a:pPr lvl="0" algn="ctr">
              <a:spcBef>
                <a:spcPts val="0"/>
              </a:spcBef>
              <a:buNone/>
            </a:pPr>
            <a:r>
              <a:rPr lang="en"/>
              <a:t>Evaluating performance</a:t>
            </a:r>
          </a:p>
        </p:txBody>
      </p:sp>
      <p:sp>
        <p:nvSpPr>
          <p:cNvPr id="421" name="Shape 42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For both regression and classification: the overall loss (NLL, negative log-likelihood) are good indicators of the performance</a:t>
            </a:r>
          </a:p>
          <a:p>
            <a:pPr indent="-228600" lvl="0" marL="457200">
              <a:spcBef>
                <a:spcPts val="0"/>
              </a:spcBef>
            </a:pPr>
            <a:r>
              <a:rPr lang="en"/>
              <a:t>Specifically for classification: ROC curves (</a:t>
            </a:r>
            <a:r>
              <a:rPr lang="en">
                <a:solidFill>
                  <a:srgbClr val="EA9999"/>
                </a:solidFill>
              </a:rPr>
              <a:t>not just accuracy!)</a:t>
            </a:r>
          </a:p>
        </p:txBody>
      </p:sp>
      <p:pic>
        <p:nvPicPr>
          <p:cNvPr id="422" name="Shape 422"/>
          <p:cNvPicPr preferRelativeResize="0"/>
          <p:nvPr/>
        </p:nvPicPr>
        <p:blipFill>
          <a:blip r:embed="rId3">
            <a:alphaModFix/>
          </a:blip>
          <a:stretch>
            <a:fillRect/>
          </a:stretch>
        </p:blipFill>
        <p:spPr>
          <a:xfrm>
            <a:off x="862000" y="2414725"/>
            <a:ext cx="3172174" cy="2379124"/>
          </a:xfrm>
          <a:prstGeom prst="rect">
            <a:avLst/>
          </a:prstGeom>
          <a:noFill/>
          <a:ln>
            <a:noFill/>
          </a:ln>
        </p:spPr>
      </p:pic>
      <p:sp>
        <p:nvSpPr>
          <p:cNvPr id="423" name="Shape 423"/>
          <p:cNvSpPr txBox="1"/>
          <p:nvPr/>
        </p:nvSpPr>
        <p:spPr>
          <a:xfrm rot="-5400000">
            <a:off x="543875" y="3518937"/>
            <a:ext cx="682800" cy="170700"/>
          </a:xfrm>
          <a:prstGeom prst="rect">
            <a:avLst/>
          </a:prstGeom>
          <a:noFill/>
          <a:ln>
            <a:noFill/>
          </a:ln>
        </p:spPr>
        <p:txBody>
          <a:bodyPr anchorCtr="0" anchor="t" bIns="91425" lIns="91425" rIns="91425" tIns="91425">
            <a:noAutofit/>
          </a:bodyPr>
          <a:lstStyle/>
          <a:p>
            <a:pPr lvl="0" algn="ctr">
              <a:spcBef>
                <a:spcPts val="0"/>
              </a:spcBef>
              <a:buNone/>
            </a:pPr>
            <a:r>
              <a:rPr lang="en" sz="1000"/>
              <a:t>TPR</a:t>
            </a:r>
          </a:p>
        </p:txBody>
      </p:sp>
      <p:sp>
        <p:nvSpPr>
          <p:cNvPr id="424" name="Shape 424"/>
          <p:cNvSpPr txBox="1"/>
          <p:nvPr/>
        </p:nvSpPr>
        <p:spPr>
          <a:xfrm>
            <a:off x="2106675" y="4530062"/>
            <a:ext cx="682800" cy="170700"/>
          </a:xfrm>
          <a:prstGeom prst="rect">
            <a:avLst/>
          </a:prstGeom>
          <a:noFill/>
          <a:ln>
            <a:noFill/>
          </a:ln>
        </p:spPr>
        <p:txBody>
          <a:bodyPr anchorCtr="0" anchor="t" bIns="91425" lIns="91425" rIns="91425" tIns="91425">
            <a:noAutofit/>
          </a:bodyPr>
          <a:lstStyle/>
          <a:p>
            <a:pPr lvl="0" rtl="0" algn="ctr">
              <a:spcBef>
                <a:spcPts val="0"/>
              </a:spcBef>
              <a:buNone/>
            </a:pPr>
            <a:r>
              <a:rPr lang="en" sz="1000"/>
              <a:t>FPR</a:t>
            </a:r>
          </a:p>
        </p:txBody>
      </p:sp>
      <p:sp>
        <p:nvSpPr>
          <p:cNvPr id="425" name="Shape 425"/>
          <p:cNvSpPr txBox="1"/>
          <p:nvPr/>
        </p:nvSpPr>
        <p:spPr>
          <a:xfrm>
            <a:off x="4941800" y="2844100"/>
            <a:ext cx="3444600" cy="1520400"/>
          </a:xfrm>
          <a:prstGeom prst="rect">
            <a:avLst/>
          </a:prstGeom>
          <a:noFill/>
          <a:ln>
            <a:noFill/>
          </a:ln>
        </p:spPr>
        <p:txBody>
          <a:bodyPr anchorCtr="0" anchor="t" bIns="91425" lIns="91425" rIns="91425" tIns="91425">
            <a:noAutofit/>
          </a:bodyPr>
          <a:lstStyle/>
          <a:p>
            <a:pPr indent="-228600" lvl="0" marL="457200" rtl="0">
              <a:spcBef>
                <a:spcPts val="0"/>
              </a:spcBef>
              <a:buClr>
                <a:schemeClr val="accent3"/>
              </a:buClr>
              <a:buChar char="●"/>
            </a:pPr>
            <a:r>
              <a:rPr lang="en">
                <a:solidFill>
                  <a:schemeClr val="accent3"/>
                </a:solidFill>
              </a:rPr>
              <a:t>TPR - proportion of all </a:t>
            </a:r>
            <a:r>
              <a:rPr i="1" lang="en" u="sng">
                <a:solidFill>
                  <a:schemeClr val="accent3"/>
                </a:solidFill>
              </a:rPr>
              <a:t>positive</a:t>
            </a:r>
            <a:r>
              <a:rPr lang="en">
                <a:solidFill>
                  <a:schemeClr val="accent3"/>
                </a:solidFill>
              </a:rPr>
              <a:t> samples predicted </a:t>
            </a:r>
            <a:r>
              <a:rPr lang="en">
                <a:solidFill>
                  <a:srgbClr val="B6D7A8"/>
                </a:solidFill>
              </a:rPr>
              <a:t>correctly</a:t>
            </a:r>
            <a:r>
              <a:rPr lang="en">
                <a:solidFill>
                  <a:schemeClr val="accent3"/>
                </a:solidFill>
              </a:rPr>
              <a:t> to be positive</a:t>
            </a:r>
          </a:p>
          <a:p>
            <a:pPr indent="-228600" lvl="0" marL="457200">
              <a:spcBef>
                <a:spcPts val="0"/>
              </a:spcBef>
              <a:buClr>
                <a:schemeClr val="accent3"/>
              </a:buClr>
              <a:buChar char="●"/>
            </a:pPr>
            <a:r>
              <a:rPr lang="en">
                <a:solidFill>
                  <a:schemeClr val="accent3"/>
                </a:solidFill>
              </a:rPr>
              <a:t>FPR - proportion of all </a:t>
            </a:r>
            <a:r>
              <a:rPr i="1" lang="en" u="sng">
                <a:solidFill>
                  <a:schemeClr val="accent3"/>
                </a:solidFill>
              </a:rPr>
              <a:t>negative</a:t>
            </a:r>
            <a:r>
              <a:rPr lang="en">
                <a:solidFill>
                  <a:schemeClr val="accent3"/>
                </a:solidFill>
              </a:rPr>
              <a:t> samples predicted </a:t>
            </a:r>
            <a:r>
              <a:rPr lang="en">
                <a:solidFill>
                  <a:srgbClr val="EA9999"/>
                </a:solidFill>
              </a:rPr>
              <a:t>wrongly</a:t>
            </a:r>
            <a:r>
              <a:rPr lang="en">
                <a:solidFill>
                  <a:schemeClr val="accent3"/>
                </a:solidFill>
              </a:rPr>
              <a:t> to be positive</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Links and references</a:t>
            </a:r>
          </a:p>
        </p:txBody>
      </p:sp>
      <p:sp>
        <p:nvSpPr>
          <p:cNvPr id="431" name="Shape 43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Curated paper lists</a:t>
            </a:r>
          </a:p>
          <a:p>
            <a:pPr indent="-228600" lvl="1" marL="914400" rtl="0">
              <a:spcBef>
                <a:spcPts val="0"/>
              </a:spcBef>
            </a:pPr>
            <a:r>
              <a:rPr lang="en" u="sng">
                <a:solidFill>
                  <a:schemeClr val="hlink"/>
                </a:solidFill>
                <a:hlinkClick r:id="rId3"/>
              </a:rPr>
              <a:t>https://github.com/ChristosChristofidis/awesome-deep-learning</a:t>
            </a:r>
          </a:p>
          <a:p>
            <a:pPr indent="-228600" lvl="1" marL="914400" rtl="0">
              <a:spcBef>
                <a:spcPts val="0"/>
              </a:spcBef>
            </a:pPr>
            <a:r>
              <a:rPr lang="en" u="sng">
                <a:solidFill>
                  <a:schemeClr val="hlink"/>
                </a:solidFill>
                <a:hlinkClick r:id="rId4"/>
              </a:rPr>
              <a:t>https://github.com/kjw0612/awesome-deep-vision</a:t>
            </a:r>
          </a:p>
          <a:p>
            <a:pPr indent="-228600" lvl="1" marL="914400" rtl="0">
              <a:spcBef>
                <a:spcPts val="0"/>
              </a:spcBef>
            </a:pPr>
            <a:r>
              <a:rPr lang="en" u="sng">
                <a:solidFill>
                  <a:schemeClr val="hlink"/>
                </a:solidFill>
                <a:hlinkClick r:id="rId5"/>
              </a:rPr>
              <a:t>https://github.com/terryum/awesome-deep-learning-papers</a:t>
            </a:r>
          </a:p>
          <a:p>
            <a:pPr indent="-228600" lvl="0" marL="457200" rtl="0">
              <a:spcBef>
                <a:spcPts val="0"/>
              </a:spcBef>
            </a:pPr>
            <a:r>
              <a:rPr lang="en"/>
              <a:t>Tooling</a:t>
            </a:r>
          </a:p>
          <a:p>
            <a:pPr indent="-228600" lvl="1" marL="914400" rtl="0">
              <a:spcBef>
                <a:spcPts val="0"/>
              </a:spcBef>
            </a:pPr>
            <a:r>
              <a:rPr lang="en" u="sng">
                <a:solidFill>
                  <a:schemeClr val="hlink"/>
                </a:solidFill>
                <a:hlinkClick r:id="rId6"/>
              </a:rPr>
              <a:t>https://github.com/tensorflow/tensorflow</a:t>
            </a:r>
          </a:p>
          <a:p>
            <a:pPr indent="-228600" lvl="1" marL="914400" rtl="0">
              <a:spcBef>
                <a:spcPts val="0"/>
              </a:spcBef>
            </a:pPr>
            <a:r>
              <a:rPr lang="en" u="sng">
                <a:solidFill>
                  <a:schemeClr val="hlink"/>
                </a:solidFill>
                <a:hlinkClick r:id="rId7"/>
              </a:rPr>
              <a:t>https://github.com/Theano/Theano</a:t>
            </a:r>
          </a:p>
          <a:p>
            <a:pPr indent="-228600" lvl="1" marL="914400" rtl="0">
              <a:spcBef>
                <a:spcPts val="0"/>
              </a:spcBef>
            </a:pPr>
            <a:r>
              <a:rPr lang="en" u="sng">
                <a:solidFill>
                  <a:schemeClr val="hlink"/>
                </a:solidFill>
                <a:hlinkClick r:id="rId8"/>
              </a:rPr>
              <a:t>https://github.com/dmlc/mxnet</a:t>
            </a:r>
            <a:r>
              <a:rPr lang="en"/>
              <a:t> -&gt; has a GoLang API</a:t>
            </a:r>
          </a:p>
          <a:p>
            <a:pPr indent="-228600" lvl="1" marL="914400" rtl="0">
              <a:spcBef>
                <a:spcPts val="0"/>
              </a:spcBef>
            </a:pPr>
            <a:r>
              <a:rPr lang="en" u="sng">
                <a:solidFill>
                  <a:schemeClr val="hlink"/>
                </a:solidFill>
                <a:hlinkClick r:id="rId9"/>
              </a:rPr>
              <a:t>https://github.com/fchollet/keras/tree/master/keras</a:t>
            </a:r>
          </a:p>
          <a:p>
            <a:pPr indent="-228600" lvl="1" marL="914400" rtl="0">
              <a:spcBef>
                <a:spcPts val="0"/>
              </a:spcBef>
            </a:pPr>
            <a:r>
              <a:rPr lang="en" u="sng">
                <a:solidFill>
                  <a:schemeClr val="hlink"/>
                </a:solidFill>
                <a:hlinkClick r:id="rId10"/>
              </a:rPr>
              <a:t>https://github.com/Lasagne/Lasagne</a:t>
            </a:r>
          </a:p>
          <a:p>
            <a:pPr indent="-228600" lvl="0" marL="457200" rtl="0">
              <a:spcBef>
                <a:spcPts val="0"/>
              </a:spcBef>
            </a:pPr>
            <a:r>
              <a:rPr lang="en"/>
              <a:t>Books</a:t>
            </a:r>
          </a:p>
          <a:p>
            <a:pPr indent="-228600" lvl="1" marL="914400">
              <a:spcBef>
                <a:spcPts val="0"/>
              </a:spcBef>
            </a:pPr>
            <a:r>
              <a:rPr lang="en"/>
              <a:t>“Pattern Recognition and Machine Learning” - Christopher Bishop</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We focus on </a:t>
            </a:r>
            <a:r>
              <a:rPr lang="en">
                <a:solidFill>
                  <a:srgbClr val="6FA8DC"/>
                </a:solidFill>
              </a:rPr>
              <a:t>supervised learning</a:t>
            </a:r>
            <a:r>
              <a:rPr lang="en"/>
              <a:t> (we do not cover </a:t>
            </a:r>
            <a:r>
              <a:rPr lang="en">
                <a:solidFill>
                  <a:srgbClr val="6FA8DC"/>
                </a:solidFill>
              </a:rPr>
              <a:t>unsupervised</a:t>
            </a:r>
            <a:r>
              <a:rPr lang="en"/>
              <a:t> and </a:t>
            </a:r>
            <a:r>
              <a:rPr lang="en">
                <a:solidFill>
                  <a:srgbClr val="6FA8DC"/>
                </a:solidFill>
              </a:rPr>
              <a:t>reinforcement learning</a:t>
            </a:r>
            <a:r>
              <a:rPr lang="en"/>
              <a:t>)</a:t>
            </a:r>
          </a:p>
          <a:p>
            <a:pPr indent="-228600" lvl="0" marL="457200" rtl="0">
              <a:spcBef>
                <a:spcPts val="0"/>
              </a:spcBef>
            </a:pPr>
            <a:r>
              <a:rPr lang="en"/>
              <a:t>We want a </a:t>
            </a:r>
            <a:r>
              <a:rPr lang="en">
                <a:solidFill>
                  <a:srgbClr val="FF9900"/>
                </a:solidFill>
              </a:rPr>
              <a:t>recommender </a:t>
            </a:r>
            <a:r>
              <a:rPr lang="en"/>
              <a:t>or </a:t>
            </a:r>
            <a:r>
              <a:rPr lang="en">
                <a:solidFill>
                  <a:srgbClr val="FF9900"/>
                </a:solidFill>
              </a:rPr>
              <a:t>predictor</a:t>
            </a:r>
          </a:p>
          <a:p>
            <a:pPr indent="-228600" lvl="0" marL="457200" rtl="0">
              <a:spcBef>
                <a:spcPts val="0"/>
              </a:spcBef>
            </a:pPr>
            <a:r>
              <a:rPr lang="en"/>
              <a:t>Equivalent formulation: learn a function </a:t>
            </a:r>
            <a:r>
              <a:rPr b="1" lang="en">
                <a:solidFill>
                  <a:srgbClr val="FF9900"/>
                </a:solidFill>
              </a:rPr>
              <a:t>f : </a:t>
            </a:r>
            <a:r>
              <a:rPr b="1" i="1" lang="en">
                <a:solidFill>
                  <a:srgbClr val="FF9900"/>
                </a:solidFill>
              </a:rPr>
              <a:t>X </a:t>
            </a:r>
            <a:r>
              <a:rPr b="1" lang="en">
                <a:solidFill>
                  <a:srgbClr val="FF9900"/>
                </a:solidFill>
              </a:rPr>
              <a:t>→</a:t>
            </a:r>
            <a:r>
              <a:rPr b="1" i="1" lang="en">
                <a:solidFill>
                  <a:srgbClr val="FF9900"/>
                </a:solidFill>
              </a:rPr>
              <a:t>Y</a:t>
            </a:r>
          </a:p>
          <a:p>
            <a:pPr indent="-228600" lvl="1" marL="914400" rtl="0">
              <a:spcBef>
                <a:spcPts val="0"/>
              </a:spcBef>
            </a:pPr>
            <a:r>
              <a:rPr lang="en"/>
              <a:t>Example: f(&lt;dog image&gt;) = “yes”, f(&lt;cat image&gt;) = “no” is a dog vs. cat classifier</a:t>
            </a:r>
          </a:p>
          <a:p>
            <a:pPr indent="-228600" lvl="0" marL="457200" rtl="0">
              <a:spcBef>
                <a:spcPts val="0"/>
              </a:spcBef>
            </a:pPr>
            <a:r>
              <a:rPr lang="en"/>
              <a:t>Better formulation: learn a function </a:t>
            </a:r>
            <a:r>
              <a:rPr b="1" lang="en">
                <a:solidFill>
                  <a:srgbClr val="FF9900"/>
                </a:solidFill>
              </a:rPr>
              <a:t>f : </a:t>
            </a:r>
            <a:r>
              <a:rPr b="1" i="1" lang="en">
                <a:solidFill>
                  <a:srgbClr val="FF9900"/>
                </a:solidFill>
              </a:rPr>
              <a:t>X</a:t>
            </a:r>
            <a:r>
              <a:rPr b="1" lang="en">
                <a:solidFill>
                  <a:srgbClr val="FF9900"/>
                </a:solidFill>
              </a:rPr>
              <a:t> →</a:t>
            </a:r>
            <a:r>
              <a:rPr b="1" i="1" lang="en">
                <a:solidFill>
                  <a:srgbClr val="FF9900"/>
                </a:solidFill>
              </a:rPr>
              <a:t>𝛳</a:t>
            </a:r>
          </a:p>
        </p:txBody>
      </p:sp>
      <p:sp>
        <p:nvSpPr>
          <p:cNvPr id="71" name="Shape 71"/>
          <p:cNvSpPr/>
          <p:nvPr/>
        </p:nvSpPr>
        <p:spPr>
          <a:xfrm>
            <a:off x="7134196" y="2792849"/>
            <a:ext cx="1811100" cy="1290000"/>
          </a:xfrm>
          <a:prstGeom prst="ellipse">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problem statement</a:t>
            </a:r>
          </a:p>
        </p:txBody>
      </p:sp>
      <p:pic>
        <p:nvPicPr>
          <p:cNvPr descr="Image result for imagenet cats" id="73" name="Shape 73"/>
          <p:cNvPicPr preferRelativeResize="0"/>
          <p:nvPr/>
        </p:nvPicPr>
        <p:blipFill>
          <a:blip r:embed="rId3">
            <a:alphaModFix/>
          </a:blip>
          <a:stretch>
            <a:fillRect/>
          </a:stretch>
        </p:blipFill>
        <p:spPr>
          <a:xfrm>
            <a:off x="3031737" y="4105805"/>
            <a:ext cx="913436" cy="627367"/>
          </a:xfrm>
          <a:prstGeom prst="rect">
            <a:avLst/>
          </a:prstGeom>
          <a:noFill/>
          <a:ln>
            <a:noFill/>
          </a:ln>
        </p:spPr>
      </p:pic>
      <p:sp>
        <p:nvSpPr>
          <p:cNvPr id="74" name="Shape 74"/>
          <p:cNvSpPr/>
          <p:nvPr/>
        </p:nvSpPr>
        <p:spPr>
          <a:xfrm>
            <a:off x="4839646" y="3736710"/>
            <a:ext cx="958800" cy="136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3000">
                <a:solidFill>
                  <a:schemeClr val="lt1"/>
                </a:solidFill>
              </a:rPr>
              <a:t>f</a:t>
            </a:r>
          </a:p>
        </p:txBody>
      </p:sp>
      <p:cxnSp>
        <p:nvCxnSpPr>
          <p:cNvPr id="75" name="Shape 75"/>
          <p:cNvCxnSpPr>
            <a:stCxn id="73" idx="3"/>
            <a:endCxn id="74" idx="1"/>
          </p:cNvCxnSpPr>
          <p:nvPr/>
        </p:nvCxnSpPr>
        <p:spPr>
          <a:xfrm>
            <a:off x="3945173" y="4419489"/>
            <a:ext cx="894600" cy="0"/>
          </a:xfrm>
          <a:prstGeom prst="straightConnector1">
            <a:avLst/>
          </a:prstGeom>
          <a:noFill/>
          <a:ln cap="flat" cmpd="sng" w="38100">
            <a:solidFill>
              <a:schemeClr val="dk2"/>
            </a:solidFill>
            <a:prstDash val="solid"/>
            <a:round/>
            <a:headEnd len="lg" w="lg" type="none"/>
            <a:tailEnd len="lg" w="lg" type="triangle"/>
          </a:ln>
        </p:spPr>
      </p:cxnSp>
      <p:cxnSp>
        <p:nvCxnSpPr>
          <p:cNvPr id="76" name="Shape 76"/>
          <p:cNvCxnSpPr>
            <a:stCxn id="74" idx="3"/>
          </p:cNvCxnSpPr>
          <p:nvPr/>
        </p:nvCxnSpPr>
        <p:spPr>
          <a:xfrm flipH="1" rot="10800000">
            <a:off x="5798446" y="4414110"/>
            <a:ext cx="1028400" cy="5400"/>
          </a:xfrm>
          <a:prstGeom prst="straightConnector1">
            <a:avLst/>
          </a:prstGeom>
          <a:noFill/>
          <a:ln cap="flat" cmpd="sng" w="38100">
            <a:solidFill>
              <a:schemeClr val="dk2"/>
            </a:solidFill>
            <a:prstDash val="solid"/>
            <a:round/>
            <a:headEnd len="lg" w="lg" type="none"/>
            <a:tailEnd len="lg" w="lg" type="triangle"/>
          </a:ln>
        </p:spPr>
      </p:cxnSp>
      <p:grpSp>
        <p:nvGrpSpPr>
          <p:cNvPr id="77" name="Shape 77"/>
          <p:cNvGrpSpPr/>
          <p:nvPr/>
        </p:nvGrpSpPr>
        <p:grpSpPr>
          <a:xfrm>
            <a:off x="7586760" y="3260108"/>
            <a:ext cx="964743" cy="695609"/>
            <a:chOff x="5123485" y="1334318"/>
            <a:chExt cx="1630460" cy="1280106"/>
          </a:xfrm>
        </p:grpSpPr>
        <p:cxnSp>
          <p:nvCxnSpPr>
            <p:cNvPr id="78" name="Shape 78"/>
            <p:cNvCxnSpPr/>
            <p:nvPr/>
          </p:nvCxnSpPr>
          <p:spPr>
            <a:xfrm>
              <a:off x="5190050" y="2598900"/>
              <a:ext cx="1435200" cy="0"/>
            </a:xfrm>
            <a:prstGeom prst="straightConnector1">
              <a:avLst/>
            </a:prstGeom>
            <a:noFill/>
            <a:ln cap="flat" cmpd="sng" w="9525">
              <a:solidFill>
                <a:schemeClr val="dk2"/>
              </a:solidFill>
              <a:prstDash val="solid"/>
              <a:round/>
              <a:headEnd len="lg" w="lg" type="none"/>
              <a:tailEnd len="lg" w="lg" type="triangle"/>
            </a:ln>
          </p:spPr>
        </p:cxnSp>
        <p:cxnSp>
          <p:nvCxnSpPr>
            <p:cNvPr id="79" name="Shape 79"/>
            <p:cNvCxnSpPr/>
            <p:nvPr/>
          </p:nvCxnSpPr>
          <p:spPr>
            <a:xfrm rot="10800000">
              <a:off x="5205575" y="1667925"/>
              <a:ext cx="0" cy="946500"/>
            </a:xfrm>
            <a:prstGeom prst="straightConnector1">
              <a:avLst/>
            </a:prstGeom>
            <a:noFill/>
            <a:ln cap="flat" cmpd="sng" w="9525">
              <a:solidFill>
                <a:schemeClr val="dk2"/>
              </a:solidFill>
              <a:prstDash val="solid"/>
              <a:round/>
              <a:headEnd len="lg" w="lg" type="none"/>
              <a:tailEnd len="lg" w="lg" type="triangle"/>
            </a:ln>
          </p:spPr>
        </p:cxnSp>
        <p:sp>
          <p:nvSpPr>
            <p:cNvPr id="80" name="Shape 80"/>
            <p:cNvSpPr/>
            <p:nvPr/>
          </p:nvSpPr>
          <p:spPr>
            <a:xfrm>
              <a:off x="5399500" y="1784325"/>
              <a:ext cx="100800" cy="81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5800150" y="2397200"/>
              <a:ext cx="100800" cy="201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6200800" y="2476500"/>
              <a:ext cx="100800" cy="122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3" name="Shape 83"/>
            <p:cNvSpPr txBox="1"/>
            <p:nvPr/>
          </p:nvSpPr>
          <p:spPr>
            <a:xfrm>
              <a:off x="5123485" y="1334318"/>
              <a:ext cx="652800" cy="333600"/>
            </a:xfrm>
            <a:prstGeom prst="rect">
              <a:avLst/>
            </a:prstGeom>
            <a:noFill/>
            <a:ln>
              <a:noFill/>
            </a:ln>
          </p:spPr>
          <p:txBody>
            <a:bodyPr anchorCtr="0" anchor="t" bIns="91425" lIns="91425" rIns="91425" tIns="91425">
              <a:noAutofit/>
            </a:bodyPr>
            <a:lstStyle/>
            <a:p>
              <a:pPr lvl="0" algn="ctr">
                <a:spcBef>
                  <a:spcPts val="0"/>
                </a:spcBef>
                <a:buNone/>
              </a:pPr>
              <a:r>
                <a:rPr lang="en" sz="1000">
                  <a:solidFill>
                    <a:schemeClr val="accent3"/>
                  </a:solidFill>
                </a:rPr>
                <a:t>cat</a:t>
              </a:r>
            </a:p>
          </p:txBody>
        </p:sp>
        <p:sp>
          <p:nvSpPr>
            <p:cNvPr id="84" name="Shape 84"/>
            <p:cNvSpPr txBox="1"/>
            <p:nvPr/>
          </p:nvSpPr>
          <p:spPr>
            <a:xfrm>
              <a:off x="5524181" y="1966617"/>
              <a:ext cx="777300" cy="3336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chemeClr val="accent3"/>
                  </a:solidFill>
                </a:rPr>
                <a:t>dog</a:t>
              </a:r>
            </a:p>
          </p:txBody>
        </p:sp>
        <p:sp>
          <p:nvSpPr>
            <p:cNvPr id="85" name="Shape 85"/>
            <p:cNvSpPr txBox="1"/>
            <p:nvPr/>
          </p:nvSpPr>
          <p:spPr>
            <a:xfrm>
              <a:off x="6063346" y="2043225"/>
              <a:ext cx="690600" cy="3336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chemeClr val="accent3"/>
                  </a:solidFill>
                </a:rPr>
                <a:t>tree</a:t>
              </a:r>
            </a:p>
          </p:txBody>
        </p:sp>
      </p:grpSp>
      <p:pic>
        <p:nvPicPr>
          <p:cNvPr descr="Image result for imagenet cats" id="86" name="Shape 86"/>
          <p:cNvPicPr preferRelativeResize="0"/>
          <p:nvPr/>
        </p:nvPicPr>
        <p:blipFill>
          <a:blip r:embed="rId4">
            <a:alphaModFix/>
          </a:blip>
          <a:stretch>
            <a:fillRect/>
          </a:stretch>
        </p:blipFill>
        <p:spPr>
          <a:xfrm>
            <a:off x="1325804" y="3457395"/>
            <a:ext cx="508621" cy="420684"/>
          </a:xfrm>
          <a:prstGeom prst="rect">
            <a:avLst/>
          </a:prstGeom>
          <a:noFill/>
          <a:ln>
            <a:noFill/>
          </a:ln>
        </p:spPr>
      </p:pic>
      <p:pic>
        <p:nvPicPr>
          <p:cNvPr descr="Image result for dogs" id="87" name="Shape 87"/>
          <p:cNvPicPr preferRelativeResize="0"/>
          <p:nvPr/>
        </p:nvPicPr>
        <p:blipFill>
          <a:blip r:embed="rId5">
            <a:alphaModFix/>
          </a:blip>
          <a:stretch>
            <a:fillRect/>
          </a:stretch>
        </p:blipFill>
        <p:spPr>
          <a:xfrm>
            <a:off x="992277" y="3950140"/>
            <a:ext cx="780562" cy="368757"/>
          </a:xfrm>
          <a:prstGeom prst="rect">
            <a:avLst/>
          </a:prstGeom>
          <a:noFill/>
          <a:ln>
            <a:noFill/>
          </a:ln>
        </p:spPr>
      </p:pic>
      <p:sp>
        <p:nvSpPr>
          <p:cNvPr id="88" name="Shape 88"/>
          <p:cNvSpPr/>
          <p:nvPr/>
        </p:nvSpPr>
        <p:spPr>
          <a:xfrm>
            <a:off x="775700" y="3239340"/>
            <a:ext cx="1803000" cy="1245300"/>
          </a:xfrm>
          <a:prstGeom prst="ellipse">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Image result for tree" id="89" name="Shape 89"/>
          <p:cNvPicPr preferRelativeResize="0"/>
          <p:nvPr/>
        </p:nvPicPr>
        <p:blipFill>
          <a:blip r:embed="rId6">
            <a:alphaModFix/>
          </a:blip>
          <a:stretch>
            <a:fillRect/>
          </a:stretch>
        </p:blipFill>
        <p:spPr>
          <a:xfrm>
            <a:off x="1570267" y="3729910"/>
            <a:ext cx="846736" cy="420705"/>
          </a:xfrm>
          <a:prstGeom prst="rect">
            <a:avLst/>
          </a:prstGeom>
          <a:noFill/>
          <a:ln>
            <a:noFill/>
          </a:ln>
        </p:spPr>
      </p:pic>
      <p:sp>
        <p:nvSpPr>
          <p:cNvPr id="90" name="Shape 90"/>
          <p:cNvSpPr txBox="1"/>
          <p:nvPr/>
        </p:nvSpPr>
        <p:spPr>
          <a:xfrm>
            <a:off x="2625191" y="3534915"/>
            <a:ext cx="878699" cy="420600"/>
          </a:xfrm>
          <a:prstGeom prst="rect">
            <a:avLst/>
          </a:prstGeom>
          <a:noFill/>
          <a:ln>
            <a:noFill/>
          </a:ln>
        </p:spPr>
        <p:txBody>
          <a:bodyPr anchorCtr="0" anchor="t" bIns="91425" lIns="91425" rIns="91425" tIns="91425">
            <a:noAutofit/>
          </a:bodyPr>
          <a:lstStyle/>
          <a:p>
            <a:pPr lvl="0">
              <a:spcBef>
                <a:spcPts val="0"/>
              </a:spcBef>
              <a:buNone/>
            </a:pPr>
            <a:r>
              <a:rPr b="1" i="1" lang="en" sz="2400">
                <a:solidFill>
                  <a:srgbClr val="FF9900"/>
                </a:solidFill>
              </a:rPr>
              <a:t>X </a:t>
            </a:r>
            <a:r>
              <a:rPr lang="en" sz="1200">
                <a:solidFill>
                  <a:srgbClr val="FF9900"/>
                </a:solidFill>
              </a:rPr>
              <a:t>space</a:t>
            </a:r>
          </a:p>
        </p:txBody>
      </p:sp>
      <p:cxnSp>
        <p:nvCxnSpPr>
          <p:cNvPr id="91" name="Shape 91"/>
          <p:cNvCxnSpPr>
            <a:stCxn id="73" idx="1"/>
            <a:endCxn id="88" idx="5"/>
          </p:cNvCxnSpPr>
          <p:nvPr/>
        </p:nvCxnSpPr>
        <p:spPr>
          <a:xfrm rot="10800000">
            <a:off x="2314737" y="4302189"/>
            <a:ext cx="717000" cy="117300"/>
          </a:xfrm>
          <a:prstGeom prst="straightConnector1">
            <a:avLst/>
          </a:prstGeom>
          <a:noFill/>
          <a:ln cap="flat" cmpd="sng" w="9525">
            <a:solidFill>
              <a:schemeClr val="dk2"/>
            </a:solidFill>
            <a:prstDash val="solid"/>
            <a:round/>
            <a:headEnd len="lg" w="lg" type="none"/>
            <a:tailEnd len="lg" w="lg" type="none"/>
          </a:ln>
        </p:spPr>
      </p:cxnSp>
      <p:sp>
        <p:nvSpPr>
          <p:cNvPr id="92" name="Shape 92"/>
          <p:cNvSpPr txBox="1"/>
          <p:nvPr/>
        </p:nvSpPr>
        <p:spPr>
          <a:xfrm>
            <a:off x="6916451" y="4193750"/>
            <a:ext cx="2067000" cy="333900"/>
          </a:xfrm>
          <a:prstGeom prst="rect">
            <a:avLst/>
          </a:prstGeom>
          <a:noFill/>
          <a:ln>
            <a:noFill/>
          </a:ln>
        </p:spPr>
        <p:txBody>
          <a:bodyPr anchorCtr="0" anchor="t" bIns="91425" lIns="91425" rIns="91425" tIns="91425">
            <a:noAutofit/>
          </a:bodyPr>
          <a:lstStyle/>
          <a:p>
            <a:pPr lvl="0">
              <a:spcBef>
                <a:spcPts val="0"/>
              </a:spcBef>
              <a:buNone/>
            </a:pPr>
            <a:r>
              <a:rPr lang="en">
                <a:solidFill>
                  <a:schemeClr val="lt2"/>
                </a:solidFill>
              </a:rPr>
              <a:t>𝜃 = ( 0.8, 0.15, 0.05)</a:t>
            </a:r>
          </a:p>
        </p:txBody>
      </p:sp>
      <p:cxnSp>
        <p:nvCxnSpPr>
          <p:cNvPr id="93" name="Shape 93"/>
          <p:cNvCxnSpPr>
            <a:stCxn id="92" idx="0"/>
            <a:endCxn id="80" idx="2"/>
          </p:cNvCxnSpPr>
          <p:nvPr/>
        </p:nvCxnSpPr>
        <p:spPr>
          <a:xfrm rot="10800000">
            <a:off x="7779851" y="3947150"/>
            <a:ext cx="170100" cy="246600"/>
          </a:xfrm>
          <a:prstGeom prst="straightConnector1">
            <a:avLst/>
          </a:prstGeom>
          <a:noFill/>
          <a:ln cap="flat" cmpd="sng" w="9525">
            <a:solidFill>
              <a:schemeClr val="dk2"/>
            </a:solidFill>
            <a:prstDash val="solid"/>
            <a:round/>
            <a:headEnd len="lg" w="lg" type="none"/>
            <a:tailEnd len="lg" w="lg" type="none"/>
          </a:ln>
        </p:spPr>
      </p:cxnSp>
      <p:sp>
        <p:nvSpPr>
          <p:cNvPr id="94" name="Shape 94"/>
          <p:cNvSpPr txBox="1"/>
          <p:nvPr/>
        </p:nvSpPr>
        <p:spPr>
          <a:xfrm>
            <a:off x="6275760" y="3527042"/>
            <a:ext cx="932400" cy="333600"/>
          </a:xfrm>
          <a:prstGeom prst="rect">
            <a:avLst/>
          </a:prstGeom>
          <a:noFill/>
          <a:ln>
            <a:noFill/>
          </a:ln>
        </p:spPr>
        <p:txBody>
          <a:bodyPr anchorCtr="0" anchor="t" bIns="91425" lIns="91425" rIns="91425" tIns="91425">
            <a:noAutofit/>
          </a:bodyPr>
          <a:lstStyle/>
          <a:p>
            <a:pPr lvl="0" rtl="0" algn="ctr">
              <a:spcBef>
                <a:spcPts val="0"/>
              </a:spcBef>
              <a:buNone/>
            </a:pPr>
            <a:r>
              <a:rPr b="1" i="1" lang="en" sz="1800">
                <a:solidFill>
                  <a:srgbClr val="FF9900"/>
                </a:solidFill>
                <a:latin typeface="Average"/>
                <a:ea typeface="Average"/>
                <a:cs typeface="Average"/>
                <a:sym typeface="Average"/>
              </a:rPr>
              <a:t>𝛳</a:t>
            </a:r>
            <a:r>
              <a:rPr b="1" i="1" lang="en" sz="2400">
                <a:solidFill>
                  <a:srgbClr val="FF9900"/>
                </a:solidFill>
              </a:rPr>
              <a:t> </a:t>
            </a:r>
            <a:r>
              <a:rPr lang="en" sz="1200">
                <a:solidFill>
                  <a:srgbClr val="FF9900"/>
                </a:solidFill>
              </a:rPr>
              <a:t>space</a:t>
            </a:r>
          </a:p>
        </p:txBody>
      </p:sp>
      <p:grpSp>
        <p:nvGrpSpPr>
          <p:cNvPr id="95" name="Shape 95"/>
          <p:cNvGrpSpPr/>
          <p:nvPr/>
        </p:nvGrpSpPr>
        <p:grpSpPr>
          <a:xfrm>
            <a:off x="8051007" y="3044725"/>
            <a:ext cx="932444" cy="612336"/>
            <a:chOff x="5113774" y="1487564"/>
            <a:chExt cx="1575873" cy="1126860"/>
          </a:xfrm>
        </p:grpSpPr>
        <p:cxnSp>
          <p:nvCxnSpPr>
            <p:cNvPr id="96" name="Shape 96"/>
            <p:cNvCxnSpPr/>
            <p:nvPr/>
          </p:nvCxnSpPr>
          <p:spPr>
            <a:xfrm>
              <a:off x="5190050" y="2598900"/>
              <a:ext cx="1435200" cy="0"/>
            </a:xfrm>
            <a:prstGeom prst="straightConnector1">
              <a:avLst/>
            </a:prstGeom>
            <a:noFill/>
            <a:ln cap="flat" cmpd="sng" w="9525">
              <a:solidFill>
                <a:schemeClr val="dk2"/>
              </a:solidFill>
              <a:prstDash val="solid"/>
              <a:round/>
              <a:headEnd len="lg" w="lg" type="none"/>
              <a:tailEnd len="lg" w="lg" type="triangle"/>
            </a:ln>
          </p:spPr>
        </p:cxnSp>
        <p:cxnSp>
          <p:nvCxnSpPr>
            <p:cNvPr id="97" name="Shape 97"/>
            <p:cNvCxnSpPr/>
            <p:nvPr/>
          </p:nvCxnSpPr>
          <p:spPr>
            <a:xfrm rot="10800000">
              <a:off x="5205575" y="1667925"/>
              <a:ext cx="0" cy="946500"/>
            </a:xfrm>
            <a:prstGeom prst="straightConnector1">
              <a:avLst/>
            </a:prstGeom>
            <a:noFill/>
            <a:ln cap="flat" cmpd="sng" w="9525">
              <a:solidFill>
                <a:schemeClr val="dk2"/>
              </a:solidFill>
              <a:prstDash val="solid"/>
              <a:round/>
              <a:headEnd len="lg" w="lg" type="none"/>
              <a:tailEnd len="lg" w="lg" type="triangle"/>
            </a:ln>
          </p:spPr>
        </p:cxnSp>
        <p:sp>
          <p:nvSpPr>
            <p:cNvPr id="98" name="Shape 98"/>
            <p:cNvSpPr/>
            <p:nvPr/>
          </p:nvSpPr>
          <p:spPr>
            <a:xfrm>
              <a:off x="5399489" y="2265223"/>
              <a:ext cx="100800" cy="33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5800156" y="1897907"/>
              <a:ext cx="100800" cy="70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6200800" y="2476500"/>
              <a:ext cx="100800" cy="122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txBox="1"/>
            <p:nvPr/>
          </p:nvSpPr>
          <p:spPr>
            <a:xfrm>
              <a:off x="5113774" y="1807572"/>
              <a:ext cx="652800" cy="3336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chemeClr val="accent3"/>
                  </a:solidFill>
                </a:rPr>
                <a:t>cat</a:t>
              </a:r>
            </a:p>
          </p:txBody>
        </p:sp>
        <p:sp>
          <p:nvSpPr>
            <p:cNvPr id="102" name="Shape 102"/>
            <p:cNvSpPr txBox="1"/>
            <p:nvPr/>
          </p:nvSpPr>
          <p:spPr>
            <a:xfrm>
              <a:off x="5524145" y="1487564"/>
              <a:ext cx="859500" cy="3336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chemeClr val="accent3"/>
                  </a:solidFill>
                </a:rPr>
                <a:t>dog</a:t>
              </a:r>
            </a:p>
          </p:txBody>
        </p:sp>
        <p:sp>
          <p:nvSpPr>
            <p:cNvPr id="103" name="Shape 103"/>
            <p:cNvSpPr txBox="1"/>
            <p:nvPr/>
          </p:nvSpPr>
          <p:spPr>
            <a:xfrm>
              <a:off x="5934548" y="2043203"/>
              <a:ext cx="755100" cy="3336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chemeClr val="accent3"/>
                  </a:solidFill>
                </a:rPr>
                <a:t>tree</a:t>
              </a:r>
            </a:p>
          </p:txBody>
        </p:sp>
      </p:grpSp>
      <p:grpSp>
        <p:nvGrpSpPr>
          <p:cNvPr id="104" name="Shape 104"/>
          <p:cNvGrpSpPr/>
          <p:nvPr/>
        </p:nvGrpSpPr>
        <p:grpSpPr>
          <a:xfrm>
            <a:off x="7208139" y="2832002"/>
            <a:ext cx="919239" cy="514328"/>
            <a:chOff x="5123485" y="1667925"/>
            <a:chExt cx="1553556" cy="946500"/>
          </a:xfrm>
        </p:grpSpPr>
        <p:cxnSp>
          <p:nvCxnSpPr>
            <p:cNvPr id="105" name="Shape 105"/>
            <p:cNvCxnSpPr/>
            <p:nvPr/>
          </p:nvCxnSpPr>
          <p:spPr>
            <a:xfrm>
              <a:off x="5190050" y="2598900"/>
              <a:ext cx="1435200" cy="0"/>
            </a:xfrm>
            <a:prstGeom prst="straightConnector1">
              <a:avLst/>
            </a:prstGeom>
            <a:noFill/>
            <a:ln cap="flat" cmpd="sng" w="9525">
              <a:solidFill>
                <a:schemeClr val="dk2"/>
              </a:solidFill>
              <a:prstDash val="solid"/>
              <a:round/>
              <a:headEnd len="lg" w="lg" type="none"/>
              <a:tailEnd len="lg" w="lg" type="triangle"/>
            </a:ln>
          </p:spPr>
        </p:cxnSp>
        <p:cxnSp>
          <p:nvCxnSpPr>
            <p:cNvPr id="106" name="Shape 106"/>
            <p:cNvCxnSpPr/>
            <p:nvPr/>
          </p:nvCxnSpPr>
          <p:spPr>
            <a:xfrm rot="10800000">
              <a:off x="5205575" y="1667925"/>
              <a:ext cx="0" cy="946500"/>
            </a:xfrm>
            <a:prstGeom prst="straightConnector1">
              <a:avLst/>
            </a:prstGeom>
            <a:noFill/>
            <a:ln cap="flat" cmpd="sng" w="9525">
              <a:solidFill>
                <a:schemeClr val="dk2"/>
              </a:solidFill>
              <a:prstDash val="solid"/>
              <a:round/>
              <a:headEnd len="lg" w="lg" type="none"/>
              <a:tailEnd len="lg" w="lg" type="triangle"/>
            </a:ln>
          </p:spPr>
        </p:cxnSp>
        <p:sp>
          <p:nvSpPr>
            <p:cNvPr id="107" name="Shape 107"/>
            <p:cNvSpPr/>
            <p:nvPr/>
          </p:nvSpPr>
          <p:spPr>
            <a:xfrm>
              <a:off x="5399489" y="2325736"/>
              <a:ext cx="100800" cy="27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5800156" y="2326024"/>
              <a:ext cx="100800" cy="27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6200791" y="2265288"/>
              <a:ext cx="100800" cy="333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txBox="1"/>
            <p:nvPr/>
          </p:nvSpPr>
          <p:spPr>
            <a:xfrm>
              <a:off x="5123485" y="1880502"/>
              <a:ext cx="652800" cy="3336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chemeClr val="accent3"/>
                  </a:solidFill>
                </a:rPr>
                <a:t>cat</a:t>
              </a:r>
            </a:p>
          </p:txBody>
        </p:sp>
        <p:sp>
          <p:nvSpPr>
            <p:cNvPr id="111" name="Shape 111"/>
            <p:cNvSpPr txBox="1"/>
            <p:nvPr/>
          </p:nvSpPr>
          <p:spPr>
            <a:xfrm>
              <a:off x="5550411" y="1880517"/>
              <a:ext cx="742500" cy="3336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chemeClr val="accent3"/>
                  </a:solidFill>
                </a:rPr>
                <a:t>dog</a:t>
              </a:r>
            </a:p>
          </p:txBody>
        </p:sp>
        <p:sp>
          <p:nvSpPr>
            <p:cNvPr id="112" name="Shape 112"/>
            <p:cNvSpPr txBox="1"/>
            <p:nvPr/>
          </p:nvSpPr>
          <p:spPr>
            <a:xfrm>
              <a:off x="5934542" y="1807560"/>
              <a:ext cx="742500" cy="333600"/>
            </a:xfrm>
            <a:prstGeom prst="rect">
              <a:avLst/>
            </a:prstGeom>
            <a:noFill/>
            <a:ln>
              <a:noFill/>
            </a:ln>
          </p:spPr>
          <p:txBody>
            <a:bodyPr anchorCtr="0" anchor="t" bIns="91425" lIns="91425" rIns="91425" tIns="91425">
              <a:noAutofit/>
            </a:bodyPr>
            <a:lstStyle/>
            <a:p>
              <a:pPr lvl="0" rtl="0" algn="ctr">
                <a:spcBef>
                  <a:spcPts val="0"/>
                </a:spcBef>
                <a:buNone/>
              </a:pPr>
              <a:r>
                <a:rPr lang="en" sz="1000">
                  <a:solidFill>
                    <a:schemeClr val="accent3"/>
                  </a:solidFill>
                </a:rPr>
                <a:t>tree</a:t>
              </a: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animEffect filter="fade" transition="in">
                                      <p:cBhvr>
                                        <p:cTn dur="1000"/>
                                        <p:tgtEl>
                                          <p:spTgt spid="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animEffect filter="fade" transition="in">
                                      <p:cBhvr>
                                        <p:cTn dur="1000"/>
                                        <p:tgtEl>
                                          <p:spTgt spid="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animEffect filter="fade" transition="in">
                                      <p:cBhvr>
                                        <p:cTn dur="1000"/>
                                        <p:tgtEl>
                                          <p:spTgt spid="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animEffect filter="fade" transition="in">
                                      <p:cBhvr>
                                        <p:cTn dur="1000"/>
                                        <p:tgtEl>
                                          <p:spTgt spid="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animEffect filter="fade" transition="in">
                                      <p:cBhvr>
                                        <p:cTn dur="1000"/>
                                        <p:tgtEl>
                                          <p:spTgt spid="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should the function be?</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function </a:t>
            </a:r>
            <a:r>
              <a:rPr b="1" lang="en">
                <a:solidFill>
                  <a:srgbClr val="FF9900"/>
                </a:solidFill>
              </a:rPr>
              <a:t>f </a:t>
            </a:r>
            <a:r>
              <a:rPr lang="en"/>
              <a:t>should be as </a:t>
            </a:r>
            <a:r>
              <a:rPr lang="en" u="sng"/>
              <a:t>unrestricted</a:t>
            </a:r>
            <a:r>
              <a:rPr lang="en"/>
              <a:t> as possible, because real world classification &amp; prediction tasks are very complex</a:t>
            </a:r>
          </a:p>
          <a:p>
            <a:pPr lvl="0" rtl="0">
              <a:spcBef>
                <a:spcPts val="0"/>
              </a:spcBef>
              <a:buNone/>
            </a:pPr>
            <a:r>
              <a:t/>
            </a:r>
            <a:endParaRPr/>
          </a:p>
          <a:p>
            <a:pPr indent="-228600" lvl="0" marL="457200" rtl="0">
              <a:spcBef>
                <a:spcPts val="0"/>
              </a:spcBef>
            </a:pPr>
            <a:r>
              <a:rPr lang="en"/>
              <a:t>Linear functions</a:t>
            </a:r>
            <a:r>
              <a:rPr b="1" lang="en">
                <a:solidFill>
                  <a:srgbClr val="FF9900"/>
                </a:solidFill>
              </a:rPr>
              <a:t> </a:t>
            </a:r>
            <a:r>
              <a:rPr lang="en"/>
              <a:t>will not suffice, hence </a:t>
            </a:r>
            <a:r>
              <a:rPr lang="en">
                <a:solidFill>
                  <a:srgbClr val="FF9900"/>
                </a:solidFill>
              </a:rPr>
              <a:t>Deep Learning</a:t>
            </a:r>
          </a:p>
          <a:p>
            <a:pPr lvl="0" rtl="0">
              <a:spcBef>
                <a:spcPts val="0"/>
              </a:spcBef>
              <a:buNone/>
            </a:pPr>
            <a:r>
              <a:t/>
            </a:r>
            <a:endParaRPr/>
          </a:p>
          <a:p>
            <a:pPr indent="-228600" lvl="0" marL="457200" rtl="0">
              <a:spcBef>
                <a:spcPts val="0"/>
              </a:spcBef>
            </a:pPr>
            <a:r>
              <a:rPr lang="en"/>
              <a:t>The form of the function should be learned automatically</a:t>
            </a:r>
          </a:p>
          <a:p>
            <a:pPr indent="-228600" lvl="1" marL="914400">
              <a:spcBef>
                <a:spcPts val="0"/>
              </a:spcBef>
            </a:pPr>
            <a:r>
              <a:rPr lang="en"/>
              <a:t>We will present </a:t>
            </a:r>
            <a:r>
              <a:rPr lang="en">
                <a:solidFill>
                  <a:srgbClr val="FF9900"/>
                </a:solidFill>
              </a:rPr>
              <a:t>training examples</a:t>
            </a:r>
            <a:r>
              <a:rPr lang="en"/>
              <a:t> of mappings (object -&gt; prediction) and the function will gradually change to fit those examples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animEffect filter="fade" transition="in">
                                      <p:cBhvr>
                                        <p:cTn dur="1000"/>
                                        <p:tgtEl>
                                          <p:spTgt spid="1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animEffect filter="fade" transition="in">
                                      <p:cBhvr>
                                        <p:cTn dur="1000"/>
                                        <p:tgtEl>
                                          <p:spTgt spid="11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Training in machine learning</a:t>
            </a:r>
          </a:p>
        </p:txBody>
      </p:sp>
      <p:sp>
        <p:nvSpPr>
          <p:cNvPr id="124" name="Shape 12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function </a:t>
            </a:r>
            <a:r>
              <a:rPr b="1" lang="en">
                <a:solidFill>
                  <a:srgbClr val="FF9900"/>
                </a:solidFill>
              </a:rPr>
              <a:t>f</a:t>
            </a:r>
            <a:r>
              <a:rPr lang="en"/>
              <a:t> should map objects from </a:t>
            </a:r>
            <a:r>
              <a:rPr b="1" i="1" lang="en">
                <a:solidFill>
                  <a:srgbClr val="FF9900"/>
                </a:solidFill>
              </a:rPr>
              <a:t>X </a:t>
            </a:r>
            <a:r>
              <a:rPr lang="en">
                <a:solidFill>
                  <a:srgbClr val="FF9900"/>
                </a:solidFill>
              </a:rPr>
              <a:t>space</a:t>
            </a:r>
            <a:r>
              <a:rPr b="1" i="1" lang="en">
                <a:solidFill>
                  <a:srgbClr val="FF9900"/>
                </a:solidFill>
              </a:rPr>
              <a:t> </a:t>
            </a:r>
            <a:r>
              <a:rPr lang="en"/>
              <a:t>to parameters of probability distributions </a:t>
            </a:r>
            <a:r>
              <a:rPr lang="en">
                <a:solidFill>
                  <a:srgbClr val="FF9900"/>
                </a:solidFill>
              </a:rPr>
              <a:t>𝜽</a:t>
            </a:r>
          </a:p>
          <a:p>
            <a:pPr indent="-228600" lvl="1" marL="914400" rtl="0">
              <a:spcBef>
                <a:spcPts val="0"/>
              </a:spcBef>
            </a:pPr>
            <a:r>
              <a:rPr lang="en"/>
              <a:t>𝜽 = (0.8, 0.15, 0.05) could define a prob. distribution (uncertainty) over 3 states (cat, dog, tree)</a:t>
            </a:r>
          </a:p>
          <a:p>
            <a:pPr indent="-228600" lvl="1" marL="914400" rtl="0">
              <a:spcBef>
                <a:spcPts val="0"/>
              </a:spcBef>
            </a:pPr>
            <a:r>
              <a:rPr lang="en"/>
              <a:t>𝜽 = (𝝁, σ) = ( 3.32,  2.6) could define a normal (gaussian) prob. distribution over </a:t>
            </a:r>
            <a:r>
              <a:rPr b="1" lang="en"/>
              <a:t>∞</a:t>
            </a:r>
            <a:r>
              <a:rPr lang="en"/>
              <a:t> many states, which is used when we want to predict real numbers</a:t>
            </a:r>
          </a:p>
          <a:p>
            <a:pPr indent="0" lvl="0" marL="0" rtl="0">
              <a:spcBef>
                <a:spcPts val="0"/>
              </a:spcBef>
              <a:buNone/>
            </a:pPr>
            <a:r>
              <a:t/>
            </a:r>
            <a:endParaRPr/>
          </a:p>
          <a:p>
            <a:pPr indent="-228600" lvl="0" marL="457200" rtl="0">
              <a:spcBef>
                <a:spcPts val="0"/>
              </a:spcBef>
            </a:pPr>
            <a:r>
              <a:rPr lang="en"/>
              <a:t>The way we train the neural network is</a:t>
            </a:r>
            <a:br>
              <a:rPr lang="en"/>
            </a:br>
            <a:r>
              <a:rPr lang="en"/>
              <a:t>determined by how we interpret the outputs </a:t>
            </a:r>
            <a:r>
              <a:rPr lang="en">
                <a:solidFill>
                  <a:srgbClr val="FF9900"/>
                </a:solidFill>
              </a:rPr>
              <a:t>𝜽</a:t>
            </a:r>
            <a:r>
              <a:rPr lang="en"/>
              <a:t>.</a:t>
            </a:r>
            <a:br>
              <a:rPr lang="en"/>
            </a:br>
            <a:r>
              <a:rPr lang="en"/>
              <a:t>This defines our </a:t>
            </a:r>
            <a:r>
              <a:rPr lang="en">
                <a:solidFill>
                  <a:srgbClr val="FF9900"/>
                </a:solidFill>
              </a:rPr>
              <a:t>LOSS </a:t>
            </a:r>
            <a:r>
              <a:rPr lang="en"/>
              <a:t>function.</a:t>
            </a:r>
            <a:br>
              <a:rPr lang="en"/>
            </a:br>
          </a:p>
          <a:p>
            <a:pPr lvl="0" rtl="0">
              <a:spcBef>
                <a:spcPts val="0"/>
              </a:spcBef>
              <a:buNone/>
            </a:pPr>
            <a:r>
              <a:t/>
            </a:r>
            <a:endParaRPr/>
          </a:p>
          <a:p>
            <a:pPr lvl="0" rtl="0">
              <a:spcBef>
                <a:spcPts val="0"/>
              </a:spcBef>
              <a:buNone/>
            </a:pPr>
            <a:r>
              <a:t/>
            </a:r>
            <a:endParaRPr/>
          </a:p>
          <a:p>
            <a:pPr indent="0" lvl="0" marL="457200">
              <a:spcBef>
                <a:spcPts val="0"/>
              </a:spcBef>
              <a:buNone/>
            </a:pPr>
            <a:r>
              <a:t/>
            </a:r>
            <a:endParaRPr/>
          </a:p>
        </p:txBody>
      </p:sp>
      <p:pic>
        <p:nvPicPr>
          <p:cNvPr descr="Image result for gaussian curve no background" id="125" name="Shape 125"/>
          <p:cNvPicPr preferRelativeResize="0"/>
          <p:nvPr/>
        </p:nvPicPr>
        <p:blipFill>
          <a:blip r:embed="rId3">
            <a:alphaModFix/>
          </a:blip>
          <a:stretch>
            <a:fillRect/>
          </a:stretch>
        </p:blipFill>
        <p:spPr>
          <a:xfrm>
            <a:off x="5727649" y="2404675"/>
            <a:ext cx="2881425" cy="134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1000"/>
                                        <p:tgtEl>
                                          <p:spTgt spid="1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1000"/>
                                        <p:tgtEl>
                                          <p:spTgt spid="1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Effect filter="fade" transition="in">
                                      <p:cBhvr>
                                        <p:cTn dur="1000"/>
                                        <p:tgtEl>
                                          <p:spTgt spid="124">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Loss functions</a:t>
            </a:r>
          </a:p>
        </p:txBody>
      </p:sp>
      <p:sp>
        <p:nvSpPr>
          <p:cNvPr id="131" name="Shape 13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Main idea: maximize the </a:t>
            </a:r>
            <a:r>
              <a:rPr lang="en">
                <a:solidFill>
                  <a:srgbClr val="FF9900"/>
                </a:solidFill>
              </a:rPr>
              <a:t>likelihood</a:t>
            </a:r>
            <a:r>
              <a:rPr lang="en"/>
              <a:t> of the mappings (object -&gt; prediction) in the training data with respect to </a:t>
            </a:r>
            <a:r>
              <a:rPr b="1" lang="en">
                <a:solidFill>
                  <a:srgbClr val="FF9900"/>
                </a:solidFill>
              </a:rPr>
              <a:t>f </a:t>
            </a:r>
            <a:r>
              <a:rPr lang="en"/>
              <a:t>(Max. likelihood estimation, MLE)</a:t>
            </a:r>
          </a:p>
          <a:p>
            <a:pPr indent="-228600" lvl="1" marL="914400" rtl="0">
              <a:spcBef>
                <a:spcPts val="0"/>
              </a:spcBef>
            </a:pPr>
            <a:r>
              <a:rPr lang="en"/>
              <a:t>slightly better: maximize the probability of the parameters </a:t>
            </a:r>
            <a:r>
              <a:rPr lang="en">
                <a:solidFill>
                  <a:srgbClr val="FF9900"/>
                </a:solidFill>
              </a:rPr>
              <a:t>W</a:t>
            </a:r>
            <a:r>
              <a:rPr baseline="-25000" lang="en">
                <a:solidFill>
                  <a:srgbClr val="FF9900"/>
                </a:solidFill>
              </a:rPr>
              <a:t>i</a:t>
            </a:r>
            <a:r>
              <a:rPr lang="en">
                <a:solidFill>
                  <a:srgbClr val="FF9900"/>
                </a:solidFill>
              </a:rPr>
              <a:t> </a:t>
            </a:r>
            <a:r>
              <a:rPr lang="en"/>
              <a:t>in the network given the mappings in the training data (Max. a-posteriori, MAP)</a:t>
            </a:r>
          </a:p>
          <a:p>
            <a:pPr indent="-228600" lvl="0" marL="457200" rtl="0">
              <a:spcBef>
                <a:spcPts val="0"/>
              </a:spcBef>
            </a:pPr>
            <a:r>
              <a:rPr lang="en"/>
              <a:t>Based on this, one can derive different </a:t>
            </a:r>
            <a:r>
              <a:rPr lang="en">
                <a:solidFill>
                  <a:srgbClr val="FF9900"/>
                </a:solidFill>
              </a:rPr>
              <a:t>loss</a:t>
            </a:r>
            <a:r>
              <a:rPr lang="en"/>
              <a:t> functions depending on the different tasks:</a:t>
            </a:r>
          </a:p>
          <a:p>
            <a:pPr indent="-228600" lvl="1" marL="914400" rtl="0">
              <a:spcBef>
                <a:spcPts val="0"/>
              </a:spcBef>
            </a:pPr>
            <a:r>
              <a:rPr lang="en"/>
              <a:t>Regression (number predictions): </a:t>
            </a:r>
            <a:r>
              <a:rPr lang="en">
                <a:solidFill>
                  <a:srgbClr val="6D9EEB"/>
                </a:solidFill>
              </a:rPr>
              <a:t>sum of squared errors</a:t>
            </a:r>
          </a:p>
          <a:p>
            <a:pPr indent="-228600" lvl="1" marL="914400" rtl="0">
              <a:spcBef>
                <a:spcPts val="0"/>
              </a:spcBef>
            </a:pPr>
            <a:r>
              <a:rPr lang="en"/>
              <a:t>Binary classification (2 classes): </a:t>
            </a:r>
            <a:r>
              <a:rPr lang="en">
                <a:solidFill>
                  <a:srgbClr val="6D9EEB"/>
                </a:solidFill>
              </a:rPr>
              <a:t>binary cross-entropy</a:t>
            </a:r>
          </a:p>
          <a:p>
            <a:pPr indent="-228600" lvl="1" marL="914400" rtl="0">
              <a:spcBef>
                <a:spcPts val="0"/>
              </a:spcBef>
            </a:pPr>
            <a:r>
              <a:rPr lang="en"/>
              <a:t>Multi-class classification: </a:t>
            </a:r>
            <a:r>
              <a:rPr lang="en">
                <a:solidFill>
                  <a:srgbClr val="6D9EEB"/>
                </a:solidFill>
              </a:rPr>
              <a:t>categorical cross-entropy</a:t>
            </a:r>
          </a:p>
          <a:p>
            <a:pPr indent="-228600" lvl="0" marL="457200" rtl="0">
              <a:spcBef>
                <a:spcPts val="0"/>
              </a:spcBef>
            </a:pPr>
            <a:r>
              <a:rPr lang="en"/>
              <a:t>We skip the derivation of the loss formulas at this point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10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10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10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10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1000"/>
                                        <p:tgtEl>
                                          <p:spTgt spid="1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Effect filter="fade" transition="in">
                                      <p:cBhvr>
                                        <p:cTn dur="1000"/>
                                        <p:tgtEl>
                                          <p:spTgt spid="1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6" st="6"/>
                                            </p:txEl>
                                          </p:spTgt>
                                        </p:tgtEl>
                                        <p:attrNameLst>
                                          <p:attrName>style.visibility</p:attrName>
                                        </p:attrNameLst>
                                      </p:cBhvr>
                                      <p:to>
                                        <p:strVal val="visible"/>
                                      </p:to>
                                    </p:set>
                                    <p:animEffect filter="fade" transition="in">
                                      <p:cBhvr>
                                        <p:cTn dur="1000"/>
                                        <p:tgtEl>
                                          <p:spTgt spid="13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p:nvPr/>
        </p:nvSpPr>
        <p:spPr>
          <a:xfrm>
            <a:off x="683000" y="1290100"/>
            <a:ext cx="8010300" cy="2748900"/>
          </a:xfrm>
          <a:prstGeom prst="rect">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Loss functions</a:t>
            </a:r>
          </a:p>
        </p:txBody>
      </p:sp>
      <p:pic>
        <p:nvPicPr>
          <p:cNvPr id="138" name="Shape 13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1062424" y="1753500"/>
            <a:ext cx="1819199" cy="784474"/>
          </a:xfrm>
          <a:prstGeom prst="rect">
            <a:avLst/>
          </a:prstGeom>
          <a:noFill/>
          <a:ln>
            <a:noFill/>
          </a:ln>
        </p:spPr>
      </p:pic>
      <p:sp>
        <p:nvSpPr>
          <p:cNvPr id="139" name="Shape 139"/>
          <p:cNvSpPr txBox="1"/>
          <p:nvPr/>
        </p:nvSpPr>
        <p:spPr>
          <a:xfrm>
            <a:off x="961275" y="1374400"/>
            <a:ext cx="2934300" cy="295200"/>
          </a:xfrm>
          <a:prstGeom prst="rect">
            <a:avLst/>
          </a:prstGeom>
          <a:noFill/>
          <a:ln>
            <a:noFill/>
          </a:ln>
        </p:spPr>
        <p:txBody>
          <a:bodyPr anchorCtr="0" anchor="t" bIns="91425" lIns="91425" rIns="91425" tIns="91425">
            <a:noAutofit/>
          </a:bodyPr>
          <a:lstStyle/>
          <a:p>
            <a:pPr lvl="0">
              <a:spcBef>
                <a:spcPts val="0"/>
              </a:spcBef>
              <a:buNone/>
            </a:pPr>
            <a:r>
              <a:rPr lang="en"/>
              <a:t>Sum of squared errors:</a:t>
            </a:r>
          </a:p>
        </p:txBody>
      </p:sp>
      <p:pic>
        <p:nvPicPr>
          <p:cNvPr id="140" name="Shape 140"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4967922" y="1753500"/>
            <a:ext cx="3327252" cy="784474"/>
          </a:xfrm>
          <a:prstGeom prst="rect">
            <a:avLst/>
          </a:prstGeom>
          <a:noFill/>
          <a:ln>
            <a:noFill/>
          </a:ln>
        </p:spPr>
      </p:pic>
      <p:sp>
        <p:nvSpPr>
          <p:cNvPr id="141" name="Shape 141"/>
          <p:cNvSpPr txBox="1"/>
          <p:nvPr/>
        </p:nvSpPr>
        <p:spPr>
          <a:xfrm>
            <a:off x="961275" y="2715062"/>
            <a:ext cx="2934300" cy="295200"/>
          </a:xfrm>
          <a:prstGeom prst="rect">
            <a:avLst/>
          </a:prstGeom>
          <a:noFill/>
          <a:ln>
            <a:noFill/>
          </a:ln>
        </p:spPr>
        <p:txBody>
          <a:bodyPr anchorCtr="0" anchor="t" bIns="91425" lIns="91425" rIns="91425" tIns="91425">
            <a:noAutofit/>
          </a:bodyPr>
          <a:lstStyle/>
          <a:p>
            <a:pPr lvl="0" rtl="0">
              <a:spcBef>
                <a:spcPts val="0"/>
              </a:spcBef>
              <a:buNone/>
            </a:pPr>
            <a:r>
              <a:rPr lang="en"/>
              <a:t>Binary cross-entropy</a:t>
            </a:r>
            <a:r>
              <a:rPr lang="en"/>
              <a:t>:</a:t>
            </a:r>
          </a:p>
        </p:txBody>
      </p:sp>
      <p:pic>
        <p:nvPicPr>
          <p:cNvPr id="142" name="Shape 142"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5">
            <a:alphaModFix/>
          </a:blip>
          <a:stretch>
            <a:fillRect/>
          </a:stretch>
        </p:blipFill>
        <p:spPr>
          <a:xfrm>
            <a:off x="1062423" y="3187375"/>
            <a:ext cx="4749026" cy="784474"/>
          </a:xfrm>
          <a:prstGeom prst="rect">
            <a:avLst/>
          </a:prstGeom>
          <a:noFill/>
          <a:ln>
            <a:noFill/>
          </a:ln>
        </p:spPr>
      </p:pic>
      <p:sp>
        <p:nvSpPr>
          <p:cNvPr id="143" name="Shape 143"/>
          <p:cNvSpPr txBox="1"/>
          <p:nvPr/>
        </p:nvSpPr>
        <p:spPr>
          <a:xfrm>
            <a:off x="1062425" y="4241275"/>
            <a:ext cx="7091400" cy="463800"/>
          </a:xfrm>
          <a:prstGeom prst="rect">
            <a:avLst/>
          </a:prstGeom>
          <a:noFill/>
          <a:ln>
            <a:noFill/>
          </a:ln>
        </p:spPr>
        <p:txBody>
          <a:bodyPr anchorCtr="0" anchor="t" bIns="91425" lIns="91425" rIns="91425" tIns="91425">
            <a:noAutofit/>
          </a:bodyPr>
          <a:lstStyle/>
          <a:p>
            <a:pPr lvl="0" algn="ctr">
              <a:spcBef>
                <a:spcPts val="0"/>
              </a:spcBef>
              <a:buNone/>
            </a:pPr>
            <a:r>
              <a:rPr lang="en">
                <a:solidFill>
                  <a:schemeClr val="accent3"/>
                </a:solidFill>
              </a:rPr>
              <a:t>Many more loss functions can be formulated. Most of the common ones are directly implemented in modern deep learning frameworks.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Training procedure</a:t>
            </a:r>
          </a:p>
        </p:txBody>
      </p:sp>
      <p:sp>
        <p:nvSpPr>
          <p:cNvPr id="149" name="Shape 149"/>
          <p:cNvSpPr txBox="1"/>
          <p:nvPr>
            <p:ph idx="1" type="body"/>
          </p:nvPr>
        </p:nvSpPr>
        <p:spPr>
          <a:xfrm>
            <a:off x="311700" y="1152475"/>
            <a:ext cx="8520600" cy="1050000"/>
          </a:xfrm>
          <a:prstGeom prst="rect">
            <a:avLst/>
          </a:prstGeom>
        </p:spPr>
        <p:txBody>
          <a:bodyPr anchorCtr="0" anchor="t" bIns="91425" lIns="91425" rIns="91425" tIns="91425">
            <a:noAutofit/>
          </a:bodyPr>
          <a:lstStyle/>
          <a:p>
            <a:pPr indent="-228600" lvl="0" marL="457200" rtl="0">
              <a:spcBef>
                <a:spcPts val="0"/>
              </a:spcBef>
            </a:pPr>
            <a:r>
              <a:rPr lang="en"/>
              <a:t>Separate data into training, validation and test sets</a:t>
            </a:r>
          </a:p>
          <a:p>
            <a:pPr lvl="0" rtl="0">
              <a:spcBef>
                <a:spcPts val="0"/>
              </a:spcBef>
              <a:buNone/>
            </a:pPr>
            <a:r>
              <a:t/>
            </a:r>
            <a:endParaRPr/>
          </a:p>
        </p:txBody>
      </p:sp>
      <p:sp>
        <p:nvSpPr>
          <p:cNvPr id="150" name="Shape 150"/>
          <p:cNvSpPr/>
          <p:nvPr/>
        </p:nvSpPr>
        <p:spPr>
          <a:xfrm>
            <a:off x="851600" y="1627375"/>
            <a:ext cx="3354300" cy="295200"/>
          </a:xfrm>
          <a:prstGeom prst="rect">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training</a:t>
            </a:r>
          </a:p>
        </p:txBody>
      </p:sp>
      <p:sp>
        <p:nvSpPr>
          <p:cNvPr id="151" name="Shape 151"/>
          <p:cNvSpPr/>
          <p:nvPr/>
        </p:nvSpPr>
        <p:spPr>
          <a:xfrm>
            <a:off x="4205955" y="1627375"/>
            <a:ext cx="1670400" cy="295200"/>
          </a:xfrm>
          <a:prstGeom prst="rect">
            <a:avLst/>
          </a:prstGeom>
          <a:solidFill>
            <a:srgbClr val="FFD9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validation</a:t>
            </a:r>
          </a:p>
        </p:txBody>
      </p:sp>
      <p:sp>
        <p:nvSpPr>
          <p:cNvPr id="152" name="Shape 152"/>
          <p:cNvSpPr/>
          <p:nvPr/>
        </p:nvSpPr>
        <p:spPr>
          <a:xfrm>
            <a:off x="5876277" y="1627375"/>
            <a:ext cx="1670400" cy="295200"/>
          </a:xfrm>
          <a:prstGeom prst="rect">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test</a:t>
            </a:r>
          </a:p>
        </p:txBody>
      </p:sp>
      <p:pic>
        <p:nvPicPr>
          <p:cNvPr descr="Image result for gradient descent" id="153" name="Shape 153"/>
          <p:cNvPicPr preferRelativeResize="0"/>
          <p:nvPr/>
        </p:nvPicPr>
        <p:blipFill>
          <a:blip r:embed="rId3">
            <a:alphaModFix/>
          </a:blip>
          <a:stretch>
            <a:fillRect/>
          </a:stretch>
        </p:blipFill>
        <p:spPr>
          <a:xfrm>
            <a:off x="4641550" y="3313775"/>
            <a:ext cx="2905125" cy="1571625"/>
          </a:xfrm>
          <a:prstGeom prst="rect">
            <a:avLst/>
          </a:prstGeom>
          <a:noFill/>
          <a:ln>
            <a:noFill/>
          </a:ln>
        </p:spPr>
      </p:pic>
      <p:sp>
        <p:nvSpPr>
          <p:cNvPr id="154" name="Shape 154"/>
          <p:cNvSpPr txBox="1"/>
          <p:nvPr/>
        </p:nvSpPr>
        <p:spPr>
          <a:xfrm>
            <a:off x="4477375" y="4885400"/>
            <a:ext cx="3457200" cy="116100"/>
          </a:xfrm>
          <a:prstGeom prst="rect">
            <a:avLst/>
          </a:prstGeom>
          <a:noFill/>
          <a:ln>
            <a:noFill/>
          </a:ln>
        </p:spPr>
        <p:txBody>
          <a:bodyPr anchorCtr="0" anchor="t" bIns="91425" lIns="91425" rIns="91425" tIns="91425">
            <a:noAutofit/>
          </a:bodyPr>
          <a:lstStyle/>
          <a:p>
            <a:pPr lvl="0">
              <a:spcBef>
                <a:spcPts val="0"/>
              </a:spcBef>
              <a:buNone/>
            </a:pPr>
            <a:r>
              <a:rPr lang="en" sz="800">
                <a:solidFill>
                  <a:schemeClr val="accent3"/>
                </a:solidFill>
              </a:rPr>
              <a:t>Source: https://sebastianraschka.com/faq/docs/closed-form-vs-gd.html</a:t>
            </a:r>
          </a:p>
        </p:txBody>
      </p:sp>
      <p:pic>
        <p:nvPicPr>
          <p:cNvPr descr="rosenbrock-nag copy" id="155" name="Shape 155"/>
          <p:cNvPicPr preferRelativeResize="0"/>
          <p:nvPr/>
        </p:nvPicPr>
        <p:blipFill>
          <a:blip r:embed="rId4">
            <a:alphaModFix/>
          </a:blip>
          <a:stretch>
            <a:fillRect/>
          </a:stretch>
        </p:blipFill>
        <p:spPr>
          <a:xfrm>
            <a:off x="851600" y="3340050"/>
            <a:ext cx="2293574" cy="1519074"/>
          </a:xfrm>
          <a:prstGeom prst="rect">
            <a:avLst/>
          </a:prstGeom>
          <a:noFill/>
          <a:ln>
            <a:noFill/>
          </a:ln>
        </p:spPr>
      </p:pic>
      <p:sp>
        <p:nvSpPr>
          <p:cNvPr id="156" name="Shape 156"/>
          <p:cNvSpPr txBox="1"/>
          <p:nvPr/>
        </p:nvSpPr>
        <p:spPr>
          <a:xfrm>
            <a:off x="641475" y="4885400"/>
            <a:ext cx="3564600" cy="116100"/>
          </a:xfrm>
          <a:prstGeom prst="rect">
            <a:avLst/>
          </a:prstGeom>
          <a:noFill/>
          <a:ln>
            <a:noFill/>
          </a:ln>
        </p:spPr>
        <p:txBody>
          <a:bodyPr anchorCtr="0" anchor="t" bIns="91425" lIns="91425" rIns="91425" tIns="91425">
            <a:noAutofit/>
          </a:bodyPr>
          <a:lstStyle/>
          <a:p>
            <a:pPr lvl="0" rtl="0">
              <a:spcBef>
                <a:spcPts val="0"/>
              </a:spcBef>
              <a:buNone/>
            </a:pPr>
            <a:r>
              <a:rPr lang="en" sz="800">
                <a:solidFill>
                  <a:schemeClr val="accent3"/>
                </a:solidFill>
              </a:rPr>
              <a:t>Source: http://librimind.com/2016/03/optimizations-of-gradient-descent/</a:t>
            </a:r>
          </a:p>
        </p:txBody>
      </p:sp>
      <p:sp>
        <p:nvSpPr>
          <p:cNvPr id="157" name="Shape 157"/>
          <p:cNvSpPr txBox="1"/>
          <p:nvPr/>
        </p:nvSpPr>
        <p:spPr>
          <a:xfrm>
            <a:off x="311700" y="2151975"/>
            <a:ext cx="8520600" cy="9324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Average"/>
            </a:pPr>
            <a:r>
              <a:rPr lang="en" sz="1800">
                <a:solidFill>
                  <a:schemeClr val="accent3"/>
                </a:solidFill>
                <a:latin typeface="Average"/>
                <a:ea typeface="Average"/>
                <a:cs typeface="Average"/>
                <a:sym typeface="Average"/>
              </a:rPr>
              <a:t>Form mini-batches (e.g. 32 samples) from the training set</a:t>
            </a:r>
          </a:p>
          <a:p>
            <a:pPr indent="-342900" lvl="0" marL="457200" rtl="0">
              <a:lnSpc>
                <a:spcPct val="115000"/>
              </a:lnSpc>
              <a:spcBef>
                <a:spcPts val="0"/>
              </a:spcBef>
              <a:spcAft>
                <a:spcPts val="1600"/>
              </a:spcAft>
              <a:buClr>
                <a:schemeClr val="accent3"/>
              </a:buClr>
              <a:buSzPct val="100000"/>
              <a:buFont typeface="Average"/>
            </a:pPr>
            <a:r>
              <a:rPr lang="en" sz="1800">
                <a:solidFill>
                  <a:schemeClr val="accent3"/>
                </a:solidFill>
                <a:latin typeface="Average"/>
                <a:ea typeface="Average"/>
                <a:cs typeface="Average"/>
                <a:sym typeface="Average"/>
              </a:rPr>
              <a:t>Pass each mini-batch through the network at once, and </a:t>
            </a:r>
            <a:r>
              <a:rPr lang="en" sz="1800">
                <a:solidFill>
                  <a:srgbClr val="FF9900"/>
                </a:solidFill>
                <a:latin typeface="Average"/>
                <a:ea typeface="Average"/>
                <a:cs typeface="Average"/>
                <a:sym typeface="Average"/>
              </a:rPr>
              <a:t>adjust</a:t>
            </a:r>
            <a:r>
              <a:rPr lang="en" sz="1800">
                <a:solidFill>
                  <a:schemeClr val="accent3"/>
                </a:solidFill>
                <a:latin typeface="Average"/>
                <a:ea typeface="Average"/>
                <a:cs typeface="Average"/>
                <a:sym typeface="Average"/>
              </a:rPr>
              <a:t> the network parameters to optimize the </a:t>
            </a:r>
            <a:r>
              <a:rPr lang="en" sz="1800">
                <a:solidFill>
                  <a:srgbClr val="FF9900"/>
                </a:solidFill>
                <a:latin typeface="Average"/>
                <a:ea typeface="Average"/>
                <a:cs typeface="Average"/>
                <a:sym typeface="Average"/>
              </a:rPr>
              <a:t>loss</a:t>
            </a:r>
            <a:r>
              <a:rPr lang="en" sz="1800">
                <a:solidFill>
                  <a:schemeClr val="accent3"/>
                </a:solidFill>
                <a:latin typeface="Average"/>
                <a:ea typeface="Average"/>
                <a:cs typeface="Average"/>
                <a:sym typeface="Average"/>
              </a:rPr>
              <a:t> function for this mini-batch - </a:t>
            </a:r>
            <a:r>
              <a:rPr lang="en" sz="1800">
                <a:solidFill>
                  <a:srgbClr val="6D9EEB"/>
                </a:solidFill>
                <a:latin typeface="Average"/>
                <a:ea typeface="Average"/>
                <a:cs typeface="Average"/>
                <a:sym typeface="Average"/>
              </a:rPr>
              <a:t>gradient descent</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Training procedure</a:t>
            </a:r>
          </a:p>
        </p:txBody>
      </p:sp>
      <p:sp>
        <p:nvSpPr>
          <p:cNvPr id="163" name="Shape 163"/>
          <p:cNvSpPr txBox="1"/>
          <p:nvPr>
            <p:ph idx="1" type="body"/>
          </p:nvPr>
        </p:nvSpPr>
        <p:spPr>
          <a:xfrm>
            <a:off x="311700" y="1152475"/>
            <a:ext cx="8520600" cy="1563600"/>
          </a:xfrm>
          <a:prstGeom prst="rect">
            <a:avLst/>
          </a:prstGeom>
        </p:spPr>
        <p:txBody>
          <a:bodyPr anchorCtr="0" anchor="t" bIns="91425" lIns="91425" rIns="91425" tIns="91425">
            <a:noAutofit/>
          </a:bodyPr>
          <a:lstStyle/>
          <a:p>
            <a:pPr indent="-228600" lvl="0" marL="457200" rtl="0">
              <a:spcBef>
                <a:spcPts val="0"/>
              </a:spcBef>
            </a:pPr>
            <a:r>
              <a:rPr lang="en"/>
              <a:t>Frequently check the performance of the model on the validation set</a:t>
            </a:r>
          </a:p>
          <a:p>
            <a:pPr lvl="0" rtl="0">
              <a:spcBef>
                <a:spcPts val="0"/>
              </a:spcBef>
              <a:buNone/>
            </a:pPr>
            <a:r>
              <a:t/>
            </a:r>
            <a:endParaRPr/>
          </a:p>
          <a:p>
            <a:pPr lvl="0">
              <a:spcBef>
                <a:spcPts val="0"/>
              </a:spcBef>
              <a:buNone/>
            </a:pPr>
            <a:r>
              <a:t/>
            </a:r>
            <a:endParaRPr/>
          </a:p>
        </p:txBody>
      </p:sp>
      <p:pic>
        <p:nvPicPr>
          <p:cNvPr descr="validation.png" id="164" name="Shape 164"/>
          <p:cNvPicPr preferRelativeResize="0"/>
          <p:nvPr/>
        </p:nvPicPr>
        <p:blipFill>
          <a:blip r:embed="rId3">
            <a:alphaModFix/>
          </a:blip>
          <a:stretch>
            <a:fillRect/>
          </a:stretch>
        </p:blipFill>
        <p:spPr>
          <a:xfrm>
            <a:off x="852500" y="1636525"/>
            <a:ext cx="7245149" cy="918374"/>
          </a:xfrm>
          <a:prstGeom prst="rect">
            <a:avLst/>
          </a:prstGeom>
          <a:noFill/>
          <a:ln>
            <a:noFill/>
          </a:ln>
        </p:spPr>
      </p:pic>
      <p:sp>
        <p:nvSpPr>
          <p:cNvPr id="165" name="Shape 165"/>
          <p:cNvSpPr txBox="1"/>
          <p:nvPr/>
        </p:nvSpPr>
        <p:spPr>
          <a:xfrm>
            <a:off x="311700" y="2809350"/>
            <a:ext cx="8520600" cy="1789800"/>
          </a:xfrm>
          <a:prstGeom prst="rect">
            <a:avLst/>
          </a:prstGeom>
          <a:noFill/>
          <a:ln>
            <a:noFill/>
          </a:ln>
        </p:spPr>
        <p:txBody>
          <a:bodyPr anchorCtr="0" anchor="t" bIns="91425" lIns="91425" rIns="91425" tIns="91425">
            <a:noAutofit/>
          </a:bodyPr>
          <a:lstStyle/>
          <a:p>
            <a:pPr indent="-342900" lvl="0" marL="457200" rtl="0">
              <a:lnSpc>
                <a:spcPct val="115000"/>
              </a:lnSpc>
              <a:spcBef>
                <a:spcPts val="0"/>
              </a:spcBef>
              <a:spcAft>
                <a:spcPts val="1600"/>
              </a:spcAft>
              <a:buClr>
                <a:schemeClr val="accent3"/>
              </a:buClr>
              <a:buSzPct val="100000"/>
              <a:buFont typeface="Average"/>
            </a:pPr>
            <a:r>
              <a:rPr lang="en" sz="1800">
                <a:solidFill>
                  <a:schemeClr val="accent3"/>
                </a:solidFill>
                <a:latin typeface="Average"/>
                <a:ea typeface="Average"/>
                <a:cs typeface="Average"/>
                <a:sym typeface="Average"/>
              </a:rPr>
              <a:t>When the </a:t>
            </a:r>
            <a:r>
              <a:rPr i="1" lang="en" sz="1800" u="sng">
                <a:solidFill>
                  <a:schemeClr val="accent3"/>
                </a:solidFill>
                <a:latin typeface="Average"/>
                <a:ea typeface="Average"/>
                <a:cs typeface="Average"/>
                <a:sym typeface="Average"/>
              </a:rPr>
              <a:t>validation loss</a:t>
            </a:r>
            <a:r>
              <a:rPr lang="en" sz="1800">
                <a:solidFill>
                  <a:schemeClr val="accent3"/>
                </a:solidFill>
                <a:latin typeface="Average"/>
                <a:ea typeface="Average"/>
                <a:cs typeface="Average"/>
                <a:sym typeface="Average"/>
              </a:rPr>
              <a:t> improves, save your model weights</a:t>
            </a:r>
          </a:p>
          <a:p>
            <a:pPr lvl="0" rtl="0">
              <a:lnSpc>
                <a:spcPct val="115000"/>
              </a:lnSpc>
              <a:spcBef>
                <a:spcPts val="0"/>
              </a:spcBef>
              <a:spcAft>
                <a:spcPts val="1600"/>
              </a:spcAft>
              <a:buNone/>
            </a:pPr>
            <a:r>
              <a:t/>
            </a:r>
            <a:endParaRPr sz="1800">
              <a:solidFill>
                <a:schemeClr val="accent3"/>
              </a:solidFill>
              <a:latin typeface="Average"/>
              <a:ea typeface="Average"/>
              <a:cs typeface="Average"/>
              <a:sym typeface="Average"/>
            </a:endParaRPr>
          </a:p>
          <a:p>
            <a:pPr indent="-342900" lvl="0" marL="457200" rtl="0">
              <a:lnSpc>
                <a:spcPct val="115000"/>
              </a:lnSpc>
              <a:spcBef>
                <a:spcPts val="0"/>
              </a:spcBef>
              <a:spcAft>
                <a:spcPts val="1600"/>
              </a:spcAft>
              <a:buClr>
                <a:schemeClr val="accent3"/>
              </a:buClr>
              <a:buSzPct val="100000"/>
              <a:buFont typeface="Average"/>
            </a:pPr>
            <a:r>
              <a:rPr lang="en" sz="1800">
                <a:solidFill>
                  <a:schemeClr val="accent3"/>
                </a:solidFill>
                <a:latin typeface="Average"/>
                <a:ea typeface="Average"/>
                <a:cs typeface="Average"/>
                <a:sym typeface="Average"/>
              </a:rPr>
              <a:t>Continue training until there is no significant improvement in the validation loss over time</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