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esktop\Data%20Analytics\Projects\dtm_nigeria%202.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[dtm_nigeria 2.xlsx]Sheet3!PivotTable3</c:name>
    <c:fmtId val="12"/>
  </c:pivotSource>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dirty="0"/>
              <a:t>Internally</a:t>
            </a:r>
            <a:r>
              <a:rPr lang="en-US" sz="2400" b="1" baseline="0" dirty="0"/>
              <a:t> Displaced Persons In North East Nigeria</a:t>
            </a:r>
            <a:endParaRPr lang="en-US" sz="2400" b="1" dirty="0"/>
          </a:p>
        </c:rich>
      </c:tx>
      <c:layout>
        <c:manualLayout>
          <c:xMode val="edge"/>
          <c:yMode val="edge"/>
          <c:x val="0.32531250000000006"/>
          <c:y val="4.8148148148148148E-2"/>
        </c:manualLayout>
      </c:layout>
      <c:overlay val="0"/>
      <c:spPr>
        <a:solidFill>
          <a:schemeClr val="bg2"/>
        </a:solid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manualLayout>
          <c:layoutTarget val="inner"/>
          <c:xMode val="edge"/>
          <c:yMode val="edge"/>
          <c:x val="7.3348097112860888E-2"/>
          <c:y val="3.6376202974628166E-2"/>
          <c:w val="0.91353510498687684"/>
          <c:h val="0.83137576552930881"/>
        </c:manualLayout>
      </c:layout>
      <c:barChart>
        <c:barDir val="col"/>
        <c:grouping val="clustered"/>
        <c:varyColors val="0"/>
        <c:ser>
          <c:idx val="0"/>
          <c:order val="0"/>
          <c:tx>
            <c:strRef>
              <c:f>Sheet3!$B$3</c:f>
              <c:strCache>
                <c:ptCount val="1"/>
                <c:pt idx="0">
                  <c:v>Sum of Total number of IDPs</c:v>
                </c:pt>
              </c:strCache>
            </c:strRef>
          </c:tx>
          <c:spPr>
            <a:solidFill>
              <a:srgbClr val="002060"/>
            </a:solidFill>
            <a:ln>
              <a:noFill/>
            </a:ln>
            <a:effectLst/>
          </c:spPr>
          <c:invertIfNegative val="0"/>
          <c:cat>
            <c:strRef>
              <c:f>Sheet3!$A$4:$A$14</c:f>
              <c:strCache>
                <c:ptCount val="10"/>
                <c:pt idx="0">
                  <c:v>2013</c:v>
                </c:pt>
                <c:pt idx="1">
                  <c:v>2014</c:v>
                </c:pt>
                <c:pt idx="2">
                  <c:v>2015</c:v>
                </c:pt>
                <c:pt idx="3">
                  <c:v>2016</c:v>
                </c:pt>
                <c:pt idx="4">
                  <c:v>2017</c:v>
                </c:pt>
                <c:pt idx="5">
                  <c:v>2018</c:v>
                </c:pt>
                <c:pt idx="6">
                  <c:v>2019</c:v>
                </c:pt>
                <c:pt idx="7">
                  <c:v>2020</c:v>
                </c:pt>
                <c:pt idx="8">
                  <c:v>2021</c:v>
                </c:pt>
                <c:pt idx="9">
                  <c:v>2022</c:v>
                </c:pt>
              </c:strCache>
            </c:strRef>
          </c:cat>
          <c:val>
            <c:numRef>
              <c:f>Sheet3!$B$4:$B$14</c:f>
              <c:numCache>
                <c:formatCode>General</c:formatCode>
                <c:ptCount val="10"/>
                <c:pt idx="0">
                  <c:v>32460</c:v>
                </c:pt>
                <c:pt idx="1">
                  <c:v>578859</c:v>
                </c:pt>
                <c:pt idx="2">
                  <c:v>796670</c:v>
                </c:pt>
                <c:pt idx="3">
                  <c:v>403558</c:v>
                </c:pt>
                <c:pt idx="4">
                  <c:v>147328</c:v>
                </c:pt>
                <c:pt idx="5">
                  <c:v>180076</c:v>
                </c:pt>
                <c:pt idx="6">
                  <c:v>26276</c:v>
                </c:pt>
                <c:pt idx="7">
                  <c:v>41668</c:v>
                </c:pt>
                <c:pt idx="8">
                  <c:v>96991</c:v>
                </c:pt>
                <c:pt idx="9">
                  <c:v>51692</c:v>
                </c:pt>
              </c:numCache>
            </c:numRef>
          </c:val>
          <c:extLst>
            <c:ext xmlns:c16="http://schemas.microsoft.com/office/drawing/2014/chart" uri="{C3380CC4-5D6E-409C-BE32-E72D297353CC}">
              <c16:uniqueId val="{00000000-CAF9-46DD-ABB2-3FE53C736CAF}"/>
            </c:ext>
          </c:extLst>
        </c:ser>
        <c:ser>
          <c:idx val="1"/>
          <c:order val="1"/>
          <c:tx>
            <c:strRef>
              <c:f>Sheet3!$C$3</c:f>
              <c:strCache>
                <c:ptCount val="1"/>
                <c:pt idx="0">
                  <c:v>Sum of Total female</c:v>
                </c:pt>
              </c:strCache>
            </c:strRef>
          </c:tx>
          <c:spPr>
            <a:solidFill>
              <a:schemeClr val="accent2">
                <a:lumMod val="75000"/>
              </a:schemeClr>
            </a:solidFill>
            <a:ln>
              <a:noFill/>
            </a:ln>
            <a:effectLst/>
          </c:spPr>
          <c:invertIfNegative val="0"/>
          <c:cat>
            <c:strRef>
              <c:f>Sheet3!$A$4:$A$14</c:f>
              <c:strCache>
                <c:ptCount val="10"/>
                <c:pt idx="0">
                  <c:v>2013</c:v>
                </c:pt>
                <c:pt idx="1">
                  <c:v>2014</c:v>
                </c:pt>
                <c:pt idx="2">
                  <c:v>2015</c:v>
                </c:pt>
                <c:pt idx="3">
                  <c:v>2016</c:v>
                </c:pt>
                <c:pt idx="4">
                  <c:v>2017</c:v>
                </c:pt>
                <c:pt idx="5">
                  <c:v>2018</c:v>
                </c:pt>
                <c:pt idx="6">
                  <c:v>2019</c:v>
                </c:pt>
                <c:pt idx="7">
                  <c:v>2020</c:v>
                </c:pt>
                <c:pt idx="8">
                  <c:v>2021</c:v>
                </c:pt>
                <c:pt idx="9">
                  <c:v>2022</c:v>
                </c:pt>
              </c:strCache>
            </c:strRef>
          </c:cat>
          <c:val>
            <c:numRef>
              <c:f>Sheet3!$C$4:$C$14</c:f>
              <c:numCache>
                <c:formatCode>General</c:formatCode>
                <c:ptCount val="10"/>
                <c:pt idx="0">
                  <c:v>17039</c:v>
                </c:pt>
                <c:pt idx="1">
                  <c:v>313587</c:v>
                </c:pt>
                <c:pt idx="2">
                  <c:v>437331</c:v>
                </c:pt>
                <c:pt idx="3">
                  <c:v>216558</c:v>
                </c:pt>
                <c:pt idx="4">
                  <c:v>81111</c:v>
                </c:pt>
                <c:pt idx="5">
                  <c:v>99275</c:v>
                </c:pt>
                <c:pt idx="6">
                  <c:v>15243</c:v>
                </c:pt>
                <c:pt idx="7">
                  <c:v>24757</c:v>
                </c:pt>
                <c:pt idx="8">
                  <c:v>54301</c:v>
                </c:pt>
                <c:pt idx="9">
                  <c:v>27505</c:v>
                </c:pt>
              </c:numCache>
            </c:numRef>
          </c:val>
          <c:extLst>
            <c:ext xmlns:c16="http://schemas.microsoft.com/office/drawing/2014/chart" uri="{C3380CC4-5D6E-409C-BE32-E72D297353CC}">
              <c16:uniqueId val="{00000001-CAF9-46DD-ABB2-3FE53C736CAF}"/>
            </c:ext>
          </c:extLst>
        </c:ser>
        <c:ser>
          <c:idx val="2"/>
          <c:order val="2"/>
          <c:tx>
            <c:strRef>
              <c:f>Sheet3!$D$3</c:f>
              <c:strCache>
                <c:ptCount val="1"/>
                <c:pt idx="0">
                  <c:v>Sum of Total male</c:v>
                </c:pt>
              </c:strCache>
            </c:strRef>
          </c:tx>
          <c:spPr>
            <a:solidFill>
              <a:schemeClr val="accent3">
                <a:lumMod val="75000"/>
              </a:schemeClr>
            </a:solidFill>
            <a:ln>
              <a:noFill/>
            </a:ln>
            <a:effectLst/>
          </c:spPr>
          <c:invertIfNegative val="0"/>
          <c:cat>
            <c:strRef>
              <c:f>Sheet3!$A$4:$A$14</c:f>
              <c:strCache>
                <c:ptCount val="10"/>
                <c:pt idx="0">
                  <c:v>2013</c:v>
                </c:pt>
                <c:pt idx="1">
                  <c:v>2014</c:v>
                </c:pt>
                <c:pt idx="2">
                  <c:v>2015</c:v>
                </c:pt>
                <c:pt idx="3">
                  <c:v>2016</c:v>
                </c:pt>
                <c:pt idx="4">
                  <c:v>2017</c:v>
                </c:pt>
                <c:pt idx="5">
                  <c:v>2018</c:v>
                </c:pt>
                <c:pt idx="6">
                  <c:v>2019</c:v>
                </c:pt>
                <c:pt idx="7">
                  <c:v>2020</c:v>
                </c:pt>
                <c:pt idx="8">
                  <c:v>2021</c:v>
                </c:pt>
                <c:pt idx="9">
                  <c:v>2022</c:v>
                </c:pt>
              </c:strCache>
            </c:strRef>
          </c:cat>
          <c:val>
            <c:numRef>
              <c:f>Sheet3!$D$4:$D$14</c:f>
              <c:numCache>
                <c:formatCode>General</c:formatCode>
                <c:ptCount val="10"/>
                <c:pt idx="0">
                  <c:v>15421</c:v>
                </c:pt>
                <c:pt idx="1">
                  <c:v>265272</c:v>
                </c:pt>
                <c:pt idx="2">
                  <c:v>359339</c:v>
                </c:pt>
                <c:pt idx="3">
                  <c:v>187000</c:v>
                </c:pt>
                <c:pt idx="4">
                  <c:v>66217</c:v>
                </c:pt>
                <c:pt idx="5">
                  <c:v>80801</c:v>
                </c:pt>
                <c:pt idx="6">
                  <c:v>11033</c:v>
                </c:pt>
                <c:pt idx="7">
                  <c:v>16911</c:v>
                </c:pt>
                <c:pt idx="8">
                  <c:v>42690</c:v>
                </c:pt>
                <c:pt idx="9">
                  <c:v>24187</c:v>
                </c:pt>
              </c:numCache>
            </c:numRef>
          </c:val>
          <c:extLst>
            <c:ext xmlns:c16="http://schemas.microsoft.com/office/drawing/2014/chart" uri="{C3380CC4-5D6E-409C-BE32-E72D297353CC}">
              <c16:uniqueId val="{00000002-CAF9-46DD-ABB2-3FE53C736CAF}"/>
            </c:ext>
          </c:extLst>
        </c:ser>
        <c:dLbls>
          <c:showLegendKey val="0"/>
          <c:showVal val="0"/>
          <c:showCatName val="0"/>
          <c:showSerName val="0"/>
          <c:showPercent val="0"/>
          <c:showBubbleSize val="0"/>
        </c:dLbls>
        <c:gapWidth val="219"/>
        <c:overlap val="-27"/>
        <c:axId val="491190976"/>
        <c:axId val="491189992"/>
      </c:barChart>
      <c:catAx>
        <c:axId val="491190976"/>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r>
                  <a:rPr lang="en-US" sz="1200" b="1" dirty="0">
                    <a:solidFill>
                      <a:schemeClr val="bg1"/>
                    </a:solidFill>
                  </a:rPr>
                  <a:t>Years</a:t>
                </a:r>
              </a:p>
            </c:rich>
          </c:tx>
          <c:layout/>
          <c:overlay val="0"/>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bg1"/>
                </a:solidFill>
                <a:latin typeface="+mn-lt"/>
                <a:ea typeface="+mn-ea"/>
                <a:cs typeface="+mn-cs"/>
              </a:defRPr>
            </a:pPr>
            <a:endParaRPr lang="en-US"/>
          </a:p>
        </c:txPr>
        <c:crossAx val="491189992"/>
        <c:crosses val="autoZero"/>
        <c:auto val="1"/>
        <c:lblAlgn val="ctr"/>
        <c:lblOffset val="100"/>
        <c:noMultiLvlLbl val="0"/>
      </c:catAx>
      <c:valAx>
        <c:axId val="4911899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1" i="0" u="none" strike="noStrike" kern="1200" baseline="0">
                    <a:solidFill>
                      <a:schemeClr val="bg1"/>
                    </a:solidFill>
                    <a:latin typeface="+mn-lt"/>
                    <a:ea typeface="+mn-ea"/>
                    <a:cs typeface="+mn-cs"/>
                  </a:defRPr>
                </a:pPr>
                <a:r>
                  <a:rPr lang="en-US" sz="1100" b="1" dirty="0">
                    <a:solidFill>
                      <a:schemeClr val="bg1"/>
                    </a:solidFill>
                  </a:rPr>
                  <a:t>Number</a:t>
                </a:r>
                <a:r>
                  <a:rPr lang="en-US" sz="1100" b="1" baseline="0" dirty="0">
                    <a:solidFill>
                      <a:schemeClr val="bg1"/>
                    </a:solidFill>
                  </a:rPr>
                  <a:t> of IDPs</a:t>
                </a:r>
                <a:endParaRPr lang="en-US" sz="1100" b="1" dirty="0">
                  <a:solidFill>
                    <a:schemeClr val="bg1"/>
                  </a:solidFill>
                </a:endParaRPr>
              </a:p>
            </c:rich>
          </c:tx>
          <c:layout>
            <c:manualLayout>
              <c:xMode val="edge"/>
              <c:yMode val="edge"/>
              <c:x val="1.0416666666666667E-3"/>
              <c:y val="0.37771682706328374"/>
            </c:manualLayout>
          </c:layout>
          <c:overlay val="0"/>
          <c:spPr>
            <a:noFill/>
            <a:ln>
              <a:noFill/>
            </a:ln>
            <a:effectLst/>
          </c:spPr>
          <c:txPr>
            <a:bodyPr rot="-5400000" spcFirstLastPara="1" vertOverflow="ellipsis" vert="horz" wrap="square" anchor="ctr" anchorCtr="1"/>
            <a:lstStyle/>
            <a:p>
              <a:pPr>
                <a:defRPr sz="1100" b="1" i="0" u="none" strike="noStrike" kern="1200" baseline="0">
                  <a:solidFill>
                    <a:schemeClr val="bg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crossAx val="491190976"/>
        <c:crosses val="autoZero"/>
        <c:crossBetween val="between"/>
      </c:valAx>
      <c:spPr>
        <a:solidFill>
          <a:schemeClr val="tx1">
            <a:lumMod val="95000"/>
          </a:schemeClr>
        </a:solidFill>
        <a:ln w="25400">
          <a:noFill/>
        </a:ln>
        <a:effectLst/>
      </c:spPr>
    </c:plotArea>
    <c:legend>
      <c:legendPos val="r"/>
      <c:layout>
        <c:manualLayout>
          <c:xMode val="edge"/>
          <c:yMode val="edge"/>
          <c:x val="0.78614755577427819"/>
          <c:y val="0.13872834645669291"/>
          <c:w val="0.17010244422572177"/>
          <c:h val="0.1779215514727325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solidFill>
      <a:schemeClr val="tx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Sheet4!$B$1</c:f>
              <c:strCache>
                <c:ptCount val="1"/>
                <c:pt idx="0">
                  <c:v>Sum of Total number of IDPs</c:v>
                </c:pt>
              </c:strCache>
            </c:strRef>
          </c:tx>
          <c:spPr>
            <a:ln w="34925" cap="rnd">
              <a:solidFill>
                <a:schemeClr val="lt1"/>
              </a:solidFill>
              <a:round/>
            </a:ln>
            <a:effectLst>
              <a:outerShdw dist="25400" dir="2700000" algn="tl" rotWithShape="0">
                <a:schemeClr val="accent1"/>
              </a:outerShdw>
            </a:effectLst>
          </c:spPr>
          <c:marker>
            <c:symbol val="none"/>
          </c:marker>
          <c:cat>
            <c:strRef>
              <c:f>Sheet4!$A$2:$A$11</c:f>
              <c:strCache>
                <c:ptCount val="10"/>
                <c:pt idx="0">
                  <c:v>2013</c:v>
                </c:pt>
                <c:pt idx="1">
                  <c:v>2014</c:v>
                </c:pt>
                <c:pt idx="2">
                  <c:v>2015</c:v>
                </c:pt>
                <c:pt idx="3">
                  <c:v>2016</c:v>
                </c:pt>
                <c:pt idx="4">
                  <c:v>2017</c:v>
                </c:pt>
                <c:pt idx="5">
                  <c:v>2018</c:v>
                </c:pt>
                <c:pt idx="6">
                  <c:v>2019</c:v>
                </c:pt>
                <c:pt idx="7">
                  <c:v>2020</c:v>
                </c:pt>
                <c:pt idx="8">
                  <c:v>2021</c:v>
                </c:pt>
                <c:pt idx="9">
                  <c:v>2022</c:v>
                </c:pt>
              </c:strCache>
            </c:strRef>
          </c:cat>
          <c:val>
            <c:numRef>
              <c:f>Sheet4!$B$2:$B$11</c:f>
              <c:numCache>
                <c:formatCode>General</c:formatCode>
                <c:ptCount val="10"/>
                <c:pt idx="0">
                  <c:v>32460</c:v>
                </c:pt>
                <c:pt idx="1">
                  <c:v>578859</c:v>
                </c:pt>
                <c:pt idx="2">
                  <c:v>796670</c:v>
                </c:pt>
                <c:pt idx="3">
                  <c:v>403558</c:v>
                </c:pt>
                <c:pt idx="4">
                  <c:v>147328</c:v>
                </c:pt>
                <c:pt idx="5">
                  <c:v>180076</c:v>
                </c:pt>
                <c:pt idx="6">
                  <c:v>26276</c:v>
                </c:pt>
                <c:pt idx="7">
                  <c:v>41668</c:v>
                </c:pt>
                <c:pt idx="8">
                  <c:v>96991</c:v>
                </c:pt>
                <c:pt idx="9">
                  <c:v>51692</c:v>
                </c:pt>
              </c:numCache>
            </c:numRef>
          </c:val>
          <c:smooth val="0"/>
          <c:extLst>
            <c:ext xmlns:c16="http://schemas.microsoft.com/office/drawing/2014/chart" uri="{C3380CC4-5D6E-409C-BE32-E72D297353CC}">
              <c16:uniqueId val="{00000000-F9FB-436F-A3E6-7DE57ADC7A30}"/>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327432064"/>
        <c:axId val="327426160"/>
      </c:lineChart>
      <c:catAx>
        <c:axId val="32743206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Years</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327426160"/>
        <c:crosses val="autoZero"/>
        <c:auto val="1"/>
        <c:lblAlgn val="ctr"/>
        <c:lblOffset val="100"/>
        <c:noMultiLvlLbl val="0"/>
      </c:catAx>
      <c:valAx>
        <c:axId val="327426160"/>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US"/>
                  <a:t>Number</a:t>
                </a:r>
                <a:r>
                  <a:rPr lang="en-US" baseline="0"/>
                  <a:t> of IDPs</a:t>
                </a:r>
                <a:endParaRPr lang="en-US"/>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327432064"/>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[dtm_nigeria 2.xlsx]Sheet3!PivotTable3</c:name>
    <c:fmtId val="20"/>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manualLayout>
          <c:layoutTarget val="inner"/>
          <c:xMode val="edge"/>
          <c:yMode val="edge"/>
          <c:x val="9.2576436738010179E-2"/>
          <c:y val="4.3208760893173818E-2"/>
          <c:w val="0.88891881772407966"/>
          <c:h val="0.84411074410293718"/>
        </c:manualLayout>
      </c:layout>
      <c:barChart>
        <c:barDir val="col"/>
        <c:grouping val="clustered"/>
        <c:varyColors val="0"/>
        <c:ser>
          <c:idx val="0"/>
          <c:order val="0"/>
          <c:tx>
            <c:strRef>
              <c:f>Sheet3!$B$3</c:f>
              <c:strCache>
                <c:ptCount val="1"/>
                <c:pt idx="0">
                  <c:v>Sum of Total number of IDPs</c:v>
                </c:pt>
              </c:strCache>
            </c:strRef>
          </c:tx>
          <c:spPr>
            <a:solidFill>
              <a:schemeClr val="accent1"/>
            </a:solidFill>
            <a:ln>
              <a:noFill/>
            </a:ln>
            <a:effectLst/>
          </c:spPr>
          <c:invertIfNegative val="0"/>
          <c:cat>
            <c:strRef>
              <c:f>Sheet3!$A$4:$A$10</c:f>
              <c:strCache>
                <c:ptCount val="6"/>
                <c:pt idx="0">
                  <c:v>ADAMAWA</c:v>
                </c:pt>
                <c:pt idx="1">
                  <c:v>BAUCHI</c:v>
                </c:pt>
                <c:pt idx="2">
                  <c:v>BORNO</c:v>
                </c:pt>
                <c:pt idx="3">
                  <c:v>GOMBE</c:v>
                </c:pt>
                <c:pt idx="4">
                  <c:v>TARABA</c:v>
                </c:pt>
                <c:pt idx="5">
                  <c:v>YOBE</c:v>
                </c:pt>
              </c:strCache>
            </c:strRef>
          </c:cat>
          <c:val>
            <c:numRef>
              <c:f>Sheet3!$B$4:$B$10</c:f>
              <c:numCache>
                <c:formatCode>General</c:formatCode>
                <c:ptCount val="6"/>
                <c:pt idx="0">
                  <c:v>223910</c:v>
                </c:pt>
                <c:pt idx="1">
                  <c:v>64727</c:v>
                </c:pt>
                <c:pt idx="2">
                  <c:v>1820179</c:v>
                </c:pt>
                <c:pt idx="3">
                  <c:v>47977</c:v>
                </c:pt>
                <c:pt idx="4">
                  <c:v>52123</c:v>
                </c:pt>
                <c:pt idx="5">
                  <c:v>166745</c:v>
                </c:pt>
              </c:numCache>
            </c:numRef>
          </c:val>
          <c:extLst>
            <c:ext xmlns:c16="http://schemas.microsoft.com/office/drawing/2014/chart" uri="{C3380CC4-5D6E-409C-BE32-E72D297353CC}">
              <c16:uniqueId val="{00000000-FBE8-4ACC-9746-BD9B20B9E6EA}"/>
            </c:ext>
          </c:extLst>
        </c:ser>
        <c:ser>
          <c:idx val="1"/>
          <c:order val="1"/>
          <c:tx>
            <c:strRef>
              <c:f>Sheet3!$C$3</c:f>
              <c:strCache>
                <c:ptCount val="1"/>
                <c:pt idx="0">
                  <c:v>Sum of Total female</c:v>
                </c:pt>
              </c:strCache>
            </c:strRef>
          </c:tx>
          <c:spPr>
            <a:solidFill>
              <a:schemeClr val="accent2"/>
            </a:solidFill>
            <a:ln>
              <a:noFill/>
            </a:ln>
            <a:effectLst/>
          </c:spPr>
          <c:invertIfNegative val="0"/>
          <c:cat>
            <c:strRef>
              <c:f>Sheet3!$A$4:$A$10</c:f>
              <c:strCache>
                <c:ptCount val="6"/>
                <c:pt idx="0">
                  <c:v>ADAMAWA</c:v>
                </c:pt>
                <c:pt idx="1">
                  <c:v>BAUCHI</c:v>
                </c:pt>
                <c:pt idx="2">
                  <c:v>BORNO</c:v>
                </c:pt>
                <c:pt idx="3">
                  <c:v>GOMBE</c:v>
                </c:pt>
                <c:pt idx="4">
                  <c:v>TARABA</c:v>
                </c:pt>
                <c:pt idx="5">
                  <c:v>YOBE</c:v>
                </c:pt>
              </c:strCache>
            </c:strRef>
          </c:cat>
          <c:val>
            <c:numRef>
              <c:f>Sheet3!$C$4:$C$10</c:f>
              <c:numCache>
                <c:formatCode>General</c:formatCode>
                <c:ptCount val="6"/>
                <c:pt idx="0">
                  <c:v>120365</c:v>
                </c:pt>
                <c:pt idx="1">
                  <c:v>33480</c:v>
                </c:pt>
                <c:pt idx="2">
                  <c:v>997084</c:v>
                </c:pt>
                <c:pt idx="3">
                  <c:v>25132</c:v>
                </c:pt>
                <c:pt idx="4">
                  <c:v>27943</c:v>
                </c:pt>
                <c:pt idx="5">
                  <c:v>93773</c:v>
                </c:pt>
              </c:numCache>
            </c:numRef>
          </c:val>
          <c:extLst>
            <c:ext xmlns:c16="http://schemas.microsoft.com/office/drawing/2014/chart" uri="{C3380CC4-5D6E-409C-BE32-E72D297353CC}">
              <c16:uniqueId val="{00000001-FBE8-4ACC-9746-BD9B20B9E6EA}"/>
            </c:ext>
          </c:extLst>
        </c:ser>
        <c:ser>
          <c:idx val="2"/>
          <c:order val="2"/>
          <c:tx>
            <c:strRef>
              <c:f>Sheet3!$D$3</c:f>
              <c:strCache>
                <c:ptCount val="1"/>
                <c:pt idx="0">
                  <c:v>Sum of Total male</c:v>
                </c:pt>
              </c:strCache>
            </c:strRef>
          </c:tx>
          <c:spPr>
            <a:solidFill>
              <a:schemeClr val="accent3"/>
            </a:solidFill>
            <a:ln>
              <a:noFill/>
            </a:ln>
            <a:effectLst/>
          </c:spPr>
          <c:invertIfNegative val="0"/>
          <c:cat>
            <c:strRef>
              <c:f>Sheet3!$A$4:$A$10</c:f>
              <c:strCache>
                <c:ptCount val="6"/>
                <c:pt idx="0">
                  <c:v>ADAMAWA</c:v>
                </c:pt>
                <c:pt idx="1">
                  <c:v>BAUCHI</c:v>
                </c:pt>
                <c:pt idx="2">
                  <c:v>BORNO</c:v>
                </c:pt>
                <c:pt idx="3">
                  <c:v>GOMBE</c:v>
                </c:pt>
                <c:pt idx="4">
                  <c:v>TARABA</c:v>
                </c:pt>
                <c:pt idx="5">
                  <c:v>YOBE</c:v>
                </c:pt>
              </c:strCache>
            </c:strRef>
          </c:cat>
          <c:val>
            <c:numRef>
              <c:f>Sheet3!$D$4:$D$10</c:f>
              <c:numCache>
                <c:formatCode>General</c:formatCode>
                <c:ptCount val="6"/>
                <c:pt idx="0">
                  <c:v>103545</c:v>
                </c:pt>
                <c:pt idx="1">
                  <c:v>31247</c:v>
                </c:pt>
                <c:pt idx="2">
                  <c:v>823095</c:v>
                </c:pt>
                <c:pt idx="3">
                  <c:v>22845</c:v>
                </c:pt>
                <c:pt idx="4">
                  <c:v>24180</c:v>
                </c:pt>
                <c:pt idx="5">
                  <c:v>72972</c:v>
                </c:pt>
              </c:numCache>
            </c:numRef>
          </c:val>
          <c:extLst>
            <c:ext xmlns:c16="http://schemas.microsoft.com/office/drawing/2014/chart" uri="{C3380CC4-5D6E-409C-BE32-E72D297353CC}">
              <c16:uniqueId val="{00000002-FBE8-4ACC-9746-BD9B20B9E6EA}"/>
            </c:ext>
          </c:extLst>
        </c:ser>
        <c:dLbls>
          <c:showLegendKey val="0"/>
          <c:showVal val="0"/>
          <c:showCatName val="0"/>
          <c:showSerName val="0"/>
          <c:showPercent val="0"/>
          <c:showBubbleSize val="0"/>
        </c:dLbls>
        <c:gapWidth val="219"/>
        <c:overlap val="-27"/>
        <c:axId val="491190976"/>
        <c:axId val="491189992"/>
      </c:barChart>
      <c:catAx>
        <c:axId val="491190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States</a:t>
                </a:r>
                <a:endParaRPr lang="en-US" dirty="0"/>
              </a:p>
            </c:rich>
          </c:tx>
          <c:layout>
            <c:manualLayout>
              <c:xMode val="edge"/>
              <c:yMode val="edge"/>
              <c:x val="0.51722962986617049"/>
              <c:y val="0.9495216031870301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1189992"/>
        <c:crosses val="autoZero"/>
        <c:auto val="1"/>
        <c:lblAlgn val="ctr"/>
        <c:lblOffset val="100"/>
        <c:noMultiLvlLbl val="0"/>
      </c:catAx>
      <c:valAx>
        <c:axId val="4911899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IDPs</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1190976"/>
        <c:crosses val="autoZero"/>
        <c:crossBetween val="between"/>
      </c:valAx>
      <c:spPr>
        <a:solidFill>
          <a:schemeClr val="accent4">
            <a:lumMod val="20000"/>
            <a:lumOff val="80000"/>
          </a:schemeClr>
        </a:solidFill>
        <a:ln w="25400">
          <a:noFill/>
        </a:ln>
        <a:effectLst/>
      </c:spPr>
    </c:plotArea>
    <c:legend>
      <c:legendPos val="r"/>
      <c:layout>
        <c:manualLayout>
          <c:xMode val="edge"/>
          <c:yMode val="edge"/>
          <c:x val="0.7286676899615121"/>
          <c:y val="0.1638616324287358"/>
          <c:w val="0.22196628823169212"/>
          <c:h val="0.179907830273533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[dtm_nigeria 2.xlsx]Sheet3!PivotTable3</c:name>
    <c:fmtId val="32"/>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manualLayout>
          <c:layoutTarget val="inner"/>
          <c:xMode val="edge"/>
          <c:yMode val="edge"/>
          <c:x val="6.8717033195294722E-2"/>
          <c:y val="2.3299444899481325E-2"/>
          <c:w val="0.90909718742595036"/>
          <c:h val="0.80632190493059286"/>
        </c:manualLayout>
      </c:layout>
      <c:barChart>
        <c:barDir val="col"/>
        <c:grouping val="clustered"/>
        <c:varyColors val="0"/>
        <c:ser>
          <c:idx val="0"/>
          <c:order val="0"/>
          <c:tx>
            <c:strRef>
              <c:f>Sheet3!$B$3</c:f>
              <c:strCache>
                <c:ptCount val="1"/>
                <c:pt idx="0">
                  <c:v>Sum of Total number of IDPs</c:v>
                </c:pt>
              </c:strCache>
            </c:strRef>
          </c:tx>
          <c:spPr>
            <a:solidFill>
              <a:schemeClr val="accent1"/>
            </a:solidFill>
            <a:ln>
              <a:noFill/>
            </a:ln>
            <a:effectLst/>
          </c:spPr>
          <c:invertIfNegative val="0"/>
          <c:cat>
            <c:strRef>
              <c:f>Sheet3!$A$4:$A$30</c:f>
              <c:strCache>
                <c:ptCount val="26"/>
                <c:pt idx="0">
                  <c:v>Abadam</c:v>
                </c:pt>
                <c:pt idx="1">
                  <c:v>Askira/Uba</c:v>
                </c:pt>
                <c:pt idx="2">
                  <c:v>Bama</c:v>
                </c:pt>
                <c:pt idx="3">
                  <c:v>Bayo</c:v>
                </c:pt>
                <c:pt idx="4">
                  <c:v>Biu</c:v>
                </c:pt>
                <c:pt idx="5">
                  <c:v>Chibok</c:v>
                </c:pt>
                <c:pt idx="6">
                  <c:v>Damboa</c:v>
                </c:pt>
                <c:pt idx="7">
                  <c:v>Dikwa</c:v>
                </c:pt>
                <c:pt idx="8">
                  <c:v>Gubio</c:v>
                </c:pt>
                <c:pt idx="9">
                  <c:v>Gwoza</c:v>
                </c:pt>
                <c:pt idx="10">
                  <c:v>Hawul</c:v>
                </c:pt>
                <c:pt idx="11">
                  <c:v>Jere</c:v>
                </c:pt>
                <c:pt idx="12">
                  <c:v>Kaga</c:v>
                </c:pt>
                <c:pt idx="13">
                  <c:v>Kala/Balge</c:v>
                </c:pt>
                <c:pt idx="14">
                  <c:v>Konduga</c:v>
                </c:pt>
                <c:pt idx="15">
                  <c:v>Kukawa</c:v>
                </c:pt>
                <c:pt idx="16">
                  <c:v>Kwaya Kusar</c:v>
                </c:pt>
                <c:pt idx="17">
                  <c:v>Mafa</c:v>
                </c:pt>
                <c:pt idx="18">
                  <c:v>Magumeri</c:v>
                </c:pt>
                <c:pt idx="19">
                  <c:v>Maiduguri</c:v>
                </c:pt>
                <c:pt idx="20">
                  <c:v>Marte</c:v>
                </c:pt>
                <c:pt idx="21">
                  <c:v>Mobbar</c:v>
                </c:pt>
                <c:pt idx="22">
                  <c:v>Monguno</c:v>
                </c:pt>
                <c:pt idx="23">
                  <c:v>Ngala</c:v>
                </c:pt>
                <c:pt idx="24">
                  <c:v>Nganzai</c:v>
                </c:pt>
                <c:pt idx="25">
                  <c:v>Shani</c:v>
                </c:pt>
              </c:strCache>
            </c:strRef>
          </c:cat>
          <c:val>
            <c:numRef>
              <c:f>Sheet3!$B$4:$B$30</c:f>
              <c:numCache>
                <c:formatCode>General</c:formatCode>
                <c:ptCount val="26"/>
                <c:pt idx="0">
                  <c:v>3025</c:v>
                </c:pt>
                <c:pt idx="1">
                  <c:v>10997</c:v>
                </c:pt>
                <c:pt idx="2">
                  <c:v>133365</c:v>
                </c:pt>
                <c:pt idx="3">
                  <c:v>876</c:v>
                </c:pt>
                <c:pt idx="4">
                  <c:v>42439</c:v>
                </c:pt>
                <c:pt idx="5">
                  <c:v>15345</c:v>
                </c:pt>
                <c:pt idx="6">
                  <c:v>107262</c:v>
                </c:pt>
                <c:pt idx="7">
                  <c:v>96290</c:v>
                </c:pt>
                <c:pt idx="8">
                  <c:v>40419</c:v>
                </c:pt>
                <c:pt idx="9">
                  <c:v>155199</c:v>
                </c:pt>
                <c:pt idx="10">
                  <c:v>21746</c:v>
                </c:pt>
                <c:pt idx="11">
                  <c:v>304094</c:v>
                </c:pt>
                <c:pt idx="12">
                  <c:v>21658</c:v>
                </c:pt>
                <c:pt idx="13">
                  <c:v>39536</c:v>
                </c:pt>
                <c:pt idx="14">
                  <c:v>115503</c:v>
                </c:pt>
                <c:pt idx="15">
                  <c:v>7825</c:v>
                </c:pt>
                <c:pt idx="16">
                  <c:v>5049</c:v>
                </c:pt>
                <c:pt idx="17">
                  <c:v>46076</c:v>
                </c:pt>
                <c:pt idx="18">
                  <c:v>37499</c:v>
                </c:pt>
                <c:pt idx="19">
                  <c:v>239153</c:v>
                </c:pt>
                <c:pt idx="20">
                  <c:v>5610</c:v>
                </c:pt>
                <c:pt idx="21">
                  <c:v>42694</c:v>
                </c:pt>
                <c:pt idx="22">
                  <c:v>161520</c:v>
                </c:pt>
                <c:pt idx="23">
                  <c:v>107574</c:v>
                </c:pt>
                <c:pt idx="24">
                  <c:v>56129</c:v>
                </c:pt>
                <c:pt idx="25">
                  <c:v>3296</c:v>
                </c:pt>
              </c:numCache>
            </c:numRef>
          </c:val>
          <c:extLst>
            <c:ext xmlns:c16="http://schemas.microsoft.com/office/drawing/2014/chart" uri="{C3380CC4-5D6E-409C-BE32-E72D297353CC}">
              <c16:uniqueId val="{00000000-ED28-40B9-800F-607739E35741}"/>
            </c:ext>
          </c:extLst>
        </c:ser>
        <c:ser>
          <c:idx val="1"/>
          <c:order val="1"/>
          <c:tx>
            <c:strRef>
              <c:f>Sheet3!$C$3</c:f>
              <c:strCache>
                <c:ptCount val="1"/>
                <c:pt idx="0">
                  <c:v>Sum of Total female</c:v>
                </c:pt>
              </c:strCache>
            </c:strRef>
          </c:tx>
          <c:spPr>
            <a:solidFill>
              <a:schemeClr val="accent2"/>
            </a:solidFill>
            <a:ln>
              <a:noFill/>
            </a:ln>
            <a:effectLst/>
          </c:spPr>
          <c:invertIfNegative val="0"/>
          <c:cat>
            <c:strRef>
              <c:f>Sheet3!$A$4:$A$30</c:f>
              <c:strCache>
                <c:ptCount val="26"/>
                <c:pt idx="0">
                  <c:v>Abadam</c:v>
                </c:pt>
                <c:pt idx="1">
                  <c:v>Askira/Uba</c:v>
                </c:pt>
                <c:pt idx="2">
                  <c:v>Bama</c:v>
                </c:pt>
                <c:pt idx="3">
                  <c:v>Bayo</c:v>
                </c:pt>
                <c:pt idx="4">
                  <c:v>Biu</c:v>
                </c:pt>
                <c:pt idx="5">
                  <c:v>Chibok</c:v>
                </c:pt>
                <c:pt idx="6">
                  <c:v>Damboa</c:v>
                </c:pt>
                <c:pt idx="7">
                  <c:v>Dikwa</c:v>
                </c:pt>
                <c:pt idx="8">
                  <c:v>Gubio</c:v>
                </c:pt>
                <c:pt idx="9">
                  <c:v>Gwoza</c:v>
                </c:pt>
                <c:pt idx="10">
                  <c:v>Hawul</c:v>
                </c:pt>
                <c:pt idx="11">
                  <c:v>Jere</c:v>
                </c:pt>
                <c:pt idx="12">
                  <c:v>Kaga</c:v>
                </c:pt>
                <c:pt idx="13">
                  <c:v>Kala/Balge</c:v>
                </c:pt>
                <c:pt idx="14">
                  <c:v>Konduga</c:v>
                </c:pt>
                <c:pt idx="15">
                  <c:v>Kukawa</c:v>
                </c:pt>
                <c:pt idx="16">
                  <c:v>Kwaya Kusar</c:v>
                </c:pt>
                <c:pt idx="17">
                  <c:v>Mafa</c:v>
                </c:pt>
                <c:pt idx="18">
                  <c:v>Magumeri</c:v>
                </c:pt>
                <c:pt idx="19">
                  <c:v>Maiduguri</c:v>
                </c:pt>
                <c:pt idx="20">
                  <c:v>Marte</c:v>
                </c:pt>
                <c:pt idx="21">
                  <c:v>Mobbar</c:v>
                </c:pt>
                <c:pt idx="22">
                  <c:v>Monguno</c:v>
                </c:pt>
                <c:pt idx="23">
                  <c:v>Ngala</c:v>
                </c:pt>
                <c:pt idx="24">
                  <c:v>Nganzai</c:v>
                </c:pt>
                <c:pt idx="25">
                  <c:v>Shani</c:v>
                </c:pt>
              </c:strCache>
            </c:strRef>
          </c:cat>
          <c:val>
            <c:numRef>
              <c:f>Sheet3!$C$4:$C$30</c:f>
              <c:numCache>
                <c:formatCode>General</c:formatCode>
                <c:ptCount val="26"/>
                <c:pt idx="0">
                  <c:v>1664</c:v>
                </c:pt>
                <c:pt idx="1">
                  <c:v>5711</c:v>
                </c:pt>
                <c:pt idx="2">
                  <c:v>71626</c:v>
                </c:pt>
                <c:pt idx="3">
                  <c:v>442</c:v>
                </c:pt>
                <c:pt idx="4">
                  <c:v>23107</c:v>
                </c:pt>
                <c:pt idx="5">
                  <c:v>8159</c:v>
                </c:pt>
                <c:pt idx="6">
                  <c:v>59581</c:v>
                </c:pt>
                <c:pt idx="7">
                  <c:v>53293</c:v>
                </c:pt>
                <c:pt idx="8">
                  <c:v>23949</c:v>
                </c:pt>
                <c:pt idx="9">
                  <c:v>90426</c:v>
                </c:pt>
                <c:pt idx="10">
                  <c:v>11478</c:v>
                </c:pt>
                <c:pt idx="11">
                  <c:v>165685</c:v>
                </c:pt>
                <c:pt idx="12">
                  <c:v>11910</c:v>
                </c:pt>
                <c:pt idx="13">
                  <c:v>14375</c:v>
                </c:pt>
                <c:pt idx="14">
                  <c:v>64027</c:v>
                </c:pt>
                <c:pt idx="15">
                  <c:v>4421</c:v>
                </c:pt>
                <c:pt idx="16">
                  <c:v>2782</c:v>
                </c:pt>
                <c:pt idx="17">
                  <c:v>26102</c:v>
                </c:pt>
                <c:pt idx="18">
                  <c:v>20676</c:v>
                </c:pt>
                <c:pt idx="19">
                  <c:v>129326</c:v>
                </c:pt>
                <c:pt idx="20">
                  <c:v>3046</c:v>
                </c:pt>
                <c:pt idx="21">
                  <c:v>23738</c:v>
                </c:pt>
                <c:pt idx="22">
                  <c:v>88252</c:v>
                </c:pt>
                <c:pt idx="23">
                  <c:v>61023</c:v>
                </c:pt>
                <c:pt idx="24">
                  <c:v>30521</c:v>
                </c:pt>
                <c:pt idx="25">
                  <c:v>1764</c:v>
                </c:pt>
              </c:numCache>
            </c:numRef>
          </c:val>
          <c:extLst>
            <c:ext xmlns:c16="http://schemas.microsoft.com/office/drawing/2014/chart" uri="{C3380CC4-5D6E-409C-BE32-E72D297353CC}">
              <c16:uniqueId val="{00000001-ED28-40B9-800F-607739E35741}"/>
            </c:ext>
          </c:extLst>
        </c:ser>
        <c:ser>
          <c:idx val="2"/>
          <c:order val="2"/>
          <c:tx>
            <c:strRef>
              <c:f>Sheet3!$D$3</c:f>
              <c:strCache>
                <c:ptCount val="1"/>
                <c:pt idx="0">
                  <c:v>Sum of Total male</c:v>
                </c:pt>
              </c:strCache>
            </c:strRef>
          </c:tx>
          <c:spPr>
            <a:solidFill>
              <a:schemeClr val="accent3"/>
            </a:solidFill>
            <a:ln>
              <a:noFill/>
            </a:ln>
            <a:effectLst/>
          </c:spPr>
          <c:invertIfNegative val="0"/>
          <c:cat>
            <c:strRef>
              <c:f>Sheet3!$A$4:$A$30</c:f>
              <c:strCache>
                <c:ptCount val="26"/>
                <c:pt idx="0">
                  <c:v>Abadam</c:v>
                </c:pt>
                <c:pt idx="1">
                  <c:v>Askira/Uba</c:v>
                </c:pt>
                <c:pt idx="2">
                  <c:v>Bama</c:v>
                </c:pt>
                <c:pt idx="3">
                  <c:v>Bayo</c:v>
                </c:pt>
                <c:pt idx="4">
                  <c:v>Biu</c:v>
                </c:pt>
                <c:pt idx="5">
                  <c:v>Chibok</c:v>
                </c:pt>
                <c:pt idx="6">
                  <c:v>Damboa</c:v>
                </c:pt>
                <c:pt idx="7">
                  <c:v>Dikwa</c:v>
                </c:pt>
                <c:pt idx="8">
                  <c:v>Gubio</c:v>
                </c:pt>
                <c:pt idx="9">
                  <c:v>Gwoza</c:v>
                </c:pt>
                <c:pt idx="10">
                  <c:v>Hawul</c:v>
                </c:pt>
                <c:pt idx="11">
                  <c:v>Jere</c:v>
                </c:pt>
                <c:pt idx="12">
                  <c:v>Kaga</c:v>
                </c:pt>
                <c:pt idx="13">
                  <c:v>Kala/Balge</c:v>
                </c:pt>
                <c:pt idx="14">
                  <c:v>Konduga</c:v>
                </c:pt>
                <c:pt idx="15">
                  <c:v>Kukawa</c:v>
                </c:pt>
                <c:pt idx="16">
                  <c:v>Kwaya Kusar</c:v>
                </c:pt>
                <c:pt idx="17">
                  <c:v>Mafa</c:v>
                </c:pt>
                <c:pt idx="18">
                  <c:v>Magumeri</c:v>
                </c:pt>
                <c:pt idx="19">
                  <c:v>Maiduguri</c:v>
                </c:pt>
                <c:pt idx="20">
                  <c:v>Marte</c:v>
                </c:pt>
                <c:pt idx="21">
                  <c:v>Mobbar</c:v>
                </c:pt>
                <c:pt idx="22">
                  <c:v>Monguno</c:v>
                </c:pt>
                <c:pt idx="23">
                  <c:v>Ngala</c:v>
                </c:pt>
                <c:pt idx="24">
                  <c:v>Nganzai</c:v>
                </c:pt>
                <c:pt idx="25">
                  <c:v>Shani</c:v>
                </c:pt>
              </c:strCache>
            </c:strRef>
          </c:cat>
          <c:val>
            <c:numRef>
              <c:f>Sheet3!$D$4:$D$30</c:f>
              <c:numCache>
                <c:formatCode>General</c:formatCode>
                <c:ptCount val="26"/>
                <c:pt idx="0">
                  <c:v>1361</c:v>
                </c:pt>
                <c:pt idx="1">
                  <c:v>5286</c:v>
                </c:pt>
                <c:pt idx="2">
                  <c:v>61739</c:v>
                </c:pt>
                <c:pt idx="3">
                  <c:v>434</c:v>
                </c:pt>
                <c:pt idx="4">
                  <c:v>19332</c:v>
                </c:pt>
                <c:pt idx="5">
                  <c:v>7186</c:v>
                </c:pt>
                <c:pt idx="6">
                  <c:v>47681</c:v>
                </c:pt>
                <c:pt idx="7">
                  <c:v>42997</c:v>
                </c:pt>
                <c:pt idx="8">
                  <c:v>16470</c:v>
                </c:pt>
                <c:pt idx="9">
                  <c:v>64773</c:v>
                </c:pt>
                <c:pt idx="10">
                  <c:v>10268</c:v>
                </c:pt>
                <c:pt idx="11">
                  <c:v>138409</c:v>
                </c:pt>
                <c:pt idx="12">
                  <c:v>9748</c:v>
                </c:pt>
                <c:pt idx="13">
                  <c:v>25161</c:v>
                </c:pt>
                <c:pt idx="14">
                  <c:v>51476</c:v>
                </c:pt>
                <c:pt idx="15">
                  <c:v>3404</c:v>
                </c:pt>
                <c:pt idx="16">
                  <c:v>2267</c:v>
                </c:pt>
                <c:pt idx="17">
                  <c:v>19974</c:v>
                </c:pt>
                <c:pt idx="18">
                  <c:v>16823</c:v>
                </c:pt>
                <c:pt idx="19">
                  <c:v>109827</c:v>
                </c:pt>
                <c:pt idx="20">
                  <c:v>2564</c:v>
                </c:pt>
                <c:pt idx="21">
                  <c:v>18956</c:v>
                </c:pt>
                <c:pt idx="22">
                  <c:v>73268</c:v>
                </c:pt>
                <c:pt idx="23">
                  <c:v>46551</c:v>
                </c:pt>
                <c:pt idx="24">
                  <c:v>25608</c:v>
                </c:pt>
                <c:pt idx="25">
                  <c:v>1532</c:v>
                </c:pt>
              </c:numCache>
            </c:numRef>
          </c:val>
          <c:extLst>
            <c:ext xmlns:c16="http://schemas.microsoft.com/office/drawing/2014/chart" uri="{C3380CC4-5D6E-409C-BE32-E72D297353CC}">
              <c16:uniqueId val="{00000002-ED28-40B9-800F-607739E35741}"/>
            </c:ext>
          </c:extLst>
        </c:ser>
        <c:dLbls>
          <c:showLegendKey val="0"/>
          <c:showVal val="0"/>
          <c:showCatName val="0"/>
          <c:showSerName val="0"/>
          <c:showPercent val="0"/>
          <c:showBubbleSize val="0"/>
        </c:dLbls>
        <c:gapWidth val="219"/>
        <c:overlap val="-27"/>
        <c:axId val="491190976"/>
        <c:axId val="491189992"/>
      </c:barChart>
      <c:catAx>
        <c:axId val="491190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Local</a:t>
                </a:r>
                <a:r>
                  <a:rPr lang="en-US" baseline="0"/>
                  <a:t> Government  Areas</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1189992"/>
        <c:crosses val="autoZero"/>
        <c:auto val="1"/>
        <c:lblAlgn val="ctr"/>
        <c:lblOffset val="100"/>
        <c:noMultiLvlLbl val="0"/>
      </c:catAx>
      <c:valAx>
        <c:axId val="4911899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IDPs</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1190976"/>
        <c:crosses val="autoZero"/>
        <c:crossBetween val="between"/>
      </c:valAx>
      <c:spPr>
        <a:solidFill>
          <a:schemeClr val="accent4">
            <a:lumMod val="20000"/>
            <a:lumOff val="80000"/>
          </a:schemeClr>
        </a:solidFill>
        <a:ln w="25400">
          <a:noFill/>
        </a:ln>
        <a:effectLst/>
      </c:spPr>
    </c:plotArea>
    <c:legend>
      <c:legendPos val="r"/>
      <c:layout>
        <c:manualLayout>
          <c:xMode val="edge"/>
          <c:yMode val="edge"/>
          <c:x val="0.81114754028441116"/>
          <c:y val="8.078152709265124E-2"/>
          <c:w val="0.14197745587085431"/>
          <c:h val="0.1055634971582849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3F36AC-19BF-4635-A684-DE4E3044D4A7}"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D2B45-BF88-441C-B5F5-BD7AA2695BA7}" type="slidenum">
              <a:rPr lang="en-US" smtClean="0"/>
              <a:t>‹#›</a:t>
            </a:fld>
            <a:endParaRPr lang="en-US"/>
          </a:p>
        </p:txBody>
      </p:sp>
    </p:spTree>
    <p:extLst>
      <p:ext uri="{BB962C8B-B14F-4D97-AF65-F5344CB8AC3E}">
        <p14:creationId xmlns:p14="http://schemas.microsoft.com/office/powerpoint/2010/main" val="2874141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E3F36AC-19BF-4635-A684-DE4E3044D4A7}"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D2B45-BF88-441C-B5F5-BD7AA2695BA7}" type="slidenum">
              <a:rPr lang="en-US" smtClean="0"/>
              <a:t>‹#›</a:t>
            </a:fld>
            <a:endParaRPr lang="en-US"/>
          </a:p>
        </p:txBody>
      </p:sp>
    </p:spTree>
    <p:extLst>
      <p:ext uri="{BB962C8B-B14F-4D97-AF65-F5344CB8AC3E}">
        <p14:creationId xmlns:p14="http://schemas.microsoft.com/office/powerpoint/2010/main" val="233046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E3F36AC-19BF-4635-A684-DE4E3044D4A7}"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D2B45-BF88-441C-B5F5-BD7AA2695BA7}" type="slidenum">
              <a:rPr lang="en-US" smtClean="0"/>
              <a:t>‹#›</a:t>
            </a:fld>
            <a:endParaRPr lang="en-US"/>
          </a:p>
        </p:txBody>
      </p:sp>
    </p:spTree>
    <p:extLst>
      <p:ext uri="{BB962C8B-B14F-4D97-AF65-F5344CB8AC3E}">
        <p14:creationId xmlns:p14="http://schemas.microsoft.com/office/powerpoint/2010/main" val="2284866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E3F36AC-19BF-4635-A684-DE4E3044D4A7}"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D2B45-BF88-441C-B5F5-BD7AA2695BA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37590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3F36AC-19BF-4635-A684-DE4E3044D4A7}"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D2B45-BF88-441C-B5F5-BD7AA2695BA7}" type="slidenum">
              <a:rPr lang="en-US" smtClean="0"/>
              <a:t>‹#›</a:t>
            </a:fld>
            <a:endParaRPr lang="en-US"/>
          </a:p>
        </p:txBody>
      </p:sp>
    </p:spTree>
    <p:extLst>
      <p:ext uri="{BB962C8B-B14F-4D97-AF65-F5344CB8AC3E}">
        <p14:creationId xmlns:p14="http://schemas.microsoft.com/office/powerpoint/2010/main" val="1154868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3F36AC-19BF-4635-A684-DE4E3044D4A7}" type="datetimeFigureOut">
              <a:rPr lang="en-US" smtClean="0"/>
              <a:t>8/29/2023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D2B45-BF88-441C-B5F5-BD7AA2695BA7}" type="slidenum">
              <a:rPr lang="en-US" smtClean="0"/>
              <a:t>‹#›</a:t>
            </a:fld>
            <a:endParaRPr lang="en-US"/>
          </a:p>
        </p:txBody>
      </p:sp>
    </p:spTree>
    <p:extLst>
      <p:ext uri="{BB962C8B-B14F-4D97-AF65-F5344CB8AC3E}">
        <p14:creationId xmlns:p14="http://schemas.microsoft.com/office/powerpoint/2010/main" val="642730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3F36AC-19BF-4635-A684-DE4E3044D4A7}" type="datetimeFigureOut">
              <a:rPr lang="en-US" smtClean="0"/>
              <a:t>8/29/2023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D2B45-BF88-441C-B5F5-BD7AA2695BA7}" type="slidenum">
              <a:rPr lang="en-US" smtClean="0"/>
              <a:t>‹#›</a:t>
            </a:fld>
            <a:endParaRPr lang="en-US"/>
          </a:p>
        </p:txBody>
      </p:sp>
    </p:spTree>
    <p:extLst>
      <p:ext uri="{BB962C8B-B14F-4D97-AF65-F5344CB8AC3E}">
        <p14:creationId xmlns:p14="http://schemas.microsoft.com/office/powerpoint/2010/main" val="2216236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3F36AC-19BF-4635-A684-DE4E3044D4A7}"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D2B45-BF88-441C-B5F5-BD7AA2695BA7}" type="slidenum">
              <a:rPr lang="en-US" smtClean="0"/>
              <a:t>‹#›</a:t>
            </a:fld>
            <a:endParaRPr lang="en-US"/>
          </a:p>
        </p:txBody>
      </p:sp>
    </p:spTree>
    <p:extLst>
      <p:ext uri="{BB962C8B-B14F-4D97-AF65-F5344CB8AC3E}">
        <p14:creationId xmlns:p14="http://schemas.microsoft.com/office/powerpoint/2010/main" val="2262418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3F36AC-19BF-4635-A684-DE4E3044D4A7}"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D2B45-BF88-441C-B5F5-BD7AA2695BA7}" type="slidenum">
              <a:rPr lang="en-US" smtClean="0"/>
              <a:t>‹#›</a:t>
            </a:fld>
            <a:endParaRPr lang="en-US"/>
          </a:p>
        </p:txBody>
      </p:sp>
    </p:spTree>
    <p:extLst>
      <p:ext uri="{BB962C8B-B14F-4D97-AF65-F5344CB8AC3E}">
        <p14:creationId xmlns:p14="http://schemas.microsoft.com/office/powerpoint/2010/main" val="134587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E3F36AC-19BF-4635-A684-DE4E3044D4A7}"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D2B45-BF88-441C-B5F5-BD7AA2695BA7}" type="slidenum">
              <a:rPr lang="en-US" smtClean="0"/>
              <a:t>‹#›</a:t>
            </a:fld>
            <a:endParaRPr lang="en-US"/>
          </a:p>
        </p:txBody>
      </p:sp>
    </p:spTree>
    <p:extLst>
      <p:ext uri="{BB962C8B-B14F-4D97-AF65-F5344CB8AC3E}">
        <p14:creationId xmlns:p14="http://schemas.microsoft.com/office/powerpoint/2010/main" val="68707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3F36AC-19BF-4635-A684-DE4E3044D4A7}"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D2B45-BF88-441C-B5F5-BD7AA2695BA7}" type="slidenum">
              <a:rPr lang="en-US" smtClean="0"/>
              <a:t>‹#›</a:t>
            </a:fld>
            <a:endParaRPr lang="en-US"/>
          </a:p>
        </p:txBody>
      </p:sp>
    </p:spTree>
    <p:extLst>
      <p:ext uri="{BB962C8B-B14F-4D97-AF65-F5344CB8AC3E}">
        <p14:creationId xmlns:p14="http://schemas.microsoft.com/office/powerpoint/2010/main" val="99554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3F36AC-19BF-4635-A684-DE4E3044D4A7}"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D2B45-BF88-441C-B5F5-BD7AA2695BA7}" type="slidenum">
              <a:rPr lang="en-US" smtClean="0"/>
              <a:t>‹#›</a:t>
            </a:fld>
            <a:endParaRPr lang="en-US"/>
          </a:p>
        </p:txBody>
      </p:sp>
    </p:spTree>
    <p:extLst>
      <p:ext uri="{BB962C8B-B14F-4D97-AF65-F5344CB8AC3E}">
        <p14:creationId xmlns:p14="http://schemas.microsoft.com/office/powerpoint/2010/main" val="1423016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3F36AC-19BF-4635-A684-DE4E3044D4A7}" type="datetimeFigureOut">
              <a:rPr lang="en-US" smtClean="0"/>
              <a:t>8/29/2023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D2B45-BF88-441C-B5F5-BD7AA2695BA7}" type="slidenum">
              <a:rPr lang="en-US" smtClean="0"/>
              <a:t>‹#›</a:t>
            </a:fld>
            <a:endParaRPr lang="en-US"/>
          </a:p>
        </p:txBody>
      </p:sp>
    </p:spTree>
    <p:extLst>
      <p:ext uri="{BB962C8B-B14F-4D97-AF65-F5344CB8AC3E}">
        <p14:creationId xmlns:p14="http://schemas.microsoft.com/office/powerpoint/2010/main" val="3078284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E3F36AC-19BF-4635-A684-DE4E3044D4A7}" type="datetimeFigureOut">
              <a:rPr lang="en-US" smtClean="0"/>
              <a:t>8/29/2023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9CD2B45-BF88-441C-B5F5-BD7AA2695BA7}" type="slidenum">
              <a:rPr lang="en-US" smtClean="0"/>
              <a:t>‹#›</a:t>
            </a:fld>
            <a:endParaRPr lang="en-US"/>
          </a:p>
        </p:txBody>
      </p:sp>
    </p:spTree>
    <p:extLst>
      <p:ext uri="{BB962C8B-B14F-4D97-AF65-F5344CB8AC3E}">
        <p14:creationId xmlns:p14="http://schemas.microsoft.com/office/powerpoint/2010/main" val="4137452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E3F36AC-19BF-4635-A684-DE4E3044D4A7}" type="datetimeFigureOut">
              <a:rPr lang="en-US" smtClean="0"/>
              <a:t>8/29/2023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9CD2B45-BF88-441C-B5F5-BD7AA2695BA7}" type="slidenum">
              <a:rPr lang="en-US" smtClean="0"/>
              <a:t>‹#›</a:t>
            </a:fld>
            <a:endParaRPr lang="en-US"/>
          </a:p>
        </p:txBody>
      </p:sp>
    </p:spTree>
    <p:extLst>
      <p:ext uri="{BB962C8B-B14F-4D97-AF65-F5344CB8AC3E}">
        <p14:creationId xmlns:p14="http://schemas.microsoft.com/office/powerpoint/2010/main" val="361789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E3F36AC-19BF-4635-A684-DE4E3044D4A7}" type="datetimeFigureOut">
              <a:rPr lang="en-US" smtClean="0"/>
              <a:t>8/29/2023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9CD2B45-BF88-441C-B5F5-BD7AA2695BA7}" type="slidenum">
              <a:rPr lang="en-US" smtClean="0"/>
              <a:t>‹#›</a:t>
            </a:fld>
            <a:endParaRPr lang="en-US"/>
          </a:p>
        </p:txBody>
      </p:sp>
    </p:spTree>
    <p:extLst>
      <p:ext uri="{BB962C8B-B14F-4D97-AF65-F5344CB8AC3E}">
        <p14:creationId xmlns:p14="http://schemas.microsoft.com/office/powerpoint/2010/main" val="1705005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E3F36AC-19BF-4635-A684-DE4E3044D4A7}" type="datetimeFigureOut">
              <a:rPr lang="en-US" smtClean="0"/>
              <a:t>8/29/2023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D2B45-BF88-441C-B5F5-BD7AA2695BA7}" type="slidenum">
              <a:rPr lang="en-US" smtClean="0"/>
              <a:t>‹#›</a:t>
            </a:fld>
            <a:endParaRPr lang="en-US"/>
          </a:p>
        </p:txBody>
      </p:sp>
    </p:spTree>
    <p:extLst>
      <p:ext uri="{BB962C8B-B14F-4D97-AF65-F5344CB8AC3E}">
        <p14:creationId xmlns:p14="http://schemas.microsoft.com/office/powerpoint/2010/main" val="3611295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E3F36AC-19BF-4635-A684-DE4E3044D4A7}" type="datetimeFigureOut">
              <a:rPr lang="en-US" smtClean="0"/>
              <a:t>8/29/2023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9CD2B45-BF88-441C-B5F5-BD7AA2695BA7}" type="slidenum">
              <a:rPr lang="en-US" smtClean="0"/>
              <a:t>‹#›</a:t>
            </a:fld>
            <a:endParaRPr lang="en-US"/>
          </a:p>
        </p:txBody>
      </p:sp>
    </p:spTree>
    <p:extLst>
      <p:ext uri="{BB962C8B-B14F-4D97-AF65-F5344CB8AC3E}">
        <p14:creationId xmlns:p14="http://schemas.microsoft.com/office/powerpoint/2010/main" val="36419990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15443"/>
          </a:xfrm>
        </p:spPr>
        <p:txBody>
          <a:bodyPr/>
          <a:lstStyle/>
          <a:p>
            <a:r>
              <a:rPr lang="en-US" sz="4800" dirty="0" smtClean="0"/>
              <a:t>Web Scrapping Using Excel</a:t>
            </a:r>
            <a:endParaRPr lang="en-US" sz="4800" dirty="0"/>
          </a:p>
        </p:txBody>
      </p:sp>
      <p:sp>
        <p:nvSpPr>
          <p:cNvPr id="3" name="Subtitle 2"/>
          <p:cNvSpPr>
            <a:spLocks noGrp="1"/>
          </p:cNvSpPr>
          <p:nvPr>
            <p:ph type="subTitle" idx="1"/>
          </p:nvPr>
        </p:nvSpPr>
        <p:spPr>
          <a:xfrm>
            <a:off x="1524000" y="2246811"/>
            <a:ext cx="9144000" cy="3213463"/>
          </a:xfrm>
        </p:spPr>
        <p:txBody>
          <a:bodyPr>
            <a:normAutofit fontScale="77500" lnSpcReduction="20000"/>
          </a:bodyPr>
          <a:lstStyle/>
          <a:p>
            <a:r>
              <a:rPr lang="en-US" cap="none" dirty="0" smtClean="0">
                <a:solidFill>
                  <a:schemeClr val="tx1"/>
                </a:solidFill>
              </a:rPr>
              <a:t>Intention Is To Get Dataset On Internally Displaced Persons In </a:t>
            </a:r>
            <a:r>
              <a:rPr lang="en-US" cap="none" dirty="0" smtClean="0">
                <a:solidFill>
                  <a:schemeClr val="tx1"/>
                </a:solidFill>
              </a:rPr>
              <a:t> North East Nigeria</a:t>
            </a:r>
            <a:endParaRPr lang="en-US" cap="none" dirty="0" smtClean="0">
              <a:solidFill>
                <a:schemeClr val="tx1"/>
              </a:solidFill>
            </a:endParaRPr>
          </a:p>
          <a:p>
            <a:pPr marL="342900" indent="-342900">
              <a:buFont typeface="Arial" panose="020B0604020202020204" pitchFamily="34" charset="0"/>
              <a:buChar char="•"/>
            </a:pPr>
            <a:r>
              <a:rPr lang="en-US" sz="3000" cap="none" dirty="0" smtClean="0">
                <a:solidFill>
                  <a:schemeClr val="tx1"/>
                </a:solidFill>
              </a:rPr>
              <a:t>Open An Excel Workbook </a:t>
            </a:r>
          </a:p>
          <a:p>
            <a:pPr marL="342900" indent="-342900">
              <a:buFont typeface="Arial" panose="020B0604020202020204" pitchFamily="34" charset="0"/>
              <a:buChar char="•"/>
            </a:pPr>
            <a:r>
              <a:rPr lang="en-US" sz="3000" cap="none" dirty="0" smtClean="0">
                <a:solidFill>
                  <a:schemeClr val="tx1"/>
                </a:solidFill>
              </a:rPr>
              <a:t>Click On Data</a:t>
            </a:r>
          </a:p>
          <a:p>
            <a:pPr marL="342900" indent="-342900">
              <a:buFont typeface="Arial" panose="020B0604020202020204" pitchFamily="34" charset="0"/>
              <a:buChar char="•"/>
            </a:pPr>
            <a:r>
              <a:rPr lang="en-US" sz="3000" cap="none" dirty="0" smtClean="0">
                <a:solidFill>
                  <a:schemeClr val="tx1"/>
                </a:solidFill>
              </a:rPr>
              <a:t>Go To Get External Data</a:t>
            </a:r>
          </a:p>
          <a:p>
            <a:pPr marL="342900" indent="-342900">
              <a:buFont typeface="Arial" panose="020B0604020202020204" pitchFamily="34" charset="0"/>
              <a:buChar char="•"/>
            </a:pPr>
            <a:r>
              <a:rPr lang="en-US" sz="3000" cap="none" dirty="0" smtClean="0">
                <a:solidFill>
                  <a:schemeClr val="tx1"/>
                </a:solidFill>
              </a:rPr>
              <a:t>Click On From Web</a:t>
            </a:r>
          </a:p>
          <a:p>
            <a:pPr marL="342900" indent="-342900">
              <a:buFont typeface="Arial" panose="020B0604020202020204" pitchFamily="34" charset="0"/>
              <a:buChar char="•"/>
            </a:pPr>
            <a:r>
              <a:rPr lang="en-US" sz="3000" cap="none" dirty="0" smtClean="0">
                <a:solidFill>
                  <a:schemeClr val="tx1"/>
                </a:solidFill>
              </a:rPr>
              <a:t>Type In The Web Address</a:t>
            </a:r>
          </a:p>
          <a:p>
            <a:pPr marL="342900" indent="-342900">
              <a:buFont typeface="Arial" panose="020B0604020202020204" pitchFamily="34" charset="0"/>
              <a:buChar char="•"/>
            </a:pPr>
            <a:r>
              <a:rPr lang="en-US" sz="3000" cap="none" dirty="0" smtClean="0">
                <a:solidFill>
                  <a:schemeClr val="tx1"/>
                </a:solidFill>
              </a:rPr>
              <a:t>Click On Import</a:t>
            </a:r>
          </a:p>
          <a:p>
            <a:pPr marL="342900" indent="-342900">
              <a:buFont typeface="Arial" panose="020B0604020202020204" pitchFamily="34" charset="0"/>
              <a:buChar char="•"/>
            </a:pPr>
            <a:r>
              <a:rPr lang="en-US" sz="3000" cap="none" dirty="0" smtClean="0">
                <a:solidFill>
                  <a:schemeClr val="tx1"/>
                </a:solidFill>
              </a:rPr>
              <a:t>Save The Document In Your Work Folder</a:t>
            </a:r>
          </a:p>
          <a:p>
            <a:endParaRPr lang="en-US" dirty="0" smtClean="0">
              <a:solidFill>
                <a:schemeClr val="tx1"/>
              </a:solidFill>
            </a:endParaRPr>
          </a:p>
        </p:txBody>
      </p:sp>
    </p:spTree>
    <p:extLst>
      <p:ext uri="{BB962C8B-B14F-4D97-AF65-F5344CB8AC3E}">
        <p14:creationId xmlns:p14="http://schemas.microsoft.com/office/powerpoint/2010/main" val="3413225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614" y="322090"/>
            <a:ext cx="9404723" cy="540059"/>
          </a:xfrm>
        </p:spPr>
        <p:txBody>
          <a:bodyPr/>
          <a:lstStyle/>
          <a:p>
            <a:pPr algn="ctr"/>
            <a:r>
              <a:rPr lang="en-US" sz="3200" dirty="0" smtClean="0"/>
              <a:t>Zooming in on </a:t>
            </a:r>
            <a:r>
              <a:rPr lang="en-US" sz="3200" dirty="0" err="1" smtClean="0"/>
              <a:t>Borno</a:t>
            </a:r>
            <a:r>
              <a:rPr lang="en-US" sz="3200" dirty="0" smtClean="0"/>
              <a:t> State</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4310318"/>
              </p:ext>
            </p:extLst>
          </p:nvPr>
        </p:nvGraphicFramePr>
        <p:xfrm>
          <a:off x="0" y="862149"/>
          <a:ext cx="12191999" cy="59958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2729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97705"/>
          </a:xfrm>
        </p:spPr>
        <p:txBody>
          <a:bodyPr/>
          <a:lstStyle/>
          <a:p>
            <a:pPr algn="ctr"/>
            <a:r>
              <a:rPr lang="en-US" dirty="0" smtClean="0"/>
              <a:t>Infographics</a:t>
            </a:r>
            <a:endParaRPr lang="en-US" dirty="0"/>
          </a:p>
        </p:txBody>
      </p:sp>
      <p:sp>
        <p:nvSpPr>
          <p:cNvPr id="3" name="Content Placeholder 2"/>
          <p:cNvSpPr>
            <a:spLocks noGrp="1"/>
          </p:cNvSpPr>
          <p:nvPr>
            <p:ph idx="1"/>
          </p:nvPr>
        </p:nvSpPr>
        <p:spPr/>
        <p:txBody>
          <a:bodyPr/>
          <a:lstStyle/>
          <a:p>
            <a:r>
              <a:rPr lang="en-US" dirty="0" smtClean="0"/>
              <a:t>Since </a:t>
            </a:r>
            <a:r>
              <a:rPr lang="en-US" dirty="0" err="1" smtClean="0"/>
              <a:t>Borno</a:t>
            </a:r>
            <a:r>
              <a:rPr lang="en-US" dirty="0" smtClean="0"/>
              <a:t> contribute more than 70% of the IDPs in the North East and Nigeria as a whole, there is need to look at what is happening in the different parts of the states.</a:t>
            </a:r>
          </a:p>
          <a:p>
            <a:r>
              <a:rPr lang="en-US" dirty="0" smtClean="0"/>
              <a:t>The chart reveals that </a:t>
            </a:r>
            <a:r>
              <a:rPr lang="en-US" dirty="0" err="1" smtClean="0"/>
              <a:t>Jere</a:t>
            </a:r>
            <a:r>
              <a:rPr lang="en-US" dirty="0" smtClean="0"/>
              <a:t> local government is responsible for the high number of internally displaced persons in the state.</a:t>
            </a:r>
          </a:p>
          <a:p>
            <a:r>
              <a:rPr lang="en-US" dirty="0" smtClean="0"/>
              <a:t>The next most troubled local government area of the state is Maiduguri with over two hundred thousand persons displaced</a:t>
            </a:r>
          </a:p>
          <a:p>
            <a:r>
              <a:rPr lang="en-US" dirty="0" err="1" smtClean="0"/>
              <a:t>Bayo</a:t>
            </a:r>
            <a:r>
              <a:rPr lang="en-US" dirty="0" smtClean="0"/>
              <a:t> local government has the lowest number with 876 persons</a:t>
            </a:r>
            <a:endParaRPr lang="en-US" dirty="0"/>
          </a:p>
        </p:txBody>
      </p:sp>
    </p:spTree>
    <p:extLst>
      <p:ext uri="{BB962C8B-B14F-4D97-AF65-F5344CB8AC3E}">
        <p14:creationId xmlns:p14="http://schemas.microsoft.com/office/powerpoint/2010/main" val="371378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Preprocess And Prepare Data Using </a:t>
            </a:r>
            <a:br>
              <a:rPr lang="en-US" dirty="0" smtClean="0"/>
            </a:br>
            <a:r>
              <a:rPr lang="en-US" dirty="0" smtClean="0"/>
              <a:t>Pivot Table</a:t>
            </a:r>
            <a:endParaRPr lang="en-US" dirty="0"/>
          </a:p>
        </p:txBody>
      </p:sp>
      <p:sp>
        <p:nvSpPr>
          <p:cNvPr id="3" name="Content Placeholder 2"/>
          <p:cNvSpPr>
            <a:spLocks noGrp="1"/>
          </p:cNvSpPr>
          <p:nvPr>
            <p:ph idx="1"/>
          </p:nvPr>
        </p:nvSpPr>
        <p:spPr>
          <a:xfrm>
            <a:off x="838200" y="1825625"/>
            <a:ext cx="10774680" cy="4351338"/>
          </a:xfrm>
        </p:spPr>
        <p:txBody>
          <a:bodyPr>
            <a:normAutofit/>
          </a:bodyPr>
          <a:lstStyle/>
          <a:p>
            <a:r>
              <a:rPr lang="en-US" dirty="0" smtClean="0"/>
              <a:t>Open the imported </a:t>
            </a:r>
            <a:r>
              <a:rPr lang="en-US" dirty="0"/>
              <a:t>E</a:t>
            </a:r>
            <a:r>
              <a:rPr lang="en-US" dirty="0" smtClean="0"/>
              <a:t>xcel document</a:t>
            </a:r>
          </a:p>
          <a:p>
            <a:r>
              <a:rPr lang="en-US" dirty="0" smtClean="0"/>
              <a:t>Click on insert</a:t>
            </a:r>
          </a:p>
          <a:p>
            <a:r>
              <a:rPr lang="en-US" dirty="0" smtClean="0"/>
              <a:t>Go to Pivot table</a:t>
            </a:r>
          </a:p>
          <a:p>
            <a:r>
              <a:rPr lang="en-US" dirty="0" smtClean="0"/>
              <a:t>Study the data very well to know how to go about processing it</a:t>
            </a:r>
          </a:p>
          <a:p>
            <a:r>
              <a:rPr lang="en-US" dirty="0" smtClean="0"/>
              <a:t>Use Pivot table to sort, filter, validate, aggregate, and format your data</a:t>
            </a:r>
          </a:p>
          <a:p>
            <a:r>
              <a:rPr lang="en-US" dirty="0" smtClean="0"/>
              <a:t>Drag appropriate columns to the filter</a:t>
            </a:r>
          </a:p>
          <a:p>
            <a:r>
              <a:rPr lang="en-US" dirty="0" smtClean="0"/>
              <a:t>Drag the needed columns to the Axis category in the box</a:t>
            </a:r>
          </a:p>
          <a:p>
            <a:r>
              <a:rPr lang="en-US" dirty="0" smtClean="0"/>
              <a:t>Drag the required columns to the Values section</a:t>
            </a:r>
          </a:p>
          <a:p>
            <a:r>
              <a:rPr lang="en-US" dirty="0" smtClean="0"/>
              <a:t>Perform your mathematical analysis on the fields in the Value section</a:t>
            </a:r>
            <a:endParaRPr lang="en-US" dirty="0"/>
          </a:p>
        </p:txBody>
      </p:sp>
    </p:spTree>
    <p:extLst>
      <p:ext uri="{BB962C8B-B14F-4D97-AF65-F5344CB8AC3E}">
        <p14:creationId xmlns:p14="http://schemas.microsoft.com/office/powerpoint/2010/main" val="3620793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 Data Using Pivot Chart</a:t>
            </a:r>
            <a:endParaRPr lang="en-US" dirty="0"/>
          </a:p>
        </p:txBody>
      </p:sp>
      <p:sp>
        <p:nvSpPr>
          <p:cNvPr id="3" name="Content Placeholder 2"/>
          <p:cNvSpPr>
            <a:spLocks noGrp="1"/>
          </p:cNvSpPr>
          <p:nvPr>
            <p:ph idx="1"/>
          </p:nvPr>
        </p:nvSpPr>
        <p:spPr/>
        <p:txBody>
          <a:bodyPr/>
          <a:lstStyle/>
          <a:p>
            <a:r>
              <a:rPr lang="en-US" dirty="0" smtClean="0"/>
              <a:t>Select the Pivot table that has been processed</a:t>
            </a:r>
          </a:p>
          <a:p>
            <a:r>
              <a:rPr lang="en-US" dirty="0" smtClean="0"/>
              <a:t>Go to insert</a:t>
            </a:r>
          </a:p>
          <a:p>
            <a:r>
              <a:rPr lang="en-US" dirty="0" smtClean="0"/>
              <a:t>Click on Pivot Chart</a:t>
            </a:r>
          </a:p>
          <a:p>
            <a:r>
              <a:rPr lang="en-US" dirty="0" smtClean="0"/>
              <a:t>Analyze the data using the chart</a:t>
            </a:r>
          </a:p>
          <a:p>
            <a:r>
              <a:rPr lang="en-US" dirty="0" smtClean="0"/>
              <a:t>Do data visualization by formatting your chart to appeal to your audience</a:t>
            </a:r>
            <a:endParaRPr lang="en-US" dirty="0"/>
          </a:p>
        </p:txBody>
      </p:sp>
    </p:spTree>
    <p:extLst>
      <p:ext uri="{BB962C8B-B14F-4D97-AF65-F5344CB8AC3E}">
        <p14:creationId xmlns:p14="http://schemas.microsoft.com/office/powerpoint/2010/main" val="3647350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t>Processed Dataset Of Internally Displaced Persons (IDP) Camps In North East Nigeria</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0918561"/>
              </p:ext>
            </p:extLst>
          </p:nvPr>
        </p:nvGraphicFramePr>
        <p:xfrm>
          <a:off x="1615440" y="2024736"/>
          <a:ext cx="8961120" cy="4637321"/>
        </p:xfrm>
        <a:graphic>
          <a:graphicData uri="http://schemas.openxmlformats.org/drawingml/2006/table">
            <a:tbl>
              <a:tblPr>
                <a:tableStyleId>{5C22544A-7EE6-4342-B048-85BDC9FD1C3A}</a:tableStyleId>
              </a:tblPr>
              <a:tblGrid>
                <a:gridCol w="1244015">
                  <a:extLst>
                    <a:ext uri="{9D8B030D-6E8A-4147-A177-3AD203B41FA5}">
                      <a16:colId xmlns:a16="http://schemas.microsoft.com/office/drawing/2014/main" val="1667333581"/>
                    </a:ext>
                  </a:extLst>
                </a:gridCol>
                <a:gridCol w="3289258">
                  <a:extLst>
                    <a:ext uri="{9D8B030D-6E8A-4147-A177-3AD203B41FA5}">
                      <a16:colId xmlns:a16="http://schemas.microsoft.com/office/drawing/2014/main" val="1690636334"/>
                    </a:ext>
                  </a:extLst>
                </a:gridCol>
                <a:gridCol w="2319348">
                  <a:extLst>
                    <a:ext uri="{9D8B030D-6E8A-4147-A177-3AD203B41FA5}">
                      <a16:colId xmlns:a16="http://schemas.microsoft.com/office/drawing/2014/main" val="3469540159"/>
                    </a:ext>
                  </a:extLst>
                </a:gridCol>
                <a:gridCol w="2108499">
                  <a:extLst>
                    <a:ext uri="{9D8B030D-6E8A-4147-A177-3AD203B41FA5}">
                      <a16:colId xmlns:a16="http://schemas.microsoft.com/office/drawing/2014/main" val="1974529869"/>
                    </a:ext>
                  </a:extLst>
                </a:gridCol>
              </a:tblGrid>
              <a:tr h="404081">
                <a:tc>
                  <a:txBody>
                    <a:bodyPr/>
                    <a:lstStyle/>
                    <a:p>
                      <a:pPr algn="l" fontAlgn="b"/>
                      <a:r>
                        <a:rPr lang="en-US" sz="1200" u="none" strike="noStrike">
                          <a:effectLst/>
                        </a:rPr>
                        <a:t>IDPs/Year</a:t>
                      </a:r>
                      <a:endParaRPr lang="en-US" sz="12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Sum of Total number of IDPs</a:t>
                      </a:r>
                      <a:endParaRPr lang="en-US" sz="12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Sum of Total female</a:t>
                      </a:r>
                      <a:endParaRPr lang="en-US" sz="12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Sum of Total male</a:t>
                      </a:r>
                      <a:endParaRPr lang="en-US" sz="1200" b="1" i="0" u="none" strike="noStrike">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6183956"/>
                  </a:ext>
                </a:extLst>
              </a:tr>
              <a:tr h="384840">
                <a:tc>
                  <a:txBody>
                    <a:bodyPr/>
                    <a:lstStyle/>
                    <a:p>
                      <a:pPr algn="l" fontAlgn="b"/>
                      <a:r>
                        <a:rPr lang="en-US" sz="1100" u="none" strike="noStrike">
                          <a:effectLst/>
                        </a:rPr>
                        <a:t>2013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32460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17039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15421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49522982"/>
                  </a:ext>
                </a:extLst>
              </a:tr>
              <a:tr h="384840">
                <a:tc>
                  <a:txBody>
                    <a:bodyPr/>
                    <a:lstStyle/>
                    <a:p>
                      <a:pPr algn="l" fontAlgn="b"/>
                      <a:r>
                        <a:rPr lang="en-US" sz="1100" u="none" strike="noStrike">
                          <a:effectLst/>
                        </a:rPr>
                        <a:t>2014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578859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313587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265272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2430133"/>
                  </a:ext>
                </a:extLst>
              </a:tr>
              <a:tr h="384840">
                <a:tc>
                  <a:txBody>
                    <a:bodyPr/>
                    <a:lstStyle/>
                    <a:p>
                      <a:pPr algn="l" fontAlgn="b"/>
                      <a:r>
                        <a:rPr lang="en-US" sz="1100" u="none" strike="noStrike">
                          <a:effectLst/>
                        </a:rPr>
                        <a:t>2015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796670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437331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359339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6172454"/>
                  </a:ext>
                </a:extLst>
              </a:tr>
              <a:tr h="384840">
                <a:tc>
                  <a:txBody>
                    <a:bodyPr/>
                    <a:lstStyle/>
                    <a:p>
                      <a:pPr algn="l" fontAlgn="b"/>
                      <a:r>
                        <a:rPr lang="en-US" sz="1100" u="none" strike="noStrike">
                          <a:effectLst/>
                        </a:rPr>
                        <a:t>2016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403558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216558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187000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8826179"/>
                  </a:ext>
                </a:extLst>
              </a:tr>
              <a:tr h="384840">
                <a:tc>
                  <a:txBody>
                    <a:bodyPr/>
                    <a:lstStyle/>
                    <a:p>
                      <a:pPr algn="l" fontAlgn="b"/>
                      <a:r>
                        <a:rPr lang="en-US" sz="1100" u="none" strike="noStrike">
                          <a:effectLst/>
                        </a:rPr>
                        <a:t>2017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147328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81111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66217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883541"/>
                  </a:ext>
                </a:extLst>
              </a:tr>
              <a:tr h="384840">
                <a:tc>
                  <a:txBody>
                    <a:bodyPr/>
                    <a:lstStyle/>
                    <a:p>
                      <a:pPr algn="l" fontAlgn="b"/>
                      <a:r>
                        <a:rPr lang="en-US" sz="1100" u="none" strike="noStrike">
                          <a:effectLst/>
                        </a:rPr>
                        <a:t>2018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180076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99275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80801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5144979"/>
                  </a:ext>
                </a:extLst>
              </a:tr>
              <a:tr h="384840">
                <a:tc>
                  <a:txBody>
                    <a:bodyPr/>
                    <a:lstStyle/>
                    <a:p>
                      <a:pPr algn="l" fontAlgn="b"/>
                      <a:r>
                        <a:rPr lang="en-US" sz="1100" u="none" strike="noStrike">
                          <a:effectLst/>
                        </a:rPr>
                        <a:t>2019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26276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15243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11033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8085221"/>
                  </a:ext>
                </a:extLst>
              </a:tr>
              <a:tr h="384840">
                <a:tc>
                  <a:txBody>
                    <a:bodyPr/>
                    <a:lstStyle/>
                    <a:p>
                      <a:pPr algn="l" fontAlgn="b"/>
                      <a:r>
                        <a:rPr lang="en-US" sz="1100" u="none" strike="noStrike">
                          <a:effectLst/>
                        </a:rPr>
                        <a:t>2020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41668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24757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16911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9520629"/>
                  </a:ext>
                </a:extLst>
              </a:tr>
              <a:tr h="384840">
                <a:tc>
                  <a:txBody>
                    <a:bodyPr/>
                    <a:lstStyle/>
                    <a:p>
                      <a:pPr algn="l" fontAlgn="b"/>
                      <a:r>
                        <a:rPr lang="en-US" sz="1100" u="none" strike="noStrike">
                          <a:effectLst/>
                        </a:rPr>
                        <a:t>2021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96991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54301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42690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0973150"/>
                  </a:ext>
                </a:extLst>
              </a:tr>
              <a:tr h="384840">
                <a:tc>
                  <a:txBody>
                    <a:bodyPr/>
                    <a:lstStyle/>
                    <a:p>
                      <a:pPr algn="l" fontAlgn="b"/>
                      <a:r>
                        <a:rPr lang="en-US" sz="1100" u="none" strike="noStrike">
                          <a:effectLst/>
                        </a:rPr>
                        <a:t>2022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51692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27505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24187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0881438"/>
                  </a:ext>
                </a:extLst>
              </a:tr>
              <a:tr h="384840">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2355578</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1286707</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1068871</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13306478"/>
                  </a:ext>
                </a:extLst>
              </a:tr>
            </a:tbl>
          </a:graphicData>
        </a:graphic>
      </p:graphicFrame>
    </p:spTree>
    <p:extLst>
      <p:ext uri="{BB962C8B-B14F-4D97-AF65-F5344CB8AC3E}">
        <p14:creationId xmlns:p14="http://schemas.microsoft.com/office/powerpoint/2010/main" val="439669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1875" y="952955"/>
            <a:ext cx="3108960" cy="405584"/>
          </a:xfrm>
        </p:spPr>
        <p:txBody>
          <a:bodyPr>
            <a:normAutofit fontScale="90000"/>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1294483"/>
              </p:ext>
            </p:extLst>
          </p:nvPr>
        </p:nvGraphicFramePr>
        <p:xfrm>
          <a:off x="0" y="1"/>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2260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9"/>
            <a:ext cx="9404723" cy="736002"/>
          </a:xfrm>
        </p:spPr>
        <p:txBody>
          <a:bodyPr/>
          <a:lstStyle/>
          <a:p>
            <a:pPr algn="ctr"/>
            <a:r>
              <a:rPr lang="en-US" sz="2800" dirty="0" smtClean="0"/>
              <a:t>IDPs In North East Nigeria From 2013 - 2022</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5502631"/>
              </p:ext>
            </p:extLst>
          </p:nvPr>
        </p:nvGraphicFramePr>
        <p:xfrm>
          <a:off x="783771" y="1515292"/>
          <a:ext cx="10620103" cy="47810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857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 Interpretation</a:t>
            </a:r>
            <a:endParaRPr lang="en-US" dirty="0"/>
          </a:p>
        </p:txBody>
      </p:sp>
      <p:sp>
        <p:nvSpPr>
          <p:cNvPr id="3" name="Content Placeholder 2"/>
          <p:cNvSpPr>
            <a:spLocks noGrp="1"/>
          </p:cNvSpPr>
          <p:nvPr>
            <p:ph idx="1"/>
          </p:nvPr>
        </p:nvSpPr>
        <p:spPr>
          <a:xfrm>
            <a:off x="1104293" y="1593670"/>
            <a:ext cx="8946541" cy="4955176"/>
          </a:xfrm>
        </p:spPr>
        <p:txBody>
          <a:bodyPr/>
          <a:lstStyle/>
          <a:p>
            <a:r>
              <a:rPr lang="en-US" dirty="0" smtClean="0"/>
              <a:t>Insurgency and terrorist activities led by Boko Haram terrorist group became prominent in the North East Nigeria in 2013 and their attack on citizens led to the rise of IDPs in the year 2014 and the greatest attacks that sacked a lot of communities were witnessed in 2015 leading to the highest recorded of IDPs in that region of the country.</a:t>
            </a:r>
          </a:p>
          <a:p>
            <a:r>
              <a:rPr lang="en-US" dirty="0" smtClean="0"/>
              <a:t>After the general election and the setting in of the new administration led by President </a:t>
            </a:r>
            <a:r>
              <a:rPr lang="en-US" dirty="0" err="1" smtClean="0"/>
              <a:t>Buhari</a:t>
            </a:r>
            <a:r>
              <a:rPr lang="en-US" dirty="0" smtClean="0"/>
              <a:t> who redeployed the chief of Army staff from the Federal Capital Territory to the North East, terrorist activities reduced greatly resulting a sharp decline in the number of internally displaced persons.</a:t>
            </a:r>
          </a:p>
          <a:p>
            <a:r>
              <a:rPr lang="en-US" dirty="0" smtClean="0"/>
              <a:t>It can also be </a:t>
            </a:r>
            <a:r>
              <a:rPr lang="en-US" dirty="0" smtClean="0"/>
              <a:t>seen from the column chart </a:t>
            </a:r>
            <a:r>
              <a:rPr lang="en-US" dirty="0" smtClean="0"/>
              <a:t>that we have more females than male in the camps. This is because some of the males are known to stay back in their  communities to resist the terrorist.</a:t>
            </a:r>
            <a:endParaRPr lang="en-US" dirty="0"/>
          </a:p>
        </p:txBody>
      </p:sp>
    </p:spTree>
    <p:extLst>
      <p:ext uri="{BB962C8B-B14F-4D97-AF65-F5344CB8AC3E}">
        <p14:creationId xmlns:p14="http://schemas.microsoft.com/office/powerpoint/2010/main" val="1877575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3" y="256776"/>
            <a:ext cx="8406449" cy="553122"/>
          </a:xfrm>
        </p:spPr>
        <p:txBody>
          <a:bodyPr/>
          <a:lstStyle/>
          <a:p>
            <a:pPr algn="ctr"/>
            <a:r>
              <a:rPr lang="en-US" dirty="0" smtClean="0"/>
              <a:t>IDPs </a:t>
            </a:r>
            <a:r>
              <a:rPr lang="en-US" dirty="0" smtClean="0"/>
              <a:t>By States In The North East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6913128"/>
              </p:ext>
            </p:extLst>
          </p:nvPr>
        </p:nvGraphicFramePr>
        <p:xfrm>
          <a:off x="431074" y="927463"/>
          <a:ext cx="11586755" cy="59305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68076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 Interpretation</a:t>
            </a:r>
            <a:endParaRPr lang="en-US" dirty="0"/>
          </a:p>
        </p:txBody>
      </p:sp>
      <p:sp>
        <p:nvSpPr>
          <p:cNvPr id="3" name="Content Placeholder 2"/>
          <p:cNvSpPr>
            <a:spLocks noGrp="1"/>
          </p:cNvSpPr>
          <p:nvPr>
            <p:ph idx="1"/>
          </p:nvPr>
        </p:nvSpPr>
        <p:spPr/>
        <p:txBody>
          <a:bodyPr/>
          <a:lstStyle/>
          <a:p>
            <a:r>
              <a:rPr lang="en-US" dirty="0" smtClean="0"/>
              <a:t>The dashboard reveals that the highest number of IDPs are from </a:t>
            </a:r>
            <a:r>
              <a:rPr lang="en-US" dirty="0" err="1" smtClean="0"/>
              <a:t>Borno</a:t>
            </a:r>
            <a:r>
              <a:rPr lang="en-US" dirty="0" smtClean="0"/>
              <a:t> state.</a:t>
            </a:r>
          </a:p>
          <a:p>
            <a:r>
              <a:rPr lang="en-US" dirty="0" smtClean="0"/>
              <a:t>This highest number of IDPs is a direct function of the state with the highest form of insurgency in Nigeria.</a:t>
            </a:r>
          </a:p>
          <a:p>
            <a:r>
              <a:rPr lang="en-US" dirty="0" smtClean="0"/>
              <a:t>The second highest state is Adamawa.</a:t>
            </a:r>
          </a:p>
          <a:p>
            <a:r>
              <a:rPr lang="en-US" dirty="0" smtClean="0"/>
              <a:t>While </a:t>
            </a:r>
            <a:r>
              <a:rPr lang="en-US" dirty="0" err="1" smtClean="0"/>
              <a:t>Gombe</a:t>
            </a:r>
            <a:r>
              <a:rPr lang="en-US" dirty="0" smtClean="0"/>
              <a:t> state has the lowest number of internally displaced persons in the North East.</a:t>
            </a:r>
          </a:p>
          <a:p>
            <a:r>
              <a:rPr lang="en-US" dirty="0" smtClean="0"/>
              <a:t>It can still be seen that the number of females across the states outweighs that of their male counterparts in the different IDP camps across the country.</a:t>
            </a:r>
            <a:endParaRPr lang="en-US" dirty="0"/>
          </a:p>
        </p:txBody>
      </p:sp>
    </p:spTree>
    <p:extLst>
      <p:ext uri="{BB962C8B-B14F-4D97-AF65-F5344CB8AC3E}">
        <p14:creationId xmlns:p14="http://schemas.microsoft.com/office/powerpoint/2010/main" val="2399478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240</TotalTime>
  <Words>617</Words>
  <Application>Microsoft Office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Web Scrapping Using Excel</vt:lpstr>
      <vt:lpstr>Preprocess And Prepare Data Using  Pivot Table</vt:lpstr>
      <vt:lpstr>Analyze Data Using Pivot Chart</vt:lpstr>
      <vt:lpstr>Processed Dataset Of Internally Displaced Persons (IDP) Camps In North East Nigeria</vt:lpstr>
      <vt:lpstr>PowerPoint Presentation</vt:lpstr>
      <vt:lpstr>IDPs In North East Nigeria From 2013 - 2022</vt:lpstr>
      <vt:lpstr>Chart Interpretation</vt:lpstr>
      <vt:lpstr>IDPs By States In The North East</vt:lpstr>
      <vt:lpstr>Chart Interpretation</vt:lpstr>
      <vt:lpstr>Zooming in on Borno State</vt:lpstr>
      <vt:lpstr>Infographics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Scrapping Using Excel</dc:title>
  <dc:creator>User</dc:creator>
  <cp:lastModifiedBy>User</cp:lastModifiedBy>
  <cp:revision>19</cp:revision>
  <dcterms:created xsi:type="dcterms:W3CDTF">2023-08-28T09:16:31Z</dcterms:created>
  <dcterms:modified xsi:type="dcterms:W3CDTF">2023-08-29T13:24:38Z</dcterms:modified>
</cp:coreProperties>
</file>