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78" r:id="rId3"/>
    <p:sldId id="259" r:id="rId4"/>
    <p:sldId id="257" r:id="rId5"/>
    <p:sldId id="258" r:id="rId6"/>
    <p:sldId id="269" r:id="rId7"/>
    <p:sldId id="262" r:id="rId8"/>
    <p:sldId id="263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65" r:id="rId20"/>
    <p:sldId id="264" r:id="rId21"/>
    <p:sldId id="279" r:id="rId22"/>
    <p:sldId id="281" r:id="rId23"/>
    <p:sldId id="294" r:id="rId24"/>
    <p:sldId id="295" r:id="rId25"/>
    <p:sldId id="296" r:id="rId26"/>
    <p:sldId id="297" r:id="rId27"/>
    <p:sldId id="283" r:id="rId28"/>
    <p:sldId id="284" r:id="rId29"/>
    <p:sldId id="282" r:id="rId30"/>
    <p:sldId id="287" r:id="rId31"/>
    <p:sldId id="288" r:id="rId32"/>
    <p:sldId id="289" r:id="rId33"/>
    <p:sldId id="290" r:id="rId34"/>
    <p:sldId id="292" r:id="rId35"/>
    <p:sldId id="293" r:id="rId36"/>
    <p:sldId id="291" r:id="rId3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6" d="100"/>
          <a:sy n="86" d="100"/>
        </p:scale>
        <p:origin x="-134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11/20/2012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11/20/2012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11/20/2012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11/20/2012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11/20/2012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11/20/2012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Képfeldolgozás</a:t>
            </a:r>
            <a:r>
              <a:rPr lang="en-US" dirty="0" smtClean="0"/>
              <a:t> </a:t>
            </a:r>
            <a:r>
              <a:rPr lang="en-US" dirty="0" err="1" smtClean="0"/>
              <a:t>projekt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Dátum</a:t>
            </a:r>
            <a:r>
              <a:rPr lang="en-US" dirty="0" smtClean="0"/>
              <a:t> </a:t>
            </a:r>
            <a:r>
              <a:rPr lang="en-US" dirty="0" err="1" smtClean="0"/>
              <a:t>eltávolítása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mintakép</a:t>
            </a:r>
            <a:r>
              <a:rPr lang="hu-HU" dirty="0"/>
              <a:t>EK (SAJÁT)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6"/>
          <a:stretch/>
        </p:blipFill>
        <p:spPr>
          <a:xfrm>
            <a:off x="1524090" y="1752600"/>
            <a:ext cx="2981809" cy="4373563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505899" y="1752599"/>
            <a:ext cx="2915709" cy="4373563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 rot="8272782">
            <a:off x="7019492" y="5574536"/>
            <a:ext cx="804232" cy="15423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965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Detektálás</a:t>
            </a:r>
            <a:r>
              <a:rPr lang="hu-HU" dirty="0" smtClean="0"/>
              <a:t> (finomítás)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Bayesian-framework</a:t>
            </a:r>
            <a:r>
              <a:rPr lang="en-US" dirty="0" smtClean="0"/>
              <a:t>, </a:t>
            </a:r>
            <a:r>
              <a:rPr lang="en-US" dirty="0" err="1" smtClean="0"/>
              <a:t>valószínüségi</a:t>
            </a:r>
            <a:r>
              <a:rPr lang="en-US" dirty="0" smtClean="0"/>
              <a:t> </a:t>
            </a:r>
            <a:r>
              <a:rPr lang="en-US" dirty="0" err="1" smtClean="0"/>
              <a:t>alapon</a:t>
            </a:r>
            <a:endParaRPr lang="en-US" dirty="0" smtClean="0"/>
          </a:p>
          <a:p>
            <a:r>
              <a:rPr lang="en-US" dirty="0" err="1" smtClean="0"/>
              <a:t>Sobel</a:t>
            </a:r>
            <a:r>
              <a:rPr lang="en-US" dirty="0" smtClean="0"/>
              <a:t> operator </a:t>
            </a:r>
            <a:r>
              <a:rPr lang="en-US" dirty="0" err="1" smtClean="0"/>
              <a:t>lefuttatása</a:t>
            </a:r>
            <a:r>
              <a:rPr lang="en-US" dirty="0" smtClean="0"/>
              <a:t> a </a:t>
            </a:r>
            <a:r>
              <a:rPr lang="en-US" dirty="0" err="1" smtClean="0"/>
              <a:t>kép</a:t>
            </a:r>
            <a:r>
              <a:rPr lang="en-US" dirty="0" smtClean="0"/>
              <a:t> </a:t>
            </a:r>
            <a:r>
              <a:rPr lang="en-US" dirty="0" err="1" smtClean="0"/>
              <a:t>Piros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Zöld</a:t>
            </a:r>
            <a:r>
              <a:rPr lang="en-US" dirty="0" smtClean="0"/>
              <a:t> </a:t>
            </a:r>
            <a:r>
              <a:rPr lang="en-US" dirty="0" err="1" smtClean="0"/>
              <a:t>csatornáján</a:t>
            </a:r>
            <a:r>
              <a:rPr lang="en-US" dirty="0" smtClean="0"/>
              <a:t> (</a:t>
            </a:r>
            <a:r>
              <a:rPr lang="en-US" dirty="0" err="1" smtClean="0"/>
              <a:t>Élkeresö</a:t>
            </a:r>
            <a:r>
              <a:rPr lang="en-US" dirty="0" smtClean="0"/>
              <a:t> </a:t>
            </a:r>
            <a:r>
              <a:rPr lang="en-US" dirty="0" err="1" smtClean="0"/>
              <a:t>algoritmus</a:t>
            </a:r>
            <a:r>
              <a:rPr lang="en-US" dirty="0" smtClean="0"/>
              <a:t>), </a:t>
            </a:r>
            <a:r>
              <a:rPr lang="en-US" dirty="0" err="1" smtClean="0"/>
              <a:t>képintenzitás</a:t>
            </a:r>
            <a:r>
              <a:rPr lang="en-US" dirty="0" smtClean="0"/>
              <a:t> </a:t>
            </a:r>
            <a:r>
              <a:rPr lang="en-US" dirty="0" err="1" smtClean="0"/>
              <a:t>alapján</a:t>
            </a:r>
            <a:endParaRPr lang="en-US" dirty="0" smtClean="0"/>
          </a:p>
          <a:p>
            <a:r>
              <a:rPr lang="en-US" dirty="0" err="1" smtClean="0"/>
              <a:t>Kép</a:t>
            </a:r>
            <a:r>
              <a:rPr lang="en-US" dirty="0" smtClean="0"/>
              <a:t> </a:t>
            </a:r>
            <a:r>
              <a:rPr lang="en-US" dirty="0" err="1" smtClean="0"/>
              <a:t>szegmentálása</a:t>
            </a:r>
            <a:r>
              <a:rPr lang="en-US" dirty="0"/>
              <a:t> </a:t>
            </a:r>
            <a:r>
              <a:rPr lang="en-US" dirty="0" err="1" smtClean="0"/>
              <a:t>több</a:t>
            </a:r>
            <a:r>
              <a:rPr lang="en-US" dirty="0" smtClean="0"/>
              <a:t> (4) </a:t>
            </a:r>
            <a:r>
              <a:rPr lang="en-US" dirty="0" err="1" smtClean="0"/>
              <a:t>részre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algoritmus</a:t>
            </a:r>
            <a:r>
              <a:rPr lang="en-US" dirty="0" smtClean="0"/>
              <a:t> </a:t>
            </a:r>
            <a:r>
              <a:rPr lang="en-US" dirty="0" err="1" smtClean="0"/>
              <a:t>gyorsabb</a:t>
            </a:r>
            <a:r>
              <a:rPr lang="en-US" dirty="0" smtClean="0"/>
              <a:t> </a:t>
            </a:r>
            <a:r>
              <a:rPr lang="en-US" dirty="0" err="1" smtClean="0"/>
              <a:t>legyen</a:t>
            </a:r>
            <a:r>
              <a:rPr lang="en-US" dirty="0" smtClean="0"/>
              <a:t>, </a:t>
            </a:r>
            <a:r>
              <a:rPr lang="en-US" dirty="0" err="1" smtClean="0"/>
              <a:t>mert</a:t>
            </a:r>
            <a:r>
              <a:rPr lang="en-US" dirty="0" smtClean="0"/>
              <a:t> </a:t>
            </a:r>
            <a:r>
              <a:rPr lang="en-US" dirty="0" err="1" smtClean="0"/>
              <a:t>feltételezzük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megadott</a:t>
            </a:r>
            <a:r>
              <a:rPr lang="en-US" dirty="0" smtClean="0"/>
              <a:t> </a:t>
            </a:r>
            <a:r>
              <a:rPr lang="en-US" dirty="0" err="1" smtClean="0"/>
              <a:t>helyen</a:t>
            </a:r>
            <a:r>
              <a:rPr lang="en-US" dirty="0" smtClean="0"/>
              <a:t> van a </a:t>
            </a:r>
            <a:r>
              <a:rPr lang="en-US" dirty="0" err="1" smtClean="0"/>
              <a:t>felirat</a:t>
            </a:r>
            <a:r>
              <a:rPr lang="en-US" dirty="0" smtClean="0"/>
              <a:t>, </a:t>
            </a:r>
            <a:r>
              <a:rPr lang="en-US" dirty="0" err="1" smtClean="0"/>
              <a:t>így</a:t>
            </a:r>
            <a:r>
              <a:rPr lang="en-US" dirty="0" smtClean="0"/>
              <a:t> </a:t>
            </a:r>
            <a:r>
              <a:rPr lang="en-US" dirty="0" err="1" smtClean="0"/>
              <a:t>kizárjuk</a:t>
            </a:r>
            <a:r>
              <a:rPr lang="en-US" dirty="0" smtClean="0"/>
              <a:t> </a:t>
            </a:r>
            <a:r>
              <a:rPr lang="en-US" dirty="0" err="1" smtClean="0"/>
              <a:t>azt</a:t>
            </a:r>
            <a:r>
              <a:rPr lang="en-US" dirty="0" smtClean="0"/>
              <a:t> is,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rossz</a:t>
            </a:r>
            <a:r>
              <a:rPr lang="en-US" dirty="0" smtClean="0"/>
              <a:t> </a:t>
            </a:r>
            <a:r>
              <a:rPr lang="en-US" dirty="0" err="1" smtClean="0"/>
              <a:t>feliratot</a:t>
            </a:r>
            <a:r>
              <a:rPr lang="en-US" dirty="0" smtClean="0"/>
              <a:t> </a:t>
            </a:r>
            <a:r>
              <a:rPr lang="en-US" dirty="0" err="1" smtClean="0"/>
              <a:t>találjon</a:t>
            </a:r>
            <a:r>
              <a:rPr lang="en-US" dirty="0" smtClean="0"/>
              <a:t> meg.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 smtClean="0"/>
              <a:t>Detektálás</a:t>
            </a:r>
            <a:r>
              <a:rPr lang="en-US" dirty="0" smtClean="0"/>
              <a:t> (</a:t>
            </a:r>
            <a:r>
              <a:rPr lang="en-US" dirty="0" err="1" smtClean="0"/>
              <a:t>folyt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kiugró</a:t>
            </a:r>
            <a:r>
              <a:rPr lang="en-US" dirty="0" smtClean="0"/>
              <a:t> </a:t>
            </a:r>
            <a:r>
              <a:rPr lang="en-US" dirty="0" err="1" smtClean="0"/>
              <a:t>pixelek</a:t>
            </a:r>
            <a:r>
              <a:rPr lang="en-US" dirty="0" smtClean="0"/>
              <a:t> </a:t>
            </a:r>
            <a:r>
              <a:rPr lang="en-US" dirty="0" err="1" smtClean="0"/>
              <a:t>megkeresése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Minden </a:t>
            </a:r>
            <a:r>
              <a:rPr lang="en-US" dirty="0" err="1" smtClean="0"/>
              <a:t>pixelre</a:t>
            </a:r>
            <a:r>
              <a:rPr lang="en-US" dirty="0" smtClean="0"/>
              <a:t> </a:t>
            </a:r>
            <a:r>
              <a:rPr lang="en-US" dirty="0" err="1" smtClean="0"/>
              <a:t>számolunk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értéket</a:t>
            </a:r>
            <a:r>
              <a:rPr lang="en-US" dirty="0" smtClean="0"/>
              <a:t>, </a:t>
            </a:r>
            <a:r>
              <a:rPr lang="en-US" dirty="0" err="1" smtClean="0"/>
              <a:t>amely</a:t>
            </a:r>
            <a:r>
              <a:rPr lang="en-US" dirty="0" smtClean="0"/>
              <a:t> </a:t>
            </a:r>
            <a:r>
              <a:rPr lang="en-US" dirty="0" err="1" smtClean="0"/>
              <a:t>méri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pixel a </a:t>
            </a:r>
            <a:r>
              <a:rPr lang="en-US" dirty="0" err="1" smtClean="0"/>
              <a:t>környezetből</a:t>
            </a:r>
            <a:r>
              <a:rPr lang="en-US" dirty="0" smtClean="0"/>
              <a:t> </a:t>
            </a:r>
            <a:r>
              <a:rPr lang="en-US" dirty="0" err="1" smtClean="0"/>
              <a:t>való</a:t>
            </a:r>
            <a:r>
              <a:rPr lang="en-US" dirty="0" smtClean="0"/>
              <a:t> </a:t>
            </a:r>
            <a:r>
              <a:rPr lang="en-US" dirty="0" err="1" smtClean="0"/>
              <a:t>kiugrásának</a:t>
            </a:r>
            <a:r>
              <a:rPr lang="en-US" dirty="0" smtClean="0"/>
              <a:t> </a:t>
            </a:r>
            <a:r>
              <a:rPr lang="en-US" dirty="0" err="1" smtClean="0"/>
              <a:t>mértékét</a:t>
            </a:r>
            <a:r>
              <a:rPr lang="en-US" dirty="0" smtClean="0"/>
              <a:t>. (</a:t>
            </a:r>
            <a:r>
              <a:rPr lang="en-US" dirty="0" err="1" smtClean="0"/>
              <a:t>Kiugró</a:t>
            </a:r>
            <a:r>
              <a:rPr lang="en-US" dirty="0" smtClean="0"/>
              <a:t>-pixel </a:t>
            </a:r>
            <a:r>
              <a:rPr lang="en-US" dirty="0" err="1" smtClean="0"/>
              <a:t>mátrix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pixelek</a:t>
            </a:r>
            <a:r>
              <a:rPr lang="en-US" dirty="0" smtClean="0"/>
              <a:t> </a:t>
            </a:r>
            <a:r>
              <a:rPr lang="en-US" dirty="0" err="1" smtClean="0"/>
              <a:t>kontrasztjának</a:t>
            </a:r>
            <a:r>
              <a:rPr lang="en-US" dirty="0"/>
              <a:t> </a:t>
            </a:r>
            <a:r>
              <a:rPr lang="en-US" dirty="0" err="1" smtClean="0"/>
              <a:t>vizsgálata</a:t>
            </a:r>
            <a:r>
              <a:rPr lang="en-US" dirty="0"/>
              <a:t> </a:t>
            </a:r>
            <a:r>
              <a:rPr lang="en-US" dirty="0" smtClean="0"/>
              <a:t>(a </a:t>
            </a:r>
            <a:r>
              <a:rPr lang="en-US" dirty="0" err="1" smtClean="0"/>
              <a:t>környezethez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megtalálás</a:t>
            </a:r>
            <a:r>
              <a:rPr lang="en-US" dirty="0" smtClean="0"/>
              <a:t> </a:t>
            </a:r>
            <a:r>
              <a:rPr lang="en-US" dirty="0" err="1" smtClean="0"/>
              <a:t>valószínüsége</a:t>
            </a:r>
            <a:r>
              <a:rPr lang="en-US" dirty="0" smtClean="0"/>
              <a:t>: </a:t>
            </a:r>
          </a:p>
          <a:p>
            <a:r>
              <a:rPr lang="en-US" dirty="0" smtClean="0"/>
              <a:t>P(O=1, X | L, G ), </a:t>
            </a:r>
            <a:r>
              <a:rPr lang="en-US" dirty="0" err="1" smtClean="0"/>
              <a:t>ahol</a:t>
            </a:r>
            <a:r>
              <a:rPr lang="en-US" dirty="0" smtClean="0"/>
              <a:t> X=(</a:t>
            </a:r>
            <a:r>
              <a:rPr lang="en-US" dirty="0" err="1" smtClean="0"/>
              <a:t>x,y</a:t>
            </a:r>
            <a:r>
              <a:rPr lang="en-US" dirty="0" smtClean="0"/>
              <a:t>), a </a:t>
            </a:r>
            <a:r>
              <a:rPr lang="en-US" dirty="0" err="1" smtClean="0"/>
              <a:t>pozíció</a:t>
            </a:r>
            <a:r>
              <a:rPr lang="en-US" dirty="0" smtClean="0"/>
              <a:t> (pixel), L(X) a </a:t>
            </a:r>
            <a:r>
              <a:rPr lang="en-US" dirty="0" err="1" smtClean="0"/>
              <a:t>helyben</a:t>
            </a:r>
            <a:r>
              <a:rPr lang="en-US" dirty="0" smtClean="0"/>
              <a:t> </a:t>
            </a:r>
            <a:r>
              <a:rPr lang="en-US" dirty="0" err="1" smtClean="0"/>
              <a:t>mért</a:t>
            </a:r>
            <a:r>
              <a:rPr lang="en-US" dirty="0" smtClean="0"/>
              <a:t> </a:t>
            </a:r>
            <a:r>
              <a:rPr lang="en-US" dirty="0" err="1" smtClean="0"/>
              <a:t>adat</a:t>
            </a:r>
            <a:r>
              <a:rPr lang="en-US" dirty="0" smtClean="0"/>
              <a:t>, G a </a:t>
            </a:r>
            <a:r>
              <a:rPr lang="en-US" dirty="0" err="1" smtClean="0"/>
              <a:t>globális</a:t>
            </a:r>
            <a:r>
              <a:rPr lang="en-US" dirty="0" smtClean="0"/>
              <a:t> </a:t>
            </a:r>
            <a:r>
              <a:rPr lang="en-US" dirty="0" err="1" smtClean="0"/>
              <a:t>tulajdonság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12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I. DETEKTÁLÁS (Folyt.)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Kibontva:</a:t>
            </a:r>
          </a:p>
          <a:p>
            <a:r>
              <a:rPr lang="hu-HU" sz="3200" b="1" dirty="0"/>
              <a:t>p(O = </a:t>
            </a:r>
            <a:r>
              <a:rPr lang="hu-HU" sz="3200" b="1" dirty="0" smtClean="0"/>
              <a:t>1;X|L;G)=</a:t>
            </a:r>
          </a:p>
          <a:p>
            <a:pPr marL="114300" indent="0">
              <a:buNone/>
            </a:pPr>
            <a:r>
              <a:rPr lang="hu-HU" sz="3200" dirty="0" smtClean="0"/>
              <a:t>(1/p(L|G)) * p(L|O </a:t>
            </a:r>
            <a:r>
              <a:rPr lang="hu-HU" sz="3200" dirty="0"/>
              <a:t>= 1;X;G</a:t>
            </a:r>
            <a:r>
              <a:rPr lang="hu-HU" sz="3200" dirty="0" smtClean="0"/>
              <a:t>) * p(X|O </a:t>
            </a:r>
            <a:r>
              <a:rPr lang="hu-HU" sz="3200" dirty="0"/>
              <a:t>= </a:t>
            </a:r>
            <a:r>
              <a:rPr lang="hu-HU" sz="3200" dirty="0" smtClean="0"/>
              <a:t>1;G) * p(O </a:t>
            </a:r>
            <a:r>
              <a:rPr lang="hu-HU" sz="3200" dirty="0"/>
              <a:t>= </a:t>
            </a:r>
            <a:r>
              <a:rPr lang="hu-HU" sz="3200" dirty="0" smtClean="0"/>
              <a:t>1|G</a:t>
            </a:r>
            <a:r>
              <a:rPr lang="hu-HU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64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I. DETEKTÁLÁS (Folyt.)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hu-HU" b="1" dirty="0" smtClean="0"/>
              <a:t>(1/p(L|G)) </a:t>
            </a:r>
            <a:r>
              <a:rPr lang="hu-HU" dirty="0" smtClean="0"/>
              <a:t>Kiugró értékek alsó határa. Az inverze annak a valószínűségnek, hogy megtaláljuk a pontot (a lokális információt), a képen (a globális információk között). (Local, Global)</a:t>
            </a:r>
          </a:p>
          <a:p>
            <a:pPr marL="114300" indent="0">
              <a:buNone/>
            </a:pPr>
            <a:r>
              <a:rPr lang="hu-HU" b="1" dirty="0" smtClean="0"/>
              <a:t>p(L|O </a:t>
            </a:r>
            <a:r>
              <a:rPr lang="hu-HU" b="1" dirty="0"/>
              <a:t>= </a:t>
            </a:r>
            <a:r>
              <a:rPr lang="hu-HU" b="1" dirty="0" smtClean="0"/>
              <a:t>1;X;G) </a:t>
            </a:r>
            <a:r>
              <a:rPr lang="hu-HU" dirty="0" smtClean="0"/>
              <a:t>Információk a cél megjelenésével kapcsolatban és ez hogyan befolyásolja annak megtalálását. Itt: Mivel azt akarjuk, hogy a modell független legyen az időbélyeg megjelenésétől, ezért azt feltételezzük, hogy ez a tényező állandó vagy közel állandó lesz.</a:t>
            </a:r>
          </a:p>
        </p:txBody>
      </p:sp>
    </p:spTree>
    <p:extLst>
      <p:ext uri="{BB962C8B-B14F-4D97-AF65-F5344CB8AC3E}">
        <p14:creationId xmlns:p14="http://schemas.microsoft.com/office/powerpoint/2010/main" val="30710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hu-HU" b="1" dirty="0"/>
              <a:t>p(X|O = 1;G</a:t>
            </a:r>
            <a:r>
              <a:rPr lang="hu-HU" b="1" dirty="0" smtClean="0"/>
              <a:t>)  </a:t>
            </a:r>
            <a:r>
              <a:rPr lang="hu-HU" dirty="0" smtClean="0"/>
              <a:t>Kontextus alapú információ a képről (</a:t>
            </a:r>
            <a:r>
              <a:rPr lang="hu-HU" dirty="0" err="1" smtClean="0"/>
              <a:t>Bayesian-prior</a:t>
            </a:r>
            <a:r>
              <a:rPr lang="hu-HU" dirty="0" smtClean="0"/>
              <a:t>) Az időbélyeg különböző pozíciókon helyezkedhet el a képen, de a legtöbb esetben a kép négy sarkának egyikében. Ez pedig független a kép globális összetételétől: </a:t>
            </a:r>
            <a:r>
              <a:rPr lang="hu-HU" b="1" dirty="0" smtClean="0"/>
              <a:t>P(X|O=1)</a:t>
            </a:r>
            <a:endParaRPr lang="hu-HU" b="1" dirty="0"/>
          </a:p>
          <a:p>
            <a:pPr marL="114300" indent="0">
              <a:buNone/>
            </a:pPr>
            <a:r>
              <a:rPr lang="hu-HU" b="1" dirty="0"/>
              <a:t>p(O = </a:t>
            </a:r>
            <a:r>
              <a:rPr lang="hu-HU" b="1" dirty="0" smtClean="0"/>
              <a:t>1|G) </a:t>
            </a:r>
            <a:r>
              <a:rPr lang="hu-HU" dirty="0" smtClean="0"/>
              <a:t>megmutatja az objektum megtalálási </a:t>
            </a:r>
            <a:r>
              <a:rPr lang="hu-HU" dirty="0" err="1" smtClean="0"/>
              <a:t>valószínűsűgét</a:t>
            </a:r>
            <a:r>
              <a:rPr lang="hu-HU" dirty="0" smtClean="0"/>
              <a:t> a képen. Mivel ez a tényező is az adott kamerától függ, hogy hova teszi, és nem a jelenettől (a kép tartalmától, hogy mit fényképeztünk le), ezért azt feltételezzük, hogy ez is állandó lesz.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89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Kiugró pixel mátrix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nekünk szükséges mérték, a pixelnek a környezetből való kiugrása (előugrása):</a:t>
            </a:r>
          </a:p>
          <a:p>
            <a:r>
              <a:rPr lang="hu-HU" dirty="0" smtClean="0"/>
              <a:t>S(X) = </a:t>
            </a:r>
            <a:r>
              <a:rPr lang="hu-HU" b="1" dirty="0" smtClean="0"/>
              <a:t>1/ ( p(L|G)</a:t>
            </a:r>
            <a:r>
              <a:rPr lang="hu-HU" dirty="0" smtClean="0"/>
              <a:t> * </a:t>
            </a:r>
            <a:r>
              <a:rPr lang="hu-HU" b="1" dirty="0" smtClean="0"/>
              <a:t>p (X|O = 1)</a:t>
            </a:r>
          </a:p>
          <a:p>
            <a:r>
              <a:rPr lang="hu-HU" b="1" dirty="0" smtClean="0"/>
              <a:t>Hogyan?</a:t>
            </a:r>
          </a:p>
          <a:p>
            <a:r>
              <a:rPr lang="hu-HU" b="1" dirty="0" smtClean="0"/>
              <a:t>Filterek, hisztogram, Pixelek Normál-eloszlásának vizsgálata, „tanuló algoritmus”, mintakép halmaz alapján megkeresi a képeken hol található meg legtöbbször a minta, és utána csak azt keresi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3496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Nem saját mintakép</a:t>
            </a:r>
            <a:endParaRPr lang="hu-H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5618"/>
            <a:ext cx="8229600" cy="360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539827" y="5849957"/>
            <a:ext cx="787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Eredeti, kiugró pixel térkép, kiugró pixel térkép a színcsatornák magas intenzitású képpontjainak hozzáadásával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03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 megvan az átalakítás: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602" y="2182602"/>
            <a:ext cx="5398567" cy="438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41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eltávolítás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Inpainting</a:t>
            </a:r>
            <a:r>
              <a:rPr lang="en-US" dirty="0" smtClean="0"/>
              <a:t> </a:t>
            </a:r>
            <a:r>
              <a:rPr lang="en-US" dirty="0" err="1" smtClean="0"/>
              <a:t>teknika</a:t>
            </a: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Még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foglalkoztunk</a:t>
            </a:r>
            <a:r>
              <a:rPr lang="en-US" dirty="0" smtClean="0"/>
              <a:t> </a:t>
            </a:r>
            <a:r>
              <a:rPr lang="en-US" dirty="0" err="1" smtClean="0"/>
              <a:t>vele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Első bemutató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2012. 10. 09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Megvalósítás</a:t>
            </a:r>
            <a:r>
              <a:rPr lang="hu-HU" dirty="0" smtClean="0"/>
              <a:t> tervek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ImageJ</a:t>
            </a:r>
            <a:r>
              <a:rPr lang="en-US" dirty="0" smtClean="0"/>
              <a:t> plugin</a:t>
            </a:r>
          </a:p>
          <a:p>
            <a:r>
              <a:rPr lang="en-US" dirty="0" err="1" smtClean="0"/>
              <a:t>Elöre</a:t>
            </a:r>
            <a:r>
              <a:rPr lang="en-US" dirty="0" smtClean="0"/>
              <a:t> </a:t>
            </a:r>
            <a:r>
              <a:rPr lang="en-US" dirty="0" err="1" smtClean="0"/>
              <a:t>megírt</a:t>
            </a:r>
            <a:r>
              <a:rPr lang="en-US" dirty="0" smtClean="0"/>
              <a:t> </a:t>
            </a:r>
            <a:r>
              <a:rPr lang="en-US" dirty="0" err="1" smtClean="0"/>
              <a:t>operátorok</a:t>
            </a:r>
            <a:r>
              <a:rPr lang="en-US" dirty="0" smtClean="0"/>
              <a:t> </a:t>
            </a:r>
            <a:r>
              <a:rPr lang="en-US" dirty="0" err="1" smtClean="0"/>
              <a:t>használata</a:t>
            </a:r>
            <a:endParaRPr lang="en-US" dirty="0" smtClean="0"/>
          </a:p>
          <a:p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kattintással</a:t>
            </a:r>
            <a:r>
              <a:rPr lang="en-US" dirty="0" smtClean="0"/>
              <a:t> </a:t>
            </a:r>
            <a:r>
              <a:rPr lang="en-US" dirty="0" err="1" smtClean="0"/>
              <a:t>eltüntesse</a:t>
            </a:r>
            <a:r>
              <a:rPr lang="en-US" dirty="0" smtClean="0"/>
              <a:t> a </a:t>
            </a:r>
            <a:r>
              <a:rPr lang="en-US" dirty="0" err="1" smtClean="0"/>
              <a:t>képröl</a:t>
            </a:r>
            <a:r>
              <a:rPr lang="en-US" dirty="0" smtClean="0"/>
              <a:t> a </a:t>
            </a:r>
            <a:r>
              <a:rPr lang="en-US" dirty="0" err="1" smtClean="0"/>
              <a:t>dátumot</a:t>
            </a:r>
            <a:endParaRPr lang="hu-HU" dirty="0" smtClean="0"/>
          </a:p>
          <a:p>
            <a:r>
              <a:rPr lang="hu-HU" dirty="0" smtClean="0"/>
              <a:t>Verziókövetés, csapatmunka: </a:t>
            </a:r>
            <a:r>
              <a:rPr lang="hu-HU" dirty="0" err="1" smtClean="0"/>
              <a:t>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8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Downloads\2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99" y="3519254"/>
            <a:ext cx="701334" cy="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rgbClr val="00B0F0"/>
                </a:solidFill>
              </a:rPr>
              <a:t>Második </a:t>
            </a:r>
            <a:r>
              <a:rPr lang="hu-HU" dirty="0" smtClean="0">
                <a:solidFill>
                  <a:srgbClr val="00B0F0"/>
                </a:solidFill>
              </a:rPr>
              <a:t>bemutató</a:t>
            </a:r>
            <a:r>
              <a:rPr lang="hu-HU" sz="1800" dirty="0" smtClean="0">
                <a:solidFill>
                  <a:srgbClr val="00B0F0"/>
                </a:solidFill>
              </a:rPr>
              <a:t/>
            </a:r>
            <a:br>
              <a:rPr lang="hu-HU" sz="1800" dirty="0" smtClean="0">
                <a:solidFill>
                  <a:srgbClr val="00B0F0"/>
                </a:solidFill>
              </a:rPr>
            </a:br>
            <a:endParaRPr lang="hu-HU" sz="1800" dirty="0">
              <a:solidFill>
                <a:srgbClr val="00B0F0"/>
              </a:solidFill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2012. 11. 20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Megvalósítás (vált.)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Matlab</a:t>
            </a:r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kód</a:t>
            </a:r>
          </a:p>
          <a:p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Automatizált mappa bejárás</a:t>
            </a:r>
          </a:p>
          <a:p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Paraméterben kap egy mappát és a képfájlokat feldolgozza.</a:t>
            </a:r>
          </a:p>
          <a:p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Kimenet: </a:t>
            </a:r>
            <a:r>
              <a:rPr lang="hu-HU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result</a:t>
            </a:r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mappában azonos névvel </a:t>
            </a:r>
            <a:b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hu-HU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(Még nincs)</a:t>
            </a:r>
          </a:p>
          <a:p>
            <a:endParaRPr lang="hu-HU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Implementálás státusza: megtalálás kész, visszaad egy maszkot a dátumról</a:t>
            </a:r>
            <a:b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hu-HU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Folyamatban: </a:t>
            </a:r>
            <a:r>
              <a:rPr lang="hu-HU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Inpainting</a:t>
            </a:r>
            <a:r>
              <a:rPr lang="hu-HU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végrehajtása a képen a maszk alapján</a:t>
            </a:r>
            <a:endParaRPr lang="hu-HU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ev\GitHub\Diana\cmp\HSV vs RGB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6" y="790113"/>
            <a:ext cx="9146166" cy="515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6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ev\GitHub\Diana\cmp\HSV vs RGB 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67754"/>
            <a:ext cx="9137749" cy="514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389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ev\GitHub\Diana\cmp\szerkeszto elem 5 vs 15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26131"/>
            <a:ext cx="9140265" cy="514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ev\GitHub\Diana\cmp\szerkeszto elem 15 vs 25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26" y="764157"/>
            <a:ext cx="9155726" cy="51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67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algoritmus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Kép beforgatása fekvőbe (dátum a jobb alsó sarokban minden esetben)</a:t>
            </a:r>
          </a:p>
          <a:p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Kép szegmentálása (M: 10%, </a:t>
            </a:r>
            <a:r>
              <a:rPr lang="hu-HU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Sz</a:t>
            </a:r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40%)</a:t>
            </a:r>
          </a:p>
          <a:p>
            <a:r>
              <a:rPr lang="hu-HU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</a:t>
            </a:r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SV (</a:t>
            </a:r>
            <a:r>
              <a:rPr lang="hu-HU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hue</a:t>
            </a:r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0) és RGB színtéren is végrehajtva:</a:t>
            </a:r>
          </a:p>
          <a:p>
            <a:pPr lvl="1"/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Morfológiai operátorok használata: </a:t>
            </a:r>
            <a:b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 – </a:t>
            </a:r>
            <a:r>
              <a:rPr lang="hu-HU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close</a:t>
            </a:r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open</a:t>
            </a:r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hu-HU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))</a:t>
            </a: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Szerkesztőelem: kör (r=25)</a:t>
            </a:r>
          </a:p>
          <a:p>
            <a:pPr lvl="1"/>
            <a:r>
              <a:rPr lang="hu-HU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Saliency</a:t>
            </a:r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matrix</a:t>
            </a:r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hu-HU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simpsal</a:t>
            </a:r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-&gt; Szürkeárnyalatos</a:t>
            </a:r>
            <a:b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"classic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Itti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" refers to  "A model of saliency-based visual attention for rapid scene analysis" in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PAMI</a:t>
            </a:r>
            <a:endParaRPr lang="hu-HU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algoritmus (folyt.)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2"/>
            <a:r>
              <a:rPr lang="hu-HU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Paraméterezés:</a:t>
            </a:r>
          </a:p>
          <a:p>
            <a:pPr lvl="3"/>
            <a:r>
              <a:rPr lang="hu-HU" sz="19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mapWidth</a:t>
            </a:r>
            <a:r>
              <a:rPr lang="hu-HU" sz="1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1024; </a:t>
            </a:r>
            <a:r>
              <a:rPr lang="hu-HU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Center tartomány szélessége</a:t>
            </a:r>
          </a:p>
          <a:p>
            <a:pPr lvl="3"/>
            <a:r>
              <a:rPr lang="hu-HU" sz="19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surrondSig</a:t>
            </a:r>
            <a:r>
              <a:rPr lang="hu-HU" sz="1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10;  </a:t>
            </a:r>
            <a:r>
              <a:rPr lang="hu-HU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Gauss </a:t>
            </a:r>
            <a:r>
              <a:rPr lang="hu-HU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életlenítés</a:t>
            </a:r>
            <a:r>
              <a:rPr lang="hu-HU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normál eloszlása</a:t>
            </a:r>
          </a:p>
          <a:p>
            <a:pPr lvl="3"/>
            <a:r>
              <a:rPr lang="hu-HU" sz="19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blurRadius</a:t>
            </a:r>
            <a:r>
              <a:rPr lang="hu-HU" sz="1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0.05; </a:t>
            </a:r>
            <a:r>
              <a:rPr lang="hu-HU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végső térkép </a:t>
            </a:r>
            <a:r>
              <a:rPr lang="hu-HU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életlenítése</a:t>
            </a:r>
            <a:endParaRPr lang="hu-HU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3"/>
            <a:r>
              <a:rPr lang="hu-HU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useNormWeights</a:t>
            </a:r>
            <a:r>
              <a:rPr lang="hu-HU" sz="15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1</a:t>
            </a:r>
            <a:r>
              <a:rPr lang="hu-HU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súlyozás a globális információk alapján</a:t>
            </a:r>
          </a:p>
          <a:p>
            <a:pPr lvl="3"/>
            <a:r>
              <a:rPr lang="hu-HU" sz="2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subtractMin</a:t>
            </a:r>
            <a:r>
              <a:rPr lang="hu-HU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sz="1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1</a:t>
            </a:r>
            <a:r>
              <a:rPr lang="hu-HU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normalizálás módja: kivonjuk a minimumot és csak utána osztunk le a </a:t>
            </a:r>
            <a:r>
              <a:rPr lang="hu-HU" sz="15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maximummal</a:t>
            </a:r>
            <a:endParaRPr lang="hu-HU" sz="2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Szürkeárnyalatos kép [0 1] intervallumon van</a:t>
            </a:r>
          </a:p>
          <a:p>
            <a:pPr lvl="1"/>
            <a:r>
              <a:rPr lang="hu-HU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Binarizálás</a:t>
            </a:r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(0.5-ös küszöbölés)</a:t>
            </a:r>
          </a:p>
          <a:p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HSV adatokból kapott, és az RGB adatokból kapott maszk unióját képezzük, ez lesz a kimenet</a:t>
            </a:r>
          </a:p>
          <a:p>
            <a:endParaRPr lang="hu-H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Mappa bejárással automatikusan elmenti az eredményeket és a maszkokat egy-egy mappába</a:t>
            </a:r>
            <a:endParaRPr lang="hu-H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7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Kétféle színtér: RGB, HSV (színárnyalat eldobva)</a:t>
            </a:r>
          </a:p>
          <a:p>
            <a:endParaRPr lang="hu-HU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Számok:</a:t>
            </a:r>
          </a:p>
          <a:p>
            <a:endParaRPr lang="hu-H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hu-HU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hu-HU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*HSV+RGB = vagy mindkettő egyforma jó, ezért az unió is jó, vagy a kettő együtt ad jó eredményt</a:t>
            </a:r>
          </a:p>
          <a:p>
            <a:r>
              <a:rPr lang="hu-H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Szubjektív, de a legközelebbit választottam</a:t>
            </a:r>
          </a:p>
          <a:p>
            <a:endParaRPr lang="hu-H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19403"/>
              </p:ext>
            </p:extLst>
          </p:nvPr>
        </p:nvGraphicFramePr>
        <p:xfrm>
          <a:off x="867052" y="3039023"/>
          <a:ext cx="8134905" cy="171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667"/>
                <a:gridCol w="1009661"/>
                <a:gridCol w="1209233"/>
                <a:gridCol w="1346152"/>
                <a:gridCol w="1577074"/>
                <a:gridCol w="1225118"/>
              </a:tblGrid>
              <a:tr h="307859">
                <a:tc>
                  <a:txBody>
                    <a:bodyPr/>
                    <a:lstStyle/>
                    <a:p>
                      <a:r>
                        <a:rPr lang="hu-HU" dirty="0" smtClean="0"/>
                        <a:t>Felirat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Tesztek</a:t>
                      </a:r>
                      <a:r>
                        <a:rPr lang="hu-HU" baseline="0" dirty="0" smtClean="0"/>
                        <a:t>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RGB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HSV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HSV + RGB*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Rossz</a:t>
                      </a:r>
                      <a:endParaRPr lang="hu-HU" dirty="0"/>
                    </a:p>
                  </a:txBody>
                  <a:tcPr/>
                </a:tc>
              </a:tr>
              <a:tr h="489317">
                <a:tc>
                  <a:txBody>
                    <a:bodyPr/>
                    <a:lstStyle/>
                    <a:p>
                      <a:r>
                        <a:rPr lang="hu-HU" dirty="0" smtClean="0"/>
                        <a:t>Sárga </a:t>
                      </a:r>
                      <a:r>
                        <a:rPr lang="hu-HU" sz="1600" dirty="0" smtClean="0"/>
                        <a:t>(Kézi)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27 (68%)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13</a:t>
                      </a:r>
                      <a:r>
                        <a:rPr lang="hu-HU" baseline="0" dirty="0" smtClean="0"/>
                        <a:t> (32%)</a:t>
                      </a:r>
                      <a:endParaRPr lang="hu-HU" dirty="0"/>
                    </a:p>
                  </a:txBody>
                  <a:tcPr/>
                </a:tc>
              </a:tr>
              <a:tr h="489317">
                <a:tc>
                  <a:txBody>
                    <a:bodyPr/>
                    <a:lstStyle/>
                    <a:p>
                      <a:r>
                        <a:rPr lang="hu-HU" dirty="0" smtClean="0"/>
                        <a:t>Piros </a:t>
                      </a:r>
                      <a:r>
                        <a:rPr lang="hu-HU" sz="1600" dirty="0" smtClean="0"/>
                        <a:t>(Gépi)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(11%)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 (23%)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17 (66%)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Összesen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67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 (4%)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 (9%)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44 (68%)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13 (19%)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2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Felismerni</a:t>
            </a:r>
            <a:r>
              <a:rPr lang="en-US" dirty="0" smtClean="0"/>
              <a:t>, </a:t>
            </a:r>
            <a:r>
              <a:rPr lang="en-US" dirty="0" err="1" smtClean="0"/>
              <a:t>megkeresni</a:t>
            </a:r>
            <a:r>
              <a:rPr lang="en-US" dirty="0" smtClean="0"/>
              <a:t> a </a:t>
            </a:r>
            <a:r>
              <a:rPr lang="en-US" dirty="0" err="1" smtClean="0"/>
              <a:t>dátumot</a:t>
            </a:r>
            <a:endParaRPr lang="en-US" dirty="0" smtClean="0"/>
          </a:p>
          <a:p>
            <a:r>
              <a:rPr lang="en-US" dirty="0" smtClean="0"/>
              <a:t>II. </a:t>
            </a:r>
            <a:r>
              <a:rPr lang="en-US" dirty="0" err="1" smtClean="0"/>
              <a:t>Retusálási</a:t>
            </a:r>
            <a:r>
              <a:rPr lang="en-US" dirty="0" smtClean="0"/>
              <a:t> </a:t>
            </a:r>
            <a:r>
              <a:rPr lang="en-US" dirty="0" err="1" smtClean="0"/>
              <a:t>móds</a:t>
            </a:r>
            <a:r>
              <a:rPr lang="hu-HU" dirty="0" smtClean="0"/>
              <a:t>z</a:t>
            </a:r>
            <a:r>
              <a:rPr lang="en-US" dirty="0" err="1" smtClean="0"/>
              <a:t>erekkel</a:t>
            </a:r>
            <a:r>
              <a:rPr lang="en-US" dirty="0" smtClean="0"/>
              <a:t> </a:t>
            </a:r>
            <a:r>
              <a:rPr lang="en-US" dirty="0" err="1" smtClean="0"/>
              <a:t>eltüntetni</a:t>
            </a:r>
            <a:r>
              <a:rPr lang="en-US" dirty="0" smtClean="0"/>
              <a:t> </a:t>
            </a:r>
            <a:r>
              <a:rPr lang="en-US" dirty="0" err="1" smtClean="0"/>
              <a:t>azt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ev\GitHub\Diana\Sample Pictures\DSC0022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ev\GitHub\Diana\Sample Pictures\result\DSC00222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298450"/>
            <a:ext cx="7319963" cy="54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4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ev\GitHub\Diana\Sample Pictures\DSC08706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0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dev\GitHub\Diana\Sample Pictures\result\DSC08706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6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1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dev\GitHub\Diana\Sample Pictures\date_yellow\DSCF29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5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dev\GitHub\Diana\Sample Pictures\date_yellow\result\DSCF2987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3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4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 eredmény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Gépen, futtatás után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nehézségekröl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Különbözö</a:t>
            </a:r>
            <a:r>
              <a:rPr lang="en-US" dirty="0" smtClean="0"/>
              <a:t> </a:t>
            </a:r>
            <a:r>
              <a:rPr lang="en-US" dirty="0" err="1" smtClean="0"/>
              <a:t>pozíció</a:t>
            </a:r>
            <a:endParaRPr lang="en-US" dirty="0"/>
          </a:p>
          <a:p>
            <a:r>
              <a:rPr lang="en-US" dirty="0" err="1" smtClean="0"/>
              <a:t>Különbözö</a:t>
            </a:r>
            <a:r>
              <a:rPr lang="en-US" dirty="0" smtClean="0"/>
              <a:t> </a:t>
            </a:r>
            <a:r>
              <a:rPr lang="en-US" dirty="0" err="1" smtClean="0"/>
              <a:t>szín</a:t>
            </a:r>
            <a:endParaRPr lang="en-US" dirty="0" smtClean="0"/>
          </a:p>
          <a:p>
            <a:r>
              <a:rPr lang="en-US" dirty="0" err="1" smtClean="0"/>
              <a:t>Különbözö</a:t>
            </a:r>
            <a:r>
              <a:rPr lang="en-US" dirty="0" smtClean="0"/>
              <a:t> </a:t>
            </a:r>
            <a:r>
              <a:rPr lang="en-US" dirty="0" err="1" smtClean="0"/>
              <a:t>betütipus</a:t>
            </a:r>
            <a:endParaRPr lang="en-US" dirty="0" smtClean="0"/>
          </a:p>
          <a:p>
            <a:r>
              <a:rPr lang="en-US" dirty="0" err="1" smtClean="0"/>
              <a:t>Erösen</a:t>
            </a:r>
            <a:r>
              <a:rPr lang="en-US" dirty="0" smtClean="0"/>
              <a:t> </a:t>
            </a:r>
            <a:r>
              <a:rPr lang="en-US" dirty="0" err="1" smtClean="0"/>
              <a:t>textúrázott</a:t>
            </a:r>
            <a:r>
              <a:rPr lang="en-US" dirty="0" smtClean="0"/>
              <a:t> </a:t>
            </a:r>
            <a:r>
              <a:rPr lang="en-US" dirty="0" err="1" smtClean="0"/>
              <a:t>háttér</a:t>
            </a:r>
            <a:endParaRPr lang="en-US" dirty="0"/>
          </a:p>
          <a:p>
            <a:r>
              <a:rPr lang="en-US" dirty="0" err="1" smtClean="0"/>
              <a:t>Kontraszt</a:t>
            </a:r>
            <a:endParaRPr lang="en-US" dirty="0"/>
          </a:p>
          <a:p>
            <a:r>
              <a:rPr lang="en-US" dirty="0" err="1" smtClean="0"/>
              <a:t>Kép</a:t>
            </a:r>
            <a:r>
              <a:rPr lang="en-US" dirty="0" smtClean="0"/>
              <a:t> </a:t>
            </a:r>
            <a:r>
              <a:rPr lang="en-US" dirty="0" err="1" smtClean="0"/>
              <a:t>tájolása</a:t>
            </a:r>
            <a:r>
              <a:rPr lang="en-US" dirty="0" smtClean="0"/>
              <a:t>, </a:t>
            </a:r>
            <a:r>
              <a:rPr lang="en-US" dirty="0" err="1" smtClean="0"/>
              <a:t>felirat</a:t>
            </a:r>
            <a:r>
              <a:rPr lang="en-US" dirty="0" smtClean="0"/>
              <a:t> </a:t>
            </a:r>
            <a:r>
              <a:rPr lang="en-US" dirty="0" err="1" smtClean="0"/>
              <a:t>elhelyezkedése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Feltételezhetjük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Általában</a:t>
            </a:r>
            <a:r>
              <a:rPr lang="en-US" dirty="0" smtClean="0"/>
              <a:t> a </a:t>
            </a:r>
            <a:r>
              <a:rPr lang="en-US" dirty="0" err="1" smtClean="0"/>
              <a:t>kép</a:t>
            </a:r>
            <a:r>
              <a:rPr lang="en-US" dirty="0" smtClean="0"/>
              <a:t> </a:t>
            </a:r>
            <a:r>
              <a:rPr lang="en-US" dirty="0" err="1" smtClean="0"/>
              <a:t>jobb</a:t>
            </a:r>
            <a:r>
              <a:rPr lang="en-US" dirty="0" smtClean="0"/>
              <a:t> </a:t>
            </a:r>
            <a:r>
              <a:rPr lang="en-US" dirty="0" err="1" smtClean="0"/>
              <a:t>alsó</a:t>
            </a:r>
            <a:r>
              <a:rPr lang="en-US" dirty="0" smtClean="0"/>
              <a:t> </a:t>
            </a:r>
            <a:r>
              <a:rPr lang="en-US" dirty="0" err="1" smtClean="0"/>
              <a:t>sarkában</a:t>
            </a:r>
            <a:r>
              <a:rPr lang="en-US" dirty="0" smtClean="0"/>
              <a:t> van a </a:t>
            </a:r>
            <a:r>
              <a:rPr lang="en-US" dirty="0" err="1" smtClean="0"/>
              <a:t>dátum</a:t>
            </a:r>
            <a:r>
              <a:rPr lang="en-US" dirty="0" smtClean="0"/>
              <a:t>, ha </a:t>
            </a:r>
            <a:r>
              <a:rPr lang="en-US" dirty="0" err="1" smtClean="0"/>
              <a:t>fekvö</a:t>
            </a:r>
            <a:r>
              <a:rPr lang="en-US" dirty="0" smtClean="0"/>
              <a:t>. Ha </a:t>
            </a:r>
            <a:r>
              <a:rPr lang="en-US" dirty="0" err="1" smtClean="0"/>
              <a:t>álló</a:t>
            </a:r>
            <a:r>
              <a:rPr lang="en-US" dirty="0" smtClean="0"/>
              <a:t>, </a:t>
            </a:r>
            <a:r>
              <a:rPr lang="en-US" dirty="0" err="1" smtClean="0"/>
              <a:t>azt</a:t>
            </a:r>
            <a:r>
              <a:rPr lang="en-US" dirty="0" smtClean="0"/>
              <a:t> le </a:t>
            </a:r>
            <a:r>
              <a:rPr lang="en-US" dirty="0" err="1" smtClean="0"/>
              <a:t>lehet</a:t>
            </a:r>
            <a:r>
              <a:rPr lang="en-US" dirty="0" smtClean="0"/>
              <a:t> </a:t>
            </a:r>
            <a:r>
              <a:rPr lang="en-US" dirty="0" err="1" smtClean="0"/>
              <a:t>képezni</a:t>
            </a:r>
            <a:r>
              <a:rPr lang="en-US" dirty="0" smtClean="0"/>
              <a:t> </a:t>
            </a:r>
            <a:r>
              <a:rPr lang="en-US" dirty="0" err="1" smtClean="0"/>
              <a:t>fekvöre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ott</a:t>
            </a:r>
            <a:r>
              <a:rPr lang="en-US" dirty="0" smtClean="0"/>
              <a:t> van, </a:t>
            </a:r>
            <a:r>
              <a:rPr lang="en-US" dirty="0" err="1" smtClean="0"/>
              <a:t>akkor</a:t>
            </a:r>
            <a:r>
              <a:rPr lang="en-US" dirty="0" smtClean="0"/>
              <a:t> </a:t>
            </a:r>
            <a:r>
              <a:rPr lang="en-US" dirty="0" err="1" smtClean="0"/>
              <a:t>minden</a:t>
            </a:r>
            <a:r>
              <a:rPr lang="en-US" dirty="0" smtClean="0"/>
              <a:t> </a:t>
            </a:r>
            <a:r>
              <a:rPr lang="en-US" dirty="0" err="1" smtClean="0"/>
              <a:t>esetre</a:t>
            </a:r>
            <a:r>
              <a:rPr lang="en-US" dirty="0" smtClean="0"/>
              <a:t> a </a:t>
            </a:r>
            <a:r>
              <a:rPr lang="en-US" dirty="0" err="1" smtClean="0"/>
              <a:t>kép</a:t>
            </a:r>
            <a:r>
              <a:rPr lang="en-US" dirty="0" smtClean="0"/>
              <a:t> </a:t>
            </a:r>
            <a:r>
              <a:rPr lang="en-US" dirty="0" err="1" smtClean="0"/>
              <a:t>szélén</a:t>
            </a:r>
            <a:r>
              <a:rPr lang="en-US" dirty="0" smtClean="0"/>
              <a:t> </a:t>
            </a:r>
            <a:r>
              <a:rPr lang="en-US" dirty="0" err="1" smtClean="0"/>
              <a:t>helyezkedik</a:t>
            </a:r>
            <a:r>
              <a:rPr lang="en-US" dirty="0" smtClean="0"/>
              <a:t> el.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szín</a:t>
            </a:r>
            <a:r>
              <a:rPr lang="en-US" dirty="0" smtClean="0"/>
              <a:t> </a:t>
            </a:r>
            <a:r>
              <a:rPr lang="en-US" dirty="0" err="1" smtClean="0"/>
              <a:t>általában</a:t>
            </a:r>
            <a:r>
              <a:rPr lang="en-US" dirty="0" smtClean="0"/>
              <a:t> </a:t>
            </a:r>
            <a:r>
              <a:rPr lang="en-US" dirty="0" err="1" smtClean="0"/>
              <a:t>intenzív</a:t>
            </a:r>
            <a:endParaRPr lang="en-US" dirty="0"/>
          </a:p>
          <a:p>
            <a:r>
              <a:rPr lang="en-US" dirty="0" err="1" smtClean="0"/>
              <a:t>Gyakran</a:t>
            </a:r>
            <a:r>
              <a:rPr lang="en-US" dirty="0" smtClean="0"/>
              <a:t> </a:t>
            </a:r>
            <a:r>
              <a:rPr lang="en-US" dirty="0" err="1" smtClean="0"/>
              <a:t>használt</a:t>
            </a:r>
            <a:r>
              <a:rPr lang="en-US" dirty="0" smtClean="0"/>
              <a:t> </a:t>
            </a:r>
            <a:r>
              <a:rPr lang="en-US" dirty="0" err="1" smtClean="0"/>
              <a:t>színek</a:t>
            </a:r>
            <a:r>
              <a:rPr lang="en-US" dirty="0" smtClean="0"/>
              <a:t>, a </a:t>
            </a:r>
            <a:r>
              <a:rPr lang="en-US" dirty="0" err="1" smtClean="0"/>
              <a:t>legtöbb</a:t>
            </a:r>
            <a:r>
              <a:rPr lang="en-US" dirty="0" smtClean="0"/>
              <a:t> </a:t>
            </a:r>
            <a:r>
              <a:rPr lang="en-US" dirty="0" err="1" smtClean="0"/>
              <a:t>gép</a:t>
            </a:r>
            <a:r>
              <a:rPr lang="en-US" dirty="0"/>
              <a:t> </a:t>
            </a:r>
            <a:r>
              <a:rPr lang="en-US" dirty="0" err="1" smtClean="0"/>
              <a:t>ezt</a:t>
            </a:r>
            <a:r>
              <a:rPr lang="en-US" dirty="0" smtClean="0"/>
              <a:t> </a:t>
            </a:r>
            <a:r>
              <a:rPr lang="en-US" dirty="0" err="1" smtClean="0"/>
              <a:t>használja</a:t>
            </a:r>
            <a:r>
              <a:rPr lang="en-US" dirty="0" smtClean="0"/>
              <a:t>: </a:t>
            </a:r>
            <a:r>
              <a:rPr lang="en-US" dirty="0" err="1" smtClean="0"/>
              <a:t>piros</a:t>
            </a:r>
            <a:r>
              <a:rPr lang="en-US" dirty="0" smtClean="0"/>
              <a:t>, </a:t>
            </a:r>
            <a:r>
              <a:rPr lang="en-US" dirty="0" err="1" smtClean="0"/>
              <a:t>sárga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Detektálás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Morfológiai</a:t>
            </a:r>
            <a:r>
              <a:rPr lang="en-US" dirty="0"/>
              <a:t> </a:t>
            </a:r>
            <a:r>
              <a:rPr lang="en-US" dirty="0" err="1"/>
              <a:t>operátor</a:t>
            </a:r>
            <a:r>
              <a:rPr lang="en-US" dirty="0"/>
              <a:t> </a:t>
            </a:r>
            <a:r>
              <a:rPr lang="en-US" dirty="0" err="1" smtClean="0"/>
              <a:t>lefuttatása</a:t>
            </a:r>
            <a:endParaRPr lang="hu-HU" dirty="0" smtClean="0"/>
          </a:p>
          <a:p>
            <a:r>
              <a:rPr lang="hu-HU" dirty="0"/>
              <a:t>A módszer lényege, hogy csinálunk egy Morfológiai nyitást, majd egy zárást a képen, majd ezt kivonjuk az eredeti képből</a:t>
            </a:r>
            <a:r>
              <a:rPr lang="hu-HU" dirty="0" smtClean="0"/>
              <a:t>.</a:t>
            </a:r>
          </a:p>
          <a:p>
            <a:r>
              <a:rPr lang="hu-HU" dirty="0"/>
              <a:t>Dátum = Kép - Zárás(Nyitás(Kép</a:t>
            </a:r>
            <a:r>
              <a:rPr lang="hu-HU" dirty="0" smtClean="0"/>
              <a:t>))</a:t>
            </a:r>
          </a:p>
          <a:p>
            <a:r>
              <a:rPr lang="hu-HU" dirty="0"/>
              <a:t>A világosabb képeknél viszont nem olyan jó az </a:t>
            </a:r>
            <a:r>
              <a:rPr lang="hu-HU" dirty="0" smtClean="0"/>
              <a:t>eredmény.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Mintaképek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Álló</a:t>
            </a:r>
            <a:r>
              <a:rPr lang="en-US" dirty="0" smtClean="0"/>
              <a:t> / </a:t>
            </a:r>
            <a:r>
              <a:rPr lang="en-US" dirty="0" err="1" smtClean="0"/>
              <a:t>Fekvö</a:t>
            </a:r>
            <a:endParaRPr lang="en-US" dirty="0" smtClean="0"/>
          </a:p>
          <a:p>
            <a:r>
              <a:rPr lang="en-US" dirty="0" err="1" smtClean="0"/>
              <a:t>Sötét</a:t>
            </a:r>
            <a:r>
              <a:rPr lang="en-US" dirty="0" smtClean="0"/>
              <a:t> / </a:t>
            </a:r>
            <a:r>
              <a:rPr lang="en-US" dirty="0" err="1" smtClean="0"/>
              <a:t>Világos</a:t>
            </a:r>
            <a:endParaRPr lang="en-US" dirty="0"/>
          </a:p>
          <a:p>
            <a:r>
              <a:rPr lang="en-US" dirty="0" err="1" smtClean="0"/>
              <a:t>Különbözö</a:t>
            </a:r>
            <a:r>
              <a:rPr lang="en-US" dirty="0" smtClean="0"/>
              <a:t> </a:t>
            </a:r>
            <a:r>
              <a:rPr lang="en-US" dirty="0" err="1" smtClean="0"/>
              <a:t>feliratszínek</a:t>
            </a:r>
            <a:r>
              <a:rPr lang="en-US" dirty="0" smtClean="0"/>
              <a:t>: </a:t>
            </a:r>
            <a:r>
              <a:rPr lang="en-US" dirty="0" err="1" smtClean="0"/>
              <a:t>piros</a:t>
            </a:r>
            <a:r>
              <a:rPr lang="en-US" dirty="0" smtClean="0"/>
              <a:t>, </a:t>
            </a:r>
            <a:r>
              <a:rPr lang="en-US" dirty="0" err="1" smtClean="0"/>
              <a:t>sárga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fentiek</a:t>
            </a:r>
            <a:r>
              <a:rPr lang="en-US" dirty="0" smtClean="0"/>
              <a:t> </a:t>
            </a:r>
            <a:r>
              <a:rPr lang="en-US" dirty="0" err="1" smtClean="0"/>
              <a:t>kombinációja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3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mintakép</a:t>
            </a:r>
            <a:r>
              <a:rPr lang="hu-HU" dirty="0" smtClean="0"/>
              <a:t>EK (SAJÁT)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8"/>
          <a:stretch/>
        </p:blipFill>
        <p:spPr>
          <a:xfrm>
            <a:off x="1700360" y="1752600"/>
            <a:ext cx="2893674" cy="4373563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502136" y="1752598"/>
            <a:ext cx="2915709" cy="4373563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 rot="8272782">
            <a:off x="7196568" y="5475383"/>
            <a:ext cx="804232" cy="15423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96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mintakép</a:t>
            </a:r>
            <a:r>
              <a:rPr lang="hu-HU" dirty="0"/>
              <a:t>EK (SAJÁT)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28" y="1752599"/>
            <a:ext cx="3280172" cy="4373563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1752599"/>
            <a:ext cx="3280173" cy="4373563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 rot="8272782">
            <a:off x="4739806" y="5203571"/>
            <a:ext cx="804232" cy="15423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90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187</TotalTime>
  <Words>909</Words>
  <Application>Microsoft Office PowerPoint</Application>
  <PresentationFormat>Diavetítés a képernyőre (4:3 oldalarány)</PresentationFormat>
  <Paragraphs>131</Paragraphs>
  <Slides>36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36</vt:i4>
      </vt:variant>
    </vt:vector>
  </HeadingPairs>
  <TitlesOfParts>
    <vt:vector size="37" baseType="lpstr">
      <vt:lpstr>Apothecary</vt:lpstr>
      <vt:lpstr>Dátum eltávolítása</vt:lpstr>
      <vt:lpstr>Első bemutató</vt:lpstr>
      <vt:lpstr>Feladat</vt:lpstr>
      <vt:lpstr>A nehézségekröl </vt:lpstr>
      <vt:lpstr>Feltételezhetjük</vt:lpstr>
      <vt:lpstr>I. Detektálás</vt:lpstr>
      <vt:lpstr>Mintaképek</vt:lpstr>
      <vt:lpstr>mintaképEK (SAJÁT)</vt:lpstr>
      <vt:lpstr>mintaképEK (SAJÁT)</vt:lpstr>
      <vt:lpstr>mintaképEK (SAJÁT)</vt:lpstr>
      <vt:lpstr>I. Detektálás (finomítás)</vt:lpstr>
      <vt:lpstr>I. Detektálás (folyt.)</vt:lpstr>
      <vt:lpstr>I. DETEKTÁLÁS (Folyt.)</vt:lpstr>
      <vt:lpstr>I. DETEKTÁLÁS (Folyt.)</vt:lpstr>
      <vt:lpstr>PowerPoint bemutató</vt:lpstr>
      <vt:lpstr>Kiugró pixel mátrix</vt:lpstr>
      <vt:lpstr>Nem saját mintakép</vt:lpstr>
      <vt:lpstr>PowerPoint bemutató</vt:lpstr>
      <vt:lpstr>II. eltávolítás</vt:lpstr>
      <vt:lpstr>Megvalósítás tervek</vt:lpstr>
      <vt:lpstr>Második bemutató </vt:lpstr>
      <vt:lpstr>Megvalósítás (vált.)</vt:lpstr>
      <vt:lpstr>PowerPoint bemutató</vt:lpstr>
      <vt:lpstr>PowerPoint bemutató</vt:lpstr>
      <vt:lpstr>PowerPoint bemutató</vt:lpstr>
      <vt:lpstr>PowerPoint bemutató</vt:lpstr>
      <vt:lpstr>Az algoritmus</vt:lpstr>
      <vt:lpstr>Az algoritmus (folyt.)</vt:lpstr>
      <vt:lpstr>Eredmények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Több eredmény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Dátum eltávolítása</dc:title>
  <dc:creator>Dobó László</dc:creator>
  <cp:lastModifiedBy>László Dobó</cp:lastModifiedBy>
  <cp:revision>22</cp:revision>
  <dcterms:created xsi:type="dcterms:W3CDTF">2012-10-08T12:39:30Z</dcterms:created>
  <dcterms:modified xsi:type="dcterms:W3CDTF">2012-11-20T01:11:23Z</dcterms:modified>
</cp:coreProperties>
</file>