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4"/>
  </p:sldMasterIdLst>
  <p:notesMasterIdLst>
    <p:notesMasterId r:id="rId14"/>
  </p:notesMasterIdLst>
  <p:sldIdLst>
    <p:sldId id="256" r:id="rId5"/>
    <p:sldId id="258" r:id="rId6"/>
    <p:sldId id="263" r:id="rId7"/>
    <p:sldId id="257" r:id="rId8"/>
    <p:sldId id="259" r:id="rId9"/>
    <p:sldId id="261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5D1E32-774A-4846-81A6-F5ACFB83BD0D}" v="1857" dt="2020-12-06T00:18:39.860"/>
    <p1510:client id="{2EB2DF6A-A6F3-FB06-4CBC-CE3BDBB2B836}" v="211" dt="2020-12-05T04:09:24.806"/>
    <p1510:client id="{4FDB4BEC-4B14-4BF2-E332-423C3D4EFA51}" v="260" dt="2020-12-05T23:12:51.329"/>
    <p1510:client id="{7D8AD08C-76A8-48A1-AE20-8586F3F0D9F7}" v="4144" dt="2020-12-06T01:29:15.584"/>
    <p1510:client id="{BB3DC151-963A-45CA-82F0-1205DD22E3EA}" v="79" dt="2020-12-05T04:33:43.202"/>
    <p1510:client id="{D409D5A8-CB5D-C049-F83C-29DBCAE978A8}" v="20" dt="2020-12-05T23:14:16.389"/>
    <p1510:client id="{F6EFF35F-E44D-41BC-AA37-C321375985DE}" v="1085" vWet="1087" dt="2020-12-05T23:49:27.349"/>
    <p1510:client id="{F7F04301-E7F8-3686-19B3-95F3312F0C90}" v="590" dt="2020-12-05T04:28:17.6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D72B7-96FF-4B3F-8DA5-D419E0DFDB1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58DB6-E177-4065-8FDB-71E094572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Thanks Jeff</a:t>
            </a:r>
          </a:p>
          <a:p>
            <a:pPr marL="0" indent="0">
              <a:buNone/>
            </a:pPr>
            <a:r>
              <a:rPr lang="en-US"/>
              <a:t>I’m Johnny Wilson and I’ll be covering The Results and evaluation portion of the presentation and I’ll also talk a bit about future work</a:t>
            </a:r>
          </a:p>
          <a:p>
            <a:pPr marL="228600" indent="-228600">
              <a:buAutoNum type="arabicPeriod"/>
            </a:pPr>
            <a:endParaRPr lang="en-US"/>
          </a:p>
          <a:p>
            <a:pPr marL="0" indent="0">
              <a:buNone/>
            </a:pPr>
            <a:r>
              <a:rPr lang="en-US"/>
              <a:t>Here we have our timing charts:</a:t>
            </a:r>
          </a:p>
          <a:p>
            <a:pPr marL="228600" indent="-228600">
              <a:buAutoNum type="arabicPeriod"/>
            </a:pPr>
            <a:r>
              <a:rPr lang="en-US"/>
              <a:t>By clocking each instruction block we can see how long it takes for each operation to execute, with the total time to encrypt a single block of data being 4.94 micro-seconds</a:t>
            </a:r>
          </a:p>
          <a:p>
            <a:pPr marL="228600" indent="-228600">
              <a:buAutoNum type="arabicPeriod"/>
            </a:pPr>
            <a:r>
              <a:rPr lang="en-US"/>
              <a:t>For our primary test, we encrypted 100MB of data and later 1GB of data.</a:t>
            </a:r>
          </a:p>
          <a:p>
            <a:pPr marL="228600" indent="-228600">
              <a:buAutoNum type="arabicPeriod"/>
            </a:pPr>
            <a:r>
              <a:rPr lang="en-US"/>
              <a:t>Because both of those test correlated perfectly, we were confident in extrapolating that outward to see how long it would take encrypt a terabyte of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58DB6-E177-4065-8FDB-71E0945727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28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Here we are showing the total using of look up tables for our AES core implementation.</a:t>
            </a:r>
          </a:p>
          <a:p>
            <a:endParaRPr lang="en-US"/>
          </a:p>
          <a:p>
            <a:pPr marL="228600" indent="-228600">
              <a:buAutoNum type="arabicPeriod"/>
            </a:pPr>
            <a:r>
              <a:rPr lang="en-US"/>
              <a:t>We only used about 7% of our total resources, most of that being the soft-core processor.</a:t>
            </a:r>
          </a:p>
          <a:p>
            <a:pPr marL="228600" indent="-228600">
              <a:buAutoNum type="arabicPeriod"/>
            </a:pPr>
            <a:r>
              <a:rPr lang="en-US"/>
              <a:t>This leads us to believe that we may be able to implement more processors in the future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58DB6-E177-4065-8FDB-71E0945727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45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Moving on to Power usage:</a:t>
            </a:r>
          </a:p>
          <a:p>
            <a:pPr marL="228600" indent="-228600">
              <a:buAutoNum type="arabicPeriod"/>
            </a:pPr>
            <a:r>
              <a:rPr lang="en-US"/>
              <a:t>The total power used in this implementation is only 0.19 watts</a:t>
            </a:r>
          </a:p>
          <a:p>
            <a:pPr marL="228600" indent="-228600">
              <a:buAutoNum type="arabicPeriod"/>
            </a:pPr>
            <a:r>
              <a:rPr lang="en-US"/>
              <a:t>The Clock wizard uses the majority of that power, meaning that implementing more cores and soft-processors will not significantly increase power draw</a:t>
            </a:r>
          </a:p>
          <a:p>
            <a:pPr marL="228600" indent="-228600">
              <a:buAutoNum type="arabicPeriod"/>
            </a:pPr>
            <a:r>
              <a:rPr lang="en-US"/>
              <a:t>In a field test, we found that an 100MB encryption test run used 0.01 </a:t>
            </a:r>
            <a:r>
              <a:rPr lang="en-US" err="1"/>
              <a:t>Wh</a:t>
            </a:r>
            <a:r>
              <a:rPr lang="en-US"/>
              <a:t> of energy and 1mAh of power, </a:t>
            </a:r>
          </a:p>
          <a:p>
            <a:pPr marL="228600" indent="-228600">
              <a:buAutoNum type="arabicPeriod"/>
            </a:pPr>
            <a:r>
              <a:rPr lang="en-US"/>
              <a:t>This means that we could run this encryption system for 9hours on a 5v, 2200 </a:t>
            </a:r>
            <a:r>
              <a:rPr lang="en-US" err="1"/>
              <a:t>mAh</a:t>
            </a:r>
            <a:r>
              <a:rPr lang="en-US"/>
              <a:t> battery pack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58DB6-E177-4065-8FDB-71E0945727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5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Looking forward, the team would like to focus on integrating a communication protocol so that we can send and receive data with the end goal of implementing data streaming</a:t>
            </a:r>
          </a:p>
          <a:p>
            <a:pPr marL="228600" indent="-228600">
              <a:buAutoNum type="arabicPeriod"/>
            </a:pPr>
            <a:r>
              <a:rPr lang="en-US"/>
              <a:t>To process the influx of data, the team would likely attempt to integrate more soft-processors to reduce bottle-necking</a:t>
            </a:r>
          </a:p>
          <a:p>
            <a:pPr marL="228600" indent="-228600">
              <a:buAutoNum type="arabicPeriod"/>
            </a:pPr>
            <a:r>
              <a:rPr lang="en-US"/>
              <a:t>If successful, the team would attempt to set up a proof-of-concept between 2 FPGA development boards for encryption and decryption</a:t>
            </a:r>
          </a:p>
          <a:p>
            <a:pPr marL="228600" indent="-228600">
              <a:buAutoNum type="arabicPeriod"/>
            </a:pPr>
            <a:r>
              <a:rPr lang="en-US"/>
              <a:t>It is inevitable that the scope of these changes would outpace the capability of the </a:t>
            </a:r>
            <a:r>
              <a:rPr lang="en-US" err="1"/>
              <a:t>Nexys</a:t>
            </a:r>
            <a:r>
              <a:rPr lang="en-US"/>
              <a:t> A7 board we are currently using. </a:t>
            </a:r>
          </a:p>
          <a:p>
            <a:pPr marL="228600" indent="-228600">
              <a:buAutoNum type="arabicPeriod"/>
            </a:pPr>
            <a:r>
              <a:rPr lang="en-US"/>
              <a:t>We are currently researching more robust FPGA dev board solutions to accommodate the changes</a:t>
            </a:r>
          </a:p>
          <a:p>
            <a:pPr marL="228600" indent="-228600">
              <a:buAutoNum type="arabicPeriod"/>
            </a:pPr>
            <a:endParaRPr lang="en-US"/>
          </a:p>
          <a:p>
            <a:pPr marL="228600" indent="-228600">
              <a:buAutoNum type="arabicPeriod"/>
            </a:pPr>
            <a:r>
              <a:rPr lang="en-US"/>
              <a:t>And that raps up our presentation on the AES encryption core Developed for the </a:t>
            </a:r>
            <a:r>
              <a:rPr lang="en-US" err="1"/>
              <a:t>Artix</a:t>
            </a:r>
            <a:r>
              <a:rPr lang="en-US"/>
              <a:t> A7</a:t>
            </a:r>
          </a:p>
          <a:p>
            <a:pPr marL="228600" indent="-228600">
              <a:buAutoNum type="arabicPeriod"/>
            </a:pPr>
            <a:r>
              <a:rPr lang="en-US"/>
              <a:t>We want to thank our co-authors, Freddy Estrada, Kyle </a:t>
            </a:r>
            <a:r>
              <a:rPr lang="en-US" err="1"/>
              <a:t>Gerfen</a:t>
            </a:r>
            <a:r>
              <a:rPr lang="en-US"/>
              <a:t> and Raymond Banda for all their hard work on this project</a:t>
            </a:r>
          </a:p>
          <a:p>
            <a:pPr marL="228600" indent="-228600">
              <a:buAutoNum type="arabicPeriod"/>
            </a:pPr>
            <a:r>
              <a:rPr lang="en-US"/>
              <a:t>And warm thank you to Professor Mohammad El-</a:t>
            </a:r>
            <a:r>
              <a:rPr lang="en-US" err="1"/>
              <a:t>Hadeddy</a:t>
            </a:r>
            <a:r>
              <a:rPr lang="en-US"/>
              <a:t> for his guidance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58DB6-E177-4065-8FDB-71E0945727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8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9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6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05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842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97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32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7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52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1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2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2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8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7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9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5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3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8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elist.com/new-trends-in-the-world-of-iot-threats/87991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9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9B53A2D-0830-422B-94D8-D02F2D54F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22232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>
                <a:solidFill>
                  <a:srgbClr val="EBEBEB"/>
                </a:solidFill>
              </a:rPr>
              <a:t>AES Encryption Core with Microblaze on Xilinx Nexys A7: Performance and Benchmarking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CF562-390E-44E6-B22B-4320BA99B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777380"/>
            <a:ext cx="5222326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Jeffrey Hymas, John Wilson, Raymond Banda, Kyle </a:t>
            </a:r>
            <a:r>
              <a:rPr lang="en-US" sz="1700" err="1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Gerfen</a:t>
            </a:r>
            <a:r>
              <a:rPr lang="en-US" sz="170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Freddy Estrada</a:t>
            </a:r>
            <a:endParaRPr lang="en-US" sz="17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0E40271C-D9E6-4E51-B9A2-AD24BE084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89" r="12073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789AB8E-19DC-4D1C-BE78-81BD3A00D3A9}"/>
              </a:ext>
            </a:extLst>
          </p:cNvPr>
          <p:cNvSpPr txBox="1">
            <a:spLocks/>
          </p:cNvSpPr>
          <p:nvPr/>
        </p:nvSpPr>
        <p:spPr>
          <a:xfrm>
            <a:off x="20" y="6172201"/>
            <a:ext cx="4481944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>
                <a:solidFill>
                  <a:srgbClr val="FFFFFF"/>
                </a:solidFill>
              </a:rPr>
              <a:t>ECE4300: Computer Architecture</a:t>
            </a:r>
          </a:p>
          <a:p>
            <a:pPr algn="ctr"/>
            <a:r>
              <a:rPr lang="en-US" sz="1300">
                <a:solidFill>
                  <a:srgbClr val="FFFFFF"/>
                </a:solidFill>
                <a:effectLst/>
              </a:rPr>
              <a:t>Dr. Mohamad El-</a:t>
            </a:r>
            <a:r>
              <a:rPr lang="en-US" sz="1300" err="1">
                <a:solidFill>
                  <a:srgbClr val="FFFFFF"/>
                </a:solidFill>
                <a:effectLst/>
              </a:rPr>
              <a:t>Hadedy</a:t>
            </a:r>
            <a:endParaRPr lang="en-US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35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4A6A-A9AC-4C69-8616-96B78538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937910"/>
            <a:ext cx="9404723" cy="1400530"/>
          </a:xfrm>
        </p:spPr>
        <p:txBody>
          <a:bodyPr/>
          <a:lstStyle/>
          <a:p>
            <a:r>
              <a:rPr lang="en-US"/>
              <a:t>Project Background and Goals</a:t>
            </a:r>
            <a:br>
              <a:rPr lang="en-US"/>
            </a:b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89FB65-5E83-4B70-A2C8-F62B2DDEF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235456"/>
            <a:ext cx="5717367" cy="4195481"/>
          </a:xfrm>
        </p:spPr>
        <p:txBody>
          <a:bodyPr>
            <a:normAutofit/>
          </a:bodyPr>
          <a:lstStyle/>
          <a:p>
            <a:r>
              <a:rPr lang="en-US"/>
              <a:t>Design and implement an AES encryption system on FPGA</a:t>
            </a:r>
          </a:p>
          <a:p>
            <a:r>
              <a:rPr lang="en-US"/>
              <a:t>Benchmark system to determine:</a:t>
            </a:r>
          </a:p>
          <a:p>
            <a:pPr lvl="1"/>
            <a:r>
              <a:rPr lang="en-US"/>
              <a:t>Encryption execution time</a:t>
            </a:r>
          </a:p>
          <a:p>
            <a:pPr lvl="1"/>
            <a:r>
              <a:rPr lang="en-US"/>
              <a:t>Power consumption</a:t>
            </a:r>
          </a:p>
          <a:p>
            <a:pPr lvl="1"/>
            <a:r>
              <a:rPr lang="en-US"/>
              <a:t>Board resource usage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CF1269-543F-4915-9673-995F9853B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810" y="2418342"/>
            <a:ext cx="4573264" cy="24809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D9F17-F688-46EF-8A72-8DE0652D9222}"/>
              </a:ext>
            </a:extLst>
          </p:cNvPr>
          <p:cNvSpPr txBox="1"/>
          <p:nvPr/>
        </p:nvSpPr>
        <p:spPr>
          <a:xfrm>
            <a:off x="6510231" y="4844545"/>
            <a:ext cx="45066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>
                <a:hlinkClick r:id="rId3"/>
              </a:rPr>
              <a:t>https://securelist.com/new-trends-in-the-world-of-iot-threats/87991/</a:t>
            </a:r>
            <a:r>
              <a:rPr lang="en-US" sz="70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251A08-6739-4866-9398-C89426D87E3D}"/>
              </a:ext>
            </a:extLst>
          </p:cNvPr>
          <p:cNvSpPr txBox="1">
            <a:spLocks/>
          </p:cNvSpPr>
          <p:nvPr/>
        </p:nvSpPr>
        <p:spPr>
          <a:xfrm>
            <a:off x="7057941" y="2048350"/>
            <a:ext cx="3870472" cy="3042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400">
                <a:latin typeface="+mn-lt"/>
              </a:rPr>
              <a:t>IOT </a:t>
            </a:r>
            <a:r>
              <a:rPr lang="en-US" sz="1400" err="1">
                <a:latin typeface="+mn-lt"/>
              </a:rPr>
              <a:t>Maleware</a:t>
            </a:r>
            <a:r>
              <a:rPr lang="en-US" sz="1400">
                <a:latin typeface="+mn-lt"/>
              </a:rPr>
              <a:t> Catalogued by Kaspersky </a:t>
            </a:r>
          </a:p>
        </p:txBody>
      </p:sp>
    </p:spTree>
    <p:extLst>
      <p:ext uri="{BB962C8B-B14F-4D97-AF65-F5344CB8AC3E}">
        <p14:creationId xmlns:p14="http://schemas.microsoft.com/office/powerpoint/2010/main" val="221287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6B22-D1D0-43D2-AA1A-7035F9712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333" y="574744"/>
            <a:ext cx="9404723" cy="1400530"/>
          </a:xfrm>
        </p:spPr>
        <p:txBody>
          <a:bodyPr/>
          <a:lstStyle/>
          <a:p>
            <a:r>
              <a:rPr lang="en-US" sz="3600">
                <a:latin typeface="+mn-lt"/>
              </a:rPr>
              <a:t>AES Design and Timing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D3E88F-2BB2-48E1-BB70-C555BAC9A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6" y="1853248"/>
            <a:ext cx="4186528" cy="36738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4D23AA2-49D4-4CFA-A64C-71C662C085F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6" t="1746" r="1479" b="3799"/>
          <a:stretch/>
        </p:blipFill>
        <p:spPr>
          <a:xfrm>
            <a:off x="5952931" y="2518534"/>
            <a:ext cx="5635689" cy="233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7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2C53-17A3-43BA-8841-76AFBEF04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Xilinx Microblaze and AXI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1A3B5-D3EA-441E-BA25-015C4B0FB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/>
              <a:t>MicroBlaze soft-core processor </a:t>
            </a:r>
          </a:p>
          <a:p>
            <a:pPr>
              <a:lnSpc>
                <a:spcPct val="90000"/>
              </a:lnSpc>
            </a:pPr>
            <a:r>
              <a:rPr lang="en-US" sz="1600"/>
              <a:t>RISC Harvard architecture</a:t>
            </a:r>
          </a:p>
          <a:p>
            <a:pPr>
              <a:lnSpc>
                <a:spcPct val="90000"/>
              </a:lnSpc>
            </a:pPr>
            <a:r>
              <a:rPr lang="en-US" sz="1600"/>
              <a:t>Designed for Xilinx FPGAs, implemented entirely on FPGA fabric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/>
              <a:t>Advanced </a:t>
            </a:r>
            <a:r>
              <a:rPr lang="en-US" sz="1600" err="1"/>
              <a:t>eXtensible</a:t>
            </a:r>
            <a:r>
              <a:rPr lang="en-US" sz="1600"/>
              <a:t> Interface (AXI)</a:t>
            </a:r>
          </a:p>
          <a:p>
            <a:pPr>
              <a:lnSpc>
                <a:spcPct val="90000"/>
              </a:lnSpc>
            </a:pPr>
            <a:r>
              <a:rPr lang="en-US" sz="1600"/>
              <a:t>Communication Protocol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/>
              <a:t>Three Types of AXI Interfaces Provided by Xilinx</a:t>
            </a:r>
          </a:p>
          <a:p>
            <a:pPr>
              <a:lnSpc>
                <a:spcPct val="90000"/>
              </a:lnSpc>
            </a:pPr>
            <a:r>
              <a:rPr lang="en-US" sz="1600"/>
              <a:t>AXI-Full</a:t>
            </a:r>
          </a:p>
          <a:p>
            <a:pPr>
              <a:lnSpc>
                <a:spcPct val="90000"/>
              </a:lnSpc>
            </a:pPr>
            <a:r>
              <a:rPr lang="en-US" sz="1600"/>
              <a:t>AXI-Lite</a:t>
            </a:r>
          </a:p>
          <a:p>
            <a:pPr>
              <a:lnSpc>
                <a:spcPct val="90000"/>
              </a:lnSpc>
            </a:pPr>
            <a:r>
              <a:rPr lang="en-US" sz="1600"/>
              <a:t>AXI-Stream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/>
              <a:t>AXI4-Lite- lightweight single 32-bit transaction memory mapped</a:t>
            </a:r>
          </a:p>
          <a:p>
            <a:pPr>
              <a:lnSpc>
                <a:spcPct val="90000"/>
              </a:lnSpc>
            </a:pPr>
            <a:endParaRPr lang="en-US" sz="16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5D55FEF-EF12-4B84-8ADA-EA61ED40C922}"/>
              </a:ext>
            </a:extLst>
          </p:cNvPr>
          <p:cNvSpPr/>
          <p:nvPr/>
        </p:nvSpPr>
        <p:spPr>
          <a:xfrm>
            <a:off x="5501948" y="2128321"/>
            <a:ext cx="2295331" cy="35829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n w="22225">
                  <a:noFill/>
                  <a:prstDash val="solid"/>
                </a:ln>
                <a:solidFill>
                  <a:schemeClr val="bg1"/>
                </a:solidFill>
              </a:rPr>
              <a:t>Processor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6A37A26-09D9-413C-9482-D5D3F6B5BA66}"/>
              </a:ext>
            </a:extLst>
          </p:cNvPr>
          <p:cNvSpPr/>
          <p:nvPr/>
        </p:nvSpPr>
        <p:spPr>
          <a:xfrm>
            <a:off x="7837392" y="3615697"/>
            <a:ext cx="1963024" cy="488659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2D902B03-CA5A-429A-AD97-C200BB668098}"/>
              </a:ext>
            </a:extLst>
          </p:cNvPr>
          <p:cNvSpPr/>
          <p:nvPr/>
        </p:nvSpPr>
        <p:spPr>
          <a:xfrm flipH="1">
            <a:off x="7795447" y="4002988"/>
            <a:ext cx="1963024" cy="488659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8F19672-ADFE-4B8D-878B-D74E23BB4D56}"/>
              </a:ext>
            </a:extLst>
          </p:cNvPr>
          <p:cNvSpPr/>
          <p:nvPr/>
        </p:nvSpPr>
        <p:spPr>
          <a:xfrm>
            <a:off x="9840529" y="3096658"/>
            <a:ext cx="2179063" cy="1908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IP Core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AA1CFFE-654F-4E5B-8BFD-1643C1BE6472}"/>
              </a:ext>
            </a:extLst>
          </p:cNvPr>
          <p:cNvSpPr/>
          <p:nvPr/>
        </p:nvSpPr>
        <p:spPr>
          <a:xfrm>
            <a:off x="8285601" y="3419604"/>
            <a:ext cx="1066606" cy="1369503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AXI</a:t>
            </a:r>
          </a:p>
        </p:txBody>
      </p:sp>
    </p:spTree>
    <p:extLst>
      <p:ext uri="{BB962C8B-B14F-4D97-AF65-F5344CB8AC3E}">
        <p14:creationId xmlns:p14="http://schemas.microsoft.com/office/powerpoint/2010/main" val="24796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DA66-2A26-430D-A1A4-34C42C93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Design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F7DBF12-628F-4F2D-A41B-0307AF14A6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53248"/>
            <a:ext cx="10782642" cy="364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59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690A-BCAD-4F36-8541-2E16AC08F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71012" cy="1400530"/>
          </a:xfrm>
        </p:spPr>
        <p:txBody>
          <a:bodyPr/>
          <a:lstStyle/>
          <a:p>
            <a:r>
              <a:rPr lang="en-US"/>
              <a:t>Results and Evaluation:</a:t>
            </a:r>
            <a:br>
              <a:rPr lang="en-US"/>
            </a:br>
            <a:r>
              <a:rPr lang="en-US"/>
              <a:t>Timing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90EA7F5-F8D8-4C70-8753-A5C4E0118F8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18415399"/>
                  </p:ext>
                </p:extLst>
              </p:nvPr>
            </p:nvGraphicFramePr>
            <p:xfrm>
              <a:off x="796953" y="1973307"/>
              <a:ext cx="5516296" cy="415765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79074">
                      <a:extLst>
                        <a:ext uri="{9D8B030D-6E8A-4147-A177-3AD203B41FA5}">
                          <a16:colId xmlns:a16="http://schemas.microsoft.com/office/drawing/2014/main" val="2534382446"/>
                        </a:ext>
                      </a:extLst>
                    </a:gridCol>
                    <a:gridCol w="1379074">
                      <a:extLst>
                        <a:ext uri="{9D8B030D-6E8A-4147-A177-3AD203B41FA5}">
                          <a16:colId xmlns:a16="http://schemas.microsoft.com/office/drawing/2014/main" val="3855507687"/>
                        </a:ext>
                      </a:extLst>
                    </a:gridCol>
                    <a:gridCol w="1379074">
                      <a:extLst>
                        <a:ext uri="{9D8B030D-6E8A-4147-A177-3AD203B41FA5}">
                          <a16:colId xmlns:a16="http://schemas.microsoft.com/office/drawing/2014/main" val="1038034614"/>
                        </a:ext>
                      </a:extLst>
                    </a:gridCol>
                    <a:gridCol w="1379074">
                      <a:extLst>
                        <a:ext uri="{9D8B030D-6E8A-4147-A177-3AD203B41FA5}">
                          <a16:colId xmlns:a16="http://schemas.microsoft.com/office/drawing/2014/main" val="2476033067"/>
                        </a:ext>
                      </a:extLst>
                    </a:gridCol>
                  </a:tblGrid>
                  <a:tr h="70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Size 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Number of Clock Cycles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Execution Time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kern="1200" smtClean="0">
                                  <a:solidFill>
                                    <a:schemeClr val="l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𝝁</m:t>
                              </m:r>
                            </m:oMath>
                          </a14:m>
                          <a:r>
                            <a:rPr lang="en-US" i="1"/>
                            <a:t>s</a:t>
                          </a:r>
                          <a:r>
                            <a:rPr lang="en-US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2981331"/>
                      </a:ext>
                    </a:extLst>
                  </a:tr>
                  <a:tr h="408615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Input 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128-bit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1.78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2850805"/>
                      </a:ext>
                    </a:extLst>
                  </a:tr>
                  <a:tr h="408615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Input Plain Text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128-bit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1.36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8422038"/>
                      </a:ext>
                    </a:extLst>
                  </a:tr>
                  <a:tr h="408615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Load Input 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128-bit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0.68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1441921"/>
                      </a:ext>
                    </a:extLst>
                  </a:tr>
                  <a:tr h="490018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Receiving Cypher Text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128-bit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1.12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3969271"/>
                      </a:ext>
                    </a:extLst>
                  </a:tr>
                  <a:tr h="408615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Total Encryption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128-bit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494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4.94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5465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90EA7F5-F8D8-4C70-8753-A5C4E0118F8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18415399"/>
                  </p:ext>
                </p:extLst>
              </p:nvPr>
            </p:nvGraphicFramePr>
            <p:xfrm>
              <a:off x="796953" y="1973307"/>
              <a:ext cx="5516296" cy="344275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79074">
                      <a:extLst>
                        <a:ext uri="{9D8B030D-6E8A-4147-A177-3AD203B41FA5}">
                          <a16:colId xmlns:a16="http://schemas.microsoft.com/office/drawing/2014/main" val="2534382446"/>
                        </a:ext>
                      </a:extLst>
                    </a:gridCol>
                    <a:gridCol w="1379074">
                      <a:extLst>
                        <a:ext uri="{9D8B030D-6E8A-4147-A177-3AD203B41FA5}">
                          <a16:colId xmlns:a16="http://schemas.microsoft.com/office/drawing/2014/main" val="3855507687"/>
                        </a:ext>
                      </a:extLst>
                    </a:gridCol>
                    <a:gridCol w="1379074">
                      <a:extLst>
                        <a:ext uri="{9D8B030D-6E8A-4147-A177-3AD203B41FA5}">
                          <a16:colId xmlns:a16="http://schemas.microsoft.com/office/drawing/2014/main" val="1038034614"/>
                        </a:ext>
                      </a:extLst>
                    </a:gridCol>
                    <a:gridCol w="1379074">
                      <a:extLst>
                        <a:ext uri="{9D8B030D-6E8A-4147-A177-3AD203B41FA5}">
                          <a16:colId xmlns:a16="http://schemas.microsoft.com/office/drawing/2014/main" val="2476033067"/>
                        </a:ext>
                      </a:extLst>
                    </a:gridCol>
                  </a:tblGrid>
                  <a:tr h="70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Size 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Number of Clock Cycles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27" t="-4310" r="-1770" b="-4008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2981331"/>
                      </a:ext>
                    </a:extLst>
                  </a:tr>
                  <a:tr h="408615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Input 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128-bit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1.78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285080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Input Plain Text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128-bit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1.36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8422038"/>
                      </a:ext>
                    </a:extLst>
                  </a:tr>
                  <a:tr h="408615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Load Input 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128-bit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0.68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144192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Receiving Cypher Text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128-bit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1.12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396927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Total Encryption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128-bit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494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4.94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546507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CE1406-CC49-4708-BF20-8D4B95279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040600"/>
              </p:ext>
            </p:extLst>
          </p:nvPr>
        </p:nvGraphicFramePr>
        <p:xfrm>
          <a:off x="6683604" y="1973307"/>
          <a:ext cx="5015062" cy="24282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7531">
                  <a:extLst>
                    <a:ext uri="{9D8B030D-6E8A-4147-A177-3AD203B41FA5}">
                      <a16:colId xmlns:a16="http://schemas.microsoft.com/office/drawing/2014/main" val="1202438742"/>
                    </a:ext>
                  </a:extLst>
                </a:gridCol>
                <a:gridCol w="2507531">
                  <a:extLst>
                    <a:ext uri="{9D8B030D-6E8A-4147-A177-3AD203B41FA5}">
                      <a16:colId xmlns:a16="http://schemas.microsoft.com/office/drawing/2014/main" val="2670313285"/>
                    </a:ext>
                  </a:extLst>
                </a:gridCol>
              </a:tblGrid>
              <a:tr h="6119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Size of Encrypted Data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Execution Time (seconds)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2749"/>
                  </a:ext>
                </a:extLst>
              </a:tr>
              <a:tr h="5444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</a:rPr>
                        <a:t>100MB</a:t>
                      </a:r>
                      <a:endParaRPr lang="en-US" sz="18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</a:rPr>
                        <a:t>20.54</a:t>
                      </a:r>
                      <a:endParaRPr lang="en-US" sz="18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858901"/>
                  </a:ext>
                </a:extLst>
              </a:tr>
              <a:tr h="5462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</a:rPr>
                        <a:t>1GB</a:t>
                      </a:r>
                      <a:endParaRPr lang="en-US" sz="18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</a:rPr>
                        <a:t>205.4</a:t>
                      </a:r>
                      <a:endParaRPr lang="en-US" sz="18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90813"/>
                  </a:ext>
                </a:extLst>
              </a:tr>
              <a:tr h="7256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</a:rPr>
                        <a:t>1TB</a:t>
                      </a:r>
                      <a:endParaRPr lang="en-US" sz="18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</a:rPr>
                        <a:t>205400</a:t>
                      </a:r>
                      <a:endParaRPr lang="en-US" sz="18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951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21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A9BF-48D2-4CBD-B2D0-66302BEE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and Evaluation:</a:t>
            </a:r>
            <a:br>
              <a:rPr lang="en-US"/>
            </a:br>
            <a:r>
              <a:rPr lang="en-US"/>
              <a:t>Board Resources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2BE127-56D9-4BD9-9B8D-E95D43185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571" y="3978831"/>
            <a:ext cx="4147501" cy="25398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3B1210-C7D5-4C58-93A5-8B0F5C250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733" y="1405987"/>
            <a:ext cx="4056050" cy="24264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CB4940A-587C-471D-9D77-9AF218158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736718"/>
              </p:ext>
            </p:extLst>
          </p:nvPr>
        </p:nvGraphicFramePr>
        <p:xfrm>
          <a:off x="2220070" y="2494278"/>
          <a:ext cx="2957565" cy="387821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35185">
                  <a:extLst>
                    <a:ext uri="{9D8B030D-6E8A-4147-A177-3AD203B41FA5}">
                      <a16:colId xmlns:a16="http://schemas.microsoft.com/office/drawing/2014/main" val="589197641"/>
                    </a:ext>
                  </a:extLst>
                </a:gridCol>
                <a:gridCol w="1422380">
                  <a:extLst>
                    <a:ext uri="{9D8B030D-6E8A-4147-A177-3AD203B41FA5}">
                      <a16:colId xmlns:a16="http://schemas.microsoft.com/office/drawing/2014/main" val="716293007"/>
                    </a:ext>
                  </a:extLst>
                </a:gridCol>
              </a:tblGrid>
              <a:tr h="494935">
                <a:tc>
                  <a:txBody>
                    <a:bodyPr/>
                    <a:lstStyle/>
                    <a:p>
                      <a:r>
                        <a:rPr lang="en-US"/>
                        <a:t>Component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LUTs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51571"/>
                  </a:ext>
                </a:extLst>
              </a:tr>
              <a:tr h="4949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Total 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63400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4696227"/>
                  </a:ext>
                </a:extLst>
              </a:tr>
              <a:tr h="287392">
                <a:tc>
                  <a:txBody>
                    <a:bodyPr/>
                    <a:lstStyle/>
                    <a:p>
                      <a:r>
                        <a:rPr lang="en-US"/>
                        <a:t>AES 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238270"/>
                  </a:ext>
                </a:extLst>
              </a:tr>
              <a:tr h="287392">
                <a:tc>
                  <a:txBody>
                    <a:bodyPr/>
                    <a:lstStyle/>
                    <a:p>
                      <a:r>
                        <a:rPr lang="en-US"/>
                        <a:t>Microblaze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2934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2128095"/>
                  </a:ext>
                </a:extLst>
              </a:tr>
              <a:tr h="287392">
                <a:tc>
                  <a:txBody>
                    <a:bodyPr/>
                    <a:lstStyle/>
                    <a:p>
                      <a:r>
                        <a:rPr lang="en-US"/>
                        <a:t>AXI Peripherals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9441801"/>
                  </a:ext>
                </a:extLst>
              </a:tr>
              <a:tr h="287392">
                <a:tc>
                  <a:txBody>
                    <a:bodyPr/>
                    <a:lstStyle/>
                    <a:p>
                      <a:r>
                        <a:rPr lang="en-US"/>
                        <a:t>Misc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751506"/>
                  </a:ext>
                </a:extLst>
              </a:tr>
              <a:tr h="287392">
                <a:tc>
                  <a:txBody>
                    <a:bodyPr/>
                    <a:lstStyle/>
                    <a:p>
                      <a:r>
                        <a:rPr lang="en-US"/>
                        <a:t>Total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4359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9967282"/>
                  </a:ext>
                </a:extLst>
              </a:tr>
              <a:tr h="287392">
                <a:tc>
                  <a:txBody>
                    <a:bodyPr/>
                    <a:lstStyle/>
                    <a:p>
                      <a:r>
                        <a:rPr lang="en-US"/>
                        <a:t>Total Unused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59041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0978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902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A9BF-48D2-4CBD-B2D0-66302BEE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and Evaluation:</a:t>
            </a:r>
            <a:br>
              <a:rPr lang="en-US"/>
            </a:br>
            <a:r>
              <a:rPr lang="en-US"/>
              <a:t>Power Usage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35D778-6F3F-46B4-A9BB-C8BCC00BB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96360"/>
            <a:ext cx="4547510" cy="26568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9B07199A-FB04-42F1-A14C-D000416D1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651005"/>
              </p:ext>
            </p:extLst>
          </p:nvPr>
        </p:nvGraphicFramePr>
        <p:xfrm>
          <a:off x="761520" y="2596360"/>
          <a:ext cx="4769268" cy="329944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17250">
                  <a:extLst>
                    <a:ext uri="{9D8B030D-6E8A-4147-A177-3AD203B41FA5}">
                      <a16:colId xmlns:a16="http://schemas.microsoft.com/office/drawing/2014/main" val="589197641"/>
                    </a:ext>
                  </a:extLst>
                </a:gridCol>
                <a:gridCol w="1709257">
                  <a:extLst>
                    <a:ext uri="{9D8B030D-6E8A-4147-A177-3AD203B41FA5}">
                      <a16:colId xmlns:a16="http://schemas.microsoft.com/office/drawing/2014/main" val="716293007"/>
                    </a:ext>
                  </a:extLst>
                </a:gridCol>
                <a:gridCol w="1442761">
                  <a:extLst>
                    <a:ext uri="{9D8B030D-6E8A-4147-A177-3AD203B41FA5}">
                      <a16:colId xmlns:a16="http://schemas.microsoft.com/office/drawing/2014/main" val="924836373"/>
                    </a:ext>
                  </a:extLst>
                </a:gridCol>
              </a:tblGrid>
              <a:tr h="642499">
                <a:tc>
                  <a:txBody>
                    <a:bodyPr/>
                    <a:lstStyle/>
                    <a:p>
                      <a:r>
                        <a:rPr lang="en-US"/>
                        <a:t>Component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Power Useage (W)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Useage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51571"/>
                  </a:ext>
                </a:extLst>
              </a:tr>
              <a:tr h="367142">
                <a:tc>
                  <a:txBody>
                    <a:bodyPr/>
                    <a:lstStyle/>
                    <a:p>
                      <a:r>
                        <a:rPr lang="en-US"/>
                        <a:t>Clock Wizard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0.106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55.79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238270"/>
                  </a:ext>
                </a:extLst>
              </a:tr>
              <a:tr h="367142">
                <a:tc>
                  <a:txBody>
                    <a:bodyPr/>
                    <a:lstStyle/>
                    <a:p>
                      <a:r>
                        <a:rPr lang="en-US"/>
                        <a:t>AES 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24.21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2128095"/>
                  </a:ext>
                </a:extLst>
              </a:tr>
              <a:tr h="642499">
                <a:tc>
                  <a:txBody>
                    <a:bodyPr/>
                    <a:lstStyle/>
                    <a:p>
                      <a:r>
                        <a:rPr lang="en-US"/>
                        <a:t>Microblaze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17.37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9441801"/>
                  </a:ext>
                </a:extLst>
              </a:tr>
              <a:tr h="367142">
                <a:tc>
                  <a:txBody>
                    <a:bodyPr/>
                    <a:lstStyle/>
                    <a:p>
                      <a:r>
                        <a:rPr lang="en-US"/>
                        <a:t>AXI Peripherials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2.63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751506"/>
                  </a:ext>
                </a:extLst>
              </a:tr>
              <a:tr h="367142">
                <a:tc>
                  <a:txBody>
                    <a:bodyPr/>
                    <a:lstStyle/>
                    <a:p>
                      <a:r>
                        <a:rPr lang="en-US"/>
                        <a:t>Total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8406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9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7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F683C-56F1-4F72-AB41-F10E1D94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Future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F9DF5E-E6FD-4234-A574-A26A7587F48B}"/>
              </a:ext>
            </a:extLst>
          </p:cNvPr>
          <p:cNvSpPr txBox="1"/>
          <p:nvPr/>
        </p:nvSpPr>
        <p:spPr>
          <a:xfrm>
            <a:off x="648930" y="2438400"/>
            <a:ext cx="6188189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Integrate serial communication (IC2, RS-232)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 FIFO data flow-through to accomadate data streaming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 multiple soft-core processors for further streamlining of encryption and transmission of data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multiple FPGA boards to create a point-to-point system, utilizing on-board Ethernet PHY RJ-45 connections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Research more robust and capable FPGA development boards to accommodate the proposed changes for future work.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34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239FFB-AE91-42A3-9657-3AB0521034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" r="21079"/>
          <a:stretch/>
        </p:blipFill>
        <p:spPr bwMode="auto"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702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6F0E9A0439F49A9C33B6CC7AFD3E0" ma:contentTypeVersion="13" ma:contentTypeDescription="Create a new document." ma:contentTypeScope="" ma:versionID="7655a55e3267a0c592682e00d3dff102">
  <xsd:schema xmlns:xsd="http://www.w3.org/2001/XMLSchema" xmlns:xs="http://www.w3.org/2001/XMLSchema" xmlns:p="http://schemas.microsoft.com/office/2006/metadata/properties" xmlns:ns3="eff731ba-b678-4e48-a500-00211038af48" xmlns:ns4="5029f96f-e416-464d-99bc-4d751b6e9f30" targetNamespace="http://schemas.microsoft.com/office/2006/metadata/properties" ma:root="true" ma:fieldsID="1308386fc6ef5d86c48c029f79f7f7a4" ns3:_="" ns4:_="">
    <xsd:import namespace="eff731ba-b678-4e48-a500-00211038af48"/>
    <xsd:import namespace="5029f96f-e416-464d-99bc-4d751b6e9f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731ba-b678-4e48-a500-00211038af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29f96f-e416-464d-99bc-4d751b6e9f3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24F474-46DA-4E9A-A9E0-F5C3D4C1889E}">
  <ds:schemaRefs>
    <ds:schemaRef ds:uri="5029f96f-e416-464d-99bc-4d751b6e9f30"/>
    <ds:schemaRef ds:uri="eff731ba-b678-4e48-a500-00211038af4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609274F-83DA-4D7A-B798-5DA286955B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3CD637-50D7-4E8A-9DC3-FBE97E696274}">
  <ds:schemaRefs>
    <ds:schemaRef ds:uri="5029f96f-e416-464d-99bc-4d751b6e9f30"/>
    <ds:schemaRef ds:uri="eff731ba-b678-4e48-a500-00211038af4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9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AES Encryption Core with Microblaze on Xilinx Nexys A7: Performance and Benchmarking</vt:lpstr>
      <vt:lpstr>Project Background and Goals </vt:lpstr>
      <vt:lpstr>AES Design and Timing</vt:lpstr>
      <vt:lpstr>Xilinx Microblaze and AXI</vt:lpstr>
      <vt:lpstr>Design</vt:lpstr>
      <vt:lpstr>Results and Evaluation: Timing</vt:lpstr>
      <vt:lpstr>Results and Evaluation: Board Resources</vt:lpstr>
      <vt:lpstr>Results and Evaluation: Power Usage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 Encryption Core with Microblaze on Xilinx Nexys A7: Performance and Benchmarking</dc:title>
  <dc:creator>John M. Wilson</dc:creator>
  <cp:revision>2</cp:revision>
  <dcterms:created xsi:type="dcterms:W3CDTF">2020-12-06T00:05:35Z</dcterms:created>
  <dcterms:modified xsi:type="dcterms:W3CDTF">2020-12-06T01:42:22Z</dcterms:modified>
</cp:coreProperties>
</file>