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2094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SJXBXRveedAYe8esNVJQv2OQ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FA00"/>
    <a:srgbClr val="009C5E"/>
    <a:srgbClr val="2801D3"/>
    <a:srgbClr val="ED0308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howGuides="1">
      <p:cViewPr>
        <p:scale>
          <a:sx n="89" d="100"/>
          <a:sy n="89" d="100"/>
        </p:scale>
        <p:origin x="672" y="768"/>
      </p:cViewPr>
      <p:guideLst>
        <p:guide orient="horz" pos="845"/>
        <p:guide pos="2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72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39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47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21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0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.jp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02C18E-3788-AE3D-F824-E0C3EF343F4C}"/>
              </a:ext>
            </a:extLst>
          </p:cNvPr>
          <p:cNvSpPr txBox="1"/>
          <p:nvPr/>
        </p:nvSpPr>
        <p:spPr>
          <a:xfrm rot="21196423">
            <a:off x="200021" y="2557457"/>
            <a:ext cx="11358562" cy="2554545"/>
          </a:xfrm>
          <a:prstGeom prst="rect">
            <a:avLst/>
          </a:prstGeom>
          <a:solidFill>
            <a:schemeClr val="lt1">
              <a:alpha val="64426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Bradley Hand" pitchFamily="2" charset="77"/>
              </a:rPr>
              <a:t>Fetal Tissue Annotation and Segmentation</a:t>
            </a: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Bradley Hand" pitchFamily="2" charset="77"/>
              </a:rPr>
              <a:t>MICCAI 2024 Challenge</a:t>
            </a:r>
          </a:p>
          <a:p>
            <a:pPr algn="ctr"/>
            <a:endParaRPr lang="en-US" sz="4000" b="1" dirty="0">
              <a:solidFill>
                <a:srgbClr val="002060"/>
              </a:solidFill>
              <a:latin typeface="Bradley Hand" pitchFamily="2" charset="77"/>
            </a:endParaRPr>
          </a:p>
          <a:p>
            <a:pPr algn="ctr"/>
            <a:r>
              <a:rPr lang="en-US" sz="4000" b="1" dirty="0" err="1">
                <a:solidFill>
                  <a:srgbClr val="002060"/>
                </a:solidFill>
                <a:latin typeface="Bradley Hand" pitchFamily="2" charset="77"/>
              </a:rPr>
              <a:t>CeSNE</a:t>
            </a:r>
            <a:r>
              <a:rPr lang="en-US" sz="4000" b="1" dirty="0">
                <a:solidFill>
                  <a:srgbClr val="002060"/>
                </a:solidFill>
                <a:latin typeface="Bradley Hand" pitchFamily="2" charset="77"/>
              </a:rPr>
              <a:t> DIGAIR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F81162E-CC8A-5856-11FB-060A341BBBA1}"/>
              </a:ext>
            </a:extLst>
          </p:cNvPr>
          <p:cNvSpPr txBox="1"/>
          <p:nvPr/>
        </p:nvSpPr>
        <p:spPr>
          <a:xfrm>
            <a:off x="2095500" y="34834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and constraints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347D6-CF20-2D4F-6D3B-9F7180DB0DF5}"/>
              </a:ext>
            </a:extLst>
          </p:cNvPr>
          <p:cNvSpPr txBox="1"/>
          <p:nvPr/>
        </p:nvSpPr>
        <p:spPr>
          <a:xfrm>
            <a:off x="6581354" y="1404576"/>
            <a:ext cx="56106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scanners and field 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post processing heterogeneity</a:t>
            </a:r>
            <a:br>
              <a:rPr lang="en-US" sz="2000" dirty="0"/>
            </a:br>
            <a:r>
              <a:rPr lang="en-US" sz="2000" dirty="0"/>
              <a:t>- SR algorithms (</a:t>
            </a:r>
            <a:r>
              <a:rPr lang="en-US" sz="2000" dirty="0" err="1"/>
              <a:t>NistyMIC</a:t>
            </a:r>
            <a:r>
              <a:rPr lang="en-US" sz="2000" dirty="0"/>
              <a:t>, </a:t>
            </a:r>
            <a:r>
              <a:rPr lang="en-US" sz="2000" dirty="0" err="1"/>
              <a:t>MialSRTK</a:t>
            </a:r>
            <a:r>
              <a:rPr lang="en-US" sz="2000" dirty="0"/>
              <a:t>, IRTK)</a:t>
            </a:r>
            <a:br>
              <a:rPr lang="en-US" sz="2000" dirty="0"/>
            </a:br>
            <a:r>
              <a:rPr lang="en-US" sz="2000" dirty="0"/>
              <a:t>- final voxel size (0.4 mm</a:t>
            </a:r>
            <a:r>
              <a:rPr lang="en-US" sz="2000" baseline="30000" dirty="0"/>
              <a:t>3</a:t>
            </a:r>
            <a:r>
              <a:rPr lang="en-US" sz="2000" dirty="0"/>
              <a:t> – 1 mm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- image size (number of voxels)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test-set with unseen data </a:t>
            </a:r>
          </a:p>
          <a:p>
            <a:endParaRPr lang="en-US" sz="2000" dirty="0"/>
          </a:p>
          <a:p>
            <a:r>
              <a:rPr lang="en-US" sz="2000" dirty="0"/>
              <a:t>Other 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NVIDIA GeForce GTX 1080 </a:t>
            </a:r>
            <a:r>
              <a:rPr lang="en-US" sz="2000" dirty="0" err="1"/>
              <a:t>Ti</a:t>
            </a:r>
            <a:r>
              <a:rPr lang="en-US" sz="2000" dirty="0"/>
              <a:t> (12Gb RAM)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990FA3-2BC4-4003-0504-044CF74B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657"/>
            <a:ext cx="6581354" cy="475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BDB1C4-ECA5-B68D-375F-4413BD0F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12" y="4814238"/>
            <a:ext cx="1944318" cy="19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5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861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720D50-7B80-B5CB-6EDE-C3FEF7C5539C}"/>
              </a:ext>
            </a:extLst>
          </p:cNvPr>
          <p:cNvSpPr txBox="1"/>
          <p:nvPr/>
        </p:nvSpPr>
        <p:spPr>
          <a:xfrm>
            <a:off x="2095500" y="34834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Preprocessing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FDA0E14-C736-AB57-170B-743BE5E325BC}"/>
              </a:ext>
            </a:extLst>
          </p:cNvPr>
          <p:cNvSpPr txBox="1"/>
          <p:nvPr/>
        </p:nvSpPr>
        <p:spPr>
          <a:xfrm>
            <a:off x="138457" y="4650942"/>
            <a:ext cx="101889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Brain extraction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BOUNTI</a:t>
            </a:r>
            <a:r>
              <a:rPr lang="en-US" sz="2000" dirty="0"/>
              <a:t>) </a:t>
            </a:r>
            <a:r>
              <a:rPr lang="en-US" sz="2000" dirty="0">
                <a:sym typeface="Wingdings" pitchFamily="2" charset="2"/>
              </a:rPr>
              <a:t> removal of extra tissue</a:t>
            </a:r>
          </a:p>
          <a:p>
            <a:pPr marL="342900" indent="-342900">
              <a:buAutoNum type="arabicParenR"/>
            </a:pPr>
            <a:r>
              <a:rPr lang="en-US" sz="2000" dirty="0"/>
              <a:t>Rigid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registration to atlas</a:t>
            </a:r>
            <a:r>
              <a:rPr lang="en-US" sz="2000" dirty="0"/>
              <a:t> space (</a:t>
            </a:r>
            <a:r>
              <a:rPr lang="en-US" sz="2000" i="1" dirty="0"/>
              <a:t>ANTs</a:t>
            </a:r>
            <a:r>
              <a:rPr lang="en-US" sz="2000" dirty="0"/>
              <a:t>) </a:t>
            </a:r>
            <a:r>
              <a:rPr lang="en-US" sz="2000" dirty="0">
                <a:sym typeface="Wingdings" pitchFamily="2" charset="2"/>
              </a:rPr>
              <a:t> standard orientation and resolution (176x224x176 vox; 0.5x0.5x0.5 mm</a:t>
            </a:r>
            <a:r>
              <a:rPr lang="en-US" sz="2000" baseline="30000" dirty="0">
                <a:sym typeface="Wingdings" pitchFamily="2" charset="2"/>
              </a:rPr>
              <a:t>3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augmentation</a:t>
            </a:r>
            <a:r>
              <a:rPr lang="en-US" sz="2000" dirty="0"/>
              <a:t> (</a:t>
            </a:r>
            <a:r>
              <a:rPr lang="en-US" sz="2000" i="1" dirty="0"/>
              <a:t>ANTs</a:t>
            </a:r>
            <a:r>
              <a:rPr lang="en-US" sz="2000" dirty="0"/>
              <a:t>) </a:t>
            </a:r>
            <a:r>
              <a:rPr lang="en-US" sz="2000" dirty="0">
                <a:sym typeface="Wingdings" pitchFamily="2" charset="2"/>
              </a:rPr>
              <a:t> improving data heterogeneity via deformable registration across clinical conditions and processing pipelines (training set N=600)</a:t>
            </a:r>
            <a:endParaRPr lang="en-US" sz="200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82EC300-022A-7E83-0C02-78575F9EDC44}"/>
              </a:ext>
            </a:extLst>
          </p:cNvPr>
          <p:cNvGrpSpPr/>
          <p:nvPr/>
        </p:nvGrpSpPr>
        <p:grpSpPr>
          <a:xfrm>
            <a:off x="3481946" y="1122989"/>
            <a:ext cx="1693956" cy="1747038"/>
            <a:chOff x="3284795" y="3207298"/>
            <a:chExt cx="1693956" cy="1747038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64D350AF-51BD-A796-122A-1317462B540B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8751" y="3514336"/>
              <a:ext cx="1620000" cy="1440000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D5DC1BD7-7946-6A5B-82C8-4EF25837A268}"/>
                </a:ext>
              </a:extLst>
            </p:cNvPr>
            <p:cNvSpPr txBox="1"/>
            <p:nvPr/>
          </p:nvSpPr>
          <p:spPr>
            <a:xfrm>
              <a:off x="3284795" y="3207298"/>
              <a:ext cx="16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brain data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615FC850-BFCA-B9FA-7E95-D55C07736784}"/>
              </a:ext>
            </a:extLst>
          </p:cNvPr>
          <p:cNvGrpSpPr/>
          <p:nvPr/>
        </p:nvGrpSpPr>
        <p:grpSpPr>
          <a:xfrm>
            <a:off x="6978487" y="1125077"/>
            <a:ext cx="1623284" cy="3229993"/>
            <a:chOff x="2118399" y="1788955"/>
            <a:chExt cx="1623284" cy="3229993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BEDB93E0-7B2E-E982-F4A0-0AF92F6713A3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8399" y="3578948"/>
              <a:ext cx="1620000" cy="144000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95FB1C5B-CE37-03EE-3B47-468E93A52A4A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20904" y="2096155"/>
              <a:ext cx="1620779" cy="1440000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877961A3-A03A-7D1C-F6C4-917FA49E12CA}"/>
                </a:ext>
              </a:extLst>
            </p:cNvPr>
            <p:cNvSpPr txBox="1"/>
            <p:nvPr/>
          </p:nvSpPr>
          <p:spPr>
            <a:xfrm>
              <a:off x="2149981" y="1788955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preproc</a:t>
              </a:r>
              <a:r>
                <a:rPr lang="en-US" dirty="0"/>
                <a:t>. data</a:t>
              </a: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7D261D76-B116-BA04-666A-B6E1EB1137EE}"/>
              </a:ext>
            </a:extLst>
          </p:cNvPr>
          <p:cNvGrpSpPr/>
          <p:nvPr/>
        </p:nvGrpSpPr>
        <p:grpSpPr>
          <a:xfrm>
            <a:off x="10327438" y="1111064"/>
            <a:ext cx="1631482" cy="4739049"/>
            <a:chOff x="7133308" y="1762416"/>
            <a:chExt cx="1631482" cy="4739049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8B58115E-231B-CCB5-1D15-27660F30412D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3308" y="5061465"/>
              <a:ext cx="1620000" cy="1440000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F4CB349A-BFDC-CB75-A8C0-0A1FCEE79426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44790" y="2086707"/>
              <a:ext cx="1620000" cy="1440000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6ABABF56-014B-3F57-47BB-BAF4D4E2ED09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33308" y="3574086"/>
              <a:ext cx="1620000" cy="1440000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D40A303-0B88-A2F9-DAE1-B8F9A18D09F2}"/>
                </a:ext>
              </a:extLst>
            </p:cNvPr>
            <p:cNvSpPr txBox="1"/>
            <p:nvPr/>
          </p:nvSpPr>
          <p:spPr>
            <a:xfrm>
              <a:off x="7162167" y="1762416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Augmented data</a:t>
              </a: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DD1489D-EE3F-1A0A-1874-E4430E19B86F}"/>
              </a:ext>
            </a:extLst>
          </p:cNvPr>
          <p:cNvGrpSpPr/>
          <p:nvPr/>
        </p:nvGrpSpPr>
        <p:grpSpPr>
          <a:xfrm>
            <a:off x="5122871" y="2858499"/>
            <a:ext cx="1620000" cy="1764528"/>
            <a:chOff x="7648197" y="4659781"/>
            <a:chExt cx="1620000" cy="1764528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436C510-EFEC-AD9A-D658-BCE5B9A1E961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48197" y="4984309"/>
              <a:ext cx="1620000" cy="1440000"/>
            </a:xfrm>
            <a:prstGeom prst="rect">
              <a:avLst/>
            </a:prstGeom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DA5A6DBB-005C-1E54-42AE-02B965BF2090}"/>
                </a:ext>
              </a:extLst>
            </p:cNvPr>
            <p:cNvSpPr txBox="1"/>
            <p:nvPr/>
          </p:nvSpPr>
          <p:spPr>
            <a:xfrm>
              <a:off x="7677101" y="4659781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Atlas</a:t>
              </a:r>
            </a:p>
          </p:txBody>
        </p:sp>
      </p:grp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918B0E27-6EDC-271D-2678-AA90D77A1C4E}"/>
              </a:ext>
            </a:extLst>
          </p:cNvPr>
          <p:cNvSpPr/>
          <p:nvPr/>
        </p:nvSpPr>
        <p:spPr>
          <a:xfrm>
            <a:off x="2008259" y="1665175"/>
            <a:ext cx="1368000" cy="907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BRAIN EXTRACTION</a:t>
            </a:r>
          </a:p>
        </p:txBody>
      </p:sp>
      <p:sp>
        <p:nvSpPr>
          <p:cNvPr id="40" name="Freccia destra 39">
            <a:extLst>
              <a:ext uri="{FF2B5EF4-FFF2-40B4-BE49-F238E27FC236}">
                <a16:creationId xmlns:a16="http://schemas.microsoft.com/office/drawing/2014/main" id="{2925F6E5-D225-EB36-6567-58F0728E8181}"/>
              </a:ext>
            </a:extLst>
          </p:cNvPr>
          <p:cNvSpPr/>
          <p:nvPr/>
        </p:nvSpPr>
        <p:spPr>
          <a:xfrm>
            <a:off x="5364502" y="1665175"/>
            <a:ext cx="1368000" cy="907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REGISTRATION</a:t>
            </a:r>
          </a:p>
        </p:txBody>
      </p:sp>
      <p:sp>
        <p:nvSpPr>
          <p:cNvPr id="41" name="Freccia destra 40">
            <a:extLst>
              <a:ext uri="{FF2B5EF4-FFF2-40B4-BE49-F238E27FC236}">
                <a16:creationId xmlns:a16="http://schemas.microsoft.com/office/drawing/2014/main" id="{5BDA8427-A7B7-7B2A-0A4A-1F252F991448}"/>
              </a:ext>
            </a:extLst>
          </p:cNvPr>
          <p:cNvSpPr/>
          <p:nvPr/>
        </p:nvSpPr>
        <p:spPr>
          <a:xfrm>
            <a:off x="8716813" y="1661006"/>
            <a:ext cx="1368000" cy="907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REGISTRATION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3B44260-A2E3-E04C-4171-854FAD38BB34}"/>
              </a:ext>
            </a:extLst>
          </p:cNvPr>
          <p:cNvGrpSpPr/>
          <p:nvPr/>
        </p:nvGrpSpPr>
        <p:grpSpPr>
          <a:xfrm>
            <a:off x="211621" y="1122989"/>
            <a:ext cx="1623266" cy="3232081"/>
            <a:chOff x="211621" y="1122989"/>
            <a:chExt cx="1623266" cy="3232081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665EBB18-DA07-6B1D-CABE-B583A1E6C81F}"/>
                </a:ext>
              </a:extLst>
            </p:cNvPr>
            <p:cNvGrpSpPr/>
            <p:nvPr/>
          </p:nvGrpSpPr>
          <p:grpSpPr>
            <a:xfrm>
              <a:off x="214887" y="1122989"/>
              <a:ext cx="1620000" cy="1747038"/>
              <a:chOff x="264991" y="1460296"/>
              <a:chExt cx="1620000" cy="1747038"/>
            </a:xfrm>
          </p:grpSpPr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953E67D2-D5C9-CA90-73DA-C20D4C346604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4991" y="1767334"/>
                <a:ext cx="1620000" cy="1440000"/>
              </a:xfrm>
              <a:prstGeom prst="rect">
                <a:avLst/>
              </a:prstGeom>
            </p:spPr>
          </p:pic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2D8FECC-AE0C-23BB-9879-0A2C48E3E561}"/>
                  </a:ext>
                </a:extLst>
              </p:cNvPr>
              <p:cNvSpPr txBox="1"/>
              <p:nvPr/>
            </p:nvSpPr>
            <p:spPr>
              <a:xfrm>
                <a:off x="596830" y="1460296"/>
                <a:ext cx="956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</a:p>
            </p:txBody>
          </p:sp>
        </p:grpSp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362467C2-20FA-4A08-25A3-46AB79902009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1621" y="2915070"/>
              <a:ext cx="1620000" cy="1440000"/>
            </a:xfrm>
            <a:prstGeom prst="rect">
              <a:avLst/>
            </a:prstGeom>
          </p:spPr>
        </p:pic>
      </p:grpSp>
      <p:sp>
        <p:nvSpPr>
          <p:cNvPr id="42" name="Freccia su 41">
            <a:extLst>
              <a:ext uri="{FF2B5EF4-FFF2-40B4-BE49-F238E27FC236}">
                <a16:creationId xmlns:a16="http://schemas.microsoft.com/office/drawing/2014/main" id="{9F582B98-CB7D-5F77-C36C-5F727F792C44}"/>
              </a:ext>
            </a:extLst>
          </p:cNvPr>
          <p:cNvSpPr/>
          <p:nvPr/>
        </p:nvSpPr>
        <p:spPr>
          <a:xfrm>
            <a:off x="5749447" y="2487286"/>
            <a:ext cx="346553" cy="37281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utoShape 4">
            <a:extLst>
              <a:ext uri="{FF2B5EF4-FFF2-40B4-BE49-F238E27FC236}">
                <a16:creationId xmlns:a16="http://schemas.microsoft.com/office/drawing/2014/main" id="{CB9F6666-46CA-9C0C-3295-FCE9F58BF2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524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DEFB3B8-5041-D3E2-BC39-3A5918F35EA3}"/>
              </a:ext>
            </a:extLst>
          </p:cNvPr>
          <p:cNvSpPr txBox="1"/>
          <p:nvPr/>
        </p:nvSpPr>
        <p:spPr>
          <a:xfrm>
            <a:off x="2095500" y="34834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Task 1: tissue segmentation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E422D1-CD8A-EE1A-362A-9E36A6F3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19" y="2912228"/>
            <a:ext cx="739036" cy="2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578CEF84-2C83-7936-1E69-04F6488EAD7D}"/>
              </a:ext>
            </a:extLst>
          </p:cNvPr>
          <p:cNvGrpSpPr/>
          <p:nvPr/>
        </p:nvGrpSpPr>
        <p:grpSpPr>
          <a:xfrm>
            <a:off x="4396725" y="1067449"/>
            <a:ext cx="1637237" cy="1760303"/>
            <a:chOff x="4233887" y="1380599"/>
            <a:chExt cx="1637237" cy="176030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008C1822-6A89-BBDC-B6C1-F2F7FA76D05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1124" y="1700902"/>
              <a:ext cx="1620000" cy="14400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9C97401-1706-E3D9-5EDF-EC1D1912674E}"/>
                </a:ext>
              </a:extLst>
            </p:cNvPr>
            <p:cNvSpPr txBox="1"/>
            <p:nvPr/>
          </p:nvSpPr>
          <p:spPr>
            <a:xfrm>
              <a:off x="4233887" y="1380599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pred. labels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D2BA0F8-16B9-731B-E07D-19445D74932F}"/>
              </a:ext>
            </a:extLst>
          </p:cNvPr>
          <p:cNvGrpSpPr/>
          <p:nvPr/>
        </p:nvGrpSpPr>
        <p:grpSpPr>
          <a:xfrm>
            <a:off x="231122" y="1070658"/>
            <a:ext cx="1620000" cy="1753991"/>
            <a:chOff x="368908" y="1584224"/>
            <a:chExt cx="1620000" cy="1753991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01757C6-77A7-5E67-E594-CBEDFF5B5925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908" y="1898215"/>
              <a:ext cx="1620000" cy="1440000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A818A8D-B8F6-FDC3-96A7-2C9E8BFF7543}"/>
                </a:ext>
              </a:extLst>
            </p:cNvPr>
            <p:cNvSpPr txBox="1"/>
            <p:nvPr/>
          </p:nvSpPr>
          <p:spPr>
            <a:xfrm>
              <a:off x="368908" y="1584224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preproc</a:t>
              </a:r>
              <a:r>
                <a:rPr lang="en-US" dirty="0"/>
                <a:t>. data</a:t>
              </a:r>
            </a:p>
          </p:txBody>
        </p:sp>
      </p:grpSp>
      <p:pic>
        <p:nvPicPr>
          <p:cNvPr id="3076" name="Picture 4" descr="Screenshot_2024-03-10_091558-thumbnail_webp-600x300.webp (526×300)">
            <a:extLst>
              <a:ext uri="{FF2B5EF4-FFF2-40B4-BE49-F238E27FC236}">
                <a16:creationId xmlns:a16="http://schemas.microsoft.com/office/drawing/2014/main" id="{AADF574B-BA13-AE50-B4DF-3D06B7804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56" y="1419613"/>
            <a:ext cx="1872324" cy="1440000"/>
          </a:xfrm>
          <a:prstGeom prst="rect">
            <a:avLst/>
          </a:prstGeom>
          <a:noFill/>
          <a:ln w="25400">
            <a:solidFill>
              <a:schemeClr val="accent2">
                <a:shade val="95000"/>
                <a:satMod val="10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604DA7-7970-0619-DEB3-C9FAE562FECF}"/>
              </a:ext>
            </a:extLst>
          </p:cNvPr>
          <p:cNvSpPr txBox="1"/>
          <p:nvPr/>
        </p:nvSpPr>
        <p:spPr>
          <a:xfrm>
            <a:off x="2331093" y="1059221"/>
            <a:ext cx="158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 U-NET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7EFE65D-F36F-C066-38D9-C6B2402B0638}"/>
              </a:ext>
            </a:extLst>
          </p:cNvPr>
          <p:cNvSpPr txBox="1"/>
          <p:nvPr/>
        </p:nvSpPr>
        <p:spPr>
          <a:xfrm>
            <a:off x="138457" y="3360764"/>
            <a:ext cx="10188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Label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Architecture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3D U-NET</a:t>
            </a:r>
            <a:r>
              <a:rPr lang="en-US" sz="2000" dirty="0"/>
              <a:t> (</a:t>
            </a:r>
            <a:r>
              <a:rPr lang="en-US" sz="2000" i="1" dirty="0"/>
              <a:t>MONAI</a:t>
            </a:r>
            <a:r>
              <a:rPr lang="en-US" sz="2000" dirty="0"/>
              <a:t>), 5 layers (channels: 16, 32, 64, 128, 256) with skip connections, 3x3x3 kernel size, 96x96x96 patch size (Total: 4 815 745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Data augmentation</a:t>
            </a:r>
            <a:r>
              <a:rPr lang="en-US" sz="2000" dirty="0"/>
              <a:t>: dropout, mirroring, rotation, zoom, Gaussian noise, Gaussian blur, random bias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Training strategy</a:t>
            </a:r>
            <a:r>
              <a:rPr lang="en-US" sz="2000" dirty="0"/>
              <a:t>: Adam optimizer (learning rate of 1e-4; batch size of 2 (10% data as validation set); DICE loss function) training for 600 epochs (75h) </a:t>
            </a:r>
          </a:p>
        </p:txBody>
      </p:sp>
    </p:spTree>
    <p:extLst>
      <p:ext uri="{BB962C8B-B14F-4D97-AF65-F5344CB8AC3E}">
        <p14:creationId xmlns:p14="http://schemas.microsoft.com/office/powerpoint/2010/main" val="146900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524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DEFB3B8-5041-D3E2-BC39-3A5918F35EA3}"/>
              </a:ext>
            </a:extLst>
          </p:cNvPr>
          <p:cNvSpPr txBox="1"/>
          <p:nvPr/>
        </p:nvSpPr>
        <p:spPr>
          <a:xfrm>
            <a:off x="2095500" y="34834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Task 1: Post processing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E422D1-CD8A-EE1A-362A-9E36A6F3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19" y="2912228"/>
            <a:ext cx="739036" cy="2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5FEE5DD8-C52F-5FD5-8130-18CCB60C33C5}"/>
              </a:ext>
            </a:extLst>
          </p:cNvPr>
          <p:cNvGrpSpPr/>
          <p:nvPr/>
        </p:nvGrpSpPr>
        <p:grpSpPr>
          <a:xfrm>
            <a:off x="10335397" y="1061732"/>
            <a:ext cx="1620000" cy="3237881"/>
            <a:chOff x="10320844" y="1421410"/>
            <a:chExt cx="1620000" cy="3237881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57AA002-B35B-695D-E2D0-C6237C66F114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20844" y="1729187"/>
              <a:ext cx="1620000" cy="144000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88EFF942-4FE7-CF3D-6F5B-81F8A3863F55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0844" y="3219291"/>
              <a:ext cx="1620000" cy="1440000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6095BB7-36B3-AF4E-924E-5B60C929F9A5}"/>
                </a:ext>
              </a:extLst>
            </p:cNvPr>
            <p:cNvSpPr txBox="1"/>
            <p:nvPr/>
          </p:nvSpPr>
          <p:spPr>
            <a:xfrm>
              <a:off x="10335190" y="1421410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labels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2171F492-DD5F-9DD9-7190-2B66ED0D80B1}"/>
              </a:ext>
            </a:extLst>
          </p:cNvPr>
          <p:cNvGrpSpPr/>
          <p:nvPr/>
        </p:nvGrpSpPr>
        <p:grpSpPr>
          <a:xfrm>
            <a:off x="7358606" y="1061732"/>
            <a:ext cx="1620000" cy="1750391"/>
            <a:chOff x="7433762" y="1587824"/>
            <a:chExt cx="1620000" cy="175039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F3145019-8D8E-D22F-CCC4-765347A66A28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3762" y="1898215"/>
              <a:ext cx="1620000" cy="1440000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EB37F6E-F59C-B446-EE14-7E7650269F4E}"/>
                </a:ext>
              </a:extLst>
            </p:cNvPr>
            <p:cNvSpPr txBox="1"/>
            <p:nvPr/>
          </p:nvSpPr>
          <p:spPr>
            <a:xfrm>
              <a:off x="7449553" y="1587824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denoised labels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78CEF84-2C83-7936-1E69-04F6488EAD7D}"/>
              </a:ext>
            </a:extLst>
          </p:cNvPr>
          <p:cNvGrpSpPr/>
          <p:nvPr/>
        </p:nvGrpSpPr>
        <p:grpSpPr>
          <a:xfrm>
            <a:off x="4396725" y="1067449"/>
            <a:ext cx="1637237" cy="1760303"/>
            <a:chOff x="4233887" y="1380599"/>
            <a:chExt cx="1637237" cy="176030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008C1822-6A89-BBDC-B6C1-F2F7FA76D050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51124" y="1700902"/>
              <a:ext cx="1620000" cy="14400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9C97401-1706-E3D9-5EDF-EC1D1912674E}"/>
                </a:ext>
              </a:extLst>
            </p:cNvPr>
            <p:cNvSpPr txBox="1"/>
            <p:nvPr/>
          </p:nvSpPr>
          <p:spPr>
            <a:xfrm>
              <a:off x="4233887" y="1380599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pred. labels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D2BA0F8-16B9-731B-E07D-19445D74932F}"/>
              </a:ext>
            </a:extLst>
          </p:cNvPr>
          <p:cNvGrpSpPr/>
          <p:nvPr/>
        </p:nvGrpSpPr>
        <p:grpSpPr>
          <a:xfrm>
            <a:off x="231122" y="1070658"/>
            <a:ext cx="1620000" cy="1753991"/>
            <a:chOff x="368908" y="1584224"/>
            <a:chExt cx="1620000" cy="1753991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01757C6-77A7-5E67-E594-CBEDFF5B5925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8908" y="1898215"/>
              <a:ext cx="1620000" cy="1440000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A818A8D-B8F6-FDC3-96A7-2C9E8BFF7543}"/>
                </a:ext>
              </a:extLst>
            </p:cNvPr>
            <p:cNvSpPr txBox="1"/>
            <p:nvPr/>
          </p:nvSpPr>
          <p:spPr>
            <a:xfrm>
              <a:off x="368908" y="1584224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preproc</a:t>
              </a:r>
              <a:r>
                <a:rPr lang="en-US" dirty="0"/>
                <a:t>. data</a:t>
              </a:r>
            </a:p>
          </p:txBody>
        </p:sp>
      </p:grpSp>
      <p:sp>
        <p:nvSpPr>
          <p:cNvPr id="21" name="Freccia destra 20">
            <a:extLst>
              <a:ext uri="{FF2B5EF4-FFF2-40B4-BE49-F238E27FC236}">
                <a16:creationId xmlns:a16="http://schemas.microsoft.com/office/drawing/2014/main" id="{5F604687-BC53-98D4-D4D2-BD8C50633623}"/>
              </a:ext>
            </a:extLst>
          </p:cNvPr>
          <p:cNvSpPr/>
          <p:nvPr/>
        </p:nvSpPr>
        <p:spPr>
          <a:xfrm>
            <a:off x="9055015" y="1598376"/>
            <a:ext cx="1224000" cy="907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INV. TRANSFORM</a:t>
            </a:r>
          </a:p>
        </p:txBody>
      </p:sp>
      <p:pic>
        <p:nvPicPr>
          <p:cNvPr id="3076" name="Picture 4" descr="Screenshot_2024-03-10_091558-thumbnail_webp-600x300.webp (526×300)">
            <a:extLst>
              <a:ext uri="{FF2B5EF4-FFF2-40B4-BE49-F238E27FC236}">
                <a16:creationId xmlns:a16="http://schemas.microsoft.com/office/drawing/2014/main" id="{AADF574B-BA13-AE50-B4DF-3D06B7804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56" y="1419613"/>
            <a:ext cx="1872324" cy="1440000"/>
          </a:xfrm>
          <a:prstGeom prst="rect">
            <a:avLst/>
          </a:prstGeom>
          <a:noFill/>
          <a:ln w="25400">
            <a:solidFill>
              <a:schemeClr val="accent2">
                <a:shade val="95000"/>
                <a:satMod val="10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29A8BCE9-837B-CFF9-B0D6-8E43D6389AB7}"/>
              </a:ext>
            </a:extLst>
          </p:cNvPr>
          <p:cNvGrpSpPr/>
          <p:nvPr/>
        </p:nvGrpSpPr>
        <p:grpSpPr>
          <a:xfrm>
            <a:off x="5936253" y="1063324"/>
            <a:ext cx="1588417" cy="1513236"/>
            <a:chOff x="5936253" y="1125954"/>
            <a:chExt cx="1588417" cy="1513236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E91EAAB1-96EC-A043-60B2-CA81A725D0E6}"/>
                </a:ext>
              </a:extLst>
            </p:cNvPr>
            <p:cNvGrpSpPr/>
            <p:nvPr/>
          </p:nvGrpSpPr>
          <p:grpSpPr>
            <a:xfrm>
              <a:off x="6293914" y="1590711"/>
              <a:ext cx="828089" cy="1048479"/>
              <a:chOff x="1727221" y="4362242"/>
              <a:chExt cx="828089" cy="1048479"/>
            </a:xfrm>
          </p:grpSpPr>
          <p:sp>
            <p:nvSpPr>
              <p:cNvPr id="23" name="Operazione manuale 22">
                <a:extLst>
                  <a:ext uri="{FF2B5EF4-FFF2-40B4-BE49-F238E27FC236}">
                    <a16:creationId xmlns:a16="http://schemas.microsoft.com/office/drawing/2014/main" id="{DD0D866D-51AA-0609-AC24-110BFD07D8FC}"/>
                  </a:ext>
                </a:extLst>
              </p:cNvPr>
              <p:cNvSpPr/>
              <p:nvPr/>
            </p:nvSpPr>
            <p:spPr>
              <a:xfrm rot="16200000">
                <a:off x="1398751" y="4690712"/>
                <a:ext cx="1048479" cy="391540"/>
              </a:xfrm>
              <a:prstGeom prst="flowChartManualOperati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ENC.</a:t>
                </a:r>
              </a:p>
            </p:txBody>
          </p:sp>
          <p:sp>
            <p:nvSpPr>
              <p:cNvPr id="24" name="Operazione manuale 23">
                <a:extLst>
                  <a:ext uri="{FF2B5EF4-FFF2-40B4-BE49-F238E27FC236}">
                    <a16:creationId xmlns:a16="http://schemas.microsoft.com/office/drawing/2014/main" id="{1C850BD4-2383-E8E0-A71D-C5B6CA186A6F}"/>
                  </a:ext>
                </a:extLst>
              </p:cNvPr>
              <p:cNvSpPr/>
              <p:nvPr/>
            </p:nvSpPr>
            <p:spPr>
              <a:xfrm rot="5400000">
                <a:off x="1835300" y="4690712"/>
                <a:ext cx="1048479" cy="391540"/>
              </a:xfrm>
              <a:prstGeom prst="flowChartManualOperati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DEC.</a:t>
                </a:r>
              </a:p>
            </p:txBody>
          </p:sp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B893F41-A158-2952-A78B-7A05D8F7EB00}"/>
                </a:ext>
              </a:extLst>
            </p:cNvPr>
            <p:cNvSpPr txBox="1"/>
            <p:nvPr/>
          </p:nvSpPr>
          <p:spPr>
            <a:xfrm>
              <a:off x="5936253" y="1125954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autoencoder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604DA7-7970-0619-DEB3-C9FAE562FECF}"/>
              </a:ext>
            </a:extLst>
          </p:cNvPr>
          <p:cNvSpPr txBox="1"/>
          <p:nvPr/>
        </p:nvSpPr>
        <p:spPr>
          <a:xfrm>
            <a:off x="2331093" y="1059221"/>
            <a:ext cx="158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 U-NET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B63DBD5-9260-C5AD-D929-460BBC82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67" y="2912227"/>
            <a:ext cx="739036" cy="2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7EFE65D-F36F-C066-38D9-C6B2402B0638}"/>
              </a:ext>
            </a:extLst>
          </p:cNvPr>
          <p:cNvSpPr txBox="1"/>
          <p:nvPr/>
        </p:nvSpPr>
        <p:spPr>
          <a:xfrm>
            <a:off x="138457" y="2972458"/>
            <a:ext cx="101889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Post processing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Label denoising/correction</a:t>
            </a:r>
          </a:p>
          <a:p>
            <a:pPr marL="534988" indent="-174625">
              <a:buFont typeface="Arial" panose="020B0604020202020204" pitchFamily="34" charset="0"/>
              <a:buChar char="•"/>
            </a:pPr>
            <a:r>
              <a:rPr lang="en-US" sz="2000" u="sng" dirty="0"/>
              <a:t>Architecture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3D autoencoder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MONAI</a:t>
            </a:r>
            <a:r>
              <a:rPr lang="en-US" sz="2000" dirty="0"/>
              <a:t>), 6 layers (3 enc. + 3 dec.; channels: 16, 32, 64), 3x3x3 kernel size of 3x3x3, 96x96x96 patch size (Total: 145 325 parameters)</a:t>
            </a:r>
          </a:p>
          <a:p>
            <a:pPr marL="534988" indent="-174625">
              <a:buFont typeface="Arial" panose="020B0604020202020204" pitchFamily="34" charset="0"/>
              <a:buChar char="•"/>
            </a:pPr>
            <a:r>
              <a:rPr lang="en-US" sz="2000" u="sng" dirty="0"/>
              <a:t>Data augmentation</a:t>
            </a:r>
            <a:r>
              <a:rPr lang="en-US" sz="2000" dirty="0"/>
              <a:t>: region dilatation, dropout, label swapping along the region boundaries </a:t>
            </a:r>
          </a:p>
          <a:p>
            <a:pPr marL="534988" indent="-174625">
              <a:buFont typeface="Arial" panose="020B0604020202020204" pitchFamily="34" charset="0"/>
              <a:buChar char="•"/>
            </a:pPr>
            <a:r>
              <a:rPr lang="en-US" sz="2000" u="sng" dirty="0"/>
              <a:t>Training strategy</a:t>
            </a:r>
            <a:r>
              <a:rPr lang="en-US" sz="2000" dirty="0"/>
              <a:t>: Adam optimizer (</a:t>
            </a:r>
            <a:r>
              <a:rPr lang="en-US" sz="2000" dirty="0" err="1"/>
              <a:t>learing</a:t>
            </a:r>
            <a:r>
              <a:rPr lang="en-US" sz="2000" dirty="0"/>
              <a:t> rate = 1e-4; batch size of 1; DICE loss function) training for 500 epochs (6h)</a:t>
            </a:r>
          </a:p>
          <a:p>
            <a:pPr marL="311150" indent="-311150">
              <a:buFont typeface="+mj-lt"/>
              <a:buAutoNum type="arabicParenR" startAt="2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Resampling</a:t>
            </a:r>
          </a:p>
          <a:p>
            <a:pPr marL="534988" indent="-17462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Inverse transform is applied to project the predicted labels to the original space (</a:t>
            </a:r>
            <a:r>
              <a:rPr lang="en-US" sz="2000" i="1" dirty="0">
                <a:solidFill>
                  <a:schemeClr val="tx1"/>
                </a:solidFill>
              </a:rPr>
              <a:t>ANTs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3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537EDF-8F03-BCC3-BC0F-2139DFDD35C6}"/>
              </a:ext>
            </a:extLst>
          </p:cNvPr>
          <p:cNvSpPr txBox="1"/>
          <p:nvPr/>
        </p:nvSpPr>
        <p:spPr>
          <a:xfrm>
            <a:off x="2095500" y="34834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Task 2: Biometric measurements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C93B3EF-A03B-09F0-E8DA-F4AA6EC2D1FB}"/>
              </a:ext>
            </a:extLst>
          </p:cNvPr>
          <p:cNvGrpSpPr/>
          <p:nvPr/>
        </p:nvGrpSpPr>
        <p:grpSpPr>
          <a:xfrm>
            <a:off x="242203" y="1292944"/>
            <a:ext cx="1620000" cy="1750391"/>
            <a:chOff x="7433762" y="1587824"/>
            <a:chExt cx="1620000" cy="1750391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D294836-CC76-5B5B-5719-A03E80727F2B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3762" y="1898215"/>
              <a:ext cx="1620000" cy="1440000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4AEAE9D-5236-7AAF-2B81-146344C884B1}"/>
                </a:ext>
              </a:extLst>
            </p:cNvPr>
            <p:cNvSpPr txBox="1"/>
            <p:nvPr/>
          </p:nvSpPr>
          <p:spPr>
            <a:xfrm>
              <a:off x="7449553" y="1587824"/>
              <a:ext cx="1588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denoised labels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612A65C3-B2FA-B99D-6D14-04925962A574}"/>
              </a:ext>
            </a:extLst>
          </p:cNvPr>
          <p:cNvGrpSpPr/>
          <p:nvPr/>
        </p:nvGrpSpPr>
        <p:grpSpPr>
          <a:xfrm>
            <a:off x="2429273" y="1603335"/>
            <a:ext cx="2580362" cy="1440000"/>
            <a:chOff x="2141951" y="1603335"/>
            <a:chExt cx="2580362" cy="14400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5849E27B-699A-D5CA-FF74-45A789D1AF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86" r="6713" b="28925"/>
            <a:stretch/>
          </p:blipFill>
          <p:spPr bwMode="auto">
            <a:xfrm>
              <a:off x="2267210" y="1677356"/>
              <a:ext cx="2327053" cy="1241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0C61171-26D8-EFA6-4BC5-2318E0D725F8}"/>
                </a:ext>
              </a:extLst>
            </p:cNvPr>
            <p:cNvSpPr/>
            <p:nvPr/>
          </p:nvSpPr>
          <p:spPr>
            <a:xfrm>
              <a:off x="2141951" y="1603335"/>
              <a:ext cx="2580362" cy="14400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156C1E-E20E-DEEA-EA2E-78AB566AE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6393" r="13410" b="10137"/>
          <a:stretch/>
        </p:blipFill>
        <p:spPr bwMode="auto">
          <a:xfrm>
            <a:off x="7252503" y="1577960"/>
            <a:ext cx="132850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142A6-97E1-4410-3260-DCD4A0C5E3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227" r="32957"/>
          <a:stretch/>
        </p:blipFill>
        <p:spPr>
          <a:xfrm>
            <a:off x="10410499" y="1603335"/>
            <a:ext cx="1495514" cy="1440000"/>
          </a:xfrm>
          <a:prstGeom prst="rect">
            <a:avLst/>
          </a:prstGeom>
        </p:spPr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F631C1DF-79D3-522E-DC1E-A182096DCBC8}"/>
              </a:ext>
            </a:extLst>
          </p:cNvPr>
          <p:cNvSpPr/>
          <p:nvPr/>
        </p:nvSpPr>
        <p:spPr>
          <a:xfrm>
            <a:off x="8905183" y="1869390"/>
            <a:ext cx="1224000" cy="907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INV. TRANSFORM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D197280-F174-614C-C99F-0B9F89A499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6183"/>
          <a:stretch/>
        </p:blipFill>
        <p:spPr>
          <a:xfrm>
            <a:off x="10410499" y="4585997"/>
            <a:ext cx="1495514" cy="1440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61DE6D1-3023-6720-23EE-EE0F02EFFE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183"/>
          <a:stretch/>
        </p:blipFill>
        <p:spPr>
          <a:xfrm>
            <a:off x="10410499" y="3094666"/>
            <a:ext cx="1495514" cy="1440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F732528-1515-4F61-754E-529D16B47A38}"/>
              </a:ext>
            </a:extLst>
          </p:cNvPr>
          <p:cNvSpPr txBox="1"/>
          <p:nvPr/>
        </p:nvSpPr>
        <p:spPr>
          <a:xfrm>
            <a:off x="138457" y="3097892"/>
            <a:ext cx="101889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Step 1: key-point coordinate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Architecture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3D CNN, </a:t>
            </a:r>
            <a:r>
              <a:rPr lang="en-US" sz="2000" dirty="0"/>
              <a:t>4 convolutional layers + 2 max poling layers + 2 </a:t>
            </a:r>
            <a:r>
              <a:rPr lang="en-US" sz="2000" dirty="0" err="1"/>
              <a:t>downsampling</a:t>
            </a:r>
            <a:r>
              <a:rPr lang="en-US" sz="2000" dirty="0"/>
              <a:t> layers + 1 FC layer; kernel size 3x3x3; patch size 128x128x128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Training strategy</a:t>
            </a:r>
            <a:r>
              <a:rPr lang="en-US" sz="2000" dirty="0"/>
              <a:t>: Adam optimizer (learning rate of 1e-5; batch size of 10; MSE loss function; early stopping criteria based on loss function)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Step 2: post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Local optimization</a:t>
            </a:r>
            <a:r>
              <a:rPr lang="en-US" sz="2000" dirty="0"/>
              <a:t>: customized optimization function aiming to evaluate how “external” is the key-point Vs the belonging tissue.</a:t>
            </a:r>
            <a:br>
              <a:rPr lang="en-US" sz="2000" dirty="0"/>
            </a:br>
            <a:r>
              <a:rPr lang="en-US" sz="2000" dirty="0"/>
              <a:t>Research space constrained to a 2D small patch centered on a the CNN predicted coordinates.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Inverse transform is applied to project the predicted key-points to the original space</a:t>
            </a: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CC9B7113-8F09-523B-C61C-5BD1B3197D10}"/>
              </a:ext>
            </a:extLst>
          </p:cNvPr>
          <p:cNvCxnSpPr>
            <a:cxnSpLocks/>
          </p:cNvCxnSpPr>
          <p:nvPr/>
        </p:nvCxnSpPr>
        <p:spPr>
          <a:xfrm flipV="1">
            <a:off x="11080750" y="5141447"/>
            <a:ext cx="291758" cy="108000"/>
          </a:xfrm>
          <a:prstGeom prst="line">
            <a:avLst/>
          </a:prstGeom>
          <a:ln w="12700">
            <a:solidFill>
              <a:srgbClr val="FFC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42D69002-9D4B-1BF6-31CD-16D461763274}"/>
              </a:ext>
            </a:extLst>
          </p:cNvPr>
          <p:cNvCxnSpPr>
            <a:cxnSpLocks/>
          </p:cNvCxnSpPr>
          <p:nvPr/>
        </p:nvCxnSpPr>
        <p:spPr>
          <a:xfrm flipV="1">
            <a:off x="10987148" y="2527300"/>
            <a:ext cx="385360" cy="26572"/>
          </a:xfrm>
          <a:prstGeom prst="line">
            <a:avLst/>
          </a:prstGeom>
          <a:ln w="12700">
            <a:solidFill>
              <a:srgbClr val="ED03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A71B89EF-A8B5-5EB1-DDA8-2F5906019D05}"/>
              </a:ext>
            </a:extLst>
          </p:cNvPr>
          <p:cNvCxnSpPr>
            <a:cxnSpLocks/>
          </p:cNvCxnSpPr>
          <p:nvPr/>
        </p:nvCxnSpPr>
        <p:spPr>
          <a:xfrm flipV="1">
            <a:off x="10833100" y="3838575"/>
            <a:ext cx="710516" cy="31750"/>
          </a:xfrm>
          <a:prstGeom prst="line">
            <a:avLst/>
          </a:prstGeom>
          <a:ln w="12700">
            <a:solidFill>
              <a:srgbClr val="009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CBBDC50A-F441-B986-2FA9-FEB4EB81036D}"/>
              </a:ext>
            </a:extLst>
          </p:cNvPr>
          <p:cNvCxnSpPr>
            <a:cxnSpLocks/>
          </p:cNvCxnSpPr>
          <p:nvPr/>
        </p:nvCxnSpPr>
        <p:spPr>
          <a:xfrm flipV="1">
            <a:off x="10760075" y="3777697"/>
            <a:ext cx="821812" cy="31750"/>
          </a:xfrm>
          <a:prstGeom prst="line">
            <a:avLst/>
          </a:prstGeom>
          <a:ln w="12700">
            <a:solidFill>
              <a:srgbClr val="280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E50652BA-C750-3DCD-5E0E-2DD2A97927F2}"/>
              </a:ext>
            </a:extLst>
          </p:cNvPr>
          <p:cNvCxnSpPr>
            <a:cxnSpLocks/>
          </p:cNvCxnSpPr>
          <p:nvPr/>
        </p:nvCxnSpPr>
        <p:spPr>
          <a:xfrm flipH="1" flipV="1">
            <a:off x="11042650" y="5387975"/>
            <a:ext cx="97243" cy="206375"/>
          </a:xfrm>
          <a:prstGeom prst="line">
            <a:avLst/>
          </a:prstGeom>
          <a:ln w="12700">
            <a:solidFill>
              <a:srgbClr val="67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B941C6C-07F6-AA61-8564-DA4218DE8EB8}"/>
              </a:ext>
            </a:extLst>
          </p:cNvPr>
          <p:cNvGrpSpPr/>
          <p:nvPr/>
        </p:nvGrpSpPr>
        <p:grpSpPr>
          <a:xfrm>
            <a:off x="5836349" y="1617926"/>
            <a:ext cx="740906" cy="1440000"/>
            <a:chOff x="5007666" y="1617926"/>
            <a:chExt cx="740906" cy="1440000"/>
          </a:xfrm>
        </p:grpSpPr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A6C36448-A804-D9A7-D386-D11A0CB72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biLevel thresh="75000"/>
            </a:blip>
            <a:srcRect l="64361" t="41011" r="23400" b="32228"/>
            <a:stretch/>
          </p:blipFill>
          <p:spPr>
            <a:xfrm>
              <a:off x="5007666" y="1617926"/>
              <a:ext cx="740906" cy="144000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B67AC49E-55A0-6B17-5C90-2A4FE00BFA5C}"/>
                </a:ext>
              </a:extLst>
            </p:cNvPr>
            <p:cNvCxnSpPr>
              <a:cxnSpLocks/>
            </p:cNvCxnSpPr>
            <p:nvPr/>
          </p:nvCxnSpPr>
          <p:spPr>
            <a:xfrm>
              <a:off x="5134886" y="2105186"/>
              <a:ext cx="413962" cy="82389"/>
            </a:xfrm>
            <a:prstGeom prst="straightConnector1">
              <a:avLst/>
            </a:prstGeom>
            <a:ln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er 38">
              <a:extLst>
                <a:ext uri="{FF2B5EF4-FFF2-40B4-BE49-F238E27FC236}">
                  <a16:creationId xmlns:a16="http://schemas.microsoft.com/office/drawing/2014/main" id="{F9D0474C-2642-66B4-1D12-6F7EE2051396}"/>
                </a:ext>
              </a:extLst>
            </p:cNvPr>
            <p:cNvSpPr/>
            <p:nvPr/>
          </p:nvSpPr>
          <p:spPr>
            <a:xfrm>
              <a:off x="5020586" y="2036073"/>
              <a:ext cx="123825" cy="133028"/>
            </a:xfrm>
            <a:prstGeom prst="mathMultiply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er 39">
              <a:extLst>
                <a:ext uri="{FF2B5EF4-FFF2-40B4-BE49-F238E27FC236}">
                  <a16:creationId xmlns:a16="http://schemas.microsoft.com/office/drawing/2014/main" id="{A4BF4E62-51AE-B727-7803-C060257F7FD0}"/>
                </a:ext>
              </a:extLst>
            </p:cNvPr>
            <p:cNvSpPr/>
            <p:nvPr/>
          </p:nvSpPr>
          <p:spPr>
            <a:xfrm>
              <a:off x="5531806" y="2121061"/>
              <a:ext cx="123825" cy="133028"/>
            </a:xfrm>
            <a:prstGeom prst="mathMultiply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305DA3A-D148-2AA1-1B70-36975A17530A}"/>
              </a:ext>
            </a:extLst>
          </p:cNvPr>
          <p:cNvSpPr txBox="1"/>
          <p:nvPr/>
        </p:nvSpPr>
        <p:spPr>
          <a:xfrm>
            <a:off x="2426483" y="1289141"/>
            <a:ext cx="258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coordinates prediction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14D4213-1AEB-8846-8C42-A34AEC20532A}"/>
              </a:ext>
            </a:extLst>
          </p:cNvPr>
          <p:cNvSpPr txBox="1"/>
          <p:nvPr/>
        </p:nvSpPr>
        <p:spPr>
          <a:xfrm>
            <a:off x="4907747" y="1298662"/>
            <a:ext cx="258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optimization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CD89B66-004B-8BEB-DA86-384CF14AA67C}"/>
              </a:ext>
            </a:extLst>
          </p:cNvPr>
          <p:cNvSpPr txBox="1"/>
          <p:nvPr/>
        </p:nvSpPr>
        <p:spPr>
          <a:xfrm>
            <a:off x="7292576" y="1073698"/>
            <a:ext cx="127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Coordinates in atlas space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54F47E1-1912-FA80-CB15-D1BD0EBBF3B4}"/>
              </a:ext>
            </a:extLst>
          </p:cNvPr>
          <p:cNvSpPr txBox="1"/>
          <p:nvPr/>
        </p:nvSpPr>
        <p:spPr>
          <a:xfrm>
            <a:off x="10389402" y="1093870"/>
            <a:ext cx="149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Key-points in original space</a:t>
            </a:r>
          </a:p>
        </p:txBody>
      </p:sp>
    </p:spTree>
    <p:extLst>
      <p:ext uri="{BB962C8B-B14F-4D97-AF65-F5344CB8AC3E}">
        <p14:creationId xmlns:p14="http://schemas.microsoft.com/office/powerpoint/2010/main" val="227805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1568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7E0BE1E-9FC6-D7CC-0C05-E7B7B4E729CE}"/>
              </a:ext>
            </a:extLst>
          </p:cNvPr>
          <p:cNvSpPr txBox="1"/>
          <p:nvPr/>
        </p:nvSpPr>
        <p:spPr>
          <a:xfrm>
            <a:off x="2318657" y="640681"/>
            <a:ext cx="75546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Bradley Hand" pitchFamily="2" charset="77"/>
              </a:rPr>
              <a:t>CeSNE</a:t>
            </a:r>
            <a:r>
              <a:rPr lang="en-US" sz="3000" b="1" dirty="0">
                <a:latin typeface="Bradley Hand" pitchFamily="2" charset="77"/>
              </a:rPr>
              <a:t> DIGAIR team</a:t>
            </a:r>
          </a:p>
          <a:p>
            <a:pPr algn="ctr"/>
            <a:endParaRPr lang="en-US" sz="3000" dirty="0">
              <a:latin typeface="Bradley Hand" pitchFamily="2" charset="77"/>
            </a:endParaRPr>
          </a:p>
          <a:p>
            <a:pPr algn="ctr"/>
            <a:r>
              <a:rPr lang="en-US" sz="3000" dirty="0">
                <a:latin typeface="Bradley Hand" pitchFamily="2" charset="77"/>
              </a:rPr>
              <a:t>Tommaso </a:t>
            </a:r>
            <a:r>
              <a:rPr lang="en-US" sz="3000" dirty="0" err="1">
                <a:latin typeface="Bradley Hand" pitchFamily="2" charset="77"/>
              </a:rPr>
              <a:t>Ciceri</a:t>
            </a:r>
            <a:endParaRPr lang="en-US" sz="3000" dirty="0">
              <a:latin typeface="Bradley Hand" pitchFamily="2" charset="77"/>
            </a:endParaRPr>
          </a:p>
          <a:p>
            <a:pPr algn="ctr"/>
            <a:r>
              <a:rPr lang="en-US" sz="3000" dirty="0">
                <a:latin typeface="Bradley Hand" pitchFamily="2" charset="77"/>
              </a:rPr>
              <a:t>Marina Di Stefano</a:t>
            </a:r>
          </a:p>
          <a:p>
            <a:pPr algn="ctr"/>
            <a:r>
              <a:rPr lang="en-US" sz="3000" dirty="0">
                <a:latin typeface="Bradley Hand" pitchFamily="2" charset="77"/>
              </a:rPr>
              <a:t>Giulia </a:t>
            </a:r>
            <a:r>
              <a:rPr lang="en-US" sz="3000" dirty="0" err="1">
                <a:latin typeface="Bradley Hand" pitchFamily="2" charset="77"/>
              </a:rPr>
              <a:t>Frigerio</a:t>
            </a:r>
            <a:endParaRPr lang="en-US" sz="3000" dirty="0">
              <a:latin typeface="Bradley Hand" pitchFamily="2" charset="77"/>
            </a:endParaRPr>
          </a:p>
          <a:p>
            <a:pPr algn="ctr"/>
            <a:r>
              <a:rPr lang="en-US" sz="3000" dirty="0">
                <a:latin typeface="Bradley Hand" pitchFamily="2" charset="77"/>
              </a:rPr>
              <a:t>Giorgio </a:t>
            </a:r>
            <a:r>
              <a:rPr lang="en-US" sz="3000" dirty="0" err="1">
                <a:latin typeface="Bradley Hand" pitchFamily="2" charset="77"/>
              </a:rPr>
              <a:t>Longari</a:t>
            </a:r>
            <a:endParaRPr lang="en-US" sz="3000" dirty="0">
              <a:latin typeface="Bradley Hand" pitchFamily="2" charset="77"/>
            </a:endParaRPr>
          </a:p>
          <a:p>
            <a:pPr algn="ctr"/>
            <a:r>
              <a:rPr lang="en-US" sz="3000" dirty="0">
                <a:latin typeface="Bradley Hand" pitchFamily="2" charset="77"/>
              </a:rPr>
              <a:t>Francesca </a:t>
            </a:r>
            <a:r>
              <a:rPr lang="en-US" sz="3000" dirty="0" err="1">
                <a:latin typeface="Bradley Hand" pitchFamily="2" charset="77"/>
              </a:rPr>
              <a:t>Maccarone</a:t>
            </a:r>
            <a:endParaRPr lang="en-US" sz="3000" dirty="0">
              <a:latin typeface="Bradley Hand" pitchFamily="2" charset="77"/>
            </a:endParaRPr>
          </a:p>
          <a:p>
            <a:pPr algn="ctr"/>
            <a:r>
              <a:rPr lang="en-US" sz="3000" dirty="0">
                <a:latin typeface="Bradley Hand" pitchFamily="2" charset="77"/>
              </a:rPr>
              <a:t>Simone </a:t>
            </a:r>
            <a:r>
              <a:rPr lang="en-US" sz="3000" dirty="0" err="1">
                <a:latin typeface="Bradley Hand" pitchFamily="2" charset="77"/>
              </a:rPr>
              <a:t>Melzi</a:t>
            </a:r>
            <a:endParaRPr lang="en-US" sz="3000" dirty="0">
              <a:latin typeface="Bradley Hand" pitchFamily="2" charset="77"/>
            </a:endParaRPr>
          </a:p>
          <a:p>
            <a:pPr algn="ctr"/>
            <a:r>
              <a:rPr lang="en-US" sz="3000" dirty="0">
                <a:latin typeface="Bradley Hand" pitchFamily="2" charset="77"/>
              </a:rPr>
              <a:t>Denis Peruzzo</a:t>
            </a:r>
          </a:p>
          <a:p>
            <a:pPr algn="ctr"/>
            <a:r>
              <a:rPr lang="en-US" sz="3000" dirty="0" err="1">
                <a:latin typeface="Bradley Hand" pitchFamily="2" charset="77"/>
              </a:rPr>
              <a:t>Prudentino</a:t>
            </a:r>
            <a:r>
              <a:rPr lang="en-US" sz="3000" dirty="0">
                <a:latin typeface="Bradley Hand" pitchFamily="2" charset="77"/>
              </a:rPr>
              <a:t> Rocco</a:t>
            </a:r>
          </a:p>
          <a:p>
            <a:pPr algn="ctr"/>
            <a:r>
              <a:rPr lang="en-US" sz="3000" dirty="0" err="1">
                <a:latin typeface="Bradley Hand" pitchFamily="2" charset="77"/>
              </a:rPr>
              <a:t>Rizzato</a:t>
            </a:r>
            <a:r>
              <a:rPr lang="en-US" sz="3000" dirty="0">
                <a:latin typeface="Bradley Hand" pitchFamily="2" charset="77"/>
              </a:rPr>
              <a:t> Gloria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850C88-FC8D-F9FD-2F64-CB37F8194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631"/>
          <a:stretch/>
        </p:blipFill>
        <p:spPr>
          <a:xfrm>
            <a:off x="54429" y="2471589"/>
            <a:ext cx="2852057" cy="192624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A1E952A-2030-A628-1881-F051F6708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1841" y="6100420"/>
            <a:ext cx="2975175" cy="714042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4697EBEF-435B-2D94-4D5E-327EBDBDD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8944" y="6094462"/>
            <a:ext cx="2475000" cy="72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6D75207-06D5-A995-9F52-4887A8177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2859" y="2465880"/>
            <a:ext cx="1679624" cy="18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8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544</Words>
  <Application>Microsoft Macintosh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Bradley Hand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Mert Seven</dc:creator>
  <cp:lastModifiedBy>Denis Peruzzo</cp:lastModifiedBy>
  <cp:revision>9</cp:revision>
  <dcterms:created xsi:type="dcterms:W3CDTF">2023-12-20T11:45:11Z</dcterms:created>
  <dcterms:modified xsi:type="dcterms:W3CDTF">2024-10-02T15:03:18Z</dcterms:modified>
</cp:coreProperties>
</file>