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SJXBXRveedAYe8esNVJQv2OQ+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792B"/>
    <a:srgbClr val="F4B183"/>
    <a:srgbClr val="FF7474"/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61" autoAdjust="0"/>
  </p:normalViewPr>
  <p:slideViewPr>
    <p:cSldViewPr snapToGrid="0">
      <p:cViewPr varScale="1">
        <p:scale>
          <a:sx n="72" d="100"/>
          <a:sy n="72" d="100"/>
        </p:scale>
        <p:origin x="8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(20s)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…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204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(25s)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use the all the 120 training cases and use cross validation to choose the best model.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segmentation models we use both have approximately above 30 million training parameters.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use dice loss and cross entropy loss to supervise the correct shape and class prediction.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Due to the limit of CUDA memory, we could only use a batch size of 1 to train our model.</a:t>
            </a:r>
            <a:endParaRPr dirty="0"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881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2473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(30s)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conclusion, We utilized </a:t>
            </a:r>
            <a:r>
              <a:rPr lang="en-US" dirty="0" err="1"/>
              <a:t>nnUNet</a:t>
            </a:r>
            <a:r>
              <a:rPr lang="en-US" dirty="0"/>
              <a:t> and </a:t>
            </a:r>
            <a:r>
              <a:rPr lang="en-US" dirty="0" err="1"/>
              <a:t>xLSTM-Unet</a:t>
            </a:r>
            <a:r>
              <a:rPr lang="en-US" dirty="0"/>
              <a:t> for segmentation,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incorporating transformations as preprocessing and parallel classification as postprocessing.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biometry, regression assessed the correlation between gestational weeks and measurement lengths,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while segmentation helped identify maximum lengths by slices.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approach significantly enhances fetal diagnostics and get a relative good result.</a:t>
            </a:r>
            <a:endParaRPr dirty="0"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9211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0895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5715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(30s)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Congenital disorders are a leading cause of infant mortality.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Fetal MRI enables early detection and intervention of </a:t>
            </a:r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neurological issues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On the other hand, automated segmentation and biometry help reduce time cost and human error.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At present, there are still some challenges to overcome in getting better result.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With the new biometry task and more general MRI data in </a:t>
            </a:r>
            <a:r>
              <a:rPr lang="en-US" altLang="zh-CN" dirty="0" err="1"/>
              <a:t>FeTA</a:t>
            </a:r>
            <a:r>
              <a:rPr lang="en-US" altLang="zh-CN" dirty="0"/>
              <a:t> 2024, our team aim to develop a better and robust algorithm on the two tasks for prenatal brain</a:t>
            </a:r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1036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(10s)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Segmentation task includes 7 tissues, including brains across various </a:t>
            </a:r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gestational ages.</a:t>
            </a:r>
            <a:endParaRPr dirty="0"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0136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(10s)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biometry task includes 5 objects, p</a:t>
            </a:r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recise measurement is essential for brain development evaluation.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3223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7231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(40s)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MRI images must first undergo extensive preprocessing transformations,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can be categorized into geometric transformations such as rotations or scaling,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content alterations including blurring or intensity modifications.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preprocessed images then enter two parallel branches—segmentation and classification—simultaneously.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results from multiple segmentation models are averaged and subsequently multiplied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element-wise by the binary </a:t>
            </a:r>
            <a:r>
              <a:rPr lang="en-US" altLang="zh-CN" dirty="0"/>
              <a:t>classification </a:t>
            </a:r>
            <a:r>
              <a:rPr lang="en-US" dirty="0"/>
              <a:t>result to yield segmentation outcome that exclude imaging artefacts outside the brain.</a:t>
            </a:r>
            <a:endParaRPr dirty="0"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1600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(20s)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segmentation models, we use </a:t>
            </a:r>
            <a:r>
              <a:rPr lang="en-US" dirty="0" err="1"/>
              <a:t>nnUnet</a:t>
            </a:r>
            <a:r>
              <a:rPr lang="en-US" dirty="0"/>
              <a:t> which can automatically adapts to a given dataset and configure a corresponding segmentation pipeline, and </a:t>
            </a:r>
            <a:r>
              <a:rPr lang="en-US" dirty="0" err="1"/>
              <a:t>xLSTM-Unet</a:t>
            </a:r>
            <a:r>
              <a:rPr lang="en-US" dirty="0"/>
              <a:t> which get good result on medical segmentation recently with its creative improvement from the classic LSTM module.</a:t>
            </a:r>
            <a:endParaRPr dirty="0"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2275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(30s)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There are two main sources for predicting the biometry task: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the first involves identifying the maximum width slice by slice after segmentation,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while the second employs regression based on the gestational age and the length of the measured object in the training set.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choose to average multiple results or use the default one based on the differences among them.</a:t>
            </a:r>
            <a:endParaRPr dirty="0"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521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1.jp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jpg"/><Relationship Id="rId5" Type="http://schemas.openxmlformats.org/officeDocument/2006/relationships/image" Target="../media/image9.jpeg"/><Relationship Id="rId10" Type="http://schemas.openxmlformats.org/officeDocument/2006/relationships/image" Target="../media/image14.jpg"/><Relationship Id="rId4" Type="http://schemas.openxmlformats.org/officeDocument/2006/relationships/image" Target="../media/image2.jpg"/><Relationship Id="rId9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A pool with trees and a build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CA0F1D6-D202-FCCC-1F4B-1651762E5FD0}"/>
              </a:ext>
            </a:extLst>
          </p:cNvPr>
          <p:cNvSpPr txBox="1"/>
          <p:nvPr/>
        </p:nvSpPr>
        <p:spPr bwMode="auto">
          <a:xfrm>
            <a:off x="2139791" y="2717110"/>
            <a:ext cx="7912418" cy="2262351"/>
          </a:xfrm>
          <a:prstGeom prst="rect">
            <a:avLst/>
          </a:prstGeom>
          <a:solidFill>
            <a:schemeClr val="accent5">
              <a:lumMod val="75000"/>
              <a:alpha val="84000"/>
            </a:schemeClr>
          </a:solidFill>
          <a:ln>
            <a:noFill/>
          </a:ln>
        </p:spPr>
        <p:txBody>
          <a:bodyPr wrap="square" lIns="0" tIns="0" rIns="0" bIns="0">
            <a:spAutoFit/>
          </a:bodyPr>
          <a:lstStyle>
            <a:lvl1pPr indent="71945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 algn="ctr">
              <a:lnSpc>
                <a:spcPct val="140000"/>
              </a:lnSpc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US" altLang="zh-CN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FeTA_Sigma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Prenatal Brain Segmentation and Biometry Algorithm Overview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indent="0" algn="ctr">
              <a:lnSpc>
                <a:spcPct val="140000"/>
              </a:lnSpc>
              <a:defRPr/>
            </a:pPr>
            <a:r>
              <a:rPr lang="en-US" altLang="zh-CN" sz="2000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Jingwen</a:t>
            </a:r>
            <a:r>
              <a:rPr lang="en-US" altLang="zh-CN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Jiang, </a:t>
            </a:r>
            <a:r>
              <a:rPr lang="en-US" altLang="zh-CN" sz="2000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Lyuyang</a:t>
            </a:r>
            <a:r>
              <a:rPr lang="en-US" altLang="zh-CN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Tong, Bo Du</a:t>
            </a:r>
          </a:p>
          <a:p>
            <a:pPr indent="0" algn="ctr">
              <a:lnSpc>
                <a:spcPct val="140000"/>
              </a:lnSpc>
              <a:defRPr/>
            </a:pPr>
            <a:r>
              <a:rPr lang="en-US" altLang="zh-CN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School of Computer Science, Wuhan University</a:t>
            </a:r>
          </a:p>
          <a:p>
            <a:pPr indent="0" algn="ctr">
              <a:lnSpc>
                <a:spcPct val="140000"/>
              </a:lnSpc>
              <a:defRPr/>
            </a:pPr>
            <a:r>
              <a:rPr lang="en-US" altLang="zh-CN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williamsriver@whu.edu.cn, Lyuyangtong@whu.edu.cn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 descr="A pool with trees and a build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" descr="A green and white fla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7501C95-B624-F9EB-9225-719ABCE6A82F}"/>
              </a:ext>
            </a:extLst>
          </p:cNvPr>
          <p:cNvSpPr txBox="1"/>
          <p:nvPr/>
        </p:nvSpPr>
        <p:spPr bwMode="auto">
          <a:xfrm>
            <a:off x="826645" y="1336019"/>
            <a:ext cx="9654541" cy="426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indent="71945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3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Background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3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Methods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3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Experiment Setting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3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17439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 descr="A pool with trees and a build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" descr="A green and white fla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F1B43217-CA4B-DC0A-8F18-BFC1FB42C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2660" y="572447"/>
            <a:ext cx="7726680" cy="387798"/>
          </a:xfrm>
        </p:spPr>
        <p:txBody>
          <a:bodyPr>
            <a:normAutofit fontScale="90000"/>
          </a:bodyPr>
          <a:lstStyle/>
          <a:p>
            <a:pPr marL="0" indent="0" algn="l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Experimental Setting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07499DE-C6A9-6951-1263-D1A2FC674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26158"/>
              </p:ext>
            </p:extLst>
          </p:nvPr>
        </p:nvGraphicFramePr>
        <p:xfrm>
          <a:off x="145789" y="1355035"/>
          <a:ext cx="6467358" cy="1848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3679">
                  <a:extLst>
                    <a:ext uri="{9D8B030D-6E8A-4147-A177-3AD203B41FA5}">
                      <a16:colId xmlns:a16="http://schemas.microsoft.com/office/drawing/2014/main" val="81671805"/>
                    </a:ext>
                  </a:extLst>
                </a:gridCol>
                <a:gridCol w="3233679">
                  <a:extLst>
                    <a:ext uri="{9D8B030D-6E8A-4147-A177-3AD203B41FA5}">
                      <a16:colId xmlns:a16="http://schemas.microsoft.com/office/drawing/2014/main" val="3770930040"/>
                    </a:ext>
                  </a:extLst>
                </a:gridCol>
              </a:tblGrid>
              <a:tr h="369788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Data Source</a:t>
                      </a:r>
                      <a:endParaRPr lang="zh-CN" altLang="en-US" sz="1600" dirty="0"/>
                    </a:p>
                  </a:txBody>
                  <a:tcPr marL="123263" marR="123263" marT="61631" marB="6163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Cases</a:t>
                      </a:r>
                      <a:endParaRPr lang="zh-CN" altLang="en-US" sz="1600" dirty="0"/>
                    </a:p>
                  </a:txBody>
                  <a:tcPr marL="123263" marR="123263" marT="61631" marB="61631"/>
                </a:tc>
                <a:extLst>
                  <a:ext uri="{0D108BD9-81ED-4DB2-BD59-A6C34878D82A}">
                    <a16:rowId xmlns:a16="http://schemas.microsoft.com/office/drawing/2014/main" val="3502040287"/>
                  </a:ext>
                </a:extLst>
              </a:tr>
              <a:tr h="616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University Children’s Hospital Zurich (</a:t>
                      </a:r>
                      <a:r>
                        <a:rPr lang="en-US" altLang="zh-CN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Kispi</a:t>
                      </a:r>
                      <a:r>
                        <a:rPr lang="en-US" altLang="zh-CN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23263" marR="123263" marT="61631" marB="6163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80</a:t>
                      </a:r>
                      <a:endParaRPr lang="zh-CN" altLang="en-US" sz="1600" dirty="0"/>
                    </a:p>
                  </a:txBody>
                  <a:tcPr marL="123263" marR="123263" marT="61631" marB="61631"/>
                </a:tc>
                <a:extLst>
                  <a:ext uri="{0D108BD9-81ED-4DB2-BD59-A6C34878D82A}">
                    <a16:rowId xmlns:a16="http://schemas.microsoft.com/office/drawing/2014/main" val="4168721119"/>
                  </a:ext>
                </a:extLst>
              </a:tr>
              <a:tr h="862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General Hospital Vienna/Medical University of Vienna</a:t>
                      </a:r>
                    </a:p>
                  </a:txBody>
                  <a:tcPr marL="123263" marR="123263" marT="61631" marB="6163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40</a:t>
                      </a:r>
                      <a:endParaRPr lang="zh-CN" altLang="en-US" sz="1600" dirty="0"/>
                    </a:p>
                  </a:txBody>
                  <a:tcPr marL="123263" marR="123263" marT="61631" marB="61631"/>
                </a:tc>
                <a:extLst>
                  <a:ext uri="{0D108BD9-81ED-4DB2-BD59-A6C34878D82A}">
                    <a16:rowId xmlns:a16="http://schemas.microsoft.com/office/drawing/2014/main" val="2897814277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EC9C0F8-DF21-0A79-E050-4C370A6A9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388107"/>
              </p:ext>
            </p:extLst>
          </p:nvPr>
        </p:nvGraphicFramePr>
        <p:xfrm>
          <a:off x="6848727" y="1355035"/>
          <a:ext cx="5107692" cy="1848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3846">
                  <a:extLst>
                    <a:ext uri="{9D8B030D-6E8A-4147-A177-3AD203B41FA5}">
                      <a16:colId xmlns:a16="http://schemas.microsoft.com/office/drawing/2014/main" val="81671805"/>
                    </a:ext>
                  </a:extLst>
                </a:gridCol>
                <a:gridCol w="2553846">
                  <a:extLst>
                    <a:ext uri="{9D8B030D-6E8A-4147-A177-3AD203B41FA5}">
                      <a16:colId xmlns:a16="http://schemas.microsoft.com/office/drawing/2014/main" val="3770930040"/>
                    </a:ext>
                  </a:extLst>
                </a:gridCol>
              </a:tblGrid>
              <a:tr h="43246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Model Name</a:t>
                      </a:r>
                      <a:endParaRPr lang="zh-CN" altLang="en-US" sz="1600" dirty="0"/>
                    </a:p>
                  </a:txBody>
                  <a:tcPr marL="123263" marR="123263" marT="61631" marB="61631"/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N.O. parameters</a:t>
                      </a:r>
                      <a:endParaRPr lang="zh-CN" altLang="en-US" sz="1600" dirty="0"/>
                    </a:p>
                  </a:txBody>
                  <a:tcPr marL="123263" marR="123263" marT="61631" marB="61631"/>
                </a:tc>
                <a:extLst>
                  <a:ext uri="{0D108BD9-81ED-4DB2-BD59-A6C34878D82A}">
                    <a16:rowId xmlns:a16="http://schemas.microsoft.com/office/drawing/2014/main" val="3502040287"/>
                  </a:ext>
                </a:extLst>
              </a:tr>
              <a:tr h="708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nnUnet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263" marR="123263" marT="61631" marB="61631"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31200424</a:t>
                      </a:r>
                      <a:endParaRPr lang="zh-CN" altLang="en-US" sz="1600" dirty="0"/>
                    </a:p>
                  </a:txBody>
                  <a:tcPr marL="123263" marR="123263" marT="61631" marB="61631"/>
                </a:tc>
                <a:extLst>
                  <a:ext uri="{0D108BD9-81ED-4DB2-BD59-A6C34878D82A}">
                    <a16:rowId xmlns:a16="http://schemas.microsoft.com/office/drawing/2014/main" val="4168721119"/>
                  </a:ext>
                </a:extLst>
              </a:tr>
              <a:tr h="708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xLSTM-Unet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263" marR="123263" marT="61631" marB="61631"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43701120</a:t>
                      </a:r>
                      <a:endParaRPr lang="zh-CN" altLang="en-US" sz="1600" dirty="0"/>
                    </a:p>
                  </a:txBody>
                  <a:tcPr marL="123263" marR="123263" marT="61631" marB="61631"/>
                </a:tc>
                <a:extLst>
                  <a:ext uri="{0D108BD9-81ED-4DB2-BD59-A6C34878D82A}">
                    <a16:rowId xmlns:a16="http://schemas.microsoft.com/office/drawing/2014/main" val="289781427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8606285-9C60-E658-9CBF-677FB17D9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0486"/>
              </p:ext>
            </p:extLst>
          </p:nvPr>
        </p:nvGraphicFramePr>
        <p:xfrm>
          <a:off x="145789" y="3629634"/>
          <a:ext cx="11937020" cy="2496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8510">
                  <a:extLst>
                    <a:ext uri="{9D8B030D-6E8A-4147-A177-3AD203B41FA5}">
                      <a16:colId xmlns:a16="http://schemas.microsoft.com/office/drawing/2014/main" val="81671805"/>
                    </a:ext>
                  </a:extLst>
                </a:gridCol>
                <a:gridCol w="5968510">
                  <a:extLst>
                    <a:ext uri="{9D8B030D-6E8A-4147-A177-3AD203B41FA5}">
                      <a16:colId xmlns:a16="http://schemas.microsoft.com/office/drawing/2014/main" val="3770930040"/>
                    </a:ext>
                  </a:extLst>
                </a:gridCol>
              </a:tblGrid>
              <a:tr h="410875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Hyperparameters</a:t>
                      </a:r>
                      <a:endParaRPr lang="zh-CN" altLang="en-US" sz="1900" dirty="0"/>
                    </a:p>
                  </a:txBody>
                  <a:tcPr marL="123263" marR="123263" marT="61631" marB="61631"/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Value</a:t>
                      </a:r>
                      <a:endParaRPr lang="zh-CN" altLang="en-US" sz="1900" dirty="0"/>
                    </a:p>
                  </a:txBody>
                  <a:tcPr marL="123263" marR="123263" marT="61631" marB="61631"/>
                </a:tc>
                <a:extLst>
                  <a:ext uri="{0D108BD9-81ED-4DB2-BD59-A6C34878D82A}">
                    <a16:rowId xmlns:a16="http://schemas.microsoft.com/office/drawing/2014/main" val="3502040287"/>
                  </a:ext>
                </a:extLst>
              </a:tr>
              <a:tr h="410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 rate</a:t>
                      </a:r>
                    </a:p>
                  </a:txBody>
                  <a:tcPr marL="123263" marR="123263" marT="61631" marB="61631"/>
                </a:tc>
                <a:tc>
                  <a:txBody>
                    <a:bodyPr/>
                    <a:lstStyle/>
                    <a:p>
                      <a:r>
                        <a:rPr lang="en-US" altLang="zh-CN" sz="1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1900" dirty="0"/>
                    </a:p>
                  </a:txBody>
                  <a:tcPr marL="123263" marR="123263" marT="61631" marB="61631"/>
                </a:tc>
                <a:extLst>
                  <a:ext uri="{0D108BD9-81ED-4DB2-BD59-A6C34878D82A}">
                    <a16:rowId xmlns:a16="http://schemas.microsoft.com/office/drawing/2014/main" val="4168721119"/>
                  </a:ext>
                </a:extLst>
              </a:tr>
              <a:tr h="4323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Loss function</a:t>
                      </a:r>
                    </a:p>
                  </a:txBody>
                  <a:tcPr marL="123263" marR="123263" marT="61631" marB="61631"/>
                </a:tc>
                <a:tc>
                  <a:txBody>
                    <a:bodyPr/>
                    <a:lstStyle/>
                    <a:p>
                      <a:r>
                        <a:rPr lang="en-US" altLang="zh-CN" sz="1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Dice Loss, Cross Entropy Loss</a:t>
                      </a:r>
                      <a:endParaRPr lang="zh-CN" altLang="en-US" sz="1900" dirty="0"/>
                    </a:p>
                  </a:txBody>
                  <a:tcPr marL="123263" marR="123263" marT="61631" marB="61631"/>
                </a:tc>
                <a:extLst>
                  <a:ext uri="{0D108BD9-81ED-4DB2-BD59-A6C34878D82A}">
                    <a16:rowId xmlns:a16="http://schemas.microsoft.com/office/drawing/2014/main" val="2897814277"/>
                  </a:ext>
                </a:extLst>
              </a:tr>
              <a:tr h="410875">
                <a:tc>
                  <a:txBody>
                    <a:bodyPr/>
                    <a:lstStyle/>
                    <a:p>
                      <a:r>
                        <a:rPr lang="en-US" altLang="zh-CN" sz="19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Optimizer</a:t>
                      </a:r>
                      <a:endParaRPr lang="zh-CN" altLang="en-US" sz="19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263" marR="123263" marT="61631" marB="61631"/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SGD</a:t>
                      </a:r>
                      <a:endParaRPr lang="zh-CN" altLang="en-US" sz="1900" dirty="0"/>
                    </a:p>
                  </a:txBody>
                  <a:tcPr marL="123263" marR="123263" marT="61631" marB="61631"/>
                </a:tc>
                <a:extLst>
                  <a:ext uri="{0D108BD9-81ED-4DB2-BD59-A6C34878D82A}">
                    <a16:rowId xmlns:a16="http://schemas.microsoft.com/office/drawing/2014/main" val="2473698886"/>
                  </a:ext>
                </a:extLst>
              </a:tr>
              <a:tr h="410875">
                <a:tc>
                  <a:txBody>
                    <a:bodyPr/>
                    <a:lstStyle/>
                    <a:p>
                      <a:r>
                        <a:rPr lang="en-US" altLang="zh-CN" sz="19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 Epochs</a:t>
                      </a:r>
                      <a:endParaRPr lang="zh-CN" altLang="en-US" sz="19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263" marR="123263" marT="61631" marB="61631"/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200</a:t>
                      </a:r>
                      <a:endParaRPr lang="zh-CN" altLang="en-US" sz="1900" dirty="0"/>
                    </a:p>
                  </a:txBody>
                  <a:tcPr marL="123263" marR="123263" marT="61631" marB="61631"/>
                </a:tc>
                <a:extLst>
                  <a:ext uri="{0D108BD9-81ED-4DB2-BD59-A6C34878D82A}">
                    <a16:rowId xmlns:a16="http://schemas.microsoft.com/office/drawing/2014/main" val="3366255346"/>
                  </a:ext>
                </a:extLst>
              </a:tr>
              <a:tr h="410875">
                <a:tc>
                  <a:txBody>
                    <a:bodyPr/>
                    <a:lstStyle/>
                    <a:p>
                      <a:r>
                        <a:rPr lang="en-US" altLang="zh-CN" sz="19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 Size</a:t>
                      </a:r>
                      <a:endParaRPr lang="zh-CN" altLang="en-US" sz="19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263" marR="123263" marT="61631" marB="61631"/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1</a:t>
                      </a:r>
                      <a:endParaRPr lang="zh-CN" altLang="en-US" sz="1900" dirty="0"/>
                    </a:p>
                  </a:txBody>
                  <a:tcPr marL="123263" marR="123263" marT="61631" marB="61631"/>
                </a:tc>
                <a:extLst>
                  <a:ext uri="{0D108BD9-81ED-4DB2-BD59-A6C34878D82A}">
                    <a16:rowId xmlns:a16="http://schemas.microsoft.com/office/drawing/2014/main" val="1792902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078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 descr="A pool with trees and a build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" descr="A green and white fla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7501C95-B624-F9EB-9225-719ABCE6A82F}"/>
              </a:ext>
            </a:extLst>
          </p:cNvPr>
          <p:cNvSpPr txBox="1"/>
          <p:nvPr/>
        </p:nvSpPr>
        <p:spPr bwMode="auto">
          <a:xfrm>
            <a:off x="826645" y="1336019"/>
            <a:ext cx="9654541" cy="426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indent="71945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3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Background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3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Methods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3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Experiment Setting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3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17169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 descr="A pool with trees and a build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" descr="A green and white fla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F1B43217-CA4B-DC0A-8F18-BFC1FB42C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2660" y="572447"/>
            <a:ext cx="7726680" cy="387798"/>
          </a:xfrm>
        </p:spPr>
        <p:txBody>
          <a:bodyPr>
            <a:normAutofit fontScale="90000"/>
          </a:bodyPr>
          <a:lstStyle/>
          <a:p>
            <a:pPr marL="0" indent="0" algn="l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Conclusion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4191CD-8CF1-A563-C491-8D39D15F01EF}"/>
              </a:ext>
            </a:extLst>
          </p:cNvPr>
          <p:cNvSpPr txBox="1"/>
          <p:nvPr/>
        </p:nvSpPr>
        <p:spPr>
          <a:xfrm>
            <a:off x="322118" y="1278082"/>
            <a:ext cx="1084810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Summary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Models: (1)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nnUnet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(2)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xLSTM-Unet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 Geometric Transformations, Content Alterations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Postprocessing: Remove redundant segmented regions using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nnUnet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classification model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Biometry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linear regression to the linear correlation between maternal gestational weeks and the target measurement length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segmentation results of the organ tissue, find the maximum length of the target measurement on the specified cross-section(using transformation or not)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926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 descr="A pool with trees and a build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" descr="A green and white fla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F1B43217-CA4B-DC0A-8F18-BFC1FB42C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2660" y="572447"/>
            <a:ext cx="7726680" cy="387798"/>
          </a:xfrm>
        </p:spPr>
        <p:txBody>
          <a:bodyPr>
            <a:normAutofit fontScale="90000"/>
          </a:bodyPr>
          <a:lstStyle/>
          <a:p>
            <a:pPr marL="0" indent="0" algn="l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Team Introduction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A9C873-D40A-309F-CF2B-DF39B331C3FC}"/>
              </a:ext>
            </a:extLst>
          </p:cNvPr>
          <p:cNvSpPr txBox="1"/>
          <p:nvPr/>
        </p:nvSpPr>
        <p:spPr>
          <a:xfrm>
            <a:off x="8245716" y="1293921"/>
            <a:ext cx="21545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Lyuyang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Tong 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Postdoctoral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Wuhan University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E40C78-C24C-635F-7E2C-143F9952045E}"/>
              </a:ext>
            </a:extLst>
          </p:cNvPr>
          <p:cNvSpPr txBox="1"/>
          <p:nvPr/>
        </p:nvSpPr>
        <p:spPr>
          <a:xfrm>
            <a:off x="3610224" y="1283909"/>
            <a:ext cx="21545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 Du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Wuhan University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E1A1DE-1A84-5293-DA64-2BA44E6ADDF3}"/>
              </a:ext>
            </a:extLst>
          </p:cNvPr>
          <p:cNvSpPr txBox="1"/>
          <p:nvPr/>
        </p:nvSpPr>
        <p:spPr>
          <a:xfrm>
            <a:off x="2232660" y="2986569"/>
            <a:ext cx="2154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Jingwen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Jiang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Graduate Student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Wuhan University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6D7CB6C-5CB1-7BBF-AA96-82DE92183828}"/>
              </a:ext>
            </a:extLst>
          </p:cNvPr>
          <p:cNvSpPr txBox="1"/>
          <p:nvPr/>
        </p:nvSpPr>
        <p:spPr>
          <a:xfrm>
            <a:off x="6096000" y="2974677"/>
            <a:ext cx="2374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Chensheng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Zhang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Graduate Student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Wuhan University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789C6C-EA21-ADEF-51B4-2D7462A6CF6F}"/>
              </a:ext>
            </a:extLst>
          </p:cNvPr>
          <p:cNvSpPr txBox="1"/>
          <p:nvPr/>
        </p:nvSpPr>
        <p:spPr>
          <a:xfrm>
            <a:off x="9588021" y="2974677"/>
            <a:ext cx="21545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Hanling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Wang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Undergraduate Student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Xi'an </a:t>
            </a:r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Jiaotong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-Liverpool University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481C73-06F6-C55A-F48D-5AF07D006FC8}"/>
              </a:ext>
            </a:extLst>
          </p:cNvPr>
          <p:cNvSpPr txBox="1"/>
          <p:nvPr/>
        </p:nvSpPr>
        <p:spPr>
          <a:xfrm>
            <a:off x="3398730" y="4662246"/>
            <a:ext cx="2154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Xuezhi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Zhang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Graduate Student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Wuhan University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35B78B6-7A55-5947-6B84-BFDCECFC5690}"/>
              </a:ext>
            </a:extLst>
          </p:cNvPr>
          <p:cNvSpPr txBox="1"/>
          <p:nvPr/>
        </p:nvSpPr>
        <p:spPr>
          <a:xfrm>
            <a:off x="8245716" y="4749355"/>
            <a:ext cx="2154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Jiarui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Graduate Student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Wuhan University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F8D5F78-3413-33B0-C8B4-6755E6AD6C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7" t="16082" r="10045"/>
          <a:stretch/>
        </p:blipFill>
        <p:spPr>
          <a:xfrm>
            <a:off x="4762229" y="2983377"/>
            <a:ext cx="1310640" cy="139439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7BCBAA8-A415-CE24-CCF7-5CE41119E32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33"/>
          <a:stretch/>
        </p:blipFill>
        <p:spPr>
          <a:xfrm>
            <a:off x="823713" y="2983377"/>
            <a:ext cx="1408947" cy="140894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9AFDCB9-1F3B-B6DD-1FA5-57B6C5F41C3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0" t="5222" r="11891"/>
          <a:stretch/>
        </p:blipFill>
        <p:spPr>
          <a:xfrm>
            <a:off x="2236401" y="4750804"/>
            <a:ext cx="1262612" cy="155193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6D57990-BC18-2E1C-2C45-71C48D0827B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023" y="4749355"/>
            <a:ext cx="1164034" cy="155193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A16F59E-AD3C-F259-0800-0BA614C5A06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4"/>
          <a:stretch/>
        </p:blipFill>
        <p:spPr>
          <a:xfrm>
            <a:off x="8417445" y="2974677"/>
            <a:ext cx="980555" cy="140894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F32D7E1-D7F4-639A-D17B-B9522EB74FD1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6819" t="3076" r="8944"/>
          <a:stretch/>
        </p:blipFill>
        <p:spPr>
          <a:xfrm>
            <a:off x="2232660" y="1154774"/>
            <a:ext cx="1352164" cy="155579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45A2D28-6062-E046-844B-89F50D90B6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67943" y="1154774"/>
            <a:ext cx="1165525" cy="153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985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A pool with trees and a build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CA0F1D6-D202-FCCC-1F4B-1651762E5FD0}"/>
              </a:ext>
            </a:extLst>
          </p:cNvPr>
          <p:cNvSpPr txBox="1"/>
          <p:nvPr/>
        </p:nvSpPr>
        <p:spPr bwMode="auto">
          <a:xfrm>
            <a:off x="4016295" y="3429981"/>
            <a:ext cx="4159409" cy="1080000"/>
          </a:xfrm>
          <a:prstGeom prst="rect">
            <a:avLst/>
          </a:prstGeom>
          <a:solidFill>
            <a:schemeClr val="accent5">
              <a:lumMod val="75000"/>
              <a:alpha val="84000"/>
            </a:schemeClr>
          </a:solidFill>
          <a:ln>
            <a:noFill/>
          </a:ln>
        </p:spPr>
        <p:txBody>
          <a:bodyPr wrap="square" lIns="0" tIns="0" rIns="0" bIns="0" anchor="ctr">
            <a:spAutoFit/>
          </a:bodyPr>
          <a:lstStyle>
            <a:lvl1pPr indent="71945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 algn="ctr">
              <a:lnSpc>
                <a:spcPct val="140000"/>
              </a:lnSpc>
              <a:defRPr/>
            </a:pPr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Thank you !</a:t>
            </a:r>
            <a:endParaRPr lang="en-US" altLang="zh-CN" sz="36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6145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 descr="A pool with trees and a build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" descr="A green and white fla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7501C95-B624-F9EB-9225-719ABCE6A82F}"/>
              </a:ext>
            </a:extLst>
          </p:cNvPr>
          <p:cNvSpPr txBox="1"/>
          <p:nvPr/>
        </p:nvSpPr>
        <p:spPr bwMode="auto">
          <a:xfrm>
            <a:off x="826645" y="1336019"/>
            <a:ext cx="9654541" cy="426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indent="71945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3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Background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3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Methods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3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Experiment Setting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3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 descr="A pool with trees and a build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" descr="A green and white fla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F1B43217-CA4B-DC0A-8F18-BFC1FB42C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2660" y="572447"/>
            <a:ext cx="7726680" cy="387798"/>
          </a:xfrm>
        </p:spPr>
        <p:txBody>
          <a:bodyPr>
            <a:normAutofit fontScale="90000"/>
          </a:bodyPr>
          <a:lstStyle/>
          <a:p>
            <a:pPr marL="0" indent="0" algn="l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Background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80D517-E2EB-5769-F062-73CA906355DC}"/>
              </a:ext>
            </a:extLst>
          </p:cNvPr>
          <p:cNvSpPr txBox="1"/>
          <p:nvPr/>
        </p:nvSpPr>
        <p:spPr>
          <a:xfrm>
            <a:off x="468261" y="1420261"/>
            <a:ext cx="6484620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FeTA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2024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Chanllenge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It Matters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Fetal MRI helps diagnosis and intervention of congenital disorders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 methods help reduce time &amp; human errors</a:t>
            </a:r>
          </a:p>
          <a:p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Rapid brain changes during prenatal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quality issues (movements, artefacts)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morphology of abnormal brains</a:t>
            </a:r>
          </a:p>
          <a:p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What’s New in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FeTA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2024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 Biometry Task: Predict fetal measurements.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Low-field MRI Data: Includes 0.55T MRI.</a:t>
            </a:r>
          </a:p>
          <a:p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 algorithms for better prenatal brain segmentation and biometry, enhancing clinical decision-making globally.</a:t>
            </a:r>
          </a:p>
        </p:txBody>
      </p:sp>
      <p:pic>
        <p:nvPicPr>
          <p:cNvPr id="13" name="Picture 2" descr="FeTA tasks">
            <a:extLst>
              <a:ext uri="{FF2B5EF4-FFF2-40B4-BE49-F238E27FC236}">
                <a16:creationId xmlns:a16="http://schemas.microsoft.com/office/drawing/2014/main" id="{4EB76240-E71E-985A-8E1F-0F33A56629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8" t="26902" r="51177" b="9958"/>
          <a:stretch/>
        </p:blipFill>
        <p:spPr bwMode="auto">
          <a:xfrm>
            <a:off x="7754602" y="2241261"/>
            <a:ext cx="3180080" cy="210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eTA tasks">
            <a:extLst>
              <a:ext uri="{FF2B5EF4-FFF2-40B4-BE49-F238E27FC236}">
                <a16:creationId xmlns:a16="http://schemas.microsoft.com/office/drawing/2014/main" id="{1A81F929-53AC-5BD2-C39F-011E219571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2" t="6555" r="35278" b="65548"/>
          <a:stretch/>
        </p:blipFill>
        <p:spPr bwMode="auto">
          <a:xfrm>
            <a:off x="8832575" y="1450339"/>
            <a:ext cx="2145175" cy="93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F4D4AF7D-F8D9-CBD7-3877-A24D0986C536}"/>
              </a:ext>
            </a:extLst>
          </p:cNvPr>
          <p:cNvGrpSpPr/>
          <p:nvPr/>
        </p:nvGrpSpPr>
        <p:grpSpPr>
          <a:xfrm>
            <a:off x="7711534" y="4400313"/>
            <a:ext cx="3498831" cy="1920490"/>
            <a:chOff x="7711534" y="4400313"/>
            <a:chExt cx="3498831" cy="1920490"/>
          </a:xfrm>
        </p:grpSpPr>
        <p:pic>
          <p:nvPicPr>
            <p:cNvPr id="11" name="Picture 2" descr="FeTA tasks">
              <a:extLst>
                <a:ext uri="{FF2B5EF4-FFF2-40B4-BE49-F238E27FC236}">
                  <a16:creationId xmlns:a16="http://schemas.microsoft.com/office/drawing/2014/main" id="{B82939EA-E2A0-7C3A-EE95-5DE5E95BE89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87" t="28620" r="28013" b="13782"/>
            <a:stretch/>
          </p:blipFill>
          <p:spPr bwMode="auto">
            <a:xfrm>
              <a:off x="9593380" y="4400313"/>
              <a:ext cx="1616985" cy="1920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FeTA tasks">
              <a:extLst>
                <a:ext uri="{FF2B5EF4-FFF2-40B4-BE49-F238E27FC236}">
                  <a16:creationId xmlns:a16="http://schemas.microsoft.com/office/drawing/2014/main" id="{8B70A611-4194-3A90-C539-A24E130BC4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489" t="28620" r="5052" b="13782"/>
            <a:stretch/>
          </p:blipFill>
          <p:spPr bwMode="auto">
            <a:xfrm>
              <a:off x="7711534" y="4400313"/>
              <a:ext cx="1789591" cy="1920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4303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 descr="A pool with trees and a build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" descr="A green and white fla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F1B43217-CA4B-DC0A-8F18-BFC1FB42C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2660" y="572447"/>
            <a:ext cx="7726680" cy="387798"/>
          </a:xfrm>
        </p:spPr>
        <p:txBody>
          <a:bodyPr>
            <a:normAutofit fontScale="90000"/>
          </a:bodyPr>
          <a:lstStyle/>
          <a:p>
            <a:pPr marL="0" indent="0" algn="l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Background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80D517-E2EB-5769-F062-73CA906355DC}"/>
              </a:ext>
            </a:extLst>
          </p:cNvPr>
          <p:cNvSpPr txBox="1"/>
          <p:nvPr/>
        </p:nvSpPr>
        <p:spPr>
          <a:xfrm>
            <a:off x="468261" y="1420261"/>
            <a:ext cx="418818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Task</a:t>
            </a:r>
            <a:endParaRPr lang="es-ES" altLang="zh-C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of fetal brain tissues is crucial for assessing brain development and detecting early pathologies.</a:t>
            </a:r>
          </a:p>
          <a:p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 cases from two institutions including both neurotypical and pathological brains across varying gestational ages.</a:t>
            </a:r>
          </a:p>
          <a:p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varying original resolutions between institutions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F5B1E60-9691-AC00-50BF-12F1F08B09BF}"/>
              </a:ext>
            </a:extLst>
          </p:cNvPr>
          <p:cNvGrpSpPr/>
          <p:nvPr/>
        </p:nvGrpSpPr>
        <p:grpSpPr>
          <a:xfrm>
            <a:off x="5184136" y="1611954"/>
            <a:ext cx="6866509" cy="1755308"/>
            <a:chOff x="3345856" y="1357938"/>
            <a:chExt cx="5509481" cy="156797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6BB6651-F027-93D5-81FF-AEB1FD8E2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23802" y="1357939"/>
              <a:ext cx="1731535" cy="156797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C8509F1-4DD6-657B-CCB4-BA34B45A8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07054" y="1357938"/>
              <a:ext cx="1834745" cy="156797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8432473-857C-E99A-DC1F-8C34DC522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45856" y="1357938"/>
              <a:ext cx="1627446" cy="1567971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FF9265DC-9616-D119-D1F9-C8D6F653E47B}"/>
              </a:ext>
            </a:extLst>
          </p:cNvPr>
          <p:cNvGrpSpPr/>
          <p:nvPr/>
        </p:nvGrpSpPr>
        <p:grpSpPr>
          <a:xfrm>
            <a:off x="5184135" y="3730356"/>
            <a:ext cx="6866509" cy="2163101"/>
            <a:chOff x="3137810" y="3007718"/>
            <a:chExt cx="5262396" cy="1869507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F9FDF12E-B1C1-31C6-58D2-49FB6565F235}"/>
                </a:ext>
              </a:extLst>
            </p:cNvPr>
            <p:cNvSpPr/>
            <p:nvPr/>
          </p:nvSpPr>
          <p:spPr bwMode="auto">
            <a:xfrm>
              <a:off x="3137810" y="3007718"/>
              <a:ext cx="5262396" cy="186950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6858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dirty="0">
                  <a:solidFill>
                    <a:schemeClr val="tx1"/>
                  </a:solidFill>
                </a:rPr>
                <a:t>			</a:t>
              </a:r>
            </a:p>
            <a:p>
              <a:pPr marL="0" marR="0" indent="0" algn="l" defTabSz="6858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en-US" altLang="zh-CN" dirty="0">
                <a:solidFill>
                  <a:schemeClr val="tx1"/>
                </a:solidFill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D1D1A168-1F2C-6314-073F-9FD074D9223D}"/>
                </a:ext>
              </a:extLst>
            </p:cNvPr>
            <p:cNvGrpSpPr/>
            <p:nvPr/>
          </p:nvGrpSpPr>
          <p:grpSpPr>
            <a:xfrm>
              <a:off x="3457574" y="3206515"/>
              <a:ext cx="2594456" cy="264452"/>
              <a:chOff x="3457574" y="3206515"/>
              <a:chExt cx="2594456" cy="264452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42B667D7-F90A-D49B-BE6B-4AD7904381BD}"/>
                  </a:ext>
                </a:extLst>
              </p:cNvPr>
              <p:cNvSpPr/>
              <p:nvPr/>
            </p:nvSpPr>
            <p:spPr bwMode="auto">
              <a:xfrm>
                <a:off x="3457574" y="3206515"/>
                <a:ext cx="222885" cy="222885"/>
              </a:xfrm>
              <a:prstGeom prst="rect">
                <a:avLst/>
              </a:prstGeom>
              <a:solidFill>
                <a:srgbClr val="91121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D1C78D0-6D75-EF77-4296-E156D55B0852}"/>
                  </a:ext>
                </a:extLst>
              </p:cNvPr>
              <p:cNvSpPr txBox="1"/>
              <p:nvPr/>
            </p:nvSpPr>
            <p:spPr>
              <a:xfrm>
                <a:off x="3754755" y="3206515"/>
                <a:ext cx="2297275" cy="264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Intracranial space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69043C5F-3307-07DB-DC34-CA1CCEE955B3}"/>
                </a:ext>
              </a:extLst>
            </p:cNvPr>
            <p:cNvGrpSpPr/>
            <p:nvPr/>
          </p:nvGrpSpPr>
          <p:grpSpPr>
            <a:xfrm>
              <a:off x="3457574" y="3569471"/>
              <a:ext cx="2823211" cy="266003"/>
              <a:chOff x="3457574" y="3206515"/>
              <a:chExt cx="2823211" cy="266003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E047305-F0DE-0894-9221-75134ADEC2BD}"/>
                  </a:ext>
                </a:extLst>
              </p:cNvPr>
              <p:cNvSpPr/>
              <p:nvPr/>
            </p:nvSpPr>
            <p:spPr bwMode="auto">
              <a:xfrm>
                <a:off x="3457574" y="3206515"/>
                <a:ext cx="222885" cy="222885"/>
              </a:xfrm>
              <a:prstGeom prst="rect">
                <a:avLst/>
              </a:prstGeom>
              <a:solidFill>
                <a:srgbClr val="24A324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5E97A47-7197-4D13-24F3-153C40D74AB4}"/>
                  </a:ext>
                </a:extLst>
              </p:cNvPr>
              <p:cNvSpPr txBox="1"/>
              <p:nvPr/>
            </p:nvSpPr>
            <p:spPr>
              <a:xfrm>
                <a:off x="3754755" y="3206515"/>
                <a:ext cx="2526030" cy="266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External border of the cortex cerebri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22E8A9DF-AD06-75F6-29A2-2E8C847DEE34}"/>
                </a:ext>
              </a:extLst>
            </p:cNvPr>
            <p:cNvGrpSpPr/>
            <p:nvPr/>
          </p:nvGrpSpPr>
          <p:grpSpPr>
            <a:xfrm>
              <a:off x="3457574" y="3985195"/>
              <a:ext cx="2823211" cy="266003"/>
              <a:chOff x="3457574" y="3206515"/>
              <a:chExt cx="2823211" cy="266003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5B6956E-52A7-10E8-F213-B03C1EA2C7F8}"/>
                  </a:ext>
                </a:extLst>
              </p:cNvPr>
              <p:cNvSpPr/>
              <p:nvPr/>
            </p:nvSpPr>
            <p:spPr bwMode="auto">
              <a:xfrm>
                <a:off x="3457574" y="3206515"/>
                <a:ext cx="222885" cy="222885"/>
              </a:xfrm>
              <a:prstGeom prst="rect">
                <a:avLst/>
              </a:prstGeom>
              <a:solidFill>
                <a:srgbClr val="3737B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993603F-E9BE-CF29-E41E-335178E03000}"/>
                  </a:ext>
                </a:extLst>
              </p:cNvPr>
              <p:cNvSpPr txBox="1"/>
              <p:nvPr/>
            </p:nvSpPr>
            <p:spPr>
              <a:xfrm>
                <a:off x="3754755" y="3206515"/>
                <a:ext cx="2526030" cy="266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External border of the white matter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7E1C1A60-34D5-D9EB-82ED-8D578AAC7A92}"/>
                </a:ext>
              </a:extLst>
            </p:cNvPr>
            <p:cNvGrpSpPr/>
            <p:nvPr/>
          </p:nvGrpSpPr>
          <p:grpSpPr>
            <a:xfrm>
              <a:off x="6388022" y="3204965"/>
              <a:ext cx="1871906" cy="266003"/>
              <a:chOff x="3457574" y="3206515"/>
              <a:chExt cx="1871906" cy="266003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12765B7-9DBF-622F-6619-5D8187DB125B}"/>
                  </a:ext>
                </a:extLst>
              </p:cNvPr>
              <p:cNvSpPr/>
              <p:nvPr/>
            </p:nvSpPr>
            <p:spPr bwMode="auto">
              <a:xfrm>
                <a:off x="3457574" y="3206515"/>
                <a:ext cx="222885" cy="222885"/>
              </a:xfrm>
              <a:prstGeom prst="rect">
                <a:avLst/>
              </a:prstGeom>
              <a:solidFill>
                <a:srgbClr val="C8C84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53D1F25-4190-A730-A29F-8328DFE6E2BB}"/>
                  </a:ext>
                </a:extLst>
              </p:cNvPr>
              <p:cNvSpPr txBox="1"/>
              <p:nvPr/>
            </p:nvSpPr>
            <p:spPr>
              <a:xfrm>
                <a:off x="3754754" y="3206515"/>
                <a:ext cx="1574726" cy="266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Cerebral ventricles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E173205-CC8D-C064-6606-A65543758BB5}"/>
                </a:ext>
              </a:extLst>
            </p:cNvPr>
            <p:cNvGrpSpPr/>
            <p:nvPr/>
          </p:nvGrpSpPr>
          <p:grpSpPr>
            <a:xfrm>
              <a:off x="6388022" y="3566973"/>
              <a:ext cx="1649480" cy="266003"/>
              <a:chOff x="3457574" y="3206515"/>
              <a:chExt cx="1649480" cy="266003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4B5C6D3-F7BC-28C4-F8C8-A9BD03F9BC0A}"/>
                  </a:ext>
                </a:extLst>
              </p:cNvPr>
              <p:cNvSpPr/>
              <p:nvPr/>
            </p:nvSpPr>
            <p:spPr bwMode="auto">
              <a:xfrm>
                <a:off x="3457574" y="3206515"/>
                <a:ext cx="222885" cy="222885"/>
              </a:xfrm>
              <a:prstGeom prst="rect">
                <a:avLst/>
              </a:prstGeom>
              <a:solidFill>
                <a:srgbClr val="5BDADA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2A1571D-AB8D-79DE-9D29-762CE5EAE25B}"/>
                  </a:ext>
                </a:extLst>
              </p:cNvPr>
              <p:cNvSpPr txBox="1"/>
              <p:nvPr/>
            </p:nvSpPr>
            <p:spPr>
              <a:xfrm>
                <a:off x="3754755" y="3206515"/>
                <a:ext cx="1352299" cy="266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Cerebellum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2D38BF1-1ABA-941C-5DD0-2A36B13094AD}"/>
                </a:ext>
              </a:extLst>
            </p:cNvPr>
            <p:cNvGrpSpPr/>
            <p:nvPr/>
          </p:nvGrpSpPr>
          <p:grpSpPr>
            <a:xfrm>
              <a:off x="6388022" y="3965832"/>
              <a:ext cx="1649480" cy="266003"/>
              <a:chOff x="3457574" y="3206515"/>
              <a:chExt cx="1649480" cy="2660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A6F398E-ED74-BC69-9F46-9B3DCB538413}"/>
                  </a:ext>
                </a:extLst>
              </p:cNvPr>
              <p:cNvSpPr/>
              <p:nvPr/>
            </p:nvSpPr>
            <p:spPr bwMode="auto">
              <a:xfrm>
                <a:off x="3457574" y="3206515"/>
                <a:ext cx="222885" cy="222885"/>
              </a:xfrm>
              <a:prstGeom prst="rect">
                <a:avLst/>
              </a:prstGeom>
              <a:solidFill>
                <a:srgbClr val="EC6DE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88D6C7B-047C-41F8-D1DC-D4972E1FA047}"/>
                  </a:ext>
                </a:extLst>
              </p:cNvPr>
              <p:cNvSpPr txBox="1"/>
              <p:nvPr/>
            </p:nvSpPr>
            <p:spPr>
              <a:xfrm>
                <a:off x="3754755" y="3206515"/>
                <a:ext cx="1352299" cy="266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Deep gray matter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179C303-B909-39BF-C21A-A58B0607E38D}"/>
                </a:ext>
              </a:extLst>
            </p:cNvPr>
            <p:cNvGrpSpPr/>
            <p:nvPr/>
          </p:nvGrpSpPr>
          <p:grpSpPr>
            <a:xfrm>
              <a:off x="3467352" y="4383252"/>
              <a:ext cx="1649480" cy="266003"/>
              <a:chOff x="533856" y="3265125"/>
              <a:chExt cx="1649480" cy="266003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6D38ED2-019B-C410-5C5B-B2EBF814839E}"/>
                  </a:ext>
                </a:extLst>
              </p:cNvPr>
              <p:cNvSpPr/>
              <p:nvPr/>
            </p:nvSpPr>
            <p:spPr bwMode="auto">
              <a:xfrm>
                <a:off x="533856" y="3265125"/>
                <a:ext cx="222885" cy="222885"/>
              </a:xfrm>
              <a:prstGeom prst="rect">
                <a:avLst/>
              </a:prstGeom>
              <a:solidFill>
                <a:srgbClr val="FEF7EA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43A8E58-9885-42D1-A8E5-BB729296F3BB}"/>
                  </a:ext>
                </a:extLst>
              </p:cNvPr>
              <p:cNvSpPr txBox="1"/>
              <p:nvPr/>
            </p:nvSpPr>
            <p:spPr>
              <a:xfrm>
                <a:off x="831037" y="3265125"/>
                <a:ext cx="1352299" cy="266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Brainstem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95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 descr="A pool with trees and a build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" descr="A green and white fla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F1B43217-CA4B-DC0A-8F18-BFC1FB42C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2660" y="572447"/>
            <a:ext cx="7726680" cy="387798"/>
          </a:xfrm>
        </p:spPr>
        <p:txBody>
          <a:bodyPr>
            <a:normAutofit fontScale="90000"/>
          </a:bodyPr>
          <a:lstStyle/>
          <a:p>
            <a:pPr marL="0" indent="0" algn="l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Background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80D517-E2EB-5769-F062-73CA906355DC}"/>
              </a:ext>
            </a:extLst>
          </p:cNvPr>
          <p:cNvSpPr txBox="1"/>
          <p:nvPr/>
        </p:nvSpPr>
        <p:spPr>
          <a:xfrm>
            <a:off x="468261" y="1420261"/>
            <a:ext cx="4827440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Biometry Task</a:t>
            </a:r>
            <a:endParaRPr lang="es-ES" altLang="zh-C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Precise measurement of brain structures is key for evaluating fetal brain development and potential abnormalities.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Predict biometric measurements from super-resolution fetal brain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Biometry Targets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5051310-3EA2-1AAF-245F-E8DCDB3E95E8}"/>
              </a:ext>
            </a:extLst>
          </p:cNvPr>
          <p:cNvGrpSpPr/>
          <p:nvPr/>
        </p:nvGrpSpPr>
        <p:grpSpPr>
          <a:xfrm>
            <a:off x="732713" y="4132987"/>
            <a:ext cx="5629987" cy="2152566"/>
            <a:chOff x="3450890" y="3178647"/>
            <a:chExt cx="5397504" cy="1928878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966D68BB-A288-B06A-B9E8-9DE77A8A3F00}"/>
                </a:ext>
              </a:extLst>
            </p:cNvPr>
            <p:cNvGrpSpPr/>
            <p:nvPr/>
          </p:nvGrpSpPr>
          <p:grpSpPr>
            <a:xfrm>
              <a:off x="3457574" y="3178647"/>
              <a:ext cx="4260050" cy="358532"/>
              <a:chOff x="3457574" y="3178647"/>
              <a:chExt cx="4260050" cy="358532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BFA41E2D-7227-2948-DD8A-63A50236976C}"/>
                  </a:ext>
                </a:extLst>
              </p:cNvPr>
              <p:cNvSpPr/>
              <p:nvPr/>
            </p:nvSpPr>
            <p:spPr bwMode="auto">
              <a:xfrm>
                <a:off x="3457574" y="3206515"/>
                <a:ext cx="222885" cy="222885"/>
              </a:xfrm>
              <a:prstGeom prst="rect">
                <a:avLst/>
              </a:prstGeom>
              <a:solidFill>
                <a:srgbClr val="C5363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A96E1E9C-A3F4-B28C-AA64-89CBC5C634EA}"/>
                  </a:ext>
                </a:extLst>
              </p:cNvPr>
              <p:cNvSpPr txBox="1"/>
              <p:nvPr/>
            </p:nvSpPr>
            <p:spPr>
              <a:xfrm>
                <a:off x="3754755" y="3178647"/>
                <a:ext cx="3962869" cy="358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LCC: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length of the corpus callosum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7E5C0C4C-AA2C-5B70-AB58-98C2EE11D34C}"/>
                </a:ext>
              </a:extLst>
            </p:cNvPr>
            <p:cNvGrpSpPr/>
            <p:nvPr/>
          </p:nvGrpSpPr>
          <p:grpSpPr>
            <a:xfrm>
              <a:off x="3457575" y="4355249"/>
              <a:ext cx="4010110" cy="358532"/>
              <a:chOff x="3457575" y="3992293"/>
              <a:chExt cx="4010110" cy="358532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4142481-AD21-A1E4-7A25-430D5AF65C40}"/>
                  </a:ext>
                </a:extLst>
              </p:cNvPr>
              <p:cNvSpPr/>
              <p:nvPr/>
            </p:nvSpPr>
            <p:spPr bwMode="auto">
              <a:xfrm>
                <a:off x="3457575" y="4027725"/>
                <a:ext cx="222885" cy="222885"/>
              </a:xfrm>
              <a:prstGeom prst="rect">
                <a:avLst/>
              </a:prstGeom>
              <a:solidFill>
                <a:srgbClr val="AB77AB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234FE23-5D21-ACE7-25CE-4DD0D5624B93}"/>
                  </a:ext>
                </a:extLst>
              </p:cNvPr>
              <p:cNvSpPr txBox="1"/>
              <p:nvPr/>
            </p:nvSpPr>
            <p:spPr>
              <a:xfrm>
                <a:off x="3754755" y="3992293"/>
                <a:ext cx="3712930" cy="358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bBIP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brain biparietal diameter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02BACF83-2AAB-3F49-8097-3D886E36DA18}"/>
                </a:ext>
              </a:extLst>
            </p:cNvPr>
            <p:cNvGrpSpPr/>
            <p:nvPr/>
          </p:nvGrpSpPr>
          <p:grpSpPr>
            <a:xfrm>
              <a:off x="3450890" y="3566893"/>
              <a:ext cx="5397504" cy="358532"/>
              <a:chOff x="3450890" y="2788213"/>
              <a:chExt cx="5397504" cy="358532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21F1441A-0C6D-7948-3D68-5958B4AF25C6}"/>
                  </a:ext>
                </a:extLst>
              </p:cNvPr>
              <p:cNvSpPr/>
              <p:nvPr/>
            </p:nvSpPr>
            <p:spPr bwMode="auto">
              <a:xfrm>
                <a:off x="3450890" y="2813782"/>
                <a:ext cx="222885" cy="222885"/>
              </a:xfrm>
              <a:prstGeom prst="rect">
                <a:avLst/>
              </a:prstGeom>
              <a:solidFill>
                <a:srgbClr val="FE92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77FA62A-4BDA-D487-9CE2-62A3F7F73272}"/>
                  </a:ext>
                </a:extLst>
              </p:cNvPr>
              <p:cNvSpPr txBox="1"/>
              <p:nvPr/>
            </p:nvSpPr>
            <p:spPr>
              <a:xfrm>
                <a:off x="3748071" y="2788213"/>
                <a:ext cx="5100323" cy="358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TCD: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maximum transverse cerebellar diameter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CCF0C73D-9C3A-ABA2-9FB0-C453AA4AFF60}"/>
                </a:ext>
              </a:extLst>
            </p:cNvPr>
            <p:cNvGrpSpPr/>
            <p:nvPr/>
          </p:nvGrpSpPr>
          <p:grpSpPr>
            <a:xfrm>
              <a:off x="3450890" y="3947075"/>
              <a:ext cx="3315431" cy="358532"/>
              <a:chOff x="520442" y="3948625"/>
              <a:chExt cx="3315431" cy="358532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678F907B-9CFA-100A-0DCD-83F8F7FB76DD}"/>
                  </a:ext>
                </a:extLst>
              </p:cNvPr>
              <p:cNvSpPr/>
              <p:nvPr/>
            </p:nvSpPr>
            <p:spPr bwMode="auto">
              <a:xfrm>
                <a:off x="520442" y="3991256"/>
                <a:ext cx="222885" cy="222886"/>
              </a:xfrm>
              <a:prstGeom prst="rect">
                <a:avLst/>
              </a:prstGeom>
              <a:solidFill>
                <a:srgbClr val="50D30E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35C9AFC-3305-2313-A183-84C6CE25B69D}"/>
                  </a:ext>
                </a:extLst>
              </p:cNvPr>
              <p:cNvSpPr txBox="1"/>
              <p:nvPr/>
            </p:nvSpPr>
            <p:spPr>
              <a:xfrm>
                <a:off x="817623" y="3948625"/>
                <a:ext cx="3018250" cy="358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HV: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height of the vermis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E1451BD-36FD-0A77-64F3-1B9B26114CBB}"/>
                </a:ext>
              </a:extLst>
            </p:cNvPr>
            <p:cNvGrpSpPr/>
            <p:nvPr/>
          </p:nvGrpSpPr>
          <p:grpSpPr>
            <a:xfrm>
              <a:off x="3450890" y="4748993"/>
              <a:ext cx="3790329" cy="358532"/>
              <a:chOff x="520442" y="4388535"/>
              <a:chExt cx="3790329" cy="358532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BA4BD73-0718-C493-21A5-3B85CA20B740}"/>
                  </a:ext>
                </a:extLst>
              </p:cNvPr>
              <p:cNvSpPr/>
              <p:nvPr/>
            </p:nvSpPr>
            <p:spPr bwMode="auto">
              <a:xfrm>
                <a:off x="520442" y="4427261"/>
                <a:ext cx="222885" cy="222885"/>
              </a:xfrm>
              <a:prstGeom prst="rect">
                <a:avLst/>
              </a:prstGeom>
              <a:solidFill>
                <a:srgbClr val="59BDBE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E15D582-2B3D-1E55-EFF6-6EE3E0F80E3C}"/>
                  </a:ext>
                </a:extLst>
              </p:cNvPr>
              <p:cNvSpPr txBox="1"/>
              <p:nvPr/>
            </p:nvSpPr>
            <p:spPr>
              <a:xfrm>
                <a:off x="817623" y="4388535"/>
                <a:ext cx="3493148" cy="358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sBIP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skull biparietal diameter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2AA08EB-16FA-FBAE-45AA-338B69F8BD4C}"/>
              </a:ext>
            </a:extLst>
          </p:cNvPr>
          <p:cNvGrpSpPr/>
          <p:nvPr/>
        </p:nvGrpSpPr>
        <p:grpSpPr>
          <a:xfrm>
            <a:off x="6896301" y="1609518"/>
            <a:ext cx="4208160" cy="3904572"/>
            <a:chOff x="5332166" y="1015410"/>
            <a:chExt cx="3423204" cy="3363962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179ECA99-F727-E6E9-BA68-51778213D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4945" t="14356" r="57735" b="15518"/>
            <a:stretch/>
          </p:blipFill>
          <p:spPr>
            <a:xfrm>
              <a:off x="5332166" y="2559375"/>
              <a:ext cx="1689512" cy="1819997"/>
            </a:xfrm>
            <a:prstGeom prst="rect">
              <a:avLst/>
            </a:prstGeom>
          </p:spPr>
        </p:pic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AE4BEBE2-0619-4453-A401-D10A8827F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5009" t="11603" r="59381" b="28345"/>
            <a:stretch/>
          </p:blipFill>
          <p:spPr>
            <a:xfrm>
              <a:off x="5332166" y="1015412"/>
              <a:ext cx="1689512" cy="1454681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453AB5A0-B543-CA09-5246-FFD20639C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52975" t="19506" r="8252" b="15123"/>
            <a:stretch/>
          </p:blipFill>
          <p:spPr>
            <a:xfrm>
              <a:off x="7065858" y="2572603"/>
              <a:ext cx="1689512" cy="1806769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1DFBE45A-5E8A-8856-9886-F628C0BA4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54880" t="17437" r="5846" b="18689"/>
            <a:stretch/>
          </p:blipFill>
          <p:spPr>
            <a:xfrm>
              <a:off x="7065858" y="1015410"/>
              <a:ext cx="1689512" cy="1454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1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 descr="A pool with trees and a build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" descr="A green and white fla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7501C95-B624-F9EB-9225-719ABCE6A82F}"/>
              </a:ext>
            </a:extLst>
          </p:cNvPr>
          <p:cNvSpPr txBox="1"/>
          <p:nvPr/>
        </p:nvSpPr>
        <p:spPr bwMode="auto">
          <a:xfrm>
            <a:off x="826645" y="1336019"/>
            <a:ext cx="9654541" cy="426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indent="71945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3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Background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3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Methods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3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Experiment Setting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3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43572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 descr="A pool with trees and a build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" descr="A green and white fla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F1B43217-CA4B-DC0A-8F18-BFC1FB42C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2660" y="572447"/>
            <a:ext cx="7726680" cy="387798"/>
          </a:xfrm>
        </p:spPr>
        <p:txBody>
          <a:bodyPr>
            <a:normAutofit fontScale="90000"/>
          </a:bodyPr>
          <a:lstStyle/>
          <a:p>
            <a:pPr marL="0" indent="0" algn="l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Method Summary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21F7E56-B7DC-7D86-A1B2-E147095C3E60}"/>
              </a:ext>
            </a:extLst>
          </p:cNvPr>
          <p:cNvGrpSpPr/>
          <p:nvPr/>
        </p:nvGrpSpPr>
        <p:grpSpPr>
          <a:xfrm>
            <a:off x="329256" y="3295904"/>
            <a:ext cx="1783080" cy="3065563"/>
            <a:chOff x="114300" y="2372092"/>
            <a:chExt cx="1783080" cy="2287851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F0685792-42F2-79CF-9A2F-E191060CF05A}"/>
                </a:ext>
              </a:extLst>
            </p:cNvPr>
            <p:cNvSpPr/>
            <p:nvPr/>
          </p:nvSpPr>
          <p:spPr bwMode="auto">
            <a:xfrm>
              <a:off x="114300" y="2372092"/>
              <a:ext cx="1783080" cy="2287851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16B13B05-AF6B-C550-ABEC-2C2B7B1C8851}"/>
                </a:ext>
              </a:extLst>
            </p:cNvPr>
            <p:cNvSpPr/>
            <p:nvPr/>
          </p:nvSpPr>
          <p:spPr bwMode="auto">
            <a:xfrm>
              <a:off x="195073" y="3409963"/>
              <a:ext cx="1578893" cy="1078522"/>
            </a:xfrm>
            <a:prstGeom prst="roundRect">
              <a:avLst/>
            </a:prstGeom>
            <a:ln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 dirty="0">
                  <a:solidFill>
                    <a:schemeClr val="tx1"/>
                  </a:solidFill>
                </a:rPr>
                <a:t>Fetal Statistics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A07CD72-FE74-9491-4795-D5F294B5B7FF}"/>
                </a:ext>
              </a:extLst>
            </p:cNvPr>
            <p:cNvSpPr/>
            <p:nvPr/>
          </p:nvSpPr>
          <p:spPr bwMode="auto">
            <a:xfrm>
              <a:off x="216393" y="2662398"/>
              <a:ext cx="1578893" cy="45827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 dirty="0"/>
                <a:t>MRI Images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A7754439-698C-5B39-8442-F3D7CDBC1804}"/>
                </a:ext>
              </a:extLst>
            </p:cNvPr>
            <p:cNvSpPr/>
            <p:nvPr/>
          </p:nvSpPr>
          <p:spPr bwMode="auto">
            <a:xfrm>
              <a:off x="304101" y="3876616"/>
              <a:ext cx="1360837" cy="524654"/>
            </a:xfrm>
            <a:prstGeom prst="roundRect">
              <a:avLst/>
            </a:prstGeom>
            <a:solidFill>
              <a:srgbClr val="FF747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algn="ctr"/>
              <a:r>
                <a:rPr lang="en-US" altLang="zh-CN" sz="1600" dirty="0"/>
                <a:t>Gestational age</a:t>
              </a:r>
            </a:p>
          </p:txBody>
        </p:sp>
      </p:grp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5B9092F-65B7-85C2-0AA8-7274A85B4F82}"/>
              </a:ext>
            </a:extLst>
          </p:cNvPr>
          <p:cNvSpPr/>
          <p:nvPr/>
        </p:nvSpPr>
        <p:spPr bwMode="auto">
          <a:xfrm>
            <a:off x="5382492" y="4439338"/>
            <a:ext cx="1552013" cy="7742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Classification Network</a:t>
            </a:r>
          </a:p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nnUnet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2D5DEE1-0721-316F-BEE2-5CFB8AD1D530}"/>
              </a:ext>
            </a:extLst>
          </p:cNvPr>
          <p:cNvGrpSpPr/>
          <p:nvPr/>
        </p:nvGrpSpPr>
        <p:grpSpPr>
          <a:xfrm>
            <a:off x="7581995" y="4701098"/>
            <a:ext cx="1454689" cy="856887"/>
            <a:chOff x="3154305" y="3038045"/>
            <a:chExt cx="1454689" cy="856887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5350301-914C-2973-3AAE-A092923E3A07}"/>
                </a:ext>
              </a:extLst>
            </p:cNvPr>
            <p:cNvSpPr/>
            <p:nvPr/>
          </p:nvSpPr>
          <p:spPr bwMode="auto">
            <a:xfrm>
              <a:off x="3751200" y="3038045"/>
              <a:ext cx="259064" cy="25906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62A3078-E578-8F16-A730-77D7A5A0D9D0}"/>
                </a:ext>
              </a:extLst>
            </p:cNvPr>
            <p:cNvSpPr txBox="1"/>
            <p:nvPr/>
          </p:nvSpPr>
          <p:spPr>
            <a:xfrm>
              <a:off x="3154305" y="3310157"/>
              <a:ext cx="14546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cs typeface="Arial" panose="020B0604020202020204" pitchFamily="34" charset="0"/>
                </a:rPr>
                <a:t>Postprocessing</a:t>
              </a:r>
            </a:p>
          </p:txBody>
        </p:sp>
      </p:grp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999CB5B6-66FC-5C80-3474-16EE6B6D8E38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 bwMode="auto">
          <a:xfrm>
            <a:off x="2010242" y="3991926"/>
            <a:ext cx="3372250" cy="83453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A63D7230-99A5-10B2-FE06-43A30DFDAC7F}"/>
              </a:ext>
            </a:extLst>
          </p:cNvPr>
          <p:cNvCxnSpPr>
            <a:cxnSpLocks/>
            <a:stCxn id="19" idx="3"/>
            <a:endCxn id="30" idx="2"/>
          </p:cNvCxnSpPr>
          <p:nvPr/>
        </p:nvCxnSpPr>
        <p:spPr bwMode="auto">
          <a:xfrm>
            <a:off x="6938213" y="3103197"/>
            <a:ext cx="1234746" cy="37299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44A9B051-68DA-D29D-F504-5A34AB5FE980}"/>
              </a:ext>
            </a:extLst>
          </p:cNvPr>
          <p:cNvCxnSpPr>
            <a:cxnSpLocks/>
            <a:stCxn id="20" idx="3"/>
            <a:endCxn id="30" idx="2"/>
          </p:cNvCxnSpPr>
          <p:nvPr/>
        </p:nvCxnSpPr>
        <p:spPr bwMode="auto">
          <a:xfrm flipV="1">
            <a:off x="6934505" y="3476187"/>
            <a:ext cx="1238454" cy="52480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8275474-80D1-B5E9-7D40-363C473737FB}"/>
              </a:ext>
            </a:extLst>
          </p:cNvPr>
          <p:cNvSpPr/>
          <p:nvPr/>
        </p:nvSpPr>
        <p:spPr bwMode="auto">
          <a:xfrm>
            <a:off x="5382493" y="2910487"/>
            <a:ext cx="1555720" cy="38541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nnUnet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FD38CA5-1230-C25D-6868-C61BF07D6BEB}"/>
              </a:ext>
            </a:extLst>
          </p:cNvPr>
          <p:cNvSpPr/>
          <p:nvPr/>
        </p:nvSpPr>
        <p:spPr bwMode="auto">
          <a:xfrm>
            <a:off x="5382492" y="3808283"/>
            <a:ext cx="1552013" cy="38541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xLSTM-Unet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7A01EDF0-4585-CA7A-B43B-E7AC27C6E2B2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 bwMode="auto">
          <a:xfrm flipV="1">
            <a:off x="2010242" y="3103197"/>
            <a:ext cx="3372251" cy="88872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6182C0F5-C1E4-22AF-BFCD-7D8A8F618925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 bwMode="auto">
          <a:xfrm>
            <a:off x="2010242" y="3991926"/>
            <a:ext cx="3372250" cy="906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AC23719-9942-A948-D7FF-2406B26259E1}"/>
              </a:ext>
            </a:extLst>
          </p:cNvPr>
          <p:cNvSpPr/>
          <p:nvPr/>
        </p:nvSpPr>
        <p:spPr bwMode="auto">
          <a:xfrm>
            <a:off x="9677327" y="5374167"/>
            <a:ext cx="2177532" cy="5980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Biometry Result</a:t>
            </a:r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CF8E885E-E6C4-CC6A-A2BB-F52268E29186}"/>
              </a:ext>
            </a:extLst>
          </p:cNvPr>
          <p:cNvCxnSpPr>
            <a:cxnSpLocks/>
            <a:stCxn id="13" idx="6"/>
            <a:endCxn id="26" idx="1"/>
          </p:cNvCxnSpPr>
          <p:nvPr/>
        </p:nvCxnSpPr>
        <p:spPr bwMode="auto">
          <a:xfrm flipV="1">
            <a:off x="8437954" y="3349135"/>
            <a:ext cx="1239373" cy="148149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81D78DF-8ED2-9A59-4449-5578CE700957}"/>
              </a:ext>
            </a:extLst>
          </p:cNvPr>
          <p:cNvSpPr/>
          <p:nvPr/>
        </p:nvSpPr>
        <p:spPr bwMode="auto">
          <a:xfrm>
            <a:off x="9677327" y="3050105"/>
            <a:ext cx="2177533" cy="59805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en-US" altLang="zh-CN" sz="1600" dirty="0"/>
              <a:t>Segmentation Result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3D2E5B6-1E45-5132-18CB-BAE38F6F95AB}"/>
              </a:ext>
            </a:extLst>
          </p:cNvPr>
          <p:cNvGrpSpPr/>
          <p:nvPr/>
        </p:nvGrpSpPr>
        <p:grpSpPr>
          <a:xfrm>
            <a:off x="7649059" y="2812464"/>
            <a:ext cx="1306864" cy="793255"/>
            <a:chOff x="4920572" y="1194154"/>
            <a:chExt cx="1306864" cy="793255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3D77F3AE-5D32-C487-F6EC-B5F31BA2DA9D}"/>
                </a:ext>
              </a:extLst>
            </p:cNvPr>
            <p:cNvGrpSpPr/>
            <p:nvPr/>
          </p:nvGrpSpPr>
          <p:grpSpPr>
            <a:xfrm>
              <a:off x="5444472" y="1728345"/>
              <a:ext cx="259064" cy="259064"/>
              <a:chOff x="3402591" y="1736093"/>
              <a:chExt cx="259064" cy="259064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D1F7DA-C7C0-6773-F096-134B11664BD7}"/>
                  </a:ext>
                </a:extLst>
              </p:cNvPr>
              <p:cNvSpPr/>
              <p:nvPr/>
            </p:nvSpPr>
            <p:spPr bwMode="auto">
              <a:xfrm>
                <a:off x="3402591" y="1736093"/>
                <a:ext cx="259064" cy="259064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41257132-01DA-54D5-82DC-C9EDD6D8C9FE}"/>
                  </a:ext>
                </a:extLst>
              </p:cNvPr>
              <p:cNvCxnSpPr>
                <a:stCxn id="30" idx="2"/>
                <a:endCxn id="30" idx="6"/>
              </p:cNvCxnSpPr>
              <p:nvPr/>
            </p:nvCxnSpPr>
            <p:spPr bwMode="auto">
              <a:xfrm>
                <a:off x="3402591" y="1865625"/>
                <a:ext cx="259064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E0F8988E-4AA3-C288-B69B-3842F0F671A4}"/>
                  </a:ext>
                </a:extLst>
              </p:cNvPr>
              <p:cNvCxnSpPr>
                <a:cxnSpLocks/>
                <a:stCxn id="30" idx="0"/>
                <a:endCxn id="30" idx="4"/>
              </p:cNvCxnSpPr>
              <p:nvPr/>
            </p:nvCxnSpPr>
            <p:spPr bwMode="auto">
              <a:xfrm>
                <a:off x="3532123" y="1736093"/>
                <a:ext cx="0" cy="259064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DBB1922-6C49-DF45-5D41-F55C9CAD46B7}"/>
                </a:ext>
              </a:extLst>
            </p:cNvPr>
            <p:cNvSpPr txBox="1"/>
            <p:nvPr/>
          </p:nvSpPr>
          <p:spPr>
            <a:xfrm>
              <a:off x="4920572" y="1194154"/>
              <a:ext cx="13068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Ensemble</a:t>
              </a: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(average)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46AF02E-80E7-2483-B2DD-089FC1ECAC81}"/>
              </a:ext>
            </a:extLst>
          </p:cNvPr>
          <p:cNvSpPr/>
          <p:nvPr/>
        </p:nvSpPr>
        <p:spPr bwMode="auto">
          <a:xfrm>
            <a:off x="5382492" y="5435115"/>
            <a:ext cx="1552013" cy="4761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Linear Regression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0E0E65B2-E3E2-F46F-8B37-7268A9D6480E}"/>
              </a:ext>
            </a:extLst>
          </p:cNvPr>
          <p:cNvGrpSpPr/>
          <p:nvPr/>
        </p:nvGrpSpPr>
        <p:grpSpPr>
          <a:xfrm>
            <a:off x="446922" y="1241644"/>
            <a:ext cx="6263172" cy="1383884"/>
            <a:chOff x="327923" y="1372809"/>
            <a:chExt cx="4898849" cy="1092835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27AAB248-BB68-4635-0A7E-85053168D74A}"/>
                </a:ext>
              </a:extLst>
            </p:cNvPr>
            <p:cNvSpPr/>
            <p:nvPr/>
          </p:nvSpPr>
          <p:spPr bwMode="auto">
            <a:xfrm>
              <a:off x="327923" y="1387778"/>
              <a:ext cx="2218608" cy="106251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rgbClr val="2372A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r>
                <a:rPr lang="en-US" altLang="zh-CN" sz="1600" dirty="0">
                  <a:cs typeface="Arial" panose="020B0604020202020204" pitchFamily="34" charset="0"/>
                </a:rPr>
                <a:t>Geometric Transformations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cs typeface="Arial" panose="020B0604020202020204" pitchFamily="34" charset="0"/>
                </a:rPr>
                <a:t>Rotations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cs typeface="Arial" panose="020B0604020202020204" pitchFamily="34" charset="0"/>
                </a:rPr>
                <a:t>Scaling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cs typeface="Arial" panose="020B0604020202020204" pitchFamily="34" charset="0"/>
                </a:rPr>
                <a:t>Cropping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cs typeface="Arial" panose="020B0604020202020204" pitchFamily="34" charset="0"/>
                </a:rPr>
                <a:t>Mirror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3A8D734B-5AFF-F745-C6B2-428E1883DD30}"/>
                </a:ext>
              </a:extLst>
            </p:cNvPr>
            <p:cNvSpPr/>
            <p:nvPr/>
          </p:nvSpPr>
          <p:spPr bwMode="auto">
            <a:xfrm>
              <a:off x="2546531" y="1372809"/>
              <a:ext cx="2680241" cy="109283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r>
                <a:rPr lang="en-US" altLang="zh-CN" sz="1600" dirty="0"/>
                <a:t>Content Alterations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dirty="0"/>
                <a:t>Blurring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dirty="0"/>
                <a:t>Intensity(Contrast &amp; Brightness)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dirty="0"/>
                <a:t>Resolution Simulation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dirty="0"/>
                <a:t>Gamma Transformation</a:t>
              </a:r>
              <a:endParaRPr lang="zh-CN" altLang="en-US" sz="1600" dirty="0"/>
            </a:p>
          </p:txBody>
        </p:sp>
      </p:grp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C38030E-4B3B-8432-815D-2B9EFE1E92E5}"/>
              </a:ext>
            </a:extLst>
          </p:cNvPr>
          <p:cNvCxnSpPr>
            <a:cxnSpLocks/>
          </p:cNvCxnSpPr>
          <p:nvPr/>
        </p:nvCxnSpPr>
        <p:spPr bwMode="auto">
          <a:xfrm>
            <a:off x="3283409" y="2457610"/>
            <a:ext cx="0" cy="154338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CA309BF-9D6E-1C69-3E25-E456FE03B513}"/>
              </a:ext>
            </a:extLst>
          </p:cNvPr>
          <p:cNvCxnSpPr>
            <a:cxnSpLocks/>
            <a:stCxn id="26" idx="2"/>
            <a:endCxn id="24" idx="0"/>
          </p:cNvCxnSpPr>
          <p:nvPr/>
        </p:nvCxnSpPr>
        <p:spPr bwMode="auto">
          <a:xfrm flipH="1">
            <a:off x="10766093" y="3648164"/>
            <a:ext cx="1" cy="172600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B9FDB3D-CC77-8C70-3B6C-D64C3A07AD0B}"/>
              </a:ext>
            </a:extLst>
          </p:cNvPr>
          <p:cNvCxnSpPr>
            <a:cxnSpLocks/>
            <a:stCxn id="33" idx="3"/>
            <a:endCxn id="24" idx="1"/>
          </p:cNvCxnSpPr>
          <p:nvPr/>
        </p:nvCxnSpPr>
        <p:spPr bwMode="auto">
          <a:xfrm>
            <a:off x="6934505" y="5673197"/>
            <a:ext cx="2742822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FFDE144-7346-06AB-7381-C69ECED16003}"/>
              </a:ext>
            </a:extLst>
          </p:cNvPr>
          <p:cNvCxnSpPr>
            <a:cxnSpLocks/>
            <a:stCxn id="9" idx="3"/>
            <a:endCxn id="13" idx="2"/>
          </p:cNvCxnSpPr>
          <p:nvPr/>
        </p:nvCxnSpPr>
        <p:spPr bwMode="auto">
          <a:xfrm>
            <a:off x="6934505" y="4826465"/>
            <a:ext cx="1244385" cy="416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3B5365D0-3BCE-161D-5542-FA2FC52470D8}"/>
              </a:ext>
            </a:extLst>
          </p:cNvPr>
          <p:cNvCxnSpPr>
            <a:cxnSpLocks/>
            <a:stCxn id="8" idx="3"/>
            <a:endCxn id="33" idx="1"/>
          </p:cNvCxnSpPr>
          <p:nvPr/>
        </p:nvCxnSpPr>
        <p:spPr bwMode="auto">
          <a:xfrm>
            <a:off x="1879894" y="5663363"/>
            <a:ext cx="3502598" cy="983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B89B265F-9C13-C0DE-3636-0CA6F982750D}"/>
              </a:ext>
            </a:extLst>
          </p:cNvPr>
          <p:cNvCxnSpPr>
            <a:cxnSpLocks/>
            <a:stCxn id="30" idx="4"/>
          </p:cNvCxnSpPr>
          <p:nvPr/>
        </p:nvCxnSpPr>
        <p:spPr bwMode="auto">
          <a:xfrm>
            <a:off x="8302491" y="3605719"/>
            <a:ext cx="6850" cy="108086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A9FA3EDE-0908-6992-19AB-601578560C23}"/>
              </a:ext>
            </a:extLst>
          </p:cNvPr>
          <p:cNvCxnSpPr>
            <a:stCxn id="13" idx="1"/>
            <a:endCxn id="13" idx="5"/>
          </p:cNvCxnSpPr>
          <p:nvPr/>
        </p:nvCxnSpPr>
        <p:spPr>
          <a:xfrm>
            <a:off x="8216829" y="4739037"/>
            <a:ext cx="183186" cy="183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87D25468-187C-7654-126A-39A9348C622E}"/>
              </a:ext>
            </a:extLst>
          </p:cNvPr>
          <p:cNvCxnSpPr>
            <a:cxnSpLocks/>
            <a:stCxn id="13" idx="3"/>
            <a:endCxn id="13" idx="7"/>
          </p:cNvCxnSpPr>
          <p:nvPr/>
        </p:nvCxnSpPr>
        <p:spPr>
          <a:xfrm flipV="1">
            <a:off x="8216829" y="4739037"/>
            <a:ext cx="183186" cy="183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9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 descr="A pool with trees and a build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" descr="A green and white fla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F1B43217-CA4B-DC0A-8F18-BFC1FB42C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2660" y="572447"/>
            <a:ext cx="7726680" cy="387798"/>
          </a:xfrm>
        </p:spPr>
        <p:txBody>
          <a:bodyPr>
            <a:normAutofit fontScale="90000"/>
          </a:bodyPr>
          <a:lstStyle/>
          <a:p>
            <a:pPr marL="0" indent="0" algn="l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Segmentation Models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2787701-E35E-D92E-0086-B5975584E82C}"/>
              </a:ext>
            </a:extLst>
          </p:cNvPr>
          <p:cNvGrpSpPr/>
          <p:nvPr/>
        </p:nvGrpSpPr>
        <p:grpSpPr>
          <a:xfrm>
            <a:off x="291285" y="2705930"/>
            <a:ext cx="5061842" cy="2883474"/>
            <a:chOff x="406433" y="1606082"/>
            <a:chExt cx="5038039" cy="2971633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1380E81-1A25-7D3E-78E8-43CCD807610D}"/>
                </a:ext>
              </a:extLst>
            </p:cNvPr>
            <p:cNvSpPr/>
            <p:nvPr/>
          </p:nvSpPr>
          <p:spPr bwMode="auto">
            <a:xfrm>
              <a:off x="406433" y="1606082"/>
              <a:ext cx="74295" cy="804863"/>
            </a:xfrm>
            <a:prstGeom prst="rect">
              <a:avLst/>
            </a:prstGeom>
            <a:solidFill>
              <a:srgbClr val="EA7E7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3C2758E-AA54-C964-6C7F-6C2372717149}"/>
                </a:ext>
              </a:extLst>
            </p:cNvPr>
            <p:cNvSpPr/>
            <p:nvPr/>
          </p:nvSpPr>
          <p:spPr bwMode="auto">
            <a:xfrm>
              <a:off x="641724" y="1606082"/>
              <a:ext cx="74295" cy="804863"/>
            </a:xfrm>
            <a:prstGeom prst="rect">
              <a:avLst/>
            </a:prstGeom>
            <a:solidFill>
              <a:srgbClr val="8FAAD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102DAA2-91E8-C067-D3C2-378ECBED5E4A}"/>
                </a:ext>
              </a:extLst>
            </p:cNvPr>
            <p:cNvSpPr/>
            <p:nvPr/>
          </p:nvSpPr>
          <p:spPr bwMode="auto">
            <a:xfrm>
              <a:off x="777908" y="1606082"/>
              <a:ext cx="74295" cy="804863"/>
            </a:xfrm>
            <a:prstGeom prst="rect">
              <a:avLst/>
            </a:prstGeom>
            <a:solidFill>
              <a:srgbClr val="8FAAD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14E6022-21E4-AFA7-A9FD-9A766BF484F8}"/>
                </a:ext>
              </a:extLst>
            </p:cNvPr>
            <p:cNvSpPr/>
            <p:nvPr/>
          </p:nvSpPr>
          <p:spPr bwMode="auto">
            <a:xfrm>
              <a:off x="968336" y="2512839"/>
              <a:ext cx="126000" cy="619125"/>
            </a:xfrm>
            <a:prstGeom prst="rect">
              <a:avLst/>
            </a:prstGeom>
            <a:solidFill>
              <a:srgbClr val="8FAAD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A64F407-A520-AB09-68D6-724CC4050321}"/>
                </a:ext>
              </a:extLst>
            </p:cNvPr>
            <p:cNvSpPr/>
            <p:nvPr/>
          </p:nvSpPr>
          <p:spPr bwMode="auto">
            <a:xfrm>
              <a:off x="1333505" y="3263475"/>
              <a:ext cx="197535" cy="456898"/>
            </a:xfrm>
            <a:prstGeom prst="rect">
              <a:avLst/>
            </a:prstGeom>
            <a:solidFill>
              <a:srgbClr val="8FAAD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3B06935-84F1-A8AE-D140-3802D75A9FB2}"/>
                </a:ext>
              </a:extLst>
            </p:cNvPr>
            <p:cNvSpPr/>
            <p:nvPr/>
          </p:nvSpPr>
          <p:spPr bwMode="auto">
            <a:xfrm>
              <a:off x="5370177" y="1609425"/>
              <a:ext cx="74295" cy="799945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7F769BBA-4B42-512C-E9FB-4650A58A16CF}"/>
                </a:ext>
              </a:extLst>
            </p:cNvPr>
            <p:cNvSpPr/>
            <p:nvPr/>
          </p:nvSpPr>
          <p:spPr bwMode="auto">
            <a:xfrm>
              <a:off x="1142422" y="2512839"/>
              <a:ext cx="126000" cy="619125"/>
            </a:xfrm>
            <a:prstGeom prst="rect">
              <a:avLst/>
            </a:prstGeom>
            <a:solidFill>
              <a:srgbClr val="8FAAD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FAF5CE9-2054-A807-C369-2480F985A3BB}"/>
                </a:ext>
              </a:extLst>
            </p:cNvPr>
            <p:cNvSpPr/>
            <p:nvPr/>
          </p:nvSpPr>
          <p:spPr bwMode="auto">
            <a:xfrm>
              <a:off x="1552408" y="3263475"/>
              <a:ext cx="196142" cy="457200"/>
            </a:xfrm>
            <a:prstGeom prst="rect">
              <a:avLst/>
            </a:prstGeom>
            <a:solidFill>
              <a:srgbClr val="8FAAD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116B7EA-58BA-9A77-5E92-263B69243221}"/>
                </a:ext>
              </a:extLst>
            </p:cNvPr>
            <p:cNvSpPr/>
            <p:nvPr/>
          </p:nvSpPr>
          <p:spPr bwMode="auto">
            <a:xfrm>
              <a:off x="1773908" y="3861511"/>
              <a:ext cx="285870" cy="384458"/>
            </a:xfrm>
            <a:prstGeom prst="rect">
              <a:avLst/>
            </a:prstGeom>
            <a:solidFill>
              <a:srgbClr val="8FAAD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B2A24E9-CFBC-5922-69E0-DE889F0CC188}"/>
                </a:ext>
              </a:extLst>
            </p:cNvPr>
            <p:cNvSpPr/>
            <p:nvPr/>
          </p:nvSpPr>
          <p:spPr bwMode="auto">
            <a:xfrm>
              <a:off x="2134073" y="3861511"/>
              <a:ext cx="285870" cy="384458"/>
            </a:xfrm>
            <a:prstGeom prst="rect">
              <a:avLst/>
            </a:prstGeom>
            <a:solidFill>
              <a:srgbClr val="8FAAD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B97B4210-CE08-CCAB-F41A-5589064FF567}"/>
                </a:ext>
              </a:extLst>
            </p:cNvPr>
            <p:cNvSpPr/>
            <p:nvPr/>
          </p:nvSpPr>
          <p:spPr bwMode="auto">
            <a:xfrm>
              <a:off x="2364034" y="4307934"/>
              <a:ext cx="445771" cy="269781"/>
            </a:xfrm>
            <a:prstGeom prst="rect">
              <a:avLst/>
            </a:prstGeom>
            <a:solidFill>
              <a:srgbClr val="8FAAD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DB65B49-2950-1B38-C5EF-A7A3B1ED8411}"/>
                </a:ext>
              </a:extLst>
            </p:cNvPr>
            <p:cNvSpPr/>
            <p:nvPr/>
          </p:nvSpPr>
          <p:spPr bwMode="auto">
            <a:xfrm>
              <a:off x="2884100" y="4307934"/>
              <a:ext cx="445771" cy="269781"/>
            </a:xfrm>
            <a:prstGeom prst="rect">
              <a:avLst/>
            </a:prstGeom>
            <a:solidFill>
              <a:srgbClr val="8FAAD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0E1B2121-B863-D3B0-FC36-A42EC17590A0}"/>
                </a:ext>
              </a:extLst>
            </p:cNvPr>
            <p:cNvSpPr/>
            <p:nvPr/>
          </p:nvSpPr>
          <p:spPr bwMode="auto">
            <a:xfrm flipH="1">
              <a:off x="5229566" y="1608553"/>
              <a:ext cx="74295" cy="804863"/>
            </a:xfrm>
            <a:prstGeom prst="rect">
              <a:avLst/>
            </a:prstGeom>
            <a:solidFill>
              <a:srgbClr val="8FAAD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D3BB909-5A0E-4C8D-CED0-B27D25BAA0B1}"/>
                </a:ext>
              </a:extLst>
            </p:cNvPr>
            <p:cNvSpPr/>
            <p:nvPr/>
          </p:nvSpPr>
          <p:spPr bwMode="auto">
            <a:xfrm flipH="1">
              <a:off x="5093382" y="1608553"/>
              <a:ext cx="74295" cy="804863"/>
            </a:xfrm>
            <a:prstGeom prst="rect">
              <a:avLst/>
            </a:prstGeom>
            <a:solidFill>
              <a:srgbClr val="8FAAD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00BDBE03-5C97-79A6-FBD0-4BF64D949C1E}"/>
                </a:ext>
              </a:extLst>
            </p:cNvPr>
            <p:cNvSpPr/>
            <p:nvPr/>
          </p:nvSpPr>
          <p:spPr bwMode="auto">
            <a:xfrm flipH="1">
              <a:off x="4811233" y="2521614"/>
              <a:ext cx="126000" cy="619125"/>
            </a:xfrm>
            <a:prstGeom prst="rect">
              <a:avLst/>
            </a:prstGeom>
            <a:solidFill>
              <a:srgbClr val="8FAAD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8128AB3-BC70-B370-47C1-923D4F39A937}"/>
                </a:ext>
              </a:extLst>
            </p:cNvPr>
            <p:cNvSpPr/>
            <p:nvPr/>
          </p:nvSpPr>
          <p:spPr bwMode="auto">
            <a:xfrm flipH="1">
              <a:off x="4332160" y="3255019"/>
              <a:ext cx="197535" cy="461665"/>
            </a:xfrm>
            <a:prstGeom prst="rect">
              <a:avLst/>
            </a:prstGeom>
            <a:solidFill>
              <a:srgbClr val="8FAAD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737669D-4313-49A0-B479-63BC1FEF86F6}"/>
                </a:ext>
              </a:extLst>
            </p:cNvPr>
            <p:cNvSpPr/>
            <p:nvPr/>
          </p:nvSpPr>
          <p:spPr bwMode="auto">
            <a:xfrm flipH="1">
              <a:off x="4637147" y="2521614"/>
              <a:ext cx="126000" cy="619125"/>
            </a:xfrm>
            <a:prstGeom prst="rect">
              <a:avLst/>
            </a:prstGeom>
            <a:solidFill>
              <a:srgbClr val="8FAAD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2A01CD49-3B72-B30A-1068-A5BE76AB567C}"/>
                </a:ext>
              </a:extLst>
            </p:cNvPr>
            <p:cNvSpPr/>
            <p:nvPr/>
          </p:nvSpPr>
          <p:spPr bwMode="auto">
            <a:xfrm flipH="1">
              <a:off x="4090831" y="3255019"/>
              <a:ext cx="197535" cy="461665"/>
            </a:xfrm>
            <a:prstGeom prst="rect">
              <a:avLst/>
            </a:prstGeom>
            <a:solidFill>
              <a:srgbClr val="8FAAD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FE5E93B9-6E3B-AD93-CD47-11EE64122A86}"/>
                </a:ext>
              </a:extLst>
            </p:cNvPr>
            <p:cNvSpPr/>
            <p:nvPr/>
          </p:nvSpPr>
          <p:spPr bwMode="auto">
            <a:xfrm flipH="1">
              <a:off x="3704559" y="3858764"/>
              <a:ext cx="285870" cy="384458"/>
            </a:xfrm>
            <a:prstGeom prst="rect">
              <a:avLst/>
            </a:prstGeom>
            <a:solidFill>
              <a:srgbClr val="8FAAD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69218B76-26EE-738C-3EBC-79D18426D7B8}"/>
                </a:ext>
              </a:extLst>
            </p:cNvPr>
            <p:cNvSpPr/>
            <p:nvPr/>
          </p:nvSpPr>
          <p:spPr bwMode="auto">
            <a:xfrm flipH="1">
              <a:off x="3344394" y="3858764"/>
              <a:ext cx="285870" cy="384458"/>
            </a:xfrm>
            <a:prstGeom prst="rect">
              <a:avLst/>
            </a:prstGeom>
            <a:solidFill>
              <a:srgbClr val="8FAAD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3E3B60CB-43E9-F7A2-B7D5-9580BF19983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482381" y="4057650"/>
              <a:ext cx="803437" cy="0"/>
            </a:xfrm>
            <a:prstGeom prst="straightConnector1">
              <a:avLst/>
            </a:prstGeom>
            <a:ln>
              <a:prstDash val="sysDot"/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8A8D7DBF-0869-EAD6-D0BA-F690ABD923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08852" y="3537585"/>
              <a:ext cx="2071235" cy="0"/>
            </a:xfrm>
            <a:prstGeom prst="straightConnector1">
              <a:avLst/>
            </a:prstGeom>
            <a:ln>
              <a:prstDash val="sysDot"/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CB63653C-09EE-ED3E-AFED-D58D590744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37271" y="2868930"/>
              <a:ext cx="3192425" cy="0"/>
            </a:xfrm>
            <a:prstGeom prst="straightConnector1">
              <a:avLst/>
            </a:prstGeom>
            <a:ln>
              <a:prstDash val="sysDot"/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6C26C544-AA56-41DA-D0DB-DF91B0E2317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19402" y="2051685"/>
              <a:ext cx="3917831" cy="0"/>
            </a:xfrm>
            <a:prstGeom prst="straightConnector1">
              <a:avLst/>
            </a:prstGeom>
            <a:ln>
              <a:prstDash val="sysDot"/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箭头: 直角上 62">
              <a:extLst>
                <a:ext uri="{FF2B5EF4-FFF2-40B4-BE49-F238E27FC236}">
                  <a16:creationId xmlns:a16="http://schemas.microsoft.com/office/drawing/2014/main" id="{62F98384-9B65-EB4B-D142-1B0DFED324C4}"/>
                </a:ext>
              </a:extLst>
            </p:cNvPr>
            <p:cNvSpPr/>
            <p:nvPr/>
          </p:nvSpPr>
          <p:spPr bwMode="auto">
            <a:xfrm>
              <a:off x="4034041" y="3794264"/>
              <a:ext cx="214966" cy="214964"/>
            </a:xfrm>
            <a:prstGeom prst="bentUpArrow">
              <a:avLst>
                <a:gd name="adj1" fmla="val 26772"/>
                <a:gd name="adj2" fmla="val 25000"/>
                <a:gd name="adj3" fmla="val 35634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4" name="箭头: 直角上 63">
              <a:extLst>
                <a:ext uri="{FF2B5EF4-FFF2-40B4-BE49-F238E27FC236}">
                  <a16:creationId xmlns:a16="http://schemas.microsoft.com/office/drawing/2014/main" id="{5F726376-D875-B7B9-F42A-0FFFF43CD52F}"/>
                </a:ext>
              </a:extLst>
            </p:cNvPr>
            <p:cNvSpPr/>
            <p:nvPr/>
          </p:nvSpPr>
          <p:spPr bwMode="auto">
            <a:xfrm>
              <a:off x="4532768" y="3216945"/>
              <a:ext cx="214966" cy="214964"/>
            </a:xfrm>
            <a:prstGeom prst="bentUpArrow">
              <a:avLst>
                <a:gd name="adj1" fmla="val 26772"/>
                <a:gd name="adj2" fmla="val 25000"/>
                <a:gd name="adj3" fmla="val 35634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" name="箭头: 直角上 64">
              <a:extLst>
                <a:ext uri="{FF2B5EF4-FFF2-40B4-BE49-F238E27FC236}">
                  <a16:creationId xmlns:a16="http://schemas.microsoft.com/office/drawing/2014/main" id="{C82E12F0-A5FB-5C1C-66B7-94F45BE34E9F}"/>
                </a:ext>
              </a:extLst>
            </p:cNvPr>
            <p:cNvSpPr/>
            <p:nvPr/>
          </p:nvSpPr>
          <p:spPr bwMode="auto">
            <a:xfrm>
              <a:off x="4952711" y="2484925"/>
              <a:ext cx="214966" cy="214964"/>
            </a:xfrm>
            <a:prstGeom prst="bentUpArrow">
              <a:avLst>
                <a:gd name="adj1" fmla="val 26772"/>
                <a:gd name="adj2" fmla="val 25000"/>
                <a:gd name="adj3" fmla="val 35634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" name="箭头: 直角上 65">
              <a:extLst>
                <a:ext uri="{FF2B5EF4-FFF2-40B4-BE49-F238E27FC236}">
                  <a16:creationId xmlns:a16="http://schemas.microsoft.com/office/drawing/2014/main" id="{24796248-A9AF-A0FF-0320-0CD2B115559D}"/>
                </a:ext>
              </a:extLst>
            </p:cNvPr>
            <p:cNvSpPr/>
            <p:nvPr/>
          </p:nvSpPr>
          <p:spPr bwMode="auto">
            <a:xfrm rot="10800000" flipH="1">
              <a:off x="883619" y="2302794"/>
              <a:ext cx="210717" cy="195932"/>
            </a:xfrm>
            <a:prstGeom prst="bentUp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" name="箭头: 直角上 66">
              <a:extLst>
                <a:ext uri="{FF2B5EF4-FFF2-40B4-BE49-F238E27FC236}">
                  <a16:creationId xmlns:a16="http://schemas.microsoft.com/office/drawing/2014/main" id="{BB4FBFF5-7040-4D3E-28C4-BC0F17FD87F0}"/>
                </a:ext>
              </a:extLst>
            </p:cNvPr>
            <p:cNvSpPr/>
            <p:nvPr/>
          </p:nvSpPr>
          <p:spPr bwMode="auto">
            <a:xfrm rot="10800000" flipH="1">
              <a:off x="1308913" y="3039320"/>
              <a:ext cx="210717" cy="195932"/>
            </a:xfrm>
            <a:prstGeom prst="bentUp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" name="箭头: 直角上 67">
              <a:extLst>
                <a:ext uri="{FF2B5EF4-FFF2-40B4-BE49-F238E27FC236}">
                  <a16:creationId xmlns:a16="http://schemas.microsoft.com/office/drawing/2014/main" id="{A135C506-BBCA-BC51-1195-DCCAC9995365}"/>
                </a:ext>
              </a:extLst>
            </p:cNvPr>
            <p:cNvSpPr/>
            <p:nvPr/>
          </p:nvSpPr>
          <p:spPr bwMode="auto">
            <a:xfrm rot="10800000" flipH="1">
              <a:off x="1771410" y="3637991"/>
              <a:ext cx="210717" cy="195932"/>
            </a:xfrm>
            <a:prstGeom prst="bentUp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" name="箭头: 直角上 68">
              <a:extLst>
                <a:ext uri="{FF2B5EF4-FFF2-40B4-BE49-F238E27FC236}">
                  <a16:creationId xmlns:a16="http://schemas.microsoft.com/office/drawing/2014/main" id="{959FC4E1-D23B-606C-5D6E-86AEDB063F3F}"/>
                </a:ext>
              </a:extLst>
            </p:cNvPr>
            <p:cNvSpPr/>
            <p:nvPr/>
          </p:nvSpPr>
          <p:spPr bwMode="auto">
            <a:xfrm rot="10800000" flipH="1">
              <a:off x="2442611" y="4112873"/>
              <a:ext cx="210717" cy="195932"/>
            </a:xfrm>
            <a:prstGeom prst="bentUp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" name="箭头: 直角上 69">
              <a:extLst>
                <a:ext uri="{FF2B5EF4-FFF2-40B4-BE49-F238E27FC236}">
                  <a16:creationId xmlns:a16="http://schemas.microsoft.com/office/drawing/2014/main" id="{97CAA7F7-F293-0888-180F-5215A386149D}"/>
                </a:ext>
              </a:extLst>
            </p:cNvPr>
            <p:cNvSpPr/>
            <p:nvPr/>
          </p:nvSpPr>
          <p:spPr bwMode="auto">
            <a:xfrm>
              <a:off x="3369397" y="4265845"/>
              <a:ext cx="214966" cy="214964"/>
            </a:xfrm>
            <a:prstGeom prst="bentUpArrow">
              <a:avLst>
                <a:gd name="adj1" fmla="val 26772"/>
                <a:gd name="adj2" fmla="val 25000"/>
                <a:gd name="adj3" fmla="val 35634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C509F8F0-3A5A-EE47-DC72-2CAE18B02231}"/>
              </a:ext>
            </a:extLst>
          </p:cNvPr>
          <p:cNvGrpSpPr/>
          <p:nvPr/>
        </p:nvGrpSpPr>
        <p:grpSpPr>
          <a:xfrm>
            <a:off x="372483" y="1379612"/>
            <a:ext cx="5174693" cy="1165402"/>
            <a:chOff x="5276607" y="3318544"/>
            <a:chExt cx="3022138" cy="1753287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C9EAFE2A-14CA-0235-FF83-D1A1EA9F9B58}"/>
                </a:ext>
              </a:extLst>
            </p:cNvPr>
            <p:cNvGrpSpPr/>
            <p:nvPr/>
          </p:nvGrpSpPr>
          <p:grpSpPr>
            <a:xfrm>
              <a:off x="6744563" y="3410729"/>
              <a:ext cx="1554182" cy="495193"/>
              <a:chOff x="834855" y="3583689"/>
              <a:chExt cx="1554182" cy="495193"/>
            </a:xfrm>
          </p:grpSpPr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F6FA4E7D-6C5C-6D12-7BC6-F1B395F48D2E}"/>
                  </a:ext>
                </a:extLst>
              </p:cNvPr>
              <p:cNvSpPr/>
              <p:nvPr/>
            </p:nvSpPr>
            <p:spPr bwMode="auto">
              <a:xfrm>
                <a:off x="834855" y="3617217"/>
                <a:ext cx="74295" cy="461665"/>
              </a:xfrm>
              <a:prstGeom prst="rect">
                <a:avLst/>
              </a:prstGeom>
              <a:solidFill>
                <a:srgbClr val="8FAAD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1FAEC0AC-1357-8B57-D542-88DE7D06432D}"/>
                  </a:ext>
                </a:extLst>
              </p:cNvPr>
              <p:cNvSpPr txBox="1"/>
              <p:nvPr/>
            </p:nvSpPr>
            <p:spPr>
              <a:xfrm>
                <a:off x="931545" y="3583689"/>
                <a:ext cx="1457492" cy="463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tx1"/>
                    </a:solidFill>
                  </a:rPr>
                  <a:t>Conv3D +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InstanceNorm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03D9F99F-D85F-1DB9-B3C9-89BB422BEFF8}"/>
                </a:ext>
              </a:extLst>
            </p:cNvPr>
            <p:cNvGrpSpPr/>
            <p:nvPr/>
          </p:nvGrpSpPr>
          <p:grpSpPr>
            <a:xfrm>
              <a:off x="5554296" y="3422449"/>
              <a:ext cx="881457" cy="469336"/>
              <a:chOff x="834855" y="3617217"/>
              <a:chExt cx="881457" cy="469336"/>
            </a:xfrm>
          </p:grpSpPr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AD3BDF20-2524-0541-AEE2-CAB87CE0E649}"/>
                  </a:ext>
                </a:extLst>
              </p:cNvPr>
              <p:cNvSpPr/>
              <p:nvPr/>
            </p:nvSpPr>
            <p:spPr bwMode="auto">
              <a:xfrm>
                <a:off x="834855" y="3617217"/>
                <a:ext cx="74295" cy="461665"/>
              </a:xfrm>
              <a:prstGeom prst="rect">
                <a:avLst/>
              </a:prstGeom>
              <a:solidFill>
                <a:srgbClr val="EA7E7E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1566A65F-FC09-BA75-3817-5CE3A09AF986}"/>
                  </a:ext>
                </a:extLst>
              </p:cNvPr>
              <p:cNvSpPr txBox="1"/>
              <p:nvPr/>
            </p:nvSpPr>
            <p:spPr>
              <a:xfrm>
                <a:off x="931545" y="3623519"/>
                <a:ext cx="784767" cy="463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tx1"/>
                    </a:solidFill>
                  </a:rPr>
                  <a:t>Input Patch</a:t>
                </a:r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560EEB16-CCC0-AFA4-308D-D6E0174FDD35}"/>
                </a:ext>
              </a:extLst>
            </p:cNvPr>
            <p:cNvGrpSpPr/>
            <p:nvPr/>
          </p:nvGrpSpPr>
          <p:grpSpPr>
            <a:xfrm>
              <a:off x="5562275" y="3974153"/>
              <a:ext cx="1507268" cy="488476"/>
              <a:chOff x="7553922" y="2951779"/>
              <a:chExt cx="1507268" cy="488476"/>
            </a:xfrm>
          </p:grpSpPr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E18E4B60-3035-7B9B-A474-22998798D3F3}"/>
                  </a:ext>
                </a:extLst>
              </p:cNvPr>
              <p:cNvSpPr/>
              <p:nvPr/>
            </p:nvSpPr>
            <p:spPr bwMode="auto">
              <a:xfrm>
                <a:off x="7553922" y="2978590"/>
                <a:ext cx="74295" cy="461665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5A650249-9F23-26A8-F240-03114FC47751}"/>
                  </a:ext>
                </a:extLst>
              </p:cNvPr>
              <p:cNvSpPr txBox="1"/>
              <p:nvPr/>
            </p:nvSpPr>
            <p:spPr>
              <a:xfrm>
                <a:off x="7649585" y="2951779"/>
                <a:ext cx="1411605" cy="463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tx1"/>
                    </a:solidFill>
                  </a:rPr>
                  <a:t>Conv3D +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Softmax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A2986648-23D2-8F88-2B9C-1F14CB4564E2}"/>
                </a:ext>
              </a:extLst>
            </p:cNvPr>
            <p:cNvGrpSpPr/>
            <p:nvPr/>
          </p:nvGrpSpPr>
          <p:grpSpPr>
            <a:xfrm>
              <a:off x="6667527" y="3974151"/>
              <a:ext cx="1593293" cy="463034"/>
              <a:chOff x="7499359" y="3717482"/>
              <a:chExt cx="1593293" cy="463034"/>
            </a:xfrm>
          </p:grpSpPr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907942A4-0B75-544E-DAD7-75BD9E34859B}"/>
                  </a:ext>
                </a:extLst>
              </p:cNvPr>
              <p:cNvSpPr txBox="1"/>
              <p:nvPr/>
            </p:nvSpPr>
            <p:spPr>
              <a:xfrm>
                <a:off x="7681047" y="3717482"/>
                <a:ext cx="1411605" cy="463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tx1"/>
                    </a:solidFill>
                  </a:rPr>
                  <a:t>Transposed Conv</a:t>
                </a:r>
              </a:p>
            </p:txBody>
          </p:sp>
          <p:sp>
            <p:nvSpPr>
              <p:cNvPr id="82" name="箭头: 直角上 81">
                <a:extLst>
                  <a:ext uri="{FF2B5EF4-FFF2-40B4-BE49-F238E27FC236}">
                    <a16:creationId xmlns:a16="http://schemas.microsoft.com/office/drawing/2014/main" id="{BBDD1DE3-9513-92B2-FFEE-F327A0F72833}"/>
                  </a:ext>
                </a:extLst>
              </p:cNvPr>
              <p:cNvSpPr/>
              <p:nvPr/>
            </p:nvSpPr>
            <p:spPr bwMode="auto">
              <a:xfrm>
                <a:off x="7499359" y="3834101"/>
                <a:ext cx="214966" cy="214964"/>
              </a:xfrm>
              <a:prstGeom prst="bentUpArrow">
                <a:avLst>
                  <a:gd name="adj1" fmla="val 26772"/>
                  <a:gd name="adj2" fmla="val 25000"/>
                  <a:gd name="adj3" fmla="val 35634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5F2E3DB1-5C43-6E79-5C1A-391F5D8B92A9}"/>
                </a:ext>
              </a:extLst>
            </p:cNvPr>
            <p:cNvGrpSpPr/>
            <p:nvPr/>
          </p:nvGrpSpPr>
          <p:grpSpPr>
            <a:xfrm>
              <a:off x="5467972" y="4512183"/>
              <a:ext cx="1452981" cy="463034"/>
              <a:chOff x="7372626" y="4356582"/>
              <a:chExt cx="1452981" cy="463034"/>
            </a:xfrm>
          </p:grpSpPr>
          <p:cxnSp>
            <p:nvCxnSpPr>
              <p:cNvPr id="79" name="直接箭头连接符 78">
                <a:extLst>
                  <a:ext uri="{FF2B5EF4-FFF2-40B4-BE49-F238E27FC236}">
                    <a16:creationId xmlns:a16="http://schemas.microsoft.com/office/drawing/2014/main" id="{DE838C5E-9F8F-A33E-25F4-9677CB90FC4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72626" y="4636889"/>
                <a:ext cx="206515" cy="0"/>
              </a:xfrm>
              <a:prstGeom prst="straightConnector1">
                <a:avLst/>
              </a:prstGeom>
              <a:ln>
                <a:prstDash val="sysDot"/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048F9A66-2F97-A859-F322-F5B3F6AFC998}"/>
                  </a:ext>
                </a:extLst>
              </p:cNvPr>
              <p:cNvSpPr txBox="1"/>
              <p:nvPr/>
            </p:nvSpPr>
            <p:spPr>
              <a:xfrm>
                <a:off x="7562592" y="4356582"/>
                <a:ext cx="1263015" cy="463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tx1"/>
                    </a:solidFill>
                  </a:rPr>
                  <a:t>Skip connection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EA15ADF8-C6EE-43CE-7484-5B85B6F040EA}"/>
                </a:ext>
              </a:extLst>
            </p:cNvPr>
            <p:cNvSpPr/>
            <p:nvPr/>
          </p:nvSpPr>
          <p:spPr bwMode="auto">
            <a:xfrm>
              <a:off x="5276607" y="3318544"/>
              <a:ext cx="2935848" cy="1753287"/>
            </a:xfrm>
            <a:prstGeom prst="roundRect">
              <a:avLst>
                <a:gd name="adj" fmla="val 7494"/>
              </a:avLst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0C79A68-AE02-9DD9-887F-DF61C8FED970}"/>
              </a:ext>
            </a:extLst>
          </p:cNvPr>
          <p:cNvGrpSpPr/>
          <p:nvPr/>
        </p:nvGrpSpPr>
        <p:grpSpPr>
          <a:xfrm>
            <a:off x="6097396" y="1404686"/>
            <a:ext cx="3875398" cy="4184718"/>
            <a:chOff x="4613034" y="1096269"/>
            <a:chExt cx="3652819" cy="328335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3228045A-5DCA-7331-7943-11192ECC9DDA}"/>
                </a:ext>
              </a:extLst>
            </p:cNvPr>
            <p:cNvSpPr/>
            <p:nvPr/>
          </p:nvSpPr>
          <p:spPr bwMode="auto">
            <a:xfrm>
              <a:off x="4620873" y="1096269"/>
              <a:ext cx="3644980" cy="135700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rgbClr val="00B050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0B06B9C-AE81-0F56-47DA-C1ED36932446}"/>
                </a:ext>
              </a:extLst>
            </p:cNvPr>
            <p:cNvSpPr/>
            <p:nvPr/>
          </p:nvSpPr>
          <p:spPr bwMode="auto">
            <a:xfrm>
              <a:off x="4613034" y="2563006"/>
              <a:ext cx="3644980" cy="18166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rgbClr val="00B050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6D03D38A-2806-9846-422D-760E341D5152}"/>
                </a:ext>
              </a:extLst>
            </p:cNvPr>
            <p:cNvSpPr/>
            <p:nvPr/>
          </p:nvSpPr>
          <p:spPr bwMode="auto">
            <a:xfrm>
              <a:off x="4696325" y="1194567"/>
              <a:ext cx="1364667" cy="76095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 cap="flat" cmpd="sng" algn="ctr">
              <a:solidFill>
                <a:srgbClr val="E2A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marR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en-US" altLang="zh-CN" sz="1600" dirty="0">
                <a:solidFill>
                  <a:schemeClr val="tx1"/>
                </a:solidFill>
              </a:endParaRPr>
            </a:p>
            <a:p>
              <a:pPr marL="0" marR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E8706C01-BDE5-80E2-8A4F-CBFBC4927DF0}"/>
                </a:ext>
              </a:extLst>
            </p:cNvPr>
            <p:cNvSpPr/>
            <p:nvPr/>
          </p:nvSpPr>
          <p:spPr bwMode="auto">
            <a:xfrm>
              <a:off x="4824781" y="1315980"/>
              <a:ext cx="1122747" cy="546398"/>
            </a:xfrm>
            <a:prstGeom prst="roundRect">
              <a:avLst/>
            </a:prstGeom>
            <a:solidFill>
              <a:srgbClr val="F4B18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Conv Module x3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9A5D921E-552C-C968-4750-56B1458D627D}"/>
                </a:ext>
              </a:extLst>
            </p:cNvPr>
            <p:cNvGrpSpPr/>
            <p:nvPr/>
          </p:nvGrpSpPr>
          <p:grpSpPr>
            <a:xfrm>
              <a:off x="4696325" y="2647634"/>
              <a:ext cx="1364667" cy="1163163"/>
              <a:chOff x="244976" y="3028014"/>
              <a:chExt cx="1364667" cy="1163163"/>
            </a:xfrm>
          </p:grpSpPr>
          <p:sp>
            <p:nvSpPr>
              <p:cNvPr id="117" name="矩形: 圆角 116">
                <a:extLst>
                  <a:ext uri="{FF2B5EF4-FFF2-40B4-BE49-F238E27FC236}">
                    <a16:creationId xmlns:a16="http://schemas.microsoft.com/office/drawing/2014/main" id="{606DDFD6-1F42-CA8F-5D4D-79BE8989ED88}"/>
                  </a:ext>
                </a:extLst>
              </p:cNvPr>
              <p:cNvSpPr/>
              <p:nvPr/>
            </p:nvSpPr>
            <p:spPr bwMode="auto">
              <a:xfrm>
                <a:off x="244976" y="3028014"/>
                <a:ext cx="1364667" cy="1163163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  <a:ln w="19050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 marL="0" marR="0" indent="0" algn="ctr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marL="0" marR="0" indent="0" algn="ctr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ctr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marL="0" marR="0" indent="0" algn="ctr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ctr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marL="0" marR="0" indent="0" algn="ctr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r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8" name="矩形: 圆角 117">
                <a:extLst>
                  <a:ext uri="{FF2B5EF4-FFF2-40B4-BE49-F238E27FC236}">
                    <a16:creationId xmlns:a16="http://schemas.microsoft.com/office/drawing/2014/main" id="{B6678E17-1FF5-0887-EC27-CF80369D4563}"/>
                  </a:ext>
                </a:extLst>
              </p:cNvPr>
              <p:cNvSpPr/>
              <p:nvPr/>
            </p:nvSpPr>
            <p:spPr bwMode="auto">
              <a:xfrm>
                <a:off x="373432" y="3114627"/>
                <a:ext cx="1122747" cy="379121"/>
              </a:xfrm>
              <a:prstGeom prst="roundRect">
                <a:avLst/>
              </a:prstGeom>
              <a:solidFill>
                <a:srgbClr val="F4B18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 marL="0" marR="0" indent="0" algn="ctr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rPr>
                  <a:t>Conv Module</a:t>
                </a:r>
                <a:endParaRPr kumimoji="0" lang="zh-CN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9" name="矩形: 圆角 118">
                <a:extLst>
                  <a:ext uri="{FF2B5EF4-FFF2-40B4-BE49-F238E27FC236}">
                    <a16:creationId xmlns:a16="http://schemas.microsoft.com/office/drawing/2014/main" id="{4A622096-5AFF-10E5-F70B-70F17F20AB8B}"/>
                  </a:ext>
                </a:extLst>
              </p:cNvPr>
              <p:cNvSpPr/>
              <p:nvPr/>
            </p:nvSpPr>
            <p:spPr bwMode="auto">
              <a:xfrm>
                <a:off x="373432" y="3902094"/>
                <a:ext cx="1122747" cy="249257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 marL="0" marR="0" indent="0" algn="ctr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1600" dirty="0" err="1">
                    <a:solidFill>
                      <a:schemeClr val="tx1"/>
                    </a:solidFill>
                  </a:rPr>
                  <a:t>x</a:t>
                </a:r>
                <a:r>
                  <a:rPr kumimoji="0" lang="en-US" altLang="zh-CN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rPr>
                  <a:t>LSTM</a:t>
                </a:r>
                <a:endParaRPr kumimoji="0" lang="zh-CN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0" name="矩形: 圆角 119">
                <a:extLst>
                  <a:ext uri="{FF2B5EF4-FFF2-40B4-BE49-F238E27FC236}">
                    <a16:creationId xmlns:a16="http://schemas.microsoft.com/office/drawing/2014/main" id="{4FDB99D8-B645-81F5-5EBA-F1EC320C4DD4}"/>
                  </a:ext>
                </a:extLst>
              </p:cNvPr>
              <p:cNvSpPr/>
              <p:nvPr/>
            </p:nvSpPr>
            <p:spPr bwMode="auto">
              <a:xfrm>
                <a:off x="365555" y="3559701"/>
                <a:ext cx="1122747" cy="26045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 marL="0" marR="0" indent="0" algn="ctr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rPr>
                  <a:t>Flatten</a:t>
                </a:r>
                <a:endParaRPr kumimoji="0" lang="zh-CN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CE341354-D2CD-B6B7-A1B2-5282F1A7338C}"/>
                </a:ext>
              </a:extLst>
            </p:cNvPr>
            <p:cNvCxnSpPr>
              <a:cxnSpLocks/>
              <a:stCxn id="104" idx="2"/>
              <a:endCxn id="117" idx="0"/>
            </p:cNvCxnSpPr>
            <p:nvPr/>
          </p:nvCxnSpPr>
          <p:spPr bwMode="auto">
            <a:xfrm>
              <a:off x="5378657" y="2369681"/>
              <a:ext cx="2" cy="277953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矩形: 圆角 97">
              <a:extLst>
                <a:ext uri="{FF2B5EF4-FFF2-40B4-BE49-F238E27FC236}">
                  <a16:creationId xmlns:a16="http://schemas.microsoft.com/office/drawing/2014/main" id="{2BA1FFB0-22AD-6BAF-CBE3-07BACEAA1367}"/>
                </a:ext>
              </a:extLst>
            </p:cNvPr>
            <p:cNvSpPr/>
            <p:nvPr/>
          </p:nvSpPr>
          <p:spPr bwMode="auto">
            <a:xfrm>
              <a:off x="6732270" y="2852801"/>
              <a:ext cx="1364667" cy="76095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marR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en-US" altLang="zh-CN" sz="1600" dirty="0">
                <a:solidFill>
                  <a:schemeClr val="tx1"/>
                </a:solidFill>
              </a:endParaRPr>
            </a:p>
            <a:p>
              <a:pPr marL="0" marR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9" name="矩形: 圆角 98">
              <a:extLst>
                <a:ext uri="{FF2B5EF4-FFF2-40B4-BE49-F238E27FC236}">
                  <a16:creationId xmlns:a16="http://schemas.microsoft.com/office/drawing/2014/main" id="{E83FECF4-D8A1-1696-68C2-4348630B1BE6}"/>
                </a:ext>
              </a:extLst>
            </p:cNvPr>
            <p:cNvSpPr/>
            <p:nvPr/>
          </p:nvSpPr>
          <p:spPr bwMode="auto">
            <a:xfrm>
              <a:off x="6864289" y="2957996"/>
              <a:ext cx="1122747" cy="546398"/>
            </a:xfrm>
            <a:prstGeom prst="roundRect">
              <a:avLst/>
            </a:prstGeom>
            <a:solidFill>
              <a:srgbClr val="F4B18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Conv Module x2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0" name="矩形: 圆角 99">
              <a:extLst>
                <a:ext uri="{FF2B5EF4-FFF2-40B4-BE49-F238E27FC236}">
                  <a16:creationId xmlns:a16="http://schemas.microsoft.com/office/drawing/2014/main" id="{ACFDA947-A8FD-0A78-0DBB-99D0ADC7D791}"/>
                </a:ext>
              </a:extLst>
            </p:cNvPr>
            <p:cNvSpPr/>
            <p:nvPr/>
          </p:nvSpPr>
          <p:spPr bwMode="auto">
            <a:xfrm>
              <a:off x="6732270" y="1191069"/>
              <a:ext cx="1364667" cy="76095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marR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en-US" altLang="zh-CN" sz="1600" dirty="0">
                <a:solidFill>
                  <a:schemeClr val="tx1"/>
                </a:solidFill>
              </a:endParaRPr>
            </a:p>
            <a:p>
              <a:pPr marL="0" marR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marR="0" indent="0" algn="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1" name="矩形: 圆角 100">
              <a:extLst>
                <a:ext uri="{FF2B5EF4-FFF2-40B4-BE49-F238E27FC236}">
                  <a16:creationId xmlns:a16="http://schemas.microsoft.com/office/drawing/2014/main" id="{2B95CC51-F02F-CB36-E992-6E9D7C318BEB}"/>
                </a:ext>
              </a:extLst>
            </p:cNvPr>
            <p:cNvSpPr/>
            <p:nvPr/>
          </p:nvSpPr>
          <p:spPr bwMode="auto">
            <a:xfrm>
              <a:off x="6867722" y="1312483"/>
              <a:ext cx="1122747" cy="546398"/>
            </a:xfrm>
            <a:prstGeom prst="roundRect">
              <a:avLst/>
            </a:prstGeom>
            <a:solidFill>
              <a:srgbClr val="F4B18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Conv Module x2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02" name="连接符: 肘形 101">
              <a:extLst>
                <a:ext uri="{FF2B5EF4-FFF2-40B4-BE49-F238E27FC236}">
                  <a16:creationId xmlns:a16="http://schemas.microsoft.com/office/drawing/2014/main" id="{58223207-92E7-C6D3-D642-0F8083CA9868}"/>
                </a:ext>
              </a:extLst>
            </p:cNvPr>
            <p:cNvCxnSpPr>
              <a:cxnSpLocks/>
              <a:stCxn id="105" idx="2"/>
              <a:endCxn id="107" idx="2"/>
            </p:cNvCxnSpPr>
            <p:nvPr/>
          </p:nvCxnSpPr>
          <p:spPr bwMode="auto">
            <a:xfrm rot="5400000" flipH="1" flipV="1">
              <a:off x="6392961" y="3228628"/>
              <a:ext cx="7338" cy="2035946"/>
            </a:xfrm>
            <a:prstGeom prst="bentConnector3">
              <a:avLst>
                <a:gd name="adj1" fmla="val -311529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8B1E28BC-1FC2-9038-F290-5BD23806E874}"/>
                </a:ext>
              </a:extLst>
            </p:cNvPr>
            <p:cNvCxnSpPr>
              <a:cxnSpLocks/>
              <a:stCxn id="110" idx="0"/>
              <a:endCxn id="100" idx="2"/>
            </p:cNvCxnSpPr>
            <p:nvPr/>
          </p:nvCxnSpPr>
          <p:spPr bwMode="auto">
            <a:xfrm flipV="1">
              <a:off x="7414602" y="1952026"/>
              <a:ext cx="2" cy="17668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矩形: 圆角 103">
              <a:extLst>
                <a:ext uri="{FF2B5EF4-FFF2-40B4-BE49-F238E27FC236}">
                  <a16:creationId xmlns:a16="http://schemas.microsoft.com/office/drawing/2014/main" id="{5C1F0485-7BA8-F107-8EC6-78CE0DC5D69B}"/>
                </a:ext>
              </a:extLst>
            </p:cNvPr>
            <p:cNvSpPr/>
            <p:nvPr/>
          </p:nvSpPr>
          <p:spPr bwMode="auto">
            <a:xfrm>
              <a:off x="5049677" y="2135533"/>
              <a:ext cx="657959" cy="23414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… x2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" name="矩形: 圆角 104">
              <a:extLst>
                <a:ext uri="{FF2B5EF4-FFF2-40B4-BE49-F238E27FC236}">
                  <a16:creationId xmlns:a16="http://schemas.microsoft.com/office/drawing/2014/main" id="{5519E7B4-BFB1-87FF-355F-3D15620D1A34}"/>
                </a:ext>
              </a:extLst>
            </p:cNvPr>
            <p:cNvSpPr/>
            <p:nvPr/>
          </p:nvSpPr>
          <p:spPr bwMode="auto">
            <a:xfrm>
              <a:off x="5049677" y="4016123"/>
              <a:ext cx="657959" cy="234147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… x2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CEE7F369-3812-A18F-9BCE-7F95A91F6CD3}"/>
                </a:ext>
              </a:extLst>
            </p:cNvPr>
            <p:cNvCxnSpPr>
              <a:cxnSpLocks/>
              <a:stCxn id="117" idx="2"/>
              <a:endCxn id="105" idx="0"/>
            </p:cNvCxnSpPr>
            <p:nvPr/>
          </p:nvCxnSpPr>
          <p:spPr bwMode="auto">
            <a:xfrm flipH="1">
              <a:off x="5378657" y="3810797"/>
              <a:ext cx="2" cy="205326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矩形: 圆角 106">
              <a:extLst>
                <a:ext uri="{FF2B5EF4-FFF2-40B4-BE49-F238E27FC236}">
                  <a16:creationId xmlns:a16="http://schemas.microsoft.com/office/drawing/2014/main" id="{08B6822D-7B0A-AD1A-5879-8C56096FC56A}"/>
                </a:ext>
              </a:extLst>
            </p:cNvPr>
            <p:cNvSpPr/>
            <p:nvPr/>
          </p:nvSpPr>
          <p:spPr bwMode="auto">
            <a:xfrm>
              <a:off x="7085623" y="4008785"/>
              <a:ext cx="657959" cy="23414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… x2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3BB28253-0CF8-B20D-4E17-F4D00E8A7F72}"/>
                </a:ext>
              </a:extLst>
            </p:cNvPr>
            <p:cNvCxnSpPr>
              <a:cxnSpLocks/>
              <a:stCxn id="107" idx="0"/>
              <a:endCxn id="98" idx="2"/>
            </p:cNvCxnSpPr>
            <p:nvPr/>
          </p:nvCxnSpPr>
          <p:spPr bwMode="auto">
            <a:xfrm flipV="1">
              <a:off x="7414603" y="3613758"/>
              <a:ext cx="1" cy="395027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矩形: 圆角 109">
              <a:extLst>
                <a:ext uri="{FF2B5EF4-FFF2-40B4-BE49-F238E27FC236}">
                  <a16:creationId xmlns:a16="http://schemas.microsoft.com/office/drawing/2014/main" id="{F9F63B25-1525-9D9B-1BD3-1CFE79893659}"/>
                </a:ext>
              </a:extLst>
            </p:cNvPr>
            <p:cNvSpPr/>
            <p:nvPr/>
          </p:nvSpPr>
          <p:spPr bwMode="auto">
            <a:xfrm>
              <a:off x="7085622" y="2128706"/>
              <a:ext cx="657959" cy="23414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… x2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DEF03617-5056-8347-27CE-D66B682EC051}"/>
                </a:ext>
              </a:extLst>
            </p:cNvPr>
            <p:cNvCxnSpPr>
              <a:cxnSpLocks/>
              <a:stCxn id="94" idx="2"/>
              <a:endCxn id="104" idx="0"/>
            </p:cNvCxnSpPr>
            <p:nvPr/>
          </p:nvCxnSpPr>
          <p:spPr bwMode="auto">
            <a:xfrm flipH="1">
              <a:off x="5378657" y="1955524"/>
              <a:ext cx="2" cy="180009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D43CAB21-C703-16A0-40AD-F0ED1F20E063}"/>
                </a:ext>
              </a:extLst>
            </p:cNvPr>
            <p:cNvCxnSpPr>
              <a:cxnSpLocks/>
              <a:stCxn id="98" idx="0"/>
              <a:endCxn id="110" idx="2"/>
            </p:cNvCxnSpPr>
            <p:nvPr/>
          </p:nvCxnSpPr>
          <p:spPr bwMode="auto">
            <a:xfrm flipH="1" flipV="1">
              <a:off x="7414602" y="2362853"/>
              <a:ext cx="2" cy="489948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12185C8E-D0BC-557E-B5B6-0F6BB5A7735E}"/>
                </a:ext>
              </a:extLst>
            </p:cNvPr>
            <p:cNvCxnSpPr>
              <a:cxnSpLocks/>
              <a:stCxn id="104" idx="3"/>
              <a:endCxn id="110" idx="1"/>
            </p:cNvCxnSpPr>
            <p:nvPr/>
          </p:nvCxnSpPr>
          <p:spPr bwMode="auto">
            <a:xfrm flipV="1">
              <a:off x="5707636" y="2245780"/>
              <a:ext cx="1377986" cy="6827"/>
            </a:xfrm>
            <a:prstGeom prst="straightConnector1">
              <a:avLst/>
            </a:prstGeom>
            <a:ln w="38100">
              <a:prstDash val="sysDash"/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75F5A60A-782C-2B6F-F356-5A6B7E2678A0}"/>
                </a:ext>
              </a:extLst>
            </p:cNvPr>
            <p:cNvCxnSpPr>
              <a:cxnSpLocks/>
              <a:stCxn id="105" idx="3"/>
              <a:endCxn id="107" idx="1"/>
            </p:cNvCxnSpPr>
            <p:nvPr/>
          </p:nvCxnSpPr>
          <p:spPr bwMode="auto">
            <a:xfrm flipV="1">
              <a:off x="5707636" y="4125859"/>
              <a:ext cx="1377987" cy="7338"/>
            </a:xfrm>
            <a:prstGeom prst="straightConnector1">
              <a:avLst/>
            </a:prstGeom>
            <a:ln w="38100">
              <a:prstDash val="sysDash"/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5" name="直接箭头连接符 42473">
              <a:extLst>
                <a:ext uri="{FF2B5EF4-FFF2-40B4-BE49-F238E27FC236}">
                  <a16:creationId xmlns:a16="http://schemas.microsoft.com/office/drawing/2014/main" id="{DA8AE561-9E65-6C2B-BDA4-BDA8A008DEBC}"/>
                </a:ext>
              </a:extLst>
            </p:cNvPr>
            <p:cNvCxnSpPr>
              <a:cxnSpLocks/>
              <a:stCxn id="117" idx="3"/>
              <a:endCxn id="99" idx="1"/>
            </p:cNvCxnSpPr>
            <p:nvPr/>
          </p:nvCxnSpPr>
          <p:spPr bwMode="auto">
            <a:xfrm>
              <a:off x="6060992" y="3229216"/>
              <a:ext cx="803297" cy="1980"/>
            </a:xfrm>
            <a:prstGeom prst="straightConnector1">
              <a:avLst/>
            </a:prstGeom>
            <a:ln w="38100">
              <a:prstDash val="sysDash"/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6" name="直接箭头连接符 42473">
              <a:extLst>
                <a:ext uri="{FF2B5EF4-FFF2-40B4-BE49-F238E27FC236}">
                  <a16:creationId xmlns:a16="http://schemas.microsoft.com/office/drawing/2014/main" id="{EA23415E-F59D-87C7-FFA7-55E5CE043A1E}"/>
                </a:ext>
              </a:extLst>
            </p:cNvPr>
            <p:cNvCxnSpPr>
              <a:cxnSpLocks/>
              <a:stCxn id="94" idx="3"/>
              <a:endCxn id="101" idx="1"/>
            </p:cNvCxnSpPr>
            <p:nvPr/>
          </p:nvCxnSpPr>
          <p:spPr bwMode="auto">
            <a:xfrm>
              <a:off x="6060992" y="1575046"/>
              <a:ext cx="806730" cy="10636"/>
            </a:xfrm>
            <a:prstGeom prst="straightConnector1">
              <a:avLst/>
            </a:prstGeom>
            <a:ln w="38100">
              <a:prstDash val="sysDash"/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22C35D43-D64F-116A-4AAB-33640CC966F9}"/>
              </a:ext>
            </a:extLst>
          </p:cNvPr>
          <p:cNvGrpSpPr/>
          <p:nvPr/>
        </p:nvGrpSpPr>
        <p:grpSpPr>
          <a:xfrm>
            <a:off x="10116500" y="4195059"/>
            <a:ext cx="1957871" cy="1394345"/>
            <a:chOff x="144167" y="3009768"/>
            <a:chExt cx="1479626" cy="1404414"/>
          </a:xfrm>
        </p:grpSpPr>
        <p:sp>
          <p:nvSpPr>
            <p:cNvPr id="122" name="矩形: 圆角 121">
              <a:extLst>
                <a:ext uri="{FF2B5EF4-FFF2-40B4-BE49-F238E27FC236}">
                  <a16:creationId xmlns:a16="http://schemas.microsoft.com/office/drawing/2014/main" id="{C45C96F1-F0FF-6152-AC89-563CD57C4068}"/>
                </a:ext>
              </a:extLst>
            </p:cNvPr>
            <p:cNvSpPr/>
            <p:nvPr/>
          </p:nvSpPr>
          <p:spPr bwMode="auto">
            <a:xfrm>
              <a:off x="144167" y="3009768"/>
              <a:ext cx="1479626" cy="140441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38A5C9C7-0E1A-1784-93A2-97983208D3E4}"/>
                </a:ext>
              </a:extLst>
            </p:cNvPr>
            <p:cNvSpPr/>
            <p:nvPr/>
          </p:nvSpPr>
          <p:spPr bwMode="auto">
            <a:xfrm>
              <a:off x="346838" y="3530523"/>
              <a:ext cx="999534" cy="2796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IN+LeakyReLU</a:t>
              </a:r>
              <a:endPara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ACE5F61C-FB4E-112A-F180-28A558675D17}"/>
                </a:ext>
              </a:extLst>
            </p:cNvPr>
            <p:cNvSpPr/>
            <p:nvPr/>
          </p:nvSpPr>
          <p:spPr bwMode="auto">
            <a:xfrm>
              <a:off x="346838" y="3851944"/>
              <a:ext cx="999534" cy="2281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200" dirty="0">
                  <a:solidFill>
                    <a:schemeClr val="tx1"/>
                  </a:solidFill>
                </a:rPr>
                <a:t>Conv</a:t>
              </a:r>
              <a:endPara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BDCC65A3-BBB2-E4DF-D64F-F768D9C7BB7C}"/>
                </a:ext>
              </a:extLst>
            </p:cNvPr>
            <p:cNvCxnSpPr>
              <a:cxnSpLocks/>
              <a:stCxn id="123" idx="0"/>
              <a:endCxn id="130" idx="4"/>
            </p:cNvCxnSpPr>
            <p:nvPr/>
          </p:nvCxnSpPr>
          <p:spPr bwMode="auto">
            <a:xfrm flipV="1">
              <a:off x="846605" y="3356793"/>
              <a:ext cx="0" cy="17373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5FECD3CA-B4AF-C7DF-F2F2-6FFCDE85E5ED}"/>
                </a:ext>
              </a:extLst>
            </p:cNvPr>
            <p:cNvGrpSpPr/>
            <p:nvPr/>
          </p:nvGrpSpPr>
          <p:grpSpPr>
            <a:xfrm>
              <a:off x="809457" y="3282498"/>
              <a:ext cx="74295" cy="74295"/>
              <a:chOff x="2343150" y="3240405"/>
              <a:chExt cx="74295" cy="74295"/>
            </a:xfrm>
          </p:grpSpPr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93A0510C-8EBD-656E-AA4D-0787D794AB15}"/>
                  </a:ext>
                </a:extLst>
              </p:cNvPr>
              <p:cNvSpPr/>
              <p:nvPr/>
            </p:nvSpPr>
            <p:spPr bwMode="auto">
              <a:xfrm>
                <a:off x="2343150" y="3240405"/>
                <a:ext cx="74295" cy="7429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131" name="直接连接符 130">
                <a:extLst>
                  <a:ext uri="{FF2B5EF4-FFF2-40B4-BE49-F238E27FC236}">
                    <a16:creationId xmlns:a16="http://schemas.microsoft.com/office/drawing/2014/main" id="{ED2A5171-BA2B-23A0-4ACB-876A1C11F5C6}"/>
                  </a:ext>
                </a:extLst>
              </p:cNvPr>
              <p:cNvCxnSpPr>
                <a:cxnSpLocks/>
                <a:stCxn id="130" idx="2"/>
                <a:endCxn id="130" idx="6"/>
              </p:cNvCxnSpPr>
              <p:nvPr/>
            </p:nvCxnSpPr>
            <p:spPr bwMode="auto">
              <a:xfrm>
                <a:off x="2343150" y="3277553"/>
                <a:ext cx="74295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" name="直接连接符 131">
                <a:extLst>
                  <a:ext uri="{FF2B5EF4-FFF2-40B4-BE49-F238E27FC236}">
                    <a16:creationId xmlns:a16="http://schemas.microsoft.com/office/drawing/2014/main" id="{DA9F22FF-16BA-97F9-EB1E-570FDB583302}"/>
                  </a:ext>
                </a:extLst>
              </p:cNvPr>
              <p:cNvCxnSpPr>
                <a:cxnSpLocks/>
                <a:stCxn id="130" idx="0"/>
                <a:endCxn id="130" idx="4"/>
              </p:cNvCxnSpPr>
              <p:nvPr/>
            </p:nvCxnSpPr>
            <p:spPr bwMode="auto">
              <a:xfrm>
                <a:off x="2380298" y="3240405"/>
                <a:ext cx="0" cy="7429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A2E7C38B-CB87-9B42-1D35-AC5F21378247}"/>
                </a:ext>
              </a:extLst>
            </p:cNvPr>
            <p:cNvCxnSpPr>
              <a:cxnSpLocks/>
              <a:endCxn id="124" idx="2"/>
            </p:cNvCxnSpPr>
            <p:nvPr/>
          </p:nvCxnSpPr>
          <p:spPr bwMode="auto">
            <a:xfrm flipV="1">
              <a:off x="846605" y="4080057"/>
              <a:ext cx="0" cy="2047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28" name="连接符: 肘形 127">
              <a:extLst>
                <a:ext uri="{FF2B5EF4-FFF2-40B4-BE49-F238E27FC236}">
                  <a16:creationId xmlns:a16="http://schemas.microsoft.com/office/drawing/2014/main" id="{0436031D-8666-4250-59AE-3ACD7A607CB4}"/>
                </a:ext>
              </a:extLst>
            </p:cNvPr>
            <p:cNvCxnSpPr>
              <a:cxnSpLocks/>
              <a:endCxn id="130" idx="6"/>
            </p:cNvCxnSpPr>
            <p:nvPr/>
          </p:nvCxnSpPr>
          <p:spPr bwMode="auto">
            <a:xfrm rot="5400000" flipH="1" flipV="1">
              <a:off x="414410" y="3758226"/>
              <a:ext cx="907922" cy="30762"/>
            </a:xfrm>
            <a:prstGeom prst="bentConnector4">
              <a:avLst>
                <a:gd name="adj1" fmla="val -95"/>
                <a:gd name="adj2" fmla="val 189588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51FC7A4E-EC4C-9214-2D63-EE0385222363}"/>
                </a:ext>
              </a:extLst>
            </p:cNvPr>
            <p:cNvCxnSpPr>
              <a:cxnSpLocks/>
              <a:stCxn id="130" idx="0"/>
            </p:cNvCxnSpPr>
            <p:nvPr/>
          </p:nvCxnSpPr>
          <p:spPr bwMode="auto">
            <a:xfrm flipV="1">
              <a:off x="846605" y="3113500"/>
              <a:ext cx="0" cy="16899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07B38C6F-75AC-9AFB-4DAD-C798FF503A1A}"/>
              </a:ext>
            </a:extLst>
          </p:cNvPr>
          <p:cNvCxnSpPr>
            <a:cxnSpLocks/>
          </p:cNvCxnSpPr>
          <p:nvPr/>
        </p:nvCxnSpPr>
        <p:spPr bwMode="auto">
          <a:xfrm>
            <a:off x="5740400" y="1225624"/>
            <a:ext cx="0" cy="486294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1DE8D2CD-EC01-646D-A041-D101CB4F52E3}"/>
              </a:ext>
            </a:extLst>
          </p:cNvPr>
          <p:cNvSpPr txBox="1"/>
          <p:nvPr/>
        </p:nvSpPr>
        <p:spPr>
          <a:xfrm>
            <a:off x="1865229" y="5851098"/>
            <a:ext cx="2046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nnUnet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B06E07F9-E1ED-215B-B041-50564943579D}"/>
              </a:ext>
            </a:extLst>
          </p:cNvPr>
          <p:cNvSpPr txBox="1"/>
          <p:nvPr/>
        </p:nvSpPr>
        <p:spPr>
          <a:xfrm>
            <a:off x="8212004" y="5851098"/>
            <a:ext cx="1789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xLSTM-Unet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B562FE84-2C6D-D3E2-18AD-2BFCD97229F4}"/>
              </a:ext>
            </a:extLst>
          </p:cNvPr>
          <p:cNvGrpSpPr/>
          <p:nvPr/>
        </p:nvGrpSpPr>
        <p:grpSpPr>
          <a:xfrm>
            <a:off x="10116500" y="1379611"/>
            <a:ext cx="2008647" cy="2612175"/>
            <a:chOff x="7632160" y="1223856"/>
            <a:chExt cx="1465950" cy="1666475"/>
          </a:xfrm>
        </p:grpSpPr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F6D1BF19-F90A-8791-23C8-7DB0F7B75526}"/>
                </a:ext>
              </a:extLst>
            </p:cNvPr>
            <p:cNvGrpSpPr/>
            <p:nvPr/>
          </p:nvGrpSpPr>
          <p:grpSpPr>
            <a:xfrm>
              <a:off x="7632160" y="1223856"/>
              <a:ext cx="1465950" cy="1666475"/>
              <a:chOff x="5379928" y="824143"/>
              <a:chExt cx="1711695" cy="2793763"/>
            </a:xfrm>
          </p:grpSpPr>
          <p:sp>
            <p:nvSpPr>
              <p:cNvPr id="139" name="矩形: 圆角 138">
                <a:extLst>
                  <a:ext uri="{FF2B5EF4-FFF2-40B4-BE49-F238E27FC236}">
                    <a16:creationId xmlns:a16="http://schemas.microsoft.com/office/drawing/2014/main" id="{EA7B823F-2227-F93C-56D2-493FF74767EC}"/>
                  </a:ext>
                </a:extLst>
              </p:cNvPr>
              <p:cNvSpPr/>
              <p:nvPr/>
            </p:nvSpPr>
            <p:spPr bwMode="auto">
              <a:xfrm>
                <a:off x="5379928" y="824143"/>
                <a:ext cx="1711695" cy="2793763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0" name="矩形: 圆角 139">
                <a:extLst>
                  <a:ext uri="{FF2B5EF4-FFF2-40B4-BE49-F238E27FC236}">
                    <a16:creationId xmlns:a16="http://schemas.microsoft.com/office/drawing/2014/main" id="{8E71A0E3-C0DC-B43F-CE00-5DD4170FAF09}"/>
                  </a:ext>
                </a:extLst>
              </p:cNvPr>
              <p:cNvSpPr/>
              <p:nvPr/>
            </p:nvSpPr>
            <p:spPr bwMode="auto">
              <a:xfrm>
                <a:off x="5878314" y="3308715"/>
                <a:ext cx="732991" cy="20617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 marL="0" marR="0" indent="0" algn="ctr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LN</a:t>
                </a:r>
                <a:endPara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1" name="矩形: 圆角 140">
                <a:extLst>
                  <a:ext uri="{FF2B5EF4-FFF2-40B4-BE49-F238E27FC236}">
                    <a16:creationId xmlns:a16="http://schemas.microsoft.com/office/drawing/2014/main" id="{B0E5A531-8DA3-5B78-3F87-8D2BA60DD84D}"/>
                  </a:ext>
                </a:extLst>
              </p:cNvPr>
              <p:cNvSpPr/>
              <p:nvPr/>
            </p:nvSpPr>
            <p:spPr bwMode="auto">
              <a:xfrm>
                <a:off x="5486732" y="2180059"/>
                <a:ext cx="586553" cy="301381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 marL="0" marR="0" indent="0" algn="ctr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1200" dirty="0" err="1">
                    <a:solidFill>
                      <a:schemeClr val="tx1"/>
                    </a:solidFill>
                  </a:rPr>
                  <a:t>mls</a:t>
                </a:r>
                <a:r>
                  <a:rPr kumimoji="0" lang="en-US" altLang="zh-CN" sz="12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rPr>
                  <a:t>tm</a:t>
                </a:r>
                <a:r>
                  <a:rPr kumimoji="0" lang="en-US" altLang="zh-CN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endPara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142" name="直接箭头连接符 141">
                <a:extLst>
                  <a:ext uri="{FF2B5EF4-FFF2-40B4-BE49-F238E27FC236}">
                    <a16:creationId xmlns:a16="http://schemas.microsoft.com/office/drawing/2014/main" id="{F0DADABA-5D7E-8A3D-0C84-F1B9D551F801}"/>
                  </a:ext>
                </a:extLst>
              </p:cNvPr>
              <p:cNvCxnSpPr>
                <a:cxnSpLocks/>
                <a:stCxn id="159" idx="2"/>
                <a:endCxn id="150" idx="2"/>
              </p:cNvCxnSpPr>
              <p:nvPr/>
            </p:nvCxnSpPr>
            <p:spPr bwMode="auto">
              <a:xfrm flipV="1">
                <a:off x="5777152" y="2835283"/>
                <a:ext cx="1" cy="15818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sp>
            <p:nvSpPr>
              <p:cNvPr id="143" name="矩形: 圆角 142">
                <a:extLst>
                  <a:ext uri="{FF2B5EF4-FFF2-40B4-BE49-F238E27FC236}">
                    <a16:creationId xmlns:a16="http://schemas.microsoft.com/office/drawing/2014/main" id="{7D921D75-786A-B87E-8FED-25F99BC2B7FA}"/>
                  </a:ext>
                </a:extLst>
              </p:cNvPr>
              <p:cNvSpPr/>
              <p:nvPr/>
            </p:nvSpPr>
            <p:spPr bwMode="auto">
              <a:xfrm>
                <a:off x="6404533" y="2200503"/>
                <a:ext cx="560111" cy="220305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 marL="0" marR="0" indent="0" algn="ctr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1200" dirty="0" err="1">
                    <a:solidFill>
                      <a:schemeClr val="tx1"/>
                    </a:solidFill>
                  </a:rPr>
                  <a:t>S</a:t>
                </a:r>
                <a:r>
                  <a:rPr kumimoji="0" lang="en-US" altLang="zh-CN" sz="12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rPr>
                  <a:t>iLU</a:t>
                </a:r>
                <a:endPara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144" name="直接箭头连接符 143">
                <a:extLst>
                  <a:ext uri="{FF2B5EF4-FFF2-40B4-BE49-F238E27FC236}">
                    <a16:creationId xmlns:a16="http://schemas.microsoft.com/office/drawing/2014/main" id="{207386B9-9185-F600-394D-2C2A02EE0796}"/>
                  </a:ext>
                </a:extLst>
              </p:cNvPr>
              <p:cNvCxnSpPr>
                <a:cxnSpLocks/>
                <a:stCxn id="155" idx="2"/>
                <a:endCxn id="143" idx="2"/>
              </p:cNvCxnSpPr>
              <p:nvPr/>
            </p:nvCxnSpPr>
            <p:spPr bwMode="auto">
              <a:xfrm flipH="1" flipV="1">
                <a:off x="6684588" y="2420808"/>
                <a:ext cx="6803" cy="56832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145" name="直接箭头连接符 144">
                <a:extLst>
                  <a:ext uri="{FF2B5EF4-FFF2-40B4-BE49-F238E27FC236}">
                    <a16:creationId xmlns:a16="http://schemas.microsoft.com/office/drawing/2014/main" id="{3FC20649-385B-51D8-9AA2-D5D37E741F8E}"/>
                  </a:ext>
                </a:extLst>
              </p:cNvPr>
              <p:cNvCxnSpPr>
                <a:cxnSpLocks/>
                <a:stCxn id="150" idx="0"/>
                <a:endCxn id="141" idx="2"/>
              </p:cNvCxnSpPr>
              <p:nvPr/>
            </p:nvCxnSpPr>
            <p:spPr bwMode="auto">
              <a:xfrm flipV="1">
                <a:off x="5777152" y="2481440"/>
                <a:ext cx="2857" cy="187283"/>
              </a:xfrm>
              <a:prstGeom prst="straightConnector1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grpSp>
            <p:nvGrpSpPr>
              <p:cNvPr id="146" name="组合 145">
                <a:extLst>
                  <a:ext uri="{FF2B5EF4-FFF2-40B4-BE49-F238E27FC236}">
                    <a16:creationId xmlns:a16="http://schemas.microsoft.com/office/drawing/2014/main" id="{65BC0854-5E14-2CDC-5C5E-65BEFF5F3660}"/>
                  </a:ext>
                </a:extLst>
              </p:cNvPr>
              <p:cNvGrpSpPr/>
              <p:nvPr/>
            </p:nvGrpSpPr>
            <p:grpSpPr>
              <a:xfrm>
                <a:off x="6197537" y="1572313"/>
                <a:ext cx="94541" cy="105443"/>
                <a:chOff x="5099686" y="3890618"/>
                <a:chExt cx="146071" cy="146071"/>
              </a:xfrm>
              <a:noFill/>
            </p:grpSpPr>
            <p:sp>
              <p:nvSpPr>
                <p:cNvPr id="161" name="椭圆 160">
                  <a:extLst>
                    <a:ext uri="{FF2B5EF4-FFF2-40B4-BE49-F238E27FC236}">
                      <a16:creationId xmlns:a16="http://schemas.microsoft.com/office/drawing/2014/main" id="{B1C645DE-FB0C-92B8-0FF5-3E86A6845BDB}"/>
                    </a:ext>
                  </a:extLst>
                </p:cNvPr>
                <p:cNvSpPr/>
                <p:nvPr/>
              </p:nvSpPr>
              <p:spPr bwMode="auto">
                <a:xfrm>
                  <a:off x="5099686" y="3890618"/>
                  <a:ext cx="146071" cy="146071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6858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zh-CN" altLang="en-US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162" name="直接连接符 161">
                  <a:extLst>
                    <a:ext uri="{FF2B5EF4-FFF2-40B4-BE49-F238E27FC236}">
                      <a16:creationId xmlns:a16="http://schemas.microsoft.com/office/drawing/2014/main" id="{B95611A8-965A-DEB1-CD68-E618AB7BEF53}"/>
                    </a:ext>
                  </a:extLst>
                </p:cNvPr>
                <p:cNvCxnSpPr>
                  <a:stCxn id="161" idx="1"/>
                  <a:endCxn id="161" idx="5"/>
                </p:cNvCxnSpPr>
                <p:nvPr/>
              </p:nvCxnSpPr>
              <p:spPr bwMode="auto">
                <a:xfrm>
                  <a:off x="5121078" y="3912010"/>
                  <a:ext cx="103287" cy="103287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" name="直接连接符 162">
                  <a:extLst>
                    <a:ext uri="{FF2B5EF4-FFF2-40B4-BE49-F238E27FC236}">
                      <a16:creationId xmlns:a16="http://schemas.microsoft.com/office/drawing/2014/main" id="{1952FD0E-620D-E478-F11D-19C4BF59EFE5}"/>
                    </a:ext>
                  </a:extLst>
                </p:cNvPr>
                <p:cNvCxnSpPr>
                  <a:cxnSpLocks/>
                  <a:stCxn id="161" idx="7"/>
                  <a:endCxn id="161" idx="3"/>
                </p:cNvCxnSpPr>
                <p:nvPr/>
              </p:nvCxnSpPr>
              <p:spPr bwMode="auto">
                <a:xfrm flipH="1">
                  <a:off x="5121078" y="3912010"/>
                  <a:ext cx="103287" cy="103287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47" name="连接符: 肘形 146">
                <a:extLst>
                  <a:ext uri="{FF2B5EF4-FFF2-40B4-BE49-F238E27FC236}">
                    <a16:creationId xmlns:a16="http://schemas.microsoft.com/office/drawing/2014/main" id="{0070FB8A-8514-56CC-FE97-0094B2B28887}"/>
                  </a:ext>
                </a:extLst>
              </p:cNvPr>
              <p:cNvCxnSpPr>
                <a:cxnSpLocks/>
                <a:stCxn id="143" idx="0"/>
                <a:endCxn id="161" idx="6"/>
              </p:cNvCxnSpPr>
              <p:nvPr/>
            </p:nvCxnSpPr>
            <p:spPr bwMode="auto">
              <a:xfrm rot="16200000" flipV="1">
                <a:off x="6200600" y="1716514"/>
                <a:ext cx="575468" cy="392510"/>
              </a:xfrm>
              <a:prstGeom prst="bentConnector2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148" name="连接符: 肘形 147">
                <a:extLst>
                  <a:ext uri="{FF2B5EF4-FFF2-40B4-BE49-F238E27FC236}">
                    <a16:creationId xmlns:a16="http://schemas.microsoft.com/office/drawing/2014/main" id="{A216D9AB-9270-972A-3BE4-27F38E17EB6A}"/>
                  </a:ext>
                </a:extLst>
              </p:cNvPr>
              <p:cNvCxnSpPr>
                <a:cxnSpLocks/>
                <a:stCxn id="140" idx="1"/>
                <a:endCxn id="159" idx="0"/>
              </p:cNvCxnSpPr>
              <p:nvPr/>
            </p:nvCxnSpPr>
            <p:spPr bwMode="auto">
              <a:xfrm rot="10800000">
                <a:off x="5777153" y="3199642"/>
                <a:ext cx="101162" cy="212161"/>
              </a:xfrm>
              <a:prstGeom prst="bentConnector2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149" name="连接符: 肘形 148">
                <a:extLst>
                  <a:ext uri="{FF2B5EF4-FFF2-40B4-BE49-F238E27FC236}">
                    <a16:creationId xmlns:a16="http://schemas.microsoft.com/office/drawing/2014/main" id="{37B3CD9B-EDE4-C02D-AD63-89B85C39A2F1}"/>
                  </a:ext>
                </a:extLst>
              </p:cNvPr>
              <p:cNvCxnSpPr>
                <a:cxnSpLocks/>
                <a:stCxn id="140" idx="3"/>
                <a:endCxn id="155" idx="0"/>
              </p:cNvCxnSpPr>
              <p:nvPr/>
            </p:nvCxnSpPr>
            <p:spPr bwMode="auto">
              <a:xfrm flipV="1">
                <a:off x="6611304" y="3195297"/>
                <a:ext cx="80091" cy="216504"/>
              </a:xfrm>
              <a:prstGeom prst="bentConnector2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C948A8C3-DCBA-865C-0EF7-8F28CC692FE1}"/>
                  </a:ext>
                </a:extLst>
              </p:cNvPr>
              <p:cNvSpPr/>
              <p:nvPr/>
            </p:nvSpPr>
            <p:spPr bwMode="auto">
              <a:xfrm>
                <a:off x="5574792" y="2668723"/>
                <a:ext cx="404721" cy="16656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 marL="0" marR="0" indent="0" algn="ctr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rPr>
                  <a:t>Flip</a:t>
                </a:r>
                <a:endPara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75643540-B1B3-9AC7-D7D2-AA84A6B7B221}"/>
                  </a:ext>
                </a:extLst>
              </p:cNvPr>
              <p:cNvSpPr/>
              <p:nvPr/>
            </p:nvSpPr>
            <p:spPr bwMode="auto">
              <a:xfrm>
                <a:off x="5574792" y="1834746"/>
                <a:ext cx="404721" cy="16656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 marL="0" marR="0" indent="0" algn="ctr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rPr>
                  <a:t>Flip</a:t>
                </a:r>
                <a:endPara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152" name="直接箭头连接符 151">
                <a:extLst>
                  <a:ext uri="{FF2B5EF4-FFF2-40B4-BE49-F238E27FC236}">
                    <a16:creationId xmlns:a16="http://schemas.microsoft.com/office/drawing/2014/main" id="{73047053-906B-501E-2323-911B9729B6DC}"/>
                  </a:ext>
                </a:extLst>
              </p:cNvPr>
              <p:cNvCxnSpPr>
                <a:cxnSpLocks/>
                <a:stCxn id="141" idx="0"/>
                <a:endCxn id="151" idx="2"/>
              </p:cNvCxnSpPr>
              <p:nvPr/>
            </p:nvCxnSpPr>
            <p:spPr bwMode="auto">
              <a:xfrm flipH="1" flipV="1">
                <a:off x="5777152" y="2001306"/>
                <a:ext cx="2857" cy="178753"/>
              </a:xfrm>
              <a:prstGeom prst="straightConnector1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153" name="连接符: 肘形 152">
                <a:extLst>
                  <a:ext uri="{FF2B5EF4-FFF2-40B4-BE49-F238E27FC236}">
                    <a16:creationId xmlns:a16="http://schemas.microsoft.com/office/drawing/2014/main" id="{F8716199-1EAA-219D-7A8E-C8B0398DC11E}"/>
                  </a:ext>
                </a:extLst>
              </p:cNvPr>
              <p:cNvCxnSpPr>
                <a:cxnSpLocks/>
                <a:stCxn id="151" idx="0"/>
                <a:endCxn id="161" idx="2"/>
              </p:cNvCxnSpPr>
              <p:nvPr/>
            </p:nvCxnSpPr>
            <p:spPr bwMode="auto">
              <a:xfrm rot="5400000" flipH="1" flipV="1">
                <a:off x="5882489" y="1519699"/>
                <a:ext cx="209711" cy="420385"/>
              </a:xfrm>
              <a:prstGeom prst="bentConnector2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grpSp>
            <p:nvGrpSpPr>
              <p:cNvPr id="154" name="组合 153">
                <a:extLst>
                  <a:ext uri="{FF2B5EF4-FFF2-40B4-BE49-F238E27FC236}">
                    <a16:creationId xmlns:a16="http://schemas.microsoft.com/office/drawing/2014/main" id="{019FF8E7-7849-3C78-03FC-AAA1586AA41A}"/>
                  </a:ext>
                </a:extLst>
              </p:cNvPr>
              <p:cNvGrpSpPr/>
              <p:nvPr/>
            </p:nvGrpSpPr>
            <p:grpSpPr>
              <a:xfrm>
                <a:off x="5445838" y="2941923"/>
                <a:ext cx="662627" cy="296255"/>
                <a:chOff x="133424" y="4331909"/>
                <a:chExt cx="527829" cy="191277"/>
              </a:xfrm>
            </p:grpSpPr>
            <p:sp>
              <p:nvSpPr>
                <p:cNvPr id="159" name="梯形 158">
                  <a:extLst>
                    <a:ext uri="{FF2B5EF4-FFF2-40B4-BE49-F238E27FC236}">
                      <a16:creationId xmlns:a16="http://schemas.microsoft.com/office/drawing/2014/main" id="{C0038B6E-B56B-4CCB-9F2D-B726551755C0}"/>
                    </a:ext>
                  </a:extLst>
                </p:cNvPr>
                <p:cNvSpPr/>
                <p:nvPr/>
              </p:nvSpPr>
              <p:spPr bwMode="auto">
                <a:xfrm rot="10800000">
                  <a:off x="133424" y="4365179"/>
                  <a:ext cx="527829" cy="133113"/>
                </a:xfrm>
                <a:prstGeom prst="trapezoid">
                  <a:avLst>
                    <a:gd name="adj" fmla="val 56017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rtlCol="0" anchor="ctr" anchorCtr="0" compatLnSpc="1"/>
                <a:lstStyle/>
                <a:p>
                  <a:pPr marL="0" marR="0" indent="0" algn="ctr" defTabSz="6858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zh-CN" alt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AC0D41EC-49BC-0CA8-201B-E460AA163608}"/>
                    </a:ext>
                  </a:extLst>
                </p:cNvPr>
                <p:cNvSpPr txBox="1"/>
                <p:nvPr/>
              </p:nvSpPr>
              <p:spPr>
                <a:xfrm>
                  <a:off x="182049" y="4331909"/>
                  <a:ext cx="421986" cy="19127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Linear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5" name="梯形 154">
                <a:extLst>
                  <a:ext uri="{FF2B5EF4-FFF2-40B4-BE49-F238E27FC236}">
                    <a16:creationId xmlns:a16="http://schemas.microsoft.com/office/drawing/2014/main" id="{C38784A1-121C-5D79-CCA2-E86168E7998C}"/>
                  </a:ext>
                </a:extLst>
              </p:cNvPr>
              <p:cNvSpPr/>
              <p:nvPr/>
            </p:nvSpPr>
            <p:spPr bwMode="auto">
              <a:xfrm rot="10800000">
                <a:off x="6360079" y="2989127"/>
                <a:ext cx="662627" cy="206170"/>
              </a:xfrm>
              <a:prstGeom prst="trapezoid">
                <a:avLst>
                  <a:gd name="adj" fmla="val 56017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 marL="0" marR="0" indent="0" algn="ctr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F75DF0C2-63C8-6873-11B3-C7C92384EFD6}"/>
                  </a:ext>
                </a:extLst>
              </p:cNvPr>
              <p:cNvSpPr txBox="1"/>
              <p:nvPr/>
            </p:nvSpPr>
            <p:spPr>
              <a:xfrm>
                <a:off x="6419713" y="2941124"/>
                <a:ext cx="529751" cy="2962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Linear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梯形 156">
                <a:extLst>
                  <a:ext uri="{FF2B5EF4-FFF2-40B4-BE49-F238E27FC236}">
                    <a16:creationId xmlns:a16="http://schemas.microsoft.com/office/drawing/2014/main" id="{88747E33-3754-EC05-205A-4BC5595F0154}"/>
                  </a:ext>
                </a:extLst>
              </p:cNvPr>
              <p:cNvSpPr/>
              <p:nvPr/>
            </p:nvSpPr>
            <p:spPr bwMode="auto">
              <a:xfrm>
                <a:off x="5918887" y="1225774"/>
                <a:ext cx="651839" cy="175285"/>
              </a:xfrm>
              <a:prstGeom prst="trapezoid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 marL="0" marR="0" indent="0" algn="ctr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rPr>
                  <a:t>Linear</a:t>
                </a:r>
                <a:endPara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158" name="连接符: 肘形 157">
                <a:extLst>
                  <a:ext uri="{FF2B5EF4-FFF2-40B4-BE49-F238E27FC236}">
                    <a16:creationId xmlns:a16="http://schemas.microsoft.com/office/drawing/2014/main" id="{B93EAAD5-EC2C-F13E-67D7-502DBF52478F}"/>
                  </a:ext>
                </a:extLst>
              </p:cNvPr>
              <p:cNvCxnSpPr>
                <a:cxnSpLocks/>
                <a:stCxn id="161" idx="0"/>
                <a:endCxn id="157" idx="2"/>
              </p:cNvCxnSpPr>
              <p:nvPr/>
            </p:nvCxnSpPr>
            <p:spPr bwMode="auto">
              <a:xfrm rot="16200000" flipV="1">
                <a:off x="6159181" y="1486685"/>
                <a:ext cx="171255" cy="1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</p:grp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CCEF2FE6-F420-26F2-B52A-EC083B09AA1B}"/>
                </a:ext>
              </a:extLst>
            </p:cNvPr>
            <p:cNvSpPr txBox="1"/>
            <p:nvPr/>
          </p:nvSpPr>
          <p:spPr>
            <a:xfrm>
              <a:off x="7915275" y="1225416"/>
              <a:ext cx="907977" cy="215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err="1">
                  <a:solidFill>
                    <a:schemeClr val="tx1"/>
                  </a:solidFill>
                </a:rPr>
                <a:t>xLSTM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1" name="文本框 170">
            <a:extLst>
              <a:ext uri="{FF2B5EF4-FFF2-40B4-BE49-F238E27FC236}">
                <a16:creationId xmlns:a16="http://schemas.microsoft.com/office/drawing/2014/main" id="{81D85316-F2E0-F776-10A8-6301B216EF80}"/>
              </a:ext>
            </a:extLst>
          </p:cNvPr>
          <p:cNvSpPr txBox="1"/>
          <p:nvPr/>
        </p:nvSpPr>
        <p:spPr>
          <a:xfrm>
            <a:off x="-52981" y="6477587"/>
            <a:ext cx="631850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>
                <a:solidFill>
                  <a:schemeClr val="bg1"/>
                </a:solidFill>
              </a:rPr>
              <a:t>Isensee, Fabian, et al. "nnU-Net: a self-configuring method for deep learning-based biomedical image segmentation." Nature methods 18.2 (2021): 203-211.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F33A1085-63F5-1AAF-7FD3-3D22FE1235A7}"/>
              </a:ext>
            </a:extLst>
          </p:cNvPr>
          <p:cNvSpPr txBox="1"/>
          <p:nvPr/>
        </p:nvSpPr>
        <p:spPr>
          <a:xfrm>
            <a:off x="6170921" y="6489949"/>
            <a:ext cx="594475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050" dirty="0">
                <a:solidFill>
                  <a:schemeClr val="bg1"/>
                </a:solidFill>
              </a:rPr>
              <a:t>Chen, </a:t>
            </a:r>
            <a:r>
              <a:rPr lang="en-US" altLang="zh-CN" sz="1050" dirty="0" err="1">
                <a:solidFill>
                  <a:schemeClr val="bg1"/>
                </a:solidFill>
              </a:rPr>
              <a:t>Tianrun</a:t>
            </a:r>
            <a:r>
              <a:rPr lang="en-US" altLang="zh-CN" sz="1050" dirty="0">
                <a:solidFill>
                  <a:schemeClr val="bg1"/>
                </a:solidFill>
              </a:rPr>
              <a:t>, et al. "</a:t>
            </a:r>
            <a:r>
              <a:rPr lang="en-US" altLang="zh-CN" sz="1050" dirty="0" err="1">
                <a:solidFill>
                  <a:schemeClr val="bg1"/>
                </a:solidFill>
              </a:rPr>
              <a:t>xLSTM-UNet</a:t>
            </a:r>
            <a:r>
              <a:rPr lang="en-US" altLang="zh-CN" sz="1050" dirty="0">
                <a:solidFill>
                  <a:schemeClr val="bg1"/>
                </a:solidFill>
              </a:rPr>
              <a:t> can be an Effective 2D\&amp; 3D Medical Image Segmentation Backbone with Vision-LSTM (</a:t>
            </a:r>
            <a:r>
              <a:rPr lang="en-US" altLang="zh-CN" sz="1050" dirty="0" err="1">
                <a:solidFill>
                  <a:schemeClr val="bg1"/>
                </a:solidFill>
              </a:rPr>
              <a:t>ViL</a:t>
            </a:r>
            <a:r>
              <a:rPr lang="en-US" altLang="zh-CN" sz="1050" dirty="0">
                <a:solidFill>
                  <a:schemeClr val="bg1"/>
                </a:solidFill>
              </a:rPr>
              <a:t>) better than its Mamba Counterpart." </a:t>
            </a:r>
            <a:r>
              <a:rPr lang="en-US" altLang="zh-CN" sz="1050" dirty="0" err="1">
                <a:solidFill>
                  <a:schemeClr val="bg1"/>
                </a:solidFill>
              </a:rPr>
              <a:t>arXiv</a:t>
            </a:r>
            <a:r>
              <a:rPr lang="en-US" altLang="zh-CN" sz="1050" dirty="0">
                <a:solidFill>
                  <a:schemeClr val="bg1"/>
                </a:solidFill>
              </a:rPr>
              <a:t> (2024).</a:t>
            </a:r>
          </a:p>
        </p:txBody>
      </p:sp>
    </p:spTree>
    <p:extLst>
      <p:ext uri="{BB962C8B-B14F-4D97-AF65-F5344CB8AC3E}">
        <p14:creationId xmlns:p14="http://schemas.microsoft.com/office/powerpoint/2010/main" val="510238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 descr="A pool with trees and a build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" descr="A green and white fla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F1B43217-CA4B-DC0A-8F18-BFC1FB42C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2660" y="572447"/>
            <a:ext cx="7726680" cy="387798"/>
          </a:xfrm>
        </p:spPr>
        <p:txBody>
          <a:bodyPr>
            <a:normAutofit fontScale="90000"/>
          </a:bodyPr>
          <a:lstStyle/>
          <a:p>
            <a:pPr marL="0" indent="0" algn="l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Biometry Models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F6A999D-DF20-16E3-31C4-7DA24C394951}"/>
              </a:ext>
            </a:extLst>
          </p:cNvPr>
          <p:cNvGrpSpPr/>
          <p:nvPr/>
        </p:nvGrpSpPr>
        <p:grpSpPr>
          <a:xfrm>
            <a:off x="419452" y="2004451"/>
            <a:ext cx="1931670" cy="3593708"/>
            <a:chOff x="337185" y="2266226"/>
            <a:chExt cx="1931670" cy="2448034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7E39CD54-C6A1-51F9-8D36-F3D806E792E3}"/>
                </a:ext>
              </a:extLst>
            </p:cNvPr>
            <p:cNvSpPr/>
            <p:nvPr/>
          </p:nvSpPr>
          <p:spPr bwMode="auto">
            <a:xfrm>
              <a:off x="337185" y="2266226"/>
              <a:ext cx="1931670" cy="2448034"/>
            </a:xfrm>
            <a:prstGeom prst="roundRect">
              <a:avLst/>
            </a:prstGeom>
            <a:noFill/>
            <a:ln w="19050" cap="flat" cmpd="sng" algn="ctr">
              <a:solidFill>
                <a:srgbClr val="2372A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8E154F59-EF65-402D-3AD3-9115CAB2EAAD}"/>
                </a:ext>
              </a:extLst>
            </p:cNvPr>
            <p:cNvSpPr/>
            <p:nvPr/>
          </p:nvSpPr>
          <p:spPr bwMode="auto">
            <a:xfrm>
              <a:off x="625716" y="2448921"/>
              <a:ext cx="1337310" cy="30777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LCC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35FF7F6F-6DCB-7074-4E4A-2DE35D157BA4}"/>
                </a:ext>
              </a:extLst>
            </p:cNvPr>
            <p:cNvSpPr/>
            <p:nvPr/>
          </p:nvSpPr>
          <p:spPr bwMode="auto">
            <a:xfrm>
              <a:off x="625716" y="2914601"/>
              <a:ext cx="1337310" cy="30777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HV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85F6BF68-9167-8EC7-7C5A-B729D776BF60}"/>
                </a:ext>
              </a:extLst>
            </p:cNvPr>
            <p:cNvSpPr/>
            <p:nvPr/>
          </p:nvSpPr>
          <p:spPr bwMode="auto">
            <a:xfrm>
              <a:off x="625716" y="3386714"/>
              <a:ext cx="1337310" cy="30777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bBIP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2D649BFC-7B83-0245-951D-6C854D0787E1}"/>
                </a:ext>
              </a:extLst>
            </p:cNvPr>
            <p:cNvSpPr/>
            <p:nvPr/>
          </p:nvSpPr>
          <p:spPr bwMode="auto">
            <a:xfrm>
              <a:off x="625716" y="3852394"/>
              <a:ext cx="1337310" cy="30777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 dirty="0" err="1"/>
                <a:t>sBIP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C657418B-2534-C8F9-C371-DEEED08666D7}"/>
                </a:ext>
              </a:extLst>
            </p:cNvPr>
            <p:cNvSpPr/>
            <p:nvPr/>
          </p:nvSpPr>
          <p:spPr bwMode="auto">
            <a:xfrm>
              <a:off x="625716" y="4307451"/>
              <a:ext cx="1337310" cy="30777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TCD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B75F447-4529-4C94-3B70-23742C745C00}"/>
              </a:ext>
            </a:extLst>
          </p:cNvPr>
          <p:cNvSpPr/>
          <p:nvPr/>
        </p:nvSpPr>
        <p:spPr bwMode="auto">
          <a:xfrm>
            <a:off x="3908816" y="2453623"/>
            <a:ext cx="2187183" cy="5376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OLS Linear Regression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095002A-2BFC-0DDA-120D-57CA5657A318}"/>
              </a:ext>
            </a:extLst>
          </p:cNvPr>
          <p:cNvGrpSpPr/>
          <p:nvPr/>
        </p:nvGrpSpPr>
        <p:grpSpPr>
          <a:xfrm>
            <a:off x="3935111" y="1279072"/>
            <a:ext cx="2160889" cy="730105"/>
            <a:chOff x="2779482" y="869802"/>
            <a:chExt cx="2089698" cy="804656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E98004D1-3C53-F62C-BC65-979C743D20F9}"/>
                </a:ext>
              </a:extLst>
            </p:cNvPr>
            <p:cNvSpPr/>
            <p:nvPr/>
          </p:nvSpPr>
          <p:spPr bwMode="auto">
            <a:xfrm>
              <a:off x="2779482" y="869802"/>
              <a:ext cx="2089698" cy="804656"/>
            </a:xfrm>
            <a:prstGeom prst="roundRect">
              <a:avLst/>
            </a:prstGeom>
            <a:ln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 dirty="0">
                  <a:solidFill>
                    <a:schemeClr val="tx1"/>
                  </a:solidFill>
                </a:rPr>
                <a:t>Fetal Statistics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28261153-09D8-2801-308B-0E13613DA11B}"/>
                </a:ext>
              </a:extLst>
            </p:cNvPr>
            <p:cNvSpPr/>
            <p:nvPr/>
          </p:nvSpPr>
          <p:spPr bwMode="auto">
            <a:xfrm>
              <a:off x="2948982" y="1243763"/>
              <a:ext cx="1725268" cy="31234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algn="ctr"/>
              <a:r>
                <a:rPr lang="en-US" altLang="zh-CN" dirty="0"/>
                <a:t>Gestational age</a:t>
              </a:r>
            </a:p>
          </p:txBody>
        </p:sp>
      </p:grp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697E93F9-3A6F-BFA9-9508-642D9403883A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 bwMode="auto">
          <a:xfrm>
            <a:off x="2045293" y="3182172"/>
            <a:ext cx="1870376" cy="1957422"/>
          </a:xfrm>
          <a:prstGeom prst="bentConnector3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6330A0A5-75D0-AD0F-BF92-25FAB3397810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 bwMode="auto">
          <a:xfrm>
            <a:off x="2045293" y="3875233"/>
            <a:ext cx="1870376" cy="1264361"/>
          </a:xfrm>
          <a:prstGeom prst="bentConnector3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B47E3F73-59A6-F6CB-2250-26319F41FD00}"/>
              </a:ext>
            </a:extLst>
          </p:cNvPr>
          <p:cNvCxnSpPr>
            <a:cxnSpLocks/>
            <a:stCxn id="12" idx="3"/>
            <a:endCxn id="25" idx="1"/>
          </p:cNvCxnSpPr>
          <p:nvPr/>
        </p:nvCxnSpPr>
        <p:spPr bwMode="auto">
          <a:xfrm>
            <a:off x="2045293" y="4558850"/>
            <a:ext cx="1870376" cy="580744"/>
          </a:xfrm>
          <a:prstGeom prst="bentConnector3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30375BAE-6BA8-430F-CD93-78AFA2690576}"/>
              </a:ext>
            </a:extLst>
          </p:cNvPr>
          <p:cNvCxnSpPr>
            <a:cxnSpLocks/>
            <a:stCxn id="13" idx="3"/>
            <a:endCxn id="25" idx="1"/>
          </p:cNvCxnSpPr>
          <p:nvPr/>
        </p:nvCxnSpPr>
        <p:spPr bwMode="auto">
          <a:xfrm flipV="1">
            <a:off x="2045293" y="5139594"/>
            <a:ext cx="1870376" cy="87278"/>
          </a:xfrm>
          <a:prstGeom prst="bentConnector3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1EACA35-0E0F-F6F5-9F7A-D6C6249F88B2}"/>
              </a:ext>
            </a:extLst>
          </p:cNvPr>
          <p:cNvSpPr/>
          <p:nvPr/>
        </p:nvSpPr>
        <p:spPr bwMode="auto">
          <a:xfrm>
            <a:off x="3915669" y="3408080"/>
            <a:ext cx="2175044" cy="5078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/>
              <a:t>MLP Regression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0BEEE1C-4EEB-24AE-1432-CAAE6DE2792F}"/>
              </a:ext>
            </a:extLst>
          </p:cNvPr>
          <p:cNvSpPr/>
          <p:nvPr/>
        </p:nvSpPr>
        <p:spPr bwMode="auto">
          <a:xfrm>
            <a:off x="3915669" y="4856997"/>
            <a:ext cx="2180330" cy="5651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/>
              <a:t>Maximum width</a:t>
            </a:r>
          </a:p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With transformation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53E85B2-3D8A-FE6C-157E-DCC8848DCE99}"/>
              </a:ext>
            </a:extLst>
          </p:cNvPr>
          <p:cNvSpPr/>
          <p:nvPr/>
        </p:nvSpPr>
        <p:spPr bwMode="auto">
          <a:xfrm>
            <a:off x="7833370" y="3401744"/>
            <a:ext cx="1736548" cy="82474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/>
              <a:t>differences between measurements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46F005F6-7C4E-0458-4773-2620CE27ECAE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 bwMode="auto">
          <a:xfrm flipV="1">
            <a:off x="6095999" y="3814119"/>
            <a:ext cx="1737371" cy="1325475"/>
          </a:xfrm>
          <a:prstGeom prst="bentConnector3">
            <a:avLst>
              <a:gd name="adj1" fmla="val 71053"/>
            </a:avLst>
          </a:prstGeom>
          <a:ln w="28575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5CAE0E7-F37B-17EF-4691-2B919E3B6E66}"/>
              </a:ext>
            </a:extLst>
          </p:cNvPr>
          <p:cNvCxnSpPr>
            <a:cxnSpLocks/>
            <a:stCxn id="32" idx="0"/>
            <a:endCxn id="33" idx="2"/>
          </p:cNvCxnSpPr>
          <p:nvPr/>
        </p:nvCxnSpPr>
        <p:spPr bwMode="auto">
          <a:xfrm flipV="1">
            <a:off x="10837475" y="2340777"/>
            <a:ext cx="0" cy="1132087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27682A5-8E9E-C497-25B5-70D66EFD74CA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 bwMode="auto">
          <a:xfrm>
            <a:off x="10837475" y="4142728"/>
            <a:ext cx="0" cy="996866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7F08C96-F07A-4930-8C94-4033DA710065}"/>
              </a:ext>
            </a:extLst>
          </p:cNvPr>
          <p:cNvGrpSpPr/>
          <p:nvPr/>
        </p:nvGrpSpPr>
        <p:grpSpPr>
          <a:xfrm>
            <a:off x="10020553" y="1788948"/>
            <a:ext cx="1633844" cy="4134333"/>
            <a:chOff x="7890547" y="1127862"/>
            <a:chExt cx="1633844" cy="3787301"/>
          </a:xfrm>
        </p:grpSpPr>
        <p:sp>
          <p:nvSpPr>
            <p:cNvPr id="32" name="流程图: 决策 31">
              <a:extLst>
                <a:ext uri="{FF2B5EF4-FFF2-40B4-BE49-F238E27FC236}">
                  <a16:creationId xmlns:a16="http://schemas.microsoft.com/office/drawing/2014/main" id="{46FCD118-C8CC-18FB-6E8F-137F1E18343F}"/>
                </a:ext>
              </a:extLst>
            </p:cNvPr>
            <p:cNvSpPr/>
            <p:nvPr/>
          </p:nvSpPr>
          <p:spPr bwMode="auto">
            <a:xfrm>
              <a:off x="8015498" y="2670432"/>
              <a:ext cx="1383942" cy="613636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 dirty="0"/>
                <a:t>Too much?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C0ECB87C-22D7-A960-BA24-9616AC29CB10}"/>
                </a:ext>
              </a:extLst>
            </p:cNvPr>
            <p:cNvSpPr/>
            <p:nvPr/>
          </p:nvSpPr>
          <p:spPr bwMode="auto">
            <a:xfrm>
              <a:off x="8119794" y="1127862"/>
              <a:ext cx="1175350" cy="50550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 dirty="0"/>
                <a:t>Average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47E7AD48-17FC-E787-FACE-2DA285F36A79}"/>
                </a:ext>
              </a:extLst>
            </p:cNvPr>
            <p:cNvSpPr/>
            <p:nvPr/>
          </p:nvSpPr>
          <p:spPr bwMode="auto">
            <a:xfrm>
              <a:off x="7890547" y="4197258"/>
              <a:ext cx="1633844" cy="71790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 dirty="0"/>
                <a:t>Choose</a:t>
              </a:r>
            </a:p>
            <a:p>
              <a:pPr marL="0" marR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 dirty="0"/>
                <a:t>Default</a:t>
              </a:r>
              <a:br>
                <a:rPr lang="en-US" altLang="zh-CN" sz="1600" dirty="0"/>
              </a:br>
              <a:r>
                <a:rPr lang="en-US" altLang="zh-CN" sz="1600" dirty="0"/>
                <a:t>One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AB7EB6B-5BB0-A398-4435-EEDD773E5E30}"/>
                </a:ext>
              </a:extLst>
            </p:cNvPr>
            <p:cNvSpPr txBox="1"/>
            <p:nvPr/>
          </p:nvSpPr>
          <p:spPr>
            <a:xfrm>
              <a:off x="8419642" y="2449081"/>
              <a:ext cx="2931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</a:rPr>
                <a:t>N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E5FD0B7-867C-E133-D5B8-0CDE22BEBF0C}"/>
                </a:ext>
              </a:extLst>
            </p:cNvPr>
            <p:cNvSpPr txBox="1"/>
            <p:nvPr/>
          </p:nvSpPr>
          <p:spPr>
            <a:xfrm>
              <a:off x="8414353" y="3433005"/>
              <a:ext cx="2931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</a:rPr>
                <a:t>Y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56F7B843-8B38-6B8A-7CD2-5D1A2C7F24B7}"/>
              </a:ext>
            </a:extLst>
          </p:cNvPr>
          <p:cNvSpPr/>
          <p:nvPr/>
        </p:nvSpPr>
        <p:spPr bwMode="auto">
          <a:xfrm>
            <a:off x="3223287" y="2333118"/>
            <a:ext cx="3594073" cy="1794407"/>
          </a:xfrm>
          <a:prstGeom prst="roundRect">
            <a:avLst>
              <a:gd name="adj" fmla="val 8802"/>
            </a:avLst>
          </a:prstGeom>
          <a:noFill/>
          <a:ln w="28575" cap="flat" cmpd="sng" algn="ctr">
            <a:solidFill>
              <a:srgbClr val="24A324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15DB40FA-305C-4591-46D5-E88BF3CEDE20}"/>
              </a:ext>
            </a:extLst>
          </p:cNvPr>
          <p:cNvCxnSpPr>
            <a:cxnSpLocks/>
            <a:stCxn id="37" idx="1"/>
            <a:endCxn id="14" idx="1"/>
          </p:cNvCxnSpPr>
          <p:nvPr/>
        </p:nvCxnSpPr>
        <p:spPr bwMode="auto">
          <a:xfrm rot="10800000" flipH="1">
            <a:off x="3223286" y="2722454"/>
            <a:ext cx="685529" cy="507868"/>
          </a:xfrm>
          <a:prstGeom prst="bentConnector3">
            <a:avLst>
              <a:gd name="adj1" fmla="val 51576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8C64796C-1A82-D04D-1ECA-01B0953FDEC7}"/>
              </a:ext>
            </a:extLst>
          </p:cNvPr>
          <p:cNvCxnSpPr>
            <a:cxnSpLocks/>
          </p:cNvCxnSpPr>
          <p:nvPr/>
        </p:nvCxnSpPr>
        <p:spPr bwMode="auto">
          <a:xfrm>
            <a:off x="3242090" y="3237847"/>
            <a:ext cx="673579" cy="450184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9ECB0B84-6E5D-EEC3-0282-24146977D3A5}"/>
              </a:ext>
            </a:extLst>
          </p:cNvPr>
          <p:cNvCxnSpPr>
            <a:cxnSpLocks/>
            <a:stCxn id="37" idx="3"/>
            <a:endCxn id="26" idx="1"/>
          </p:cNvCxnSpPr>
          <p:nvPr/>
        </p:nvCxnSpPr>
        <p:spPr bwMode="auto">
          <a:xfrm>
            <a:off x="6817360" y="3230322"/>
            <a:ext cx="1016010" cy="583797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3258B582-27BA-43F8-C526-35D57A2F47DC}"/>
              </a:ext>
            </a:extLst>
          </p:cNvPr>
          <p:cNvCxnSpPr>
            <a:cxnSpLocks/>
            <a:stCxn id="9" idx="3"/>
          </p:cNvCxnSpPr>
          <p:nvPr/>
        </p:nvCxnSpPr>
        <p:spPr bwMode="auto">
          <a:xfrm>
            <a:off x="2045293" y="2498555"/>
            <a:ext cx="1171138" cy="0"/>
          </a:xfrm>
          <a:prstGeom prst="line">
            <a:avLst/>
          </a:prstGeom>
          <a:ln w="28575">
            <a:solidFill>
              <a:srgbClr val="EC792B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2" name="直接连接符 221">
            <a:extLst>
              <a:ext uri="{FF2B5EF4-FFF2-40B4-BE49-F238E27FC236}">
                <a16:creationId xmlns:a16="http://schemas.microsoft.com/office/drawing/2014/main" id="{69BB5021-E30D-C84D-A6B8-5385E545ABE2}"/>
              </a:ext>
            </a:extLst>
          </p:cNvPr>
          <p:cNvCxnSpPr>
            <a:cxnSpLocks/>
            <a:stCxn id="14" idx="0"/>
            <a:endCxn id="17" idx="2"/>
          </p:cNvCxnSpPr>
          <p:nvPr/>
        </p:nvCxnSpPr>
        <p:spPr bwMode="auto">
          <a:xfrm flipH="1" flipV="1">
            <a:off x="5002407" y="1901793"/>
            <a:ext cx="1" cy="551830"/>
          </a:xfrm>
          <a:prstGeom prst="line">
            <a:avLst/>
          </a:prstGeom>
          <a:ln w="28575">
            <a:solidFill>
              <a:srgbClr val="EC792B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6" name="连接符: 肘形 235">
            <a:extLst>
              <a:ext uri="{FF2B5EF4-FFF2-40B4-BE49-F238E27FC236}">
                <a16:creationId xmlns:a16="http://schemas.microsoft.com/office/drawing/2014/main" id="{9A606C2B-CC5F-6666-3800-F8A307F3255B}"/>
              </a:ext>
            </a:extLst>
          </p:cNvPr>
          <p:cNvCxnSpPr>
            <a:cxnSpLocks/>
            <a:stCxn id="14" idx="3"/>
            <a:endCxn id="37" idx="3"/>
          </p:cNvCxnSpPr>
          <p:nvPr/>
        </p:nvCxnSpPr>
        <p:spPr bwMode="auto">
          <a:xfrm>
            <a:off x="6095999" y="2722454"/>
            <a:ext cx="721361" cy="507868"/>
          </a:xfrm>
          <a:prstGeom prst="bentConnector3">
            <a:avLst>
              <a:gd name="adj1" fmla="val 56479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1" name="连接符: 肘形 240">
            <a:extLst>
              <a:ext uri="{FF2B5EF4-FFF2-40B4-BE49-F238E27FC236}">
                <a16:creationId xmlns:a16="http://schemas.microsoft.com/office/drawing/2014/main" id="{EE28E301-A893-FBD7-5A4D-146A8A01FF95}"/>
              </a:ext>
            </a:extLst>
          </p:cNvPr>
          <p:cNvCxnSpPr>
            <a:cxnSpLocks/>
            <a:stCxn id="24" idx="3"/>
            <a:endCxn id="37" idx="3"/>
          </p:cNvCxnSpPr>
          <p:nvPr/>
        </p:nvCxnSpPr>
        <p:spPr bwMode="auto">
          <a:xfrm flipV="1">
            <a:off x="6090713" y="3230322"/>
            <a:ext cx="726647" cy="431692"/>
          </a:xfrm>
          <a:prstGeom prst="bentConnector3">
            <a:avLst>
              <a:gd name="adj1" fmla="val 56796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53A083AF-BB7D-3AD5-48C8-B4F77B11A72F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 bwMode="auto">
          <a:xfrm flipV="1">
            <a:off x="9569918" y="3807796"/>
            <a:ext cx="575586" cy="6323"/>
          </a:xfrm>
          <a:prstGeom prst="line">
            <a:avLst/>
          </a:prstGeom>
          <a:ln w="28575">
            <a:solidFill>
              <a:srgbClr val="EC792B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C7A29021-6E25-53B5-1164-4C63A9C58FC6}"/>
              </a:ext>
            </a:extLst>
          </p:cNvPr>
          <p:cNvCxnSpPr>
            <a:cxnSpLocks/>
            <a:endCxn id="37" idx="1"/>
          </p:cNvCxnSpPr>
          <p:nvPr/>
        </p:nvCxnSpPr>
        <p:spPr bwMode="auto">
          <a:xfrm>
            <a:off x="2993136" y="3230322"/>
            <a:ext cx="230151" cy="0"/>
          </a:xfrm>
          <a:prstGeom prst="line">
            <a:avLst/>
          </a:prstGeom>
          <a:ln w="28575">
            <a:solidFill>
              <a:srgbClr val="EC792B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902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1091</Words>
  <Application>Microsoft Office PowerPoint</Application>
  <PresentationFormat>宽屏</PresentationFormat>
  <Paragraphs>236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楷体</vt:lpstr>
      <vt:lpstr>Arial</vt:lpstr>
      <vt:lpstr>Calibri</vt:lpstr>
      <vt:lpstr>Times New Roman</vt:lpstr>
      <vt:lpstr>Wingdings</vt:lpstr>
      <vt:lpstr>Office Theme</vt:lpstr>
      <vt:lpstr>PowerPoint 演示文稿</vt:lpstr>
      <vt:lpstr>PowerPoint 演示文稿</vt:lpstr>
      <vt:lpstr>Background</vt:lpstr>
      <vt:lpstr>Background</vt:lpstr>
      <vt:lpstr>Background</vt:lpstr>
      <vt:lpstr>PowerPoint 演示文稿</vt:lpstr>
      <vt:lpstr>Method Summary</vt:lpstr>
      <vt:lpstr>Segmentation Models</vt:lpstr>
      <vt:lpstr>Biometry Models</vt:lpstr>
      <vt:lpstr>PowerPoint 演示文稿</vt:lpstr>
      <vt:lpstr>Experimental Setting</vt:lpstr>
      <vt:lpstr>PowerPoint 演示文稿</vt:lpstr>
      <vt:lpstr>Conclusion</vt:lpstr>
      <vt:lpstr>Team Introduction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Mert Seven</dc:creator>
  <cp:lastModifiedBy>william river</cp:lastModifiedBy>
  <cp:revision>16</cp:revision>
  <dcterms:created xsi:type="dcterms:W3CDTF">2023-12-20T11:45:11Z</dcterms:created>
  <dcterms:modified xsi:type="dcterms:W3CDTF">2024-10-02T06:21:34Z</dcterms:modified>
</cp:coreProperties>
</file>