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303" r:id="rId5"/>
    <p:sldId id="272" r:id="rId6"/>
    <p:sldId id="273" r:id="rId7"/>
    <p:sldId id="274" r:id="rId8"/>
    <p:sldId id="298" r:id="rId9"/>
    <p:sldId id="275" r:id="rId10"/>
    <p:sldId id="277" r:id="rId11"/>
    <p:sldId id="278" r:id="rId12"/>
    <p:sldId id="281" r:id="rId13"/>
    <p:sldId id="280" r:id="rId14"/>
    <p:sldId id="282" r:id="rId15"/>
    <p:sldId id="283" r:id="rId16"/>
    <p:sldId id="285" r:id="rId17"/>
    <p:sldId id="299" r:id="rId18"/>
    <p:sldId id="287" r:id="rId19"/>
    <p:sldId id="290" r:id="rId20"/>
    <p:sldId id="289" r:id="rId21"/>
    <p:sldId id="291" r:id="rId22"/>
    <p:sldId id="294" r:id="rId23"/>
    <p:sldId id="301" r:id="rId24"/>
    <p:sldId id="295" r:id="rId25"/>
    <p:sldId id="297" r:id="rId26"/>
    <p:sldId id="30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SJXBXRveedAYe8esNVJQv2OQ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5556"/>
    <a:srgbClr val="DEEBF7"/>
    <a:srgbClr val="B23838"/>
    <a:srgbClr val="B2025A"/>
    <a:srgbClr val="01619B"/>
    <a:srgbClr val="000A83"/>
    <a:srgbClr val="0D69A0"/>
    <a:srgbClr val="FFFF99"/>
    <a:srgbClr val="106266"/>
    <a:srgbClr val="814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D924E-69BA-46C0-9B09-2D622BA1E645}" v="17" dt="2024-10-02T18:53:0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94660"/>
  </p:normalViewPr>
  <p:slideViewPr>
    <p:cSldViewPr snapToGrid="0">
      <p:cViewPr>
        <p:scale>
          <a:sx n="75" d="100"/>
          <a:sy n="75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er Llado Bardera" userId="1920ffdb-c5f7-42cd-9cfa-0d3229256fbc" providerId="ADAL" clId="{4B0D924E-69BA-46C0-9B09-2D622BA1E645}"/>
    <pc:docChg chg="modSld">
      <pc:chgData name="Xavier Llado Bardera" userId="1920ffdb-c5f7-42cd-9cfa-0d3229256fbc" providerId="ADAL" clId="{4B0D924E-69BA-46C0-9B09-2D622BA1E645}" dt="2024-10-02T18:53:03.373" v="13" actId="6549"/>
      <pc:docMkLst>
        <pc:docMk/>
      </pc:docMkLst>
      <pc:sldChg chg="modSp">
        <pc:chgData name="Xavier Llado Bardera" userId="1920ffdb-c5f7-42cd-9cfa-0d3229256fbc" providerId="ADAL" clId="{4B0D924E-69BA-46C0-9B09-2D622BA1E645}" dt="2024-10-02T18:45:16.424" v="4" actId="6549"/>
        <pc:sldMkLst>
          <pc:docMk/>
          <pc:sldMk cId="0" sldId="257"/>
        </pc:sldMkLst>
        <pc:spChg chg="mod">
          <ac:chgData name="Xavier Llado Bardera" userId="1920ffdb-c5f7-42cd-9cfa-0d3229256fbc" providerId="ADAL" clId="{4B0D924E-69BA-46C0-9B09-2D622BA1E645}" dt="2024-10-02T18:45:16.424" v="4" actId="6549"/>
          <ac:spMkLst>
            <pc:docMk/>
            <pc:sldMk cId="0" sldId="257"/>
            <ac:spMk id="6" creationId="{6B15555A-6C19-A996-D0C7-899149E6D37D}"/>
          </ac:spMkLst>
        </pc:spChg>
      </pc:sldChg>
      <pc:sldChg chg="modSp">
        <pc:chgData name="Xavier Llado Bardera" userId="1920ffdb-c5f7-42cd-9cfa-0d3229256fbc" providerId="ADAL" clId="{4B0D924E-69BA-46C0-9B09-2D622BA1E645}" dt="2024-10-02T18:53:03.373" v="13" actId="6549"/>
        <pc:sldMkLst>
          <pc:docMk/>
          <pc:sldMk cId="1781606815" sldId="307"/>
        </pc:sldMkLst>
        <pc:spChg chg="mod">
          <ac:chgData name="Xavier Llado Bardera" userId="1920ffdb-c5f7-42cd-9cfa-0d3229256fbc" providerId="ADAL" clId="{4B0D924E-69BA-46C0-9B09-2D622BA1E645}" dt="2024-10-02T18:53:03.373" v="13" actId="6549"/>
          <ac:spMkLst>
            <pc:docMk/>
            <pc:sldMk cId="1781606815" sldId="307"/>
            <ac:spMk id="6" creationId="{6B15555A-6C19-A996-D0C7-899149E6D3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9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905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158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67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916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40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747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8385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599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608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24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8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67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837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311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812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761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1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62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75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26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789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344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13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hyperlink" Target="https://torchio.readthedocs.io/transforms/augmentation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hyperlink" Target="https://torchio.readthedocs.io/transforms/augmentation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" Type="http://schemas.openxmlformats.org/officeDocument/2006/relationships/image" Target="../media/image2.jp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19" Type="http://schemas.openxmlformats.org/officeDocument/2006/relationships/hyperlink" Target="https://torchio.readthedocs.io/transforms/augmentation.html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2.jpg"/><Relationship Id="rId21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5.gif"/><Relationship Id="rId24" Type="http://schemas.openxmlformats.org/officeDocument/2006/relationships/hyperlink" Target="https://torchio.readthedocs.io/transforms/augmentation.html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1.png"/><Relationship Id="rId10" Type="http://schemas.openxmlformats.org/officeDocument/2006/relationships/image" Target="../media/image24.gif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14" Type="http://schemas.openxmlformats.org/officeDocument/2006/relationships/image" Target="../media/image12.png"/><Relationship Id="rId2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9.png"/><Relationship Id="rId20" Type="http://schemas.openxmlformats.org/officeDocument/2006/relationships/hyperlink" Target="https://docs.monai.io/en/stable/transforms.html#randsimulatelowresolutio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14.png"/><Relationship Id="rId2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14.png"/><Relationship Id="rId2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14.png"/><Relationship Id="rId26" Type="http://schemas.openxmlformats.org/officeDocument/2006/relationships/image" Target="../media/image26.png"/><Relationship Id="rId3" Type="http://schemas.openxmlformats.org/officeDocument/2006/relationships/image" Target="../media/image2.jpg"/><Relationship Id="rId21" Type="http://schemas.openxmlformats.org/officeDocument/2006/relationships/image" Target="../media/image1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13.png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2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8.png"/><Relationship Id="rId10" Type="http://schemas.openxmlformats.org/officeDocument/2006/relationships/image" Target="../media/image33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7.png"/><Relationship Id="rId22" Type="http://schemas.openxmlformats.org/officeDocument/2006/relationships/image" Target="../media/image17.png"/><Relationship Id="rId27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26" Type="http://schemas.openxmlformats.org/officeDocument/2006/relationships/image" Target="../media/image35.png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0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8.png"/><Relationship Id="rId24" Type="http://schemas.openxmlformats.org/officeDocument/2006/relationships/image" Target="../media/image33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32.png"/><Relationship Id="rId14" Type="http://schemas.openxmlformats.org/officeDocument/2006/relationships/image" Target="../media/image14.png"/><Relationship Id="rId22" Type="http://schemas.openxmlformats.org/officeDocument/2006/relationships/image" Target="../media/image26.png"/><Relationship Id="rId27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95FE13D-F0F5-64CE-80CC-764F4F48AE4C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5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B46FE408-5991-C3AE-D849-BA37959321B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AF7A268-1E87-2955-D1A4-5F9049428278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7" name="Picture 6" descr="Universidad de Girona – Cursos.com">
                <a:extLst>
                  <a:ext uri="{FF2B5EF4-FFF2-40B4-BE49-F238E27FC236}">
                    <a16:creationId xmlns:a16="http://schemas.microsoft.com/office/drawing/2014/main" id="{E954802E-7723-B20A-99D0-39F47BFA5A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Google Shape;67;p1">
                <a:extLst>
                  <a:ext uri="{FF2B5EF4-FFF2-40B4-BE49-F238E27FC236}">
                    <a16:creationId xmlns:a16="http://schemas.microsoft.com/office/drawing/2014/main" id="{BC7E9C90-E154-D9AA-3AEC-7B69B7B4ED1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40B3BC7C-7EA9-18D7-E408-C09CDC0CC4E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781DEF33-64FC-51E5-2AAD-95126A5E976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E32F9C-BF63-D372-A569-B3D404480E69}"/>
              </a:ext>
            </a:extLst>
          </p:cNvPr>
          <p:cNvSpPr txBox="1"/>
          <p:nvPr/>
        </p:nvSpPr>
        <p:spPr>
          <a:xfrm>
            <a:off x="1358020" y="4528929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106266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74984-8B17-7B29-DE83-F311950A76B5}"/>
              </a:ext>
            </a:extLst>
          </p:cNvPr>
          <p:cNvSpPr txBox="1"/>
          <p:nvPr/>
        </p:nvSpPr>
        <p:spPr>
          <a:xfrm>
            <a:off x="1221853" y="4795416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81428E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2</a:t>
            </a:r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D30C8991-6AF9-23CD-E592-D8E951760CFD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2B96F514-C38D-40AD-23C1-8375928773BE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rgbClr val="BAF8E0"/>
          </a:solidFill>
          <a:ln>
            <a:solidFill>
              <a:srgbClr val="106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38" name="Arrow: Bent-Up 37">
            <a:extLst>
              <a:ext uri="{FF2B5EF4-FFF2-40B4-BE49-F238E27FC236}">
                <a16:creationId xmlns:a16="http://schemas.microsoft.com/office/drawing/2014/main" id="{3D8E2DE5-68B7-199D-5DAB-1566D12F14CD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rgbClr val="AE6DBB"/>
          </a:solidFill>
          <a:ln>
            <a:solidFill>
              <a:srgbClr val="8142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27E733-4B44-E10A-538A-29F55459C99A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CA5D87C-9070-3643-87A8-87D95C0C4316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Pretraining</a:t>
            </a:r>
          </a:p>
        </p:txBody>
      </p:sp>
      <p:sp>
        <p:nvSpPr>
          <p:cNvPr id="5" name="Номер слайда 17">
            <a:extLst>
              <a:ext uri="{FF2B5EF4-FFF2-40B4-BE49-F238E27FC236}">
                <a16:creationId xmlns:a16="http://schemas.microsoft.com/office/drawing/2014/main" id="{560994CB-0F00-FFBA-0A5C-597C6AF799B1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A1611-C6F5-ED67-B0A6-D97113ECEA08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A719F-B48E-AFE1-3E25-930F72CD322C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9586B-1AAF-6DDC-B273-7452C5A4691F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468651-8050-4D97-6171-B2552FC3DD9D}"/>
              </a:ext>
            </a:extLst>
          </p:cNvPr>
          <p:cNvGrpSpPr/>
          <p:nvPr/>
        </p:nvGrpSpPr>
        <p:grpSpPr>
          <a:xfrm>
            <a:off x="432619" y="1548916"/>
            <a:ext cx="2203756" cy="1709760"/>
            <a:chOff x="432619" y="1548916"/>
            <a:chExt cx="2203756" cy="170976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F77047C-C76B-2382-1968-22E2AAE4D883}"/>
                </a:ext>
              </a:extLst>
            </p:cNvPr>
            <p:cNvSpPr/>
            <p:nvPr/>
          </p:nvSpPr>
          <p:spPr>
            <a:xfrm>
              <a:off x="588607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5">
                      <a:lumMod val="50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Training data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AAE5F3-0805-FB16-3356-BE7017C20790}"/>
                </a:ext>
              </a:extLst>
            </p:cNvPr>
            <p:cNvGrpSpPr/>
            <p:nvPr/>
          </p:nvGrpSpPr>
          <p:grpSpPr>
            <a:xfrm>
              <a:off x="432619" y="1548916"/>
              <a:ext cx="2203756" cy="1709760"/>
              <a:chOff x="432619" y="1548916"/>
              <a:chExt cx="2203756" cy="17097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80F708-B157-5B6C-96D4-CEC8B4748300}"/>
                  </a:ext>
                </a:extLst>
              </p:cNvPr>
              <p:cNvGrpSpPr/>
              <p:nvPr/>
            </p:nvGrpSpPr>
            <p:grpSpPr>
              <a:xfrm>
                <a:off x="650679" y="2303940"/>
                <a:ext cx="1882160" cy="954736"/>
                <a:chOff x="6032910" y="3429000"/>
                <a:chExt cx="2748871" cy="1394378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706C74A-00AC-4CA1-6C89-A6E198A6B6A2}"/>
                    </a:ext>
                  </a:extLst>
                </p:cNvPr>
                <p:cNvSpPr txBox="1"/>
                <p:nvPr/>
              </p:nvSpPr>
              <p:spPr>
                <a:xfrm>
                  <a:off x="6032910" y="4328925"/>
                  <a:ext cx="1009141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F4CDFAD-022F-11E0-1240-6569C445192F}"/>
                    </a:ext>
                  </a:extLst>
                </p:cNvPr>
                <p:cNvSpPr txBox="1"/>
                <p:nvPr/>
              </p:nvSpPr>
              <p:spPr>
                <a:xfrm>
                  <a:off x="7299893" y="4328925"/>
                  <a:ext cx="1481888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76CD029E-F7C8-A351-65EB-81F5FD22731C}"/>
                    </a:ext>
                  </a:extLst>
                </p:cNvPr>
                <p:cNvGrpSpPr/>
                <p:nvPr/>
              </p:nvGrpSpPr>
              <p:grpSpPr>
                <a:xfrm>
                  <a:off x="6032910" y="3693879"/>
                  <a:ext cx="1009142" cy="615361"/>
                  <a:chOff x="336290" y="2723383"/>
                  <a:chExt cx="2714685" cy="1655378"/>
                </a:xfrm>
              </p:grpSpPr>
              <p:pic>
                <p:nvPicPr>
                  <p:cNvPr id="28" name="Picture 27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C0F23992-59E1-C78F-FFF0-988AE39587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FC85F63B-625C-B79C-C7F8-EB14E5ABD9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904F8814-8ADC-B22A-ECA2-99745183C4E9}"/>
                    </a:ext>
                  </a:extLst>
                </p:cNvPr>
                <p:cNvGrpSpPr/>
                <p:nvPr/>
              </p:nvGrpSpPr>
              <p:grpSpPr>
                <a:xfrm>
                  <a:off x="7299893" y="3429000"/>
                  <a:ext cx="791894" cy="879898"/>
                  <a:chOff x="9018438" y="2010832"/>
                  <a:chExt cx="2130269" cy="2367008"/>
                </a:xfrm>
              </p:grpSpPr>
              <p:pic>
                <p:nvPicPr>
                  <p:cNvPr id="37" name="Picture 3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0B3CE76-2B5F-C131-74AC-7E9FE41E4D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2829A9A-6656-4297-09EB-29BEDB0D80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92E1107A-7B82-F3F4-6C58-F33F90D166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E2A306A-19E3-76CE-BF5D-949D2CE90B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AF9A031-6586-9312-609F-8D4C6911DF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B17186E-23CC-E9A4-1B40-076C7FF111AC}"/>
                    </a:ext>
                  </a:extLst>
                </p:cNvPr>
                <p:cNvGrpSpPr/>
                <p:nvPr/>
              </p:nvGrpSpPr>
              <p:grpSpPr>
                <a:xfrm>
                  <a:off x="7963160" y="3429000"/>
                  <a:ext cx="788113" cy="879898"/>
                  <a:chOff x="11828719" y="2010832"/>
                  <a:chExt cx="2120099" cy="2367008"/>
                </a:xfrm>
              </p:grpSpPr>
              <p:pic>
                <p:nvPicPr>
                  <p:cNvPr id="39" name="Picture 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644D022-F484-B607-9489-0855C2FC8B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44CD72A-87BD-0E73-A6F0-F0A171CBCC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FBF8A28-092B-A25F-96E1-1DB0331892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D1845B3-BC8F-558E-DBDC-CD5AB41FA3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536AC37-8A1D-5D5A-44BB-700F62DDFE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B02083-5B69-CA0F-7995-8ADEA7A7EB4E}"/>
                  </a:ext>
                </a:extLst>
              </p:cNvPr>
              <p:cNvSpPr/>
              <p:nvPr/>
            </p:nvSpPr>
            <p:spPr>
              <a:xfrm flipH="1">
                <a:off x="432619" y="1548916"/>
                <a:ext cx="2203756" cy="167529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15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47F6645-9570-EB5C-7BEE-E4C078633D59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0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04F8A685-3CA7-077B-FBA5-66A05D6BC7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DEF20A-066C-F202-1BF2-9593CA0A027B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2" name="Picture 6" descr="Universidad de Girona – Cursos.com">
                <a:extLst>
                  <a:ext uri="{FF2B5EF4-FFF2-40B4-BE49-F238E27FC236}">
                    <a16:creationId xmlns:a16="http://schemas.microsoft.com/office/drawing/2014/main" id="{7BBAEFA1-278B-A9C9-3F36-AF83015DF9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Google Shape;67;p1">
                <a:extLst>
                  <a:ext uri="{FF2B5EF4-FFF2-40B4-BE49-F238E27FC236}">
                    <a16:creationId xmlns:a16="http://schemas.microsoft.com/office/drawing/2014/main" id="{40FAC189-B8AF-638D-E3BD-715CF36D6D9C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C84B2E14-AFB1-F230-3930-FDA0137A898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54A1D3FB-2A7F-49C6-A5AF-208B9B9872C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4BA2B-E7CA-57DD-A3AF-CD5BCE67D988}"/>
              </a:ext>
            </a:extLst>
          </p:cNvPr>
          <p:cNvSpPr/>
          <p:nvPr/>
        </p:nvSpPr>
        <p:spPr>
          <a:xfrm>
            <a:off x="3234934" y="2631616"/>
            <a:ext cx="2536034" cy="81942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Data preprocessing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&amp; augmentation</a:t>
            </a:r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B3D9DD51-A344-3A32-8339-9D1BF799BADA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6" name="Arrow: Bent-Up 14335">
            <a:extLst>
              <a:ext uri="{FF2B5EF4-FFF2-40B4-BE49-F238E27FC236}">
                <a16:creationId xmlns:a16="http://schemas.microsoft.com/office/drawing/2014/main" id="{F9D5A749-A165-648B-AE4A-CB962386E1F4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7" name="Arrow: Bent-Up 14336">
            <a:extLst>
              <a:ext uri="{FF2B5EF4-FFF2-40B4-BE49-F238E27FC236}">
                <a16:creationId xmlns:a16="http://schemas.microsoft.com/office/drawing/2014/main" id="{EEC899D0-7E4B-3CF4-D11B-1F1FD0ECEF5B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8" name="TextBox 14337">
            <a:extLst>
              <a:ext uri="{FF2B5EF4-FFF2-40B4-BE49-F238E27FC236}">
                <a16:creationId xmlns:a16="http://schemas.microsoft.com/office/drawing/2014/main" id="{DC6F8651-924C-18CA-AED6-33B91AE7BCF3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4C9AF048-3025-BF2B-7CE5-9FE40F80F035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AD68B-FA96-C587-B2C7-F19298306C09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D6465-5B90-D870-5307-38F008583C88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145-2E3C-5E74-7D18-B57EA01FCA7D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3A508E-E7E2-16C6-E64E-37E482A912D4}"/>
              </a:ext>
            </a:extLst>
          </p:cNvPr>
          <p:cNvGrpSpPr/>
          <p:nvPr/>
        </p:nvGrpSpPr>
        <p:grpSpPr>
          <a:xfrm>
            <a:off x="432619" y="1548916"/>
            <a:ext cx="2203756" cy="1709760"/>
            <a:chOff x="432619" y="1548916"/>
            <a:chExt cx="2203756" cy="170976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3DC6B5C-6BEC-5C34-3787-8B8F2B704299}"/>
                </a:ext>
              </a:extLst>
            </p:cNvPr>
            <p:cNvSpPr/>
            <p:nvPr/>
          </p:nvSpPr>
          <p:spPr>
            <a:xfrm>
              <a:off x="588607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5">
                      <a:lumMod val="50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Training 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C8AD49D-4143-720B-2E3A-003CD40F964D}"/>
                </a:ext>
              </a:extLst>
            </p:cNvPr>
            <p:cNvGrpSpPr/>
            <p:nvPr/>
          </p:nvGrpSpPr>
          <p:grpSpPr>
            <a:xfrm>
              <a:off x="432619" y="1548916"/>
              <a:ext cx="2203756" cy="1709760"/>
              <a:chOff x="432619" y="1548916"/>
              <a:chExt cx="2203756" cy="170976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4B47E96-50C3-7817-A21A-0B3D7CFD9186}"/>
                  </a:ext>
                </a:extLst>
              </p:cNvPr>
              <p:cNvGrpSpPr/>
              <p:nvPr/>
            </p:nvGrpSpPr>
            <p:grpSpPr>
              <a:xfrm>
                <a:off x="650679" y="2303940"/>
                <a:ext cx="1882160" cy="954736"/>
                <a:chOff x="6032910" y="3429000"/>
                <a:chExt cx="2748871" cy="1394378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538D71-61CF-E04E-C953-72A021F1BE11}"/>
                    </a:ext>
                  </a:extLst>
                </p:cNvPr>
                <p:cNvSpPr txBox="1"/>
                <p:nvPr/>
              </p:nvSpPr>
              <p:spPr>
                <a:xfrm>
                  <a:off x="6032910" y="4328925"/>
                  <a:ext cx="1009141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6EECD2A-AC2E-1564-E668-47E537AF161D}"/>
                    </a:ext>
                  </a:extLst>
                </p:cNvPr>
                <p:cNvSpPr txBox="1"/>
                <p:nvPr/>
              </p:nvSpPr>
              <p:spPr>
                <a:xfrm>
                  <a:off x="7299893" y="4328925"/>
                  <a:ext cx="1481888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0165A05-39DC-8C3A-B393-A145A77CC4F3}"/>
                    </a:ext>
                  </a:extLst>
                </p:cNvPr>
                <p:cNvGrpSpPr/>
                <p:nvPr/>
              </p:nvGrpSpPr>
              <p:grpSpPr>
                <a:xfrm>
                  <a:off x="6032910" y="3693879"/>
                  <a:ext cx="1009142" cy="615361"/>
                  <a:chOff x="336290" y="2723383"/>
                  <a:chExt cx="2714685" cy="1655378"/>
                </a:xfrm>
              </p:grpSpPr>
              <p:pic>
                <p:nvPicPr>
                  <p:cNvPr id="40" name="Picture 39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37F35E5A-D3BA-7414-9E59-0B4A004CFC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53D4FFB-8BBC-0CFC-3B16-544BA2F005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645DE5D8-35FC-A0FC-241E-7B5E7E442868}"/>
                    </a:ext>
                  </a:extLst>
                </p:cNvPr>
                <p:cNvGrpSpPr/>
                <p:nvPr/>
              </p:nvGrpSpPr>
              <p:grpSpPr>
                <a:xfrm>
                  <a:off x="7299893" y="3429000"/>
                  <a:ext cx="791894" cy="879898"/>
                  <a:chOff x="9018438" y="2010832"/>
                  <a:chExt cx="2130269" cy="2367008"/>
                </a:xfrm>
              </p:grpSpPr>
              <p:pic>
                <p:nvPicPr>
                  <p:cNvPr id="35" name="Picture 3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8F22915-678A-6685-1970-6F895BE2E1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07646F5-C8C1-E76B-5371-10CA532AA3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1E6A46EA-C95D-A796-82B1-4E40F8453E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AAE0E24-B89C-C61E-3E92-6241438DBF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27C8CE5-C74A-13BC-4713-28DA85D720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5FC8144-D79C-01E2-DF08-DC78E725818E}"/>
                    </a:ext>
                  </a:extLst>
                </p:cNvPr>
                <p:cNvGrpSpPr/>
                <p:nvPr/>
              </p:nvGrpSpPr>
              <p:grpSpPr>
                <a:xfrm>
                  <a:off x="7963160" y="3429000"/>
                  <a:ext cx="788113" cy="879898"/>
                  <a:chOff x="11828719" y="2010832"/>
                  <a:chExt cx="2120099" cy="2367008"/>
                </a:xfrm>
              </p:grpSpPr>
              <p:pic>
                <p:nvPicPr>
                  <p:cNvPr id="29" name="Picture 2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AEDD1E3F-58D7-5166-C5B4-C5DFD4FA94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A3E34B5-3EC0-108C-8A5F-0E015A5BDB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DABB71D-64D4-4B36-0AC8-425137D671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97F7AF1-3B08-BDD1-D703-EC77253F3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0745143-087D-33D1-3EF4-87CC2D1799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FAAA981-DD82-079E-7F8F-754C3034AF45}"/>
                  </a:ext>
                </a:extLst>
              </p:cNvPr>
              <p:cNvSpPr/>
              <p:nvPr/>
            </p:nvSpPr>
            <p:spPr>
              <a:xfrm flipH="1">
                <a:off x="432619" y="1548916"/>
                <a:ext cx="2203756" cy="167529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503CEF-6C70-F44C-17B7-059B87DCFD0E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Pretraining</a:t>
            </a:r>
          </a:p>
        </p:txBody>
      </p:sp>
    </p:spTree>
    <p:extLst>
      <p:ext uri="{BB962C8B-B14F-4D97-AF65-F5344CB8AC3E}">
        <p14:creationId xmlns:p14="http://schemas.microsoft.com/office/powerpoint/2010/main" val="216872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4D6AFD-13BA-641C-8007-473ADEE8A7A6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1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9714409F-0A79-192C-EDD0-F56B55821BD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12EB3D-DE6E-AF1C-B35E-2D3410E39AD2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4" name="Picture 6" descr="Universidad de Girona – Cursos.com">
                <a:extLst>
                  <a:ext uri="{FF2B5EF4-FFF2-40B4-BE49-F238E27FC236}">
                    <a16:creationId xmlns:a16="http://schemas.microsoft.com/office/drawing/2014/main" id="{9B45CA8E-A476-7D9A-64C5-ADE14F2E88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Google Shape;67;p1">
                <a:extLst>
                  <a:ext uri="{FF2B5EF4-FFF2-40B4-BE49-F238E27FC236}">
                    <a16:creationId xmlns:a16="http://schemas.microsoft.com/office/drawing/2014/main" id="{81810B17-872A-1225-A2FC-9DB38878EB23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53E45013-77D3-4888-D753-E028C63AB60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D2E8604E-DC99-FA39-513E-C0AE73E1A0B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4BA2B-E7CA-57DD-A3AF-CD5BCE67D988}"/>
              </a:ext>
            </a:extLst>
          </p:cNvPr>
          <p:cNvSpPr/>
          <p:nvPr/>
        </p:nvSpPr>
        <p:spPr>
          <a:xfrm>
            <a:off x="3234934" y="2631616"/>
            <a:ext cx="2536034" cy="81942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Data preprocessing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&amp; augmentation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E30C58-83E7-E650-50EE-75F58CE2C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40499" b="48366"/>
          <a:stretch/>
        </p:blipFill>
        <p:spPr bwMode="auto">
          <a:xfrm>
            <a:off x="3809032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802AC9F-3F71-CAD3-3ECD-D02CF1457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t="32290" r="26298" b="16077"/>
          <a:stretch/>
        </p:blipFill>
        <p:spPr bwMode="auto">
          <a:xfrm>
            <a:off x="4569058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BEFE91BB-5628-C5C6-833A-4161D9019F22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Bent-Up 45">
            <a:extLst>
              <a:ext uri="{FF2B5EF4-FFF2-40B4-BE49-F238E27FC236}">
                <a16:creationId xmlns:a16="http://schemas.microsoft.com/office/drawing/2014/main" id="{63717333-2479-9775-4B39-7B8A7FAB7FCF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4CB1064C-40DF-D366-01C7-8E7D0298EF4A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E42F4-B04C-1C79-D5C2-4ADED83709CA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DA5E58BA-58C3-5E72-8E0F-1FFE2248CA79}"/>
              </a:ext>
            </a:extLst>
          </p:cNvPr>
          <p:cNvSpPr txBox="1"/>
          <p:nvPr/>
        </p:nvSpPr>
        <p:spPr>
          <a:xfrm>
            <a:off x="3234934" y="3626198"/>
            <a:ext cx="26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nnUNet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 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preprocessing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Image resampling to 0.5x0.5x0.5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Random bias field and motion artifacts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3D patches of 128x128x128</a:t>
            </a:r>
          </a:p>
          <a:p>
            <a:pPr marL="171450" indent="-171450">
              <a:buFontTx/>
              <a:buChar char="-"/>
            </a:pP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1BBFE192-191E-B973-E895-1065A8BDF9E3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84FDF-A685-6143-749C-CEADAA32FDE2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54941-FBEC-185E-1C69-86751727ECCE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6C2F77-0715-993B-985A-648E14CBFA65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DB04006-F79A-059C-3FEB-3A09B3576B6C}"/>
              </a:ext>
            </a:extLst>
          </p:cNvPr>
          <p:cNvGrpSpPr/>
          <p:nvPr/>
        </p:nvGrpSpPr>
        <p:grpSpPr>
          <a:xfrm>
            <a:off x="432619" y="1548916"/>
            <a:ext cx="2203756" cy="1709760"/>
            <a:chOff x="432619" y="1548916"/>
            <a:chExt cx="2203756" cy="170976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649EDB7-A0A4-C29D-C288-FD7D7BC7F94B}"/>
                </a:ext>
              </a:extLst>
            </p:cNvPr>
            <p:cNvSpPr/>
            <p:nvPr/>
          </p:nvSpPr>
          <p:spPr>
            <a:xfrm>
              <a:off x="588607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5">
                      <a:lumMod val="50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Training data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D87EAF7-0ACF-305D-AA73-41572E9C2C69}"/>
                </a:ext>
              </a:extLst>
            </p:cNvPr>
            <p:cNvGrpSpPr/>
            <p:nvPr/>
          </p:nvGrpSpPr>
          <p:grpSpPr>
            <a:xfrm>
              <a:off x="432619" y="1548916"/>
              <a:ext cx="2203756" cy="1709760"/>
              <a:chOff x="432619" y="1548916"/>
              <a:chExt cx="2203756" cy="170976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3DC27A1-9819-48CE-D530-90FB366D0757}"/>
                  </a:ext>
                </a:extLst>
              </p:cNvPr>
              <p:cNvGrpSpPr/>
              <p:nvPr/>
            </p:nvGrpSpPr>
            <p:grpSpPr>
              <a:xfrm>
                <a:off x="650679" y="2303940"/>
                <a:ext cx="1882160" cy="954736"/>
                <a:chOff x="6032910" y="3429000"/>
                <a:chExt cx="2748871" cy="1394378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E64441-F960-3D34-6CB8-9BB7585B7059}"/>
                    </a:ext>
                  </a:extLst>
                </p:cNvPr>
                <p:cNvSpPr txBox="1"/>
                <p:nvPr/>
              </p:nvSpPr>
              <p:spPr>
                <a:xfrm>
                  <a:off x="6032910" y="4328925"/>
                  <a:ext cx="1009141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CE4B35-815F-54F2-42FF-8FBDF736E37E}"/>
                    </a:ext>
                  </a:extLst>
                </p:cNvPr>
                <p:cNvSpPr txBox="1"/>
                <p:nvPr/>
              </p:nvSpPr>
              <p:spPr>
                <a:xfrm>
                  <a:off x="7299893" y="4328925"/>
                  <a:ext cx="1481888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B23857F-1156-F345-3E4C-99205BE0A96A}"/>
                    </a:ext>
                  </a:extLst>
                </p:cNvPr>
                <p:cNvGrpSpPr/>
                <p:nvPr/>
              </p:nvGrpSpPr>
              <p:grpSpPr>
                <a:xfrm>
                  <a:off x="6032910" y="3693879"/>
                  <a:ext cx="1009142" cy="615361"/>
                  <a:chOff x="336290" y="2723383"/>
                  <a:chExt cx="2714685" cy="1655378"/>
                </a:xfrm>
              </p:grpSpPr>
              <p:pic>
                <p:nvPicPr>
                  <p:cNvPr id="41" name="Picture 40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8AAA8F82-30D1-A35D-BFD3-1C7181AF10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0F4540A-5FA0-4DA7-7CFF-D1606CA67E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05A9009-2EF1-0A67-105E-88C169013AA4}"/>
                    </a:ext>
                  </a:extLst>
                </p:cNvPr>
                <p:cNvGrpSpPr/>
                <p:nvPr/>
              </p:nvGrpSpPr>
              <p:grpSpPr>
                <a:xfrm>
                  <a:off x="7299893" y="3429000"/>
                  <a:ext cx="791894" cy="879898"/>
                  <a:chOff x="9018438" y="2010832"/>
                  <a:chExt cx="2130269" cy="2367008"/>
                </a:xfrm>
              </p:grpSpPr>
              <p:pic>
                <p:nvPicPr>
                  <p:cNvPr id="36" name="Picture 3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AF1A3BA-39FA-92A9-17BF-10A1588AB1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D8F99E41-C29D-7190-A300-80E42D38C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90A0588C-3E2C-BE94-AABC-4F0507B47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7B5A334-F8B0-F329-5484-1748647BB7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970B68F3-72CC-8B24-0EE0-96009EE8DC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5D6AD53-1765-A4A9-B9A3-4C4169A5E9D2}"/>
                    </a:ext>
                  </a:extLst>
                </p:cNvPr>
                <p:cNvGrpSpPr/>
                <p:nvPr/>
              </p:nvGrpSpPr>
              <p:grpSpPr>
                <a:xfrm>
                  <a:off x="7963160" y="3429000"/>
                  <a:ext cx="788113" cy="879898"/>
                  <a:chOff x="11828719" y="2010832"/>
                  <a:chExt cx="2120099" cy="2367008"/>
                </a:xfrm>
              </p:grpSpPr>
              <p:pic>
                <p:nvPicPr>
                  <p:cNvPr id="30" name="Picture 2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0596513-AF33-C04C-6343-28DAE1086E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286CA9A-3CE6-5135-36FD-D4B52E7B19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1FEB951-0CD5-DCC0-1DFA-9175FD6D6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61187D4-3F88-E390-C994-519588B17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FBF1D2C-305B-35EC-C78F-F9B41DCD4E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1D7D5A-60EB-2404-8F44-3660001A166C}"/>
                  </a:ext>
                </a:extLst>
              </p:cNvPr>
              <p:cNvSpPr/>
              <p:nvPr/>
            </p:nvSpPr>
            <p:spPr>
              <a:xfrm flipH="1">
                <a:off x="432619" y="1548916"/>
                <a:ext cx="2203756" cy="167529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E49F85C-918A-5D3E-C56E-34040D4FBB4B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Pretraining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FADFE9-B3AD-9BAD-1C00-2FE50B560442}"/>
              </a:ext>
            </a:extLst>
          </p:cNvPr>
          <p:cNvSpPr txBox="1"/>
          <p:nvPr/>
        </p:nvSpPr>
        <p:spPr>
          <a:xfrm>
            <a:off x="588607" y="6123459"/>
            <a:ext cx="10974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Isensee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Fabian,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nnU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-Net: a self-configuring method for deep learning-based biomedical image segmentation." Nature methods 18.2 (2021)</a:t>
            </a:r>
          </a:p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19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+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19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1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35CABD-69DD-0F08-FC14-751716EA4BBF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1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6BDCDEBB-CF9E-1DDB-7A83-D46C2E60A6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99BD1B-7907-8732-B15C-06B4426AE38C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4" name="Picture 6" descr="Universidad de Girona – Cursos.com">
                <a:extLst>
                  <a:ext uri="{FF2B5EF4-FFF2-40B4-BE49-F238E27FC236}">
                    <a16:creationId xmlns:a16="http://schemas.microsoft.com/office/drawing/2014/main" id="{10B9EFFE-A2DE-D334-8785-36A528E48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Google Shape;67;p1">
                <a:extLst>
                  <a:ext uri="{FF2B5EF4-FFF2-40B4-BE49-F238E27FC236}">
                    <a16:creationId xmlns:a16="http://schemas.microsoft.com/office/drawing/2014/main" id="{1ABCD27D-41F7-5AA2-7CD6-7360124162E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2CA24D24-E772-3F61-419B-57A0B650278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C27E36BC-32D5-28D8-8D77-C59161433D3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C463B-8F27-4588-D847-A2D6615D40BD}"/>
              </a:ext>
            </a:extLst>
          </p:cNvPr>
          <p:cNvSpPr/>
          <p:nvPr/>
        </p:nvSpPr>
        <p:spPr>
          <a:xfrm>
            <a:off x="6309451" y="2631616"/>
            <a:ext cx="2971985" cy="81730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3D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nnUNet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framework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(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full_res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4BA2B-E7CA-57DD-A3AF-CD5BCE67D988}"/>
              </a:ext>
            </a:extLst>
          </p:cNvPr>
          <p:cNvSpPr/>
          <p:nvPr/>
        </p:nvSpPr>
        <p:spPr>
          <a:xfrm>
            <a:off x="3234934" y="2631616"/>
            <a:ext cx="2536034" cy="81942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Data preprocessing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&amp; augmentation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DAE65-3C45-F8D7-3F38-8034EE5DA8BA}"/>
              </a:ext>
            </a:extLst>
          </p:cNvPr>
          <p:cNvCxnSpPr>
            <a:cxnSpLocks/>
          </p:cNvCxnSpPr>
          <p:nvPr/>
        </p:nvCxnSpPr>
        <p:spPr>
          <a:xfrm>
            <a:off x="5889467" y="3045304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2EE30C58-83E7-E650-50EE-75F58CE2C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40499" b="48366"/>
          <a:stretch/>
        </p:blipFill>
        <p:spPr bwMode="auto">
          <a:xfrm>
            <a:off x="3809032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802AC9F-3F71-CAD3-3ECD-D02CF1457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t="32290" r="26298" b="16077"/>
          <a:stretch/>
        </p:blipFill>
        <p:spPr bwMode="auto">
          <a:xfrm>
            <a:off x="4569058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Bent-Up 61">
            <a:extLst>
              <a:ext uri="{FF2B5EF4-FFF2-40B4-BE49-F238E27FC236}">
                <a16:creationId xmlns:a16="http://schemas.microsoft.com/office/drawing/2014/main" id="{A1DF3127-3720-F999-1897-A93B65ED477C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56009FF1-1F66-CF41-9719-4C236D211D66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6" name="Arrow: Bent-Up 14335">
            <a:extLst>
              <a:ext uri="{FF2B5EF4-FFF2-40B4-BE49-F238E27FC236}">
                <a16:creationId xmlns:a16="http://schemas.microsoft.com/office/drawing/2014/main" id="{2F59DE24-FBFD-D22C-3CD4-671A711EE8BB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7" name="TextBox 14336">
            <a:extLst>
              <a:ext uri="{FF2B5EF4-FFF2-40B4-BE49-F238E27FC236}">
                <a16:creationId xmlns:a16="http://schemas.microsoft.com/office/drawing/2014/main" id="{A61F6F23-A101-E2B4-3329-6B0B4B0C2954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14362" name="TextBox 14361">
            <a:extLst>
              <a:ext uri="{FF2B5EF4-FFF2-40B4-BE49-F238E27FC236}">
                <a16:creationId xmlns:a16="http://schemas.microsoft.com/office/drawing/2014/main" id="{DD92C5FC-DB2C-702B-588A-996359D84C25}"/>
              </a:ext>
            </a:extLst>
          </p:cNvPr>
          <p:cNvSpPr txBox="1"/>
          <p:nvPr/>
        </p:nvSpPr>
        <p:spPr>
          <a:xfrm>
            <a:off x="3234934" y="3626198"/>
            <a:ext cx="26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nnUNet</a:t>
            </a:r>
            <a:r>
              <a:rPr lang="en-GB" sz="1100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preprocessing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Image resampling to 0.5x0.5x0.5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Random bias field and motion artifacts</a:t>
            </a:r>
            <a:r>
              <a:rPr lang="en-GB" sz="11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endParaRPr lang="en-GB" sz="11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3D patches of 128x128x128</a:t>
            </a:r>
          </a:p>
          <a:p>
            <a:pPr marL="171450" indent="-171450">
              <a:buFontTx/>
              <a:buChar char="-"/>
            </a:pP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3B68B9A3-86F3-91EF-3B07-D54B2DF71600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255D4-D19D-26EB-E713-AC4F4B4D9156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F1E653-1502-2FCC-74A8-216A5EB13441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894AB-28AC-99C9-040C-98BCAA2B2CCD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0ADA5E-F84D-6E1D-1D36-16E0328AFE42}"/>
              </a:ext>
            </a:extLst>
          </p:cNvPr>
          <p:cNvGrpSpPr/>
          <p:nvPr/>
        </p:nvGrpSpPr>
        <p:grpSpPr>
          <a:xfrm>
            <a:off x="432619" y="1548916"/>
            <a:ext cx="2203756" cy="1709760"/>
            <a:chOff x="432619" y="1548916"/>
            <a:chExt cx="2203756" cy="170976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728539C-ACBD-64CE-9A98-CABD17279D65}"/>
                </a:ext>
              </a:extLst>
            </p:cNvPr>
            <p:cNvSpPr/>
            <p:nvPr/>
          </p:nvSpPr>
          <p:spPr>
            <a:xfrm>
              <a:off x="588607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5">
                      <a:lumMod val="50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Training data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F60DF64-60A8-EC19-0E59-4C54FBDE3AE1}"/>
                </a:ext>
              </a:extLst>
            </p:cNvPr>
            <p:cNvGrpSpPr/>
            <p:nvPr/>
          </p:nvGrpSpPr>
          <p:grpSpPr>
            <a:xfrm>
              <a:off x="432619" y="1548916"/>
              <a:ext cx="2203756" cy="1709760"/>
              <a:chOff x="432619" y="1548916"/>
              <a:chExt cx="2203756" cy="17097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7045790-DB3C-7702-E8EC-77FA47155333}"/>
                  </a:ext>
                </a:extLst>
              </p:cNvPr>
              <p:cNvGrpSpPr/>
              <p:nvPr/>
            </p:nvGrpSpPr>
            <p:grpSpPr>
              <a:xfrm>
                <a:off x="650679" y="2303940"/>
                <a:ext cx="1882160" cy="954736"/>
                <a:chOff x="6032910" y="3429000"/>
                <a:chExt cx="2748871" cy="1394378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E35E55B-678C-FD19-9F44-DF39EC8EF5C7}"/>
                    </a:ext>
                  </a:extLst>
                </p:cNvPr>
                <p:cNvSpPr txBox="1"/>
                <p:nvPr/>
              </p:nvSpPr>
              <p:spPr>
                <a:xfrm>
                  <a:off x="6032910" y="4328925"/>
                  <a:ext cx="1009141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AACC0C8-85F6-ABF9-A37D-E6182089CB03}"/>
                    </a:ext>
                  </a:extLst>
                </p:cNvPr>
                <p:cNvSpPr txBox="1"/>
                <p:nvPr/>
              </p:nvSpPr>
              <p:spPr>
                <a:xfrm>
                  <a:off x="7299893" y="4328925"/>
                  <a:ext cx="1481888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86CACDC-6478-1B00-381C-B0C62599A553}"/>
                    </a:ext>
                  </a:extLst>
                </p:cNvPr>
                <p:cNvGrpSpPr/>
                <p:nvPr/>
              </p:nvGrpSpPr>
              <p:grpSpPr>
                <a:xfrm>
                  <a:off x="6032910" y="3693879"/>
                  <a:ext cx="1009142" cy="615361"/>
                  <a:chOff x="336290" y="2723383"/>
                  <a:chExt cx="2714685" cy="1655378"/>
                </a:xfrm>
              </p:grpSpPr>
              <p:pic>
                <p:nvPicPr>
                  <p:cNvPr id="43" name="Picture 42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B7F47174-7456-1970-8727-C495A02015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4E2BD1B-E6A6-8872-386B-19FA7282AA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8665314-D197-67D8-4C73-61A2A7B9E8F9}"/>
                    </a:ext>
                  </a:extLst>
                </p:cNvPr>
                <p:cNvGrpSpPr/>
                <p:nvPr/>
              </p:nvGrpSpPr>
              <p:grpSpPr>
                <a:xfrm>
                  <a:off x="7299893" y="3429000"/>
                  <a:ext cx="791894" cy="879898"/>
                  <a:chOff x="9018438" y="2010832"/>
                  <a:chExt cx="2130269" cy="2367008"/>
                </a:xfrm>
              </p:grpSpPr>
              <p:pic>
                <p:nvPicPr>
                  <p:cNvPr id="38" name="Picture 3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94B2EA7-8FE7-5FF2-D143-29BB7F90FD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90AF748-F746-635E-5500-7F8F6C56B3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D7A2E6C7-E880-0490-D385-AFCDEDC31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DB153362-9C73-8A77-B5E5-73E00B064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F14545B-3FDA-C1F4-7202-1D24FEAFD2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C88ACBE3-CA85-4C7D-B551-3E2542D3307E}"/>
                    </a:ext>
                  </a:extLst>
                </p:cNvPr>
                <p:cNvGrpSpPr/>
                <p:nvPr/>
              </p:nvGrpSpPr>
              <p:grpSpPr>
                <a:xfrm>
                  <a:off x="7963160" y="3429000"/>
                  <a:ext cx="788113" cy="879898"/>
                  <a:chOff x="11828719" y="2010832"/>
                  <a:chExt cx="2120099" cy="2367008"/>
                </a:xfrm>
              </p:grpSpPr>
              <p:pic>
                <p:nvPicPr>
                  <p:cNvPr id="32" name="Picture 3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CF8787F-52E1-180D-0065-2723E04AA5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4" name="Picture 3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D2CB7F01-09E0-88E7-DA27-B7AB137FE7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844FB17-E436-1616-D14B-7CC3F77AE8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04BB30A-4203-5D98-D184-AF788ADE6C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7" name="Picture 3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9BEDE668-2B9E-E8F8-E4E9-F4464F7055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77DFA9-83D8-C72E-345E-B81441F7CD95}"/>
                  </a:ext>
                </a:extLst>
              </p:cNvPr>
              <p:cNvSpPr/>
              <p:nvPr/>
            </p:nvSpPr>
            <p:spPr>
              <a:xfrm flipH="1">
                <a:off x="432619" y="1548916"/>
                <a:ext cx="2203756" cy="167529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212EE84-A245-BEC7-254C-3400800BE938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Pretraining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B599C0-C7C7-05E4-C973-2A08236C2EA4}"/>
              </a:ext>
            </a:extLst>
          </p:cNvPr>
          <p:cNvSpPr txBox="1"/>
          <p:nvPr/>
        </p:nvSpPr>
        <p:spPr>
          <a:xfrm>
            <a:off x="588607" y="6123459"/>
            <a:ext cx="10974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Isensee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Fabian,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nnU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-Net: a self-configuring method for deep learning-based biomedical image segmentation." Nature methods 18.2 (2021)</a:t>
            </a:r>
          </a:p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19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+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19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166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C4D1DE-772B-64E3-6C53-76508D10206C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1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F1B6EA8C-3D8D-C1E7-4C43-AC59DBF24A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18D1123-043A-2C11-745F-F332586F582C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4" name="Picture 6" descr="Universidad de Girona – Cursos.com">
                <a:extLst>
                  <a:ext uri="{FF2B5EF4-FFF2-40B4-BE49-F238E27FC236}">
                    <a16:creationId xmlns:a16="http://schemas.microsoft.com/office/drawing/2014/main" id="{B560FB57-7694-D99B-3948-366DA55DD6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Google Shape;67;p1">
                <a:extLst>
                  <a:ext uri="{FF2B5EF4-FFF2-40B4-BE49-F238E27FC236}">
                    <a16:creationId xmlns:a16="http://schemas.microsoft.com/office/drawing/2014/main" id="{60E7E847-9BC2-8367-553F-C921507EB58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7A3609DC-4D3E-8C63-E7A5-ADBDFF1FF5E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51EAEE7F-CD7B-06E6-C3FA-52883E2FB30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C463B-8F27-4588-D847-A2D6615D40BD}"/>
              </a:ext>
            </a:extLst>
          </p:cNvPr>
          <p:cNvSpPr/>
          <p:nvPr/>
        </p:nvSpPr>
        <p:spPr>
          <a:xfrm>
            <a:off x="6309451" y="2631616"/>
            <a:ext cx="2971985" cy="81730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3D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nnUNet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framework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(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full_res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4BA2B-E7CA-57DD-A3AF-CD5BCE67D988}"/>
              </a:ext>
            </a:extLst>
          </p:cNvPr>
          <p:cNvSpPr/>
          <p:nvPr/>
        </p:nvSpPr>
        <p:spPr>
          <a:xfrm>
            <a:off x="3234934" y="2631616"/>
            <a:ext cx="2536034" cy="81942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Data preprocessing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&amp; augmentation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DAE65-3C45-F8D7-3F38-8034EE5DA8BA}"/>
              </a:ext>
            </a:extLst>
          </p:cNvPr>
          <p:cNvCxnSpPr>
            <a:cxnSpLocks/>
          </p:cNvCxnSpPr>
          <p:nvPr/>
        </p:nvCxnSpPr>
        <p:spPr>
          <a:xfrm>
            <a:off x="5889467" y="3045304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91D372-CED9-3979-0A80-D604BF2C35E6}"/>
              </a:ext>
            </a:extLst>
          </p:cNvPr>
          <p:cNvSpPr txBox="1"/>
          <p:nvPr/>
        </p:nvSpPr>
        <p:spPr>
          <a:xfrm>
            <a:off x="6586038" y="3626198"/>
            <a:ext cx="26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nnUNet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configurations</a:t>
            </a:r>
          </a:p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Dice and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CrossEntropy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losses</a:t>
            </a:r>
          </a:p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SAM optimizer 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[3]</a:t>
            </a: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E30C58-83E7-E650-50EE-75F58CE2C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40499" b="48366"/>
          <a:stretch/>
        </p:blipFill>
        <p:spPr bwMode="auto">
          <a:xfrm>
            <a:off x="3809032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802AC9F-3F71-CAD3-3ECD-D02CF1457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t="32290" r="26298" b="16077"/>
          <a:stretch/>
        </p:blipFill>
        <p:spPr bwMode="auto">
          <a:xfrm>
            <a:off x="4569058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Arrow: Bent-Up 61">
            <a:extLst>
              <a:ext uri="{FF2B5EF4-FFF2-40B4-BE49-F238E27FC236}">
                <a16:creationId xmlns:a16="http://schemas.microsoft.com/office/drawing/2014/main" id="{3F499708-C77C-687A-CD3F-782C47CF7E5C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5B4B7510-E90B-2959-0B69-4EB5034C987A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6" name="Arrow: Bent-Up 14335">
            <a:extLst>
              <a:ext uri="{FF2B5EF4-FFF2-40B4-BE49-F238E27FC236}">
                <a16:creationId xmlns:a16="http://schemas.microsoft.com/office/drawing/2014/main" id="{1529536C-9983-14D5-0947-5541EAA9F51E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7" name="TextBox 14336">
            <a:extLst>
              <a:ext uri="{FF2B5EF4-FFF2-40B4-BE49-F238E27FC236}">
                <a16:creationId xmlns:a16="http://schemas.microsoft.com/office/drawing/2014/main" id="{C43EF4FE-B35C-B716-A950-CE5952878863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14360" name="TextBox 14359">
            <a:extLst>
              <a:ext uri="{FF2B5EF4-FFF2-40B4-BE49-F238E27FC236}">
                <a16:creationId xmlns:a16="http://schemas.microsoft.com/office/drawing/2014/main" id="{F2C691DD-8A53-1123-66B5-644BB7A99F46}"/>
              </a:ext>
            </a:extLst>
          </p:cNvPr>
          <p:cNvSpPr txBox="1"/>
          <p:nvPr/>
        </p:nvSpPr>
        <p:spPr>
          <a:xfrm>
            <a:off x="3234934" y="3626198"/>
            <a:ext cx="26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nnUNet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1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preprocessing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Image resampling to 0.5x0.5x0.5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Random bias field and motion artifacts</a:t>
            </a:r>
            <a:r>
              <a:rPr lang="en-GB" sz="11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endParaRPr lang="en-GB" sz="1100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3D patches of 128x128x128</a:t>
            </a:r>
          </a:p>
          <a:p>
            <a:pPr marL="171450" indent="-171450">
              <a:buFontTx/>
              <a:buChar char="-"/>
            </a:pP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89712822-AB50-B580-88DC-F8621B7F44F9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69BFA-2C08-595F-5B1B-1E9AAE0D134F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93DD1-49DE-B9D9-5D70-8AEA0A1E07AC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B2E43-349A-656B-7C0A-63849B0506E3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F09193-A9B9-2298-2D6D-2D7921BF9DB8}"/>
              </a:ext>
            </a:extLst>
          </p:cNvPr>
          <p:cNvGrpSpPr/>
          <p:nvPr/>
        </p:nvGrpSpPr>
        <p:grpSpPr>
          <a:xfrm>
            <a:off x="432619" y="1548916"/>
            <a:ext cx="2203756" cy="1709760"/>
            <a:chOff x="432619" y="1548916"/>
            <a:chExt cx="2203756" cy="170976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75E5C1A-78D9-F53B-AEB6-93EF116DFB6A}"/>
                </a:ext>
              </a:extLst>
            </p:cNvPr>
            <p:cNvSpPr/>
            <p:nvPr/>
          </p:nvSpPr>
          <p:spPr>
            <a:xfrm>
              <a:off x="588607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5">
                      <a:lumMod val="50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Training data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E171C58-0BBB-976F-0BF5-71F5EDCECCBF}"/>
                </a:ext>
              </a:extLst>
            </p:cNvPr>
            <p:cNvGrpSpPr/>
            <p:nvPr/>
          </p:nvGrpSpPr>
          <p:grpSpPr>
            <a:xfrm>
              <a:off x="432619" y="1548916"/>
              <a:ext cx="2203756" cy="1709760"/>
              <a:chOff x="432619" y="1548916"/>
              <a:chExt cx="2203756" cy="17097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C3A847C-E2B6-473F-897C-D4B3DE85C1E9}"/>
                  </a:ext>
                </a:extLst>
              </p:cNvPr>
              <p:cNvGrpSpPr/>
              <p:nvPr/>
            </p:nvGrpSpPr>
            <p:grpSpPr>
              <a:xfrm>
                <a:off x="650679" y="2303940"/>
                <a:ext cx="1882160" cy="954736"/>
                <a:chOff x="6032910" y="3429000"/>
                <a:chExt cx="2748871" cy="1394378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444793-23C2-AB6B-6FA1-CD55F5CC95FC}"/>
                    </a:ext>
                  </a:extLst>
                </p:cNvPr>
                <p:cNvSpPr txBox="1"/>
                <p:nvPr/>
              </p:nvSpPr>
              <p:spPr>
                <a:xfrm>
                  <a:off x="6032910" y="4328925"/>
                  <a:ext cx="1009141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92496EC-E701-B516-88A8-AACD445A0C44}"/>
                    </a:ext>
                  </a:extLst>
                </p:cNvPr>
                <p:cNvSpPr txBox="1"/>
                <p:nvPr/>
              </p:nvSpPr>
              <p:spPr>
                <a:xfrm>
                  <a:off x="7299893" y="4328925"/>
                  <a:ext cx="1481888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C040A989-8E50-51A8-96F8-4AFCCD8C7CA3}"/>
                    </a:ext>
                  </a:extLst>
                </p:cNvPr>
                <p:cNvGrpSpPr/>
                <p:nvPr/>
              </p:nvGrpSpPr>
              <p:grpSpPr>
                <a:xfrm>
                  <a:off x="6032910" y="3693879"/>
                  <a:ext cx="1009142" cy="615361"/>
                  <a:chOff x="336290" y="2723383"/>
                  <a:chExt cx="2714685" cy="1655378"/>
                </a:xfrm>
              </p:grpSpPr>
              <p:pic>
                <p:nvPicPr>
                  <p:cNvPr id="14368" name="Picture 14367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DDDCF686-FA79-A6AD-3549-9768E40CC7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69" name="Picture 1436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EE43108-5558-0766-944C-84DD7D491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03D5DAE-14E8-4733-161E-9D1D8CD3D210}"/>
                    </a:ext>
                  </a:extLst>
                </p:cNvPr>
                <p:cNvGrpSpPr/>
                <p:nvPr/>
              </p:nvGrpSpPr>
              <p:grpSpPr>
                <a:xfrm>
                  <a:off x="7299893" y="3429000"/>
                  <a:ext cx="791894" cy="879898"/>
                  <a:chOff x="9018438" y="2010832"/>
                  <a:chExt cx="2130269" cy="2367008"/>
                </a:xfrm>
              </p:grpSpPr>
              <p:pic>
                <p:nvPicPr>
                  <p:cNvPr id="61" name="Picture 6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0854D679-EAE7-1DE6-EDFB-EE13F45F34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4" name="Picture 1436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6CFAE52-D203-FEF1-D6FF-35A26CA41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5" name="Picture 14364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0C50FF85-2C0E-08CB-CA54-72C7B6EB48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6" name="Picture 1436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FCE728A-3910-703B-0DD2-83A561D2F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7" name="Picture 1436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CE2B332-256C-ACAA-1E5B-1116109B80B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72A17A53-3624-74B4-B7AF-C99A0A730EDE}"/>
                    </a:ext>
                  </a:extLst>
                </p:cNvPr>
                <p:cNvGrpSpPr/>
                <p:nvPr/>
              </p:nvGrpSpPr>
              <p:grpSpPr>
                <a:xfrm>
                  <a:off x="7963160" y="3429000"/>
                  <a:ext cx="788113" cy="879898"/>
                  <a:chOff x="11828719" y="2010832"/>
                  <a:chExt cx="2120099" cy="2367008"/>
                </a:xfrm>
              </p:grpSpPr>
              <p:pic>
                <p:nvPicPr>
                  <p:cNvPr id="56" name="Picture 5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065A6EF-8DEB-29C0-385E-E8480F2574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A214621-7A6E-8E5B-9D0A-9B5032ACF9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E757B9D-0044-CD4A-EC3A-C83B992396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9" name="Picture 5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5B9A123-AE7A-2B7E-778D-27DE990418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60" name="Picture 5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290C4EA-780E-22F6-3B4B-BACEA4D657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8BBC640-7508-F40F-A7FD-B87E7821E6AB}"/>
                  </a:ext>
                </a:extLst>
              </p:cNvPr>
              <p:cNvSpPr/>
              <p:nvPr/>
            </p:nvSpPr>
            <p:spPr>
              <a:xfrm flipH="1">
                <a:off x="432619" y="1548916"/>
                <a:ext cx="2203756" cy="167529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14370" name="Rectangle: Rounded Corners 14369">
            <a:extLst>
              <a:ext uri="{FF2B5EF4-FFF2-40B4-BE49-F238E27FC236}">
                <a16:creationId xmlns:a16="http://schemas.microsoft.com/office/drawing/2014/main" id="{153276AC-154C-9F79-2223-DA43504ED01C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Pretraining</a:t>
            </a:r>
          </a:p>
        </p:txBody>
      </p:sp>
      <p:sp>
        <p:nvSpPr>
          <p:cNvPr id="14371" name="TextBox 14370">
            <a:extLst>
              <a:ext uri="{FF2B5EF4-FFF2-40B4-BE49-F238E27FC236}">
                <a16:creationId xmlns:a16="http://schemas.microsoft.com/office/drawing/2014/main" id="{C41A0F13-67EB-011B-3F0A-66EACFE8A085}"/>
              </a:ext>
            </a:extLst>
          </p:cNvPr>
          <p:cNvSpPr txBox="1"/>
          <p:nvPr/>
        </p:nvSpPr>
        <p:spPr>
          <a:xfrm>
            <a:off x="588607" y="5975974"/>
            <a:ext cx="10974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Isensee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Fabian,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nnU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-Net: a self-configuring method for deep learning-based biomedical image segmentation." Nature methods 18.2 (2021)</a:t>
            </a:r>
          </a:p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[3]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Foret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Pierre, et al. "Sharpness-aware minimization for efficiently improving generalization."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preprint arXiv:2010.01412 (2020)</a:t>
            </a:r>
          </a:p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19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+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19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421092-2BC6-A0DA-3D86-517245A2A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t="11247" r="65645" b="23483"/>
          <a:stretch/>
        </p:blipFill>
        <p:spPr bwMode="auto">
          <a:xfrm>
            <a:off x="6421035" y="4348561"/>
            <a:ext cx="1634546" cy="13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434B126-46EB-77FA-E941-489DC9C4E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07" y="5049208"/>
            <a:ext cx="833481" cy="7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D40B90EE-6BBD-30FA-06EE-C57E02F98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7"/>
          <a:stretch/>
        </p:blipFill>
        <p:spPr bwMode="auto">
          <a:xfrm>
            <a:off x="8226595" y="4348561"/>
            <a:ext cx="958107" cy="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4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F285664-1CEC-85A9-48EE-6BF7811E4E09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1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668140BF-CFFD-8FCB-297C-6B06D2EB009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50203F-E52D-6EDE-C56B-76A8F7D3E7AC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4" name="Picture 6" descr="Universidad de Girona – Cursos.com">
                <a:extLst>
                  <a:ext uri="{FF2B5EF4-FFF2-40B4-BE49-F238E27FC236}">
                    <a16:creationId xmlns:a16="http://schemas.microsoft.com/office/drawing/2014/main" id="{7290C12A-3B9B-F15A-D0D2-9FF0B38061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Google Shape;67;p1">
                <a:extLst>
                  <a:ext uri="{FF2B5EF4-FFF2-40B4-BE49-F238E27FC236}">
                    <a16:creationId xmlns:a16="http://schemas.microsoft.com/office/drawing/2014/main" id="{9F503FDE-DE63-297D-C3D1-9B89211550E4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3631DF71-982F-CF83-E94D-9E5390CAD31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4367CE8-7B78-B370-9643-73AE8A8BB6D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C463B-8F27-4588-D847-A2D6615D40BD}"/>
              </a:ext>
            </a:extLst>
          </p:cNvPr>
          <p:cNvSpPr/>
          <p:nvPr/>
        </p:nvSpPr>
        <p:spPr>
          <a:xfrm>
            <a:off x="6309451" y="2631616"/>
            <a:ext cx="2971985" cy="81730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3D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nnUNet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framework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(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full_res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DB012D8-B9A5-5DAB-EB67-798BB88CB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t="11247" r="65645" b="23483"/>
          <a:stretch/>
        </p:blipFill>
        <p:spPr bwMode="auto">
          <a:xfrm>
            <a:off x="6421035" y="4348561"/>
            <a:ext cx="1634546" cy="13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4BA2B-E7CA-57DD-A3AF-CD5BCE67D988}"/>
              </a:ext>
            </a:extLst>
          </p:cNvPr>
          <p:cNvSpPr/>
          <p:nvPr/>
        </p:nvSpPr>
        <p:spPr>
          <a:xfrm>
            <a:off x="3234934" y="2631616"/>
            <a:ext cx="2536034" cy="81942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Data preprocessing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&amp; augmentation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DAE65-3C45-F8D7-3F38-8034EE5DA8BA}"/>
              </a:ext>
            </a:extLst>
          </p:cNvPr>
          <p:cNvCxnSpPr>
            <a:cxnSpLocks/>
          </p:cNvCxnSpPr>
          <p:nvPr/>
        </p:nvCxnSpPr>
        <p:spPr>
          <a:xfrm>
            <a:off x="5889467" y="3045304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6CE3A-24B2-1D43-6140-A21E4C0A5C2B}"/>
              </a:ext>
            </a:extLst>
          </p:cNvPr>
          <p:cNvCxnSpPr>
            <a:cxnSpLocks/>
          </p:cNvCxnSpPr>
          <p:nvPr/>
        </p:nvCxnSpPr>
        <p:spPr>
          <a:xfrm>
            <a:off x="9408328" y="3045304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5187B-5BF0-B1D7-90CA-5B321D9BF3A5}"/>
              </a:ext>
            </a:extLst>
          </p:cNvPr>
          <p:cNvSpPr/>
          <p:nvPr/>
        </p:nvSpPr>
        <p:spPr>
          <a:xfrm>
            <a:off x="9819919" y="2631616"/>
            <a:ext cx="1521292" cy="81730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D62E18-D182-FF37-4C3B-B357FB3C2D09}"/>
              </a:ext>
            </a:extLst>
          </p:cNvPr>
          <p:cNvSpPr txBox="1"/>
          <p:nvPr/>
        </p:nvSpPr>
        <p:spPr>
          <a:xfrm>
            <a:off x="9819920" y="3626198"/>
            <a:ext cx="1521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1000 epochs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1D372-CED9-3979-0A80-D604BF2C35E6}"/>
              </a:ext>
            </a:extLst>
          </p:cNvPr>
          <p:cNvSpPr txBox="1"/>
          <p:nvPr/>
        </p:nvSpPr>
        <p:spPr>
          <a:xfrm>
            <a:off x="6586038" y="3626198"/>
            <a:ext cx="2695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nnUNet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configurations</a:t>
            </a:r>
          </a:p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Dice and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CrossEntropy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losses</a:t>
            </a:r>
          </a:p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SAM optimizer 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[3]</a:t>
            </a: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E30C58-83E7-E650-50EE-75F58CE2C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40499" b="48366"/>
          <a:stretch/>
        </p:blipFill>
        <p:spPr bwMode="auto">
          <a:xfrm>
            <a:off x="3809032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9802AC9F-3F71-CAD3-3ECD-D02CF1457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9" t="32290" r="26298" b="16077"/>
          <a:stretch/>
        </p:blipFill>
        <p:spPr bwMode="auto">
          <a:xfrm>
            <a:off x="4569058" y="4762295"/>
            <a:ext cx="559122" cy="61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FA096FDC-F6DC-CDA2-28AA-9AF6A5D2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907" y="5049208"/>
            <a:ext cx="833481" cy="70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>
            <a:extLst>
              <a:ext uri="{FF2B5EF4-FFF2-40B4-BE49-F238E27FC236}">
                <a16:creationId xmlns:a16="http://schemas.microsoft.com/office/drawing/2014/main" id="{FCB28A7E-0444-186A-BB0A-294B89EF1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7"/>
          <a:stretch/>
        </p:blipFill>
        <p:spPr bwMode="auto">
          <a:xfrm>
            <a:off x="8226595" y="4348561"/>
            <a:ext cx="958107" cy="6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D019C30-720C-FA4A-0AA9-21AF3EE81F99}"/>
              </a:ext>
            </a:extLst>
          </p:cNvPr>
          <p:cNvGrpSpPr/>
          <p:nvPr/>
        </p:nvGrpSpPr>
        <p:grpSpPr>
          <a:xfrm>
            <a:off x="9766676" y="4221724"/>
            <a:ext cx="1627777" cy="1435403"/>
            <a:chOff x="5048250" y="2505075"/>
            <a:chExt cx="2095500" cy="1847850"/>
          </a:xfrm>
        </p:grpSpPr>
        <p:pic>
          <p:nvPicPr>
            <p:cNvPr id="18" name="Picture 17" descr="A cat with pointy ears&#10;&#10;Description automatically generated">
              <a:extLst>
                <a:ext uri="{FF2B5EF4-FFF2-40B4-BE49-F238E27FC236}">
                  <a16:creationId xmlns:a16="http://schemas.microsoft.com/office/drawing/2014/main" id="{A5D2FC28-3EB4-D8E9-065D-ECF49778B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48250" y="2505075"/>
              <a:ext cx="2095500" cy="1847850"/>
            </a:xfrm>
            <a:prstGeom prst="rect">
              <a:avLst/>
            </a:prstGeom>
          </p:spPr>
        </p:pic>
        <p:pic>
          <p:nvPicPr>
            <p:cNvPr id="21" name="Picture 20" descr="A black and white circular design&#10;&#10;Description automatically generated with medium confidence">
              <a:extLst>
                <a:ext uri="{FF2B5EF4-FFF2-40B4-BE49-F238E27FC236}">
                  <a16:creationId xmlns:a16="http://schemas.microsoft.com/office/drawing/2014/main" id="{B7C00A02-23F8-0511-2E08-097DE68E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1902" y="2842535"/>
              <a:ext cx="414119" cy="418260"/>
            </a:xfrm>
            <a:prstGeom prst="rect">
              <a:avLst/>
            </a:prstGeom>
          </p:spPr>
        </p:pic>
      </p:grpSp>
      <p:sp>
        <p:nvSpPr>
          <p:cNvPr id="62" name="Arrow: Bent-Up 61">
            <a:extLst>
              <a:ext uri="{FF2B5EF4-FFF2-40B4-BE49-F238E27FC236}">
                <a16:creationId xmlns:a16="http://schemas.microsoft.com/office/drawing/2014/main" id="{03DA541F-7DC2-F9E0-BE98-AE09214ADE90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C3854749-84E6-7A82-1655-A0DB7EEE4B54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6" name="Arrow: Bent-Up 14335">
            <a:extLst>
              <a:ext uri="{FF2B5EF4-FFF2-40B4-BE49-F238E27FC236}">
                <a16:creationId xmlns:a16="http://schemas.microsoft.com/office/drawing/2014/main" id="{9B6DAEB0-5242-B6ED-1259-825354495BDB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37" name="TextBox 14336">
            <a:extLst>
              <a:ext uri="{FF2B5EF4-FFF2-40B4-BE49-F238E27FC236}">
                <a16:creationId xmlns:a16="http://schemas.microsoft.com/office/drawing/2014/main" id="{71B17D9E-52E2-A0F9-7190-5D72B18E23B9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14362" name="TextBox 14361">
            <a:extLst>
              <a:ext uri="{FF2B5EF4-FFF2-40B4-BE49-F238E27FC236}">
                <a16:creationId xmlns:a16="http://schemas.microsoft.com/office/drawing/2014/main" id="{5D1ABC78-BB78-DF77-2ED0-F947BA332E76}"/>
              </a:ext>
            </a:extLst>
          </p:cNvPr>
          <p:cNvSpPr txBox="1"/>
          <p:nvPr/>
        </p:nvSpPr>
        <p:spPr>
          <a:xfrm>
            <a:off x="3234934" y="3626198"/>
            <a:ext cx="2654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nnUNet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1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preprocessing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Image resampling to 0.5x0.5x0.5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Random bias field and motion artifacts</a:t>
            </a:r>
            <a:r>
              <a:rPr lang="en-GB" sz="11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171450" indent="-171450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3D patches of 128x128x128</a:t>
            </a:r>
          </a:p>
          <a:p>
            <a:pPr marL="171450" indent="-171450">
              <a:buFontTx/>
              <a:buChar char="-"/>
            </a:pPr>
            <a:endParaRPr lang="en-GB" sz="11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D9B8286F-FB4B-EDFF-0FFF-BD92EAE0CBB3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51EE-C323-9845-8D35-6C40C0742013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8F7B0-98AA-2F78-FBF6-B37296E49A20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DB70B5-9B24-584C-8180-CE4437C9A031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046C32-DE42-5A0F-8CA1-EDFB86AAC99B}"/>
              </a:ext>
            </a:extLst>
          </p:cNvPr>
          <p:cNvGrpSpPr/>
          <p:nvPr/>
        </p:nvGrpSpPr>
        <p:grpSpPr>
          <a:xfrm>
            <a:off x="432619" y="1548916"/>
            <a:ext cx="2203756" cy="1709760"/>
            <a:chOff x="432619" y="1548916"/>
            <a:chExt cx="2203756" cy="170976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0092A5C-9F91-BA60-85D1-1D7C91BB8C21}"/>
                </a:ext>
              </a:extLst>
            </p:cNvPr>
            <p:cNvSpPr/>
            <p:nvPr/>
          </p:nvSpPr>
          <p:spPr>
            <a:xfrm>
              <a:off x="588607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5">
                      <a:lumMod val="50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Training data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FCB57B-152B-EF69-20FE-CB9B563D8542}"/>
                </a:ext>
              </a:extLst>
            </p:cNvPr>
            <p:cNvGrpSpPr/>
            <p:nvPr/>
          </p:nvGrpSpPr>
          <p:grpSpPr>
            <a:xfrm>
              <a:off x="432619" y="1548916"/>
              <a:ext cx="2203756" cy="1709760"/>
              <a:chOff x="432619" y="1548916"/>
              <a:chExt cx="2203756" cy="170976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E99563D-3A39-CF4A-1135-F9D449C9F578}"/>
                  </a:ext>
                </a:extLst>
              </p:cNvPr>
              <p:cNvGrpSpPr/>
              <p:nvPr/>
            </p:nvGrpSpPr>
            <p:grpSpPr>
              <a:xfrm>
                <a:off x="650679" y="2303940"/>
                <a:ext cx="1882160" cy="954736"/>
                <a:chOff x="6032910" y="3429000"/>
                <a:chExt cx="2748871" cy="1394378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79C734C-71FB-31B9-8A42-94CAF6CB80CA}"/>
                    </a:ext>
                  </a:extLst>
                </p:cNvPr>
                <p:cNvSpPr txBox="1"/>
                <p:nvPr/>
              </p:nvSpPr>
              <p:spPr>
                <a:xfrm>
                  <a:off x="6032910" y="4328925"/>
                  <a:ext cx="1009141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9B2A102-75F2-C25C-E3D0-81EDF2A2EF5C}"/>
                    </a:ext>
                  </a:extLst>
                </p:cNvPr>
                <p:cNvSpPr txBox="1"/>
                <p:nvPr/>
              </p:nvSpPr>
              <p:spPr>
                <a:xfrm>
                  <a:off x="7299893" y="4328925"/>
                  <a:ext cx="1481888" cy="494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8D938C9-E09B-74E6-F338-780D47C4D527}"/>
                    </a:ext>
                  </a:extLst>
                </p:cNvPr>
                <p:cNvGrpSpPr/>
                <p:nvPr/>
              </p:nvGrpSpPr>
              <p:grpSpPr>
                <a:xfrm>
                  <a:off x="6032910" y="3693879"/>
                  <a:ext cx="1009142" cy="615361"/>
                  <a:chOff x="336290" y="2723383"/>
                  <a:chExt cx="2714685" cy="1655378"/>
                </a:xfrm>
              </p:grpSpPr>
              <p:pic>
                <p:nvPicPr>
                  <p:cNvPr id="50" name="Picture 49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2E71520E-0A05-EDFA-C4FD-44086C7D9D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8E3968E-8923-52C0-309D-00E9DDA068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46179B00-2796-7A2D-F50A-3369B22D9CDE}"/>
                    </a:ext>
                  </a:extLst>
                </p:cNvPr>
                <p:cNvGrpSpPr/>
                <p:nvPr/>
              </p:nvGrpSpPr>
              <p:grpSpPr>
                <a:xfrm>
                  <a:off x="7299893" y="3429000"/>
                  <a:ext cx="791894" cy="879898"/>
                  <a:chOff x="9018438" y="2010832"/>
                  <a:chExt cx="2130269" cy="2367008"/>
                </a:xfrm>
              </p:grpSpPr>
              <p:pic>
                <p:nvPicPr>
                  <p:cNvPr id="45" name="Picture 4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201757B-1457-8A02-5DFF-9E7A07E907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B96E341-7AE7-0311-6F13-16B37AEAA5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45E18C07-B1DB-921A-E543-11CFDF99CC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C5AAC2C-72AC-E970-38C5-FED1654FA0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5DB9CC9-0239-28C0-1A1A-10FFC3EA0B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6F4C659-6270-334D-2F30-AF56FB6C581A}"/>
                    </a:ext>
                  </a:extLst>
                </p:cNvPr>
                <p:cNvGrpSpPr/>
                <p:nvPr/>
              </p:nvGrpSpPr>
              <p:grpSpPr>
                <a:xfrm>
                  <a:off x="7963160" y="3429000"/>
                  <a:ext cx="788113" cy="879898"/>
                  <a:chOff x="11828719" y="2010832"/>
                  <a:chExt cx="2120099" cy="2367008"/>
                </a:xfrm>
              </p:grpSpPr>
              <p:pic>
                <p:nvPicPr>
                  <p:cNvPr id="40" name="Picture 3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087D57D-F698-0EF4-6BBB-530125B74B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9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9D1DACCC-4390-5DCB-905E-F835AEE5AE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ABDE2D5-B42E-5A90-7002-911E5F2ACF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5A6D089-E896-D18A-8A0D-EDC6C699F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A965DDF-5798-3A93-8008-E0021F01AB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3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806175-C556-1670-CC94-44BE04D6DFF5}"/>
                  </a:ext>
                </a:extLst>
              </p:cNvPr>
              <p:cNvSpPr/>
              <p:nvPr/>
            </p:nvSpPr>
            <p:spPr>
              <a:xfrm flipH="1">
                <a:off x="432619" y="1548916"/>
                <a:ext cx="2203756" cy="1675299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3510F9B-098A-B47A-AFA2-039189C33B4C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Pretraining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977914-A49F-9EE0-DB88-ADD86C03F8B7}"/>
              </a:ext>
            </a:extLst>
          </p:cNvPr>
          <p:cNvSpPr txBox="1"/>
          <p:nvPr/>
        </p:nvSpPr>
        <p:spPr>
          <a:xfrm>
            <a:off x="588607" y="5975974"/>
            <a:ext cx="10974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[2]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Isensee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Fabian,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nnU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-Net: a self-configuring method for deep learning-based biomedical image segmentation." Nature methods 18.2 (2021)</a:t>
            </a:r>
          </a:p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[3]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Foret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Pierre, et al. "Sharpness-aware minimization for efficiently improving generalization."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arXiv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preprint arXiv:2010.01412 (2020)</a:t>
            </a:r>
          </a:p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24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+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24"/>
              </a:rPr>
              <a:t>https://torchio.readthedocs.io/transforms/augmentation.html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063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FF18-96D4-6852-2EDD-E235AA283448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1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4CD200F5-4B95-5745-5294-701A16E2D5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9F61BD-472B-6316-C3D4-CD152AB1AC8F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3" name="Picture 6" descr="Universidad de Girona – Cursos.com">
                <a:extLst>
                  <a:ext uri="{FF2B5EF4-FFF2-40B4-BE49-F238E27FC236}">
                    <a16:creationId xmlns:a16="http://schemas.microsoft.com/office/drawing/2014/main" id="{7E0074BD-21AC-954B-84D5-4D597307C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Google Shape;67;p1">
                <a:extLst>
                  <a:ext uri="{FF2B5EF4-FFF2-40B4-BE49-F238E27FC236}">
                    <a16:creationId xmlns:a16="http://schemas.microsoft.com/office/drawing/2014/main" id="{1E0993AA-8CCC-77DF-675F-4645DA33DE1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1F55D70E-B1B9-5B3C-A812-2BA04C9CDD0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CF59CADD-4D0F-A758-9A6A-84C465CAE2D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173" name="Rectangle: Rounded Corners 7172">
            <a:extLst>
              <a:ext uri="{FF2B5EF4-FFF2-40B4-BE49-F238E27FC236}">
                <a16:creationId xmlns:a16="http://schemas.microsoft.com/office/drawing/2014/main" id="{6B62643C-01C8-1B32-0607-28A845306582}"/>
              </a:ext>
            </a:extLst>
          </p:cNvPr>
          <p:cNvSpPr/>
          <p:nvPr/>
        </p:nvSpPr>
        <p:spPr>
          <a:xfrm>
            <a:off x="588607" y="1714389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Finetuning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8B3C2-5CBD-6D71-756A-8E0A2CB5FD8C}"/>
              </a:ext>
            </a:extLst>
          </p:cNvPr>
          <p:cNvSpPr/>
          <p:nvPr/>
        </p:nvSpPr>
        <p:spPr>
          <a:xfrm flipH="1">
            <a:off x="7146647" y="4734122"/>
            <a:ext cx="4024691" cy="128224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CB2C564F-6A07-99AB-CF62-FA967EF00587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10A28-EBDE-D038-A99A-EB9569D837C6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C1F65-D2B1-CC51-0DA2-FF7E8F4910FB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A7920C-9FEF-0723-C028-3AFB540074EA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</p:spTree>
    <p:extLst>
      <p:ext uri="{BB962C8B-B14F-4D97-AF65-F5344CB8AC3E}">
        <p14:creationId xmlns:p14="http://schemas.microsoft.com/office/powerpoint/2010/main" val="361512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38708-D25A-F8E6-7234-3769CCD8DAA6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7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724A370A-B5A5-4930-2E5E-838221F887B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F3D2F4-2CDC-F83A-4593-961C5F4FD41F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9" name="Picture 6" descr="Universidad de Girona – Cursos.com">
                <a:extLst>
                  <a:ext uri="{FF2B5EF4-FFF2-40B4-BE49-F238E27FC236}">
                    <a16:creationId xmlns:a16="http://schemas.microsoft.com/office/drawing/2014/main" id="{15683D0D-250B-859F-807B-581E614338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Google Shape;67;p1">
                <a:extLst>
                  <a:ext uri="{FF2B5EF4-FFF2-40B4-BE49-F238E27FC236}">
                    <a16:creationId xmlns:a16="http://schemas.microsoft.com/office/drawing/2014/main" id="{9C177226-728C-9AEA-DFDB-D1C3DE22057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BD8B131E-0BE0-05DF-5257-EE1787E80F9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E453646D-3A52-E77D-3863-8DF112277FC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096675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4621065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1820859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4F8814-8ADC-B22A-ECA2-99745183C4E9}"/>
              </a:ext>
            </a:extLst>
          </p:cNvPr>
          <p:cNvGrpSpPr/>
          <p:nvPr/>
        </p:nvGrpSpPr>
        <p:grpSpPr>
          <a:xfrm>
            <a:off x="4621065" y="2192477"/>
            <a:ext cx="1904745" cy="2116421"/>
            <a:chOff x="9018438" y="2010832"/>
            <a:chExt cx="2130269" cy="2367008"/>
          </a:xfrm>
        </p:grpSpPr>
        <p:pic>
          <p:nvPicPr>
            <p:cNvPr id="37" name="Picture 3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0B3CE76-2B5F-C131-74AC-7E9FE41E4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454" t="6436" r="38693" b="19272"/>
            <a:stretch/>
          </p:blipFill>
          <p:spPr>
            <a:xfrm>
              <a:off x="9771756" y="2010832"/>
              <a:ext cx="1376951" cy="1654458"/>
            </a:xfrm>
            <a:prstGeom prst="rect">
              <a:avLst/>
            </a:prstGeom>
          </p:spPr>
        </p:pic>
        <p:pic>
          <p:nvPicPr>
            <p:cNvPr id="41" name="Picture 4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2829A9A-6656-4297-09EB-29BEDB0D8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239" t="6436" r="38908" b="19271"/>
            <a:stretch/>
          </p:blipFill>
          <p:spPr>
            <a:xfrm>
              <a:off x="9599948" y="2185130"/>
              <a:ext cx="1376951" cy="1654458"/>
            </a:xfrm>
            <a:prstGeom prst="rect">
              <a:avLst/>
            </a:prstGeom>
          </p:spPr>
        </p:pic>
        <p:pic>
          <p:nvPicPr>
            <p:cNvPr id="49" name="Picture 48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92E1107A-7B82-F3F4-6C58-F33F90D1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79" t="6972" r="36915" b="18734"/>
            <a:stretch/>
          </p:blipFill>
          <p:spPr>
            <a:xfrm>
              <a:off x="9402063" y="2365050"/>
              <a:ext cx="1411559" cy="1654458"/>
            </a:xfrm>
            <a:prstGeom prst="rect">
              <a:avLst/>
            </a:prstGeom>
          </p:spPr>
        </p:pic>
        <p:pic>
          <p:nvPicPr>
            <p:cNvPr id="53" name="Picture 5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E2A306A-19E3-76CE-BF5D-949D2CE90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14" t="2556" r="34879" b="23150"/>
            <a:stretch/>
          </p:blipFill>
          <p:spPr>
            <a:xfrm>
              <a:off x="9219320" y="2546828"/>
              <a:ext cx="1411559" cy="1654458"/>
            </a:xfrm>
            <a:prstGeom prst="rect">
              <a:avLst/>
            </a:prstGeom>
          </p:spPr>
        </p:pic>
        <p:pic>
          <p:nvPicPr>
            <p:cNvPr id="45" name="Picture 4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AF9A031-6586-9312-609F-8D4C6911D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067" t="6436" r="35878" b="19272"/>
            <a:stretch/>
          </p:blipFill>
          <p:spPr>
            <a:xfrm>
              <a:off x="9018438" y="2723382"/>
              <a:ext cx="1433258" cy="165445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17186E-23CC-E9A4-1B40-076C7FF111AC}"/>
              </a:ext>
            </a:extLst>
          </p:cNvPr>
          <p:cNvGrpSpPr/>
          <p:nvPr/>
        </p:nvGrpSpPr>
        <p:grpSpPr>
          <a:xfrm>
            <a:off x="6289795" y="2192477"/>
            <a:ext cx="1895651" cy="2116421"/>
            <a:chOff x="11828719" y="2010832"/>
            <a:chExt cx="2120099" cy="2367008"/>
          </a:xfrm>
        </p:grpSpPr>
        <p:pic>
          <p:nvPicPr>
            <p:cNvPr id="39" name="Picture 3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644D022-F484-B607-9489-0855C2FC8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437" t="6435" r="40322" b="19272"/>
            <a:stretch/>
          </p:blipFill>
          <p:spPr>
            <a:xfrm>
              <a:off x="12613090" y="2010832"/>
              <a:ext cx="1335728" cy="1654458"/>
            </a:xfrm>
            <a:prstGeom prst="rect">
              <a:avLst/>
            </a:prstGeom>
          </p:spPr>
        </p:pic>
        <p:pic>
          <p:nvPicPr>
            <p:cNvPr id="43" name="Picture 4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44CD72A-87BD-0E73-A6F0-F0A171CBC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782" t="6435" r="38424" b="19272"/>
            <a:stretch/>
          </p:blipFill>
          <p:spPr>
            <a:xfrm>
              <a:off x="12390712" y="2185130"/>
              <a:ext cx="1375470" cy="1654458"/>
            </a:xfrm>
            <a:prstGeom prst="rect">
              <a:avLst/>
            </a:prstGeom>
          </p:spPr>
        </p:pic>
        <p:pic>
          <p:nvPicPr>
            <p:cNvPr id="51" name="Picture 5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FBF8A28-092B-A25F-96E1-1DB033189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818" t="6972" r="41200" b="18736"/>
            <a:stretch/>
          </p:blipFill>
          <p:spPr>
            <a:xfrm>
              <a:off x="12257903" y="2365050"/>
              <a:ext cx="1329116" cy="1654458"/>
            </a:xfrm>
            <a:prstGeom prst="rect">
              <a:avLst/>
            </a:prstGeom>
          </p:spPr>
        </p:pic>
        <p:pic>
          <p:nvPicPr>
            <p:cNvPr id="55" name="Picture 5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D1845B3-BC8F-558E-DBDC-CD5AB41FA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1780" t="2556" r="33125" b="23150"/>
            <a:stretch/>
          </p:blipFill>
          <p:spPr>
            <a:xfrm>
              <a:off x="12007902" y="2546828"/>
              <a:ext cx="1408705" cy="1654458"/>
            </a:xfrm>
            <a:prstGeom prst="rect">
              <a:avLst/>
            </a:prstGeom>
          </p:spPr>
        </p:pic>
        <p:pic>
          <p:nvPicPr>
            <p:cNvPr id="47" name="Picture 4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2536AC37-8A1D-5D5A-44BB-700F62DDF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559" t="6435" r="35385" b="19272"/>
            <a:stretch/>
          </p:blipFill>
          <p:spPr>
            <a:xfrm>
              <a:off x="11828719" y="2723382"/>
              <a:ext cx="1433258" cy="1654458"/>
            </a:xfrm>
            <a:prstGeom prst="rect">
              <a:avLst/>
            </a:prstGeom>
          </p:spPr>
        </p:pic>
      </p:grpSp>
      <p:pic>
        <p:nvPicPr>
          <p:cNvPr id="23" name="Picture 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1574CF-DBE2-37A4-84BE-ADC893F3C17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4746" t="15283" r="39593" b="38302"/>
          <a:stretch/>
        </p:blipFill>
        <p:spPr>
          <a:xfrm>
            <a:off x="8571378" y="2829592"/>
            <a:ext cx="1304936" cy="1479306"/>
          </a:xfrm>
          <a:prstGeom prst="rect">
            <a:avLst/>
          </a:prstGeom>
        </p:spPr>
      </p:pic>
      <p:pic>
        <p:nvPicPr>
          <p:cNvPr id="25" name="Picture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A22C21-7597-A3A1-A3A1-737EC1072BF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860" t="15283" r="39322" b="38302"/>
          <a:stretch/>
        </p:blipFill>
        <p:spPr>
          <a:xfrm>
            <a:off x="9875978" y="2829592"/>
            <a:ext cx="1310684" cy="1479306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059596-CFFD-C25E-A8C1-31EE585CA02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114" t="15283" r="39150" b="38302"/>
          <a:stretch/>
        </p:blipFill>
        <p:spPr>
          <a:xfrm>
            <a:off x="8575598" y="2829592"/>
            <a:ext cx="1307692" cy="14793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BFEECC-B7ED-4839-D238-E99B81F24FDC}"/>
              </a:ext>
            </a:extLst>
          </p:cNvPr>
          <p:cNvSpPr/>
          <p:nvPr/>
        </p:nvSpPr>
        <p:spPr>
          <a:xfrm flipH="1">
            <a:off x="8327263" y="2627688"/>
            <a:ext cx="3214757" cy="178302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23C14320-1E4B-0003-5A0F-864754511377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9E968-2D7D-DA62-0896-9628E0694902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94533-29A8-317D-F1E8-DCB1A119E43A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384953-FBFD-4719-95F1-7F5409241F42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1F2F36-3723-4E25-EF25-85078AEB83CE}"/>
              </a:ext>
            </a:extLst>
          </p:cNvPr>
          <p:cNvSpPr/>
          <p:nvPr/>
        </p:nvSpPr>
        <p:spPr>
          <a:xfrm>
            <a:off x="588607" y="1714389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Finetuning data</a:t>
            </a:r>
          </a:p>
        </p:txBody>
      </p:sp>
    </p:spTree>
    <p:extLst>
      <p:ext uri="{BB962C8B-B14F-4D97-AF65-F5344CB8AC3E}">
        <p14:creationId xmlns:p14="http://schemas.microsoft.com/office/powerpoint/2010/main" val="370243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7978A-1FB3-D9C6-E936-AB1CE9A6854E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7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DCEEA2A7-7965-2140-F10F-48AD9BF2D86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CB2319-FF46-838E-9226-0901B780B1AB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9" name="Picture 6" descr="Universidad de Girona – Cursos.com">
                <a:extLst>
                  <a:ext uri="{FF2B5EF4-FFF2-40B4-BE49-F238E27FC236}">
                    <a16:creationId xmlns:a16="http://schemas.microsoft.com/office/drawing/2014/main" id="{CC147A24-3E92-B7B2-F814-6F9FD2086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Google Shape;67;p1">
                <a:extLst>
                  <a:ext uri="{FF2B5EF4-FFF2-40B4-BE49-F238E27FC236}">
                    <a16:creationId xmlns:a16="http://schemas.microsoft.com/office/drawing/2014/main" id="{48DC095B-0FE1-425B-B238-18829935363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981E3FAF-58A3-BF88-3E89-1BFC54F9979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2450ADB-BBEA-87AD-C662-9BE942E15EC3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096675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4621065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1820859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4F8814-8ADC-B22A-ECA2-99745183C4E9}"/>
              </a:ext>
            </a:extLst>
          </p:cNvPr>
          <p:cNvGrpSpPr/>
          <p:nvPr/>
        </p:nvGrpSpPr>
        <p:grpSpPr>
          <a:xfrm>
            <a:off x="4621065" y="2192477"/>
            <a:ext cx="1904745" cy="2116421"/>
            <a:chOff x="9018438" y="2010832"/>
            <a:chExt cx="2130269" cy="2367008"/>
          </a:xfrm>
        </p:grpSpPr>
        <p:pic>
          <p:nvPicPr>
            <p:cNvPr id="37" name="Picture 3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0B3CE76-2B5F-C131-74AC-7E9FE41E4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454" t="6436" r="38693" b="19272"/>
            <a:stretch/>
          </p:blipFill>
          <p:spPr>
            <a:xfrm>
              <a:off x="9771756" y="2010832"/>
              <a:ext cx="1376951" cy="1654458"/>
            </a:xfrm>
            <a:prstGeom prst="rect">
              <a:avLst/>
            </a:prstGeom>
          </p:spPr>
        </p:pic>
        <p:pic>
          <p:nvPicPr>
            <p:cNvPr id="41" name="Picture 4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2829A9A-6656-4297-09EB-29BEDB0D8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239" t="6436" r="38908" b="19271"/>
            <a:stretch/>
          </p:blipFill>
          <p:spPr>
            <a:xfrm>
              <a:off x="9599948" y="2185130"/>
              <a:ext cx="1376951" cy="1654458"/>
            </a:xfrm>
            <a:prstGeom prst="rect">
              <a:avLst/>
            </a:prstGeom>
          </p:spPr>
        </p:pic>
        <p:pic>
          <p:nvPicPr>
            <p:cNvPr id="49" name="Picture 48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92E1107A-7B82-F3F4-6C58-F33F90D1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879" t="6972" r="36915" b="18734"/>
            <a:stretch/>
          </p:blipFill>
          <p:spPr>
            <a:xfrm>
              <a:off x="9402063" y="2365050"/>
              <a:ext cx="1411559" cy="1654458"/>
            </a:xfrm>
            <a:prstGeom prst="rect">
              <a:avLst/>
            </a:prstGeom>
          </p:spPr>
        </p:pic>
        <p:pic>
          <p:nvPicPr>
            <p:cNvPr id="53" name="Picture 5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E2A306A-19E3-76CE-BF5D-949D2CE90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14" t="2556" r="34879" b="23150"/>
            <a:stretch/>
          </p:blipFill>
          <p:spPr>
            <a:xfrm>
              <a:off x="9219320" y="2546828"/>
              <a:ext cx="1411559" cy="1654458"/>
            </a:xfrm>
            <a:prstGeom prst="rect">
              <a:avLst/>
            </a:prstGeom>
          </p:spPr>
        </p:pic>
        <p:pic>
          <p:nvPicPr>
            <p:cNvPr id="45" name="Picture 4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AF9A031-6586-9312-609F-8D4C6911D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067" t="6436" r="35878" b="19272"/>
            <a:stretch/>
          </p:blipFill>
          <p:spPr>
            <a:xfrm>
              <a:off x="9018438" y="2723382"/>
              <a:ext cx="1433258" cy="165445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17186E-23CC-E9A4-1B40-076C7FF111AC}"/>
              </a:ext>
            </a:extLst>
          </p:cNvPr>
          <p:cNvGrpSpPr/>
          <p:nvPr/>
        </p:nvGrpSpPr>
        <p:grpSpPr>
          <a:xfrm>
            <a:off x="6289795" y="2192477"/>
            <a:ext cx="1895651" cy="2116421"/>
            <a:chOff x="11828719" y="2010832"/>
            <a:chExt cx="2120099" cy="2367008"/>
          </a:xfrm>
        </p:grpSpPr>
        <p:pic>
          <p:nvPicPr>
            <p:cNvPr id="39" name="Picture 3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644D022-F484-B607-9489-0855C2FC8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437" t="6435" r="40322" b="19272"/>
            <a:stretch/>
          </p:blipFill>
          <p:spPr>
            <a:xfrm>
              <a:off x="12613090" y="2010832"/>
              <a:ext cx="1335728" cy="1654458"/>
            </a:xfrm>
            <a:prstGeom prst="rect">
              <a:avLst/>
            </a:prstGeom>
          </p:spPr>
        </p:pic>
        <p:pic>
          <p:nvPicPr>
            <p:cNvPr id="43" name="Picture 4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44CD72A-87BD-0E73-A6F0-F0A171CBC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782" t="6435" r="38424" b="19272"/>
            <a:stretch/>
          </p:blipFill>
          <p:spPr>
            <a:xfrm>
              <a:off x="12390712" y="2185130"/>
              <a:ext cx="1375470" cy="1654458"/>
            </a:xfrm>
            <a:prstGeom prst="rect">
              <a:avLst/>
            </a:prstGeom>
          </p:spPr>
        </p:pic>
        <p:pic>
          <p:nvPicPr>
            <p:cNvPr id="51" name="Picture 5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FBF8A28-092B-A25F-96E1-1DB033189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6818" t="6972" r="41200" b="18736"/>
            <a:stretch/>
          </p:blipFill>
          <p:spPr>
            <a:xfrm>
              <a:off x="12257903" y="2365050"/>
              <a:ext cx="1329116" cy="1654458"/>
            </a:xfrm>
            <a:prstGeom prst="rect">
              <a:avLst/>
            </a:prstGeom>
          </p:spPr>
        </p:pic>
        <p:pic>
          <p:nvPicPr>
            <p:cNvPr id="55" name="Picture 5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D1845B3-BC8F-558E-DBDC-CD5AB41FA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1780" t="2556" r="33125" b="23150"/>
            <a:stretch/>
          </p:blipFill>
          <p:spPr>
            <a:xfrm>
              <a:off x="12007902" y="2546828"/>
              <a:ext cx="1408705" cy="1654458"/>
            </a:xfrm>
            <a:prstGeom prst="rect">
              <a:avLst/>
            </a:prstGeom>
          </p:spPr>
        </p:pic>
        <p:pic>
          <p:nvPicPr>
            <p:cNvPr id="47" name="Picture 4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2536AC37-8A1D-5D5A-44BB-700F62DDF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559" t="6435" r="35385" b="19272"/>
            <a:stretch/>
          </p:blipFill>
          <p:spPr>
            <a:xfrm>
              <a:off x="11828719" y="2723382"/>
              <a:ext cx="1433258" cy="1654458"/>
            </a:xfrm>
            <a:prstGeom prst="rect">
              <a:avLst/>
            </a:prstGeom>
          </p:spPr>
        </p:pic>
      </p:grpSp>
      <p:pic>
        <p:nvPicPr>
          <p:cNvPr id="23" name="Picture 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1574CF-DBE2-37A4-84BE-ADC893F3C17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4746" t="15283" r="39593" b="38302"/>
          <a:stretch/>
        </p:blipFill>
        <p:spPr>
          <a:xfrm>
            <a:off x="8571378" y="2829592"/>
            <a:ext cx="1304936" cy="1479306"/>
          </a:xfrm>
          <a:prstGeom prst="rect">
            <a:avLst/>
          </a:prstGeom>
        </p:spPr>
      </p:pic>
      <p:pic>
        <p:nvPicPr>
          <p:cNvPr id="25" name="Picture 2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FA22C21-7597-A3A1-A3A1-737EC1072BF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4860" t="15283" r="39322" b="38302"/>
          <a:stretch/>
        </p:blipFill>
        <p:spPr>
          <a:xfrm>
            <a:off x="9875978" y="2829592"/>
            <a:ext cx="1310684" cy="1479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6C887-3087-3DA3-BEAC-0E7467F8F162}"/>
              </a:ext>
            </a:extLst>
          </p:cNvPr>
          <p:cNvSpPr txBox="1"/>
          <p:nvPr/>
        </p:nvSpPr>
        <p:spPr>
          <a:xfrm>
            <a:off x="8571378" y="4373803"/>
            <a:ext cx="2615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Simulated LR T2w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8571378" y="4799026"/>
            <a:ext cx="26152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Using MONAI’s </a:t>
            </a:r>
            <a:r>
              <a:rPr lang="en-GB" sz="11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RandSimulateLowResolution</a:t>
            </a:r>
            <a:r>
              <a:rPr lang="en-GB" sz="1100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</a:p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+ Resampling to 0.8x0.8x0.8</a:t>
            </a: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98F7BBAD-00AD-71DE-1EE2-4BF464174B7C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83050B-1591-A9C6-7D5F-7C60D24DB11C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A8E20-9737-A838-88B7-747D9F9F58E9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BFDB5-068C-4C81-80BA-5FEFC1F49E54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B1527D3-18B2-FDD1-C446-5D519F7BC17E}"/>
              </a:ext>
            </a:extLst>
          </p:cNvPr>
          <p:cNvSpPr/>
          <p:nvPr/>
        </p:nvSpPr>
        <p:spPr>
          <a:xfrm>
            <a:off x="588607" y="1714389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Finetuning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7B550B-0C36-17FC-1D5F-F60746BCCF6E}"/>
              </a:ext>
            </a:extLst>
          </p:cNvPr>
          <p:cNvSpPr txBox="1"/>
          <p:nvPr/>
        </p:nvSpPr>
        <p:spPr>
          <a:xfrm>
            <a:off x="588607" y="6290608"/>
            <a:ext cx="109741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*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hlinkClick r:id="rId20"/>
              </a:rPr>
              <a:t>https://docs.monai.io/en/stable/transforms.html#randsimulatelowresolution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306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AEDC39B-BA52-FABD-20E7-92E3F42292B4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7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E1FD3A69-F48C-3287-8758-5EB2B6A1CB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0EE59BB-617B-7251-2290-CE200F92D108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9" name="Picture 6" descr="Universidad de Girona – Cursos.com">
                <a:extLst>
                  <a:ext uri="{FF2B5EF4-FFF2-40B4-BE49-F238E27FC236}">
                    <a16:creationId xmlns:a16="http://schemas.microsoft.com/office/drawing/2014/main" id="{30705F3A-5CB2-F5E5-A40E-9D16D7B7B0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Google Shape;67;p1">
                <a:extLst>
                  <a:ext uri="{FF2B5EF4-FFF2-40B4-BE49-F238E27FC236}">
                    <a16:creationId xmlns:a16="http://schemas.microsoft.com/office/drawing/2014/main" id="{FBC7ECC6-0CC1-8762-B8CD-7C6C176F532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B756A12-99BD-6B8C-AAAF-C0C1D039BA1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15196EAE-3232-0B18-A6FE-0FFD4C11338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9575015C-B884-EA32-EBB8-02232BA815F3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5C32729F-3AF1-B961-E2B4-D2C24D4BFACD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35181E42-A73A-38A4-6FE5-589653887729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6B56C-2F68-6640-4655-67631D47ED6D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01491540-FC49-0789-4989-DF5D4DBDCEC0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D70540-2592-8259-222B-D0ADE4B2FE70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251C7-D7D6-E19F-AD64-65B5B0806FD3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96C40-2773-1A2B-B236-3CF423D97E9E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7788F2-2D25-D981-DCA5-58C5A7B17AAE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8E567B-8B3D-7418-8C68-636E8A476E4E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53EDED-ABF4-4808-3460-0C4C2A022DDB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BF05CA6-DC89-1D73-F319-C812ACCF5635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13F948-DC14-EFE9-079D-A498EAE1DF86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95104E-D022-B906-6A47-63C981B5CB4C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BE0EA73-6158-6A58-0A73-F8C0A48D91C2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63" name="Picture 62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627140BA-07E1-1EEA-6E4B-346CAFFBF2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36" name="Picture 1433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CC0B57F-A5C0-82C9-CA70-992CE6E828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B4FA7A06-0046-330C-ADB1-04650E35D4A5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54" name="Picture 5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AC50A43-8A20-CABB-8B84-CC8F79AD5A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00E1EDB1-0FC8-32B8-2814-DFF6648121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57BCD903-9B9C-F68D-7A9A-1603B12882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61" name="Picture 6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F58EC35E-EA7D-7854-5A5C-E73E6BFA8C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8AB7345-8133-A0E2-592D-7E9C79C9235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C2EC878-4B0A-75C6-A529-0884CCB5ECEA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44" name="Picture 4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7058D4C-3FBA-2DCB-922C-32A9123EEB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451A491-B71A-AB0C-7179-2D681475E6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977FE62B-8320-28B7-0F62-F1F237E0DA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9353F6D-1491-58FF-4C65-8B18107927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02C85D6-2371-8C42-75FA-43053A3F78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8" name="Picture 37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A21EB1E2-6C62-E1B3-83DF-33CAF79574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40" name="Picture 39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40B6AFC0-8392-7AEC-7FB9-E977BF4D8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93A1F2-1F7C-6EAA-8612-3EDFF40660E2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6A4F84E-6170-467E-79F4-EBB2974BAF94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360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811AE-2447-43F0-CDCA-1E707507359E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90" name="Google Shape;90;p2" descr="A green and white flag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F0EB58-AFB4-6FD2-8DD4-BBE1937C948D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4" name="Picture 6" descr="Universidad de Girona – Cursos.com">
                <a:extLst>
                  <a:ext uri="{FF2B5EF4-FFF2-40B4-BE49-F238E27FC236}">
                    <a16:creationId xmlns:a16="http://schemas.microsoft.com/office/drawing/2014/main" id="{3BA5FA07-4A6C-27C8-4F51-D03E1282B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Google Shape;67;p1">
                <a:extLst>
                  <a:ext uri="{FF2B5EF4-FFF2-40B4-BE49-F238E27FC236}">
                    <a16:creationId xmlns:a16="http://schemas.microsoft.com/office/drawing/2014/main" id="{3832AE65-17E9-435E-2C8C-B76B78C62032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41FD7666-ABCD-C1CF-7893-9361B53F439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119DE6ED-368B-8C95-B519-4119238CCCB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A36A5D-8C34-60D3-9EB6-B55E9AE97439}"/>
              </a:ext>
            </a:extLst>
          </p:cNvPr>
          <p:cNvSpPr txBox="1"/>
          <p:nvPr/>
        </p:nvSpPr>
        <p:spPr>
          <a:xfrm>
            <a:off x="1020661" y="1988824"/>
            <a:ext cx="1015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Fetal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Tissue Annotation and Segmentation challenge (</a:t>
            </a:r>
            <a:r>
              <a:rPr lang="en-GB" sz="2800" dirty="0" err="1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FeTA</a:t>
            </a: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2024)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5555A-6C19-A996-D0C7-899149E6D37D}"/>
                  </a:ext>
                </a:extLst>
              </p:cNvPr>
              <p:cNvSpPr txBox="1"/>
              <p:nvPr/>
            </p:nvSpPr>
            <p:spPr>
              <a:xfrm>
                <a:off x="1020661" y="3514997"/>
                <a:ext cx="1015067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Rachika E. Hamadache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Amina Bouzid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Ricardo Montoya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Marawan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Elbatel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</a:t>
                </a:r>
              </a:p>
              <a:p>
                <a:pPr algn="ctr"/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Cansu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Yalçın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Hadeel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Awwad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Clara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Lisazo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Valeriia Abramova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</a:t>
                </a:r>
              </a:p>
              <a:p>
                <a:pPr algn="ctr"/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Adrià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Casamitjana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Arnau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Oliver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Robert Martí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and Xavier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Lladó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5555A-6C19-A996-D0C7-899149E6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61" y="3514997"/>
                <a:ext cx="10150678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62D2B-6AA6-DB9E-6873-A7C0EECC06A9}"/>
                  </a:ext>
                </a:extLst>
              </p:cNvPr>
              <p:cNvSpPr txBox="1"/>
              <p:nvPr/>
            </p:nvSpPr>
            <p:spPr>
              <a:xfrm>
                <a:off x="1020661" y="4664995"/>
                <a:ext cx="10150678" cy="52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Research Institute of Computer Vision and Robotics (</a:t>
                </a:r>
                <a:r>
                  <a:rPr lang="en-GB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ViCOROB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), </a:t>
                </a:r>
                <a:r>
                  <a:rPr lang="en-GB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Universitat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de Girona, Catalonia, Spain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Hong Kong University of Science and Technology (HKUST)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62D2B-6AA6-DB9E-6873-A7C0EECC0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61" y="4664995"/>
                <a:ext cx="10150678" cy="523413"/>
              </a:xfrm>
              <a:prstGeom prst="rect">
                <a:avLst/>
              </a:prstGeom>
              <a:blipFill>
                <a:blip r:embed="rId7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64BBA9A-ACAC-126E-9A48-091A4A7B6C6E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34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F4F1C6D2-F223-6A47-C280-E83916AA5D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1CEC6C-1B4E-B741-1060-C165A9D599DB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36" name="Picture 6" descr="Universidad de Girona – Cursos.com">
                <a:extLst>
                  <a:ext uri="{FF2B5EF4-FFF2-40B4-BE49-F238E27FC236}">
                    <a16:creationId xmlns:a16="http://schemas.microsoft.com/office/drawing/2014/main" id="{F33D3E74-E843-7089-F655-252EA273BF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Google Shape;67;p1">
                <a:extLst>
                  <a:ext uri="{FF2B5EF4-FFF2-40B4-BE49-F238E27FC236}">
                    <a16:creationId xmlns:a16="http://schemas.microsoft.com/office/drawing/2014/main" id="{9B38C037-7338-2BF5-1AA0-3450F0E48BF2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317618E9-9CCF-ADD0-AA07-FF2971493AC9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744C2F94-578A-CB59-6B92-F4BB3547F4F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9CA12BDE-F294-A33A-A09B-8F1DB3E92A7A}"/>
              </a:ext>
            </a:extLst>
          </p:cNvPr>
          <p:cNvSpPr/>
          <p:nvPr/>
        </p:nvSpPr>
        <p:spPr>
          <a:xfrm rot="5400000">
            <a:off x="1307844" y="3461910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0A56A12A-66C9-9E2D-46BE-F3B919D6504B}"/>
              </a:ext>
            </a:extLst>
          </p:cNvPr>
          <p:cNvSpPr/>
          <p:nvPr/>
        </p:nvSpPr>
        <p:spPr>
          <a:xfrm rot="5400000">
            <a:off x="1197794" y="3706999"/>
            <a:ext cx="1277642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E0131CD4-09C5-921F-B8AE-83990B40DCDC}"/>
              </a:ext>
            </a:extLst>
          </p:cNvPr>
          <p:cNvSpPr/>
          <p:nvPr/>
        </p:nvSpPr>
        <p:spPr>
          <a:xfrm rot="5400000">
            <a:off x="1087743" y="3967476"/>
            <a:ext cx="1277641" cy="946394"/>
          </a:xfrm>
          <a:prstGeom prst="bentUpArrow">
            <a:avLst>
              <a:gd name="adj1" fmla="val 1682"/>
              <a:gd name="adj2" fmla="val 5473"/>
              <a:gd name="adj3" fmla="val 1467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5C463B-8F27-4588-D847-A2D6615D40BD}"/>
              </a:ext>
            </a:extLst>
          </p:cNvPr>
          <p:cNvSpPr/>
          <p:nvPr/>
        </p:nvSpPr>
        <p:spPr>
          <a:xfrm>
            <a:off x="6309451" y="4077768"/>
            <a:ext cx="2971985" cy="81730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3D 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nnUNet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framework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(</a:t>
            </a:r>
            <a:r>
              <a:rPr lang="en-GB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full_res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4BA2B-E7CA-57DD-A3AF-CD5BCE67D988}"/>
              </a:ext>
            </a:extLst>
          </p:cNvPr>
          <p:cNvSpPr/>
          <p:nvPr/>
        </p:nvSpPr>
        <p:spPr>
          <a:xfrm>
            <a:off x="3526902" y="4077768"/>
            <a:ext cx="2244065" cy="81942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Data preprocessing</a:t>
            </a: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&amp; augmentation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1DAE65-3C45-F8D7-3F38-8034EE5DA8BA}"/>
              </a:ext>
            </a:extLst>
          </p:cNvPr>
          <p:cNvCxnSpPr>
            <a:cxnSpLocks/>
          </p:cNvCxnSpPr>
          <p:nvPr/>
        </p:nvCxnSpPr>
        <p:spPr>
          <a:xfrm>
            <a:off x="5889467" y="4491456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6CE3A-24B2-1D43-6140-A21E4C0A5C2B}"/>
              </a:ext>
            </a:extLst>
          </p:cNvPr>
          <p:cNvCxnSpPr>
            <a:cxnSpLocks/>
          </p:cNvCxnSpPr>
          <p:nvPr/>
        </p:nvCxnSpPr>
        <p:spPr>
          <a:xfrm>
            <a:off x="9408328" y="4491456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5187B-5BF0-B1D7-90CA-5B321D9BF3A5}"/>
              </a:ext>
            </a:extLst>
          </p:cNvPr>
          <p:cNvSpPr/>
          <p:nvPr/>
        </p:nvSpPr>
        <p:spPr>
          <a:xfrm>
            <a:off x="9819919" y="4077768"/>
            <a:ext cx="1521292" cy="817303"/>
          </a:xfrm>
          <a:prstGeom prst="roundRect">
            <a:avLst>
              <a:gd name="adj" fmla="val 6133"/>
            </a:avLst>
          </a:prstGeom>
          <a:solidFill>
            <a:srgbClr val="FFFFFF"/>
          </a:solidFill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D62E18-D182-FF37-4C3B-B357FB3C2D09}"/>
              </a:ext>
            </a:extLst>
          </p:cNvPr>
          <p:cNvSpPr txBox="1"/>
          <p:nvPr/>
        </p:nvSpPr>
        <p:spPr>
          <a:xfrm>
            <a:off x="9819920" y="4949529"/>
            <a:ext cx="1521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200 epochs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19D3D59-0413-942C-81D9-26D13ACB4557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Finetuning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EA56F-3BAF-F03D-E9F2-7E07ED7EF846}"/>
              </a:ext>
            </a:extLst>
          </p:cNvPr>
          <p:cNvSpPr txBox="1"/>
          <p:nvPr/>
        </p:nvSpPr>
        <p:spPr>
          <a:xfrm>
            <a:off x="1451748" y="4261718"/>
            <a:ext cx="106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Fold 0</a:t>
            </a: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37801D29-0747-DF02-97F0-9E2A6078A7F8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B451A6-9B7B-B09C-3890-8EAC22D91AA3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CDE1B0-B22B-E603-4908-452C119536B5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64B58-AB7A-5842-4E06-869FCE55F783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BBF4BF4-2801-F778-5E51-2B18AAF250AC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00D9B30-E71A-4128-DCA5-1D31C98043FC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39395DE-108B-A016-5529-2A0BBF7F64EC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CC83CF8-AB82-B28F-6EA4-FF15E25EFC4A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1B6556-3EE8-ADFF-8867-1DE236157839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1DE47E2-32E3-6103-BD27-AA5D9E66DECA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9C0A579-2226-9736-044A-76D1D23513BE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14349" name="Picture 14348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DFFBC081-9DF1-FA95-4CC4-F41E0FF821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50" name="Picture 1434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CB2273D-80B2-C0CD-C2F2-6ED3E0875F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F7B3BF4-A86B-0E60-0800-2EF459360A43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14344" name="Picture 1434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D3CC64A-F267-22DD-6E62-65809B8E1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5" name="Picture 1434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E879FE7-F73E-807B-763A-5950E85698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6" name="Picture 14345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C0E19B6F-9EB4-33D3-87FA-12A5678E75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7" name="Picture 1434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D57064B-E4F8-67DF-52FF-9F194B95D3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8" name="Picture 1434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1D9F32A-F29A-F8D0-3400-CCC94765A30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1909F23-3E49-D2B1-D9ED-B9ACD48D4631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14339" name="Picture 143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272185D-0D40-6477-B3C3-9CE131C3A2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0" name="Picture 1433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FFCF0D7-CE4F-4C8D-7A8C-02922AD4E6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1" name="Picture 143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1BDE477-198C-30EC-849B-2E83157CA3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2" name="Picture 1434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154ACE7-37D4-572E-B258-04E40DF97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3" name="Picture 1434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AF4A9CB9-DD03-3728-A8E6-BB279E404B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3" name="Picture 62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7F179F68-69E6-609E-727A-9F8CF61EA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14336" name="Picture 14335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BE5E8E77-4F9F-DF63-50D9-A4C792FCB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14338" name="TextBox 14337">
                  <a:extLst>
                    <a:ext uri="{FF2B5EF4-FFF2-40B4-BE49-F238E27FC236}">
                      <a16:creationId xmlns:a16="http://schemas.microsoft.com/office/drawing/2014/main" id="{B6FE28AD-5094-DB98-8038-6710CDF9807B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2F27E4E-9BB5-E018-D0AE-672C80EFB3E9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061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419612-010B-6936-3C46-7FFB7674B4C2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1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3967AA1F-3837-857F-998B-12A5FF1CF76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813011-1BBF-1EE0-2341-0E65749372A4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3" name="Picture 6" descr="Universidad de Girona – Cursos.com">
                <a:extLst>
                  <a:ext uri="{FF2B5EF4-FFF2-40B4-BE49-F238E27FC236}">
                    <a16:creationId xmlns:a16="http://schemas.microsoft.com/office/drawing/2014/main" id="{09597101-FE47-BCBA-43F4-A8B334397F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Google Shape;67;p1">
                <a:extLst>
                  <a:ext uri="{FF2B5EF4-FFF2-40B4-BE49-F238E27FC236}">
                    <a16:creationId xmlns:a16="http://schemas.microsoft.com/office/drawing/2014/main" id="{06A58B14-3DA2-34FD-BD62-C2411C8EC5B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4A35FC4D-A1ED-D4B4-1098-BCA928823FA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E96C3399-CB12-A088-75CE-F68A3DA957A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105D4FAD-CAB7-6BD4-0776-F3799ACECBA7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A3384-A8C7-5D91-2219-3FDB36AD96B9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FFBA5-38CE-8E4F-CC4E-3661187F50C5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B4F333-3D31-A9A0-AE0D-905CFE84E0DA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BA8CB-4FC7-782D-F661-4B915747BF43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925AC15-C8F2-4D33-FB98-9E78BE0D6EE9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3340C2-A15C-42A8-1F86-DDB9C64C8518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1780FA7-6BFE-5858-6414-528696FF7C60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6FAAA4-3104-15C1-C264-87BB319A8DF8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9771ACF-FDAB-DC89-DC6A-A252C24D927C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C6AFCC6-9C38-5004-6624-ED2B704F5B03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47" name="Picture 46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13D4B18D-55D3-2880-3925-B0E9FCEEF0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E0D5325-1CCD-FC19-0B1D-E4B80FE3CF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C685561-09E6-B2A1-B3CE-E3C438DFAD42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42" name="Picture 4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963EC4A-666B-53F7-F531-1382F08BF2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3" name="Picture 4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D56B6B7-D6FA-3D2D-8F2F-3ED2F9EC99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4" name="Picture 43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FD6882C4-8EA9-48EF-62A3-2ABC1948DB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D42C7981-5A87-CD06-533F-D542186460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AD8CC818-3FED-9F38-3AE9-962F4A2065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D4B3CEF-2BB5-2065-9A74-3F1C477444FE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37" name="Picture 3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F7BCA41F-CCFD-F48B-4613-FD41EBCC55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008FBA59-B335-2DAC-0722-E46F1FE063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A47B9E4-B8D5-215D-B43B-56F9DEB679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BF7943D-78D6-8DE2-6495-3ED853F42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41" name="Picture 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D1998D0-73C6-A1AE-BB66-056E67461A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Picture 3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E6364206-B4DB-6AC0-DDF6-936136466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47E91C4D-7909-9327-2B09-0A43629F1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86905-ACAA-2116-D5E9-9029B8F78E61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3EF45AE-D8CC-7428-4A68-2C7DD3985B4A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E522A33-4D7A-4D53-56DA-9426E8AEDD30}"/>
              </a:ext>
            </a:extLst>
          </p:cNvPr>
          <p:cNvGrpSpPr/>
          <p:nvPr/>
        </p:nvGrpSpPr>
        <p:grpSpPr>
          <a:xfrm>
            <a:off x="4057675" y="1640998"/>
            <a:ext cx="6337918" cy="1352757"/>
            <a:chOff x="4057675" y="1640998"/>
            <a:chExt cx="6337918" cy="1352757"/>
          </a:xfrm>
        </p:grpSpPr>
        <p:grpSp>
          <p:nvGrpSpPr>
            <p:cNvPr id="14347" name="Group 14346">
              <a:extLst>
                <a:ext uri="{FF2B5EF4-FFF2-40B4-BE49-F238E27FC236}">
                  <a16:creationId xmlns:a16="http://schemas.microsoft.com/office/drawing/2014/main" id="{0931F282-DA2B-8DF4-6B1C-83068E05F484}"/>
                </a:ext>
              </a:extLst>
            </p:cNvPr>
            <p:cNvGrpSpPr/>
            <p:nvPr/>
          </p:nvGrpSpPr>
          <p:grpSpPr>
            <a:xfrm>
              <a:off x="4249289" y="2311905"/>
              <a:ext cx="5981783" cy="627261"/>
              <a:chOff x="3916904" y="2311905"/>
              <a:chExt cx="7814309" cy="81942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95C463B-8F27-4588-D847-A2D6615D40BD}"/>
                  </a:ext>
                </a:extLst>
              </p:cNvPr>
              <p:cNvSpPr/>
              <p:nvPr/>
            </p:nvSpPr>
            <p:spPr>
              <a:xfrm>
                <a:off x="6699453" y="2311905"/>
                <a:ext cx="2971985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3D 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nnUNet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 framework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(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full_res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)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E94BA2B-E7CA-57DD-A3AF-CD5BCE67D988}"/>
                  </a:ext>
                </a:extLst>
              </p:cNvPr>
              <p:cNvSpPr/>
              <p:nvPr/>
            </p:nvSpPr>
            <p:spPr>
              <a:xfrm>
                <a:off x="3916904" y="2311905"/>
                <a:ext cx="2244065" cy="81942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Data preprocessing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&amp; augmentation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D1DAE65-3C45-F8D7-3F38-8034EE5DA8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469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376CE3A-24B2-1D43-6140-A21E4C0A5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330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4B5187B-5BF0-B1D7-90CA-5B321D9BF3A5}"/>
                  </a:ext>
                </a:extLst>
              </p:cNvPr>
              <p:cNvSpPr/>
              <p:nvPr/>
            </p:nvSpPr>
            <p:spPr>
              <a:xfrm>
                <a:off x="10209921" y="2311905"/>
                <a:ext cx="1521292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Training</a:t>
                </a:r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23E87A9-231C-98AE-9E2B-4F36B7C2BB2C}"/>
                </a:ext>
              </a:extLst>
            </p:cNvPr>
            <p:cNvSpPr/>
            <p:nvPr/>
          </p:nvSpPr>
          <p:spPr>
            <a:xfrm>
              <a:off x="6390303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</a:t>
              </a:r>
            </a:p>
          </p:txBody>
        </p:sp>
        <p:sp>
          <p:nvSpPr>
            <p:cNvPr id="14394" name="Rectangle 14393">
              <a:extLst>
                <a:ext uri="{FF2B5EF4-FFF2-40B4-BE49-F238E27FC236}">
                  <a16:creationId xmlns:a16="http://schemas.microsoft.com/office/drawing/2014/main" id="{259A918A-E687-A7A0-A736-BF2D3C10DA56}"/>
                </a:ext>
              </a:extLst>
            </p:cNvPr>
            <p:cNvSpPr/>
            <p:nvPr/>
          </p:nvSpPr>
          <p:spPr>
            <a:xfrm flipH="1">
              <a:off x="4057675" y="1640998"/>
              <a:ext cx="6337918" cy="135275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FFFF">
                  <a:alpha val="72941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EF2FC4-2847-A89C-94E4-1DCE3EB20C12}"/>
              </a:ext>
            </a:extLst>
          </p:cNvPr>
          <p:cNvSpPr/>
          <p:nvPr/>
        </p:nvSpPr>
        <p:spPr>
          <a:xfrm>
            <a:off x="588607" y="3774330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Postprocessing</a:t>
            </a:r>
          </a:p>
        </p:txBody>
      </p:sp>
    </p:spTree>
    <p:extLst>
      <p:ext uri="{BB962C8B-B14F-4D97-AF65-F5344CB8AC3E}">
        <p14:creationId xmlns:p14="http://schemas.microsoft.com/office/powerpoint/2010/main" val="2665259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3A8D026-803D-02BC-34E7-E8A45DE82E1A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34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4D68CA01-7403-5D8F-5048-BF8C5CBDB83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9910EE-1DFC-4AFB-3022-97BB37EFAD9B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36" name="Picture 6" descr="Universidad de Girona – Cursos.com">
                <a:extLst>
                  <a:ext uri="{FF2B5EF4-FFF2-40B4-BE49-F238E27FC236}">
                    <a16:creationId xmlns:a16="http://schemas.microsoft.com/office/drawing/2014/main" id="{038DE3C4-7ED6-4850-EED9-B44FF3A92B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Google Shape;67;p1">
                <a:extLst>
                  <a:ext uri="{FF2B5EF4-FFF2-40B4-BE49-F238E27FC236}">
                    <a16:creationId xmlns:a16="http://schemas.microsoft.com/office/drawing/2014/main" id="{BDB03AF3-81F5-7CBC-A3EF-16FB701A7EE2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75474135-CC7C-814F-169C-67E7CB96D71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269CC193-EEB9-6C82-AB2A-36A1B387298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346" name="Group 14345">
            <a:extLst>
              <a:ext uri="{FF2B5EF4-FFF2-40B4-BE49-F238E27FC236}">
                <a16:creationId xmlns:a16="http://schemas.microsoft.com/office/drawing/2014/main" id="{E9893C0C-4659-580A-404A-303DDB8981F9}"/>
              </a:ext>
            </a:extLst>
          </p:cNvPr>
          <p:cNvGrpSpPr/>
          <p:nvPr/>
        </p:nvGrpSpPr>
        <p:grpSpPr>
          <a:xfrm>
            <a:off x="3069965" y="3439797"/>
            <a:ext cx="2883423" cy="2499336"/>
            <a:chOff x="7805475" y="3237395"/>
            <a:chExt cx="3541701" cy="3069928"/>
          </a:xfrm>
        </p:grpSpPr>
        <p:pic>
          <p:nvPicPr>
            <p:cNvPr id="55" name="Picture 54" descr="A screenshot of a medical scan&#10;&#10;Description automatically generated">
              <a:extLst>
                <a:ext uri="{FF2B5EF4-FFF2-40B4-BE49-F238E27FC236}">
                  <a16:creationId xmlns:a16="http://schemas.microsoft.com/office/drawing/2014/main" id="{4FEDC378-312C-CE3F-74AF-DE8E38CE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5477" y="3237395"/>
              <a:ext cx="1760342" cy="1524976"/>
            </a:xfrm>
            <a:prstGeom prst="rect">
              <a:avLst/>
            </a:prstGeom>
          </p:spPr>
        </p:pic>
        <p:pic>
          <p:nvPicPr>
            <p:cNvPr id="59" name="Picture 58" descr="A screenshot of a ultrasound image&#10;&#10;Description automatically generated">
              <a:extLst>
                <a:ext uri="{FF2B5EF4-FFF2-40B4-BE49-F238E27FC236}">
                  <a16:creationId xmlns:a16="http://schemas.microsoft.com/office/drawing/2014/main" id="{182D98C9-D328-DCA9-62F5-C86F12B9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6834" y="3237395"/>
              <a:ext cx="1760342" cy="1524976"/>
            </a:xfrm>
            <a:prstGeom prst="rect">
              <a:avLst/>
            </a:prstGeom>
          </p:spPr>
        </p:pic>
        <p:pic>
          <p:nvPicPr>
            <p:cNvPr id="14338" name="Picture 14337" descr="A colorful blots of paint&#10;&#10;Description automatically generated with medium confidence">
              <a:extLst>
                <a:ext uri="{FF2B5EF4-FFF2-40B4-BE49-F238E27FC236}">
                  <a16:creationId xmlns:a16="http://schemas.microsoft.com/office/drawing/2014/main" id="{C1333217-E204-279D-7895-C71417C65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74"/>
            <a:stretch/>
          </p:blipFill>
          <p:spPr>
            <a:xfrm>
              <a:off x="7805475" y="4782347"/>
              <a:ext cx="1760343" cy="1524976"/>
            </a:xfrm>
            <a:prstGeom prst="rect">
              <a:avLst/>
            </a:prstGeom>
          </p:spPr>
        </p:pic>
        <p:pic>
          <p:nvPicPr>
            <p:cNvPr id="14340" name="Picture 14339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EFC7D2B-EBA6-5642-0FEB-3C667EE2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6834" y="4782347"/>
              <a:ext cx="1760342" cy="1524976"/>
            </a:xfrm>
            <a:prstGeom prst="rect">
              <a:avLst/>
            </a:prstGeom>
          </p:spPr>
        </p:pic>
      </p:grp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66BF1BA5-45F3-D59E-DB58-C104017A46CF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D9332-1034-7006-52C5-7ED4B4DDF3BB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F61476-DBC0-278F-4627-A6601197BBAB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BA2D4F-7A33-B9D7-5D5C-912A809753F6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7DF35B-3CC4-1CA2-3129-C541A7E226D2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48C5BFB-4601-B4E8-4FF5-2FDA2044ACCC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9E8C23-33D0-764A-AB33-35231F8076F5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A031431-158D-F9F1-0580-60ADEE6CA052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55649F5-7AD5-A56E-35F9-5A9D97F8D2F3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CC8015A-FE9F-C845-88A5-F80152FC316D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010D072A-7A95-5182-30A2-9715FB65D8C2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14351" name="Picture 14350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D7AF7806-2D20-465B-952F-38D76AC8821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52" name="Picture 1435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8EA0B505-C565-26E1-A632-90CFA13A37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46B66E28-6641-F2D9-ECC1-F61025E03CF2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14344" name="Picture 1434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0FF92550-D543-70FE-63C9-AA08520379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5" name="Picture 1434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FD454AC-2DD4-DFC6-BA65-3B3677026F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8" name="Picture 14347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81956553-C6BB-DF96-993A-1D05D2DE15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9" name="Picture 1434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F08AEABF-A0ED-377F-5A9C-AD4658F194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0" name="Picture 1434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FED60AD-92D2-1C4F-CCC4-B8A2243020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554CB70-8970-8EA3-BDF7-DE08680A4BD1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14336" name="Picture 1433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A8A0FEC4-E2F8-26AD-19F9-ECD5F33B8B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39" name="Picture 143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C3CC28E-5F9C-3864-1093-805267B5FA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1" name="Picture 1434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A8503A53-D822-B8F6-68FA-5210F1FC92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9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2" name="Picture 1434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AEEFEFCE-1495-A4AD-7FC9-B03D458826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3" name="Picture 1434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709E256-AFAE-8248-2ACD-6567131815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1" name="Picture 60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0B45D82B-164A-6693-7ADB-F6B91CD44F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5E69AD4F-444F-EB73-7DD8-58EB0B5133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649FA18-1F1E-03D9-5000-E4390F537C4A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CB6065C-A718-279F-39FD-F19C76C09CAA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353" name="Group 14352">
            <a:extLst>
              <a:ext uri="{FF2B5EF4-FFF2-40B4-BE49-F238E27FC236}">
                <a16:creationId xmlns:a16="http://schemas.microsoft.com/office/drawing/2014/main" id="{7585022C-FDE9-28CB-C982-23F5E7E7CC21}"/>
              </a:ext>
            </a:extLst>
          </p:cNvPr>
          <p:cNvGrpSpPr/>
          <p:nvPr/>
        </p:nvGrpSpPr>
        <p:grpSpPr>
          <a:xfrm>
            <a:off x="4057675" y="1640998"/>
            <a:ext cx="6337918" cy="1352757"/>
            <a:chOff x="4057675" y="1640998"/>
            <a:chExt cx="6337918" cy="1352757"/>
          </a:xfrm>
        </p:grpSpPr>
        <p:grpSp>
          <p:nvGrpSpPr>
            <p:cNvPr id="14354" name="Group 14353">
              <a:extLst>
                <a:ext uri="{FF2B5EF4-FFF2-40B4-BE49-F238E27FC236}">
                  <a16:creationId xmlns:a16="http://schemas.microsoft.com/office/drawing/2014/main" id="{6951DC40-A7AE-19FF-6B1D-594C787C87C0}"/>
                </a:ext>
              </a:extLst>
            </p:cNvPr>
            <p:cNvGrpSpPr/>
            <p:nvPr/>
          </p:nvGrpSpPr>
          <p:grpSpPr>
            <a:xfrm>
              <a:off x="4249289" y="2311905"/>
              <a:ext cx="5981783" cy="627261"/>
              <a:chOff x="3916904" y="2311905"/>
              <a:chExt cx="7814309" cy="819423"/>
            </a:xfrm>
          </p:grpSpPr>
          <p:sp>
            <p:nvSpPr>
              <p:cNvPr id="14357" name="Rectangle: Rounded Corners 14356">
                <a:extLst>
                  <a:ext uri="{FF2B5EF4-FFF2-40B4-BE49-F238E27FC236}">
                    <a16:creationId xmlns:a16="http://schemas.microsoft.com/office/drawing/2014/main" id="{7EA06BD2-0E32-2B1E-990E-77097D7EB10C}"/>
                  </a:ext>
                </a:extLst>
              </p:cNvPr>
              <p:cNvSpPr/>
              <p:nvPr/>
            </p:nvSpPr>
            <p:spPr>
              <a:xfrm>
                <a:off x="6699453" y="2311905"/>
                <a:ext cx="2971985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3D 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nnUNet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 framework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(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full_res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)</a:t>
                </a:r>
              </a:p>
            </p:txBody>
          </p:sp>
          <p:sp>
            <p:nvSpPr>
              <p:cNvPr id="14358" name="Rectangle: Rounded Corners 14357">
                <a:extLst>
                  <a:ext uri="{FF2B5EF4-FFF2-40B4-BE49-F238E27FC236}">
                    <a16:creationId xmlns:a16="http://schemas.microsoft.com/office/drawing/2014/main" id="{F026E0BB-6864-BD9E-1E0A-ED03D15C5F35}"/>
                  </a:ext>
                </a:extLst>
              </p:cNvPr>
              <p:cNvSpPr/>
              <p:nvPr/>
            </p:nvSpPr>
            <p:spPr>
              <a:xfrm>
                <a:off x="3916904" y="2311905"/>
                <a:ext cx="2244065" cy="81942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Data preprocessing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&amp; augmentation</a:t>
                </a:r>
              </a:p>
            </p:txBody>
          </p:sp>
          <p:cxnSp>
            <p:nvCxnSpPr>
              <p:cNvPr id="14359" name="Straight Arrow Connector 14358">
                <a:extLst>
                  <a:ext uri="{FF2B5EF4-FFF2-40B4-BE49-F238E27FC236}">
                    <a16:creationId xmlns:a16="http://schemas.microsoft.com/office/drawing/2014/main" id="{719027B3-D3E1-FCEC-74F0-510B1B8CC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469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0" name="Straight Arrow Connector 14359">
                <a:extLst>
                  <a:ext uri="{FF2B5EF4-FFF2-40B4-BE49-F238E27FC236}">
                    <a16:creationId xmlns:a16="http://schemas.microsoft.com/office/drawing/2014/main" id="{34DBBFA7-EB92-C6B0-57E0-DAE6B0B33C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330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1" name="Rectangle: Rounded Corners 14360">
                <a:extLst>
                  <a:ext uri="{FF2B5EF4-FFF2-40B4-BE49-F238E27FC236}">
                    <a16:creationId xmlns:a16="http://schemas.microsoft.com/office/drawing/2014/main" id="{0597E8FB-FBF7-BDA0-D736-8DAEB4BB05D0}"/>
                  </a:ext>
                </a:extLst>
              </p:cNvPr>
              <p:cNvSpPr/>
              <p:nvPr/>
            </p:nvSpPr>
            <p:spPr>
              <a:xfrm>
                <a:off x="10209921" y="2311905"/>
                <a:ext cx="1521292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Training</a:t>
                </a:r>
              </a:p>
            </p:txBody>
          </p:sp>
        </p:grpSp>
        <p:sp>
          <p:nvSpPr>
            <p:cNvPr id="14355" name="Rectangle: Rounded Corners 14354">
              <a:extLst>
                <a:ext uri="{FF2B5EF4-FFF2-40B4-BE49-F238E27FC236}">
                  <a16:creationId xmlns:a16="http://schemas.microsoft.com/office/drawing/2014/main" id="{8545167F-578E-C2FF-4844-C0F3CF1DC5D3}"/>
                </a:ext>
              </a:extLst>
            </p:cNvPr>
            <p:cNvSpPr/>
            <p:nvPr/>
          </p:nvSpPr>
          <p:spPr>
            <a:xfrm>
              <a:off x="6390303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</a:t>
              </a:r>
            </a:p>
          </p:txBody>
        </p:sp>
        <p:sp>
          <p:nvSpPr>
            <p:cNvPr id="14356" name="Rectangle 14355">
              <a:extLst>
                <a:ext uri="{FF2B5EF4-FFF2-40B4-BE49-F238E27FC236}">
                  <a16:creationId xmlns:a16="http://schemas.microsoft.com/office/drawing/2014/main" id="{B4AC9C28-1186-2340-824F-485C76D7CD3D}"/>
                </a:ext>
              </a:extLst>
            </p:cNvPr>
            <p:cNvSpPr/>
            <p:nvPr/>
          </p:nvSpPr>
          <p:spPr>
            <a:xfrm flipH="1">
              <a:off x="4057675" y="1640998"/>
              <a:ext cx="6337918" cy="135275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FFFF">
                  <a:alpha val="72941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4362" name="Rectangle: Rounded Corners 14361">
            <a:extLst>
              <a:ext uri="{FF2B5EF4-FFF2-40B4-BE49-F238E27FC236}">
                <a16:creationId xmlns:a16="http://schemas.microsoft.com/office/drawing/2014/main" id="{8E41C6FF-07F7-31FC-2231-EDBD20D68E7E}"/>
              </a:ext>
            </a:extLst>
          </p:cNvPr>
          <p:cNvSpPr/>
          <p:nvPr/>
        </p:nvSpPr>
        <p:spPr>
          <a:xfrm>
            <a:off x="588607" y="3774330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Postprocessing</a:t>
            </a:r>
          </a:p>
        </p:txBody>
      </p:sp>
    </p:spTree>
    <p:extLst>
      <p:ext uri="{BB962C8B-B14F-4D97-AF65-F5344CB8AC3E}">
        <p14:creationId xmlns:p14="http://schemas.microsoft.com/office/powerpoint/2010/main" val="40812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7A14F95-76EE-48F3-2FFC-D3D4A54C6528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48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017A7AB5-21DE-67FE-F76E-9AF7482B17F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9B5A739-B43D-9DB2-1568-89C70AD89EC7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52" name="Picture 6" descr="Universidad de Girona – Cursos.com">
                <a:extLst>
                  <a:ext uri="{FF2B5EF4-FFF2-40B4-BE49-F238E27FC236}">
                    <a16:creationId xmlns:a16="http://schemas.microsoft.com/office/drawing/2014/main" id="{A3C7946F-F9D1-B46B-83FD-18CCCB91C8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Google Shape;67;p1">
                <a:extLst>
                  <a:ext uri="{FF2B5EF4-FFF2-40B4-BE49-F238E27FC236}">
                    <a16:creationId xmlns:a16="http://schemas.microsoft.com/office/drawing/2014/main" id="{A8617DD1-F651-2818-5DEF-96547B0B5A6F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41971C27-9D69-6664-FE8F-8143CEAAA07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1FA63685-0555-E8A1-33AF-8AE6E26B9AB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19D3D59-0413-942C-81D9-26D13ACB4557}"/>
              </a:ext>
            </a:extLst>
          </p:cNvPr>
          <p:cNvSpPr/>
          <p:nvPr/>
        </p:nvSpPr>
        <p:spPr>
          <a:xfrm>
            <a:off x="6390303" y="1714389"/>
            <a:ext cx="1966452" cy="446382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Finetuning</a:t>
            </a:r>
          </a:p>
        </p:txBody>
      </p:sp>
      <p:grpSp>
        <p:nvGrpSpPr>
          <p:cNvPr id="14346" name="Group 14345">
            <a:extLst>
              <a:ext uri="{FF2B5EF4-FFF2-40B4-BE49-F238E27FC236}">
                <a16:creationId xmlns:a16="http://schemas.microsoft.com/office/drawing/2014/main" id="{E9893C0C-4659-580A-404A-303DDB8981F9}"/>
              </a:ext>
            </a:extLst>
          </p:cNvPr>
          <p:cNvGrpSpPr/>
          <p:nvPr/>
        </p:nvGrpSpPr>
        <p:grpSpPr>
          <a:xfrm>
            <a:off x="3069965" y="3439797"/>
            <a:ext cx="2883423" cy="2499336"/>
            <a:chOff x="7805475" y="3237395"/>
            <a:chExt cx="3541701" cy="3069928"/>
          </a:xfrm>
        </p:grpSpPr>
        <p:pic>
          <p:nvPicPr>
            <p:cNvPr id="55" name="Picture 54" descr="A screenshot of a medical scan&#10;&#10;Description automatically generated">
              <a:extLst>
                <a:ext uri="{FF2B5EF4-FFF2-40B4-BE49-F238E27FC236}">
                  <a16:creationId xmlns:a16="http://schemas.microsoft.com/office/drawing/2014/main" id="{4FEDC378-312C-CE3F-74AF-DE8E38CE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5477" y="3237395"/>
              <a:ext cx="1760342" cy="1524976"/>
            </a:xfrm>
            <a:prstGeom prst="rect">
              <a:avLst/>
            </a:prstGeom>
          </p:spPr>
        </p:pic>
        <p:pic>
          <p:nvPicPr>
            <p:cNvPr id="59" name="Picture 58" descr="A screenshot of a ultrasound image&#10;&#10;Description automatically generated">
              <a:extLst>
                <a:ext uri="{FF2B5EF4-FFF2-40B4-BE49-F238E27FC236}">
                  <a16:creationId xmlns:a16="http://schemas.microsoft.com/office/drawing/2014/main" id="{182D98C9-D328-DCA9-62F5-C86F12B9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6834" y="3237395"/>
              <a:ext cx="1760342" cy="1524976"/>
            </a:xfrm>
            <a:prstGeom prst="rect">
              <a:avLst/>
            </a:prstGeom>
          </p:spPr>
        </p:pic>
        <p:pic>
          <p:nvPicPr>
            <p:cNvPr id="14338" name="Picture 14337" descr="A colorful blots of paint&#10;&#10;Description automatically generated with medium confidence">
              <a:extLst>
                <a:ext uri="{FF2B5EF4-FFF2-40B4-BE49-F238E27FC236}">
                  <a16:creationId xmlns:a16="http://schemas.microsoft.com/office/drawing/2014/main" id="{C1333217-E204-279D-7895-C71417C65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74"/>
            <a:stretch/>
          </p:blipFill>
          <p:spPr>
            <a:xfrm>
              <a:off x="7805475" y="4782347"/>
              <a:ext cx="1760343" cy="1524976"/>
            </a:xfrm>
            <a:prstGeom prst="rect">
              <a:avLst/>
            </a:prstGeom>
          </p:spPr>
        </p:pic>
        <p:pic>
          <p:nvPicPr>
            <p:cNvPr id="14340" name="Picture 14339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EFC7D2B-EBA6-5642-0FEB-3C667EE2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6834" y="4782347"/>
              <a:ext cx="1760342" cy="1524976"/>
            </a:xfrm>
            <a:prstGeom prst="rect">
              <a:avLst/>
            </a:prstGeom>
          </p:spPr>
        </p:pic>
      </p:grpSp>
      <p:sp>
        <p:nvSpPr>
          <p:cNvPr id="40" name="Arrow: Down 39">
            <a:extLst>
              <a:ext uri="{FF2B5EF4-FFF2-40B4-BE49-F238E27FC236}">
                <a16:creationId xmlns:a16="http://schemas.microsoft.com/office/drawing/2014/main" id="{0C14A2A0-E101-202B-C550-15A079FCE16F}"/>
              </a:ext>
            </a:extLst>
          </p:cNvPr>
          <p:cNvSpPr/>
          <p:nvPr/>
        </p:nvSpPr>
        <p:spPr>
          <a:xfrm rot="15269503">
            <a:off x="9691648" y="3021078"/>
            <a:ext cx="208916" cy="461665"/>
          </a:xfrm>
          <a:prstGeom prst="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D455E91-6B4F-3231-D2D1-64E27CC49248}"/>
              </a:ext>
            </a:extLst>
          </p:cNvPr>
          <p:cNvSpPr/>
          <p:nvPr/>
        </p:nvSpPr>
        <p:spPr>
          <a:xfrm rot="19967778">
            <a:off x="7789311" y="3757739"/>
            <a:ext cx="208916" cy="461665"/>
          </a:xfrm>
          <a:prstGeom prst="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7101F3A1-8A58-F896-91FC-D0ADC4296D6E}"/>
              </a:ext>
            </a:extLst>
          </p:cNvPr>
          <p:cNvSpPr/>
          <p:nvPr/>
        </p:nvSpPr>
        <p:spPr>
          <a:xfrm rot="7728221">
            <a:off x="10820574" y="5313588"/>
            <a:ext cx="208916" cy="461665"/>
          </a:xfrm>
          <a:prstGeom prst="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Номер слайда 17">
            <a:extLst>
              <a:ext uri="{FF2B5EF4-FFF2-40B4-BE49-F238E27FC236}">
                <a16:creationId xmlns:a16="http://schemas.microsoft.com/office/drawing/2014/main" id="{47560F5F-1918-625B-C8B7-8DA28F19932F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82CEF-A57B-558B-466A-522459DCA1CB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94790B-C1B5-4E45-4385-C36CF2306196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03C9C8-5ACC-94B6-1F0E-B4D9153062C0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3E9AA1-BD1A-56FC-6443-1AF3F87DDD12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91235C3-C85F-EE81-D429-300114763663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98F4792-41EB-9021-D786-F97BA56B3A99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998C824-56D1-1329-36E8-1E678B09BCCB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14336" name="TextBox 14335">
                  <a:extLst>
                    <a:ext uri="{FF2B5EF4-FFF2-40B4-BE49-F238E27FC236}">
                      <a16:creationId xmlns:a16="http://schemas.microsoft.com/office/drawing/2014/main" id="{2347CC2E-49AF-D840-2FC9-A746C5A8DD4D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14339" name="TextBox 14338">
                  <a:extLst>
                    <a:ext uri="{FF2B5EF4-FFF2-40B4-BE49-F238E27FC236}">
                      <a16:creationId xmlns:a16="http://schemas.microsoft.com/office/drawing/2014/main" id="{F4576B75-2F5B-E75C-D3F3-68B66C18C0FA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14341" name="Group 14340">
                  <a:extLst>
                    <a:ext uri="{FF2B5EF4-FFF2-40B4-BE49-F238E27FC236}">
                      <a16:creationId xmlns:a16="http://schemas.microsoft.com/office/drawing/2014/main" id="{2055FC49-3511-99DA-D5A8-CB45F0080336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14359" name="Picture 14358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3F5A48C4-773F-B8CA-9D1D-06650CEB4A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60" name="Picture 1435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990CFB25-4A18-F2F1-F475-1851B9C525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42" name="Group 14341">
                  <a:extLst>
                    <a:ext uri="{FF2B5EF4-FFF2-40B4-BE49-F238E27FC236}">
                      <a16:creationId xmlns:a16="http://schemas.microsoft.com/office/drawing/2014/main" id="{E5B07769-95A7-7ACD-C2D7-39E4C761FD44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14354" name="Picture 1435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E2C3AF7-7ADC-A860-1F55-989574901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5" name="Picture 1435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5D7F0BA-AEAD-B014-AF28-C48A77641D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6" name="Picture 14355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DE09CFA1-C481-F531-2055-70FE30268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7" name="Picture 1435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DFCF7DA-163F-6766-D899-A96CC6A792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8" name="Picture 1435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24FB28E-8BD3-BB87-8655-7D1C0BB28A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43" name="Group 14342">
                  <a:extLst>
                    <a:ext uri="{FF2B5EF4-FFF2-40B4-BE49-F238E27FC236}">
                      <a16:creationId xmlns:a16="http://schemas.microsoft.com/office/drawing/2014/main" id="{0484A5D7-3E6B-33F2-751B-19F859433AE1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14349" name="Picture 1434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2D669D2-F7DB-6B10-2953-AE55FDDAD0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0" name="Picture 1434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09196479-4D7B-EFF0-998D-04036306E9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1" name="Picture 1435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A330B0C-11E2-0763-8992-434D2A09C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9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2" name="Picture 1435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33E7F34-9FD9-193F-2139-9BC60C5635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3" name="Picture 1435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1FBF58E-0376-6F74-1F63-7271C16927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344" name="Picture 14343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316CF33C-3417-CE49-2DB7-D14C7D5E19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14345" name="Picture 14344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778E720E-8F39-9084-CAF8-A849152B2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14348" name="TextBox 14347">
                  <a:extLst>
                    <a:ext uri="{FF2B5EF4-FFF2-40B4-BE49-F238E27FC236}">
                      <a16:creationId xmlns:a16="http://schemas.microsoft.com/office/drawing/2014/main" id="{E0E96D5F-109C-1869-235E-C351E4A83912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D61D29F-13AB-0EFB-CB1F-63AFB2CE5713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361" name="Group 14360">
            <a:extLst>
              <a:ext uri="{FF2B5EF4-FFF2-40B4-BE49-F238E27FC236}">
                <a16:creationId xmlns:a16="http://schemas.microsoft.com/office/drawing/2014/main" id="{47753D49-D904-76DD-DBA2-378FE82C4B5A}"/>
              </a:ext>
            </a:extLst>
          </p:cNvPr>
          <p:cNvGrpSpPr/>
          <p:nvPr/>
        </p:nvGrpSpPr>
        <p:grpSpPr>
          <a:xfrm>
            <a:off x="4057675" y="1640998"/>
            <a:ext cx="6337918" cy="1352757"/>
            <a:chOff x="4057675" y="1640998"/>
            <a:chExt cx="6337918" cy="1352757"/>
          </a:xfrm>
        </p:grpSpPr>
        <p:grpSp>
          <p:nvGrpSpPr>
            <p:cNvPr id="14362" name="Group 14361">
              <a:extLst>
                <a:ext uri="{FF2B5EF4-FFF2-40B4-BE49-F238E27FC236}">
                  <a16:creationId xmlns:a16="http://schemas.microsoft.com/office/drawing/2014/main" id="{D9044C72-DBAA-1265-4331-1CDFCF1D8FB5}"/>
                </a:ext>
              </a:extLst>
            </p:cNvPr>
            <p:cNvGrpSpPr/>
            <p:nvPr/>
          </p:nvGrpSpPr>
          <p:grpSpPr>
            <a:xfrm>
              <a:off x="4249289" y="2311905"/>
              <a:ext cx="5981783" cy="627261"/>
              <a:chOff x="3916904" y="2311905"/>
              <a:chExt cx="7814309" cy="819423"/>
            </a:xfrm>
          </p:grpSpPr>
          <p:sp>
            <p:nvSpPr>
              <p:cNvPr id="14365" name="Rectangle: Rounded Corners 14364">
                <a:extLst>
                  <a:ext uri="{FF2B5EF4-FFF2-40B4-BE49-F238E27FC236}">
                    <a16:creationId xmlns:a16="http://schemas.microsoft.com/office/drawing/2014/main" id="{BCD03219-A6C7-D290-C40F-D9BC4C2E9945}"/>
                  </a:ext>
                </a:extLst>
              </p:cNvPr>
              <p:cNvSpPr/>
              <p:nvPr/>
            </p:nvSpPr>
            <p:spPr>
              <a:xfrm>
                <a:off x="6699453" y="2311905"/>
                <a:ext cx="2971985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3D 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nnUNet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 framework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(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full_res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)</a:t>
                </a:r>
              </a:p>
            </p:txBody>
          </p:sp>
          <p:sp>
            <p:nvSpPr>
              <p:cNvPr id="14366" name="Rectangle: Rounded Corners 14365">
                <a:extLst>
                  <a:ext uri="{FF2B5EF4-FFF2-40B4-BE49-F238E27FC236}">
                    <a16:creationId xmlns:a16="http://schemas.microsoft.com/office/drawing/2014/main" id="{3876A779-3923-1AD4-AA62-D740F1A31B51}"/>
                  </a:ext>
                </a:extLst>
              </p:cNvPr>
              <p:cNvSpPr/>
              <p:nvPr/>
            </p:nvSpPr>
            <p:spPr>
              <a:xfrm>
                <a:off x="3916904" y="2311905"/>
                <a:ext cx="2244065" cy="81942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Data preprocessing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&amp; augmentation</a:t>
                </a:r>
              </a:p>
            </p:txBody>
          </p:sp>
          <p:cxnSp>
            <p:nvCxnSpPr>
              <p:cNvPr id="14367" name="Straight Arrow Connector 14366">
                <a:extLst>
                  <a:ext uri="{FF2B5EF4-FFF2-40B4-BE49-F238E27FC236}">
                    <a16:creationId xmlns:a16="http://schemas.microsoft.com/office/drawing/2014/main" id="{AEB61684-366B-74EC-179E-A83FB13BB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469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8" name="Straight Arrow Connector 14367">
                <a:extLst>
                  <a:ext uri="{FF2B5EF4-FFF2-40B4-BE49-F238E27FC236}">
                    <a16:creationId xmlns:a16="http://schemas.microsoft.com/office/drawing/2014/main" id="{8704EA2A-E46A-8118-E5C2-0E575BD95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330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9" name="Rectangle: Rounded Corners 14368">
                <a:extLst>
                  <a:ext uri="{FF2B5EF4-FFF2-40B4-BE49-F238E27FC236}">
                    <a16:creationId xmlns:a16="http://schemas.microsoft.com/office/drawing/2014/main" id="{24D80BCD-292A-B64B-9606-2F90CB8C68FC}"/>
                  </a:ext>
                </a:extLst>
              </p:cNvPr>
              <p:cNvSpPr/>
              <p:nvPr/>
            </p:nvSpPr>
            <p:spPr>
              <a:xfrm>
                <a:off x="10209921" y="2311905"/>
                <a:ext cx="1521292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Training</a:t>
                </a:r>
              </a:p>
            </p:txBody>
          </p:sp>
        </p:grpSp>
        <p:sp>
          <p:nvSpPr>
            <p:cNvPr id="14363" name="Rectangle: Rounded Corners 14362">
              <a:extLst>
                <a:ext uri="{FF2B5EF4-FFF2-40B4-BE49-F238E27FC236}">
                  <a16:creationId xmlns:a16="http://schemas.microsoft.com/office/drawing/2014/main" id="{9061C0D8-45EB-E4AA-4D3B-3F908EDEFFF5}"/>
                </a:ext>
              </a:extLst>
            </p:cNvPr>
            <p:cNvSpPr/>
            <p:nvPr/>
          </p:nvSpPr>
          <p:spPr>
            <a:xfrm>
              <a:off x="6390303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</a:t>
              </a:r>
            </a:p>
          </p:txBody>
        </p:sp>
        <p:sp>
          <p:nvSpPr>
            <p:cNvPr id="14364" name="Rectangle 14363">
              <a:extLst>
                <a:ext uri="{FF2B5EF4-FFF2-40B4-BE49-F238E27FC236}">
                  <a16:creationId xmlns:a16="http://schemas.microsoft.com/office/drawing/2014/main" id="{C2AD47CD-52D8-3C2C-6184-E939BB6043E9}"/>
                </a:ext>
              </a:extLst>
            </p:cNvPr>
            <p:cNvSpPr/>
            <p:nvPr/>
          </p:nvSpPr>
          <p:spPr>
            <a:xfrm flipH="1">
              <a:off x="4057675" y="1640998"/>
              <a:ext cx="6337918" cy="135275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FFFF">
                  <a:alpha val="72941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DE97A-2029-BFF7-FAD2-9754345C4600}"/>
              </a:ext>
            </a:extLst>
          </p:cNvPr>
          <p:cNvGrpSpPr/>
          <p:nvPr/>
        </p:nvGrpSpPr>
        <p:grpSpPr>
          <a:xfrm>
            <a:off x="6183114" y="1376515"/>
            <a:ext cx="5263263" cy="4562169"/>
            <a:chOff x="7805475" y="3237395"/>
            <a:chExt cx="3541701" cy="3069928"/>
          </a:xfrm>
        </p:grpSpPr>
        <p:pic>
          <p:nvPicPr>
            <p:cNvPr id="14" name="Picture 13" descr="A screenshot of a medical scan&#10;&#10;Description automatically generated">
              <a:extLst>
                <a:ext uri="{FF2B5EF4-FFF2-40B4-BE49-F238E27FC236}">
                  <a16:creationId xmlns:a16="http://schemas.microsoft.com/office/drawing/2014/main" id="{4937D39F-9BBB-B2C3-7FAF-B48FF6690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5477" y="3237395"/>
              <a:ext cx="1760342" cy="1524976"/>
            </a:xfrm>
            <a:prstGeom prst="rect">
              <a:avLst/>
            </a:prstGeom>
          </p:spPr>
        </p:pic>
        <p:pic>
          <p:nvPicPr>
            <p:cNvPr id="20" name="Picture 19" descr="A screenshot of a ultrasound image&#10;&#10;Description automatically generated">
              <a:extLst>
                <a:ext uri="{FF2B5EF4-FFF2-40B4-BE49-F238E27FC236}">
                  <a16:creationId xmlns:a16="http://schemas.microsoft.com/office/drawing/2014/main" id="{989F0A79-AC32-3995-C470-6E5FF5C8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6834" y="3237395"/>
              <a:ext cx="1760342" cy="1524976"/>
            </a:xfrm>
            <a:prstGeom prst="rect">
              <a:avLst/>
            </a:prstGeom>
          </p:spPr>
        </p:pic>
        <p:pic>
          <p:nvPicPr>
            <p:cNvPr id="23" name="Picture 22" descr="A colorful blots of paint&#10;&#10;Description automatically generated with medium confidence">
              <a:extLst>
                <a:ext uri="{FF2B5EF4-FFF2-40B4-BE49-F238E27FC236}">
                  <a16:creationId xmlns:a16="http://schemas.microsoft.com/office/drawing/2014/main" id="{CD8EA68F-351A-97B5-C870-30C11D28E3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74"/>
            <a:stretch/>
          </p:blipFill>
          <p:spPr>
            <a:xfrm>
              <a:off x="7805475" y="4782347"/>
              <a:ext cx="1760343" cy="1524976"/>
            </a:xfrm>
            <a:prstGeom prst="rect">
              <a:avLst/>
            </a:prstGeom>
          </p:spPr>
        </p:pic>
        <p:pic>
          <p:nvPicPr>
            <p:cNvPr id="24" name="Picture 23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3352ACFA-F25C-32C4-84C1-BB0972A58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6834" y="4782347"/>
              <a:ext cx="1760342" cy="1524976"/>
            </a:xfrm>
            <a:prstGeom prst="rect">
              <a:avLst/>
            </a:prstGeom>
          </p:spPr>
        </p:pic>
      </p:grpSp>
      <p:sp>
        <p:nvSpPr>
          <p:cNvPr id="14377" name="Arrow: Down 14376">
            <a:extLst>
              <a:ext uri="{FF2B5EF4-FFF2-40B4-BE49-F238E27FC236}">
                <a16:creationId xmlns:a16="http://schemas.microsoft.com/office/drawing/2014/main" id="{3AC643BC-681C-517D-F754-BE6C36FB7A7C}"/>
              </a:ext>
            </a:extLst>
          </p:cNvPr>
          <p:cNvSpPr/>
          <p:nvPr/>
        </p:nvSpPr>
        <p:spPr>
          <a:xfrm rot="15269503">
            <a:off x="9770412" y="3064016"/>
            <a:ext cx="208916" cy="461665"/>
          </a:xfrm>
          <a:prstGeom prst="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78" name="Arrow: Down 14377">
            <a:extLst>
              <a:ext uri="{FF2B5EF4-FFF2-40B4-BE49-F238E27FC236}">
                <a16:creationId xmlns:a16="http://schemas.microsoft.com/office/drawing/2014/main" id="{84DA4451-8829-5DBF-DD1D-B1B0391E8699}"/>
              </a:ext>
            </a:extLst>
          </p:cNvPr>
          <p:cNvSpPr/>
          <p:nvPr/>
        </p:nvSpPr>
        <p:spPr>
          <a:xfrm rot="19967778">
            <a:off x="7868075" y="3800677"/>
            <a:ext cx="208916" cy="461665"/>
          </a:xfrm>
          <a:prstGeom prst="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79" name="Arrow: Down 14378">
            <a:extLst>
              <a:ext uri="{FF2B5EF4-FFF2-40B4-BE49-F238E27FC236}">
                <a16:creationId xmlns:a16="http://schemas.microsoft.com/office/drawing/2014/main" id="{C650C290-DB95-10D9-59D5-579C4E938E3A}"/>
              </a:ext>
            </a:extLst>
          </p:cNvPr>
          <p:cNvSpPr/>
          <p:nvPr/>
        </p:nvSpPr>
        <p:spPr>
          <a:xfrm rot="7728221">
            <a:off x="10899338" y="5356526"/>
            <a:ext cx="208916" cy="461665"/>
          </a:xfrm>
          <a:prstGeom prst="downArrow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6F3BE3-2E7C-5BF1-4AB2-7F8307A8FEFA}"/>
              </a:ext>
            </a:extLst>
          </p:cNvPr>
          <p:cNvSpPr/>
          <p:nvPr/>
        </p:nvSpPr>
        <p:spPr>
          <a:xfrm>
            <a:off x="588607" y="3774330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Postprocessing</a:t>
            </a:r>
          </a:p>
        </p:txBody>
      </p:sp>
    </p:spTree>
    <p:extLst>
      <p:ext uri="{BB962C8B-B14F-4D97-AF65-F5344CB8AC3E}">
        <p14:creationId xmlns:p14="http://schemas.microsoft.com/office/powerpoint/2010/main" val="4148118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9895143-5419-30F7-6402-FA0D76C448F7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32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06A63D4E-8457-72F8-2C7B-D419E33B382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AA86E9C-1BD9-4533-EE9B-65D1893A0EB3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35" name="Picture 6" descr="Universidad de Girona – Cursos.com">
                <a:extLst>
                  <a:ext uri="{FF2B5EF4-FFF2-40B4-BE49-F238E27FC236}">
                    <a16:creationId xmlns:a16="http://schemas.microsoft.com/office/drawing/2014/main" id="{02CDF061-A701-5C27-6A3E-205B24822B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Google Shape;67;p1">
                <a:extLst>
                  <a:ext uri="{FF2B5EF4-FFF2-40B4-BE49-F238E27FC236}">
                    <a16:creationId xmlns:a16="http://schemas.microsoft.com/office/drawing/2014/main" id="{EA600D86-25CB-F36B-7605-E3FC6037E9DA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4E356376-EE41-3C1F-D6A0-C1259079D74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D092AA7-FD04-F5A1-C5F9-62E9878D44F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346" name="Group 14345">
            <a:extLst>
              <a:ext uri="{FF2B5EF4-FFF2-40B4-BE49-F238E27FC236}">
                <a16:creationId xmlns:a16="http://schemas.microsoft.com/office/drawing/2014/main" id="{E9893C0C-4659-580A-404A-303DDB8981F9}"/>
              </a:ext>
            </a:extLst>
          </p:cNvPr>
          <p:cNvGrpSpPr/>
          <p:nvPr/>
        </p:nvGrpSpPr>
        <p:grpSpPr>
          <a:xfrm>
            <a:off x="3069965" y="3439797"/>
            <a:ext cx="2883423" cy="2499336"/>
            <a:chOff x="7805475" y="3237395"/>
            <a:chExt cx="3541701" cy="3069928"/>
          </a:xfrm>
        </p:grpSpPr>
        <p:pic>
          <p:nvPicPr>
            <p:cNvPr id="55" name="Picture 54" descr="A screenshot of a medical scan&#10;&#10;Description automatically generated">
              <a:extLst>
                <a:ext uri="{FF2B5EF4-FFF2-40B4-BE49-F238E27FC236}">
                  <a16:creationId xmlns:a16="http://schemas.microsoft.com/office/drawing/2014/main" id="{4FEDC378-312C-CE3F-74AF-DE8E38CE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5477" y="3237395"/>
              <a:ext cx="1760342" cy="1524976"/>
            </a:xfrm>
            <a:prstGeom prst="rect">
              <a:avLst/>
            </a:prstGeom>
          </p:spPr>
        </p:pic>
        <p:pic>
          <p:nvPicPr>
            <p:cNvPr id="59" name="Picture 58" descr="A screenshot of a ultrasound image&#10;&#10;Description automatically generated">
              <a:extLst>
                <a:ext uri="{FF2B5EF4-FFF2-40B4-BE49-F238E27FC236}">
                  <a16:creationId xmlns:a16="http://schemas.microsoft.com/office/drawing/2014/main" id="{182D98C9-D328-DCA9-62F5-C86F12B9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6834" y="3237395"/>
              <a:ext cx="1760342" cy="1524976"/>
            </a:xfrm>
            <a:prstGeom prst="rect">
              <a:avLst/>
            </a:prstGeom>
          </p:spPr>
        </p:pic>
        <p:pic>
          <p:nvPicPr>
            <p:cNvPr id="14338" name="Picture 14337" descr="A colorful blots of paint&#10;&#10;Description automatically generated with medium confidence">
              <a:extLst>
                <a:ext uri="{FF2B5EF4-FFF2-40B4-BE49-F238E27FC236}">
                  <a16:creationId xmlns:a16="http://schemas.microsoft.com/office/drawing/2014/main" id="{C1333217-E204-279D-7895-C71417C65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74"/>
            <a:stretch/>
          </p:blipFill>
          <p:spPr>
            <a:xfrm>
              <a:off x="7805475" y="4782347"/>
              <a:ext cx="1760343" cy="1524976"/>
            </a:xfrm>
            <a:prstGeom prst="rect">
              <a:avLst/>
            </a:prstGeom>
          </p:spPr>
        </p:pic>
        <p:pic>
          <p:nvPicPr>
            <p:cNvPr id="14340" name="Picture 14339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EFC7D2B-EBA6-5642-0FEB-3C667EE2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6834" y="4782347"/>
              <a:ext cx="1760342" cy="1524976"/>
            </a:xfrm>
            <a:prstGeom prst="rect">
              <a:avLst/>
            </a:prstGeom>
          </p:spPr>
        </p:pic>
      </p:grpSp>
      <p:grpSp>
        <p:nvGrpSpPr>
          <p:cNvPr id="14345" name="Group 14344">
            <a:extLst>
              <a:ext uri="{FF2B5EF4-FFF2-40B4-BE49-F238E27FC236}">
                <a16:creationId xmlns:a16="http://schemas.microsoft.com/office/drawing/2014/main" id="{62E594E1-80BA-C4A0-B986-F974DCC6B5FC}"/>
              </a:ext>
            </a:extLst>
          </p:cNvPr>
          <p:cNvGrpSpPr/>
          <p:nvPr/>
        </p:nvGrpSpPr>
        <p:grpSpPr>
          <a:xfrm>
            <a:off x="8287916" y="3439797"/>
            <a:ext cx="2883423" cy="2499336"/>
            <a:chOff x="3519845" y="3439345"/>
            <a:chExt cx="3541701" cy="3069928"/>
          </a:xfrm>
        </p:grpSpPr>
        <p:pic>
          <p:nvPicPr>
            <p:cNvPr id="14341" name="Picture 14340">
              <a:extLst>
                <a:ext uri="{FF2B5EF4-FFF2-40B4-BE49-F238E27FC236}">
                  <a16:creationId xmlns:a16="http://schemas.microsoft.com/office/drawing/2014/main" id="{8AEB8B87-D031-0A4B-E59B-B175D089E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3519847" y="3439345"/>
              <a:ext cx="1760342" cy="1524975"/>
            </a:xfrm>
            <a:prstGeom prst="rect">
              <a:avLst/>
            </a:prstGeom>
          </p:spPr>
        </p:pic>
        <p:pic>
          <p:nvPicPr>
            <p:cNvPr id="14342" name="Picture 14341">
              <a:extLst>
                <a:ext uri="{FF2B5EF4-FFF2-40B4-BE49-F238E27FC236}">
                  <a16:creationId xmlns:a16="http://schemas.microsoft.com/office/drawing/2014/main" id="{8F3971D3-A696-E737-7614-E7881FEEE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5301204" y="3439345"/>
              <a:ext cx="1760342" cy="1524975"/>
            </a:xfrm>
            <a:prstGeom prst="rect">
              <a:avLst/>
            </a:prstGeom>
          </p:spPr>
        </p:pic>
        <p:pic>
          <p:nvPicPr>
            <p:cNvPr id="14343" name="Picture 14342">
              <a:extLst>
                <a:ext uri="{FF2B5EF4-FFF2-40B4-BE49-F238E27FC236}">
                  <a16:creationId xmlns:a16="http://schemas.microsoft.com/office/drawing/2014/main" id="{30D03C9D-2B26-3AE3-A249-6DE0165CD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887" r="2887"/>
            <a:stretch/>
          </p:blipFill>
          <p:spPr>
            <a:xfrm>
              <a:off x="3519845" y="4984297"/>
              <a:ext cx="1760343" cy="1524976"/>
            </a:xfrm>
            <a:prstGeom prst="rect">
              <a:avLst/>
            </a:prstGeom>
          </p:spPr>
        </p:pic>
        <p:pic>
          <p:nvPicPr>
            <p:cNvPr id="14344" name="Picture 14343">
              <a:extLst>
                <a:ext uri="{FF2B5EF4-FFF2-40B4-BE49-F238E27FC236}">
                  <a16:creationId xmlns:a16="http://schemas.microsoft.com/office/drawing/2014/main" id="{EFCEB164-8DED-E3C7-4C7E-25051FFA9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5301204" y="4984297"/>
              <a:ext cx="1760342" cy="1524975"/>
            </a:xfrm>
            <a:prstGeom prst="rect">
              <a:avLst/>
            </a:prstGeom>
          </p:spPr>
        </p:pic>
      </p:grpSp>
      <p:cxnSp>
        <p:nvCxnSpPr>
          <p:cNvPr id="14396" name="Straight Arrow Connector 14395">
            <a:extLst>
              <a:ext uri="{FF2B5EF4-FFF2-40B4-BE49-F238E27FC236}">
                <a16:creationId xmlns:a16="http://schemas.microsoft.com/office/drawing/2014/main" id="{44EE9A73-27DA-79AB-2104-44264A03AC0E}"/>
              </a:ext>
            </a:extLst>
          </p:cNvPr>
          <p:cNvCxnSpPr>
            <a:cxnSpLocks/>
          </p:cNvCxnSpPr>
          <p:nvPr/>
        </p:nvCxnSpPr>
        <p:spPr>
          <a:xfrm>
            <a:off x="6390303" y="4689465"/>
            <a:ext cx="1514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6F41AD71-CBF3-FBD4-E08B-77BD1FCAC543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FD60A-77E7-9529-F73D-EC167B6D3279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02B605-75F9-DCBE-962A-89D450B2CBF9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A2BEF8-7F6D-5D70-843A-3B6238A9DD6B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907315-6217-6ACD-5FE8-8913B2F5108E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C459B70-1DE8-18F2-3BFA-3216D8E78778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6AB6267-1615-44F8-68E0-7FFA0D2DFEDB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7C009D8-67C0-959B-4E30-F828DFC12B12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BC2A677-3B11-4F19-3F5B-DE860ABAE4B4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F3C424C-6BB8-36EB-9F44-CA2532420DD7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E9E8671-9C8B-BC25-9ED5-78B1A1875135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14356" name="Picture 14355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78057EC4-5427-AADB-04AF-E2AB7F0B96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57" name="Picture 1435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FBC6ACD-C393-306F-E15C-BEE0EB55E4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2B4B6E4-644A-9DB6-1E50-89E6ECAE7D39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14351" name="Picture 14350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94C92A8-383B-F812-3240-8C2A91393A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2" name="Picture 1435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B871D8B9-5DBE-4176-6A61-F487682921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3" name="Picture 14352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8EA478B9-014A-9199-02CC-D4E060BA8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4" name="Picture 1435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3A8E0FB-DEDC-578D-932A-20B097A8C9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9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5" name="Picture 1435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246127A2-8FCF-A7C5-CD99-6787829C45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3EC36419-1482-8BB5-C40A-D01108BE3450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14336" name="Picture 1433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7459591C-41D2-9548-9433-8B523A2BFF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39" name="Picture 1433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21D531C-9FA0-EEB4-2CCA-CA302F846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2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8" name="Picture 1434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FA3737E1-96F8-84E3-44E2-2AD24EFC92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3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49" name="Picture 1434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59FB87EB-2FDA-C3AF-ECB9-15119E7430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4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0" name="Picture 1434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616162A-5D16-4B27-6E56-99434F2C04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5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1" name="Picture 60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EF304D5E-E124-6FBC-3240-7E14556E2A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62" name="Picture 61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F659D086-7E8F-0B95-C54C-49FD891E5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7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BC7EEA-65E0-9E0D-77C9-A600DE91D44A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2B639D2-2CED-AD69-B6DC-1B06EE102F12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358" name="Group 14357">
            <a:extLst>
              <a:ext uri="{FF2B5EF4-FFF2-40B4-BE49-F238E27FC236}">
                <a16:creationId xmlns:a16="http://schemas.microsoft.com/office/drawing/2014/main" id="{40B306D9-F457-2184-904F-DE7C2232FC61}"/>
              </a:ext>
            </a:extLst>
          </p:cNvPr>
          <p:cNvGrpSpPr/>
          <p:nvPr/>
        </p:nvGrpSpPr>
        <p:grpSpPr>
          <a:xfrm>
            <a:off x="4057675" y="1640998"/>
            <a:ext cx="6337918" cy="1352757"/>
            <a:chOff x="4057675" y="1640998"/>
            <a:chExt cx="6337918" cy="1352757"/>
          </a:xfrm>
        </p:grpSpPr>
        <p:grpSp>
          <p:nvGrpSpPr>
            <p:cNvPr id="14359" name="Group 14358">
              <a:extLst>
                <a:ext uri="{FF2B5EF4-FFF2-40B4-BE49-F238E27FC236}">
                  <a16:creationId xmlns:a16="http://schemas.microsoft.com/office/drawing/2014/main" id="{F4553FA6-D973-6A51-DFE8-FC27E91AD2B1}"/>
                </a:ext>
              </a:extLst>
            </p:cNvPr>
            <p:cNvGrpSpPr/>
            <p:nvPr/>
          </p:nvGrpSpPr>
          <p:grpSpPr>
            <a:xfrm>
              <a:off x="4249289" y="2311905"/>
              <a:ext cx="5981783" cy="627261"/>
              <a:chOff x="3916904" y="2311905"/>
              <a:chExt cx="7814309" cy="819423"/>
            </a:xfrm>
          </p:grpSpPr>
          <p:sp>
            <p:nvSpPr>
              <p:cNvPr id="14362" name="Rectangle: Rounded Corners 14361">
                <a:extLst>
                  <a:ext uri="{FF2B5EF4-FFF2-40B4-BE49-F238E27FC236}">
                    <a16:creationId xmlns:a16="http://schemas.microsoft.com/office/drawing/2014/main" id="{BC638D3A-E4C5-DEE1-1510-086550DE2AA6}"/>
                  </a:ext>
                </a:extLst>
              </p:cNvPr>
              <p:cNvSpPr/>
              <p:nvPr/>
            </p:nvSpPr>
            <p:spPr>
              <a:xfrm>
                <a:off x="6699453" y="2311905"/>
                <a:ext cx="2971985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3D 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nnUNet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 framework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(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full_res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)</a:t>
                </a:r>
              </a:p>
            </p:txBody>
          </p:sp>
          <p:sp>
            <p:nvSpPr>
              <p:cNvPr id="14363" name="Rectangle: Rounded Corners 14362">
                <a:extLst>
                  <a:ext uri="{FF2B5EF4-FFF2-40B4-BE49-F238E27FC236}">
                    <a16:creationId xmlns:a16="http://schemas.microsoft.com/office/drawing/2014/main" id="{964AD06C-3EF8-3C42-2DB5-AA1C48F9CFF8}"/>
                  </a:ext>
                </a:extLst>
              </p:cNvPr>
              <p:cNvSpPr/>
              <p:nvPr/>
            </p:nvSpPr>
            <p:spPr>
              <a:xfrm>
                <a:off x="3916904" y="2311905"/>
                <a:ext cx="2244065" cy="81942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Data preprocessing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&amp; augmentation</a:t>
                </a:r>
              </a:p>
            </p:txBody>
          </p:sp>
          <p:cxnSp>
            <p:nvCxnSpPr>
              <p:cNvPr id="14364" name="Straight Arrow Connector 14363">
                <a:extLst>
                  <a:ext uri="{FF2B5EF4-FFF2-40B4-BE49-F238E27FC236}">
                    <a16:creationId xmlns:a16="http://schemas.microsoft.com/office/drawing/2014/main" id="{16C9716B-9FBA-5153-0BFA-3FD0D0502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469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5" name="Straight Arrow Connector 14364">
                <a:extLst>
                  <a:ext uri="{FF2B5EF4-FFF2-40B4-BE49-F238E27FC236}">
                    <a16:creationId xmlns:a16="http://schemas.microsoft.com/office/drawing/2014/main" id="{0EDE3142-EBA0-FF68-B30F-E6618EB94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330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66" name="Rectangle: Rounded Corners 14365">
                <a:extLst>
                  <a:ext uri="{FF2B5EF4-FFF2-40B4-BE49-F238E27FC236}">
                    <a16:creationId xmlns:a16="http://schemas.microsoft.com/office/drawing/2014/main" id="{B8B28B9D-6A7E-F70C-4773-5D63856AF26A}"/>
                  </a:ext>
                </a:extLst>
              </p:cNvPr>
              <p:cNvSpPr/>
              <p:nvPr/>
            </p:nvSpPr>
            <p:spPr>
              <a:xfrm>
                <a:off x="10209921" y="2311905"/>
                <a:ext cx="1521292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Training</a:t>
                </a:r>
              </a:p>
            </p:txBody>
          </p:sp>
        </p:grpSp>
        <p:sp>
          <p:nvSpPr>
            <p:cNvPr id="14360" name="Rectangle: Rounded Corners 14359">
              <a:extLst>
                <a:ext uri="{FF2B5EF4-FFF2-40B4-BE49-F238E27FC236}">
                  <a16:creationId xmlns:a16="http://schemas.microsoft.com/office/drawing/2014/main" id="{9D71BA53-7D39-85C3-911B-621EA16593B6}"/>
                </a:ext>
              </a:extLst>
            </p:cNvPr>
            <p:cNvSpPr/>
            <p:nvPr/>
          </p:nvSpPr>
          <p:spPr>
            <a:xfrm>
              <a:off x="6390303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</a:t>
              </a:r>
            </a:p>
          </p:txBody>
        </p:sp>
        <p:sp>
          <p:nvSpPr>
            <p:cNvPr id="14361" name="Rectangle 14360">
              <a:extLst>
                <a:ext uri="{FF2B5EF4-FFF2-40B4-BE49-F238E27FC236}">
                  <a16:creationId xmlns:a16="http://schemas.microsoft.com/office/drawing/2014/main" id="{F1B6FF27-CBDC-BFCD-1756-04D671FD1826}"/>
                </a:ext>
              </a:extLst>
            </p:cNvPr>
            <p:cNvSpPr/>
            <p:nvPr/>
          </p:nvSpPr>
          <p:spPr>
            <a:xfrm flipH="1">
              <a:off x="4057675" y="1640998"/>
              <a:ext cx="6337918" cy="135275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FFFF">
                  <a:alpha val="72941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910481-3EE5-EA58-04A3-CFD84AA7B96F}"/>
              </a:ext>
            </a:extLst>
          </p:cNvPr>
          <p:cNvSpPr/>
          <p:nvPr/>
        </p:nvSpPr>
        <p:spPr>
          <a:xfrm>
            <a:off x="588607" y="3774330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Postprocessing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95B80-AADA-3147-693A-301C27CACCEC}"/>
              </a:ext>
            </a:extLst>
          </p:cNvPr>
          <p:cNvSpPr txBox="1"/>
          <p:nvPr/>
        </p:nvSpPr>
        <p:spPr>
          <a:xfrm>
            <a:off x="480497" y="4474084"/>
            <a:ext cx="22989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Masking with the brain mask</a:t>
            </a:r>
          </a:p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Keeping only largest centred component</a:t>
            </a:r>
          </a:p>
        </p:txBody>
      </p:sp>
    </p:spTree>
    <p:extLst>
      <p:ext uri="{BB962C8B-B14F-4D97-AF65-F5344CB8AC3E}">
        <p14:creationId xmlns:p14="http://schemas.microsoft.com/office/powerpoint/2010/main" val="121011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1707172-CFEB-C8D8-9092-78DA98B47F50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44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61B49039-3553-E779-5ACC-41CBD04341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E994FC7-6036-395D-658F-D806BBAAA2F9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48" name="Picture 6" descr="Universidad de Girona – Cursos.com">
                <a:extLst>
                  <a:ext uri="{FF2B5EF4-FFF2-40B4-BE49-F238E27FC236}">
                    <a16:creationId xmlns:a16="http://schemas.microsoft.com/office/drawing/2014/main" id="{080306C5-B72B-B3C9-96C7-8F0CE25CDC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Google Shape;67;p1">
                <a:extLst>
                  <a:ext uri="{FF2B5EF4-FFF2-40B4-BE49-F238E27FC236}">
                    <a16:creationId xmlns:a16="http://schemas.microsoft.com/office/drawing/2014/main" id="{201D9969-FE83-6E4B-6388-782A6F1841D7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9D5FE9CA-DEE3-D876-C467-22A0D9C1DCBF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C3729F7-9F4E-C22D-C6BD-9CA34D97C79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346" name="Group 14345">
            <a:extLst>
              <a:ext uri="{FF2B5EF4-FFF2-40B4-BE49-F238E27FC236}">
                <a16:creationId xmlns:a16="http://schemas.microsoft.com/office/drawing/2014/main" id="{E9893C0C-4659-580A-404A-303DDB8981F9}"/>
              </a:ext>
            </a:extLst>
          </p:cNvPr>
          <p:cNvGrpSpPr/>
          <p:nvPr/>
        </p:nvGrpSpPr>
        <p:grpSpPr>
          <a:xfrm>
            <a:off x="3069965" y="3439797"/>
            <a:ext cx="2883423" cy="2499336"/>
            <a:chOff x="7805475" y="3237395"/>
            <a:chExt cx="3541701" cy="3069928"/>
          </a:xfrm>
        </p:grpSpPr>
        <p:pic>
          <p:nvPicPr>
            <p:cNvPr id="55" name="Picture 54" descr="A screenshot of a medical scan&#10;&#10;Description automatically generated">
              <a:extLst>
                <a:ext uri="{FF2B5EF4-FFF2-40B4-BE49-F238E27FC236}">
                  <a16:creationId xmlns:a16="http://schemas.microsoft.com/office/drawing/2014/main" id="{4FEDC378-312C-CE3F-74AF-DE8E38CE4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5477" y="3237395"/>
              <a:ext cx="1760342" cy="1524976"/>
            </a:xfrm>
            <a:prstGeom prst="rect">
              <a:avLst/>
            </a:prstGeom>
          </p:spPr>
        </p:pic>
        <p:pic>
          <p:nvPicPr>
            <p:cNvPr id="59" name="Picture 58" descr="A screenshot of a ultrasound image&#10;&#10;Description automatically generated">
              <a:extLst>
                <a:ext uri="{FF2B5EF4-FFF2-40B4-BE49-F238E27FC236}">
                  <a16:creationId xmlns:a16="http://schemas.microsoft.com/office/drawing/2014/main" id="{182D98C9-D328-DCA9-62F5-C86F12B9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6834" y="3237395"/>
              <a:ext cx="1760342" cy="1524976"/>
            </a:xfrm>
            <a:prstGeom prst="rect">
              <a:avLst/>
            </a:prstGeom>
          </p:spPr>
        </p:pic>
        <p:pic>
          <p:nvPicPr>
            <p:cNvPr id="14338" name="Picture 14337" descr="A colorful blots of paint&#10;&#10;Description automatically generated with medium confidence">
              <a:extLst>
                <a:ext uri="{FF2B5EF4-FFF2-40B4-BE49-F238E27FC236}">
                  <a16:creationId xmlns:a16="http://schemas.microsoft.com/office/drawing/2014/main" id="{C1333217-E204-279D-7895-C71417C65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774"/>
            <a:stretch/>
          </p:blipFill>
          <p:spPr>
            <a:xfrm>
              <a:off x="7805475" y="4782347"/>
              <a:ext cx="1760343" cy="1524976"/>
            </a:xfrm>
            <a:prstGeom prst="rect">
              <a:avLst/>
            </a:prstGeom>
          </p:spPr>
        </p:pic>
        <p:pic>
          <p:nvPicPr>
            <p:cNvPr id="14340" name="Picture 14339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EFC7D2B-EBA6-5642-0FEB-3C667EE27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86834" y="4782347"/>
              <a:ext cx="1760342" cy="152497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202F52-387E-7AFA-5FE6-2E6250211CB3}"/>
              </a:ext>
            </a:extLst>
          </p:cNvPr>
          <p:cNvSpPr txBox="1"/>
          <p:nvPr/>
        </p:nvSpPr>
        <p:spPr>
          <a:xfrm>
            <a:off x="8571601" y="5985860"/>
            <a:ext cx="2298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Final prediction</a:t>
            </a:r>
          </a:p>
        </p:txBody>
      </p:sp>
      <p:sp>
        <p:nvSpPr>
          <p:cNvPr id="34" name="Номер слайда 17">
            <a:extLst>
              <a:ext uri="{FF2B5EF4-FFF2-40B4-BE49-F238E27FC236}">
                <a16:creationId xmlns:a16="http://schemas.microsoft.com/office/drawing/2014/main" id="{02550259-17D3-1C73-C2E1-EB4F4AB91F16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EA7D7F-D4DA-C38F-31C7-2DB6DDB45873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79D090-FBB7-5486-2E82-3E350C29056F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328625-947F-6DDF-E4D8-2A2C48D34527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F12AA4-1687-357E-FA69-3BA901478663}"/>
              </a:ext>
            </a:extLst>
          </p:cNvPr>
          <p:cNvGrpSpPr/>
          <p:nvPr/>
        </p:nvGrpSpPr>
        <p:grpSpPr>
          <a:xfrm>
            <a:off x="235840" y="1529457"/>
            <a:ext cx="3126789" cy="1767988"/>
            <a:chOff x="235840" y="1529457"/>
            <a:chExt cx="3126789" cy="176798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A4911A0-50FF-F0E9-3F74-27488C129751}"/>
                </a:ext>
              </a:extLst>
            </p:cNvPr>
            <p:cNvSpPr/>
            <p:nvPr/>
          </p:nvSpPr>
          <p:spPr>
            <a:xfrm>
              <a:off x="588607" y="1714389"/>
              <a:ext cx="2125096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 data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02DF7C-40EA-FC7F-0D20-A56AA9A24753}"/>
                </a:ext>
              </a:extLst>
            </p:cNvPr>
            <p:cNvGrpSpPr/>
            <p:nvPr/>
          </p:nvGrpSpPr>
          <p:grpSpPr>
            <a:xfrm>
              <a:off x="235840" y="1529457"/>
              <a:ext cx="3126789" cy="1767988"/>
              <a:chOff x="1154342" y="1912602"/>
              <a:chExt cx="3126789" cy="176798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21A458E-30A2-91C3-0A79-A0C96F6FD3D4}"/>
                  </a:ext>
                </a:extLst>
              </p:cNvPr>
              <p:cNvGrpSpPr/>
              <p:nvPr/>
            </p:nvGrpSpPr>
            <p:grpSpPr>
              <a:xfrm>
                <a:off x="1307466" y="2647667"/>
                <a:ext cx="2880251" cy="1012986"/>
                <a:chOff x="2175490" y="2192477"/>
                <a:chExt cx="9473289" cy="3331761"/>
              </a:xfrm>
            </p:grpSpPr>
            <p:sp>
              <p:nvSpPr>
                <p:cNvPr id="14336" name="TextBox 14335">
                  <a:extLst>
                    <a:ext uri="{FF2B5EF4-FFF2-40B4-BE49-F238E27FC236}">
                      <a16:creationId xmlns:a16="http://schemas.microsoft.com/office/drawing/2014/main" id="{AE5C1B9A-2A36-1CA7-FE43-8A3D8320C28C}"/>
                    </a:ext>
                  </a:extLst>
                </p:cNvPr>
                <p:cNvSpPr txBox="1"/>
                <p:nvPr/>
              </p:nvSpPr>
              <p:spPr>
                <a:xfrm>
                  <a:off x="2175490" y="4410717"/>
                  <a:ext cx="2425888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Original T2w data</a:t>
                  </a:r>
                </a:p>
              </p:txBody>
            </p:sp>
            <p:sp>
              <p:nvSpPr>
                <p:cNvPr id="14339" name="TextBox 14338">
                  <a:extLst>
                    <a:ext uri="{FF2B5EF4-FFF2-40B4-BE49-F238E27FC236}">
                      <a16:creationId xmlns:a16="http://schemas.microsoft.com/office/drawing/2014/main" id="{25082872-465D-BA72-8141-503F84DA876F}"/>
                    </a:ext>
                  </a:extLst>
                </p:cNvPr>
                <p:cNvSpPr txBox="1"/>
                <p:nvPr/>
              </p:nvSpPr>
              <p:spPr>
                <a:xfrm>
                  <a:off x="4975695" y="4410717"/>
                  <a:ext cx="3564379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Synthetic T2w data</a:t>
                  </a:r>
                </a:p>
              </p:txBody>
            </p:sp>
            <p:grpSp>
              <p:nvGrpSpPr>
                <p:cNvPr id="14348" name="Group 14347">
                  <a:extLst>
                    <a:ext uri="{FF2B5EF4-FFF2-40B4-BE49-F238E27FC236}">
                      <a16:creationId xmlns:a16="http://schemas.microsoft.com/office/drawing/2014/main" id="{B2959E36-FCE2-46C3-64FF-9F85D97EF82C}"/>
                    </a:ext>
                  </a:extLst>
                </p:cNvPr>
                <p:cNvGrpSpPr/>
                <p:nvPr/>
              </p:nvGrpSpPr>
              <p:grpSpPr>
                <a:xfrm>
                  <a:off x="2175490" y="2829689"/>
                  <a:ext cx="2427291" cy="1480129"/>
                  <a:chOff x="336290" y="2723383"/>
                  <a:chExt cx="2714685" cy="1655378"/>
                </a:xfrm>
              </p:grpSpPr>
              <p:pic>
                <p:nvPicPr>
                  <p:cNvPr id="14364" name="Picture 14363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DEF4166A-3EBC-08C7-F61A-62586EE702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304" t="6114" r="48817" b="32990"/>
                  <a:stretch/>
                </p:blipFill>
                <p:spPr>
                  <a:xfrm>
                    <a:off x="336290" y="2723383"/>
                    <a:ext cx="1368742" cy="1654457"/>
                  </a:xfrm>
                  <a:prstGeom prst="rect">
                    <a:avLst/>
                  </a:prstGeom>
                </p:spPr>
              </p:pic>
              <p:pic>
                <p:nvPicPr>
                  <p:cNvPr id="14365" name="Picture 1436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06DE6FC7-1741-EACF-114E-9AA5EA1AEC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5930" t="6114" r="50191" b="32989"/>
                  <a:stretch/>
                </p:blipFill>
                <p:spPr>
                  <a:xfrm>
                    <a:off x="1682234" y="2724304"/>
                    <a:ext cx="1368741" cy="165445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49" name="Group 14348">
                  <a:extLst>
                    <a:ext uri="{FF2B5EF4-FFF2-40B4-BE49-F238E27FC236}">
                      <a16:creationId xmlns:a16="http://schemas.microsoft.com/office/drawing/2014/main" id="{017CA25A-0FDF-CE8E-F6D5-7315D9188953}"/>
                    </a:ext>
                  </a:extLst>
                </p:cNvPr>
                <p:cNvGrpSpPr/>
                <p:nvPr/>
              </p:nvGrpSpPr>
              <p:grpSpPr>
                <a:xfrm>
                  <a:off x="4975696" y="2192477"/>
                  <a:ext cx="1904745" cy="2116421"/>
                  <a:chOff x="9018438" y="2010832"/>
                  <a:chExt cx="2130269" cy="2367008"/>
                </a:xfrm>
              </p:grpSpPr>
              <p:pic>
                <p:nvPicPr>
                  <p:cNvPr id="14359" name="Picture 14358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E2E86210-D9DE-DF1B-8841-9ACBB9F982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454" t="6436" r="38693" b="19272"/>
                  <a:stretch/>
                </p:blipFill>
                <p:spPr>
                  <a:xfrm>
                    <a:off x="9771756" y="2010832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0" name="Picture 14359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1C2CF657-16DE-7946-F923-9741A7B446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rcRect l="7239" t="6436" r="38908" b="19271"/>
                  <a:stretch/>
                </p:blipFill>
                <p:spPr>
                  <a:xfrm>
                    <a:off x="9599948" y="2185130"/>
                    <a:ext cx="1376951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1" name="Picture 14360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FB1AB216-A119-BBBB-2290-4A36B788B4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rcRect l="7879" t="6972" r="36915" b="18734"/>
                  <a:stretch/>
                </p:blipFill>
                <p:spPr>
                  <a:xfrm>
                    <a:off x="9402063" y="2365050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2" name="Picture 14361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3256886-6F1A-7542-9D0D-D29830508B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rcRect l="9914" t="2556" r="34879" b="23150"/>
                  <a:stretch/>
                </p:blipFill>
                <p:spPr>
                  <a:xfrm>
                    <a:off x="9219320" y="2546828"/>
                    <a:ext cx="1411559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63" name="Picture 14362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67B75987-AF7E-110B-16F6-D71689841D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rcRect l="8067" t="6436" r="35878" b="19272"/>
                  <a:stretch/>
                </p:blipFill>
                <p:spPr>
                  <a:xfrm>
                    <a:off x="9018438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350" name="Group 14349">
                  <a:extLst>
                    <a:ext uri="{FF2B5EF4-FFF2-40B4-BE49-F238E27FC236}">
                      <a16:creationId xmlns:a16="http://schemas.microsoft.com/office/drawing/2014/main" id="{9D288256-2B14-2522-AE62-D1BCC2689306}"/>
                    </a:ext>
                  </a:extLst>
                </p:cNvPr>
                <p:cNvGrpSpPr/>
                <p:nvPr/>
              </p:nvGrpSpPr>
              <p:grpSpPr>
                <a:xfrm>
                  <a:off x="6644426" y="2192477"/>
                  <a:ext cx="1895651" cy="2116421"/>
                  <a:chOff x="11828719" y="2010832"/>
                  <a:chExt cx="2120099" cy="2367008"/>
                </a:xfrm>
              </p:grpSpPr>
              <p:pic>
                <p:nvPicPr>
                  <p:cNvPr id="14354" name="Picture 14353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79518EC-39E7-40DF-54E4-C19AB847EA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/>
                  <a:srcRect l="7437" t="6435" r="40322" b="19272"/>
                  <a:stretch/>
                </p:blipFill>
                <p:spPr>
                  <a:xfrm>
                    <a:off x="12613090" y="2010832"/>
                    <a:ext cx="1335728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5" name="Picture 14354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36A1D517-0CA9-8FBF-1204-D9D1152A1C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rcRect l="7782" t="6435" r="38424" b="19272"/>
                  <a:stretch/>
                </p:blipFill>
                <p:spPr>
                  <a:xfrm>
                    <a:off x="12390712" y="2185130"/>
                    <a:ext cx="1375470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6" name="Picture 14355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4B2BF53F-3B9C-2525-0F2D-5C635F8608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9"/>
                  <a:srcRect l="6818" t="6972" r="41200" b="18736"/>
                  <a:stretch/>
                </p:blipFill>
                <p:spPr>
                  <a:xfrm>
                    <a:off x="12257903" y="2365050"/>
                    <a:ext cx="1329116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7" name="Picture 14356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38FFBB0-ED73-36EC-C6EC-0F62D950E4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0"/>
                  <a:srcRect l="11780" t="2556" r="33125" b="23150"/>
                  <a:stretch/>
                </p:blipFill>
                <p:spPr>
                  <a:xfrm>
                    <a:off x="12007902" y="2546828"/>
                    <a:ext cx="1408705" cy="1654458"/>
                  </a:xfrm>
                  <a:prstGeom prst="rect">
                    <a:avLst/>
                  </a:prstGeom>
                </p:spPr>
              </p:pic>
              <p:pic>
                <p:nvPicPr>
                  <p:cNvPr id="14358" name="Picture 14357" descr="A screenshot of a computer screen&#10;&#10;Description automatically generated">
                    <a:extLst>
                      <a:ext uri="{FF2B5EF4-FFF2-40B4-BE49-F238E27FC236}">
                        <a16:creationId xmlns:a16="http://schemas.microsoft.com/office/drawing/2014/main" id="{CE6BE8BE-68C9-C126-4A11-E5C5E73567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rcRect l="8559" t="6435" r="35385" b="19272"/>
                  <a:stretch/>
                </p:blipFill>
                <p:spPr>
                  <a:xfrm>
                    <a:off x="11828719" y="2723382"/>
                    <a:ext cx="1433258" cy="165445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4351" name="Picture 14350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2EDA457E-ADE6-0020-EF44-C862425E5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2"/>
                <a:srcRect l="24746" t="15283" r="39593" b="38302"/>
                <a:stretch/>
              </p:blipFill>
              <p:spPr>
                <a:xfrm>
                  <a:off x="9033495" y="2829592"/>
                  <a:ext cx="1304936" cy="1479306"/>
                </a:xfrm>
                <a:prstGeom prst="rect">
                  <a:avLst/>
                </a:prstGeom>
              </p:spPr>
            </p:pic>
            <p:pic>
              <p:nvPicPr>
                <p:cNvPr id="14352" name="Picture 14351" descr="A screenshot of a computer screen&#10;&#10;Description automatically generated">
                  <a:extLst>
                    <a:ext uri="{FF2B5EF4-FFF2-40B4-BE49-F238E27FC236}">
                      <a16:creationId xmlns:a16="http://schemas.microsoft.com/office/drawing/2014/main" id="{F143D634-6A8F-D5B0-E113-B4AC31FE3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3"/>
                <a:srcRect l="24860" t="15283" r="39322" b="38302"/>
                <a:stretch/>
              </p:blipFill>
              <p:spPr>
                <a:xfrm>
                  <a:off x="10338095" y="2829592"/>
                  <a:ext cx="1310684" cy="1479306"/>
                </a:xfrm>
                <a:prstGeom prst="rect">
                  <a:avLst/>
                </a:prstGeom>
              </p:spPr>
            </p:pic>
            <p:sp>
              <p:nvSpPr>
                <p:cNvPr id="14353" name="TextBox 14352">
                  <a:extLst>
                    <a:ext uri="{FF2B5EF4-FFF2-40B4-BE49-F238E27FC236}">
                      <a16:creationId xmlns:a16="http://schemas.microsoft.com/office/drawing/2014/main" id="{94387D5B-F67A-93C4-FBDA-1663FC17876A}"/>
                    </a:ext>
                  </a:extLst>
                </p:cNvPr>
                <p:cNvSpPr txBox="1"/>
                <p:nvPr/>
              </p:nvSpPr>
              <p:spPr>
                <a:xfrm>
                  <a:off x="9033494" y="4373804"/>
                  <a:ext cx="2615281" cy="1113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800" dirty="0">
                      <a:solidFill>
                        <a:schemeClr val="accent1">
                          <a:lumMod val="50000"/>
                        </a:schemeClr>
                      </a:solidFill>
                      <a:latin typeface="Open Sans SemiBold" pitchFamily="2" charset="0"/>
                      <a:ea typeface="Open Sans SemiBold" pitchFamily="2" charset="0"/>
                      <a:cs typeface="Open Sans SemiBold" pitchFamily="2" charset="0"/>
                    </a:rPr>
                    <a:t>Simulated LR T2w data</a:t>
                  </a:r>
                </a:p>
              </p:txBody>
            </p: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AB53CB4-EF10-0C40-467C-C91082744ADE}"/>
                  </a:ext>
                </a:extLst>
              </p:cNvPr>
              <p:cNvSpPr/>
              <p:nvPr/>
            </p:nvSpPr>
            <p:spPr>
              <a:xfrm flipH="1">
                <a:off x="1154342" y="1912602"/>
                <a:ext cx="3126789" cy="1767988"/>
              </a:xfrm>
              <a:prstGeom prst="rect">
                <a:avLst/>
              </a:prstGeom>
              <a:solidFill>
                <a:srgbClr val="FFFFFF">
                  <a:alpha val="69804"/>
                </a:srgbClr>
              </a:solidFill>
              <a:ln>
                <a:solidFill>
                  <a:srgbClr val="FFFFFF">
                    <a:alpha val="72941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366" name="Group 14365">
            <a:extLst>
              <a:ext uri="{FF2B5EF4-FFF2-40B4-BE49-F238E27FC236}">
                <a16:creationId xmlns:a16="http://schemas.microsoft.com/office/drawing/2014/main" id="{61D2A921-346E-801B-3A41-16FFBAD40F30}"/>
              </a:ext>
            </a:extLst>
          </p:cNvPr>
          <p:cNvGrpSpPr/>
          <p:nvPr/>
        </p:nvGrpSpPr>
        <p:grpSpPr>
          <a:xfrm>
            <a:off x="4057675" y="1640998"/>
            <a:ext cx="6337918" cy="1352757"/>
            <a:chOff x="4057675" y="1640998"/>
            <a:chExt cx="6337918" cy="1352757"/>
          </a:xfrm>
        </p:grpSpPr>
        <p:grpSp>
          <p:nvGrpSpPr>
            <p:cNvPr id="14367" name="Group 14366">
              <a:extLst>
                <a:ext uri="{FF2B5EF4-FFF2-40B4-BE49-F238E27FC236}">
                  <a16:creationId xmlns:a16="http://schemas.microsoft.com/office/drawing/2014/main" id="{0E7A5904-B971-0CCD-5811-5872309C8BC9}"/>
                </a:ext>
              </a:extLst>
            </p:cNvPr>
            <p:cNvGrpSpPr/>
            <p:nvPr/>
          </p:nvGrpSpPr>
          <p:grpSpPr>
            <a:xfrm>
              <a:off x="4249289" y="2311905"/>
              <a:ext cx="5981783" cy="627261"/>
              <a:chOff x="3916904" y="2311905"/>
              <a:chExt cx="7814309" cy="819423"/>
            </a:xfrm>
          </p:grpSpPr>
          <p:sp>
            <p:nvSpPr>
              <p:cNvPr id="14370" name="Rectangle: Rounded Corners 14369">
                <a:extLst>
                  <a:ext uri="{FF2B5EF4-FFF2-40B4-BE49-F238E27FC236}">
                    <a16:creationId xmlns:a16="http://schemas.microsoft.com/office/drawing/2014/main" id="{A6723975-6053-1CBF-4390-0F7013B80EFC}"/>
                  </a:ext>
                </a:extLst>
              </p:cNvPr>
              <p:cNvSpPr/>
              <p:nvPr/>
            </p:nvSpPr>
            <p:spPr>
              <a:xfrm>
                <a:off x="6699453" y="2311905"/>
                <a:ext cx="2971985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3D 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nnUNet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 framework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(</a:t>
                </a:r>
                <a:r>
                  <a:rPr lang="en-GB" sz="1100" dirty="0" err="1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full_res</a:t>
                </a:r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)</a:t>
                </a:r>
              </a:p>
            </p:txBody>
          </p:sp>
          <p:sp>
            <p:nvSpPr>
              <p:cNvPr id="14371" name="Rectangle: Rounded Corners 14370">
                <a:extLst>
                  <a:ext uri="{FF2B5EF4-FFF2-40B4-BE49-F238E27FC236}">
                    <a16:creationId xmlns:a16="http://schemas.microsoft.com/office/drawing/2014/main" id="{598D776F-E6BC-F340-AE92-A40C343AA794}"/>
                  </a:ext>
                </a:extLst>
              </p:cNvPr>
              <p:cNvSpPr/>
              <p:nvPr/>
            </p:nvSpPr>
            <p:spPr>
              <a:xfrm>
                <a:off x="3916904" y="2311905"/>
                <a:ext cx="2244065" cy="81942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Data preprocessing</a:t>
                </a:r>
              </a:p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&amp; augmentation</a:t>
                </a:r>
              </a:p>
            </p:txBody>
          </p:sp>
          <p:cxnSp>
            <p:nvCxnSpPr>
              <p:cNvPr id="14372" name="Straight Arrow Connector 14371">
                <a:extLst>
                  <a:ext uri="{FF2B5EF4-FFF2-40B4-BE49-F238E27FC236}">
                    <a16:creationId xmlns:a16="http://schemas.microsoft.com/office/drawing/2014/main" id="{C0D49916-5BAF-1BDA-42B3-8C4295D9D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9469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73" name="Straight Arrow Connector 14372">
                <a:extLst>
                  <a:ext uri="{FF2B5EF4-FFF2-40B4-BE49-F238E27FC236}">
                    <a16:creationId xmlns:a16="http://schemas.microsoft.com/office/drawing/2014/main" id="{8C1AD216-AD0F-58DC-06F6-ED6EADC58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8330" y="2725593"/>
                <a:ext cx="2962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74" name="Rectangle: Rounded Corners 14373">
                <a:extLst>
                  <a:ext uri="{FF2B5EF4-FFF2-40B4-BE49-F238E27FC236}">
                    <a16:creationId xmlns:a16="http://schemas.microsoft.com/office/drawing/2014/main" id="{89AF71B9-6DDE-58A6-31AE-810758A9B86D}"/>
                  </a:ext>
                </a:extLst>
              </p:cNvPr>
              <p:cNvSpPr/>
              <p:nvPr/>
            </p:nvSpPr>
            <p:spPr>
              <a:xfrm>
                <a:off x="10209921" y="2311905"/>
                <a:ext cx="1521292" cy="817303"/>
              </a:xfrm>
              <a:prstGeom prst="roundRect">
                <a:avLst>
                  <a:gd name="adj" fmla="val 6133"/>
                </a:avLst>
              </a:prstGeom>
              <a:solidFill>
                <a:srgbClr val="FFFFFF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accent1">
                        <a:lumMod val="50000"/>
                      </a:schemeClr>
                    </a:solidFill>
                    <a:latin typeface="Open Sans SemiBold" pitchFamily="2" charset="0"/>
                    <a:ea typeface="Open Sans SemiBold" pitchFamily="2" charset="0"/>
                    <a:cs typeface="Open Sans SemiBold" pitchFamily="2" charset="0"/>
                  </a:rPr>
                  <a:t>Training</a:t>
                </a:r>
              </a:p>
            </p:txBody>
          </p:sp>
        </p:grpSp>
        <p:sp>
          <p:nvSpPr>
            <p:cNvPr id="14368" name="Rectangle: Rounded Corners 14367">
              <a:extLst>
                <a:ext uri="{FF2B5EF4-FFF2-40B4-BE49-F238E27FC236}">
                  <a16:creationId xmlns:a16="http://schemas.microsoft.com/office/drawing/2014/main" id="{FC68F4E2-589D-2D78-4835-13346F714354}"/>
                </a:ext>
              </a:extLst>
            </p:cNvPr>
            <p:cNvSpPr/>
            <p:nvPr/>
          </p:nvSpPr>
          <p:spPr>
            <a:xfrm>
              <a:off x="6390303" y="1714389"/>
              <a:ext cx="1966452" cy="446382"/>
            </a:xfrm>
            <a:prstGeom prst="roundRect">
              <a:avLst/>
            </a:prstGeom>
            <a:solidFill>
              <a:srgbClr val="DEEBF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accent1">
                      <a:lumMod val="75000"/>
                    </a:schemeClr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Finetuning</a:t>
              </a:r>
            </a:p>
          </p:txBody>
        </p:sp>
        <p:sp>
          <p:nvSpPr>
            <p:cNvPr id="14369" name="Rectangle 14368">
              <a:extLst>
                <a:ext uri="{FF2B5EF4-FFF2-40B4-BE49-F238E27FC236}">
                  <a16:creationId xmlns:a16="http://schemas.microsoft.com/office/drawing/2014/main" id="{9B5E3690-2A0E-6B32-295E-D14F495D636C}"/>
                </a:ext>
              </a:extLst>
            </p:cNvPr>
            <p:cNvSpPr/>
            <p:nvPr/>
          </p:nvSpPr>
          <p:spPr>
            <a:xfrm flipH="1">
              <a:off x="4057675" y="1640998"/>
              <a:ext cx="6337918" cy="1352757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solidFill>
                <a:srgbClr val="FFFFFF">
                  <a:alpha val="72941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65225B-B600-4097-B484-7DD55FC08A26}"/>
              </a:ext>
            </a:extLst>
          </p:cNvPr>
          <p:cNvSpPr/>
          <p:nvPr/>
        </p:nvSpPr>
        <p:spPr>
          <a:xfrm>
            <a:off x="588607" y="3774330"/>
            <a:ext cx="2125096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Postprocessing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1EEF9-A4C2-FFCE-F583-5271D1828FA0}"/>
              </a:ext>
            </a:extLst>
          </p:cNvPr>
          <p:cNvSpPr txBox="1"/>
          <p:nvPr/>
        </p:nvSpPr>
        <p:spPr>
          <a:xfrm>
            <a:off x="480497" y="4474084"/>
            <a:ext cx="22989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Masking with the brain mask</a:t>
            </a:r>
          </a:p>
          <a:p>
            <a:pPr marL="171450" indent="-171450" algn="just">
              <a:buFontTx/>
              <a:buChar char="-"/>
            </a:pPr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Keeping only largest centred component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9A61D5-55DC-D5A3-CB22-4B75BEF0E2A1}"/>
              </a:ext>
            </a:extLst>
          </p:cNvPr>
          <p:cNvGrpSpPr/>
          <p:nvPr/>
        </p:nvGrpSpPr>
        <p:grpSpPr>
          <a:xfrm>
            <a:off x="8287916" y="3439797"/>
            <a:ext cx="2883423" cy="2499336"/>
            <a:chOff x="3519845" y="3439345"/>
            <a:chExt cx="3541701" cy="306992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B9C043-A359-79DF-FF3F-55DBEAD58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/>
            <a:stretch/>
          </p:blipFill>
          <p:spPr>
            <a:xfrm>
              <a:off x="3519847" y="3439345"/>
              <a:ext cx="1760342" cy="15249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64C390-4BBE-75F9-62F6-CC8630A13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/>
            <a:stretch/>
          </p:blipFill>
          <p:spPr>
            <a:xfrm>
              <a:off x="5301204" y="3439345"/>
              <a:ext cx="1760342" cy="15249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C9536B-0D00-1648-9AD9-6637DC85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2887" r="2887"/>
            <a:stretch/>
          </p:blipFill>
          <p:spPr>
            <a:xfrm>
              <a:off x="3519845" y="4984297"/>
              <a:ext cx="1760343" cy="15249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EDC8E2-FC37-2605-D381-9EFF2424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/>
            <a:stretch/>
          </p:blipFill>
          <p:spPr>
            <a:xfrm>
              <a:off x="5301204" y="4984297"/>
              <a:ext cx="1760342" cy="1524975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42899-DAB7-2E83-5D51-23F2007222E7}"/>
              </a:ext>
            </a:extLst>
          </p:cNvPr>
          <p:cNvCxnSpPr>
            <a:cxnSpLocks/>
          </p:cNvCxnSpPr>
          <p:nvPr/>
        </p:nvCxnSpPr>
        <p:spPr>
          <a:xfrm>
            <a:off x="6390303" y="4689465"/>
            <a:ext cx="1514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860604-6FEC-5FD7-988F-6D7E68CCF730}"/>
              </a:ext>
            </a:extLst>
          </p:cNvPr>
          <p:cNvSpPr/>
          <p:nvPr/>
        </p:nvSpPr>
        <p:spPr>
          <a:xfrm flipH="1">
            <a:off x="388964" y="3397242"/>
            <a:ext cx="7614494" cy="272063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33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CD811AE-2447-43F0-CDCA-1E707507359E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90" name="Google Shape;90;p2" descr="A green and white flag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6F0EB58-AFB4-6FD2-8DD4-BBE1937C948D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4" name="Picture 6" descr="Universidad de Girona – Cursos.com">
                <a:extLst>
                  <a:ext uri="{FF2B5EF4-FFF2-40B4-BE49-F238E27FC236}">
                    <a16:creationId xmlns:a16="http://schemas.microsoft.com/office/drawing/2014/main" id="{3BA5FA07-4A6C-27C8-4F51-D03E1282B5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Google Shape;67;p1">
                <a:extLst>
                  <a:ext uri="{FF2B5EF4-FFF2-40B4-BE49-F238E27FC236}">
                    <a16:creationId xmlns:a16="http://schemas.microsoft.com/office/drawing/2014/main" id="{3832AE65-17E9-435E-2C8C-B76B78C62032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41FD7666-ABCD-C1CF-7893-9361B53F439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119DE6ED-368B-8C95-B519-4119238CCCB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A36A5D-8C34-60D3-9EB6-B55E9AE97439}"/>
              </a:ext>
            </a:extLst>
          </p:cNvPr>
          <p:cNvSpPr txBox="1"/>
          <p:nvPr/>
        </p:nvSpPr>
        <p:spPr>
          <a:xfrm>
            <a:off x="1020661" y="1988824"/>
            <a:ext cx="1015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Fetal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Tissue Annotation and Segmentation challenge (</a:t>
            </a:r>
            <a:r>
              <a:rPr lang="en-GB" sz="2800" dirty="0" err="1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FeTA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2024)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5555A-6C19-A996-D0C7-899149E6D37D}"/>
                  </a:ext>
                </a:extLst>
              </p:cNvPr>
              <p:cNvSpPr txBox="1"/>
              <p:nvPr/>
            </p:nvSpPr>
            <p:spPr>
              <a:xfrm>
                <a:off x="1020661" y="3514997"/>
                <a:ext cx="1015067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Rachika E. Hamadache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Amina Bouzid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Ricardo Montoya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Marawan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Elbatel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</a:t>
                </a:r>
              </a:p>
              <a:p>
                <a:pPr algn="ctr"/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Cansu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Yalçın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Hadeel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Awwad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Clara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Lisazo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Valeriia Abramova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</a:t>
                </a:r>
              </a:p>
              <a:p>
                <a:pPr algn="ctr"/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Adrià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Casamitjana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</a:t>
                </a:r>
                <a:r>
                  <a:rPr lang="en-GB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Arnau</a:t>
                </a:r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Oliver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Robert Martí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, and Xavier Lladó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endParaRPr lang="en-GB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5555A-6C19-A996-D0C7-899149E6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61" y="3514997"/>
                <a:ext cx="10150678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62D2B-6AA6-DB9E-6873-A7C0EECC06A9}"/>
                  </a:ext>
                </a:extLst>
              </p:cNvPr>
              <p:cNvSpPr txBox="1"/>
              <p:nvPr/>
            </p:nvSpPr>
            <p:spPr>
              <a:xfrm>
                <a:off x="1020661" y="4664995"/>
                <a:ext cx="10150678" cy="523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Research Institute of Computer Vision and Robotics (</a:t>
                </a:r>
                <a:r>
                  <a:rPr lang="en-GB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ViCOROB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), </a:t>
                </a:r>
                <a:r>
                  <a:rPr lang="en-GB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Universitat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de Girona, Catalonia, Spain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 </m:t>
                        </m:r>
                      </m:e>
                      <m:sup>
                        <m:r>
                          <a:rPr lang="en-GB" sz="1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Open Sans" pitchFamily="2" charset="0"/>
                            <a:cs typeface="Open Sans" pitchFamily="2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Hong Kong University of Science and Technology (HKUST)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62D2B-6AA6-DB9E-6873-A7C0EECC0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61" y="4664995"/>
                <a:ext cx="10150678" cy="523413"/>
              </a:xfrm>
              <a:prstGeom prst="rect">
                <a:avLst/>
              </a:prstGeom>
              <a:blipFill>
                <a:blip r:embed="rId7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60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E6BAF82-291F-508A-914D-0586FD5263B4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29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3A3E821F-3661-7DAD-4987-A0546CFC965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01EB3-5C71-A4DF-B64B-DFB3B36DB662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31" name="Picture 6" descr="Universidad de Girona – Cursos.com">
                <a:extLst>
                  <a:ext uri="{FF2B5EF4-FFF2-40B4-BE49-F238E27FC236}">
                    <a16:creationId xmlns:a16="http://schemas.microsoft.com/office/drawing/2014/main" id="{838F567C-87E5-8A71-6519-90D93AEC3D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Google Shape;67;p1">
                <a:extLst>
                  <a:ext uri="{FF2B5EF4-FFF2-40B4-BE49-F238E27FC236}">
                    <a16:creationId xmlns:a16="http://schemas.microsoft.com/office/drawing/2014/main" id="{A5D9ABDE-1D2A-EEFA-5324-FCE1563CF2F0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325C3CCF-EB98-7212-681D-CE8896CAC25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F8F5406F-F511-C025-CF6E-DD10134CD62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2054942" y="2511742"/>
            <a:ext cx="7590503" cy="17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 of real and synthetic data during training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 of random bias field and motion augmentations during training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 of Sharpness-Aware Minimization optimizer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Finetuning with simulated low-resolution data</a:t>
            </a:r>
          </a:p>
        </p:txBody>
      </p:sp>
      <p:sp>
        <p:nvSpPr>
          <p:cNvPr id="7173" name="Rectangle: Rounded Corners 7172">
            <a:extLst>
              <a:ext uri="{FF2B5EF4-FFF2-40B4-BE49-F238E27FC236}">
                <a16:creationId xmlns:a16="http://schemas.microsoft.com/office/drawing/2014/main" id="{6B62643C-01C8-1B32-0607-28A845306582}"/>
              </a:ext>
            </a:extLst>
          </p:cNvPr>
          <p:cNvSpPr/>
          <p:nvPr/>
        </p:nvSpPr>
        <p:spPr>
          <a:xfrm>
            <a:off x="865239" y="1711106"/>
            <a:ext cx="1455174" cy="4463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 err="1">
                <a:solidFill>
                  <a:srgbClr val="B23838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Keypoints</a:t>
            </a:r>
            <a:endParaRPr lang="en-GB" sz="1800" dirty="0">
              <a:solidFill>
                <a:srgbClr val="B23838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7175" name="Номер слайда 17">
            <a:extLst>
              <a:ext uri="{FF2B5EF4-FFF2-40B4-BE49-F238E27FC236}">
                <a16:creationId xmlns:a16="http://schemas.microsoft.com/office/drawing/2014/main" id="{DE02807F-502C-4C21-4BB9-D995877902AD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40837-54BC-2068-0D3D-D1AEDF14C0EA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2C8629-D1F8-53F9-62A2-4BB12FD119B6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AD6AA-ED43-2ACF-3818-23F04EC350F8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0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9DC7E4-EBC6-3CB5-6296-8AF765347FDF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3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D3E54220-7A88-4530-9933-DD8F30E531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46CA8E-866A-30C3-9A69-5A0647A86CEB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5" name="Picture 6" descr="Universidad de Girona – Cursos.com">
                <a:extLst>
                  <a:ext uri="{FF2B5EF4-FFF2-40B4-BE49-F238E27FC236}">
                    <a16:creationId xmlns:a16="http://schemas.microsoft.com/office/drawing/2014/main" id="{D0788A11-02E2-15E2-847F-70322665A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Google Shape;67;p1">
                <a:extLst>
                  <a:ext uri="{FF2B5EF4-FFF2-40B4-BE49-F238E27FC236}">
                    <a16:creationId xmlns:a16="http://schemas.microsoft.com/office/drawing/2014/main" id="{41E2A11C-78D2-948F-436C-FAD2101B34C4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BB1CFC1-8D57-B3CD-6A66-C9496AFE56F5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7342F525-EB5D-28EE-6714-4E748101049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451306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7299892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D72E-0669-C06E-0A9A-68889A0D00A0}"/>
              </a:ext>
            </a:extLst>
          </p:cNvPr>
          <p:cNvSpPr txBox="1"/>
          <p:nvPr/>
        </p:nvSpPr>
        <p:spPr>
          <a:xfrm>
            <a:off x="5328207" y="4714387"/>
            <a:ext cx="1248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Segmentation mask with subregions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7299892" y="4799026"/>
            <a:ext cx="3564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Deformed synthetic T2w images with corresponding tissue masks </a:t>
            </a:r>
            <a:r>
              <a:rPr lang="en-GB" sz="9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GB" sz="1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2175490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pic>
        <p:nvPicPr>
          <p:cNvPr id="35" name="Picture 34" descr="A computer screen shot of a brain">
            <a:extLst>
              <a:ext uri="{FF2B5EF4-FFF2-40B4-BE49-F238E27FC236}">
                <a16:creationId xmlns:a16="http://schemas.microsoft.com/office/drawing/2014/main" id="{06D824E5-4865-478E-298C-5A67274AE2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" t="5093" r="45229" b="29782"/>
          <a:stretch/>
        </p:blipFill>
        <p:spPr>
          <a:xfrm>
            <a:off x="5328248" y="2838212"/>
            <a:ext cx="1248151" cy="1470686"/>
          </a:xfrm>
          <a:prstGeom prst="rect">
            <a:avLst/>
          </a:prstGeom>
        </p:spPr>
      </p:pic>
      <p:pic>
        <p:nvPicPr>
          <p:cNvPr id="45" name="Picture 4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F9A031-6586-9312-609F-8D4C6911DF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67" t="6436" r="35878" b="19272"/>
          <a:stretch/>
        </p:blipFill>
        <p:spPr>
          <a:xfrm>
            <a:off x="7299892" y="2829592"/>
            <a:ext cx="1281524" cy="1479306"/>
          </a:xfrm>
          <a:prstGeom prst="rect">
            <a:avLst/>
          </a:prstGeom>
        </p:spPr>
      </p:pic>
      <p:pic>
        <p:nvPicPr>
          <p:cNvPr id="47" name="Picture 4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36AC37-8A1D-5D5A-44BB-700F62DDFE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59" t="6435" r="35385" b="19272"/>
          <a:stretch/>
        </p:blipFill>
        <p:spPr>
          <a:xfrm>
            <a:off x="8968622" y="2829592"/>
            <a:ext cx="1281524" cy="1479306"/>
          </a:xfrm>
          <a:prstGeom prst="rect">
            <a:avLst/>
          </a:prstGeom>
        </p:spPr>
      </p:pic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DB5AA269-ED19-A410-A71C-F3BF9686663D}"/>
              </a:ext>
            </a:extLst>
          </p:cNvPr>
          <p:cNvCxnSpPr>
            <a:cxnSpLocks/>
          </p:cNvCxnSpPr>
          <p:nvPr/>
        </p:nvCxnSpPr>
        <p:spPr>
          <a:xfrm>
            <a:off x="4827690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AAE72789-075B-4B59-4FB4-A3986733D391}"/>
              </a:ext>
            </a:extLst>
          </p:cNvPr>
          <p:cNvCxnSpPr>
            <a:cxnSpLocks/>
          </p:cNvCxnSpPr>
          <p:nvPr/>
        </p:nvCxnSpPr>
        <p:spPr>
          <a:xfrm>
            <a:off x="6773153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3A7E879D-AA8D-9993-FE2B-D4D17A872CA4}"/>
              </a:ext>
            </a:extLst>
          </p:cNvPr>
          <p:cNvSpPr/>
          <p:nvPr/>
        </p:nvSpPr>
        <p:spPr>
          <a:xfrm>
            <a:off x="1774518" y="2143612"/>
            <a:ext cx="9396821" cy="3419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73" name="Rectangle: Rounded Corners 7172">
            <a:extLst>
              <a:ext uri="{FF2B5EF4-FFF2-40B4-BE49-F238E27FC236}">
                <a16:creationId xmlns:a16="http://schemas.microsoft.com/office/drawing/2014/main" id="{6B62643C-01C8-1B32-0607-28A845306582}"/>
              </a:ext>
            </a:extLst>
          </p:cNvPr>
          <p:cNvSpPr/>
          <p:nvPr/>
        </p:nvSpPr>
        <p:spPr>
          <a:xfrm>
            <a:off x="588607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 data</a:t>
            </a:r>
          </a:p>
        </p:txBody>
      </p:sp>
      <p:sp>
        <p:nvSpPr>
          <p:cNvPr id="5" name="Номер слайда 17">
            <a:extLst>
              <a:ext uri="{FF2B5EF4-FFF2-40B4-BE49-F238E27FC236}">
                <a16:creationId xmlns:a16="http://schemas.microsoft.com/office/drawing/2014/main" id="{B666F572-BA75-F83B-C862-FA519D13D8B3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8B2D7-4961-1241-B403-5E4E25B900D5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779FB-DD86-2504-531C-49C40549CF42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CF51B7-F64A-EC73-96C4-7B71F720D2A8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</p:spTree>
    <p:extLst>
      <p:ext uri="{BB962C8B-B14F-4D97-AF65-F5344CB8AC3E}">
        <p14:creationId xmlns:p14="http://schemas.microsoft.com/office/powerpoint/2010/main" val="165572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AD914C-BBD2-E8C1-D778-484AA923B7BE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4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AEBA3E30-C79C-4338-6B15-A718EE184DF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899E926-DC88-86D2-5596-E2EDD935240E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6" name="Picture 6" descr="Universidad de Girona – Cursos.com">
                <a:extLst>
                  <a:ext uri="{FF2B5EF4-FFF2-40B4-BE49-F238E27FC236}">
                    <a16:creationId xmlns:a16="http://schemas.microsoft.com/office/drawing/2014/main" id="{F77A6A2F-531E-78F6-1B4B-F18019A03E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Google Shape;67;p1">
                <a:extLst>
                  <a:ext uri="{FF2B5EF4-FFF2-40B4-BE49-F238E27FC236}">
                    <a16:creationId xmlns:a16="http://schemas.microsoft.com/office/drawing/2014/main" id="{82E9B95B-D1CA-786A-6CBE-4A36EE75C8BD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F5E66FF5-D661-967E-8CF3-F8F98AE03E1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A726F066-4A7A-7A70-E14A-5713C4E45FA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451306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7299892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D72E-0669-C06E-0A9A-68889A0D00A0}"/>
              </a:ext>
            </a:extLst>
          </p:cNvPr>
          <p:cNvSpPr txBox="1"/>
          <p:nvPr/>
        </p:nvSpPr>
        <p:spPr>
          <a:xfrm>
            <a:off x="5328207" y="4714387"/>
            <a:ext cx="1248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Segmentation mask with subregions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7299892" y="4799026"/>
            <a:ext cx="3564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Deformed synthetic T2w images with corresponding tissue masks </a:t>
            </a:r>
            <a:r>
              <a:rPr lang="en-GB" sz="9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GB" sz="1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2175490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pic>
        <p:nvPicPr>
          <p:cNvPr id="35" name="Picture 34" descr="A computer screen shot of a brain">
            <a:extLst>
              <a:ext uri="{FF2B5EF4-FFF2-40B4-BE49-F238E27FC236}">
                <a16:creationId xmlns:a16="http://schemas.microsoft.com/office/drawing/2014/main" id="{06D824E5-4865-478E-298C-5A67274AE2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" t="5093" r="45229" b="29782"/>
          <a:stretch/>
        </p:blipFill>
        <p:spPr>
          <a:xfrm>
            <a:off x="5328248" y="2838212"/>
            <a:ext cx="1248151" cy="1470686"/>
          </a:xfrm>
          <a:prstGeom prst="rect">
            <a:avLst/>
          </a:prstGeom>
        </p:spPr>
      </p:pic>
      <p:pic>
        <p:nvPicPr>
          <p:cNvPr id="45" name="Picture 4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F9A031-6586-9312-609F-8D4C6911DF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67" t="6436" r="35878" b="19272"/>
          <a:stretch/>
        </p:blipFill>
        <p:spPr>
          <a:xfrm>
            <a:off x="7299892" y="2829592"/>
            <a:ext cx="1281524" cy="1479306"/>
          </a:xfrm>
          <a:prstGeom prst="rect">
            <a:avLst/>
          </a:prstGeom>
        </p:spPr>
      </p:pic>
      <p:pic>
        <p:nvPicPr>
          <p:cNvPr id="47" name="Picture 4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36AC37-8A1D-5D5A-44BB-700F62DDFE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59" t="6435" r="35385" b="19272"/>
          <a:stretch/>
        </p:blipFill>
        <p:spPr>
          <a:xfrm>
            <a:off x="8968622" y="2829592"/>
            <a:ext cx="1281524" cy="1479306"/>
          </a:xfrm>
          <a:prstGeom prst="rect">
            <a:avLst/>
          </a:prstGeom>
        </p:spPr>
      </p:pic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DB5AA269-ED19-A410-A71C-F3BF9686663D}"/>
              </a:ext>
            </a:extLst>
          </p:cNvPr>
          <p:cNvCxnSpPr>
            <a:cxnSpLocks/>
          </p:cNvCxnSpPr>
          <p:nvPr/>
        </p:nvCxnSpPr>
        <p:spPr>
          <a:xfrm>
            <a:off x="4827690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AAE72789-075B-4B59-4FB4-A3986733D391}"/>
              </a:ext>
            </a:extLst>
          </p:cNvPr>
          <p:cNvCxnSpPr>
            <a:cxnSpLocks/>
          </p:cNvCxnSpPr>
          <p:nvPr/>
        </p:nvCxnSpPr>
        <p:spPr>
          <a:xfrm>
            <a:off x="6773153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3A7E879D-AA8D-9993-FE2B-D4D17A872CA4}"/>
              </a:ext>
            </a:extLst>
          </p:cNvPr>
          <p:cNvSpPr/>
          <p:nvPr/>
        </p:nvSpPr>
        <p:spPr>
          <a:xfrm>
            <a:off x="4730548" y="2143612"/>
            <a:ext cx="6615877" cy="3419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7CBFA1C7-117B-0CA2-62F6-ED4BB6750CC8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15E35-9191-295D-3708-F7E1B7F23F7C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65BE6-942F-E02F-93A4-A4369BC931A1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1B80E-3C49-7609-C212-E4BCD9050A44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578392-18FC-75B5-93EB-DB1AF8C163B1}"/>
              </a:ext>
            </a:extLst>
          </p:cNvPr>
          <p:cNvSpPr/>
          <p:nvPr/>
        </p:nvSpPr>
        <p:spPr>
          <a:xfrm>
            <a:off x="588607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92259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4721A3C-4622-1BAC-D0AE-73BF4B8373D5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4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E4D61E93-DE62-D650-BDB0-1A6EA386BD2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80BDC6-E7E8-742D-463C-2432F6878585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6" name="Picture 6" descr="Universidad de Girona – Cursos.com">
                <a:extLst>
                  <a:ext uri="{FF2B5EF4-FFF2-40B4-BE49-F238E27FC236}">
                    <a16:creationId xmlns:a16="http://schemas.microsoft.com/office/drawing/2014/main" id="{1C7E2B18-BE49-F454-FF49-08D6BCE5C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Google Shape;67;p1">
                <a:extLst>
                  <a:ext uri="{FF2B5EF4-FFF2-40B4-BE49-F238E27FC236}">
                    <a16:creationId xmlns:a16="http://schemas.microsoft.com/office/drawing/2014/main" id="{39372E73-1818-C46B-1E8E-45024432B5FB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D8AE096A-5339-CE23-25AB-93FD304E961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28B22F37-E60F-948D-79F0-BD566F92EFF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451306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7299892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D72E-0669-C06E-0A9A-68889A0D00A0}"/>
              </a:ext>
            </a:extLst>
          </p:cNvPr>
          <p:cNvSpPr txBox="1"/>
          <p:nvPr/>
        </p:nvSpPr>
        <p:spPr>
          <a:xfrm>
            <a:off x="5328207" y="4714387"/>
            <a:ext cx="1248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Segmentation mask with subregions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7299892" y="4799026"/>
            <a:ext cx="3564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Deformed synthetic T2w images with corresponding tissue masks </a:t>
            </a:r>
            <a:r>
              <a:rPr lang="en-GB" sz="9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GB" sz="11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2175490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pic>
        <p:nvPicPr>
          <p:cNvPr id="35" name="Picture 34" descr="A computer screen shot of a brain">
            <a:extLst>
              <a:ext uri="{FF2B5EF4-FFF2-40B4-BE49-F238E27FC236}">
                <a16:creationId xmlns:a16="http://schemas.microsoft.com/office/drawing/2014/main" id="{06D824E5-4865-478E-298C-5A67274AE2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" t="5093" r="45229" b="29782"/>
          <a:stretch/>
        </p:blipFill>
        <p:spPr>
          <a:xfrm>
            <a:off x="5328248" y="2838212"/>
            <a:ext cx="1248151" cy="1470686"/>
          </a:xfrm>
          <a:prstGeom prst="rect">
            <a:avLst/>
          </a:prstGeom>
        </p:spPr>
      </p:pic>
      <p:pic>
        <p:nvPicPr>
          <p:cNvPr id="45" name="Picture 4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F9A031-6586-9312-609F-8D4C6911DF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67" t="6436" r="35878" b="19272"/>
          <a:stretch/>
        </p:blipFill>
        <p:spPr>
          <a:xfrm>
            <a:off x="7299892" y="2829592"/>
            <a:ext cx="1281524" cy="1479306"/>
          </a:xfrm>
          <a:prstGeom prst="rect">
            <a:avLst/>
          </a:prstGeom>
        </p:spPr>
      </p:pic>
      <p:pic>
        <p:nvPicPr>
          <p:cNvPr id="47" name="Picture 4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36AC37-8A1D-5D5A-44BB-700F62DDFE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59" t="6435" r="35385" b="19272"/>
          <a:stretch/>
        </p:blipFill>
        <p:spPr>
          <a:xfrm>
            <a:off x="8968622" y="2829592"/>
            <a:ext cx="1281524" cy="1479306"/>
          </a:xfrm>
          <a:prstGeom prst="rect">
            <a:avLst/>
          </a:prstGeom>
        </p:spPr>
      </p:pic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DB5AA269-ED19-A410-A71C-F3BF9686663D}"/>
              </a:ext>
            </a:extLst>
          </p:cNvPr>
          <p:cNvCxnSpPr>
            <a:cxnSpLocks/>
          </p:cNvCxnSpPr>
          <p:nvPr/>
        </p:nvCxnSpPr>
        <p:spPr>
          <a:xfrm>
            <a:off x="4827690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AAE72789-075B-4B59-4FB4-A3986733D391}"/>
              </a:ext>
            </a:extLst>
          </p:cNvPr>
          <p:cNvCxnSpPr>
            <a:cxnSpLocks/>
          </p:cNvCxnSpPr>
          <p:nvPr/>
        </p:nvCxnSpPr>
        <p:spPr>
          <a:xfrm>
            <a:off x="6773153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3A7E879D-AA8D-9993-FE2B-D4D17A872CA4}"/>
              </a:ext>
            </a:extLst>
          </p:cNvPr>
          <p:cNvSpPr/>
          <p:nvPr/>
        </p:nvSpPr>
        <p:spPr>
          <a:xfrm>
            <a:off x="6757887" y="2143612"/>
            <a:ext cx="4195248" cy="3419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506D6CFF-5F5B-C402-B76C-1D0EB8BBCCF0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6CE6C-429A-074F-525E-F405A3F15407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ECCA4-6491-861A-266C-7266095216E3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9E48E-DDFA-3275-B7EC-721289C8701F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ACA68A-C61F-6B53-D3F7-6551DB2B227B}"/>
              </a:ext>
            </a:extLst>
          </p:cNvPr>
          <p:cNvSpPr/>
          <p:nvPr/>
        </p:nvSpPr>
        <p:spPr>
          <a:xfrm>
            <a:off x="588607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9969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860CE9-1761-C0EE-8EAF-DB99E2D7AB88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6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00CE9756-8EEE-FA69-D373-1BE88755DDA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B8F153-EDE7-46BC-51DE-47982C34CF73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8" name="Picture 6" descr="Universidad de Girona – Cursos.com">
                <a:extLst>
                  <a:ext uri="{FF2B5EF4-FFF2-40B4-BE49-F238E27FC236}">
                    <a16:creationId xmlns:a16="http://schemas.microsoft.com/office/drawing/2014/main" id="{30E58404-4F16-1113-C5AD-B90CF065A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Google Shape;67;p1">
                <a:extLst>
                  <a:ext uri="{FF2B5EF4-FFF2-40B4-BE49-F238E27FC236}">
                    <a16:creationId xmlns:a16="http://schemas.microsoft.com/office/drawing/2014/main" id="{C09EF0A9-19CD-7B82-04B4-7C6F5D3DDE5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CEC2200D-4E6D-8E42-D5CE-81ABC20ECC2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740B45C6-4068-C32E-72FD-23D64F6AA6ED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451306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7299892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D72E-0669-C06E-0A9A-68889A0D00A0}"/>
              </a:ext>
            </a:extLst>
          </p:cNvPr>
          <p:cNvSpPr txBox="1"/>
          <p:nvPr/>
        </p:nvSpPr>
        <p:spPr>
          <a:xfrm>
            <a:off x="5328207" y="4714387"/>
            <a:ext cx="1248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Segmentation mask with subregions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7299892" y="4799026"/>
            <a:ext cx="3564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Deformed synthetic T2w images with corresponding tissue masks </a:t>
            </a:r>
            <a:r>
              <a:rPr lang="en-GB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GB" sz="1100" b="1" i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2175490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pic>
        <p:nvPicPr>
          <p:cNvPr id="35" name="Picture 34" descr="A computer screen shot of a brain">
            <a:extLst>
              <a:ext uri="{FF2B5EF4-FFF2-40B4-BE49-F238E27FC236}">
                <a16:creationId xmlns:a16="http://schemas.microsoft.com/office/drawing/2014/main" id="{06D824E5-4865-478E-298C-5A67274AE2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" t="5093" r="45229" b="29782"/>
          <a:stretch/>
        </p:blipFill>
        <p:spPr>
          <a:xfrm>
            <a:off x="5328248" y="2838212"/>
            <a:ext cx="1248151" cy="1470686"/>
          </a:xfrm>
          <a:prstGeom prst="rect">
            <a:avLst/>
          </a:prstGeom>
        </p:spPr>
      </p:pic>
      <p:pic>
        <p:nvPicPr>
          <p:cNvPr id="45" name="Picture 4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AF9A031-6586-9312-609F-8D4C6911DF9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067" t="6436" r="35878" b="19272"/>
          <a:stretch/>
        </p:blipFill>
        <p:spPr>
          <a:xfrm>
            <a:off x="7299893" y="2829592"/>
            <a:ext cx="1281524" cy="1479306"/>
          </a:xfrm>
          <a:prstGeom prst="rect">
            <a:avLst/>
          </a:prstGeom>
        </p:spPr>
      </p:pic>
      <p:pic>
        <p:nvPicPr>
          <p:cNvPr id="47" name="Picture 4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36AC37-8A1D-5D5A-44BB-700F62DDFE1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559" t="6435" r="35385" b="19272"/>
          <a:stretch/>
        </p:blipFill>
        <p:spPr>
          <a:xfrm>
            <a:off x="8968619" y="2829592"/>
            <a:ext cx="1281523" cy="1479306"/>
          </a:xfrm>
          <a:prstGeom prst="rect">
            <a:avLst/>
          </a:prstGeom>
        </p:spPr>
      </p:pic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DB5AA269-ED19-A410-A71C-F3BF9686663D}"/>
              </a:ext>
            </a:extLst>
          </p:cNvPr>
          <p:cNvCxnSpPr>
            <a:cxnSpLocks/>
          </p:cNvCxnSpPr>
          <p:nvPr/>
        </p:nvCxnSpPr>
        <p:spPr>
          <a:xfrm>
            <a:off x="4827690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AAE72789-075B-4B59-4FB4-A3986733D391}"/>
              </a:ext>
            </a:extLst>
          </p:cNvPr>
          <p:cNvCxnSpPr>
            <a:cxnSpLocks/>
          </p:cNvCxnSpPr>
          <p:nvPr/>
        </p:nvCxnSpPr>
        <p:spPr>
          <a:xfrm>
            <a:off x="6773153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3A7E879D-AA8D-9993-FE2B-D4D17A872CA4}"/>
              </a:ext>
            </a:extLst>
          </p:cNvPr>
          <p:cNvSpPr/>
          <p:nvPr/>
        </p:nvSpPr>
        <p:spPr>
          <a:xfrm flipH="1">
            <a:off x="11739715" y="2143612"/>
            <a:ext cx="209770" cy="3419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1064C-8D9C-DBD1-B7BE-2B84426BB417}"/>
              </a:ext>
            </a:extLst>
          </p:cNvPr>
          <p:cNvSpPr/>
          <p:nvPr/>
        </p:nvSpPr>
        <p:spPr>
          <a:xfrm flipH="1">
            <a:off x="8069447" y="4410717"/>
            <a:ext cx="2318958" cy="3036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3BDC8-1105-31A6-A41D-13ADB82BC990}"/>
              </a:ext>
            </a:extLst>
          </p:cNvPr>
          <p:cNvSpPr txBox="1"/>
          <p:nvPr/>
        </p:nvSpPr>
        <p:spPr>
          <a:xfrm>
            <a:off x="588607" y="6211950"/>
            <a:ext cx="10974127" cy="25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Billot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Benjamin,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SynthSeg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Segmentation of brain MRI scans of any contrast and resolution without retraining." Medical image analysis 86 (2023)</a:t>
            </a:r>
            <a:endParaRPr lang="en-GB" sz="900" b="1" i="1" dirty="0">
              <a:solidFill>
                <a:schemeClr val="bg1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629B8B2A-CFC8-5548-69E3-2816B63B17E8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D3F25-E364-54CF-24CD-BDBE189EA57E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2B501-4E68-9E46-63E8-BCA89A5E4FC5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E531A4-275C-FD4D-2355-41A6979350E7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B7A7F2-5013-9BA3-A302-155E9889D7D9}"/>
              </a:ext>
            </a:extLst>
          </p:cNvPr>
          <p:cNvSpPr/>
          <p:nvPr/>
        </p:nvSpPr>
        <p:spPr>
          <a:xfrm>
            <a:off x="588607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380947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A4EA46C-8D51-852C-B13A-50DABD3E49AD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7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42745E69-BAE2-1D94-6EA4-EEF20D1CD6D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88CEDB-928D-8240-890C-A0071BF4C9E7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9" name="Picture 6" descr="Universidad de Girona – Cursos.com">
                <a:extLst>
                  <a:ext uri="{FF2B5EF4-FFF2-40B4-BE49-F238E27FC236}">
                    <a16:creationId xmlns:a16="http://schemas.microsoft.com/office/drawing/2014/main" id="{F0F6A0D4-DD4C-ECC1-B5A7-77EB38F2D4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Google Shape;67;p1">
                <a:extLst>
                  <a:ext uri="{FF2B5EF4-FFF2-40B4-BE49-F238E27FC236}">
                    <a16:creationId xmlns:a16="http://schemas.microsoft.com/office/drawing/2014/main" id="{7C4EE5ED-C181-A3CD-2E41-B3AB6687186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A304F185-3467-342B-D686-1ABFABC0CDB7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D9C60088-2E13-6635-6A2C-23FF2E4DEA9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451306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7299892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D72E-0669-C06E-0A9A-68889A0D00A0}"/>
              </a:ext>
            </a:extLst>
          </p:cNvPr>
          <p:cNvSpPr txBox="1"/>
          <p:nvPr/>
        </p:nvSpPr>
        <p:spPr>
          <a:xfrm>
            <a:off x="5328207" y="4714387"/>
            <a:ext cx="1248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Segmentation mask with subregions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7299892" y="4799026"/>
            <a:ext cx="3564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Deformed synthetic T2w images with corresponding tissue masks </a:t>
            </a:r>
            <a:r>
              <a:rPr lang="en-GB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GB" sz="1100" b="1" i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2175490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pic>
        <p:nvPicPr>
          <p:cNvPr id="35" name="Picture 34" descr="A computer screen shot of a brain">
            <a:extLst>
              <a:ext uri="{FF2B5EF4-FFF2-40B4-BE49-F238E27FC236}">
                <a16:creationId xmlns:a16="http://schemas.microsoft.com/office/drawing/2014/main" id="{06D824E5-4865-478E-298C-5A67274AE2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" t="5093" r="45229" b="29782"/>
          <a:stretch/>
        </p:blipFill>
        <p:spPr>
          <a:xfrm>
            <a:off x="5328248" y="2838212"/>
            <a:ext cx="1248151" cy="147068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04F8814-8ADC-B22A-ECA2-99745183C4E9}"/>
              </a:ext>
            </a:extLst>
          </p:cNvPr>
          <p:cNvGrpSpPr/>
          <p:nvPr/>
        </p:nvGrpSpPr>
        <p:grpSpPr>
          <a:xfrm>
            <a:off x="7299892" y="2192477"/>
            <a:ext cx="1904745" cy="2116421"/>
            <a:chOff x="9018438" y="2010832"/>
            <a:chExt cx="2130269" cy="2367008"/>
          </a:xfrm>
        </p:grpSpPr>
        <p:pic>
          <p:nvPicPr>
            <p:cNvPr id="37" name="Picture 3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0B3CE76-2B5F-C131-74AC-7E9FE41E4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454" t="6436" r="38693" b="19272"/>
            <a:stretch/>
          </p:blipFill>
          <p:spPr>
            <a:xfrm>
              <a:off x="9771756" y="2010832"/>
              <a:ext cx="1376951" cy="1654458"/>
            </a:xfrm>
            <a:prstGeom prst="rect">
              <a:avLst/>
            </a:prstGeom>
          </p:spPr>
        </p:pic>
        <p:pic>
          <p:nvPicPr>
            <p:cNvPr id="41" name="Picture 4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2829A9A-6656-4297-09EB-29BEDB0D8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239" t="6436" r="38908" b="19271"/>
            <a:stretch/>
          </p:blipFill>
          <p:spPr>
            <a:xfrm>
              <a:off x="9599948" y="2185130"/>
              <a:ext cx="1376951" cy="1654458"/>
            </a:xfrm>
            <a:prstGeom prst="rect">
              <a:avLst/>
            </a:prstGeom>
          </p:spPr>
        </p:pic>
        <p:pic>
          <p:nvPicPr>
            <p:cNvPr id="49" name="Picture 48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92E1107A-7B82-F3F4-6C58-F33F90D1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879" t="6972" r="36915" b="18734"/>
            <a:stretch/>
          </p:blipFill>
          <p:spPr>
            <a:xfrm>
              <a:off x="9402063" y="2365050"/>
              <a:ext cx="1411559" cy="1654458"/>
            </a:xfrm>
            <a:prstGeom prst="rect">
              <a:avLst/>
            </a:prstGeom>
          </p:spPr>
        </p:pic>
        <p:pic>
          <p:nvPicPr>
            <p:cNvPr id="53" name="Picture 5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E2A306A-19E3-76CE-BF5D-949D2CE90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914" t="2556" r="34879" b="23150"/>
            <a:stretch/>
          </p:blipFill>
          <p:spPr>
            <a:xfrm>
              <a:off x="9219320" y="2546828"/>
              <a:ext cx="1411559" cy="1654458"/>
            </a:xfrm>
            <a:prstGeom prst="rect">
              <a:avLst/>
            </a:prstGeom>
          </p:spPr>
        </p:pic>
        <p:pic>
          <p:nvPicPr>
            <p:cNvPr id="45" name="Picture 4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AF9A031-6586-9312-609F-8D4C6911D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8067" t="6436" r="35878" b="19272"/>
            <a:stretch/>
          </p:blipFill>
          <p:spPr>
            <a:xfrm>
              <a:off x="9018438" y="2723382"/>
              <a:ext cx="1433258" cy="165445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17186E-23CC-E9A4-1B40-076C7FF111AC}"/>
              </a:ext>
            </a:extLst>
          </p:cNvPr>
          <p:cNvGrpSpPr/>
          <p:nvPr/>
        </p:nvGrpSpPr>
        <p:grpSpPr>
          <a:xfrm>
            <a:off x="8968622" y="2192477"/>
            <a:ext cx="1895651" cy="2116421"/>
            <a:chOff x="11828719" y="2010832"/>
            <a:chExt cx="2120099" cy="2367008"/>
          </a:xfrm>
        </p:grpSpPr>
        <p:pic>
          <p:nvPicPr>
            <p:cNvPr id="39" name="Picture 3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644D022-F484-B607-9489-0855C2FC8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437" t="6435" r="40322" b="19272"/>
            <a:stretch/>
          </p:blipFill>
          <p:spPr>
            <a:xfrm>
              <a:off x="12613090" y="2010832"/>
              <a:ext cx="1335728" cy="1654458"/>
            </a:xfrm>
            <a:prstGeom prst="rect">
              <a:avLst/>
            </a:prstGeom>
          </p:spPr>
        </p:pic>
        <p:pic>
          <p:nvPicPr>
            <p:cNvPr id="43" name="Picture 4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44CD72A-87BD-0E73-A6F0-F0A171CBC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7782" t="6435" r="38424" b="19272"/>
            <a:stretch/>
          </p:blipFill>
          <p:spPr>
            <a:xfrm>
              <a:off x="12390712" y="2185130"/>
              <a:ext cx="1375470" cy="1654458"/>
            </a:xfrm>
            <a:prstGeom prst="rect">
              <a:avLst/>
            </a:prstGeom>
          </p:spPr>
        </p:pic>
        <p:pic>
          <p:nvPicPr>
            <p:cNvPr id="51" name="Picture 5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FBF8A28-092B-A25F-96E1-1DB033189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6818" t="6972" r="41200" b="18736"/>
            <a:stretch/>
          </p:blipFill>
          <p:spPr>
            <a:xfrm>
              <a:off x="12257903" y="2365050"/>
              <a:ext cx="1329116" cy="1654458"/>
            </a:xfrm>
            <a:prstGeom prst="rect">
              <a:avLst/>
            </a:prstGeom>
          </p:spPr>
        </p:pic>
        <p:pic>
          <p:nvPicPr>
            <p:cNvPr id="55" name="Picture 5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D1845B3-BC8F-558E-DBDC-CD5AB41FA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11780" t="2556" r="33125" b="23150"/>
            <a:stretch/>
          </p:blipFill>
          <p:spPr>
            <a:xfrm>
              <a:off x="12007902" y="2546828"/>
              <a:ext cx="1408705" cy="1654458"/>
            </a:xfrm>
            <a:prstGeom prst="rect">
              <a:avLst/>
            </a:prstGeom>
          </p:spPr>
        </p:pic>
        <p:pic>
          <p:nvPicPr>
            <p:cNvPr id="47" name="Picture 4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2536AC37-8A1D-5D5A-44BB-700F62DDF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559" t="6435" r="35385" b="19272"/>
            <a:stretch/>
          </p:blipFill>
          <p:spPr>
            <a:xfrm>
              <a:off x="11828719" y="2723382"/>
              <a:ext cx="1433258" cy="1654458"/>
            </a:xfrm>
            <a:prstGeom prst="rect">
              <a:avLst/>
            </a:prstGeom>
          </p:spPr>
        </p:pic>
      </p:grp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DB5AA269-ED19-A410-A71C-F3BF9686663D}"/>
              </a:ext>
            </a:extLst>
          </p:cNvPr>
          <p:cNvCxnSpPr>
            <a:cxnSpLocks/>
          </p:cNvCxnSpPr>
          <p:nvPr/>
        </p:nvCxnSpPr>
        <p:spPr>
          <a:xfrm>
            <a:off x="4827690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AAE72789-075B-4B59-4FB4-A3986733D391}"/>
              </a:ext>
            </a:extLst>
          </p:cNvPr>
          <p:cNvCxnSpPr>
            <a:cxnSpLocks/>
          </p:cNvCxnSpPr>
          <p:nvPr/>
        </p:nvCxnSpPr>
        <p:spPr>
          <a:xfrm>
            <a:off x="6773153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3A7E879D-AA8D-9993-FE2B-D4D17A872CA4}"/>
              </a:ext>
            </a:extLst>
          </p:cNvPr>
          <p:cNvSpPr/>
          <p:nvPr/>
        </p:nvSpPr>
        <p:spPr>
          <a:xfrm flipH="1">
            <a:off x="11739715" y="2143612"/>
            <a:ext cx="209770" cy="34192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1064C-8D9C-DBD1-B7BE-2B84426BB417}"/>
              </a:ext>
            </a:extLst>
          </p:cNvPr>
          <p:cNvSpPr/>
          <p:nvPr/>
        </p:nvSpPr>
        <p:spPr>
          <a:xfrm flipH="1">
            <a:off x="8069447" y="4410717"/>
            <a:ext cx="2318958" cy="30367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29731-1A2E-70F3-7B4D-AD8B6682D92D}"/>
              </a:ext>
            </a:extLst>
          </p:cNvPr>
          <p:cNvSpPr txBox="1"/>
          <p:nvPr/>
        </p:nvSpPr>
        <p:spPr>
          <a:xfrm>
            <a:off x="11085750" y="2932130"/>
            <a:ext cx="487679" cy="369332"/>
          </a:xfrm>
          <a:prstGeom prst="rect">
            <a:avLst/>
          </a:prstGeom>
          <a:solidFill>
            <a:srgbClr val="DEEBF7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x</a:t>
            </a:r>
            <a:r>
              <a:rPr lang="en-GB" sz="1800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5</a:t>
            </a:r>
            <a:endParaRPr lang="en-GB" sz="1200" dirty="0">
              <a:solidFill>
                <a:schemeClr val="accent1">
                  <a:lumMod val="50000"/>
                </a:schemeClr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561C5C52-B3AA-7B55-6746-A8EE5175D8A8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21469-670F-E933-B023-9CC3C19F55AD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852BB-8874-34B2-B510-DDA10CF9DF29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A214E-9CDB-2AE3-8F8E-AE53E976AB99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BC56775-408F-48C4-B94F-B7CD032EAA21}"/>
              </a:ext>
            </a:extLst>
          </p:cNvPr>
          <p:cNvSpPr/>
          <p:nvPr/>
        </p:nvSpPr>
        <p:spPr>
          <a:xfrm>
            <a:off x="588607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7A350-2FD3-D4CF-DECA-0C2AD3A22116}"/>
              </a:ext>
            </a:extLst>
          </p:cNvPr>
          <p:cNvSpPr txBox="1"/>
          <p:nvPr/>
        </p:nvSpPr>
        <p:spPr>
          <a:xfrm>
            <a:off x="588607" y="6211950"/>
            <a:ext cx="10974127" cy="25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Billot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Benjamin,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SynthSeg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Segmentation of brain MRI scans of any contrast and resolution without retraining." Medical image analysis 86 (2023)</a:t>
            </a:r>
            <a:endParaRPr lang="en-GB" sz="900" b="1" i="1" dirty="0">
              <a:solidFill>
                <a:schemeClr val="bg1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6ECE3CE-EDC8-44E0-6E75-0C90F523FD6F}"/>
              </a:ext>
            </a:extLst>
          </p:cNvPr>
          <p:cNvGrpSpPr/>
          <p:nvPr/>
        </p:nvGrpSpPr>
        <p:grpSpPr>
          <a:xfrm>
            <a:off x="0" y="9832"/>
            <a:ext cx="12192000" cy="6858000"/>
            <a:chOff x="0" y="9832"/>
            <a:chExt cx="12192000" cy="6858000"/>
          </a:xfrm>
        </p:grpSpPr>
        <p:pic>
          <p:nvPicPr>
            <p:cNvPr id="16" name="Google Shape;90;p2" descr="A green and white flag&#10;&#10;Description automatically generated">
              <a:extLst>
                <a:ext uri="{FF2B5EF4-FFF2-40B4-BE49-F238E27FC236}">
                  <a16:creationId xmlns:a16="http://schemas.microsoft.com/office/drawing/2014/main" id="{6E4BEDBC-64DA-9CEA-C1BE-9C8AFE3D86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t="19641"/>
            <a:stretch/>
          </p:blipFill>
          <p:spPr>
            <a:xfrm>
              <a:off x="0" y="1356852"/>
              <a:ext cx="12192000" cy="55109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191E02-50BD-9A40-7F90-5B686C6B18BC}"/>
                </a:ext>
              </a:extLst>
            </p:cNvPr>
            <p:cNvGrpSpPr/>
            <p:nvPr/>
          </p:nvGrpSpPr>
          <p:grpSpPr>
            <a:xfrm>
              <a:off x="0" y="9832"/>
              <a:ext cx="11935018" cy="1347020"/>
              <a:chOff x="0" y="9832"/>
              <a:chExt cx="11935018" cy="1347020"/>
            </a:xfrm>
          </p:grpSpPr>
          <p:pic>
            <p:nvPicPr>
              <p:cNvPr id="18" name="Picture 6" descr="Universidad de Girona – Cursos.com">
                <a:extLst>
                  <a:ext uri="{FF2B5EF4-FFF2-40B4-BE49-F238E27FC236}">
                    <a16:creationId xmlns:a16="http://schemas.microsoft.com/office/drawing/2014/main" id="{E6C66005-9161-E10A-60E6-F185E41A76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6294" y="263205"/>
                <a:ext cx="1235431" cy="84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Google Shape;67;p1">
                <a:extLst>
                  <a:ext uri="{FF2B5EF4-FFF2-40B4-BE49-F238E27FC236}">
                    <a16:creationId xmlns:a16="http://schemas.microsoft.com/office/drawing/2014/main" id="{E9763419-40E1-26E4-D28E-B6143178FDE2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928935" y="130003"/>
                <a:ext cx="1006083" cy="1106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8313B473-0D75-32BE-2151-31B75B9DCA0A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r="79194" b="80358"/>
              <a:stretch/>
            </p:blipFill>
            <p:spPr>
              <a:xfrm>
                <a:off x="0" y="9832"/>
                <a:ext cx="2536723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90;p2" descr="A green and white flag&#10;&#10;Description automatically generated">
                <a:extLst>
                  <a:ext uri="{FF2B5EF4-FFF2-40B4-BE49-F238E27FC236}">
                    <a16:creationId xmlns:a16="http://schemas.microsoft.com/office/drawing/2014/main" id="{178C2C12-C191-7A38-868D-0A20BDBFD21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88548" b="80358"/>
              <a:stretch/>
            </p:blipFill>
            <p:spPr>
              <a:xfrm>
                <a:off x="2044068" y="9832"/>
                <a:ext cx="1396181" cy="13470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6C74A-00AC-4CA1-6C89-A6E198A6B6A2}"/>
              </a:ext>
            </a:extLst>
          </p:cNvPr>
          <p:cNvSpPr txBox="1"/>
          <p:nvPr/>
        </p:nvSpPr>
        <p:spPr>
          <a:xfrm>
            <a:off x="2451306" y="4410716"/>
            <a:ext cx="185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Original T2w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CDFAD-022F-11E0-1240-6569C445192F}"/>
              </a:ext>
            </a:extLst>
          </p:cNvPr>
          <p:cNvSpPr txBox="1"/>
          <p:nvPr/>
        </p:nvSpPr>
        <p:spPr>
          <a:xfrm>
            <a:off x="7299892" y="4410716"/>
            <a:ext cx="3564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Synthetic T2w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7D72E-0669-C06E-0A9A-68889A0D00A0}"/>
              </a:ext>
            </a:extLst>
          </p:cNvPr>
          <p:cNvSpPr txBox="1"/>
          <p:nvPr/>
        </p:nvSpPr>
        <p:spPr>
          <a:xfrm>
            <a:off x="5328207" y="4714387"/>
            <a:ext cx="12481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Segmentation mask with subregions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95ED4C-2CC5-4974-70E6-787DE42AA9BA}"/>
              </a:ext>
            </a:extLst>
          </p:cNvPr>
          <p:cNvSpPr txBox="1"/>
          <p:nvPr/>
        </p:nvSpPr>
        <p:spPr>
          <a:xfrm>
            <a:off x="7299892" y="4799026"/>
            <a:ext cx="3564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Deformed synthetic T2w images with corresponding tissue masks </a:t>
            </a:r>
            <a:r>
              <a:rPr lang="en-GB" sz="900" b="1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endParaRPr lang="en-GB" sz="1100" b="1" i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CD029E-F7C8-A351-65EB-81F5FD22731C}"/>
              </a:ext>
            </a:extLst>
          </p:cNvPr>
          <p:cNvGrpSpPr/>
          <p:nvPr/>
        </p:nvGrpSpPr>
        <p:grpSpPr>
          <a:xfrm>
            <a:off x="2175490" y="2829689"/>
            <a:ext cx="2427291" cy="1480129"/>
            <a:chOff x="336290" y="2723383"/>
            <a:chExt cx="2714685" cy="1655378"/>
          </a:xfrm>
        </p:grpSpPr>
        <p:pic>
          <p:nvPicPr>
            <p:cNvPr id="28" name="Picture 27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C0F23992-59E1-C78F-FFF0-988AE3958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04" t="6114" r="48817" b="32990"/>
            <a:stretch/>
          </p:blipFill>
          <p:spPr>
            <a:xfrm>
              <a:off x="336290" y="2723383"/>
              <a:ext cx="1368742" cy="1654457"/>
            </a:xfrm>
            <a:prstGeom prst="rect">
              <a:avLst/>
            </a:prstGeom>
          </p:spPr>
        </p:pic>
        <p:pic>
          <p:nvPicPr>
            <p:cNvPr id="31" name="Picture 3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FC85F63B-625C-B79C-C7F8-EB14E5ABD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5930" t="6114" r="50191" b="32989"/>
            <a:stretch/>
          </p:blipFill>
          <p:spPr>
            <a:xfrm>
              <a:off x="1682234" y="2724304"/>
              <a:ext cx="1368741" cy="1654457"/>
            </a:xfrm>
            <a:prstGeom prst="rect">
              <a:avLst/>
            </a:prstGeom>
          </p:spPr>
        </p:pic>
      </p:grpSp>
      <p:pic>
        <p:nvPicPr>
          <p:cNvPr id="35" name="Picture 34" descr="A computer screen shot of a brain">
            <a:extLst>
              <a:ext uri="{FF2B5EF4-FFF2-40B4-BE49-F238E27FC236}">
                <a16:creationId xmlns:a16="http://schemas.microsoft.com/office/drawing/2014/main" id="{06D824E5-4865-478E-298C-5A67274AE2B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302" t="5093" r="45229" b="29782"/>
          <a:stretch/>
        </p:blipFill>
        <p:spPr>
          <a:xfrm>
            <a:off x="5328248" y="2838212"/>
            <a:ext cx="1248151" cy="1470686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904F8814-8ADC-B22A-ECA2-99745183C4E9}"/>
              </a:ext>
            </a:extLst>
          </p:cNvPr>
          <p:cNvGrpSpPr/>
          <p:nvPr/>
        </p:nvGrpSpPr>
        <p:grpSpPr>
          <a:xfrm>
            <a:off x="7299892" y="2192477"/>
            <a:ext cx="1904745" cy="2116421"/>
            <a:chOff x="9018438" y="2010832"/>
            <a:chExt cx="2130269" cy="2367008"/>
          </a:xfrm>
        </p:grpSpPr>
        <p:pic>
          <p:nvPicPr>
            <p:cNvPr id="37" name="Picture 3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10B3CE76-2B5F-C131-74AC-7E9FE41E4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454" t="6436" r="38693" b="19272"/>
            <a:stretch/>
          </p:blipFill>
          <p:spPr>
            <a:xfrm>
              <a:off x="9771756" y="2010832"/>
              <a:ext cx="1376951" cy="1654458"/>
            </a:xfrm>
            <a:prstGeom prst="rect">
              <a:avLst/>
            </a:prstGeom>
          </p:spPr>
        </p:pic>
        <p:pic>
          <p:nvPicPr>
            <p:cNvPr id="41" name="Picture 4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2829A9A-6656-4297-09EB-29BEDB0D80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239" t="6436" r="38908" b="19271"/>
            <a:stretch/>
          </p:blipFill>
          <p:spPr>
            <a:xfrm>
              <a:off x="9599948" y="2185130"/>
              <a:ext cx="1376951" cy="1654458"/>
            </a:xfrm>
            <a:prstGeom prst="rect">
              <a:avLst/>
            </a:prstGeom>
          </p:spPr>
        </p:pic>
        <p:pic>
          <p:nvPicPr>
            <p:cNvPr id="49" name="Picture 48" descr="A close-up of a brain scan&#10;&#10;Description automatically generated">
              <a:extLst>
                <a:ext uri="{FF2B5EF4-FFF2-40B4-BE49-F238E27FC236}">
                  <a16:creationId xmlns:a16="http://schemas.microsoft.com/office/drawing/2014/main" id="{92E1107A-7B82-F3F4-6C58-F33F90D16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879" t="6972" r="36915" b="18734"/>
            <a:stretch/>
          </p:blipFill>
          <p:spPr>
            <a:xfrm>
              <a:off x="9402063" y="2365050"/>
              <a:ext cx="1411559" cy="1654458"/>
            </a:xfrm>
            <a:prstGeom prst="rect">
              <a:avLst/>
            </a:prstGeom>
          </p:spPr>
        </p:pic>
        <p:pic>
          <p:nvPicPr>
            <p:cNvPr id="53" name="Picture 5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E2A306A-19E3-76CE-BF5D-949D2CE90B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9914" t="2556" r="34879" b="23150"/>
            <a:stretch/>
          </p:blipFill>
          <p:spPr>
            <a:xfrm>
              <a:off x="9219320" y="2546828"/>
              <a:ext cx="1411559" cy="1654458"/>
            </a:xfrm>
            <a:prstGeom prst="rect">
              <a:avLst/>
            </a:prstGeom>
          </p:spPr>
        </p:pic>
        <p:pic>
          <p:nvPicPr>
            <p:cNvPr id="45" name="Picture 4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6AF9A031-6586-9312-609F-8D4C6911D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8067" t="6436" r="35878" b="19272"/>
            <a:stretch/>
          </p:blipFill>
          <p:spPr>
            <a:xfrm>
              <a:off x="9018438" y="2723382"/>
              <a:ext cx="1433258" cy="165445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17186E-23CC-E9A4-1B40-076C7FF111AC}"/>
              </a:ext>
            </a:extLst>
          </p:cNvPr>
          <p:cNvGrpSpPr/>
          <p:nvPr/>
        </p:nvGrpSpPr>
        <p:grpSpPr>
          <a:xfrm>
            <a:off x="8968622" y="2192477"/>
            <a:ext cx="1895651" cy="2116421"/>
            <a:chOff x="11828719" y="2010832"/>
            <a:chExt cx="2120099" cy="2367008"/>
          </a:xfrm>
        </p:grpSpPr>
        <p:pic>
          <p:nvPicPr>
            <p:cNvPr id="39" name="Picture 38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8644D022-F484-B607-9489-0855C2FC8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7437" t="6435" r="40322" b="19272"/>
            <a:stretch/>
          </p:blipFill>
          <p:spPr>
            <a:xfrm>
              <a:off x="12613090" y="2010832"/>
              <a:ext cx="1335728" cy="1654458"/>
            </a:xfrm>
            <a:prstGeom prst="rect">
              <a:avLst/>
            </a:prstGeom>
          </p:spPr>
        </p:pic>
        <p:pic>
          <p:nvPicPr>
            <p:cNvPr id="43" name="Picture 42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C44CD72A-87BD-0E73-A6F0-F0A171CBC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7782" t="6435" r="38424" b="19272"/>
            <a:stretch/>
          </p:blipFill>
          <p:spPr>
            <a:xfrm>
              <a:off x="12390712" y="2185130"/>
              <a:ext cx="1375470" cy="1654458"/>
            </a:xfrm>
            <a:prstGeom prst="rect">
              <a:avLst/>
            </a:prstGeom>
          </p:spPr>
        </p:pic>
        <p:pic>
          <p:nvPicPr>
            <p:cNvPr id="51" name="Picture 50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3FBF8A28-092B-A25F-96E1-1DB033189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6818" t="6972" r="41200" b="18736"/>
            <a:stretch/>
          </p:blipFill>
          <p:spPr>
            <a:xfrm>
              <a:off x="12257903" y="2365050"/>
              <a:ext cx="1329116" cy="1654458"/>
            </a:xfrm>
            <a:prstGeom prst="rect">
              <a:avLst/>
            </a:prstGeom>
          </p:spPr>
        </p:pic>
        <p:pic>
          <p:nvPicPr>
            <p:cNvPr id="55" name="Picture 5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D1845B3-BC8F-558E-DBDC-CD5AB41FA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11780" t="2556" r="33125" b="23150"/>
            <a:stretch/>
          </p:blipFill>
          <p:spPr>
            <a:xfrm>
              <a:off x="12007902" y="2546828"/>
              <a:ext cx="1408705" cy="1654458"/>
            </a:xfrm>
            <a:prstGeom prst="rect">
              <a:avLst/>
            </a:prstGeom>
          </p:spPr>
        </p:pic>
        <p:pic>
          <p:nvPicPr>
            <p:cNvPr id="47" name="Picture 46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2536AC37-8A1D-5D5A-44BB-700F62DDFE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559" t="6435" r="35385" b="19272"/>
            <a:stretch/>
          </p:blipFill>
          <p:spPr>
            <a:xfrm>
              <a:off x="11828719" y="2723382"/>
              <a:ext cx="1433258" cy="1654458"/>
            </a:xfrm>
            <a:prstGeom prst="rect">
              <a:avLst/>
            </a:prstGeom>
          </p:spPr>
        </p:pic>
      </p:grp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DB5AA269-ED19-A410-A71C-F3BF9686663D}"/>
              </a:ext>
            </a:extLst>
          </p:cNvPr>
          <p:cNvCxnSpPr>
            <a:cxnSpLocks/>
          </p:cNvCxnSpPr>
          <p:nvPr/>
        </p:nvCxnSpPr>
        <p:spPr>
          <a:xfrm>
            <a:off x="4827690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AAE72789-075B-4B59-4FB4-A3986733D391}"/>
              </a:ext>
            </a:extLst>
          </p:cNvPr>
          <p:cNvCxnSpPr>
            <a:cxnSpLocks/>
          </p:cNvCxnSpPr>
          <p:nvPr/>
        </p:nvCxnSpPr>
        <p:spPr>
          <a:xfrm>
            <a:off x="6773153" y="3569245"/>
            <a:ext cx="296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3A7E879D-AA8D-9993-FE2B-D4D17A872CA4}"/>
              </a:ext>
            </a:extLst>
          </p:cNvPr>
          <p:cNvSpPr/>
          <p:nvPr/>
        </p:nvSpPr>
        <p:spPr>
          <a:xfrm flipH="1">
            <a:off x="4817537" y="1810668"/>
            <a:ext cx="2318958" cy="3803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8B3C2-5CBD-6D71-756A-8E0A2CB5FD8C}"/>
              </a:ext>
            </a:extLst>
          </p:cNvPr>
          <p:cNvSpPr/>
          <p:nvPr/>
        </p:nvSpPr>
        <p:spPr>
          <a:xfrm flipH="1">
            <a:off x="7146642" y="4819100"/>
            <a:ext cx="3717627" cy="6363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rgbClr val="FFFFFF">
                <a:alpha val="7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Номер слайда 17">
            <a:extLst>
              <a:ext uri="{FF2B5EF4-FFF2-40B4-BE49-F238E27FC236}">
                <a16:creationId xmlns:a16="http://schemas.microsoft.com/office/drawing/2014/main" id="{4B0BDDE2-143B-3FE1-BC4A-724016379F20}"/>
              </a:ext>
            </a:extLst>
          </p:cNvPr>
          <p:cNvSpPr txBox="1">
            <a:spLocks/>
          </p:cNvSpPr>
          <p:nvPr/>
        </p:nvSpPr>
        <p:spPr>
          <a:xfrm>
            <a:off x="11684655" y="6560118"/>
            <a:ext cx="487679" cy="270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bg1"/>
                </a:solidFill>
                <a:latin typeface="Open Sans bold" pitchFamily="2" charset="0"/>
                <a:ea typeface="Open Sans bold" pitchFamily="2" charset="0"/>
                <a:cs typeface="Open Sans bold" pitchFamily="2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EE5DE-167D-351E-0729-A2C1E44F5EC7}"/>
              </a:ext>
            </a:extLst>
          </p:cNvPr>
          <p:cNvSpPr txBox="1"/>
          <p:nvPr/>
        </p:nvSpPr>
        <p:spPr>
          <a:xfrm>
            <a:off x="3048000" y="655099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4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MICCAI October 6-10, 2024 - Marrakesh/MOROCCO</a:t>
            </a:r>
            <a:endParaRPr lang="en-GB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64D1B-91D1-933F-2276-393D201D1982}"/>
              </a:ext>
            </a:extLst>
          </p:cNvPr>
          <p:cNvSpPr txBox="1"/>
          <p:nvPr/>
        </p:nvSpPr>
        <p:spPr>
          <a:xfrm>
            <a:off x="19666" y="6566387"/>
            <a:ext cx="2399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1200" b="1" i="0" u="none" strike="noStrike" dirty="0" err="1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FeTA</a:t>
            </a:r>
            <a:r>
              <a:rPr lang="en-GB" sz="1200" b="1" i="0" u="none" strike="noStrike" dirty="0">
                <a:solidFill>
                  <a:schemeClr val="bg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2024 Challenge</a:t>
            </a:r>
            <a:endParaRPr lang="en-GB" sz="1200" dirty="0"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85A71-FEC1-D649-C6AE-551E372EF355}"/>
              </a:ext>
            </a:extLst>
          </p:cNvPr>
          <p:cNvSpPr txBox="1"/>
          <p:nvPr/>
        </p:nvSpPr>
        <p:spPr>
          <a:xfrm>
            <a:off x="1020661" y="547350"/>
            <a:ext cx="10150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NIC-VICOROB Team:  General pipeline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01769C-3814-2B44-6435-457FB0B402E2}"/>
              </a:ext>
            </a:extLst>
          </p:cNvPr>
          <p:cNvSpPr/>
          <p:nvPr/>
        </p:nvSpPr>
        <p:spPr>
          <a:xfrm>
            <a:off x="588607" y="1714389"/>
            <a:ext cx="1966452" cy="446382"/>
          </a:xfrm>
          <a:prstGeom prst="round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Training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3034D-422C-3A99-2CB4-D2E318E8643B}"/>
              </a:ext>
            </a:extLst>
          </p:cNvPr>
          <p:cNvSpPr txBox="1"/>
          <p:nvPr/>
        </p:nvSpPr>
        <p:spPr>
          <a:xfrm>
            <a:off x="588607" y="6211950"/>
            <a:ext cx="10974127" cy="25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[1]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Billot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Benjamin, et al. "</a:t>
            </a:r>
            <a:r>
              <a:rPr lang="en-GB" sz="1050" i="1" dirty="0" err="1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SynthSeg</a:t>
            </a:r>
            <a:r>
              <a:rPr lang="en-GB" sz="1050" i="1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: Segmentation of brain MRI scans of any contrast and resolution without retraining." Medical image analysis 86 (2023)</a:t>
            </a:r>
            <a:endParaRPr lang="en-GB" sz="900" b="1" i="1" dirty="0">
              <a:solidFill>
                <a:schemeClr val="bg1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3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1620</Words>
  <Application>Microsoft Office PowerPoint</Application>
  <PresentationFormat>Widescreen</PresentationFormat>
  <Paragraphs>314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Open Sans</vt:lpstr>
      <vt:lpstr>Open Sans bold</vt:lpstr>
      <vt:lpstr>Open Sans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 Seven</dc:creator>
  <cp:lastModifiedBy>Rachika Elhassna Hamadache</cp:lastModifiedBy>
  <cp:revision>58</cp:revision>
  <dcterms:created xsi:type="dcterms:W3CDTF">2023-12-20T11:45:11Z</dcterms:created>
  <dcterms:modified xsi:type="dcterms:W3CDTF">2024-10-02T20:01:04Z</dcterms:modified>
</cp:coreProperties>
</file>