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760" r:id="rId3"/>
    <p:sldId id="728" r:id="rId4"/>
    <p:sldId id="761" r:id="rId5"/>
    <p:sldId id="767" r:id="rId6"/>
    <p:sldId id="768" r:id="rId7"/>
    <p:sldId id="773" r:id="rId8"/>
    <p:sldId id="769" r:id="rId9"/>
    <p:sldId id="770" r:id="rId10"/>
    <p:sldId id="774" r:id="rId11"/>
    <p:sldId id="775" r:id="rId12"/>
    <p:sldId id="776" r:id="rId13"/>
    <p:sldId id="777" r:id="rId14"/>
    <p:sldId id="7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656D78"/>
    <a:srgbClr val="F9F9F9"/>
    <a:srgbClr val="505760"/>
    <a:srgbClr val="0D47A1"/>
    <a:srgbClr val="6B8199"/>
    <a:srgbClr val="2196F3"/>
    <a:srgbClr val="2A3442"/>
    <a:srgbClr val="ECF6FE"/>
    <a:srgbClr val="394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274" autoAdjust="0"/>
  </p:normalViewPr>
  <p:slideViewPr>
    <p:cSldViewPr snapToGrid="0" showGuides="1">
      <p:cViewPr varScale="1">
        <p:scale>
          <a:sx n="106" d="100"/>
          <a:sy n="106" d="100"/>
        </p:scale>
        <p:origin x="10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D3000-883E-49A0-9AFF-E89EFE579C1E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</dgm:pt>
    <dgm:pt modelId="{D8DBCE46-81EE-418A-A4FA-0E74CBC2C2E1}">
      <dgm:prSet phldrT="[Text]" custT="1"/>
      <dgm:spPr/>
      <dgm:t>
        <a:bodyPr/>
        <a:lstStyle/>
        <a:p>
          <a:r>
            <a:rPr lang="en-US" sz="1200" b="1">
              <a:solidFill>
                <a:schemeClr val="bg1"/>
              </a:solidFill>
              <a:latin typeface="Montserrat" panose="00000500000000000000" pitchFamily="2" charset="0"/>
            </a:rPr>
            <a:t>UAT</a:t>
          </a:r>
        </a:p>
      </dgm:t>
    </dgm:pt>
    <dgm:pt modelId="{8CB1136A-F2B4-42F3-BB5A-D7CC46A0222D}" type="parTrans" cxnId="{CAE68AA8-F5D4-41A9-84EE-4EEE98E9B927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332250B8-39B5-4FE8-A9C5-55B4F1BD3D78}" type="sibTrans" cxnId="{CAE68AA8-F5D4-41A9-84EE-4EEE98E9B927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64DD2695-D822-4457-9A85-061AC18558EB}">
      <dgm:prSet phldrT="[Text]" custT="1"/>
      <dgm:spPr/>
      <dgm:t>
        <a:bodyPr/>
        <a:lstStyle/>
        <a:p>
          <a:r>
            <a:rPr lang="en-US" sz="1200" b="1">
              <a:solidFill>
                <a:schemeClr val="bg1"/>
              </a:solidFill>
              <a:latin typeface="Montserrat" panose="00000500000000000000" pitchFamily="2" charset="0"/>
            </a:rPr>
            <a:t>System test</a:t>
          </a:r>
        </a:p>
      </dgm:t>
    </dgm:pt>
    <dgm:pt modelId="{C504B6B4-6C78-44F8-A6C3-E49F2E101631}" type="parTrans" cxnId="{B599F56F-5A62-46D2-8EBE-BE33A441E499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3585BC9C-AB2D-41E0-8219-32EB567FA913}" type="sibTrans" cxnId="{B599F56F-5A62-46D2-8EBE-BE33A441E499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17ED7F72-1B1A-407B-B8BE-6A27AB88B3D4}">
      <dgm:prSet phldrT="[Text]" custT="1"/>
      <dgm:spPr/>
      <dgm:t>
        <a:bodyPr/>
        <a:lstStyle/>
        <a:p>
          <a:r>
            <a:rPr lang="en-US" sz="1200" b="1">
              <a:solidFill>
                <a:schemeClr val="bg1"/>
              </a:solidFill>
              <a:latin typeface="Montserrat" panose="00000500000000000000" pitchFamily="2" charset="0"/>
            </a:rPr>
            <a:t>Integration test</a:t>
          </a:r>
        </a:p>
      </dgm:t>
    </dgm:pt>
    <dgm:pt modelId="{ED9DED69-8E9E-4FF4-A6B0-08C9EB984F8F}" type="parTrans" cxnId="{7FC27E99-C4EA-479A-A7A1-AF2491707A2C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569B4D91-1BB1-48BA-A713-4F522DB4953D}" type="sibTrans" cxnId="{7FC27E99-C4EA-479A-A7A1-AF2491707A2C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90D37C2E-A3BB-4E71-95B0-05A290AEAF82}">
      <dgm:prSet phldrT="[Text]" custT="1"/>
      <dgm:spPr/>
      <dgm:t>
        <a:bodyPr/>
        <a:lstStyle/>
        <a:p>
          <a:r>
            <a:rPr lang="en-US" sz="1200" b="1">
              <a:solidFill>
                <a:schemeClr val="bg1"/>
              </a:solidFill>
              <a:latin typeface="Montserrat" panose="00000500000000000000" pitchFamily="2" charset="0"/>
            </a:rPr>
            <a:t>Unit test</a:t>
          </a:r>
        </a:p>
      </dgm:t>
    </dgm:pt>
    <dgm:pt modelId="{7C64E756-4B89-449B-9D85-22A5AEB43FE6}" type="parTrans" cxnId="{FAF22365-6939-444B-BD1D-6C8686633798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DA388907-179C-40A2-A7DD-50B34C7FFACF}" type="sibTrans" cxnId="{FAF22365-6939-444B-BD1D-6C8686633798}">
      <dgm:prSet/>
      <dgm:spPr/>
      <dgm:t>
        <a:bodyPr/>
        <a:lstStyle/>
        <a:p>
          <a:endParaRPr lang="en-US" sz="1200" b="1">
            <a:latin typeface="Montserrat" panose="00000500000000000000" pitchFamily="2" charset="0"/>
          </a:endParaRPr>
        </a:p>
      </dgm:t>
    </dgm:pt>
    <dgm:pt modelId="{544CC6E5-4915-4B11-B077-8A0F2EB0E6DF}" type="pres">
      <dgm:prSet presAssocID="{B64D3000-883E-49A0-9AFF-E89EFE579C1E}" presName="Name0" presStyleCnt="0">
        <dgm:presLayoutVars>
          <dgm:dir/>
          <dgm:animLvl val="lvl"/>
          <dgm:resizeHandles val="exact"/>
        </dgm:presLayoutVars>
      </dgm:prSet>
      <dgm:spPr/>
    </dgm:pt>
    <dgm:pt modelId="{A45614D3-1B65-4AD3-BC3C-F0373E3CE614}" type="pres">
      <dgm:prSet presAssocID="{D8DBCE46-81EE-418A-A4FA-0E74CBC2C2E1}" presName="Name8" presStyleCnt="0"/>
      <dgm:spPr/>
    </dgm:pt>
    <dgm:pt modelId="{BD32E933-21E0-495D-A54B-BB7EE101D243}" type="pres">
      <dgm:prSet presAssocID="{D8DBCE46-81EE-418A-A4FA-0E74CBC2C2E1}" presName="level" presStyleLbl="node1" presStyleIdx="0" presStyleCnt="4">
        <dgm:presLayoutVars>
          <dgm:chMax val="1"/>
          <dgm:bulletEnabled val="1"/>
        </dgm:presLayoutVars>
      </dgm:prSet>
      <dgm:spPr/>
    </dgm:pt>
    <dgm:pt modelId="{72BC43E7-9BFF-49ED-BE75-8236E06CCA1B}" type="pres">
      <dgm:prSet presAssocID="{D8DBCE46-81EE-418A-A4FA-0E74CBC2C2E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A81F1BD-0B37-4315-818A-4DEA9F53AE08}" type="pres">
      <dgm:prSet presAssocID="{64DD2695-D822-4457-9A85-061AC18558EB}" presName="Name8" presStyleCnt="0"/>
      <dgm:spPr/>
    </dgm:pt>
    <dgm:pt modelId="{3AE859D3-5305-4DD0-85E5-8BC8E56374F3}" type="pres">
      <dgm:prSet presAssocID="{64DD2695-D822-4457-9A85-061AC18558EB}" presName="level" presStyleLbl="node1" presStyleIdx="1" presStyleCnt="4">
        <dgm:presLayoutVars>
          <dgm:chMax val="1"/>
          <dgm:bulletEnabled val="1"/>
        </dgm:presLayoutVars>
      </dgm:prSet>
      <dgm:spPr/>
    </dgm:pt>
    <dgm:pt modelId="{FDCD0DBF-F905-4C3C-91FA-2A806BAFE6F5}" type="pres">
      <dgm:prSet presAssocID="{64DD2695-D822-4457-9A85-061AC18558E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26D7EC-56C9-44F5-97BB-C1C0E1A4ACA3}" type="pres">
      <dgm:prSet presAssocID="{17ED7F72-1B1A-407B-B8BE-6A27AB88B3D4}" presName="Name8" presStyleCnt="0"/>
      <dgm:spPr/>
    </dgm:pt>
    <dgm:pt modelId="{9748A7F8-5527-4057-BE0B-E8130879F693}" type="pres">
      <dgm:prSet presAssocID="{17ED7F72-1B1A-407B-B8BE-6A27AB88B3D4}" presName="level" presStyleLbl="node1" presStyleIdx="2" presStyleCnt="4">
        <dgm:presLayoutVars>
          <dgm:chMax val="1"/>
          <dgm:bulletEnabled val="1"/>
        </dgm:presLayoutVars>
      </dgm:prSet>
      <dgm:spPr/>
    </dgm:pt>
    <dgm:pt modelId="{3D31B5DD-0715-493E-B2EB-213D16A07ED2}" type="pres">
      <dgm:prSet presAssocID="{17ED7F72-1B1A-407B-B8BE-6A27AB88B3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3D3AF34-4220-489C-AF9C-66165736A840}" type="pres">
      <dgm:prSet presAssocID="{90D37C2E-A3BB-4E71-95B0-05A290AEAF82}" presName="Name8" presStyleCnt="0"/>
      <dgm:spPr/>
    </dgm:pt>
    <dgm:pt modelId="{91D8B814-995D-438F-84E7-07CB6A0ABCA5}" type="pres">
      <dgm:prSet presAssocID="{90D37C2E-A3BB-4E71-95B0-05A290AEAF82}" presName="level" presStyleLbl="node1" presStyleIdx="3" presStyleCnt="4" custLinFactX="7104" custLinFactY="100000" custLinFactNeighborX="100000" custLinFactNeighborY="199597">
        <dgm:presLayoutVars>
          <dgm:chMax val="1"/>
          <dgm:bulletEnabled val="1"/>
        </dgm:presLayoutVars>
      </dgm:prSet>
      <dgm:spPr/>
    </dgm:pt>
    <dgm:pt modelId="{0C9B43FF-3CC7-40DC-9185-8EE055CE60D6}" type="pres">
      <dgm:prSet presAssocID="{90D37C2E-A3BB-4E71-95B0-05A290AEAF8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2EC752A-4DAE-495E-AE1C-C9F06CF8DADB}" type="presOf" srcId="{D8DBCE46-81EE-418A-A4FA-0E74CBC2C2E1}" destId="{72BC43E7-9BFF-49ED-BE75-8236E06CCA1B}" srcOrd="1" destOrd="0" presId="urn:microsoft.com/office/officeart/2005/8/layout/pyramid1"/>
    <dgm:cxn modelId="{44BD913F-1DE4-404A-932D-D0371220FB78}" type="presOf" srcId="{64DD2695-D822-4457-9A85-061AC18558EB}" destId="{3AE859D3-5305-4DD0-85E5-8BC8E56374F3}" srcOrd="0" destOrd="0" presId="urn:microsoft.com/office/officeart/2005/8/layout/pyramid1"/>
    <dgm:cxn modelId="{B294895C-EAF2-45E0-A3D3-877A3E7C7C18}" type="presOf" srcId="{D8DBCE46-81EE-418A-A4FA-0E74CBC2C2E1}" destId="{BD32E933-21E0-495D-A54B-BB7EE101D243}" srcOrd="0" destOrd="0" presId="urn:microsoft.com/office/officeart/2005/8/layout/pyramid1"/>
    <dgm:cxn modelId="{FAF22365-6939-444B-BD1D-6C8686633798}" srcId="{B64D3000-883E-49A0-9AFF-E89EFE579C1E}" destId="{90D37C2E-A3BB-4E71-95B0-05A290AEAF82}" srcOrd="3" destOrd="0" parTransId="{7C64E756-4B89-449B-9D85-22A5AEB43FE6}" sibTransId="{DA388907-179C-40A2-A7DD-50B34C7FFACF}"/>
    <dgm:cxn modelId="{B599F56F-5A62-46D2-8EBE-BE33A441E499}" srcId="{B64D3000-883E-49A0-9AFF-E89EFE579C1E}" destId="{64DD2695-D822-4457-9A85-061AC18558EB}" srcOrd="1" destOrd="0" parTransId="{C504B6B4-6C78-44F8-A6C3-E49F2E101631}" sibTransId="{3585BC9C-AB2D-41E0-8219-32EB567FA913}"/>
    <dgm:cxn modelId="{69E4795A-2F3E-4F67-BB0F-FC6460C6E887}" type="presOf" srcId="{90D37C2E-A3BB-4E71-95B0-05A290AEAF82}" destId="{91D8B814-995D-438F-84E7-07CB6A0ABCA5}" srcOrd="0" destOrd="0" presId="urn:microsoft.com/office/officeart/2005/8/layout/pyramid1"/>
    <dgm:cxn modelId="{7FC27E99-C4EA-479A-A7A1-AF2491707A2C}" srcId="{B64D3000-883E-49A0-9AFF-E89EFE579C1E}" destId="{17ED7F72-1B1A-407B-B8BE-6A27AB88B3D4}" srcOrd="2" destOrd="0" parTransId="{ED9DED69-8E9E-4FF4-A6B0-08C9EB984F8F}" sibTransId="{569B4D91-1BB1-48BA-A713-4F522DB4953D}"/>
    <dgm:cxn modelId="{CAE68AA8-F5D4-41A9-84EE-4EEE98E9B927}" srcId="{B64D3000-883E-49A0-9AFF-E89EFE579C1E}" destId="{D8DBCE46-81EE-418A-A4FA-0E74CBC2C2E1}" srcOrd="0" destOrd="0" parTransId="{8CB1136A-F2B4-42F3-BB5A-D7CC46A0222D}" sibTransId="{332250B8-39B5-4FE8-A9C5-55B4F1BD3D78}"/>
    <dgm:cxn modelId="{E4A0F4AE-BFB3-4809-A24E-E2E2300FDD79}" type="presOf" srcId="{B64D3000-883E-49A0-9AFF-E89EFE579C1E}" destId="{544CC6E5-4915-4B11-B077-8A0F2EB0E6DF}" srcOrd="0" destOrd="0" presId="urn:microsoft.com/office/officeart/2005/8/layout/pyramid1"/>
    <dgm:cxn modelId="{E08344BF-0F27-4DC7-9B21-B377C106FA02}" type="presOf" srcId="{90D37C2E-A3BB-4E71-95B0-05A290AEAF82}" destId="{0C9B43FF-3CC7-40DC-9185-8EE055CE60D6}" srcOrd="1" destOrd="0" presId="urn:microsoft.com/office/officeart/2005/8/layout/pyramid1"/>
    <dgm:cxn modelId="{1CC813D7-EAF2-4CA9-B0C4-E1C08F021B8B}" type="presOf" srcId="{64DD2695-D822-4457-9A85-061AC18558EB}" destId="{FDCD0DBF-F905-4C3C-91FA-2A806BAFE6F5}" srcOrd="1" destOrd="0" presId="urn:microsoft.com/office/officeart/2005/8/layout/pyramid1"/>
    <dgm:cxn modelId="{E6AA7FF6-B2B5-4146-850D-42E7AE817FA2}" type="presOf" srcId="{17ED7F72-1B1A-407B-B8BE-6A27AB88B3D4}" destId="{3D31B5DD-0715-493E-B2EB-213D16A07ED2}" srcOrd="1" destOrd="0" presId="urn:microsoft.com/office/officeart/2005/8/layout/pyramid1"/>
    <dgm:cxn modelId="{3A32C8FE-C932-4091-8190-92B03A8ED69F}" type="presOf" srcId="{17ED7F72-1B1A-407B-B8BE-6A27AB88B3D4}" destId="{9748A7F8-5527-4057-BE0B-E8130879F693}" srcOrd="0" destOrd="0" presId="urn:microsoft.com/office/officeart/2005/8/layout/pyramid1"/>
    <dgm:cxn modelId="{536AF363-82AA-4D89-BE8E-FAFCCB35756C}" type="presParOf" srcId="{544CC6E5-4915-4B11-B077-8A0F2EB0E6DF}" destId="{A45614D3-1B65-4AD3-BC3C-F0373E3CE614}" srcOrd="0" destOrd="0" presId="urn:microsoft.com/office/officeart/2005/8/layout/pyramid1"/>
    <dgm:cxn modelId="{9EEAD817-708E-4339-97AB-74C5D03FDFE9}" type="presParOf" srcId="{A45614D3-1B65-4AD3-BC3C-F0373E3CE614}" destId="{BD32E933-21E0-495D-A54B-BB7EE101D243}" srcOrd="0" destOrd="0" presId="urn:microsoft.com/office/officeart/2005/8/layout/pyramid1"/>
    <dgm:cxn modelId="{49B48E18-52D6-44CC-A9BF-658844A42F05}" type="presParOf" srcId="{A45614D3-1B65-4AD3-BC3C-F0373E3CE614}" destId="{72BC43E7-9BFF-49ED-BE75-8236E06CCA1B}" srcOrd="1" destOrd="0" presId="urn:microsoft.com/office/officeart/2005/8/layout/pyramid1"/>
    <dgm:cxn modelId="{8A8C20AA-3B50-4AAF-A51C-C9667B371E2C}" type="presParOf" srcId="{544CC6E5-4915-4B11-B077-8A0F2EB0E6DF}" destId="{AA81F1BD-0B37-4315-818A-4DEA9F53AE08}" srcOrd="1" destOrd="0" presId="urn:microsoft.com/office/officeart/2005/8/layout/pyramid1"/>
    <dgm:cxn modelId="{4040447F-7C36-4898-82C1-E56729357EA1}" type="presParOf" srcId="{AA81F1BD-0B37-4315-818A-4DEA9F53AE08}" destId="{3AE859D3-5305-4DD0-85E5-8BC8E56374F3}" srcOrd="0" destOrd="0" presId="urn:microsoft.com/office/officeart/2005/8/layout/pyramid1"/>
    <dgm:cxn modelId="{AD4C8CCB-CD33-4304-A352-8FA85AF64BA1}" type="presParOf" srcId="{AA81F1BD-0B37-4315-818A-4DEA9F53AE08}" destId="{FDCD0DBF-F905-4C3C-91FA-2A806BAFE6F5}" srcOrd="1" destOrd="0" presId="urn:microsoft.com/office/officeart/2005/8/layout/pyramid1"/>
    <dgm:cxn modelId="{82D39B1E-B993-4E81-8B66-48531D7CEAE2}" type="presParOf" srcId="{544CC6E5-4915-4B11-B077-8A0F2EB0E6DF}" destId="{D826D7EC-56C9-44F5-97BB-C1C0E1A4ACA3}" srcOrd="2" destOrd="0" presId="urn:microsoft.com/office/officeart/2005/8/layout/pyramid1"/>
    <dgm:cxn modelId="{EF90BD4C-25A3-4E2A-9A07-E3649A722C0A}" type="presParOf" srcId="{D826D7EC-56C9-44F5-97BB-C1C0E1A4ACA3}" destId="{9748A7F8-5527-4057-BE0B-E8130879F693}" srcOrd="0" destOrd="0" presId="urn:microsoft.com/office/officeart/2005/8/layout/pyramid1"/>
    <dgm:cxn modelId="{65E2D31D-2F8F-479C-8D3A-A62EF7E13B5D}" type="presParOf" srcId="{D826D7EC-56C9-44F5-97BB-C1C0E1A4ACA3}" destId="{3D31B5DD-0715-493E-B2EB-213D16A07ED2}" srcOrd="1" destOrd="0" presId="urn:microsoft.com/office/officeart/2005/8/layout/pyramid1"/>
    <dgm:cxn modelId="{95174053-2C9C-4591-93F8-8A8A1FBE7A1E}" type="presParOf" srcId="{544CC6E5-4915-4B11-B077-8A0F2EB0E6DF}" destId="{A3D3AF34-4220-489C-AF9C-66165736A840}" srcOrd="3" destOrd="0" presId="urn:microsoft.com/office/officeart/2005/8/layout/pyramid1"/>
    <dgm:cxn modelId="{72C56EFD-F4B4-4DB6-AFF6-797B0D7C35FA}" type="presParOf" srcId="{A3D3AF34-4220-489C-AF9C-66165736A840}" destId="{91D8B814-995D-438F-84E7-07CB6A0ABCA5}" srcOrd="0" destOrd="0" presId="urn:microsoft.com/office/officeart/2005/8/layout/pyramid1"/>
    <dgm:cxn modelId="{117C982D-F807-40AF-9A9E-BFF37104C19B}" type="presParOf" srcId="{A3D3AF34-4220-489C-AF9C-66165736A840}" destId="{0C9B43FF-3CC7-40DC-9185-8EE055CE60D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2E933-21E0-495D-A54B-BB7EE101D243}">
      <dsp:nvSpPr>
        <dsp:cNvPr id="0" name=""/>
        <dsp:cNvSpPr/>
      </dsp:nvSpPr>
      <dsp:spPr>
        <a:xfrm>
          <a:off x="1455808" y="0"/>
          <a:ext cx="970539" cy="600646"/>
        </a:xfrm>
        <a:prstGeom prst="trapezoid">
          <a:avLst>
            <a:gd name="adj" fmla="val 80791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  <a:latin typeface="Montserrat" panose="00000500000000000000" pitchFamily="2" charset="0"/>
            </a:rPr>
            <a:t>UAT</a:t>
          </a:r>
        </a:p>
      </dsp:txBody>
      <dsp:txXfrm>
        <a:off x="1455808" y="0"/>
        <a:ext cx="970539" cy="600646"/>
      </dsp:txXfrm>
    </dsp:sp>
    <dsp:sp modelId="{3AE859D3-5305-4DD0-85E5-8BC8E56374F3}">
      <dsp:nvSpPr>
        <dsp:cNvPr id="0" name=""/>
        <dsp:cNvSpPr/>
      </dsp:nvSpPr>
      <dsp:spPr>
        <a:xfrm>
          <a:off x="970539" y="600646"/>
          <a:ext cx="1941078" cy="600646"/>
        </a:xfrm>
        <a:prstGeom prst="trapezoid">
          <a:avLst>
            <a:gd name="adj" fmla="val 80791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  <a:latin typeface="Montserrat" panose="00000500000000000000" pitchFamily="2" charset="0"/>
            </a:rPr>
            <a:t>System test</a:t>
          </a:r>
        </a:p>
      </dsp:txBody>
      <dsp:txXfrm>
        <a:off x="1310227" y="600646"/>
        <a:ext cx="1261701" cy="600646"/>
      </dsp:txXfrm>
    </dsp:sp>
    <dsp:sp modelId="{9748A7F8-5527-4057-BE0B-E8130879F693}">
      <dsp:nvSpPr>
        <dsp:cNvPr id="0" name=""/>
        <dsp:cNvSpPr/>
      </dsp:nvSpPr>
      <dsp:spPr>
        <a:xfrm>
          <a:off x="485269" y="1201293"/>
          <a:ext cx="2911617" cy="600646"/>
        </a:xfrm>
        <a:prstGeom prst="trapezoid">
          <a:avLst>
            <a:gd name="adj" fmla="val 80791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  <a:latin typeface="Montserrat" panose="00000500000000000000" pitchFamily="2" charset="0"/>
            </a:rPr>
            <a:t>Integration test</a:t>
          </a:r>
        </a:p>
      </dsp:txBody>
      <dsp:txXfrm>
        <a:off x="994802" y="1201293"/>
        <a:ext cx="1892551" cy="600646"/>
      </dsp:txXfrm>
    </dsp:sp>
    <dsp:sp modelId="{91D8B814-995D-438F-84E7-07CB6A0ABCA5}">
      <dsp:nvSpPr>
        <dsp:cNvPr id="0" name=""/>
        <dsp:cNvSpPr/>
      </dsp:nvSpPr>
      <dsp:spPr>
        <a:xfrm>
          <a:off x="0" y="1801940"/>
          <a:ext cx="3882156" cy="600646"/>
        </a:xfrm>
        <a:prstGeom prst="trapezoid">
          <a:avLst>
            <a:gd name="adj" fmla="val 80791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  <a:latin typeface="Montserrat" panose="00000500000000000000" pitchFamily="2" charset="0"/>
            </a:rPr>
            <a:t>Unit test</a:t>
          </a:r>
        </a:p>
      </dsp:txBody>
      <dsp:txXfrm>
        <a:off x="679377" y="1801940"/>
        <a:ext cx="2523402" cy="60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guide/parallel-testing-with-seleniu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6B4F-2876-4713-96EB-03029B7D5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1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/>
              <a:t>HTML report in JUNIT require an external tools/plugins to be installed</a:t>
            </a:r>
          </a:p>
          <a:p>
            <a:pPr marL="228600" indent="-228600">
              <a:buAutoNum type="arabicParenBoth"/>
            </a:pPr>
            <a:endParaRPr lang="en-US"/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Annotations of TestNG are easier to understand compared to JUnit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TestNG does not require you to mandatorily declare </a:t>
            </a:r>
            <a:r>
              <a:rPr lang="en-US" b="0" i="1">
                <a:solidFill>
                  <a:srgbClr val="333333"/>
                </a:solidFill>
                <a:effectLst/>
                <a:latin typeface="source-sans-pro"/>
              </a:rPr>
              <a:t>@BeforeClass </a:t>
            </a: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and</a:t>
            </a:r>
            <a:r>
              <a:rPr lang="en-US" b="0" i="1">
                <a:solidFill>
                  <a:srgbClr val="333333"/>
                </a:solidFill>
                <a:effectLst/>
                <a:latin typeface="source-sans-pro"/>
              </a:rPr>
              <a:t> @AfterClass</a:t>
            </a: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, compared to JUnit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The feature of parametrization provided by TestNG is more convenient and easier to use through dataprovider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Features like prioritization and grouping of tests provided by TestNG makes it more realistic and adaptable as compared to JUnit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TestNG allows dependency on multiple methods, making your tests more maintainable and flow specific as compared to JUnit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TestNG provides the facility of </a:t>
            </a:r>
            <a:r>
              <a:rPr lang="en-US" b="0" i="0" u="sng">
                <a:solidFill>
                  <a:srgbClr val="0070F0"/>
                </a:solidFill>
                <a:effectLst/>
                <a:latin typeface="source-sans-pro"/>
                <a:hlinkClick r:id="rId3" tooltip="What is Parallel Test Execution"/>
              </a:rPr>
              <a:t>parallel execution</a:t>
            </a: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 in multiple ways compared to JUnit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source-sans-pro"/>
              </a:rPr>
              <a:t>TestNG gives default reporting in HTML and XML format. These can further be customized using multiple listeners. This makes it much more friendly as compared to JUnit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4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2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5197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7303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0315"/>
      </p:ext>
    </p:extLst>
  </p:cSld>
  <p:clrMapOvr>
    <a:masterClrMapping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5509"/>
      </p:ext>
    </p:extLst>
  </p:cSld>
  <p:clrMapOvr>
    <a:masterClrMapping/>
  </p:clrMapOvr>
  <p:transition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3566"/>
      </p:ext>
    </p:extLst>
  </p:cSld>
  <p:clrMapOvr>
    <a:masterClrMapping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8323"/>
      </p:ext>
    </p:extLst>
  </p:cSld>
  <p:clrMapOvr>
    <a:masterClrMapping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86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1205"/>
      </p:ext>
    </p:extLst>
  </p:cSld>
  <p:clrMapOvr>
    <a:masterClrMapping/>
  </p:clrMapOvr>
  <p:transition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0138"/>
      </p:ext>
    </p:extLst>
  </p:cSld>
  <p:clrMapOvr>
    <a:masterClrMapping/>
  </p:clrMapOvr>
  <p:transition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5281"/>
      </p:ext>
    </p:extLst>
  </p:cSld>
  <p:clrMapOvr>
    <a:masterClrMapping/>
  </p:clrMapOvr>
  <p:transition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30284724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709692657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84308668"/>
      </p:ext>
    </p:extLst>
  </p:cSld>
  <p:clrMapOvr>
    <a:masterClrMapping/>
  </p:clrMapOvr>
  <p:transition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59190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9" r:id="rId14"/>
    <p:sldLayoutId id="2147483670" r:id="rId15"/>
    <p:sldLayoutId id="2147483671" r:id="rId16"/>
    <p:sldLayoutId id="2147483672" r:id="rId17"/>
    <p:sldLayoutId id="2147483667" r:id="rId18"/>
    <p:sldLayoutId id="2147483668" r:id="rId19"/>
    <p:sldLayoutId id="2147483685" r:id="rId20"/>
    <p:sldLayoutId id="2147483690" r:id="rId21"/>
    <p:sldLayoutId id="2147483691" r:id="rId22"/>
    <p:sldLayoutId id="2147483713" r:id="rId23"/>
    <p:sldLayoutId id="2147483724" r:id="rId24"/>
    <p:sldLayoutId id="2147483740" r:id="rId25"/>
    <p:sldLayoutId id="2147483741" r:id="rId26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E4481"/>
              </a:gs>
              <a:gs pos="48000">
                <a:srgbClr val="1E88E5"/>
              </a:gs>
              <a:gs pos="100000">
                <a:srgbClr val="0D47A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Montserrat" panose="000005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62D626-B662-4065-88F5-386DACD1DC9F}"/>
              </a:ext>
            </a:extLst>
          </p:cNvPr>
          <p:cNvGrpSpPr/>
          <p:nvPr/>
        </p:nvGrpSpPr>
        <p:grpSpPr>
          <a:xfrm>
            <a:off x="0" y="-537029"/>
            <a:ext cx="15412825" cy="16534048"/>
            <a:chOff x="0" y="-537029"/>
            <a:chExt cx="15412825" cy="16534048"/>
          </a:xfrm>
        </p:grpSpPr>
        <p:grpSp>
          <p:nvGrpSpPr>
            <p:cNvPr id="15" name="Group 84">
              <a:extLst>
                <a:ext uri="{FF2B5EF4-FFF2-40B4-BE49-F238E27FC236}">
                  <a16:creationId xmlns:a16="http://schemas.microsoft.com/office/drawing/2014/main" id="{5B98E86D-558C-4AC7-90CD-27D1F39926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20" name="Freeform 85">
                <a:extLst>
                  <a:ext uri="{FF2B5EF4-FFF2-40B4-BE49-F238E27FC236}">
                    <a16:creationId xmlns:a16="http://schemas.microsoft.com/office/drawing/2014/main" id="{196D95C8-3161-406C-9324-6E9489764E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Freeform 86">
                <a:extLst>
                  <a:ext uri="{FF2B5EF4-FFF2-40B4-BE49-F238E27FC236}">
                    <a16:creationId xmlns:a16="http://schemas.microsoft.com/office/drawing/2014/main" id="{189591FA-EAC5-4B55-ACE5-7CC4E5CDE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Freeform 87">
                <a:extLst>
                  <a:ext uri="{FF2B5EF4-FFF2-40B4-BE49-F238E27FC236}">
                    <a16:creationId xmlns:a16="http://schemas.microsoft.com/office/drawing/2014/main" id="{112F77BF-56EA-4180-8B87-5A423ECE8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88">
                <a:extLst>
                  <a:ext uri="{FF2B5EF4-FFF2-40B4-BE49-F238E27FC236}">
                    <a16:creationId xmlns:a16="http://schemas.microsoft.com/office/drawing/2014/main" id="{BB097E70-C98B-4657-BD19-318B03D4B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A9432513-3143-4E61-A732-3B8F66EFB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9052C409-6CB0-4888-8D65-FCBFA5C22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4300" y="-537029"/>
              <a:ext cx="12148525" cy="1226457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41292" y="3173585"/>
            <a:ext cx="5399235" cy="707886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Montserrat" panose="00000500000000000000" pitchFamily="2" charset="0"/>
              </a:rPr>
              <a:t>TestNG framework </a:t>
            </a:r>
            <a:endParaRPr lang="id-ID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83F95-82A6-4CDE-A4B2-96BD68CFC56B}"/>
              </a:ext>
            </a:extLst>
          </p:cNvPr>
          <p:cNvSpPr txBox="1"/>
          <p:nvPr/>
        </p:nvSpPr>
        <p:spPr>
          <a:xfrm>
            <a:off x="243544" y="209057"/>
            <a:ext cx="728084" cy="261610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SWT301</a:t>
            </a:r>
            <a:endParaRPr lang="id-ID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E747F-71AD-4DE3-826F-C09409C377BD}"/>
              </a:ext>
            </a:extLst>
          </p:cNvPr>
          <p:cNvSpPr txBox="1"/>
          <p:nvPr/>
        </p:nvSpPr>
        <p:spPr>
          <a:xfrm>
            <a:off x="5844976" y="2947377"/>
            <a:ext cx="591830" cy="307777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2" charset="0"/>
              </a:rPr>
              <a:t>with</a:t>
            </a:r>
            <a:endParaRPr lang="id-ID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3A7635-4510-4625-AA83-62CA284D1BE6}"/>
              </a:ext>
            </a:extLst>
          </p:cNvPr>
          <p:cNvGrpSpPr/>
          <p:nvPr/>
        </p:nvGrpSpPr>
        <p:grpSpPr>
          <a:xfrm>
            <a:off x="243544" y="5592666"/>
            <a:ext cx="2361611" cy="1107996"/>
            <a:chOff x="381000" y="5918641"/>
            <a:chExt cx="2361611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A2511C-DB72-447C-A950-F0DBAC68E2ED}"/>
                </a:ext>
              </a:extLst>
            </p:cNvPr>
            <p:cNvSpPr txBox="1"/>
            <p:nvPr/>
          </p:nvSpPr>
          <p:spPr>
            <a:xfrm>
              <a:off x="381000" y="5922523"/>
              <a:ext cx="867443" cy="430887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" panose="00000500000000000000" pitchFamily="2" charset="0"/>
                </a:rPr>
                <a:t>Team</a:t>
              </a:r>
            </a:p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" panose="00000500000000000000" pitchFamily="2" charset="0"/>
                </a:rPr>
                <a:t>Member</a:t>
              </a:r>
              <a:endParaRPr lang="id-ID" sz="1100" dirty="0">
                <a:solidFill>
                  <a:schemeClr val="bg1">
                    <a:alpha val="63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D6C391-2DD8-4543-8DCE-B0FFD32C6F01}"/>
                </a:ext>
              </a:extLst>
            </p:cNvPr>
            <p:cNvSpPr txBox="1"/>
            <p:nvPr/>
          </p:nvSpPr>
          <p:spPr>
            <a:xfrm>
              <a:off x="1074762" y="5918641"/>
              <a:ext cx="1667849" cy="1107996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1"/>
                  </a:solidFill>
                  <a:latin typeface="Montserrat Light" panose="00000400000000000000" pitchFamily="2" charset="0"/>
                </a:defRPr>
              </a:lvl1pPr>
            </a:lstStyle>
            <a:p>
              <a:r>
                <a:rPr lang="en-US">
                  <a:latin typeface="Montserrat" panose="00000500000000000000" pitchFamily="2" charset="0"/>
                </a:rPr>
                <a:t>01</a:t>
              </a:r>
            </a:p>
            <a:p>
              <a:r>
                <a:rPr lang="en-US">
                  <a:latin typeface="Montserrat" panose="00000500000000000000" pitchFamily="2" charset="0"/>
                </a:rPr>
                <a:t>Vu Thien An</a:t>
              </a:r>
            </a:p>
            <a:p>
              <a:r>
                <a:rPr lang="en-US">
                  <a:latin typeface="Montserrat" panose="00000500000000000000" pitchFamily="2" charset="0"/>
                </a:rPr>
                <a:t>Nguyen Phat Dat</a:t>
              </a:r>
            </a:p>
            <a:p>
              <a:r>
                <a:rPr lang="en-US">
                  <a:latin typeface="Montserrat" panose="00000500000000000000" pitchFamily="2" charset="0"/>
                </a:rPr>
                <a:t>Nguyen Vi Khang</a:t>
              </a:r>
            </a:p>
            <a:p>
              <a:r>
                <a:rPr lang="en-US">
                  <a:latin typeface="Montserrat" panose="00000500000000000000" pitchFamily="2" charset="0"/>
                </a:rPr>
                <a:t>Nguyen Dang Loc</a:t>
              </a:r>
            </a:p>
            <a:p>
              <a:r>
                <a:rPr lang="en-US">
                  <a:latin typeface="Montserrat" panose="00000500000000000000" pitchFamily="2" charset="0"/>
                </a:rPr>
                <a:t>Nguyen Hong Minh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2E6F9F-847F-21A8-4EE8-DB15D0D57651}"/>
              </a:ext>
            </a:extLst>
          </p:cNvPr>
          <p:cNvSpPr txBox="1"/>
          <p:nvPr/>
        </p:nvSpPr>
        <p:spPr>
          <a:xfrm>
            <a:off x="4887201" y="2338083"/>
            <a:ext cx="2507418" cy="707886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Montserrat" panose="00000500000000000000" pitchFamily="2" charset="0"/>
              </a:rPr>
              <a:t>Unit test</a:t>
            </a:r>
            <a:endParaRPr lang="id-ID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90512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1E88E5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TestNG</a:t>
            </a:r>
            <a:endParaRPr lang="en-US" sz="2400" dirty="0">
              <a:latin typeface="Montserrat" panose="00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1026" name="Picture 2" descr="TestNG Tutorial - Javatpoint">
            <a:extLst>
              <a:ext uri="{FF2B5EF4-FFF2-40B4-BE49-F238E27FC236}">
                <a16:creationId xmlns:a16="http://schemas.microsoft.com/office/drawing/2014/main" id="{0426A399-F334-F14C-97C9-13BE340C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31" y="1004502"/>
            <a:ext cx="1383148" cy="13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6ED1F-676C-B746-B461-719232780C59}"/>
              </a:ext>
            </a:extLst>
          </p:cNvPr>
          <p:cNvSpPr txBox="1"/>
          <p:nvPr/>
        </p:nvSpPr>
        <p:spPr>
          <a:xfrm>
            <a:off x="3529342" y="1004502"/>
            <a:ext cx="762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An open-source test automation framework for 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9EE9-CC91-C364-6930-354610588C8F}"/>
              </a:ext>
            </a:extLst>
          </p:cNvPr>
          <p:cNvSpPr txBox="1"/>
          <p:nvPr/>
        </p:nvSpPr>
        <p:spPr>
          <a:xfrm>
            <a:off x="3529341" y="1491217"/>
            <a:ext cx="762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Developed on the same lines of JUnit and NUnit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4F737-4959-FB2A-E56F-F0793ABFAFBB}"/>
              </a:ext>
            </a:extLst>
          </p:cNvPr>
          <p:cNvSpPr txBox="1"/>
          <p:nvPr/>
        </p:nvSpPr>
        <p:spPr>
          <a:xfrm>
            <a:off x="3529340" y="1977932"/>
            <a:ext cx="762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NG in TestNG stands for ‘Next Generation’</a:t>
            </a:r>
          </a:p>
        </p:txBody>
      </p:sp>
      <p:pic>
        <p:nvPicPr>
          <p:cNvPr id="1028" name="Picture 4" descr="TestNG">
            <a:extLst>
              <a:ext uri="{FF2B5EF4-FFF2-40B4-BE49-F238E27FC236}">
                <a16:creationId xmlns:a16="http://schemas.microsoft.com/office/drawing/2014/main" id="{6D66E83E-C607-B19E-2A9D-D62EE9AE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9" y="2705184"/>
            <a:ext cx="5715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96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217532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E88E5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Comparative </a:t>
            </a:r>
            <a:r>
              <a:rPr lang="en-US">
                <a:solidFill>
                  <a:srgbClr val="656D78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advantages</a:t>
            </a:r>
            <a:endParaRPr lang="en-US" dirty="0">
              <a:solidFill>
                <a:srgbClr val="656D78"/>
              </a:solidFill>
              <a:latin typeface="Montserrat" panose="00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8C7E24F-1B8B-2C93-866B-BC8465340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13272"/>
              </p:ext>
            </p:extLst>
          </p:nvPr>
        </p:nvGraphicFramePr>
        <p:xfrm>
          <a:off x="6973453" y="1206606"/>
          <a:ext cx="4426688" cy="28058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3640">
                  <a:extLst>
                    <a:ext uri="{9D8B030D-6E8A-4147-A177-3AD203B41FA5}">
                      <a16:colId xmlns:a16="http://schemas.microsoft.com/office/drawing/2014/main" val="3942681471"/>
                    </a:ext>
                  </a:extLst>
                </a:gridCol>
                <a:gridCol w="1236509">
                  <a:extLst>
                    <a:ext uri="{9D8B030D-6E8A-4147-A177-3AD203B41FA5}">
                      <a16:colId xmlns:a16="http://schemas.microsoft.com/office/drawing/2014/main" val="963158293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314017621"/>
                    </a:ext>
                  </a:extLst>
                </a:gridCol>
              </a:tblGrid>
              <a:tr h="342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cap="all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BASIS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cap="all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JUNIT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cap="all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TESTNG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2898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Annotation support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55456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Suite test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93441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Ignore test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98282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Exception test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7954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Timeout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725779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Parameterized test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27292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Dependency test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22792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D936706-4DEA-1ED7-CF28-9ACDE7606009}"/>
              </a:ext>
            </a:extLst>
          </p:cNvPr>
          <p:cNvGrpSpPr/>
          <p:nvPr/>
        </p:nvGrpSpPr>
        <p:grpSpPr>
          <a:xfrm>
            <a:off x="9360528" y="1593224"/>
            <a:ext cx="1574827" cy="2404613"/>
            <a:chOff x="9360528" y="1593224"/>
            <a:chExt cx="1574827" cy="2404613"/>
          </a:xfrm>
        </p:grpSpPr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38CAB9EB-E52D-D30B-59CA-62B3837B6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1035" y="1593224"/>
              <a:ext cx="274320" cy="274320"/>
            </a:xfrm>
            <a:prstGeom prst="rect">
              <a:avLst/>
            </a:prstGeom>
          </p:spPr>
        </p:pic>
        <p:pic>
          <p:nvPicPr>
            <p:cNvPr id="5" name="Graphic 4" descr="Close with solid fill">
              <a:extLst>
                <a:ext uri="{FF2B5EF4-FFF2-40B4-BE49-F238E27FC236}">
                  <a16:creationId xmlns:a16="http://schemas.microsoft.com/office/drawing/2014/main" id="{6FCB4089-FCF5-9875-7544-6B8772886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60528" y="3723517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 descr="Checkmark with solid fill">
              <a:extLst>
                <a:ext uri="{FF2B5EF4-FFF2-40B4-BE49-F238E27FC236}">
                  <a16:creationId xmlns:a16="http://schemas.microsoft.com/office/drawing/2014/main" id="{102D6B66-0478-9F07-5029-AE9E4444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9578" y="1593224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841B19B4-9260-DFDA-3FF1-88B90561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1035" y="1905169"/>
              <a:ext cx="274320" cy="274320"/>
            </a:xfrm>
            <a:prstGeom prst="rect">
              <a:avLst/>
            </a:prstGeom>
          </p:spPr>
        </p:pic>
        <p:pic>
          <p:nvPicPr>
            <p:cNvPr id="14" name="Graphic 13" descr="Checkmark with solid fill">
              <a:extLst>
                <a:ext uri="{FF2B5EF4-FFF2-40B4-BE49-F238E27FC236}">
                  <a16:creationId xmlns:a16="http://schemas.microsoft.com/office/drawing/2014/main" id="{3F3D9FB0-453D-9E5F-8AD2-A4C6EE3A4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9578" y="1905169"/>
              <a:ext cx="274320" cy="274320"/>
            </a:xfrm>
            <a:prstGeom prst="rect">
              <a:avLst/>
            </a:prstGeom>
          </p:spPr>
        </p:pic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27C749F-CC7F-A56C-D51C-5721CDF1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41985" y="2297857"/>
              <a:ext cx="274320" cy="274320"/>
            </a:xfrm>
            <a:prstGeom prst="rect">
              <a:avLst/>
            </a:prstGeom>
          </p:spPr>
        </p:pic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91EE0798-180C-76C7-E0F6-958FDE28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0528" y="2297857"/>
              <a:ext cx="274320" cy="274320"/>
            </a:xfrm>
            <a:prstGeom prst="rect">
              <a:avLst/>
            </a:prstGeom>
          </p:spPr>
        </p:pic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D9474EF4-90C2-FB6C-4F22-A137618E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41985" y="2650984"/>
              <a:ext cx="274320" cy="274320"/>
            </a:xfrm>
            <a:prstGeom prst="rect">
              <a:avLst/>
            </a:prstGeom>
          </p:spPr>
        </p:pic>
        <p:pic>
          <p:nvPicPr>
            <p:cNvPr id="20" name="Graphic 19" descr="Checkmark with solid fill">
              <a:extLst>
                <a:ext uri="{FF2B5EF4-FFF2-40B4-BE49-F238E27FC236}">
                  <a16:creationId xmlns:a16="http://schemas.microsoft.com/office/drawing/2014/main" id="{38F99A08-E8C4-A6C8-B447-D7E8B313D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0528" y="2650984"/>
              <a:ext cx="274320" cy="274320"/>
            </a:xfrm>
            <a:prstGeom prst="rect">
              <a:avLst/>
            </a:prstGeom>
          </p:spPr>
        </p:pic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AD33AFAE-3140-4A86-13D2-FD7DB427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1510" y="3002490"/>
              <a:ext cx="274320" cy="274320"/>
            </a:xfrm>
            <a:prstGeom prst="rect">
              <a:avLst/>
            </a:prstGeom>
          </p:spPr>
        </p:pic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DEF59FA-B29D-5440-33B9-D76EEEF0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0053" y="3002490"/>
              <a:ext cx="274320" cy="274320"/>
            </a:xfrm>
            <a:prstGeom prst="rect">
              <a:avLst/>
            </a:prstGeom>
          </p:spPr>
        </p:pic>
        <p:pic>
          <p:nvPicPr>
            <p:cNvPr id="23" name="Graphic 22" descr="Checkmark with solid fill">
              <a:extLst>
                <a:ext uri="{FF2B5EF4-FFF2-40B4-BE49-F238E27FC236}">
                  <a16:creationId xmlns:a16="http://schemas.microsoft.com/office/drawing/2014/main" id="{8C7D7612-2595-7F5A-4EA0-949E31840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1035" y="3377600"/>
              <a:ext cx="274320" cy="274320"/>
            </a:xfrm>
            <a:prstGeom prst="rect">
              <a:avLst/>
            </a:prstGeom>
          </p:spPr>
        </p:pic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3ECC7B27-5DE3-B1DE-B3CD-2DF986B22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9578" y="3377600"/>
              <a:ext cx="274320" cy="274320"/>
            </a:xfrm>
            <a:prstGeom prst="rect">
              <a:avLst/>
            </a:prstGeom>
          </p:spPr>
        </p:pic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9B1C220C-B989-5ED8-7A88-7726D7EFD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1035" y="3707123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508B607-B159-08AD-89F6-C54476499E7E}"/>
              </a:ext>
            </a:extLst>
          </p:cNvPr>
          <p:cNvSpPr txBox="1"/>
          <p:nvPr/>
        </p:nvSpPr>
        <p:spPr>
          <a:xfrm>
            <a:off x="590168" y="1206606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/>
              <a:t>Not require declare </a:t>
            </a:r>
            <a:r>
              <a:rPr lang="en-US" sz="1800" i="1">
                <a:solidFill>
                  <a:srgbClr val="1E88E5"/>
                </a:solidFill>
              </a:rPr>
              <a:t>@BeforeClass </a:t>
            </a:r>
            <a:r>
              <a:rPr lang="en-US" sz="1800"/>
              <a:t>and </a:t>
            </a:r>
            <a:r>
              <a:rPr lang="en-US" sz="1800" i="1">
                <a:solidFill>
                  <a:srgbClr val="1E88E5"/>
                </a:solidFill>
              </a:rPr>
              <a:t>@AfterClass</a:t>
            </a:r>
            <a:endParaRPr lang="en-US" sz="1800">
              <a:solidFill>
                <a:srgbClr val="1E88E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74E90-B859-3721-207C-0FE551F809A6}"/>
              </a:ext>
            </a:extLst>
          </p:cNvPr>
          <p:cNvSpPr txBox="1"/>
          <p:nvPr/>
        </p:nvSpPr>
        <p:spPr>
          <a:xfrm>
            <a:off x="590168" y="1996537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/>
              <a:t>Group and prioritize the tests easier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B6C61A-F69B-A590-76FB-ABB30E436BEF}"/>
              </a:ext>
            </a:extLst>
          </p:cNvPr>
          <p:cNvSpPr txBox="1"/>
          <p:nvPr/>
        </p:nvSpPr>
        <p:spPr>
          <a:xfrm>
            <a:off x="590168" y="27864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/>
              <a:t>Allow dependency on multiple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5A90-BC9A-490E-63C6-945BCA6C1692}"/>
              </a:ext>
            </a:extLst>
          </p:cNvPr>
          <p:cNvSpPr txBox="1"/>
          <p:nvPr/>
        </p:nvSpPr>
        <p:spPr>
          <a:xfrm>
            <a:off x="590168" y="357639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/>
              <a:t>Produces the HTML reports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38D529-0A5F-5514-E870-4B3B1656C2CA}"/>
              </a:ext>
            </a:extLst>
          </p:cNvPr>
          <p:cNvSpPr txBox="1"/>
          <p:nvPr/>
        </p:nvSpPr>
        <p:spPr>
          <a:xfrm>
            <a:off x="590168" y="4252578"/>
            <a:ext cx="643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/>
              <a:t>Parametrization is more convenient and easier by </a:t>
            </a:r>
            <a:r>
              <a:rPr lang="en-US" sz="1800" i="1">
                <a:solidFill>
                  <a:srgbClr val="1E88E5"/>
                </a:solidFill>
              </a:rPr>
              <a:t>@DataProvider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472B6-AFE9-80B9-A35A-E4E1B2F1F92E}"/>
              </a:ext>
            </a:extLst>
          </p:cNvPr>
          <p:cNvSpPr txBox="1"/>
          <p:nvPr/>
        </p:nvSpPr>
        <p:spPr>
          <a:xfrm>
            <a:off x="6973453" y="4104718"/>
            <a:ext cx="44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ts val="0"/>
              </a:spcBef>
              <a:spcAft>
                <a:spcPts val="0"/>
              </a:spcAft>
              <a:defRPr sz="2000">
                <a:solidFill>
                  <a:srgbClr val="50576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1100"/>
              <a:t>Sources: </a:t>
            </a:r>
            <a:r>
              <a:rPr lang="en-US" sz="1100" i="1"/>
              <a:t>https://www.guru99.com/junit-vs-testng.html</a:t>
            </a:r>
          </a:p>
        </p:txBody>
      </p:sp>
    </p:spTree>
    <p:extLst>
      <p:ext uri="{BB962C8B-B14F-4D97-AF65-F5344CB8AC3E}">
        <p14:creationId xmlns:p14="http://schemas.microsoft.com/office/powerpoint/2010/main" val="120408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atin typeface="Montserrat" panose="00000500000000000000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 b="1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 b="1">
                <a:latin typeface="Montserrat" panose="00000500000000000000" pitchFamily="2" charset="0"/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BE227F-B707-4B81-9313-0E98BAA7448D}"/>
              </a:ext>
            </a:extLst>
          </p:cNvPr>
          <p:cNvSpPr txBox="1"/>
          <p:nvPr/>
        </p:nvSpPr>
        <p:spPr>
          <a:xfrm>
            <a:off x="4190677" y="2875077"/>
            <a:ext cx="3900428" cy="707886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Montserrat" panose="00000500000000000000" pitchFamily="2" charset="0"/>
              </a:rPr>
              <a:t>Demo TestNG</a:t>
            </a:r>
            <a:endParaRPr lang="id-ID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7661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 panose="00000500000000000000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Montserrat" panose="00000500000000000000" pitchFamily="2" charset="0"/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BE227F-B707-4B81-9313-0E98BAA7448D}"/>
              </a:ext>
            </a:extLst>
          </p:cNvPr>
          <p:cNvSpPr txBox="1"/>
          <p:nvPr/>
        </p:nvSpPr>
        <p:spPr>
          <a:xfrm>
            <a:off x="5407357" y="2875077"/>
            <a:ext cx="1467069" cy="707886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Montserrat" panose="00000500000000000000" pitchFamily="2" charset="0"/>
              </a:rPr>
              <a:t>Q </a:t>
            </a:r>
            <a:r>
              <a:rPr lang="en-US" sz="2400" b="1">
                <a:solidFill>
                  <a:schemeClr val="bg1"/>
                </a:solidFill>
                <a:latin typeface="Montserrat" panose="00000500000000000000" pitchFamily="2" charset="0"/>
              </a:rPr>
              <a:t>&amp; </a:t>
            </a:r>
            <a:r>
              <a:rPr lang="en-US" sz="4000" b="1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endParaRPr lang="id-ID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9527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BE227F-B707-4B81-9313-0E98BAA7448D}"/>
              </a:ext>
            </a:extLst>
          </p:cNvPr>
          <p:cNvSpPr txBox="1"/>
          <p:nvPr/>
        </p:nvSpPr>
        <p:spPr>
          <a:xfrm>
            <a:off x="4593834" y="2799840"/>
            <a:ext cx="3094117" cy="707886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Montserrat" panose="00000500000000000000" pitchFamily="2" charset="0"/>
              </a:rPr>
              <a:t>Thank you!</a:t>
            </a:r>
            <a:endParaRPr lang="id-ID" sz="4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E333A-02EB-4303-97F2-6E57DC88713F}"/>
              </a:ext>
            </a:extLst>
          </p:cNvPr>
          <p:cNvSpPr txBox="1"/>
          <p:nvPr/>
        </p:nvSpPr>
        <p:spPr>
          <a:xfrm>
            <a:off x="5569253" y="3484275"/>
            <a:ext cx="1053494" cy="307777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2" charset="0"/>
              </a:rPr>
              <a:t>Goodbye!</a:t>
            </a:r>
            <a:endParaRPr lang="id-ID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74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24870" y="228659"/>
            <a:ext cx="1904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Agenda</a:t>
            </a:r>
            <a:endParaRPr lang="en-US" sz="3200" b="1" dirty="0"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3518" y="2109968"/>
            <a:ext cx="94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42A5F5"/>
                </a:solidFill>
                <a:latin typeface="Montserrat SemiBold" panose="00000700000000000000" pitchFamily="2" charset="0"/>
              </a:rPr>
              <a:t>01</a:t>
            </a:r>
            <a:endParaRPr lang="en-US" sz="4800" dirty="0">
              <a:solidFill>
                <a:srgbClr val="42A5F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2881" y="2109968"/>
            <a:ext cx="1808508" cy="38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>
                <a:latin typeface="Montserrat" panose="00000500000000000000" pitchFamily="2" charset="0"/>
              </a:rPr>
              <a:t>Basic concepts</a:t>
            </a:r>
            <a:endParaRPr lang="en-US" sz="1600" b="1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0485D-642B-44E9-80EA-44522E20AAAC}"/>
              </a:ext>
            </a:extLst>
          </p:cNvPr>
          <p:cNvSpPr txBox="1"/>
          <p:nvPr/>
        </p:nvSpPr>
        <p:spPr>
          <a:xfrm>
            <a:off x="1382498" y="3173734"/>
            <a:ext cx="94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2196F3"/>
                </a:solidFill>
                <a:latin typeface="Montserrat SemiBold" panose="00000700000000000000" pitchFamily="2" charset="0"/>
              </a:rPr>
              <a:t>02</a:t>
            </a:r>
            <a:endParaRPr lang="en-US" sz="4800" dirty="0">
              <a:solidFill>
                <a:srgbClr val="2196F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AD9AC0-AD1E-4008-B170-EBCAFE3E5EFE}"/>
              </a:ext>
            </a:extLst>
          </p:cNvPr>
          <p:cNvSpPr txBox="1"/>
          <p:nvPr/>
        </p:nvSpPr>
        <p:spPr>
          <a:xfrm>
            <a:off x="1393518" y="4237499"/>
            <a:ext cx="94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1E88E5"/>
                </a:solidFill>
                <a:latin typeface="Montserrat SemiBold" panose="00000700000000000000" pitchFamily="2" charset="0"/>
              </a:rPr>
              <a:t>03</a:t>
            </a:r>
            <a:endParaRPr lang="en-US" sz="4800" dirty="0">
              <a:solidFill>
                <a:srgbClr val="1E88E5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840B31-2664-426A-9639-5E9409E5E29F}"/>
              </a:ext>
            </a:extLst>
          </p:cNvPr>
          <p:cNvGrpSpPr/>
          <p:nvPr/>
        </p:nvGrpSpPr>
        <p:grpSpPr>
          <a:xfrm>
            <a:off x="6975802" y="1241144"/>
            <a:ext cx="4699727" cy="4375711"/>
            <a:chOff x="971805" y="2151398"/>
            <a:chExt cx="4027553" cy="3749880"/>
          </a:xfrm>
        </p:grpSpPr>
        <p:sp>
          <p:nvSpPr>
            <p:cNvPr id="43" name="Ring">
              <a:extLst>
                <a:ext uri="{FF2B5EF4-FFF2-40B4-BE49-F238E27FC236}">
                  <a16:creationId xmlns:a16="http://schemas.microsoft.com/office/drawing/2014/main" id="{C5899D17-BF24-4CF5-A2B3-DD165FA31A12}"/>
                </a:ext>
              </a:extLst>
            </p:cNvPr>
            <p:cNvSpPr/>
            <p:nvPr/>
          </p:nvSpPr>
          <p:spPr>
            <a:xfrm>
              <a:off x="1394604" y="2715817"/>
              <a:ext cx="3181955" cy="3181955"/>
            </a:xfrm>
            <a:prstGeom prst="ellipse">
              <a:avLst/>
            </a:prstGeom>
            <a:noFill/>
            <a:ln w="79375" cap="rnd">
              <a:solidFill>
                <a:srgbClr val="F5F6F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47" name="Oval 3">
              <a:extLst>
                <a:ext uri="{FF2B5EF4-FFF2-40B4-BE49-F238E27FC236}">
                  <a16:creationId xmlns:a16="http://schemas.microsoft.com/office/drawing/2014/main" id="{87BEF136-B3C2-422C-AF80-B80250AB2611}"/>
                </a:ext>
              </a:extLst>
            </p:cNvPr>
            <p:cNvSpPr/>
            <p:nvPr/>
          </p:nvSpPr>
          <p:spPr>
            <a:xfrm>
              <a:off x="971805" y="4187231"/>
              <a:ext cx="1714047" cy="171404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3AD1A0F1-5DB6-4D08-94BB-547103FE8ADF}"/>
                </a:ext>
              </a:extLst>
            </p:cNvPr>
            <p:cNvSpPr/>
            <p:nvPr/>
          </p:nvSpPr>
          <p:spPr>
            <a:xfrm>
              <a:off x="2128558" y="2151398"/>
              <a:ext cx="1714047" cy="171404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8F94030D-A381-4A74-83C6-8E8F0139C150}"/>
                </a:ext>
              </a:extLst>
            </p:cNvPr>
            <p:cNvSpPr/>
            <p:nvPr/>
          </p:nvSpPr>
          <p:spPr>
            <a:xfrm>
              <a:off x="3285311" y="4187231"/>
              <a:ext cx="1714047" cy="171404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DC570392-36FD-4564-B592-315FD05FBE9C}"/>
                </a:ext>
              </a:extLst>
            </p:cNvPr>
            <p:cNvSpPr/>
            <p:nvPr/>
          </p:nvSpPr>
          <p:spPr>
            <a:xfrm>
              <a:off x="2125382" y="3453137"/>
              <a:ext cx="1714047" cy="1714047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32" name="Shape 2619">
            <a:extLst>
              <a:ext uri="{FF2B5EF4-FFF2-40B4-BE49-F238E27FC236}">
                <a16:creationId xmlns:a16="http://schemas.microsoft.com/office/drawing/2014/main" id="{68BA0BB8-92BE-44C4-8BFA-2A3686CDC5FA}"/>
              </a:ext>
            </a:extLst>
          </p:cNvPr>
          <p:cNvSpPr/>
          <p:nvPr/>
        </p:nvSpPr>
        <p:spPr>
          <a:xfrm>
            <a:off x="9051345" y="3552988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587">
            <a:extLst>
              <a:ext uri="{FF2B5EF4-FFF2-40B4-BE49-F238E27FC236}">
                <a16:creationId xmlns:a16="http://schemas.microsoft.com/office/drawing/2014/main" id="{B9393EDA-AED6-4029-ACBC-C397E4DCC5E8}"/>
              </a:ext>
            </a:extLst>
          </p:cNvPr>
          <p:cNvSpPr/>
          <p:nvPr/>
        </p:nvSpPr>
        <p:spPr>
          <a:xfrm>
            <a:off x="10401153" y="4342480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EE249652-013D-4FED-8946-80F3C67B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893" y="1806969"/>
            <a:ext cx="735226" cy="735226"/>
          </a:xfrm>
          <a:prstGeom prst="rect">
            <a:avLst/>
          </a:prstGeom>
        </p:spPr>
      </p:pic>
      <p:pic>
        <p:nvPicPr>
          <p:cNvPr id="28" name="Graphic 27" descr="Hierarchy outline">
            <a:extLst>
              <a:ext uri="{FF2B5EF4-FFF2-40B4-BE49-F238E27FC236}">
                <a16:creationId xmlns:a16="http://schemas.microsoft.com/office/drawing/2014/main" id="{BB4F8297-B4AB-4278-BEF9-E60387E9B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8216" y="4237499"/>
            <a:ext cx="795281" cy="79528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CBF3992-7A4E-4A35-AF5C-E6BB7FC5D74F}"/>
              </a:ext>
            </a:extLst>
          </p:cNvPr>
          <p:cNvSpPr txBox="1"/>
          <p:nvPr/>
        </p:nvSpPr>
        <p:spPr>
          <a:xfrm>
            <a:off x="2502881" y="2488033"/>
            <a:ext cx="1811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Definitions of unit test &amp;</a:t>
            </a:r>
            <a:b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some related concepts</a:t>
            </a:r>
            <a:endParaRPr lang="en-US" sz="1050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22AAE7-83C5-4D86-9332-E5A6D6033408}"/>
              </a:ext>
            </a:extLst>
          </p:cNvPr>
          <p:cNvSpPr txBox="1"/>
          <p:nvPr/>
        </p:nvSpPr>
        <p:spPr>
          <a:xfrm>
            <a:off x="2490890" y="3206040"/>
            <a:ext cx="2210862" cy="38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TestNG framework</a:t>
            </a:r>
            <a:endParaRPr lang="en-US" sz="1600" b="1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432509-906F-4F87-84C2-1C9757706612}"/>
              </a:ext>
            </a:extLst>
          </p:cNvPr>
          <p:cNvSpPr txBox="1"/>
          <p:nvPr/>
        </p:nvSpPr>
        <p:spPr>
          <a:xfrm>
            <a:off x="2490890" y="3584105"/>
            <a:ext cx="1758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What is TestNG, how to</a:t>
            </a:r>
            <a:b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use it?</a:t>
            </a:r>
            <a:endParaRPr lang="en-US" sz="1050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9F8D8-8CDD-45EA-AF3D-EF0A7E43A71D}"/>
              </a:ext>
            </a:extLst>
          </p:cNvPr>
          <p:cNvSpPr txBox="1"/>
          <p:nvPr/>
        </p:nvSpPr>
        <p:spPr>
          <a:xfrm>
            <a:off x="2490890" y="4274933"/>
            <a:ext cx="1814920" cy="38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Practical demo</a:t>
            </a:r>
            <a:endParaRPr lang="en-US" sz="1600" b="1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D76D8C-B79E-44A9-90FC-B2FD4C0C1C20}"/>
              </a:ext>
            </a:extLst>
          </p:cNvPr>
          <p:cNvSpPr txBox="1"/>
          <p:nvPr/>
        </p:nvSpPr>
        <p:spPr>
          <a:xfrm>
            <a:off x="2490890" y="4652998"/>
            <a:ext cx="20890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Design, implement unit test</a:t>
            </a:r>
            <a:b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with TestNG framework</a:t>
            </a:r>
          </a:p>
        </p:txBody>
      </p:sp>
    </p:spTree>
    <p:extLst>
      <p:ext uri="{BB962C8B-B14F-4D97-AF65-F5344CB8AC3E}">
        <p14:creationId xmlns:p14="http://schemas.microsoft.com/office/powerpoint/2010/main" val="7740878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2" grpId="0"/>
      <p:bldP spid="25" grpId="0"/>
      <p:bldP spid="51" grpId="0"/>
      <p:bldP spid="52" grpId="0"/>
      <p:bldP spid="53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Definition</a:t>
            </a:r>
            <a:endParaRPr lang="en-US" sz="24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73F47-1C44-43D0-86B2-FA3C94B0D2EE}"/>
              </a:ext>
            </a:extLst>
          </p:cNvPr>
          <p:cNvSpPr txBox="1"/>
          <p:nvPr/>
        </p:nvSpPr>
        <p:spPr>
          <a:xfrm>
            <a:off x="677250" y="1025350"/>
            <a:ext cx="16225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>
                <a:latin typeface="Montserrat" panose="00000500000000000000" pitchFamily="2" charset="0"/>
              </a:rPr>
              <a:t>Unit testing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8F2CD-5F0F-4843-B0A9-3F557E34553E}"/>
              </a:ext>
            </a:extLst>
          </p:cNvPr>
          <p:cNvSpPr txBox="1"/>
          <p:nvPr/>
        </p:nvSpPr>
        <p:spPr>
          <a:xfrm>
            <a:off x="1303421" y="1622672"/>
            <a:ext cx="528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200"/>
              <a:t>individual units or components of a software are tested</a:t>
            </a:r>
          </a:p>
        </p:txBody>
      </p:sp>
      <p:sp>
        <p:nvSpPr>
          <p:cNvPr id="30" name="Shape 2784">
            <a:extLst>
              <a:ext uri="{FF2B5EF4-FFF2-40B4-BE49-F238E27FC236}">
                <a16:creationId xmlns:a16="http://schemas.microsoft.com/office/drawing/2014/main" id="{61FC96FA-FBDA-42D2-B815-B29C7D2BDE2E}"/>
              </a:ext>
            </a:extLst>
          </p:cNvPr>
          <p:cNvSpPr/>
          <p:nvPr/>
        </p:nvSpPr>
        <p:spPr>
          <a:xfrm>
            <a:off x="870045" y="16187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0D47A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Montserrat" panose="00000500000000000000" pitchFamily="2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61E122-E1A2-35E5-4B61-E41641DD2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553032"/>
              </p:ext>
            </p:extLst>
          </p:nvPr>
        </p:nvGraphicFramePr>
        <p:xfrm>
          <a:off x="1371377" y="2516548"/>
          <a:ext cx="3882157" cy="24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7553B9F-8536-027A-BFB9-158CB2E184F4}"/>
              </a:ext>
            </a:extLst>
          </p:cNvPr>
          <p:cNvSpPr txBox="1"/>
          <p:nvPr/>
        </p:nvSpPr>
        <p:spPr>
          <a:xfrm>
            <a:off x="1305337" y="1916961"/>
            <a:ext cx="29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is done before integration testing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99A2AF-1687-55FD-7765-67E862EDBC2C}"/>
              </a:ext>
            </a:extLst>
          </p:cNvPr>
          <p:cNvSpPr txBox="1"/>
          <p:nvPr/>
        </p:nvSpPr>
        <p:spPr>
          <a:xfrm>
            <a:off x="7027302" y="1610186"/>
            <a:ext cx="461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is white box testing done during the development (coding phase) of an application by the developers </a:t>
            </a:r>
          </a:p>
        </p:txBody>
      </p:sp>
      <p:pic>
        <p:nvPicPr>
          <p:cNvPr id="1026" name="Picture 2" descr="White Box Testing 👉 What Is, Types, Techniques, Example">
            <a:extLst>
              <a:ext uri="{FF2B5EF4-FFF2-40B4-BE49-F238E27FC236}">
                <a16:creationId xmlns:a16="http://schemas.microsoft.com/office/drawing/2014/main" id="{9D0B9032-BB2F-2476-3C32-91141B968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7" b="10971"/>
          <a:stretch/>
        </p:blipFill>
        <p:spPr bwMode="auto">
          <a:xfrm>
            <a:off x="6587110" y="2726199"/>
            <a:ext cx="4765935" cy="18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Graphic 77" descr="Information outline">
            <a:extLst>
              <a:ext uri="{FF2B5EF4-FFF2-40B4-BE49-F238E27FC236}">
                <a16:creationId xmlns:a16="http://schemas.microsoft.com/office/drawing/2014/main" id="{FDCB9D5C-841E-59DA-5952-098EC75E6A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42436" y="1618740"/>
            <a:ext cx="329540" cy="32954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8E8927B-0033-01F0-2412-C1DD1790F8FE}"/>
              </a:ext>
            </a:extLst>
          </p:cNvPr>
          <p:cNvGrpSpPr/>
          <p:nvPr/>
        </p:nvGrpSpPr>
        <p:grpSpPr>
          <a:xfrm>
            <a:off x="1407388" y="5334129"/>
            <a:ext cx="9377224" cy="823067"/>
            <a:chOff x="1224074" y="3739720"/>
            <a:chExt cx="9377224" cy="82306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2E304AC-70CC-422C-9775-84712E3A0EAF}"/>
                </a:ext>
              </a:extLst>
            </p:cNvPr>
            <p:cNvGrpSpPr/>
            <p:nvPr/>
          </p:nvGrpSpPr>
          <p:grpSpPr>
            <a:xfrm>
              <a:off x="1224074" y="3833360"/>
              <a:ext cx="1484687" cy="626546"/>
              <a:chOff x="1456474" y="3910133"/>
              <a:chExt cx="3260380" cy="626546"/>
            </a:xfrm>
          </p:grpSpPr>
          <p:sp>
            <p:nvSpPr>
              <p:cNvPr id="75" name="Rounded Rectangle 12">
                <a:extLst>
                  <a:ext uri="{FF2B5EF4-FFF2-40B4-BE49-F238E27FC236}">
                    <a16:creationId xmlns:a16="http://schemas.microsoft.com/office/drawing/2014/main" id="{3C001AFC-B7B9-573A-9FFC-18630A5AC9FC}"/>
                  </a:ext>
                </a:extLst>
              </p:cNvPr>
              <p:cNvSpPr/>
              <p:nvPr/>
            </p:nvSpPr>
            <p:spPr>
              <a:xfrm>
                <a:off x="1456474" y="3910133"/>
                <a:ext cx="3260380" cy="626546"/>
              </a:xfrm>
              <a:prstGeom prst="roundRect">
                <a:avLst>
                  <a:gd name="adj" fmla="val 7996"/>
                </a:avLst>
              </a:pr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>
                  <a:lnSpc>
                    <a:spcPct val="130000"/>
                  </a:lnSpc>
                </a:pPr>
                <a:endParaRPr lang="en-US" sz="1000" dirty="0">
                  <a:solidFill>
                    <a:schemeClr val="tx1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869AE81-0AEC-A00E-F80C-F234CB7F734C}"/>
                  </a:ext>
                </a:extLst>
              </p:cNvPr>
              <p:cNvSpPr txBox="1"/>
              <p:nvPr/>
            </p:nvSpPr>
            <p:spPr>
              <a:xfrm>
                <a:off x="1456474" y="4054129"/>
                <a:ext cx="32603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600" b="1">
                    <a:solidFill>
                      <a:srgbClr val="1E88E5"/>
                    </a:solidFill>
                    <a:latin typeface="Montserrat" panose="00000500000000000000" pitchFamily="2" charset="0"/>
                  </a:rPr>
                  <a:t>Unit</a:t>
                </a:r>
                <a:endParaRPr lang="en-US" b="1">
                  <a:solidFill>
                    <a:srgbClr val="1E88E5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3D857D0-AA4E-F890-2107-E19D9C6481B5}"/>
                </a:ext>
              </a:extLst>
            </p:cNvPr>
            <p:cNvGrpSpPr/>
            <p:nvPr/>
          </p:nvGrpSpPr>
          <p:grpSpPr>
            <a:xfrm>
              <a:off x="3670128" y="3739720"/>
              <a:ext cx="6931170" cy="823067"/>
              <a:chOff x="2312418" y="4150013"/>
              <a:chExt cx="6931170" cy="823067"/>
            </a:xfrm>
          </p:grpSpPr>
          <p:sp>
            <p:nvSpPr>
              <p:cNvPr id="60" name="Rounded Rectangle 12">
                <a:extLst>
                  <a:ext uri="{FF2B5EF4-FFF2-40B4-BE49-F238E27FC236}">
                    <a16:creationId xmlns:a16="http://schemas.microsoft.com/office/drawing/2014/main" id="{4F2A5A68-C0B4-DEBF-6FD1-8D87D6DC71F2}"/>
                  </a:ext>
                </a:extLst>
              </p:cNvPr>
              <p:cNvSpPr/>
              <p:nvPr/>
            </p:nvSpPr>
            <p:spPr>
              <a:xfrm>
                <a:off x="2312418" y="4150013"/>
                <a:ext cx="6931170" cy="823067"/>
              </a:xfrm>
              <a:prstGeom prst="roundRect">
                <a:avLst>
                  <a:gd name="adj" fmla="val 7996"/>
                </a:avLst>
              </a:prstGeom>
              <a:noFill/>
              <a:ln>
                <a:solidFill>
                  <a:srgbClr val="0D47A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>
                  <a:lnSpc>
                    <a:spcPct val="130000"/>
                  </a:lnSpc>
                </a:pPr>
                <a:endParaRPr lang="en-US" sz="1000" dirty="0">
                  <a:solidFill>
                    <a:schemeClr val="tx1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E34C79E-87D8-E3B1-F760-10211B870F5C}"/>
                  </a:ext>
                </a:extLst>
              </p:cNvPr>
              <p:cNvGrpSpPr/>
              <p:nvPr/>
            </p:nvGrpSpPr>
            <p:grpSpPr>
              <a:xfrm>
                <a:off x="2402823" y="4248273"/>
                <a:ext cx="1146135" cy="626546"/>
                <a:chOff x="383445" y="2559790"/>
                <a:chExt cx="1146135" cy="626546"/>
              </a:xfrm>
            </p:grpSpPr>
            <p:sp>
              <p:nvSpPr>
                <p:cNvPr id="71" name="Rounded Rectangle 12">
                  <a:extLst>
                    <a:ext uri="{FF2B5EF4-FFF2-40B4-BE49-F238E27FC236}">
                      <a16:creationId xmlns:a16="http://schemas.microsoft.com/office/drawing/2014/main" id="{5BDA7CE7-9A3A-3C3E-BE5C-00C41A3D596A}"/>
                    </a:ext>
                  </a:extLst>
                </p:cNvPr>
                <p:cNvSpPr/>
                <p:nvPr/>
              </p:nvSpPr>
              <p:spPr>
                <a:xfrm>
                  <a:off x="383445" y="2559790"/>
                  <a:ext cx="1146135" cy="626546"/>
                </a:xfrm>
                <a:prstGeom prst="roundRect">
                  <a:avLst>
                    <a:gd name="adj" fmla="val 7996"/>
                  </a:avLst>
                </a:prstGeom>
                <a:solidFill>
                  <a:schemeClr val="tx2">
                    <a:lumMod val="20000"/>
                    <a:lumOff val="80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Ins="180000" rtlCol="0" anchor="ctr"/>
                <a:lstStyle/>
                <a:p>
                  <a:pPr>
                    <a:lnSpc>
                      <a:spcPct val="130000"/>
                    </a:lnSpc>
                  </a:pPr>
                  <a:endParaRPr lang="en-US" sz="1000" dirty="0">
                    <a:solidFill>
                      <a:schemeClr val="tx1"/>
                    </a:solidFill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D2F6B69-FABF-CA71-1AAA-2A6F768FC4AA}"/>
                    </a:ext>
                  </a:extLst>
                </p:cNvPr>
                <p:cNvSpPr txBox="1"/>
                <p:nvPr/>
              </p:nvSpPr>
              <p:spPr>
                <a:xfrm>
                  <a:off x="478728" y="2737638"/>
                  <a:ext cx="94221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ctr"/>
                  <a:r>
                    <a:rPr lang="en-US" sz="1100"/>
                    <a:t>Function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B06E022-7CDA-E5F7-7071-12121EC9F660}"/>
                  </a:ext>
                </a:extLst>
              </p:cNvPr>
              <p:cNvGrpSpPr/>
              <p:nvPr/>
            </p:nvGrpSpPr>
            <p:grpSpPr>
              <a:xfrm>
                <a:off x="3661356" y="4248273"/>
                <a:ext cx="1146135" cy="626546"/>
                <a:chOff x="383445" y="2559790"/>
                <a:chExt cx="1146135" cy="626546"/>
              </a:xfrm>
            </p:grpSpPr>
            <p:sp>
              <p:nvSpPr>
                <p:cNvPr id="85" name="Rounded Rectangle 12">
                  <a:extLst>
                    <a:ext uri="{FF2B5EF4-FFF2-40B4-BE49-F238E27FC236}">
                      <a16:creationId xmlns:a16="http://schemas.microsoft.com/office/drawing/2014/main" id="{B3F22C8F-01ED-4A3B-5D7E-17A21E352A06}"/>
                    </a:ext>
                  </a:extLst>
                </p:cNvPr>
                <p:cNvSpPr/>
                <p:nvPr/>
              </p:nvSpPr>
              <p:spPr>
                <a:xfrm>
                  <a:off x="383445" y="2559790"/>
                  <a:ext cx="1146135" cy="626546"/>
                </a:xfrm>
                <a:prstGeom prst="roundRect">
                  <a:avLst>
                    <a:gd name="adj" fmla="val 7996"/>
                  </a:avLst>
                </a:prstGeom>
                <a:solidFill>
                  <a:schemeClr val="tx2">
                    <a:lumMod val="20000"/>
                    <a:lumOff val="80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Ins="180000" rtlCol="0" anchor="ctr"/>
                <a:lstStyle/>
                <a:p>
                  <a:pPr>
                    <a:lnSpc>
                      <a:spcPct val="130000"/>
                    </a:lnSpc>
                  </a:pPr>
                  <a:endParaRPr lang="en-US" sz="1000" dirty="0">
                    <a:solidFill>
                      <a:schemeClr val="tx1"/>
                    </a:solidFill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E20AAE4-CCBB-809E-BB75-9FDE4C4833B6}"/>
                    </a:ext>
                  </a:extLst>
                </p:cNvPr>
                <p:cNvSpPr txBox="1"/>
                <p:nvPr/>
              </p:nvSpPr>
              <p:spPr>
                <a:xfrm>
                  <a:off x="478728" y="2737638"/>
                  <a:ext cx="94221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ctr"/>
                  <a:r>
                    <a:rPr lang="en-US" sz="1100"/>
                    <a:t>Method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3112982-7660-5AEB-38A7-C34B5D7D65FA}"/>
                  </a:ext>
                </a:extLst>
              </p:cNvPr>
              <p:cNvGrpSpPr/>
              <p:nvPr/>
            </p:nvGrpSpPr>
            <p:grpSpPr>
              <a:xfrm>
                <a:off x="4919890" y="4248273"/>
                <a:ext cx="1146135" cy="626546"/>
                <a:chOff x="383445" y="2559790"/>
                <a:chExt cx="1146135" cy="626546"/>
              </a:xfrm>
            </p:grpSpPr>
            <p:sp>
              <p:nvSpPr>
                <p:cNvPr id="89" name="Rounded Rectangle 12">
                  <a:extLst>
                    <a:ext uri="{FF2B5EF4-FFF2-40B4-BE49-F238E27FC236}">
                      <a16:creationId xmlns:a16="http://schemas.microsoft.com/office/drawing/2014/main" id="{C35BA8CD-0056-851C-29FB-6045D623BCE9}"/>
                    </a:ext>
                  </a:extLst>
                </p:cNvPr>
                <p:cNvSpPr/>
                <p:nvPr/>
              </p:nvSpPr>
              <p:spPr>
                <a:xfrm>
                  <a:off x="383445" y="2559790"/>
                  <a:ext cx="1146135" cy="626546"/>
                </a:xfrm>
                <a:prstGeom prst="roundRect">
                  <a:avLst>
                    <a:gd name="adj" fmla="val 7996"/>
                  </a:avLst>
                </a:prstGeom>
                <a:solidFill>
                  <a:schemeClr val="tx2">
                    <a:lumMod val="20000"/>
                    <a:lumOff val="80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Ins="180000" rtlCol="0" anchor="ctr"/>
                <a:lstStyle/>
                <a:p>
                  <a:pPr>
                    <a:lnSpc>
                      <a:spcPct val="130000"/>
                    </a:lnSpc>
                  </a:pPr>
                  <a:endParaRPr lang="en-US" sz="1000" dirty="0">
                    <a:solidFill>
                      <a:schemeClr val="tx1"/>
                    </a:solidFill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6D7FA4-CDA2-A58B-BA40-4FC142334F27}"/>
                    </a:ext>
                  </a:extLst>
                </p:cNvPr>
                <p:cNvSpPr txBox="1"/>
                <p:nvPr/>
              </p:nvSpPr>
              <p:spPr>
                <a:xfrm>
                  <a:off x="478728" y="2737638"/>
                  <a:ext cx="94221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ctr"/>
                  <a:r>
                    <a:rPr lang="en-US" sz="1100"/>
                    <a:t>Procedure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95C7B6A-0C04-117D-94F0-7242522E9714}"/>
                  </a:ext>
                </a:extLst>
              </p:cNvPr>
              <p:cNvGrpSpPr/>
              <p:nvPr/>
            </p:nvGrpSpPr>
            <p:grpSpPr>
              <a:xfrm>
                <a:off x="6178424" y="4248273"/>
                <a:ext cx="1146135" cy="626546"/>
                <a:chOff x="383445" y="2559790"/>
                <a:chExt cx="1146135" cy="626546"/>
              </a:xfrm>
            </p:grpSpPr>
            <p:sp>
              <p:nvSpPr>
                <p:cNvPr id="93" name="Rounded Rectangle 12">
                  <a:extLst>
                    <a:ext uri="{FF2B5EF4-FFF2-40B4-BE49-F238E27FC236}">
                      <a16:creationId xmlns:a16="http://schemas.microsoft.com/office/drawing/2014/main" id="{9A597DF9-07D4-8C65-9C56-3FD4A8517DF7}"/>
                    </a:ext>
                  </a:extLst>
                </p:cNvPr>
                <p:cNvSpPr/>
                <p:nvPr/>
              </p:nvSpPr>
              <p:spPr>
                <a:xfrm>
                  <a:off x="383445" y="2559790"/>
                  <a:ext cx="1146135" cy="626546"/>
                </a:xfrm>
                <a:prstGeom prst="roundRect">
                  <a:avLst>
                    <a:gd name="adj" fmla="val 7996"/>
                  </a:avLst>
                </a:prstGeom>
                <a:solidFill>
                  <a:schemeClr val="tx2">
                    <a:lumMod val="20000"/>
                    <a:lumOff val="80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Ins="180000" rtlCol="0" anchor="ctr"/>
                <a:lstStyle/>
                <a:p>
                  <a:pPr>
                    <a:lnSpc>
                      <a:spcPct val="130000"/>
                    </a:lnSpc>
                  </a:pPr>
                  <a:endParaRPr lang="en-US" sz="1000" dirty="0">
                    <a:solidFill>
                      <a:schemeClr val="tx1"/>
                    </a:solidFill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87054D5-4499-D793-C771-FD7379142CD9}"/>
                    </a:ext>
                  </a:extLst>
                </p:cNvPr>
                <p:cNvSpPr txBox="1"/>
                <p:nvPr/>
              </p:nvSpPr>
              <p:spPr>
                <a:xfrm>
                  <a:off x="478728" y="2737638"/>
                  <a:ext cx="94221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ctr"/>
                  <a:r>
                    <a:rPr lang="en-US" sz="1100"/>
                    <a:t>Module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3C5AE5B-8396-8A5C-BDD1-2F28DBAC572F}"/>
                  </a:ext>
                </a:extLst>
              </p:cNvPr>
              <p:cNvGrpSpPr/>
              <p:nvPr/>
            </p:nvGrpSpPr>
            <p:grpSpPr>
              <a:xfrm>
                <a:off x="7436957" y="4248273"/>
                <a:ext cx="1146135" cy="626546"/>
                <a:chOff x="383445" y="2559790"/>
                <a:chExt cx="1146135" cy="626546"/>
              </a:xfrm>
            </p:grpSpPr>
            <p:sp>
              <p:nvSpPr>
                <p:cNvPr id="99" name="Rounded Rectangle 12">
                  <a:extLst>
                    <a:ext uri="{FF2B5EF4-FFF2-40B4-BE49-F238E27FC236}">
                      <a16:creationId xmlns:a16="http://schemas.microsoft.com/office/drawing/2014/main" id="{8353E92E-5ED3-C334-FBD4-63636E140C4D}"/>
                    </a:ext>
                  </a:extLst>
                </p:cNvPr>
                <p:cNvSpPr/>
                <p:nvPr/>
              </p:nvSpPr>
              <p:spPr>
                <a:xfrm>
                  <a:off x="383445" y="2559790"/>
                  <a:ext cx="1146135" cy="626546"/>
                </a:xfrm>
                <a:prstGeom prst="roundRect">
                  <a:avLst>
                    <a:gd name="adj" fmla="val 7996"/>
                  </a:avLst>
                </a:prstGeom>
                <a:solidFill>
                  <a:schemeClr val="tx2">
                    <a:lumMod val="20000"/>
                    <a:lumOff val="80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Ins="180000" rtlCol="0" anchor="ctr"/>
                <a:lstStyle/>
                <a:p>
                  <a:pPr>
                    <a:lnSpc>
                      <a:spcPct val="130000"/>
                    </a:lnSpc>
                  </a:pPr>
                  <a:endParaRPr lang="en-US" sz="1000" dirty="0">
                    <a:solidFill>
                      <a:schemeClr val="tx1"/>
                    </a:solidFill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6EE74D2-728E-2C18-12E5-CC00AC177756}"/>
                    </a:ext>
                  </a:extLst>
                </p:cNvPr>
                <p:cNvSpPr txBox="1"/>
                <p:nvPr/>
              </p:nvSpPr>
              <p:spPr>
                <a:xfrm>
                  <a:off x="478728" y="2737638"/>
                  <a:ext cx="94221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ctr"/>
                  <a:r>
                    <a:rPr lang="en-US" sz="1100"/>
                    <a:t>Object</a:t>
                  </a: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9C3F09-250C-6C58-428C-ED00A3257309}"/>
                  </a:ext>
                </a:extLst>
              </p:cNvPr>
              <p:cNvSpPr txBox="1"/>
              <p:nvPr/>
            </p:nvSpPr>
            <p:spPr>
              <a:xfrm>
                <a:off x="8701080" y="4423047"/>
                <a:ext cx="506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pPr algn="ctr"/>
                <a:r>
                  <a:rPr lang="en-US"/>
                  <a:t>…..</a:t>
                </a:r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8900CEE-2311-8F87-0920-C1A14DB75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165" y="4151253"/>
              <a:ext cx="6667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2C120EB-6A19-F64E-557F-4A4FD562B67C}"/>
              </a:ext>
            </a:extLst>
          </p:cNvPr>
          <p:cNvSpPr txBox="1"/>
          <p:nvPr/>
        </p:nvSpPr>
        <p:spPr>
          <a:xfrm>
            <a:off x="7023305" y="2083085"/>
            <a:ext cx="29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by developer</a:t>
            </a:r>
          </a:p>
        </p:txBody>
      </p:sp>
    </p:spTree>
    <p:extLst>
      <p:ext uri="{BB962C8B-B14F-4D97-AF65-F5344CB8AC3E}">
        <p14:creationId xmlns:p14="http://schemas.microsoft.com/office/powerpoint/2010/main" val="39119021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 animBg="1"/>
      <p:bldGraphic spid="2" grpId="0">
        <p:bldAsOne/>
      </p:bldGraphic>
      <p:bldP spid="53" grpId="0"/>
      <p:bldP spid="55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Other </a:t>
            </a:r>
            <a:r>
              <a:rPr lang="en-US" sz="2400">
                <a:solidFill>
                  <a:srgbClr val="2196F3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concepts</a:t>
            </a:r>
            <a:endParaRPr lang="en-US" sz="24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7" name="Graphic 6" descr="Blockchain outline">
            <a:extLst>
              <a:ext uri="{FF2B5EF4-FFF2-40B4-BE49-F238E27FC236}">
                <a16:creationId xmlns:a16="http://schemas.microsoft.com/office/drawing/2014/main" id="{1C54F3ED-1B21-4501-9837-89165F7390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1994" y="3176655"/>
            <a:ext cx="339389" cy="33938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53C2154-4D89-059A-DF29-5F9225290ABD}"/>
              </a:ext>
            </a:extLst>
          </p:cNvPr>
          <p:cNvSpPr txBox="1"/>
          <p:nvPr/>
        </p:nvSpPr>
        <p:spPr>
          <a:xfrm>
            <a:off x="4289180" y="3136612"/>
            <a:ext cx="563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/>
              <a:t>specification of the inputs, execution conditions, testing procedure, and expected results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2AD98A-4011-5A7A-4813-C4EA5AFB4D83}"/>
              </a:ext>
            </a:extLst>
          </p:cNvPr>
          <p:cNvSpPr txBox="1"/>
          <p:nvPr/>
        </p:nvSpPr>
        <p:spPr>
          <a:xfrm>
            <a:off x="2713881" y="3136612"/>
            <a:ext cx="1308371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>
                <a:latin typeface="Montserrat" panose="00000500000000000000" pitchFamily="2" charset="0"/>
              </a:rPr>
              <a:t>Test case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D27185-82F0-4F59-BA1C-6A94F0A389C9}"/>
              </a:ext>
            </a:extLst>
          </p:cNvPr>
          <p:cNvSpPr txBox="1"/>
          <p:nvPr/>
        </p:nvSpPr>
        <p:spPr>
          <a:xfrm>
            <a:off x="4289179" y="2091406"/>
            <a:ext cx="57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/>
              <a:t>a statement asserts the expected behavior of the test, </a:t>
            </a:r>
            <a:br>
              <a:rPr lang="en-US" sz="1600"/>
            </a:br>
            <a:r>
              <a:rPr lang="en-US" sz="1600"/>
              <a:t>fails if the result is different than what expected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EF6EAF-B608-6FC2-ADC8-A9319CE5DE2A}"/>
              </a:ext>
            </a:extLst>
          </p:cNvPr>
          <p:cNvSpPr txBox="1"/>
          <p:nvPr/>
        </p:nvSpPr>
        <p:spPr>
          <a:xfrm>
            <a:off x="2713881" y="2091406"/>
            <a:ext cx="1330814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>
                <a:latin typeface="Montserrat" panose="00000500000000000000" pitchFamily="2" charset="0"/>
              </a:rPr>
              <a:t>Assertion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102" name="Graphic 101" descr="Ethernet outline">
            <a:extLst>
              <a:ext uri="{FF2B5EF4-FFF2-40B4-BE49-F238E27FC236}">
                <a16:creationId xmlns:a16="http://schemas.microsoft.com/office/drawing/2014/main" id="{5196DC24-3F5D-CED4-249C-22EC3A4727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1680" y="2111135"/>
            <a:ext cx="380016" cy="38001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F484FB9-201A-DE18-6376-3659F907B89E}"/>
              </a:ext>
            </a:extLst>
          </p:cNvPr>
          <p:cNvSpPr txBox="1"/>
          <p:nvPr/>
        </p:nvSpPr>
        <p:spPr>
          <a:xfrm>
            <a:off x="2713881" y="4181819"/>
            <a:ext cx="1292341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>
                <a:latin typeface="Montserrat" panose="00000500000000000000" pitchFamily="2" charset="0"/>
              </a:rPr>
              <a:t>Testsuite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A25722-DEE6-18D4-7321-168FAF95F1E4}"/>
              </a:ext>
            </a:extLst>
          </p:cNvPr>
          <p:cNvSpPr txBox="1"/>
          <p:nvPr/>
        </p:nvSpPr>
        <p:spPr>
          <a:xfrm>
            <a:off x="4289180" y="4181819"/>
            <a:ext cx="563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/>
              <a:t>a collection of test cases</a:t>
            </a:r>
          </a:p>
        </p:txBody>
      </p:sp>
      <p:pic>
        <p:nvPicPr>
          <p:cNvPr id="103" name="Graphic 102" descr="Database outline">
            <a:extLst>
              <a:ext uri="{FF2B5EF4-FFF2-40B4-BE49-F238E27FC236}">
                <a16:creationId xmlns:a16="http://schemas.microsoft.com/office/drawing/2014/main" id="{4D6D7629-634F-040E-321D-AB7A7DEA60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848" y="4261456"/>
            <a:ext cx="371680" cy="3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5" grpId="0"/>
      <p:bldP spid="100" grpId="0"/>
      <p:bldP spid="88" grpId="0"/>
      <p:bldP spid="98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Basic </a:t>
            </a:r>
            <a:r>
              <a:rPr lang="en-US" sz="2400">
                <a:solidFill>
                  <a:srgbClr val="2196F3"/>
                </a:solidFill>
                <a:latin typeface="Montserrat" panose="00000500000000000000" pitchFamily="2" charset="0"/>
                <a:ea typeface="Roboto Black" panose="02000000000000000000" pitchFamily="2" charset="0"/>
              </a:rPr>
              <a:t>example</a:t>
            </a:r>
            <a:endParaRPr lang="en-US" sz="2400" dirty="0">
              <a:solidFill>
                <a:srgbClr val="2196F3"/>
              </a:solidFill>
              <a:latin typeface="Montserrat" panose="00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3AECC-2770-F1A8-304A-205824A60247}"/>
              </a:ext>
            </a:extLst>
          </p:cNvPr>
          <p:cNvSpPr txBox="1"/>
          <p:nvPr/>
        </p:nvSpPr>
        <p:spPr>
          <a:xfrm>
            <a:off x="139245" y="2920006"/>
            <a:ext cx="378996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9C3EDA"/>
                </a:solidFill>
                <a:effectLst/>
                <a:latin typeface="SF Mono" panose="020B0009000002000000" pitchFamily="50" charset="0"/>
              </a:rPr>
              <a:t>public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</a:t>
            </a:r>
            <a:r>
              <a:rPr lang="en-US" sz="1400" b="0">
                <a:solidFill>
                  <a:srgbClr val="9C3EDA"/>
                </a:solidFill>
                <a:effectLst/>
                <a:latin typeface="SF Mono" panose="020B0009000002000000" pitchFamily="50" charset="0"/>
              </a:rPr>
              <a:t>class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</a:t>
            </a:r>
            <a:r>
              <a:rPr lang="en-US" sz="1400" b="0">
                <a:solidFill>
                  <a:srgbClr val="E2931D"/>
                </a:solidFill>
                <a:effectLst/>
                <a:latin typeface="SF Mono" panose="020B0009000002000000" pitchFamily="50" charset="0"/>
              </a:rPr>
              <a:t>Calculator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{</a:t>
            </a:r>
            <a:endParaRPr lang="en-US" sz="1400" b="0">
              <a:solidFill>
                <a:srgbClr val="90A4AE"/>
              </a:solidFill>
              <a:effectLst/>
              <a:latin typeface="SF Mono" panose="020B0009000002000000" pitchFamily="50" charset="0"/>
            </a:endParaRPr>
          </a:p>
          <a:p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    </a:t>
            </a:r>
            <a:r>
              <a:rPr lang="en-US" sz="1400" b="0">
                <a:solidFill>
                  <a:srgbClr val="9C3EDA"/>
                </a:solidFill>
                <a:effectLst/>
                <a:latin typeface="SF Mono" panose="020B0009000002000000" pitchFamily="50" charset="0"/>
              </a:rPr>
              <a:t>public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</a:t>
            </a:r>
            <a:r>
              <a:rPr lang="en-US" sz="1400" b="0">
                <a:solidFill>
                  <a:srgbClr val="9C3EDA"/>
                </a:solidFill>
                <a:effectLst/>
                <a:latin typeface="SF Mono" panose="020B0009000002000000" pitchFamily="50" charset="0"/>
              </a:rPr>
              <a:t>int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</a:t>
            </a:r>
            <a:r>
              <a:rPr lang="en-US" sz="1400" b="0">
                <a:solidFill>
                  <a:srgbClr val="6182B8"/>
                </a:solidFill>
                <a:effectLst/>
                <a:latin typeface="SF Mono" panose="020B0009000002000000" pitchFamily="50" charset="0"/>
              </a:rPr>
              <a:t>add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(</a:t>
            </a:r>
            <a:r>
              <a:rPr lang="en-US" sz="1400" b="0">
                <a:solidFill>
                  <a:srgbClr val="9C3EDA"/>
                </a:solidFill>
                <a:effectLst/>
                <a:latin typeface="SF Mono" panose="020B0009000002000000" pitchFamily="50" charset="0"/>
              </a:rPr>
              <a:t>int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a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,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</a:t>
            </a:r>
            <a:r>
              <a:rPr lang="en-US" sz="1400" b="0">
                <a:solidFill>
                  <a:srgbClr val="9C3EDA"/>
                </a:solidFill>
                <a:effectLst/>
                <a:latin typeface="SF Mono" panose="020B0009000002000000" pitchFamily="50" charset="0"/>
              </a:rPr>
              <a:t>int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b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)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{</a:t>
            </a:r>
            <a:endParaRPr lang="en-US" sz="1400" b="0">
              <a:solidFill>
                <a:srgbClr val="90A4AE"/>
              </a:solidFill>
              <a:effectLst/>
              <a:latin typeface="SF Mono" panose="020B0009000002000000" pitchFamily="50" charset="0"/>
            </a:endParaRPr>
          </a:p>
          <a:p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        </a:t>
            </a:r>
            <a:r>
              <a:rPr lang="en-US" sz="1400" b="0" i="1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return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a 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+</a:t>
            </a:r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 b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;</a:t>
            </a:r>
            <a:endParaRPr lang="en-US" sz="1400" b="0">
              <a:solidFill>
                <a:srgbClr val="90A4AE"/>
              </a:solidFill>
              <a:effectLst/>
              <a:latin typeface="SF Mono" panose="020B0009000002000000" pitchFamily="50" charset="0"/>
            </a:endParaRPr>
          </a:p>
          <a:p>
            <a:r>
              <a:rPr lang="en-US" sz="1400" b="0">
                <a:solidFill>
                  <a:srgbClr val="90A4AE"/>
                </a:solidFill>
                <a:effectLst/>
                <a:latin typeface="SF Mono" panose="020B0009000002000000" pitchFamily="50" charset="0"/>
              </a:rPr>
              <a:t>    </a:t>
            </a:r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}</a:t>
            </a:r>
            <a:endParaRPr lang="en-US" sz="1400" b="0">
              <a:solidFill>
                <a:srgbClr val="90A4AE"/>
              </a:solidFill>
              <a:effectLst/>
              <a:latin typeface="SF Mono" panose="020B0009000002000000" pitchFamily="50" charset="0"/>
            </a:endParaRPr>
          </a:p>
          <a:p>
            <a:r>
              <a:rPr lang="en-US" sz="1400" b="0">
                <a:solidFill>
                  <a:srgbClr val="39ADB5"/>
                </a:solidFill>
                <a:effectLst/>
                <a:latin typeface="SF Mono" panose="020B0009000002000000" pitchFamily="50" charset="0"/>
              </a:rPr>
              <a:t>}</a:t>
            </a:r>
            <a:endParaRPr lang="en-US" sz="1400" b="0">
              <a:solidFill>
                <a:srgbClr val="90A4AE"/>
              </a:solidFill>
              <a:effectLst/>
              <a:latin typeface="SF Mono" panose="020B0009000002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A14DC-9DA4-4373-3C50-3D40F146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789" y="836047"/>
            <a:ext cx="7992967" cy="53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42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Test coverage</a:t>
            </a:r>
            <a:endParaRPr lang="en-US" sz="24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1C4F4D-D164-3C1A-12A8-139C03F4DF6C}"/>
              </a:ext>
            </a:extLst>
          </p:cNvPr>
          <p:cNvSpPr txBox="1"/>
          <p:nvPr/>
        </p:nvSpPr>
        <p:spPr>
          <a:xfrm>
            <a:off x="1358385" y="1289603"/>
            <a:ext cx="3382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1200"/>
              </a:spcAft>
              <a:defRPr sz="16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The percentage of statements </a:t>
            </a:r>
            <a:br>
              <a:rPr lang="en-US"/>
            </a:br>
            <a:r>
              <a:rPr lang="en-US"/>
              <a:t>that have been tested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351099-C8C9-FDC1-88A2-0A72F2E93DA4}"/>
              </a:ext>
            </a:extLst>
          </p:cNvPr>
          <p:cNvSpPr>
            <a:spLocks noChangeAspect="1"/>
          </p:cNvSpPr>
          <p:nvPr/>
        </p:nvSpPr>
        <p:spPr>
          <a:xfrm>
            <a:off x="1128546" y="1372579"/>
            <a:ext cx="171426" cy="172852"/>
          </a:xfrm>
          <a:prstGeom prst="ellipse">
            <a:avLst/>
          </a:prstGeom>
          <a:noFill/>
          <a:ln>
            <a:solidFill>
              <a:srgbClr val="0D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D47A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B39B8-0EA7-437A-6537-F94EE4C11714}"/>
              </a:ext>
            </a:extLst>
          </p:cNvPr>
          <p:cNvSpPr txBox="1"/>
          <p:nvPr/>
        </p:nvSpPr>
        <p:spPr>
          <a:xfrm>
            <a:off x="1101316" y="2460801"/>
            <a:ext cx="30733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case 1: </a:t>
            </a:r>
            <a:r>
              <a:rPr lang="en-US" sz="14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Input: a = 3, b = 9</a:t>
            </a:r>
          </a:p>
          <a:p>
            <a:pPr>
              <a:spcAft>
                <a:spcPts val="600"/>
              </a:spcAft>
            </a:pPr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Coverage 71%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C2E4B-E30D-FAF8-2D06-203D6080CB19}"/>
              </a:ext>
            </a:extLst>
          </p:cNvPr>
          <p:cNvSpPr txBox="1"/>
          <p:nvPr/>
        </p:nvSpPr>
        <p:spPr>
          <a:xfrm>
            <a:off x="6242837" y="2457843"/>
            <a:ext cx="33447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case 2: </a:t>
            </a:r>
            <a:r>
              <a:rPr lang="en-US" sz="14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Input: a = -3, b = -9</a:t>
            </a:r>
          </a:p>
          <a:p>
            <a:pPr>
              <a:spcAft>
                <a:spcPts val="600"/>
              </a:spcAft>
            </a:pPr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Coverage 86%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7C40F6-6901-E135-A783-0CF141F07D38}"/>
              </a:ext>
            </a:extLst>
          </p:cNvPr>
          <p:cNvSpPr txBox="1"/>
          <p:nvPr/>
        </p:nvSpPr>
        <p:spPr>
          <a:xfrm>
            <a:off x="2218708" y="5497696"/>
            <a:ext cx="18010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suite</a:t>
            </a:r>
          </a:p>
          <a:p>
            <a:pPr>
              <a:spcAft>
                <a:spcPts val="600"/>
              </a:spcAft>
            </a:pPr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Coverage 100%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A0B03-D718-2A5C-25A0-6CDAA3D19A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76439" y="1120987"/>
            <a:ext cx="6067425" cy="808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2E70C5-DD10-1EFA-EBD8-ECCE369190AE}"/>
              </a:ext>
            </a:extLst>
          </p:cNvPr>
          <p:cNvSpPr txBox="1"/>
          <p:nvPr/>
        </p:nvSpPr>
        <p:spPr>
          <a:xfrm>
            <a:off x="957262" y="814422"/>
            <a:ext cx="265810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>
                <a:latin typeface="Montserrat SemiBold" panose="00000700000000000000" pitchFamily="2" charset="0"/>
              </a:defRPr>
            </a:lvl1pPr>
          </a:lstStyle>
          <a:p>
            <a:r>
              <a:rPr lang="en-US" b="1">
                <a:latin typeface="Montserrat" panose="00000500000000000000" pitchFamily="2" charset="0"/>
              </a:rPr>
              <a:t>Statement coverage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58DF11-6B11-F8BF-0D18-148004CB895F}"/>
              </a:ext>
            </a:extLst>
          </p:cNvPr>
          <p:cNvCxnSpPr/>
          <p:nvPr/>
        </p:nvCxnSpPr>
        <p:spPr>
          <a:xfrm>
            <a:off x="1136061" y="5790084"/>
            <a:ext cx="904666" cy="7694"/>
          </a:xfrm>
          <a:prstGeom prst="straightConnector1">
            <a:avLst/>
          </a:prstGeom>
          <a:ln>
            <a:solidFill>
              <a:srgbClr val="0D47A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56161B0-0459-99DD-3772-3C59DCEDB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27" y="3250093"/>
            <a:ext cx="4391638" cy="2019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42C6D-1C74-D8DA-8900-7609600F6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710" y="3250093"/>
            <a:ext cx="446784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3" grpId="0"/>
      <p:bldP spid="24" grpId="0"/>
      <p:bldP spid="25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Test coverage</a:t>
            </a:r>
            <a:endParaRPr lang="en-US" sz="24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1C4F4D-D164-3C1A-12A8-139C03F4DF6C}"/>
              </a:ext>
            </a:extLst>
          </p:cNvPr>
          <p:cNvSpPr txBox="1"/>
          <p:nvPr/>
        </p:nvSpPr>
        <p:spPr>
          <a:xfrm>
            <a:off x="1358385" y="1289603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1200"/>
              </a:spcAft>
              <a:defRPr sz="16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just"/>
            <a:r>
              <a:rPr lang="en-US"/>
              <a:t>The percentage of paths that have been tested.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351099-C8C9-FDC1-88A2-0A72F2E93DA4}"/>
              </a:ext>
            </a:extLst>
          </p:cNvPr>
          <p:cNvSpPr>
            <a:spLocks noChangeAspect="1"/>
          </p:cNvSpPr>
          <p:nvPr/>
        </p:nvSpPr>
        <p:spPr>
          <a:xfrm>
            <a:off x="1128546" y="1372579"/>
            <a:ext cx="171426" cy="172852"/>
          </a:xfrm>
          <a:prstGeom prst="ellipse">
            <a:avLst/>
          </a:prstGeom>
          <a:noFill/>
          <a:ln>
            <a:solidFill>
              <a:srgbClr val="0D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D47A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B39B8-0EA7-437A-6537-F94EE4C11714}"/>
              </a:ext>
            </a:extLst>
          </p:cNvPr>
          <p:cNvSpPr txBox="1"/>
          <p:nvPr/>
        </p:nvSpPr>
        <p:spPr>
          <a:xfrm>
            <a:off x="1101316" y="2460801"/>
            <a:ext cx="30733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case 1: </a:t>
            </a:r>
            <a:r>
              <a:rPr lang="en-US" sz="14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Input: a = 2</a:t>
            </a:r>
          </a:p>
          <a:p>
            <a:pPr>
              <a:spcAft>
                <a:spcPts val="600"/>
              </a:spcAft>
            </a:pPr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Coverage 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C2E4B-E30D-FAF8-2D06-203D6080CB19}"/>
              </a:ext>
            </a:extLst>
          </p:cNvPr>
          <p:cNvSpPr txBox="1"/>
          <p:nvPr/>
        </p:nvSpPr>
        <p:spPr>
          <a:xfrm>
            <a:off x="6197571" y="2460801"/>
            <a:ext cx="33447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case 2: </a:t>
            </a:r>
            <a:r>
              <a:rPr lang="en-US" sz="14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Input: a = 6</a:t>
            </a:r>
          </a:p>
          <a:p>
            <a:pPr>
              <a:spcAft>
                <a:spcPts val="600"/>
              </a:spcAft>
            </a:pPr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Coverage 50%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2E70C5-DD10-1EFA-EBD8-ECCE369190AE}"/>
              </a:ext>
            </a:extLst>
          </p:cNvPr>
          <p:cNvSpPr txBox="1"/>
          <p:nvPr/>
        </p:nvSpPr>
        <p:spPr>
          <a:xfrm>
            <a:off x="957262" y="814422"/>
            <a:ext cx="1943161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>
                <a:latin typeface="Montserrat SemiBold" panose="00000700000000000000" pitchFamily="2" charset="0"/>
              </a:defRPr>
            </a:lvl1pPr>
          </a:lstStyle>
          <a:p>
            <a:r>
              <a:rPr lang="en-US" b="1">
                <a:latin typeface="Montserrat" panose="00000500000000000000" pitchFamily="2" charset="0"/>
              </a:rPr>
              <a:t>Path coverage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D923D-2131-565D-D09E-E202E383A6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79637" y="1289603"/>
            <a:ext cx="5490996" cy="6607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BAE0A6-8F76-082F-C64C-3C4FAC8D0E0B}"/>
              </a:ext>
            </a:extLst>
          </p:cNvPr>
          <p:cNvSpPr txBox="1"/>
          <p:nvPr/>
        </p:nvSpPr>
        <p:spPr>
          <a:xfrm>
            <a:off x="2217628" y="5352838"/>
            <a:ext cx="24606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suite</a:t>
            </a:r>
          </a:p>
          <a:p>
            <a:pPr>
              <a:spcAft>
                <a:spcPts val="600"/>
              </a:spcAft>
            </a:pPr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Coverage 100%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946145-419A-47DC-0378-45D014E7AB1C}"/>
              </a:ext>
            </a:extLst>
          </p:cNvPr>
          <p:cNvCxnSpPr/>
          <p:nvPr/>
        </p:nvCxnSpPr>
        <p:spPr>
          <a:xfrm>
            <a:off x="1134981" y="5645226"/>
            <a:ext cx="904666" cy="7694"/>
          </a:xfrm>
          <a:prstGeom prst="straightConnector1">
            <a:avLst/>
          </a:prstGeom>
          <a:ln>
            <a:solidFill>
              <a:srgbClr val="0D47A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703A6C-DE7A-F3EC-5D40-D13144D4A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546" y="3198798"/>
            <a:ext cx="4638789" cy="1896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1F2BD-AD22-8991-4EFE-76C165F7F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285" y="3201756"/>
            <a:ext cx="4526367" cy="18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8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3" grpId="0"/>
      <p:bldP spid="24" grpId="0"/>
      <p:bldP spid="35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 unit test</a:t>
            </a:r>
            <a:endParaRPr lang="en-US" sz="24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427D9-BDF8-0A36-5DB0-9EC8E56C76CD}"/>
              </a:ext>
            </a:extLst>
          </p:cNvPr>
          <p:cNvSpPr txBox="1"/>
          <p:nvPr/>
        </p:nvSpPr>
        <p:spPr>
          <a:xfrm>
            <a:off x="4309894" y="1618879"/>
            <a:ext cx="490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600"/>
              <a:t>Initialize objects, resources, the environment, and other conditions.</a:t>
            </a:r>
          </a:p>
        </p:txBody>
      </p:sp>
      <p:pic>
        <p:nvPicPr>
          <p:cNvPr id="21" name="Graphic 20" descr="Badge 1 outline">
            <a:extLst>
              <a:ext uri="{FF2B5EF4-FFF2-40B4-BE49-F238E27FC236}">
                <a16:creationId xmlns:a16="http://schemas.microsoft.com/office/drawing/2014/main" id="{BD563350-3979-5B3E-BC5A-3AD7F14EC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5395" y="1554298"/>
            <a:ext cx="457200" cy="457200"/>
          </a:xfrm>
          <a:prstGeom prst="rect">
            <a:avLst/>
          </a:prstGeom>
        </p:spPr>
      </p:pic>
      <p:pic>
        <p:nvPicPr>
          <p:cNvPr id="24" name="Graphic 23" descr="Badge outline">
            <a:extLst>
              <a:ext uri="{FF2B5EF4-FFF2-40B4-BE49-F238E27FC236}">
                <a16:creationId xmlns:a16="http://schemas.microsoft.com/office/drawing/2014/main" id="{F1D5649B-32BB-904E-8172-637485E1F8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395" y="2681694"/>
            <a:ext cx="457200" cy="457200"/>
          </a:xfrm>
          <a:prstGeom prst="rect">
            <a:avLst/>
          </a:prstGeom>
        </p:spPr>
      </p:pic>
      <p:pic>
        <p:nvPicPr>
          <p:cNvPr id="28" name="Graphic 27" descr="Badge 3 outline">
            <a:extLst>
              <a:ext uri="{FF2B5EF4-FFF2-40B4-BE49-F238E27FC236}">
                <a16:creationId xmlns:a16="http://schemas.microsoft.com/office/drawing/2014/main" id="{CD389089-14D8-8476-D962-52EDD0D291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5395" y="3757219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A1D4A6-109A-F362-76B9-C355ADD39F7A}"/>
              </a:ext>
            </a:extLst>
          </p:cNvPr>
          <p:cNvSpPr txBox="1"/>
          <p:nvPr/>
        </p:nvSpPr>
        <p:spPr>
          <a:xfrm>
            <a:off x="2945719" y="1629010"/>
            <a:ext cx="124676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</a:rPr>
              <a:t>ARRANGE</a:t>
            </a:r>
            <a:endParaRPr lang="en-US" sz="140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99A0D-7F04-3B00-8341-0FAD2330CC28}"/>
              </a:ext>
            </a:extLst>
          </p:cNvPr>
          <p:cNvSpPr txBox="1"/>
          <p:nvPr/>
        </p:nvSpPr>
        <p:spPr>
          <a:xfrm>
            <a:off x="4309894" y="2741017"/>
            <a:ext cx="5952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Call the method/function with inputs, get actual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44A87-C38C-3D3C-797B-728893DDCFE0}"/>
              </a:ext>
            </a:extLst>
          </p:cNvPr>
          <p:cNvSpPr txBox="1"/>
          <p:nvPr/>
        </p:nvSpPr>
        <p:spPr>
          <a:xfrm>
            <a:off x="2945719" y="2756405"/>
            <a:ext cx="124676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</a:rPr>
              <a:t>ACT</a:t>
            </a:r>
            <a:endParaRPr lang="en-US" sz="1400"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CD2A8-B407-3843-447D-0913403318A0}"/>
              </a:ext>
            </a:extLst>
          </p:cNvPr>
          <p:cNvSpPr txBox="1"/>
          <p:nvPr/>
        </p:nvSpPr>
        <p:spPr>
          <a:xfrm>
            <a:off x="4309894" y="3816542"/>
            <a:ext cx="585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Compare expected values and actual values received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00FC3-2AB0-4031-E377-0A66D1CD7C58}"/>
              </a:ext>
            </a:extLst>
          </p:cNvPr>
          <p:cNvSpPr txBox="1"/>
          <p:nvPr/>
        </p:nvSpPr>
        <p:spPr>
          <a:xfrm>
            <a:off x="2945719" y="3831930"/>
            <a:ext cx="124676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>
                <a:solidFill>
                  <a:srgbClr val="1E88E5"/>
                </a:solidFill>
                <a:latin typeface="Montserrat" panose="00000500000000000000" pitchFamily="2" charset="0"/>
              </a:rPr>
              <a:t>ASSERT</a:t>
            </a:r>
            <a:endParaRPr lang="en-US" sz="1400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7DD21-07AA-E794-6401-D6A4BA09ED89}"/>
              </a:ext>
            </a:extLst>
          </p:cNvPr>
          <p:cNvSpPr txBox="1"/>
          <p:nvPr/>
        </p:nvSpPr>
        <p:spPr>
          <a:xfrm>
            <a:off x="3449997" y="4951390"/>
            <a:ext cx="585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Clean up resources, get the test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E37BB-B283-61F8-0698-904B66E8E4F0}"/>
              </a:ext>
            </a:extLst>
          </p:cNvPr>
          <p:cNvSpPr txBox="1"/>
          <p:nvPr/>
        </p:nvSpPr>
        <p:spPr>
          <a:xfrm>
            <a:off x="4343002" y="4155096"/>
            <a:ext cx="21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PASSED</a:t>
            </a:r>
            <a:r>
              <a:rPr lang="en-US"/>
              <a:t> / </a:t>
            </a:r>
            <a:r>
              <a:rPr lang="en-US">
                <a:solidFill>
                  <a:srgbClr val="C00000"/>
                </a:solidFill>
              </a:rPr>
              <a:t>FAILED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4B4207-319A-27D2-B378-5D95A13686B9}"/>
              </a:ext>
            </a:extLst>
          </p:cNvPr>
          <p:cNvCxnSpPr/>
          <p:nvPr/>
        </p:nvCxnSpPr>
        <p:spPr>
          <a:xfrm>
            <a:off x="2095395" y="5120667"/>
            <a:ext cx="904666" cy="7694"/>
          </a:xfrm>
          <a:prstGeom prst="straightConnector1">
            <a:avLst/>
          </a:prstGeom>
          <a:ln>
            <a:solidFill>
              <a:srgbClr val="0D47A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6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7136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1E88E5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Good </a:t>
            </a:r>
            <a:r>
              <a:rPr lang="en-US" sz="2400">
                <a:solidFill>
                  <a:srgbClr val="656D78"/>
                </a:solidFill>
                <a:latin typeface="Montserrat" panose="00000500000000000000" pitchFamily="2" charset="0"/>
                <a:ea typeface="Roboto Black" panose="02000000000000000000" pitchFamily="2" charset="0"/>
              </a:rPr>
              <a:t>unit t</a:t>
            </a:r>
            <a:r>
              <a:rPr lang="en-US" sz="2400">
                <a:latin typeface="Montserrat" panose="00000500000000000000" pitchFamily="2" charset="0"/>
                <a:ea typeface="Roboto Black" panose="02000000000000000000" pitchFamily="2" charset="0"/>
              </a:rPr>
              <a:t>est</a:t>
            </a:r>
            <a:endParaRPr lang="en-US" sz="2400" dirty="0">
              <a:latin typeface="Montserrat" panose="00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5413BF-A832-7A6B-094F-971518902509}"/>
              </a:ext>
            </a:extLst>
          </p:cNvPr>
          <p:cNvGrpSpPr/>
          <p:nvPr/>
        </p:nvGrpSpPr>
        <p:grpSpPr>
          <a:xfrm>
            <a:off x="775603" y="1630655"/>
            <a:ext cx="3159766" cy="1798345"/>
            <a:chOff x="775603" y="1630655"/>
            <a:chExt cx="3159766" cy="179834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5816FAD-04BF-5D14-D96A-8F8A67FF12C4}"/>
                </a:ext>
              </a:extLst>
            </p:cNvPr>
            <p:cNvSpPr/>
            <p:nvPr/>
          </p:nvSpPr>
          <p:spPr>
            <a:xfrm>
              <a:off x="775603" y="1630655"/>
              <a:ext cx="3159766" cy="1798345"/>
            </a:xfrm>
            <a:prstGeom prst="roundRect">
              <a:avLst>
                <a:gd name="adj" fmla="val 6909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87DAD55-7C59-F0B2-45BA-98388026C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166" y="1860297"/>
              <a:ext cx="548640" cy="5486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0ACFF5-C60A-606E-8136-E44C72A1D5C5}"/>
                </a:ext>
              </a:extLst>
            </p:cNvPr>
            <p:cNvSpPr txBox="1"/>
            <p:nvPr/>
          </p:nvSpPr>
          <p:spPr>
            <a:xfrm>
              <a:off x="775603" y="2519899"/>
              <a:ext cx="3159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>
                  <a:solidFill>
                    <a:schemeClr val="accent3">
                      <a:lumMod val="50000"/>
                    </a:schemeClr>
                  </a:solidFill>
                </a:rPr>
                <a:t>Automated &amp;</a:t>
              </a:r>
              <a:br>
                <a:rPr lang="en-US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>
                  <a:solidFill>
                    <a:schemeClr val="accent3">
                      <a:lumMod val="50000"/>
                    </a:schemeClr>
                  </a:solidFill>
                </a:rPr>
                <a:t>repeatable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B138-EC4E-1CE3-CAA0-D4FA8031AB40}"/>
              </a:ext>
            </a:extLst>
          </p:cNvPr>
          <p:cNvGrpSpPr/>
          <p:nvPr/>
        </p:nvGrpSpPr>
        <p:grpSpPr>
          <a:xfrm>
            <a:off x="4432603" y="1647047"/>
            <a:ext cx="3159766" cy="1798345"/>
            <a:chOff x="4432603" y="1647047"/>
            <a:chExt cx="3159766" cy="179834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86245C9-04BA-EE4C-3245-C73E2F21080F}"/>
                </a:ext>
              </a:extLst>
            </p:cNvPr>
            <p:cNvSpPr/>
            <p:nvPr/>
          </p:nvSpPr>
          <p:spPr>
            <a:xfrm>
              <a:off x="4432603" y="1647047"/>
              <a:ext cx="3159766" cy="1798345"/>
            </a:xfrm>
            <a:prstGeom prst="roundRect">
              <a:avLst>
                <a:gd name="adj" fmla="val 6909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5889FC6-6509-AF2B-9BDA-DDC4A0FE3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159" y="1858704"/>
              <a:ext cx="548640" cy="54864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F6D690-B12B-A99F-D51D-118A8EDB9D67}"/>
                </a:ext>
              </a:extLst>
            </p:cNvPr>
            <p:cNvSpPr txBox="1"/>
            <p:nvPr/>
          </p:nvSpPr>
          <p:spPr>
            <a:xfrm>
              <a:off x="4432603" y="2536291"/>
              <a:ext cx="3159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>
                  <a:solidFill>
                    <a:schemeClr val="accent3">
                      <a:lumMod val="50000"/>
                    </a:schemeClr>
                  </a:solidFill>
                </a:rPr>
                <a:t>Easy to read &amp; understand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BCF938-2730-65EB-3046-DF7B908CF5E3}"/>
              </a:ext>
            </a:extLst>
          </p:cNvPr>
          <p:cNvGrpSpPr/>
          <p:nvPr/>
        </p:nvGrpSpPr>
        <p:grpSpPr>
          <a:xfrm>
            <a:off x="8113297" y="1638238"/>
            <a:ext cx="3159766" cy="1798345"/>
            <a:chOff x="8113297" y="1638238"/>
            <a:chExt cx="3159766" cy="179834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8B78A53-18FA-9B8D-1805-65D13162ADCC}"/>
                </a:ext>
              </a:extLst>
            </p:cNvPr>
            <p:cNvSpPr/>
            <p:nvPr/>
          </p:nvSpPr>
          <p:spPr>
            <a:xfrm>
              <a:off x="8113297" y="1638238"/>
              <a:ext cx="3159766" cy="1798345"/>
            </a:xfrm>
            <a:prstGeom prst="roundRect">
              <a:avLst>
                <a:gd name="adj" fmla="val 639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912C69-8D1D-B65C-6BCB-398D125C540D}"/>
                </a:ext>
              </a:extLst>
            </p:cNvPr>
            <p:cNvSpPr txBox="1"/>
            <p:nvPr/>
          </p:nvSpPr>
          <p:spPr>
            <a:xfrm>
              <a:off x="8113297" y="2695852"/>
              <a:ext cx="315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>
                  <a:solidFill>
                    <a:schemeClr val="accent3">
                      <a:lumMod val="50000"/>
                    </a:schemeClr>
                  </a:solidFill>
                </a:rPr>
                <a:t>Run quickly</a:t>
              </a: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9CBEA8-D448-862B-85EE-9A56D577F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8860" y="2021143"/>
              <a:ext cx="548640" cy="54864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15706A-93B2-0FB2-A83D-032A35DE86DD}"/>
              </a:ext>
            </a:extLst>
          </p:cNvPr>
          <p:cNvGrpSpPr/>
          <p:nvPr/>
        </p:nvGrpSpPr>
        <p:grpSpPr>
          <a:xfrm>
            <a:off x="2579393" y="3917240"/>
            <a:ext cx="3159766" cy="1798345"/>
            <a:chOff x="2579393" y="3917240"/>
            <a:chExt cx="3159766" cy="179834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065283-8105-E187-4B0E-49E85304DF13}"/>
                </a:ext>
              </a:extLst>
            </p:cNvPr>
            <p:cNvSpPr/>
            <p:nvPr/>
          </p:nvSpPr>
          <p:spPr>
            <a:xfrm>
              <a:off x="2579393" y="3917240"/>
              <a:ext cx="3159766" cy="1798345"/>
            </a:xfrm>
            <a:prstGeom prst="roundRect">
              <a:avLst>
                <a:gd name="adj" fmla="val 7936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CA8DDD-1E90-D754-1FC9-6C671C7EA575}"/>
                </a:ext>
              </a:extLst>
            </p:cNvPr>
            <p:cNvSpPr txBox="1"/>
            <p:nvPr/>
          </p:nvSpPr>
          <p:spPr>
            <a:xfrm>
              <a:off x="2579393" y="4817838"/>
              <a:ext cx="3159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>
                  <a:solidFill>
                    <a:schemeClr val="accent3">
                      <a:lumMod val="50000"/>
                    </a:schemeClr>
                  </a:solidFill>
                </a:rPr>
                <a:t>Have full control of the unit under test</a:t>
              </a: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0B0365-70BB-829E-B747-B60AD3EE1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676" y="4274546"/>
              <a:ext cx="457200" cy="4572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326E23-105E-95D3-0833-349423291F48}"/>
              </a:ext>
            </a:extLst>
          </p:cNvPr>
          <p:cNvGrpSpPr/>
          <p:nvPr/>
        </p:nvGrpSpPr>
        <p:grpSpPr>
          <a:xfrm>
            <a:off x="6243782" y="3917239"/>
            <a:ext cx="3159766" cy="1798345"/>
            <a:chOff x="6243782" y="3917239"/>
            <a:chExt cx="3159766" cy="179834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95DC50C-0C55-D74F-B30A-70181ACCEAE5}"/>
                </a:ext>
              </a:extLst>
            </p:cNvPr>
            <p:cNvSpPr/>
            <p:nvPr/>
          </p:nvSpPr>
          <p:spPr>
            <a:xfrm>
              <a:off x="6243782" y="3917239"/>
              <a:ext cx="3159766" cy="1798345"/>
            </a:xfrm>
            <a:prstGeom prst="roundRect">
              <a:avLst>
                <a:gd name="adj" fmla="val 639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8E8DE3-104F-00D4-147E-D6098919A59A}"/>
                </a:ext>
              </a:extLst>
            </p:cNvPr>
            <p:cNvSpPr txBox="1"/>
            <p:nvPr/>
          </p:nvSpPr>
          <p:spPr>
            <a:xfrm>
              <a:off x="6243782" y="4928672"/>
              <a:ext cx="315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>
                  <a:solidFill>
                    <a:schemeClr val="accent3">
                      <a:lumMod val="50000"/>
                    </a:schemeClr>
                  </a:solidFill>
                </a:rPr>
                <a:t>Be fully isolated</a:t>
              </a: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C1DDE06-8C5D-39F3-F23D-AABA13F5C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13" y="4233157"/>
              <a:ext cx="548640" cy="54864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151277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C - Color 05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42A5F5"/>
      </a:accent1>
      <a:accent2>
        <a:srgbClr val="2196F3"/>
      </a:accent2>
      <a:accent3>
        <a:srgbClr val="1E88E5"/>
      </a:accent3>
      <a:accent4>
        <a:srgbClr val="1976D2"/>
      </a:accent4>
      <a:accent5>
        <a:srgbClr val="1565C0"/>
      </a:accent5>
      <a:accent6>
        <a:srgbClr val="0D47A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4081</TotalTime>
  <Words>603</Words>
  <Application>Microsoft Office PowerPoint</Application>
  <PresentationFormat>Widescreen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Calibri Light</vt:lpstr>
      <vt:lpstr>Source Sans Pro</vt:lpstr>
      <vt:lpstr>Montserrat SemiBold</vt:lpstr>
      <vt:lpstr>Arial</vt:lpstr>
      <vt:lpstr>Source Sans Pro Light</vt:lpstr>
      <vt:lpstr>Montserrat</vt:lpstr>
      <vt:lpstr>source-sans-pro</vt:lpstr>
      <vt:lpstr>Calibri</vt:lpstr>
      <vt:lpstr>SF Mono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Nguyen Dang Loc</cp:lastModifiedBy>
  <cp:revision>637</cp:revision>
  <dcterms:created xsi:type="dcterms:W3CDTF">2017-04-08T17:14:36Z</dcterms:created>
  <dcterms:modified xsi:type="dcterms:W3CDTF">2022-06-01T08:39:59Z</dcterms:modified>
</cp:coreProperties>
</file>