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12" r:id="rId2"/>
    <p:sldId id="420" r:id="rId3"/>
    <p:sldId id="345" r:id="rId4"/>
    <p:sldId id="422" r:id="rId5"/>
    <p:sldId id="423" r:id="rId6"/>
    <p:sldId id="425" r:id="rId7"/>
    <p:sldId id="426" r:id="rId8"/>
    <p:sldId id="427" r:id="rId9"/>
    <p:sldId id="428" r:id="rId10"/>
    <p:sldId id="431" r:id="rId11"/>
    <p:sldId id="429" r:id="rId12"/>
    <p:sldId id="432" r:id="rId13"/>
    <p:sldId id="433" r:id="rId14"/>
    <p:sldId id="434" r:id="rId15"/>
  </p:sldIdLst>
  <p:sldSz cx="24384000" cy="13716000"/>
  <p:notesSz cx="6858000" cy="9144000"/>
  <p:defaultTextStyle>
    <a:lvl1pPr algn="ctr" defTabSz="825500">
      <a:defRPr sz="5000">
        <a:latin typeface="Helvetica Light"/>
        <a:ea typeface="Helvetica Light"/>
        <a:cs typeface="Helvetica Light"/>
        <a:sym typeface="Helvetica Light"/>
      </a:defRPr>
    </a:lvl1pPr>
    <a:lvl2pPr indent="228600" algn="ctr" defTabSz="825500">
      <a:defRPr sz="5000">
        <a:latin typeface="Helvetica Light"/>
        <a:ea typeface="Helvetica Light"/>
        <a:cs typeface="Helvetica Light"/>
        <a:sym typeface="Helvetica Light"/>
      </a:defRPr>
    </a:lvl2pPr>
    <a:lvl3pPr indent="457200" algn="ctr" defTabSz="825500">
      <a:defRPr sz="5000">
        <a:latin typeface="Helvetica Light"/>
        <a:ea typeface="Helvetica Light"/>
        <a:cs typeface="Helvetica Light"/>
        <a:sym typeface="Helvetica Light"/>
      </a:defRPr>
    </a:lvl3pPr>
    <a:lvl4pPr indent="685800" algn="ctr" defTabSz="825500">
      <a:defRPr sz="5000">
        <a:latin typeface="Helvetica Light"/>
        <a:ea typeface="Helvetica Light"/>
        <a:cs typeface="Helvetica Light"/>
        <a:sym typeface="Helvetica Light"/>
      </a:defRPr>
    </a:lvl4pPr>
    <a:lvl5pPr indent="914400" algn="ctr" defTabSz="825500">
      <a:defRPr sz="5000">
        <a:latin typeface="Helvetica Light"/>
        <a:ea typeface="Helvetica Light"/>
        <a:cs typeface="Helvetica Light"/>
        <a:sym typeface="Helvetica Light"/>
      </a:defRPr>
    </a:lvl5pPr>
    <a:lvl6pPr indent="1143000" algn="ctr" defTabSz="825500">
      <a:defRPr sz="5000">
        <a:latin typeface="Helvetica Light"/>
        <a:ea typeface="Helvetica Light"/>
        <a:cs typeface="Helvetica Light"/>
        <a:sym typeface="Helvetica Light"/>
      </a:defRPr>
    </a:lvl6pPr>
    <a:lvl7pPr indent="1371600" algn="ctr" defTabSz="825500">
      <a:defRPr sz="5000">
        <a:latin typeface="Helvetica Light"/>
        <a:ea typeface="Helvetica Light"/>
        <a:cs typeface="Helvetica Light"/>
        <a:sym typeface="Helvetica Light"/>
      </a:defRPr>
    </a:lvl7pPr>
    <a:lvl8pPr indent="1600200" algn="ctr" defTabSz="825500">
      <a:defRPr sz="5000">
        <a:latin typeface="Helvetica Light"/>
        <a:ea typeface="Helvetica Light"/>
        <a:cs typeface="Helvetica Light"/>
        <a:sym typeface="Helvetica Light"/>
      </a:defRPr>
    </a:lvl8pPr>
    <a:lvl9pPr indent="1828800" algn="ctr" defTabSz="825500">
      <a:defRPr sz="5000">
        <a:latin typeface="Helvetica Light"/>
        <a:ea typeface="Helvetica Light"/>
        <a:cs typeface="Helvetica Light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Default Section" id="{214A7ACA-B86E-4021-A5F4-7CAA72A2F1DA}">
          <p14:sldIdLst>
            <p14:sldId id="412"/>
            <p14:sldId id="420"/>
          </p14:sldIdLst>
        </p14:section>
        <p14:section name="Loc" id="{8C0D0B53-00A9-4CD7-9201-23BF48371135}">
          <p14:sldIdLst>
            <p14:sldId id="345"/>
            <p14:sldId id="422"/>
            <p14:sldId id="423"/>
            <p14:sldId id="425"/>
          </p14:sldIdLst>
        </p14:section>
        <p14:section name="Khang" id="{5784E895-90D5-4B1F-937C-F576939E3C9E}">
          <p14:sldIdLst>
            <p14:sldId id="426"/>
            <p14:sldId id="427"/>
            <p14:sldId id="428"/>
            <p14:sldId id="431"/>
          </p14:sldIdLst>
        </p14:section>
        <p14:section name="A Dat" id="{D48208A1-6C5A-402E-ACBD-2D2CEBF69ACB}">
          <p14:sldIdLst>
            <p14:sldId id="429"/>
            <p14:sldId id="432"/>
            <p14:sldId id="433"/>
            <p14:sldId id="4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158666"/>
    <a:srgbClr val="5D8D7D"/>
    <a:srgbClr val="FED5CA"/>
    <a:srgbClr val="FCAEAE"/>
    <a:srgbClr val="00A915"/>
    <a:srgbClr val="00500B"/>
    <a:srgbClr val="00A917"/>
    <a:srgbClr val="FDFDFD"/>
    <a:srgbClr val="F3F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7" autoAdjust="0"/>
    <p:restoredTop sz="99868" autoAdjust="0"/>
  </p:normalViewPr>
  <p:slideViewPr>
    <p:cSldViewPr snapToGrid="0" snapToObjects="1">
      <p:cViewPr varScale="1">
        <p:scale>
          <a:sx n="57" d="100"/>
          <a:sy n="57" d="100"/>
        </p:scale>
        <p:origin x="426" y="10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FF7DB-AE0A-944A-B754-8AFA3E15CA6A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CEA2D-7845-724C-9AD9-61847349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84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51537848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2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rtl="0"/>
            <a:fld id="{00000000-1234-1234-1234-123412341234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9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21721" y="12422910"/>
            <a:ext cx="24405721" cy="1264636"/>
          </a:xfrm>
          <a:prstGeom prst="rect">
            <a:avLst/>
          </a:prstGeom>
          <a:solidFill>
            <a:srgbClr val="EFEFE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400">
                <a:solidFill>
                  <a:srgbClr val="77716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22602068" y="12615909"/>
            <a:ext cx="1186350" cy="79508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4500" cap="all">
                <a:solidFill>
                  <a:srgbClr val="DBDBDB"/>
                </a:solidFill>
                <a:latin typeface="+mn-lt"/>
                <a:ea typeface="+mn-ea"/>
                <a:cs typeface="+mn-cs"/>
                <a:sym typeface="ChunkFive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sz="4500" cap="all">
                <a:solidFill>
                  <a:schemeClr val="accent3"/>
                </a:solidFill>
                <a:latin typeface="Bebas Neue"/>
                <a:cs typeface="Bebas Neue"/>
              </a:rPr>
              <a:t>DELTA</a:t>
            </a:r>
            <a:endParaRPr sz="4500" cap="all">
              <a:solidFill>
                <a:schemeClr val="accent3"/>
              </a:solidFill>
              <a:latin typeface="Bebas Neue"/>
              <a:cs typeface="Bebas Neue"/>
            </a:endParaRPr>
          </a:p>
        </p:txBody>
      </p:sp>
      <p:sp>
        <p:nvSpPr>
          <p:cNvPr id="5" name="Shape 5"/>
          <p:cNvSpPr/>
          <p:nvPr/>
        </p:nvSpPr>
        <p:spPr>
          <a:xfrm>
            <a:off x="21974602" y="12646686"/>
            <a:ext cx="1070204" cy="764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defRPr sz="4300">
                <a:solidFill>
                  <a:srgbClr val="DBDBDB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>
                <a:solidFill>
                  <a:schemeClr val="tx2"/>
                </a:solidFill>
              </a:rPr>
              <a:t></a:t>
            </a:r>
          </a:p>
        </p:txBody>
      </p:sp>
      <p:sp>
        <p:nvSpPr>
          <p:cNvPr id="11" name="Shape 5"/>
          <p:cNvSpPr/>
          <p:nvPr userDrawn="1"/>
        </p:nvSpPr>
        <p:spPr>
          <a:xfrm flipH="1">
            <a:off x="718683" y="12705276"/>
            <a:ext cx="68700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defRPr sz="4300">
                <a:solidFill>
                  <a:srgbClr val="DBDBDB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algn="l"/>
            <a:r>
              <a:rPr lang="en-US" sz="4000">
                <a:solidFill>
                  <a:srgbClr val="8E8E8E"/>
                </a:solidFill>
              </a:rPr>
              <a:t></a:t>
            </a:r>
            <a:endParaRPr lang="en-US" sz="4000"/>
          </a:p>
        </p:txBody>
      </p:sp>
      <p:sp>
        <p:nvSpPr>
          <p:cNvPr id="12" name="Shape 159"/>
          <p:cNvSpPr/>
          <p:nvPr userDrawn="1"/>
        </p:nvSpPr>
        <p:spPr>
          <a:xfrm>
            <a:off x="1220957" y="12680733"/>
            <a:ext cx="2777095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600">
                <a:solidFill>
                  <a:srgbClr val="72727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>
                <a:solidFill>
                  <a:schemeClr val="tx2"/>
                </a:solidFill>
              </a:rPr>
              <a:t>+0 897 99 33 77</a:t>
            </a:r>
            <a:endParaRPr sz="2800">
              <a:solidFill>
                <a:schemeClr val="tx2"/>
              </a:solidFill>
            </a:endParaRPr>
          </a:p>
        </p:txBody>
      </p:sp>
      <p:sp>
        <p:nvSpPr>
          <p:cNvPr id="9" name="Shape 5"/>
          <p:cNvSpPr/>
          <p:nvPr userDrawn="1"/>
        </p:nvSpPr>
        <p:spPr>
          <a:xfrm>
            <a:off x="4677078" y="12759988"/>
            <a:ext cx="88446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defRPr sz="4300">
                <a:solidFill>
                  <a:srgbClr val="DBDBDB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>
                <a:solidFill>
                  <a:srgbClr val="8E8E8E"/>
                </a:solidFill>
              </a:rPr>
              <a:t></a:t>
            </a:r>
            <a:endParaRPr sz="3200">
              <a:solidFill>
                <a:schemeClr val="tx2"/>
              </a:solidFill>
            </a:endParaRPr>
          </a:p>
        </p:txBody>
      </p:sp>
      <p:sp>
        <p:nvSpPr>
          <p:cNvPr id="13" name="Shape 159"/>
          <p:cNvSpPr/>
          <p:nvPr userDrawn="1"/>
        </p:nvSpPr>
        <p:spPr>
          <a:xfrm>
            <a:off x="5284452" y="12694587"/>
            <a:ext cx="3467003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600">
                <a:solidFill>
                  <a:srgbClr val="72727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>
                <a:solidFill>
                  <a:schemeClr val="tx2"/>
                </a:solidFill>
              </a:rPr>
              <a:t>www.site2max.pro</a:t>
            </a:r>
            <a:endParaRPr sz="2800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21721" y="12422909"/>
            <a:ext cx="24405721" cy="0"/>
          </a:xfrm>
          <a:prstGeom prst="line">
            <a:avLst/>
          </a:prstGeom>
          <a:noFill/>
          <a:ln w="3175" cap="flat" cmpd="sng">
            <a:solidFill>
              <a:srgbClr val="CDCED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Pentagon 18">
            <a:hlinkClick r:id="" action="ppaction://hlinkshowjump?jump=nextslide"/>
          </p:cNvPr>
          <p:cNvSpPr/>
          <p:nvPr userDrawn="1"/>
        </p:nvSpPr>
        <p:spPr>
          <a:xfrm>
            <a:off x="21120100" y="12854486"/>
            <a:ext cx="266700" cy="411748"/>
          </a:xfrm>
          <a:prstGeom prst="homePlate">
            <a:avLst>
              <a:gd name="adj" fmla="val 100000"/>
            </a:avLst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spc="0" normalizeH="0" baseline="0">
              <a:ln>
                <a:noFill/>
              </a:ln>
              <a:solidFill>
                <a:srgbClr val="77716C"/>
              </a:solidFill>
              <a:effectLst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" name="Pentagon 21">
            <a:hlinkClick r:id="" action="ppaction://hlinkshowjump?jump=previousslide"/>
          </p:cNvPr>
          <p:cNvSpPr/>
          <p:nvPr userDrawn="1"/>
        </p:nvSpPr>
        <p:spPr>
          <a:xfrm rot="10800000">
            <a:off x="20212050" y="12854486"/>
            <a:ext cx="266700" cy="411748"/>
          </a:xfrm>
          <a:prstGeom prst="homePlate">
            <a:avLst>
              <a:gd name="adj" fmla="val 100000"/>
            </a:avLst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spc="0" normalizeH="0" baseline="0">
              <a:ln>
                <a:noFill/>
              </a:ln>
              <a:solidFill>
                <a:srgbClr val="77716C"/>
              </a:solidFill>
              <a:effectLst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" name="Shape 5">
            <a:hlinkClick r:id="" action="ppaction://hlinkshowjump?jump=firstslide"/>
          </p:cNvPr>
          <p:cNvSpPr/>
          <p:nvPr userDrawn="1"/>
        </p:nvSpPr>
        <p:spPr>
          <a:xfrm>
            <a:off x="20491450" y="12716900"/>
            <a:ext cx="622300" cy="59503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defRPr sz="4300">
                <a:solidFill>
                  <a:srgbClr val="DBDBDB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3200">
                <a:solidFill>
                  <a:schemeClr val="accent6"/>
                </a:solidFill>
              </a:rPr>
              <a:t></a:t>
            </a:r>
            <a:endParaRPr sz="3200">
              <a:solidFill>
                <a:schemeClr val="accent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ransition spd="med"/>
  <p:txStyles>
    <p:titleStyle>
      <a:lvl1pPr defTabSz="825500">
        <a:defRPr sz="6100" cap="all">
          <a:solidFill>
            <a:srgbClr val="02C3FA"/>
          </a:solidFill>
          <a:latin typeface="+mn-lt"/>
          <a:ea typeface="+mn-ea"/>
          <a:cs typeface="+mn-cs"/>
          <a:sym typeface="ChunkFive"/>
        </a:defRPr>
      </a:lvl1pPr>
      <a:lvl2pPr indent="228600" defTabSz="825500">
        <a:defRPr sz="6100" cap="all">
          <a:solidFill>
            <a:srgbClr val="02C3FA"/>
          </a:solidFill>
          <a:latin typeface="+mn-lt"/>
          <a:ea typeface="+mn-ea"/>
          <a:cs typeface="+mn-cs"/>
          <a:sym typeface="ChunkFive"/>
        </a:defRPr>
      </a:lvl2pPr>
      <a:lvl3pPr indent="457200" defTabSz="825500">
        <a:defRPr sz="6100" cap="all">
          <a:solidFill>
            <a:srgbClr val="02C3FA"/>
          </a:solidFill>
          <a:latin typeface="+mn-lt"/>
          <a:ea typeface="+mn-ea"/>
          <a:cs typeface="+mn-cs"/>
          <a:sym typeface="ChunkFive"/>
        </a:defRPr>
      </a:lvl3pPr>
      <a:lvl4pPr indent="685800" defTabSz="825500">
        <a:defRPr sz="6100" cap="all">
          <a:solidFill>
            <a:srgbClr val="02C3FA"/>
          </a:solidFill>
          <a:latin typeface="+mn-lt"/>
          <a:ea typeface="+mn-ea"/>
          <a:cs typeface="+mn-cs"/>
          <a:sym typeface="ChunkFive"/>
        </a:defRPr>
      </a:lvl4pPr>
      <a:lvl5pPr indent="914400" defTabSz="825500">
        <a:defRPr sz="6100" cap="all">
          <a:solidFill>
            <a:srgbClr val="02C3FA"/>
          </a:solidFill>
          <a:latin typeface="+mn-lt"/>
          <a:ea typeface="+mn-ea"/>
          <a:cs typeface="+mn-cs"/>
          <a:sym typeface="ChunkFive"/>
        </a:defRPr>
      </a:lvl5pPr>
      <a:lvl6pPr indent="1143000" defTabSz="825500">
        <a:defRPr sz="6100" cap="all">
          <a:solidFill>
            <a:srgbClr val="02C3FA"/>
          </a:solidFill>
          <a:latin typeface="+mn-lt"/>
          <a:ea typeface="+mn-ea"/>
          <a:cs typeface="+mn-cs"/>
          <a:sym typeface="ChunkFive"/>
        </a:defRPr>
      </a:lvl6pPr>
      <a:lvl7pPr indent="1371600" defTabSz="825500">
        <a:defRPr sz="6100" cap="all">
          <a:solidFill>
            <a:srgbClr val="02C3FA"/>
          </a:solidFill>
          <a:latin typeface="+mn-lt"/>
          <a:ea typeface="+mn-ea"/>
          <a:cs typeface="+mn-cs"/>
          <a:sym typeface="ChunkFive"/>
        </a:defRPr>
      </a:lvl7pPr>
      <a:lvl8pPr indent="1600200" defTabSz="825500">
        <a:defRPr sz="6100" cap="all">
          <a:solidFill>
            <a:srgbClr val="02C3FA"/>
          </a:solidFill>
          <a:latin typeface="+mn-lt"/>
          <a:ea typeface="+mn-ea"/>
          <a:cs typeface="+mn-cs"/>
          <a:sym typeface="ChunkFive"/>
        </a:defRPr>
      </a:lvl8pPr>
      <a:lvl9pPr indent="1828800" defTabSz="825500">
        <a:defRPr sz="6100" cap="all">
          <a:solidFill>
            <a:srgbClr val="02C3FA"/>
          </a:solidFill>
          <a:latin typeface="+mn-lt"/>
          <a:ea typeface="+mn-ea"/>
          <a:cs typeface="+mn-cs"/>
          <a:sym typeface="ChunkFive"/>
        </a:defRPr>
      </a:lvl9pPr>
    </p:titleStyle>
    <p:bodyStyle>
      <a:lvl1pPr defTabSz="825500">
        <a:defRPr sz="3300">
          <a:solidFill>
            <a:srgbClr val="77716C"/>
          </a:solidFill>
          <a:latin typeface="Open Sans Light"/>
          <a:ea typeface="Open Sans Light"/>
          <a:cs typeface="Open Sans Light"/>
          <a:sym typeface="Open Sans Light"/>
        </a:defRPr>
      </a:lvl1pPr>
      <a:lvl2pPr indent="228600" defTabSz="825500">
        <a:defRPr sz="3300">
          <a:solidFill>
            <a:srgbClr val="77716C"/>
          </a:solidFill>
          <a:latin typeface="Open Sans Light"/>
          <a:ea typeface="Open Sans Light"/>
          <a:cs typeface="Open Sans Light"/>
          <a:sym typeface="Open Sans Light"/>
        </a:defRPr>
      </a:lvl2pPr>
      <a:lvl3pPr indent="457200" defTabSz="825500">
        <a:defRPr sz="3300">
          <a:solidFill>
            <a:srgbClr val="77716C"/>
          </a:solidFill>
          <a:latin typeface="Open Sans Light"/>
          <a:ea typeface="Open Sans Light"/>
          <a:cs typeface="Open Sans Light"/>
          <a:sym typeface="Open Sans Light"/>
        </a:defRPr>
      </a:lvl3pPr>
      <a:lvl4pPr indent="685800" defTabSz="825500">
        <a:defRPr sz="3300">
          <a:solidFill>
            <a:srgbClr val="77716C"/>
          </a:solidFill>
          <a:latin typeface="Open Sans Light"/>
          <a:ea typeface="Open Sans Light"/>
          <a:cs typeface="Open Sans Light"/>
          <a:sym typeface="Open Sans Light"/>
        </a:defRPr>
      </a:lvl4pPr>
      <a:lvl5pPr indent="914400" defTabSz="825500">
        <a:defRPr sz="3300">
          <a:solidFill>
            <a:srgbClr val="77716C"/>
          </a:solidFill>
          <a:latin typeface="Open Sans Light"/>
          <a:ea typeface="Open Sans Light"/>
          <a:cs typeface="Open Sans Light"/>
          <a:sym typeface="Open Sans Light"/>
        </a:defRPr>
      </a:lvl5pPr>
      <a:lvl6pPr indent="1143000" defTabSz="825500">
        <a:defRPr sz="3300">
          <a:solidFill>
            <a:srgbClr val="77716C"/>
          </a:solidFill>
          <a:latin typeface="Open Sans Light"/>
          <a:ea typeface="Open Sans Light"/>
          <a:cs typeface="Open Sans Light"/>
          <a:sym typeface="Open Sans Light"/>
        </a:defRPr>
      </a:lvl6pPr>
      <a:lvl7pPr indent="1371600" defTabSz="825500">
        <a:defRPr sz="3300">
          <a:solidFill>
            <a:srgbClr val="77716C"/>
          </a:solidFill>
          <a:latin typeface="Open Sans Light"/>
          <a:ea typeface="Open Sans Light"/>
          <a:cs typeface="Open Sans Light"/>
          <a:sym typeface="Open Sans Light"/>
        </a:defRPr>
      </a:lvl7pPr>
      <a:lvl8pPr indent="1600200" defTabSz="825500">
        <a:defRPr sz="3300">
          <a:solidFill>
            <a:srgbClr val="77716C"/>
          </a:solidFill>
          <a:latin typeface="Open Sans Light"/>
          <a:ea typeface="Open Sans Light"/>
          <a:cs typeface="Open Sans Light"/>
          <a:sym typeface="Open Sans Light"/>
        </a:defRPr>
      </a:lvl8pPr>
      <a:lvl9pPr indent="1828800" defTabSz="825500">
        <a:defRPr sz="3300">
          <a:solidFill>
            <a:srgbClr val="77716C"/>
          </a:solidFill>
          <a:latin typeface="Open Sans Light"/>
          <a:ea typeface="Open Sans Light"/>
          <a:cs typeface="Open Sans Light"/>
          <a:sym typeface="Open Sans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spc="0" normalizeH="0" baseline="0">
              <a:ln>
                <a:noFill/>
              </a:ln>
              <a:solidFill>
                <a:srgbClr val="77716C"/>
              </a:solidFill>
              <a:effectLst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" name="AutoShape 2" descr="Introduction to Cucumber testing tool">
            <a:extLst>
              <a:ext uri="{FF2B5EF4-FFF2-40B4-BE49-F238E27FC236}">
                <a16:creationId xmlns:a16="http://schemas.microsoft.com/office/drawing/2014/main" id="{787017A5-076C-D27B-95D0-2FAF03D607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39600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03763CB-9FDD-6B90-F457-56FC50B6A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056" y="5384429"/>
            <a:ext cx="9311221" cy="3251941"/>
          </a:xfrm>
          <a:prstGeom prst="rect">
            <a:avLst/>
          </a:prstGeom>
        </p:spPr>
      </p:pic>
      <p:sp>
        <p:nvSpPr>
          <p:cNvPr id="15" name="Shape 160">
            <a:extLst>
              <a:ext uri="{FF2B5EF4-FFF2-40B4-BE49-F238E27FC236}">
                <a16:creationId xmlns:a16="http://schemas.microsoft.com/office/drawing/2014/main" id="{A54B55E4-D91E-7282-945A-3805C661F4DD}"/>
              </a:ext>
            </a:extLst>
          </p:cNvPr>
          <p:cNvSpPr/>
          <p:nvPr/>
        </p:nvSpPr>
        <p:spPr>
          <a:xfrm>
            <a:off x="5719024" y="4084304"/>
            <a:ext cx="13250751" cy="1702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algn="l">
              <a:defRPr sz="6100" cap="all">
                <a:solidFill>
                  <a:srgbClr val="02C3FA"/>
                </a:solidFill>
                <a:latin typeface="+mn-lt"/>
                <a:ea typeface="+mn-ea"/>
                <a:cs typeface="+mn-cs"/>
                <a:sym typeface="ChunkFive"/>
              </a:defRPr>
            </a:lvl1pPr>
          </a:lstStyle>
          <a:p>
            <a:pPr lvl="0" algn="ctr">
              <a:defRPr sz="1800" cap="none">
                <a:solidFill>
                  <a:srgbClr val="000000"/>
                </a:solidFill>
              </a:defRPr>
            </a:pPr>
            <a:r>
              <a:rPr lang="en-US" sz="9600" b="1">
                <a:solidFill>
                  <a:srgbClr val="00A917"/>
                </a:solidFill>
                <a:latin typeface="Montserrat" panose="00000500000000000000" pitchFamily="2" charset="0"/>
                <a:cs typeface="Bebas Neue"/>
              </a:rPr>
              <a:t>Automation testing</a:t>
            </a:r>
            <a:endParaRPr sz="9600" b="1" cap="all">
              <a:solidFill>
                <a:srgbClr val="00A917"/>
              </a:solidFill>
              <a:latin typeface="Montserrat" panose="00000500000000000000" pitchFamily="2" charset="0"/>
              <a:cs typeface="Bebas Neue"/>
            </a:endParaRPr>
          </a:p>
        </p:txBody>
      </p:sp>
      <p:sp>
        <p:nvSpPr>
          <p:cNvPr id="18" name="Shape 159">
            <a:extLst>
              <a:ext uri="{FF2B5EF4-FFF2-40B4-BE49-F238E27FC236}">
                <a16:creationId xmlns:a16="http://schemas.microsoft.com/office/drawing/2014/main" id="{CF282BB4-3A83-2995-2173-95D01293DD32}"/>
              </a:ext>
            </a:extLst>
          </p:cNvPr>
          <p:cNvSpPr/>
          <p:nvPr/>
        </p:nvSpPr>
        <p:spPr>
          <a:xfrm>
            <a:off x="10691074" y="5742419"/>
            <a:ext cx="3001851" cy="58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600">
                <a:solidFill>
                  <a:srgbClr val="72727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 algn="ctr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800">
                <a:solidFill>
                  <a:schemeClr val="tx1"/>
                </a:solidFill>
              </a:rPr>
              <a:t>with</a:t>
            </a:r>
            <a:endParaRPr sz="28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47EA10-4924-EE08-A06F-96446CA98933}"/>
              </a:ext>
            </a:extLst>
          </p:cNvPr>
          <p:cNvSpPr txBox="1"/>
          <p:nvPr/>
        </p:nvSpPr>
        <p:spPr>
          <a:xfrm>
            <a:off x="397495" y="570694"/>
            <a:ext cx="2706190" cy="461665"/>
          </a:xfrm>
          <a:prstGeom prst="rect">
            <a:avLst/>
          </a:prstGeom>
          <a:noFill/>
          <a:effectLst>
            <a:outerShdw blurRad="508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latin typeface="Montserrat" panose="00000500000000000000" pitchFamily="2" charset="0"/>
              </a:rPr>
              <a:t>SWT301 – LAB02</a:t>
            </a:r>
            <a:endParaRPr lang="id-ID" sz="240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E0492D-196C-B924-D72E-8955E179B428}"/>
              </a:ext>
            </a:extLst>
          </p:cNvPr>
          <p:cNvGrpSpPr/>
          <p:nvPr/>
        </p:nvGrpSpPr>
        <p:grpSpPr>
          <a:xfrm>
            <a:off x="531123" y="10771418"/>
            <a:ext cx="5488677" cy="2308324"/>
            <a:chOff x="381000" y="5922523"/>
            <a:chExt cx="2944420" cy="230832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A95B8E-9A74-8F46-05D5-6F24BF41B567}"/>
                </a:ext>
              </a:extLst>
            </p:cNvPr>
            <p:cNvSpPr txBox="1"/>
            <p:nvPr/>
          </p:nvSpPr>
          <p:spPr>
            <a:xfrm>
              <a:off x="381000" y="5922523"/>
              <a:ext cx="867443" cy="830997"/>
            </a:xfrm>
            <a:prstGeom prst="rect">
              <a:avLst/>
            </a:prstGeom>
            <a:noFill/>
            <a:effectLst>
              <a:outerShdw blurRad="508000" algn="ct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Montserrat" panose="00000500000000000000" pitchFamily="2" charset="0"/>
                </a:rPr>
                <a:t>Team</a:t>
              </a:r>
            </a:p>
            <a:p>
              <a:pPr algn="l"/>
              <a:r>
                <a:rPr lang="en-US" sz="2400">
                  <a:solidFill>
                    <a:schemeClr val="tx1"/>
                  </a:solidFill>
                  <a:latin typeface="Montserrat" panose="00000500000000000000" pitchFamily="2" charset="0"/>
                </a:rPr>
                <a:t>Member</a:t>
              </a:r>
              <a:endParaRPr lang="id-ID" sz="240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5ED1D3-A36A-CCAB-4159-1ABE99977D67}"/>
                </a:ext>
              </a:extLst>
            </p:cNvPr>
            <p:cNvSpPr txBox="1"/>
            <p:nvPr/>
          </p:nvSpPr>
          <p:spPr>
            <a:xfrm>
              <a:off x="1248443" y="5922523"/>
              <a:ext cx="2076977" cy="2308324"/>
            </a:xfrm>
            <a:prstGeom prst="rect">
              <a:avLst/>
            </a:prstGeom>
            <a:noFill/>
            <a:effectLst>
              <a:outerShdw blurRad="508000" algn="ct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bg1"/>
                  </a:solidFill>
                  <a:latin typeface="Montserrat Light" panose="00000400000000000000" pitchFamily="2" charset="0"/>
                </a:defRPr>
              </a:lvl1pPr>
            </a:lstStyle>
            <a:p>
              <a:pPr algn="l"/>
              <a:r>
                <a:rPr lang="en-US" sz="2400">
                  <a:solidFill>
                    <a:schemeClr val="tx1"/>
                  </a:solidFill>
                  <a:latin typeface="Montserrat" panose="00000500000000000000" pitchFamily="2" charset="0"/>
                </a:rPr>
                <a:t>01</a:t>
              </a:r>
            </a:p>
            <a:p>
              <a:pPr algn="l"/>
              <a:r>
                <a:rPr lang="en-US" sz="2400">
                  <a:solidFill>
                    <a:schemeClr val="tx1"/>
                  </a:solidFill>
                  <a:latin typeface="Montserrat" panose="00000500000000000000" pitchFamily="2" charset="0"/>
                </a:rPr>
                <a:t>Vu </a:t>
              </a:r>
              <a:r>
                <a:rPr lang="en-US" sz="2400" err="1">
                  <a:solidFill>
                    <a:schemeClr val="tx1"/>
                  </a:solidFill>
                  <a:latin typeface="Montserrat" panose="00000500000000000000" pitchFamily="2" charset="0"/>
                </a:rPr>
                <a:t>Thien</a:t>
              </a:r>
              <a:r>
                <a:rPr lang="en-US" sz="2400">
                  <a:solidFill>
                    <a:schemeClr val="tx1"/>
                  </a:solidFill>
                  <a:latin typeface="Montserrat" panose="00000500000000000000" pitchFamily="2" charset="0"/>
                </a:rPr>
                <a:t> An</a:t>
              </a:r>
            </a:p>
            <a:p>
              <a:pPr algn="l"/>
              <a:r>
                <a:rPr lang="en-US" sz="2400">
                  <a:solidFill>
                    <a:schemeClr val="tx1"/>
                  </a:solidFill>
                  <a:latin typeface="Montserrat" panose="00000500000000000000" pitchFamily="2" charset="0"/>
                </a:rPr>
                <a:t>Nguyen Phat </a:t>
              </a:r>
              <a:r>
                <a:rPr lang="en-US" sz="2400" err="1">
                  <a:solidFill>
                    <a:schemeClr val="tx1"/>
                  </a:solidFill>
                  <a:latin typeface="Montserrat" panose="00000500000000000000" pitchFamily="2" charset="0"/>
                </a:rPr>
                <a:t>Dat</a:t>
              </a:r>
              <a:endParaRPr lang="en-US" sz="2400">
                <a:solidFill>
                  <a:schemeClr val="tx1"/>
                </a:solidFill>
                <a:latin typeface="Montserrat" panose="00000500000000000000" pitchFamily="2" charset="0"/>
              </a:endParaRPr>
            </a:p>
            <a:p>
              <a:pPr algn="l"/>
              <a:r>
                <a:rPr lang="en-US" sz="2400">
                  <a:solidFill>
                    <a:schemeClr val="tx1"/>
                  </a:solidFill>
                  <a:latin typeface="Montserrat" panose="00000500000000000000" pitchFamily="2" charset="0"/>
                </a:rPr>
                <a:t>Nguyen Vi </a:t>
              </a:r>
              <a:r>
                <a:rPr lang="en-US" sz="2400" err="1">
                  <a:solidFill>
                    <a:schemeClr val="tx1"/>
                  </a:solidFill>
                  <a:latin typeface="Montserrat" panose="00000500000000000000" pitchFamily="2" charset="0"/>
                </a:rPr>
                <a:t>Khang</a:t>
              </a:r>
              <a:endParaRPr lang="en-US" sz="2400">
                <a:solidFill>
                  <a:schemeClr val="tx1"/>
                </a:solidFill>
                <a:latin typeface="Montserrat" panose="00000500000000000000" pitchFamily="2" charset="0"/>
              </a:endParaRPr>
            </a:p>
            <a:p>
              <a:pPr algn="l"/>
              <a:r>
                <a:rPr lang="en-US" sz="2400">
                  <a:solidFill>
                    <a:schemeClr val="tx1"/>
                  </a:solidFill>
                  <a:latin typeface="Montserrat" panose="00000500000000000000" pitchFamily="2" charset="0"/>
                </a:rPr>
                <a:t>Nguyen Dang Loc</a:t>
              </a:r>
            </a:p>
            <a:p>
              <a:pPr algn="l"/>
              <a:r>
                <a:rPr lang="en-US" sz="2400">
                  <a:solidFill>
                    <a:schemeClr val="tx1"/>
                  </a:solidFill>
                  <a:latin typeface="Montserrat" panose="00000500000000000000" pitchFamily="2" charset="0"/>
                </a:rPr>
                <a:t>Nguyen Hong Minh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160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Google Shape;105;p2">
            <a:extLst>
              <a:ext uri="{FF2B5EF4-FFF2-40B4-BE49-F238E27FC236}">
                <a16:creationId xmlns:a16="http://schemas.microsoft.com/office/drawing/2014/main" id="{81E9258E-CFEF-9846-AE4D-5AE1CE26B821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l" rtl="0"/>
            <a:r>
              <a:rPr lang="en-US">
                <a:solidFill>
                  <a:srgbClr val="00A91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Scenario </a:t>
            </a:r>
            <a:r>
              <a:rPr lang="en-US">
                <a:solidFill>
                  <a:schemeClr val="tx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outline</a:t>
            </a:r>
            <a:endParaRPr>
              <a:solidFill>
                <a:schemeClr val="tx1">
                  <a:lumMod val="75000"/>
                </a:schemeClr>
              </a:solidFill>
              <a:latin typeface="Montserrat Medium"/>
            </a:endParaRPr>
          </a:p>
        </p:txBody>
      </p:sp>
      <p:pic>
        <p:nvPicPr>
          <p:cNvPr id="43" name="Graphic 42" descr="Information outline">
            <a:extLst>
              <a:ext uri="{FF2B5EF4-FFF2-40B4-BE49-F238E27FC236}">
                <a16:creationId xmlns:a16="http://schemas.microsoft.com/office/drawing/2014/main" id="{F6452FC2-8480-CC9E-93ED-5218B05EEF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8623" y="3449958"/>
            <a:ext cx="656751" cy="65675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70EB2AB-1F30-4507-94BB-4D4F587246FC}"/>
              </a:ext>
            </a:extLst>
          </p:cNvPr>
          <p:cNvSpPr txBox="1"/>
          <p:nvPr/>
        </p:nvSpPr>
        <p:spPr>
          <a:xfrm>
            <a:off x="2424009" y="3449958"/>
            <a:ext cx="7378360" cy="1077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b="0" i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Replaces variable/keywords with value from table. </a:t>
            </a:r>
            <a:endParaRPr lang="en-US" sz="3200">
              <a:latin typeface="Montserrat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85010B-455C-C88B-E436-9F4DCE30FAC2}"/>
              </a:ext>
            </a:extLst>
          </p:cNvPr>
          <p:cNvSpPr txBox="1"/>
          <p:nvPr/>
        </p:nvSpPr>
        <p:spPr>
          <a:xfrm>
            <a:off x="10607040" y="3538017"/>
            <a:ext cx="12760452" cy="65556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0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Scenario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:</a:t>
            </a:r>
          </a:p>
          <a:p>
            <a:pPr algn="l"/>
            <a:r>
              <a:rPr lang="en-US" sz="3000">
                <a:solidFill>
                  <a:srgbClr val="4B69C6"/>
                </a:solidFill>
                <a:latin typeface="SF Mono" panose="020B0009000002000000" pitchFamily="49" charset="0"/>
              </a:rPr>
              <a:t>  </a:t>
            </a:r>
            <a:r>
              <a:rPr lang="en-US" sz="30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Given 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user navigates to Facebook</a:t>
            </a:r>
          </a:p>
          <a:p>
            <a:pPr algn="l"/>
            <a:r>
              <a:rPr lang="en-US" sz="30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  When 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I enter correct username and password</a:t>
            </a:r>
          </a:p>
          <a:p>
            <a:pPr algn="l"/>
            <a:r>
              <a:rPr lang="en-US" sz="30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  Then 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login should be successful</a:t>
            </a:r>
          </a:p>
          <a:p>
            <a:pPr algn="l"/>
            <a:b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</a:br>
            <a:r>
              <a:rPr lang="en-US" sz="30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Scenario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:</a:t>
            </a:r>
          </a:p>
          <a:p>
            <a:pPr algn="l"/>
            <a:r>
              <a:rPr lang="en-US" sz="30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  Given 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user navigates to Facebook</a:t>
            </a:r>
          </a:p>
          <a:p>
            <a:pPr algn="l"/>
            <a:r>
              <a:rPr lang="en-US" sz="30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  When 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I enter correct email address and password</a:t>
            </a:r>
          </a:p>
          <a:p>
            <a:pPr algn="l"/>
            <a:r>
              <a:rPr lang="en-US" sz="30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  Then 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login should be successful</a:t>
            </a:r>
          </a:p>
          <a:p>
            <a:pPr algn="l"/>
            <a:b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</a:br>
            <a:r>
              <a:rPr lang="en-US" sz="30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Scenario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:</a:t>
            </a:r>
          </a:p>
          <a:p>
            <a:pPr algn="l"/>
            <a:r>
              <a:rPr lang="en-US" sz="30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  Given 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user navigates to Facebook</a:t>
            </a:r>
          </a:p>
          <a:p>
            <a:pPr algn="l"/>
            <a:r>
              <a:rPr lang="en-US" sz="30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  When 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I enter correct phone number and password</a:t>
            </a:r>
          </a:p>
          <a:p>
            <a:pPr algn="l"/>
            <a:r>
              <a:rPr lang="en-US" sz="30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  Then 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login should be successful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3AB0D0-833C-2C40-A99C-5E39C28FA988}"/>
              </a:ext>
            </a:extLst>
          </p:cNvPr>
          <p:cNvSpPr txBox="1"/>
          <p:nvPr/>
        </p:nvSpPr>
        <p:spPr>
          <a:xfrm>
            <a:off x="10607040" y="3522869"/>
            <a:ext cx="1276045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0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Feature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:</a:t>
            </a:r>
            <a:r>
              <a:rPr lang="en-US" sz="3000" b="0">
                <a:solidFill>
                  <a:srgbClr val="448C27"/>
                </a:solidFill>
                <a:effectLst/>
                <a:latin typeface="SF Mono" panose="020B0009000002000000" pitchFamily="49" charset="0"/>
              </a:rPr>
              <a:t> Scenario Outline</a:t>
            </a:r>
            <a:endParaRPr lang="en-US" sz="3000" b="0">
              <a:solidFill>
                <a:srgbClr val="333333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30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Scenario Outline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:</a:t>
            </a:r>
            <a:r>
              <a:rPr lang="en-US" sz="3000" b="0">
                <a:solidFill>
                  <a:srgbClr val="448C27"/>
                </a:solidFill>
                <a:effectLst/>
                <a:latin typeface="SF Mono" panose="020B0009000002000000" pitchFamily="49" charset="0"/>
              </a:rPr>
              <a:t> Login a social networking site</a:t>
            </a:r>
            <a:endParaRPr lang="en-US" sz="3000" b="0">
              <a:solidFill>
                <a:srgbClr val="333333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  </a:t>
            </a:r>
            <a:r>
              <a:rPr lang="en-US" sz="30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Given 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user navigates to Facebook</a:t>
            </a:r>
          </a:p>
          <a:p>
            <a:pPr algn="l"/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  </a:t>
            </a:r>
            <a:r>
              <a:rPr lang="en-US" sz="30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When 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I enter Username as </a:t>
            </a:r>
            <a:r>
              <a:rPr lang="en-US" sz="3000" b="0">
                <a:solidFill>
                  <a:srgbClr val="448C27"/>
                </a:solidFill>
                <a:effectLst/>
                <a:latin typeface="SF Mono" panose="020B0009000002000000" pitchFamily="49" charset="0"/>
              </a:rPr>
              <a:t>"&lt;username&gt;"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and Password as </a:t>
            </a:r>
            <a:r>
              <a:rPr lang="en-US" sz="3000" b="0">
                <a:solidFill>
                  <a:srgbClr val="448C27"/>
                </a:solidFill>
                <a:effectLst/>
                <a:latin typeface="SF Mono" panose="020B0009000002000000" pitchFamily="49" charset="0"/>
              </a:rPr>
              <a:t>"&lt;password&gt;"</a:t>
            </a:r>
            <a:endParaRPr lang="en-US" sz="3000" b="0">
              <a:solidFill>
                <a:srgbClr val="333333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  </a:t>
            </a:r>
            <a:r>
              <a:rPr lang="en-US" sz="30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Then 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login should be unsuccessful</a:t>
            </a:r>
          </a:p>
          <a:p>
            <a:pPr algn="l"/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  </a:t>
            </a:r>
            <a:r>
              <a:rPr lang="en-US" sz="30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Example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:</a:t>
            </a:r>
          </a:p>
          <a:p>
            <a:pPr algn="l"/>
            <a:r>
              <a:rPr lang="en-US" sz="30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    | username | password |</a:t>
            </a:r>
            <a:endParaRPr lang="en-US" sz="3000" b="0">
              <a:solidFill>
                <a:srgbClr val="333333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30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    | username1 | password1 |</a:t>
            </a:r>
            <a:endParaRPr lang="en-US" sz="3000" b="0">
              <a:solidFill>
                <a:srgbClr val="333333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30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    | username2 | password2 |</a:t>
            </a:r>
            <a:endParaRPr lang="en-US" sz="3000" b="0">
              <a:solidFill>
                <a:srgbClr val="333333"/>
              </a:solidFill>
              <a:effectLst/>
              <a:latin typeface="SF Mono" panose="020B0009000002000000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6B4D2E-1CF3-0B64-C883-94A587AB4F53}"/>
              </a:ext>
            </a:extLst>
          </p:cNvPr>
          <p:cNvSpPr txBox="1"/>
          <p:nvPr/>
        </p:nvSpPr>
        <p:spPr>
          <a:xfrm>
            <a:off x="10607040" y="8647349"/>
            <a:ext cx="1276045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2800">
                <a:solidFill>
                  <a:srgbClr val="777777"/>
                </a:solidFill>
                <a:latin typeface="SF Mono" panose="020B0009000002000000" pitchFamily="49" charset="0"/>
              </a:rPr>
              <a:t>   </a:t>
            </a:r>
            <a:r>
              <a:rPr lang="en-US" sz="28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@</a:t>
            </a:r>
            <a:r>
              <a:rPr lang="en-US" sz="2800" b="1">
                <a:solidFill>
                  <a:srgbClr val="7A3E9D"/>
                </a:solidFill>
                <a:effectLst/>
                <a:latin typeface="SF Mono" panose="020B0009000002000000" pitchFamily="49" charset="0"/>
              </a:rPr>
              <a:t>When</a:t>
            </a:r>
            <a:r>
              <a:rPr lang="en-US" sz="28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("</a:t>
            </a:r>
            <a:r>
              <a:rPr lang="en-US" sz="2800" b="0">
                <a:solidFill>
                  <a:srgbClr val="448C27"/>
                </a:solidFill>
                <a:effectLst/>
                <a:latin typeface="SF Mono" panose="020B0009000002000000" pitchFamily="49" charset="0"/>
              </a:rPr>
              <a:t>^I enter Username as </a:t>
            </a:r>
            <a:r>
              <a:rPr lang="en-US" sz="28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\"</a:t>
            </a:r>
            <a:r>
              <a:rPr lang="en-US" sz="2800" b="0">
                <a:solidFill>
                  <a:srgbClr val="448C27"/>
                </a:solidFill>
                <a:effectLst/>
                <a:latin typeface="SF Mono" panose="020B0009000002000000" pitchFamily="49" charset="0"/>
              </a:rPr>
              <a:t>([^</a:t>
            </a:r>
            <a:r>
              <a:rPr lang="en-US" sz="28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\"</a:t>
            </a:r>
            <a:r>
              <a:rPr lang="en-US" sz="2800" b="0">
                <a:solidFill>
                  <a:srgbClr val="448C27"/>
                </a:solidFill>
                <a:effectLst/>
                <a:latin typeface="SF Mono" panose="020B0009000002000000" pitchFamily="49" charset="0"/>
              </a:rPr>
              <a:t>]*)</a:t>
            </a:r>
            <a:r>
              <a:rPr lang="en-US" sz="28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\"</a:t>
            </a:r>
            <a:r>
              <a:rPr lang="en-US" sz="2800" b="0">
                <a:solidFill>
                  <a:srgbClr val="448C27"/>
                </a:solidFill>
                <a:effectLst/>
                <a:latin typeface="SF Mono" panose="020B0009000002000000" pitchFamily="49" charset="0"/>
              </a:rPr>
              <a:t>$“ </a:t>
            </a:r>
            <a:br>
              <a:rPr lang="en-US" sz="2800" b="0">
                <a:solidFill>
                  <a:srgbClr val="448C27"/>
                </a:solidFill>
                <a:effectLst/>
                <a:latin typeface="SF Mono" panose="020B0009000002000000" pitchFamily="49" charset="0"/>
              </a:rPr>
            </a:br>
            <a:r>
              <a:rPr lang="en-US" sz="2800" b="0">
                <a:solidFill>
                  <a:srgbClr val="448C27"/>
                </a:solidFill>
                <a:effectLst/>
                <a:latin typeface="SF Mono" panose="020B0009000002000000" pitchFamily="49" charset="0"/>
              </a:rPr>
              <a:t>            and Password as </a:t>
            </a:r>
            <a:r>
              <a:rPr lang="en-US" sz="28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\"</a:t>
            </a:r>
            <a:r>
              <a:rPr lang="en-US" sz="2800" b="0">
                <a:solidFill>
                  <a:srgbClr val="448C27"/>
                </a:solidFill>
                <a:effectLst/>
                <a:latin typeface="SF Mono" panose="020B0009000002000000" pitchFamily="49" charset="0"/>
              </a:rPr>
              <a:t>([^</a:t>
            </a:r>
            <a:r>
              <a:rPr lang="en-US" sz="28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\"</a:t>
            </a:r>
            <a:r>
              <a:rPr lang="en-US" sz="2800" b="0">
                <a:solidFill>
                  <a:srgbClr val="448C27"/>
                </a:solidFill>
                <a:effectLst/>
                <a:latin typeface="SF Mono" panose="020B0009000002000000" pitchFamily="49" charset="0"/>
              </a:rPr>
              <a:t>]*)</a:t>
            </a:r>
            <a:r>
              <a:rPr lang="en-US" sz="28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\"</a:t>
            </a:r>
            <a:r>
              <a:rPr lang="en-US" sz="2800" b="0">
                <a:solidFill>
                  <a:srgbClr val="448C27"/>
                </a:solidFill>
                <a:effectLst/>
                <a:latin typeface="SF Mono" panose="020B0009000002000000" pitchFamily="49" charset="0"/>
              </a:rPr>
              <a:t>$</a:t>
            </a:r>
            <a:r>
              <a:rPr lang="en-US" sz="28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")</a:t>
            </a:r>
            <a:endParaRPr lang="en-US" sz="2800" b="0">
              <a:solidFill>
                <a:srgbClr val="333333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28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    </a:t>
            </a:r>
            <a:r>
              <a:rPr lang="en-US" sz="28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public</a:t>
            </a:r>
            <a:r>
              <a:rPr lang="en-US" sz="28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800" b="0">
                <a:solidFill>
                  <a:srgbClr val="7A3E9D"/>
                </a:solidFill>
                <a:effectLst/>
                <a:latin typeface="SF Mono" panose="020B0009000002000000" pitchFamily="49" charset="0"/>
              </a:rPr>
              <a:t>void </a:t>
            </a:r>
            <a:r>
              <a:rPr lang="en-US" sz="2800" b="1">
                <a:solidFill>
                  <a:srgbClr val="AA3731"/>
                </a:solidFill>
                <a:latin typeface="SF Mono" panose="020B0009000002000000" pitchFamily="49" charset="0"/>
              </a:rPr>
              <a:t>login</a:t>
            </a:r>
            <a:r>
              <a:rPr lang="en-US" sz="28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(</a:t>
            </a:r>
            <a:r>
              <a:rPr lang="en-US" sz="2800" b="1">
                <a:solidFill>
                  <a:srgbClr val="7A3E9D"/>
                </a:solidFill>
                <a:effectLst/>
                <a:latin typeface="SF Mono" panose="020B0009000002000000" pitchFamily="49" charset="0"/>
              </a:rPr>
              <a:t>String</a:t>
            </a:r>
            <a:r>
              <a:rPr lang="en-US" sz="28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800" b="0">
                <a:solidFill>
                  <a:srgbClr val="7A3E9D"/>
                </a:solidFill>
                <a:effectLst/>
                <a:latin typeface="SF Mono" panose="020B0009000002000000" pitchFamily="49" charset="0"/>
              </a:rPr>
              <a:t>username</a:t>
            </a:r>
            <a:r>
              <a:rPr lang="en-US" sz="28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,</a:t>
            </a:r>
            <a:r>
              <a:rPr lang="en-US" sz="28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800" b="1">
                <a:solidFill>
                  <a:srgbClr val="7A3E9D"/>
                </a:solidFill>
                <a:effectLst/>
                <a:latin typeface="SF Mono" panose="020B0009000002000000" pitchFamily="49" charset="0"/>
              </a:rPr>
              <a:t>String</a:t>
            </a:r>
            <a:r>
              <a:rPr lang="en-US" sz="28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800" b="0">
                <a:solidFill>
                  <a:srgbClr val="7A3E9D"/>
                </a:solidFill>
                <a:effectLst/>
                <a:latin typeface="SF Mono" panose="020B0009000002000000" pitchFamily="49" charset="0"/>
              </a:rPr>
              <a:t>password</a:t>
            </a:r>
            <a:r>
              <a:rPr lang="en-US" sz="28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)</a:t>
            </a:r>
            <a:r>
              <a:rPr lang="en-US" sz="28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8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{</a:t>
            </a:r>
            <a:endParaRPr lang="en-US" sz="2800" b="0">
              <a:solidFill>
                <a:srgbClr val="333333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28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    </a:t>
            </a:r>
            <a:r>
              <a:rPr lang="en-US" sz="28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}</a:t>
            </a:r>
            <a:endParaRPr lang="en-US" sz="2800" b="0">
              <a:solidFill>
                <a:srgbClr val="333333"/>
              </a:solidFill>
              <a:effectLst/>
              <a:latin typeface="SF Mono" panose="020B0009000002000000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CD72E4-DAE1-F456-E430-5916A67A00DA}"/>
              </a:ext>
            </a:extLst>
          </p:cNvPr>
          <p:cNvSpPr txBox="1"/>
          <p:nvPr/>
        </p:nvSpPr>
        <p:spPr>
          <a:xfrm>
            <a:off x="2495521" y="4703071"/>
            <a:ext cx="7306848" cy="1077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 b="0" i="0">
                <a:solidFill>
                  <a:srgbClr val="000000"/>
                </a:solidFill>
                <a:effectLst/>
                <a:latin typeface="Montserrat" panose="00000500000000000000" pitchFamily="2" charset="0"/>
              </a:defRPr>
            </a:lvl1pPr>
          </a:lstStyle>
          <a:p>
            <a:r>
              <a:rPr lang="en-US"/>
              <a:t>Each row in the table is considered to be a scenario.</a:t>
            </a:r>
          </a:p>
        </p:txBody>
      </p:sp>
      <p:pic>
        <p:nvPicPr>
          <p:cNvPr id="24" name="Graphic 23" descr="Information outline">
            <a:extLst>
              <a:ext uri="{FF2B5EF4-FFF2-40B4-BE49-F238E27FC236}">
                <a16:creationId xmlns:a16="http://schemas.microsoft.com/office/drawing/2014/main" id="{55516F4B-0453-38CE-6DFF-71D5DD24BD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8622" y="4703071"/>
            <a:ext cx="656751" cy="65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0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Google Shape;105;p2">
            <a:extLst>
              <a:ext uri="{FF2B5EF4-FFF2-40B4-BE49-F238E27FC236}">
                <a16:creationId xmlns:a16="http://schemas.microsoft.com/office/drawing/2014/main" id="{81E9258E-CFEF-9846-AE4D-5AE1CE26B821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>
            <a:lvl1pPr algn="l" rtl="0">
              <a:defRPr>
                <a:solidFill>
                  <a:srgbClr val="00A915"/>
                </a:solidFill>
                <a:latin typeface="Montserrat Medium"/>
                <a:ea typeface="Montserrat Medium"/>
                <a:cs typeface="Montserrat Medium"/>
              </a:defRPr>
            </a:lvl1pPr>
          </a:lstStyle>
          <a:p>
            <a:r>
              <a:rPr lang="en-US"/>
              <a:t>Step </a:t>
            </a:r>
            <a:r>
              <a:rPr lang="en-US">
                <a:solidFill>
                  <a:schemeClr val="tx1">
                    <a:lumMod val="75000"/>
                  </a:schemeClr>
                </a:solidFill>
              </a:rPr>
              <a:t>Definitions</a:t>
            </a:r>
            <a:endParaRPr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BFA0C5-86A1-8BE5-BD9D-B460F681C93A}"/>
              </a:ext>
            </a:extLst>
          </p:cNvPr>
          <p:cNvSpPr txBox="1"/>
          <p:nvPr/>
        </p:nvSpPr>
        <p:spPr>
          <a:xfrm>
            <a:off x="1340451" y="2372791"/>
            <a:ext cx="16526925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/>
              <a:t>Mapping each step of the scenario in the feature file with a function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E4E7E9-DC0C-133E-E44B-634CF1A2528E}"/>
              </a:ext>
            </a:extLst>
          </p:cNvPr>
          <p:cNvSpPr txBox="1"/>
          <p:nvPr/>
        </p:nvSpPr>
        <p:spPr>
          <a:xfrm>
            <a:off x="9310460" y="4096593"/>
            <a:ext cx="13695844" cy="63709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240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public</a:t>
            </a:r>
            <a:r>
              <a:rPr lang="en-US" sz="240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40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class</a:t>
            </a:r>
            <a:r>
              <a:rPr lang="en-US" sz="240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400">
                <a:solidFill>
                  <a:srgbClr val="7A3E9D"/>
                </a:solidFill>
                <a:effectLst/>
                <a:latin typeface="SF Mono" panose="020B0009000002000000" pitchFamily="49" charset="0"/>
              </a:rPr>
              <a:t>HomepageDef</a:t>
            </a:r>
            <a:r>
              <a:rPr lang="en-US" sz="240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40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{</a:t>
            </a:r>
            <a:endParaRPr lang="en-US" sz="2400">
              <a:solidFill>
                <a:srgbClr val="333333"/>
              </a:solidFill>
              <a:effectLst/>
              <a:latin typeface="SF Mono" panose="020B0009000002000000" pitchFamily="49" charset="0"/>
            </a:endParaRPr>
          </a:p>
          <a:p>
            <a:pPr algn="l"/>
            <a:br>
              <a:rPr lang="en-US" sz="240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</a:br>
            <a:r>
              <a:rPr lang="en-US" sz="2400">
                <a:solidFill>
                  <a:srgbClr val="333333"/>
                </a:solidFill>
                <a:effectLst/>
                <a:highlight>
                  <a:srgbClr val="FED5CA"/>
                </a:highlight>
                <a:latin typeface="SF Mono" panose="020B0009000002000000" pitchFamily="49" charset="0"/>
              </a:rPr>
              <a:t>    </a:t>
            </a:r>
            <a:r>
              <a:rPr lang="en-US" sz="2400">
                <a:solidFill>
                  <a:srgbClr val="777777"/>
                </a:solidFill>
                <a:effectLst/>
                <a:highlight>
                  <a:srgbClr val="FED5CA"/>
                </a:highlight>
                <a:latin typeface="SF Mono" panose="020B0009000002000000" pitchFamily="49" charset="0"/>
              </a:rPr>
              <a:t>@</a:t>
            </a:r>
            <a:r>
              <a:rPr lang="en-US" sz="2400">
                <a:solidFill>
                  <a:srgbClr val="7A3E9D"/>
                </a:solidFill>
                <a:effectLst/>
                <a:highlight>
                  <a:srgbClr val="FED5CA"/>
                </a:highlight>
                <a:latin typeface="SF Mono" panose="020B0009000002000000" pitchFamily="49" charset="0"/>
              </a:rPr>
              <a:t>Given</a:t>
            </a:r>
            <a:r>
              <a:rPr lang="en-US" sz="2400">
                <a:solidFill>
                  <a:schemeClr val="tx1"/>
                </a:solidFill>
                <a:effectLst/>
                <a:highlight>
                  <a:srgbClr val="FED5CA"/>
                </a:highlight>
                <a:latin typeface="SF Mono" panose="020B0009000002000000" pitchFamily="49" charset="0"/>
              </a:rPr>
              <a:t>("^I access to the Toolqa Homepage$")</a:t>
            </a:r>
          </a:p>
          <a:p>
            <a:pPr algn="l"/>
            <a:r>
              <a:rPr lang="en-US" sz="240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    </a:t>
            </a:r>
            <a:r>
              <a:rPr lang="en-US" sz="240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public</a:t>
            </a:r>
            <a:r>
              <a:rPr lang="en-US" sz="240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400">
                <a:solidFill>
                  <a:srgbClr val="7A3E9D"/>
                </a:solidFill>
                <a:effectLst/>
                <a:latin typeface="SF Mono" panose="020B0009000002000000" pitchFamily="49" charset="0"/>
              </a:rPr>
              <a:t>void</a:t>
            </a:r>
            <a:r>
              <a:rPr lang="en-US" sz="240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400">
                <a:solidFill>
                  <a:srgbClr val="AA3731"/>
                </a:solidFill>
                <a:effectLst/>
                <a:latin typeface="SF Mono" panose="020B0009000002000000" pitchFamily="49" charset="0"/>
              </a:rPr>
              <a:t>i_access_to_the_Toolqa_Homepage</a:t>
            </a:r>
            <a:r>
              <a:rPr lang="en-US" sz="240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()</a:t>
            </a:r>
            <a:r>
              <a:rPr lang="en-US" sz="240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40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throws</a:t>
            </a:r>
            <a:r>
              <a:rPr lang="en-US" sz="240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400">
                <a:solidFill>
                  <a:srgbClr val="7A3E9D"/>
                </a:solidFill>
                <a:effectLst/>
                <a:latin typeface="SF Mono" panose="020B0009000002000000" pitchFamily="49" charset="0"/>
              </a:rPr>
              <a:t>Throwable</a:t>
            </a:r>
            <a:r>
              <a:rPr lang="en-US" sz="240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40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{</a:t>
            </a:r>
            <a:endParaRPr lang="en-US" sz="2400">
              <a:solidFill>
                <a:srgbClr val="333333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240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        </a:t>
            </a:r>
            <a:r>
              <a:rPr lang="en-US" sz="2400">
                <a:solidFill>
                  <a:srgbClr val="7A3E9D"/>
                </a:solidFill>
                <a:effectLst/>
                <a:latin typeface="SF Mono" panose="020B0009000002000000" pitchFamily="49" charset="0"/>
              </a:rPr>
              <a:t>driver</a:t>
            </a:r>
            <a:r>
              <a:rPr lang="en-US" sz="240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.</a:t>
            </a:r>
            <a:r>
              <a:rPr lang="en-US" sz="2400">
                <a:solidFill>
                  <a:srgbClr val="AA3731"/>
                </a:solidFill>
                <a:effectLst/>
                <a:latin typeface="SF Mono" panose="020B0009000002000000" pitchFamily="49" charset="0"/>
              </a:rPr>
              <a:t>get</a:t>
            </a:r>
            <a:r>
              <a:rPr lang="en-US" sz="240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("</a:t>
            </a:r>
            <a:r>
              <a:rPr lang="en-US" sz="2400">
                <a:solidFill>
                  <a:srgbClr val="448C27"/>
                </a:solidFill>
                <a:effectLst/>
                <a:latin typeface="SF Mono" panose="020B0009000002000000" pitchFamily="49" charset="0"/>
              </a:rPr>
              <a:t>http://store.demoqa.com/</a:t>
            </a:r>
            <a:r>
              <a:rPr lang="en-US" sz="240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");</a:t>
            </a:r>
            <a:endParaRPr lang="en-US" sz="2400">
              <a:solidFill>
                <a:srgbClr val="333333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240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     </a:t>
            </a:r>
            <a:endParaRPr lang="en-US" sz="2400">
              <a:solidFill>
                <a:srgbClr val="333333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240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    </a:t>
            </a:r>
            <a:r>
              <a:rPr lang="en-US" sz="240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}</a:t>
            </a:r>
            <a:endParaRPr lang="en-US" sz="2400">
              <a:solidFill>
                <a:srgbClr val="333333"/>
              </a:solidFill>
              <a:effectLst/>
              <a:latin typeface="SF Mono" panose="020B0009000002000000" pitchFamily="49" charset="0"/>
            </a:endParaRPr>
          </a:p>
          <a:p>
            <a:pPr algn="l"/>
            <a:br>
              <a:rPr lang="en-US" sz="240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</a:br>
            <a:r>
              <a:rPr lang="en-US" sz="2400">
                <a:solidFill>
                  <a:srgbClr val="333333"/>
                </a:solidFill>
                <a:effectLst/>
                <a:highlight>
                  <a:srgbClr val="FED5CA"/>
                </a:highlight>
                <a:latin typeface="SF Mono" panose="020B0009000002000000" pitchFamily="49" charset="0"/>
              </a:rPr>
              <a:t>    </a:t>
            </a:r>
            <a:r>
              <a:rPr lang="en-US" sz="2400">
                <a:solidFill>
                  <a:srgbClr val="777777"/>
                </a:solidFill>
                <a:effectLst/>
                <a:highlight>
                  <a:srgbClr val="FED5CA"/>
                </a:highlight>
                <a:latin typeface="SF Mono" panose="020B0009000002000000" pitchFamily="49" charset="0"/>
              </a:rPr>
              <a:t>@</a:t>
            </a:r>
            <a:r>
              <a:rPr lang="en-US" sz="2400">
                <a:solidFill>
                  <a:srgbClr val="7A3E9D"/>
                </a:solidFill>
                <a:effectLst/>
                <a:highlight>
                  <a:srgbClr val="FED5CA"/>
                </a:highlight>
                <a:latin typeface="SF Mono" panose="020B0009000002000000" pitchFamily="49" charset="0"/>
              </a:rPr>
              <a:t>Then</a:t>
            </a:r>
            <a:r>
              <a:rPr lang="en-US" sz="2400">
                <a:solidFill>
                  <a:schemeClr val="tx1"/>
                </a:solidFill>
                <a:effectLst/>
                <a:highlight>
                  <a:srgbClr val="FED5CA"/>
                </a:highlight>
                <a:latin typeface="SF Mono" panose="020B0009000002000000" pitchFamily="49" charset="0"/>
              </a:rPr>
              <a:t>("^I should see main Menu$")</a:t>
            </a:r>
          </a:p>
          <a:p>
            <a:pPr algn="l"/>
            <a:r>
              <a:rPr lang="en-US" sz="240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    </a:t>
            </a:r>
            <a:r>
              <a:rPr lang="en-US" sz="240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public</a:t>
            </a:r>
            <a:r>
              <a:rPr lang="en-US" sz="240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400">
                <a:solidFill>
                  <a:srgbClr val="7A3E9D"/>
                </a:solidFill>
                <a:effectLst/>
                <a:latin typeface="SF Mono" panose="020B0009000002000000" pitchFamily="49" charset="0"/>
              </a:rPr>
              <a:t>void</a:t>
            </a:r>
            <a:r>
              <a:rPr lang="en-US" sz="240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400">
                <a:solidFill>
                  <a:srgbClr val="AA3731"/>
                </a:solidFill>
                <a:effectLst/>
                <a:latin typeface="SF Mono" panose="020B0009000002000000" pitchFamily="49" charset="0"/>
              </a:rPr>
              <a:t>i_should_see_main_Menu</a:t>
            </a:r>
            <a:r>
              <a:rPr lang="en-US" sz="240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()</a:t>
            </a:r>
            <a:r>
              <a:rPr lang="en-US" sz="240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40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throws</a:t>
            </a:r>
            <a:r>
              <a:rPr lang="en-US" sz="240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400">
                <a:solidFill>
                  <a:srgbClr val="7A3E9D"/>
                </a:solidFill>
                <a:effectLst/>
                <a:latin typeface="SF Mono" panose="020B0009000002000000" pitchFamily="49" charset="0"/>
              </a:rPr>
              <a:t>Throwable</a:t>
            </a:r>
            <a:r>
              <a:rPr lang="en-US" sz="240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40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{</a:t>
            </a:r>
            <a:endParaRPr lang="en-US" sz="2400">
              <a:solidFill>
                <a:srgbClr val="333333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240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        </a:t>
            </a:r>
            <a:r>
              <a:rPr lang="en-US" sz="240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if</a:t>
            </a:r>
            <a:r>
              <a:rPr lang="en-US" sz="240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40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(</a:t>
            </a:r>
            <a:r>
              <a:rPr lang="en-US" sz="2400">
                <a:solidFill>
                  <a:srgbClr val="7A3E9D"/>
                </a:solidFill>
                <a:effectLst/>
                <a:latin typeface="SF Mono" panose="020B0009000002000000" pitchFamily="49" charset="0"/>
              </a:rPr>
              <a:t>driver</a:t>
            </a:r>
            <a:r>
              <a:rPr lang="en-US" sz="240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.</a:t>
            </a:r>
            <a:r>
              <a:rPr lang="en-US" sz="2400">
                <a:solidFill>
                  <a:srgbClr val="AA3731"/>
                </a:solidFill>
                <a:effectLst/>
                <a:latin typeface="SF Mono" panose="020B0009000002000000" pitchFamily="49" charset="0"/>
              </a:rPr>
              <a:t>findElement</a:t>
            </a:r>
            <a:r>
              <a:rPr lang="en-US" sz="240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(</a:t>
            </a:r>
            <a:r>
              <a:rPr lang="en-US" sz="2400">
                <a:solidFill>
                  <a:srgbClr val="7A3E9D"/>
                </a:solidFill>
                <a:effectLst/>
                <a:latin typeface="SF Mono" panose="020B0009000002000000" pitchFamily="49" charset="0"/>
              </a:rPr>
              <a:t>By</a:t>
            </a:r>
            <a:r>
              <a:rPr lang="en-US" sz="240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.</a:t>
            </a:r>
            <a:r>
              <a:rPr lang="en-US" sz="2400">
                <a:solidFill>
                  <a:srgbClr val="AA3731"/>
                </a:solidFill>
                <a:effectLst/>
                <a:latin typeface="SF Mono" panose="020B0009000002000000" pitchFamily="49" charset="0"/>
              </a:rPr>
              <a:t>id</a:t>
            </a:r>
            <a:r>
              <a:rPr lang="en-US" sz="240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("</a:t>
            </a:r>
            <a:r>
              <a:rPr lang="en-US" sz="2400">
                <a:solidFill>
                  <a:srgbClr val="448C27"/>
                </a:solidFill>
                <a:effectLst/>
                <a:latin typeface="SF Mono" panose="020B0009000002000000" pitchFamily="49" charset="0"/>
              </a:rPr>
              <a:t>main-nav</a:t>
            </a:r>
            <a:r>
              <a:rPr lang="en-US" sz="240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")).</a:t>
            </a:r>
            <a:r>
              <a:rPr lang="en-US" sz="2400">
                <a:solidFill>
                  <a:srgbClr val="AA3731"/>
                </a:solidFill>
                <a:effectLst/>
                <a:latin typeface="SF Mono" panose="020B0009000002000000" pitchFamily="49" charset="0"/>
              </a:rPr>
              <a:t>isDisplayed</a:t>
            </a:r>
            <a:r>
              <a:rPr lang="en-US" sz="240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())</a:t>
            </a:r>
            <a:r>
              <a:rPr lang="en-US" sz="240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40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{</a:t>
            </a:r>
            <a:endParaRPr lang="en-US" sz="2400">
              <a:solidFill>
                <a:srgbClr val="333333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240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            </a:t>
            </a:r>
            <a:r>
              <a:rPr lang="en-US" sz="2400">
                <a:solidFill>
                  <a:srgbClr val="7A3E9D"/>
                </a:solidFill>
                <a:effectLst/>
                <a:latin typeface="SF Mono" panose="020B0009000002000000" pitchFamily="49" charset="0"/>
              </a:rPr>
              <a:t>Assert</a:t>
            </a:r>
            <a:r>
              <a:rPr lang="en-US" sz="240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.</a:t>
            </a:r>
            <a:r>
              <a:rPr lang="en-US" sz="2400">
                <a:solidFill>
                  <a:srgbClr val="AA3731"/>
                </a:solidFill>
                <a:effectLst/>
                <a:latin typeface="SF Mono" panose="020B0009000002000000" pitchFamily="49" charset="0"/>
              </a:rPr>
              <a:t>assertTrue</a:t>
            </a:r>
            <a:r>
              <a:rPr lang="en-US" sz="240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("</a:t>
            </a:r>
            <a:r>
              <a:rPr lang="en-US" sz="2400">
                <a:solidFill>
                  <a:srgbClr val="448C27"/>
                </a:solidFill>
                <a:effectLst/>
                <a:latin typeface="SF Mono" panose="020B0009000002000000" pitchFamily="49" charset="0"/>
              </a:rPr>
              <a:t>Main menu icon is dislayed</a:t>
            </a:r>
            <a:r>
              <a:rPr lang="en-US" sz="240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",</a:t>
            </a:r>
            <a:r>
              <a:rPr lang="en-US" sz="240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400">
                <a:solidFill>
                  <a:srgbClr val="9C5D27"/>
                </a:solidFill>
                <a:effectLst/>
                <a:latin typeface="SF Mono" panose="020B0009000002000000" pitchFamily="49" charset="0"/>
              </a:rPr>
              <a:t>true</a:t>
            </a:r>
            <a:r>
              <a:rPr lang="en-US" sz="240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);</a:t>
            </a:r>
            <a:endParaRPr lang="en-US" sz="2400">
              <a:solidFill>
                <a:srgbClr val="333333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240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        </a:t>
            </a:r>
            <a:r>
              <a:rPr lang="en-US" sz="240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}</a:t>
            </a:r>
            <a:r>
              <a:rPr lang="en-US" sz="240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40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else</a:t>
            </a:r>
            <a:r>
              <a:rPr lang="en-US" sz="240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40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{</a:t>
            </a:r>
            <a:endParaRPr lang="en-US" sz="2400">
              <a:solidFill>
                <a:srgbClr val="333333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240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            </a:t>
            </a:r>
            <a:r>
              <a:rPr lang="en-US" sz="2400">
                <a:solidFill>
                  <a:srgbClr val="7A3E9D"/>
                </a:solidFill>
                <a:effectLst/>
                <a:latin typeface="SF Mono" panose="020B0009000002000000" pitchFamily="49" charset="0"/>
              </a:rPr>
              <a:t>Assert</a:t>
            </a:r>
            <a:r>
              <a:rPr lang="en-US" sz="240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.</a:t>
            </a:r>
            <a:r>
              <a:rPr lang="en-US" sz="2400">
                <a:solidFill>
                  <a:srgbClr val="AA3731"/>
                </a:solidFill>
                <a:effectLst/>
                <a:latin typeface="SF Mono" panose="020B0009000002000000" pitchFamily="49" charset="0"/>
              </a:rPr>
              <a:t>assertFalse</a:t>
            </a:r>
            <a:r>
              <a:rPr lang="en-US" sz="240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("</a:t>
            </a:r>
            <a:r>
              <a:rPr lang="en-US" sz="2400">
                <a:solidFill>
                  <a:srgbClr val="448C27"/>
                </a:solidFill>
                <a:effectLst/>
                <a:latin typeface="SF Mono" panose="020B0009000002000000" pitchFamily="49" charset="0"/>
              </a:rPr>
              <a:t>Can not find the Main menu icon</a:t>
            </a:r>
            <a:r>
              <a:rPr lang="en-US" sz="240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",</a:t>
            </a:r>
            <a:r>
              <a:rPr lang="en-US" sz="240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2400">
                <a:solidFill>
                  <a:srgbClr val="9C5D27"/>
                </a:solidFill>
                <a:effectLst/>
                <a:latin typeface="SF Mono" panose="020B0009000002000000" pitchFamily="49" charset="0"/>
              </a:rPr>
              <a:t>true</a:t>
            </a:r>
            <a:r>
              <a:rPr lang="en-US" sz="240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);</a:t>
            </a:r>
            <a:endParaRPr lang="en-US" sz="2400">
              <a:solidFill>
                <a:srgbClr val="333333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240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        </a:t>
            </a:r>
            <a:r>
              <a:rPr lang="en-US" sz="240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}</a:t>
            </a:r>
            <a:endParaRPr lang="en-US" sz="2400">
              <a:solidFill>
                <a:srgbClr val="333333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240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    </a:t>
            </a:r>
            <a:r>
              <a:rPr lang="en-US" sz="240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}</a:t>
            </a:r>
            <a:br>
              <a:rPr lang="en-US" sz="240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</a:br>
            <a:r>
              <a:rPr lang="en-US" sz="240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}</a:t>
            </a:r>
            <a:endParaRPr lang="en-US" sz="2400">
              <a:solidFill>
                <a:srgbClr val="333333"/>
              </a:solidFill>
              <a:effectLst/>
              <a:latin typeface="SF Mono" panose="020B0009000002000000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9F6A60-7BB6-E388-C3FA-41E0146C32AA}"/>
              </a:ext>
            </a:extLst>
          </p:cNvPr>
          <p:cNvSpPr txBox="1"/>
          <p:nvPr/>
        </p:nvSpPr>
        <p:spPr>
          <a:xfrm>
            <a:off x="1340451" y="6257835"/>
            <a:ext cx="765724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24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Scenario</a:t>
            </a:r>
            <a:r>
              <a:rPr lang="en-US" sz="24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:</a:t>
            </a:r>
            <a:r>
              <a:rPr lang="en-US" sz="2400" b="0">
                <a:solidFill>
                  <a:srgbClr val="448C27"/>
                </a:solidFill>
                <a:effectLst/>
                <a:latin typeface="SF Mono" panose="020B0009000002000000" pitchFamily="49" charset="0"/>
              </a:rPr>
              <a:t> Home page without Login</a:t>
            </a:r>
            <a:endParaRPr lang="en-US" sz="2400" b="0">
              <a:solidFill>
                <a:srgbClr val="333333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24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  </a:t>
            </a:r>
            <a:r>
              <a:rPr lang="en-US" sz="24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Given </a:t>
            </a:r>
            <a:r>
              <a:rPr lang="en-US" sz="24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I access to the Toolqa Homepage</a:t>
            </a:r>
          </a:p>
          <a:p>
            <a:pPr algn="l"/>
            <a:r>
              <a:rPr lang="en-US" sz="24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  </a:t>
            </a:r>
            <a:r>
              <a:rPr lang="en-US" sz="24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Then </a:t>
            </a:r>
            <a:r>
              <a:rPr lang="en-US" sz="24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I should see main Menu</a:t>
            </a:r>
          </a:p>
        </p:txBody>
      </p:sp>
    </p:spTree>
    <p:extLst>
      <p:ext uri="{BB962C8B-B14F-4D97-AF65-F5344CB8AC3E}">
        <p14:creationId xmlns:p14="http://schemas.microsoft.com/office/powerpoint/2010/main" val="74921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Google Shape;105;p2">
            <a:extLst>
              <a:ext uri="{FF2B5EF4-FFF2-40B4-BE49-F238E27FC236}">
                <a16:creationId xmlns:a16="http://schemas.microsoft.com/office/drawing/2014/main" id="{81E9258E-CFEF-9846-AE4D-5AE1CE26B821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>
            <a:lvl1pPr algn="l" rtl="0">
              <a:defRPr>
                <a:solidFill>
                  <a:srgbClr val="00A915"/>
                </a:solidFill>
                <a:latin typeface="Montserrat Medium"/>
                <a:ea typeface="Montserrat Medium"/>
                <a:cs typeface="Montserrat Medium"/>
              </a:defRPr>
            </a:lvl1pPr>
          </a:lstStyle>
          <a:p>
            <a:r>
              <a:rPr lang="en-US"/>
              <a:t>Run </a:t>
            </a:r>
            <a:r>
              <a:rPr lang="en-US">
                <a:solidFill>
                  <a:schemeClr val="tx1">
                    <a:lumMod val="75000"/>
                  </a:schemeClr>
                </a:solidFill>
              </a:rPr>
              <a:t>test</a:t>
            </a:r>
            <a:endParaRPr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B7F47-0077-D411-F097-B306A8C879BC}"/>
              </a:ext>
            </a:extLst>
          </p:cNvPr>
          <p:cNvSpPr txBox="1"/>
          <p:nvPr/>
        </p:nvSpPr>
        <p:spPr>
          <a:xfrm>
            <a:off x="12651151" y="3666844"/>
            <a:ext cx="10432449" cy="51706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0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@</a:t>
            </a:r>
            <a:r>
              <a:rPr lang="en-US" sz="3000" b="1">
                <a:solidFill>
                  <a:srgbClr val="7A3E9D"/>
                </a:solidFill>
                <a:effectLst/>
                <a:latin typeface="SF Mono" panose="020B0009000002000000" pitchFamily="49" charset="0"/>
              </a:rPr>
              <a:t>RunWith</a:t>
            </a:r>
            <a:r>
              <a:rPr lang="en-US" sz="30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(</a:t>
            </a:r>
            <a:r>
              <a:rPr lang="en-US" sz="3000" b="1">
                <a:solidFill>
                  <a:srgbClr val="7A3E9D"/>
                </a:solidFill>
                <a:effectLst/>
                <a:latin typeface="SF Mono" panose="020B0009000002000000" pitchFamily="49" charset="0"/>
              </a:rPr>
              <a:t>Cucumber</a:t>
            </a:r>
            <a:r>
              <a:rPr lang="en-US" sz="30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.</a:t>
            </a:r>
            <a:r>
              <a:rPr lang="en-US" sz="30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class</a:t>
            </a:r>
            <a:r>
              <a:rPr lang="en-US" sz="30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)</a:t>
            </a:r>
            <a:endParaRPr lang="en-US" sz="3000" b="0">
              <a:solidFill>
                <a:srgbClr val="333333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30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@</a:t>
            </a:r>
            <a:r>
              <a:rPr lang="en-US" sz="3000" b="1">
                <a:solidFill>
                  <a:srgbClr val="7A3E9D"/>
                </a:solidFill>
                <a:effectLst/>
                <a:latin typeface="SF Mono" panose="020B0009000002000000" pitchFamily="49" charset="0"/>
              </a:rPr>
              <a:t>CucumberOptions</a:t>
            </a:r>
            <a:r>
              <a:rPr lang="en-US" sz="30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(</a:t>
            </a:r>
            <a:endParaRPr lang="en-US" sz="3000" b="0">
              <a:solidFill>
                <a:srgbClr val="333333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        </a:t>
            </a:r>
            <a:r>
              <a:rPr lang="en-US" sz="3000" b="1">
                <a:solidFill>
                  <a:srgbClr val="9C5D27"/>
                </a:solidFill>
                <a:effectLst/>
                <a:latin typeface="SF Mono" panose="020B0009000002000000" pitchFamily="49" charset="0"/>
              </a:rPr>
              <a:t>features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30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=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30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"</a:t>
            </a:r>
            <a:r>
              <a:rPr lang="en-US" sz="3000" b="0">
                <a:solidFill>
                  <a:srgbClr val="448C27"/>
                </a:solidFill>
                <a:effectLst/>
                <a:latin typeface="SF Mono" panose="020B0009000002000000" pitchFamily="49" charset="0"/>
              </a:rPr>
              <a:t>src/test/java/Features</a:t>
            </a:r>
            <a:r>
              <a:rPr lang="en-US" sz="30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",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</a:p>
          <a:p>
            <a:pPr algn="l"/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        </a:t>
            </a:r>
            <a:r>
              <a:rPr lang="en-US" sz="3000" b="1">
                <a:solidFill>
                  <a:srgbClr val="9C5D27"/>
                </a:solidFill>
                <a:effectLst/>
                <a:latin typeface="SF Mono" panose="020B0009000002000000" pitchFamily="49" charset="0"/>
              </a:rPr>
              <a:t>glue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30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=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30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"</a:t>
            </a:r>
            <a:r>
              <a:rPr lang="en-US" sz="3000" b="0">
                <a:solidFill>
                  <a:srgbClr val="448C27"/>
                </a:solidFill>
                <a:effectLst/>
                <a:latin typeface="SF Mono" panose="020B0009000002000000" pitchFamily="49" charset="0"/>
              </a:rPr>
              <a:t>stepDefinitions</a:t>
            </a:r>
            <a:r>
              <a:rPr lang="en-US" sz="30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",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</a:p>
          <a:p>
            <a:pPr algn="l"/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        </a:t>
            </a:r>
            <a:r>
              <a:rPr lang="en-US" sz="3000" b="1">
                <a:solidFill>
                  <a:srgbClr val="9C5D27"/>
                </a:solidFill>
                <a:effectLst/>
                <a:latin typeface="SF Mono" panose="020B0009000002000000" pitchFamily="49" charset="0"/>
              </a:rPr>
              <a:t>monochrome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30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=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3000" b="0">
                <a:solidFill>
                  <a:srgbClr val="9C5D27"/>
                </a:solidFill>
                <a:effectLst/>
                <a:latin typeface="SF Mono" panose="020B0009000002000000" pitchFamily="49" charset="0"/>
              </a:rPr>
              <a:t>true</a:t>
            </a:r>
            <a:r>
              <a:rPr lang="en-US" sz="30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,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</a:p>
          <a:p>
            <a:pPr algn="l"/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        </a:t>
            </a:r>
            <a:r>
              <a:rPr lang="en-US" sz="3000" b="1">
                <a:solidFill>
                  <a:srgbClr val="9C5D27"/>
                </a:solidFill>
                <a:effectLst/>
                <a:latin typeface="SF Mono" panose="020B0009000002000000" pitchFamily="49" charset="0"/>
              </a:rPr>
              <a:t>plugin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30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=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30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{</a:t>
            </a:r>
            <a:endParaRPr lang="en-US" sz="3000" b="0">
              <a:solidFill>
                <a:srgbClr val="333333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        </a:t>
            </a:r>
            <a:r>
              <a:rPr lang="en-US" sz="30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"</a:t>
            </a:r>
            <a:r>
              <a:rPr lang="en-US" sz="3000" b="0">
                <a:solidFill>
                  <a:srgbClr val="448C27"/>
                </a:solidFill>
                <a:effectLst/>
                <a:latin typeface="SF Mono" panose="020B0009000002000000" pitchFamily="49" charset="0"/>
              </a:rPr>
              <a:t>html:target/reportHomepage</a:t>
            </a:r>
            <a:r>
              <a:rPr lang="en-US" sz="30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",</a:t>
            </a:r>
            <a:r>
              <a:rPr lang="en-US" sz="3000">
                <a:solidFill>
                  <a:srgbClr val="333333"/>
                </a:solidFill>
                <a:latin typeface="SF Mono" panose="020B0009000002000000" pitchFamily="49" charset="0"/>
              </a:rPr>
              <a:t>         </a:t>
            </a:r>
            <a:r>
              <a:rPr lang="en-US" sz="30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"</a:t>
            </a:r>
            <a:r>
              <a:rPr lang="en-US" sz="3000" b="0">
                <a:solidFill>
                  <a:srgbClr val="448C27"/>
                </a:solidFill>
                <a:effectLst/>
                <a:latin typeface="SF Mono" panose="020B0009000002000000" pitchFamily="49" charset="0"/>
              </a:rPr>
              <a:t>json:target/Homepage-report-json.json</a:t>
            </a:r>
            <a:r>
              <a:rPr lang="en-US" sz="30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"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30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})</a:t>
            </a:r>
            <a:endParaRPr lang="en-US" sz="3000" b="0">
              <a:solidFill>
                <a:srgbClr val="333333"/>
              </a:solidFill>
              <a:effectLst/>
              <a:latin typeface="SF Mono" panose="020B0009000002000000" pitchFamily="49" charset="0"/>
            </a:endParaRPr>
          </a:p>
          <a:p>
            <a:pPr algn="l"/>
            <a:b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</a:br>
            <a:r>
              <a:rPr lang="en-US" sz="30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public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30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class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3000" b="1">
                <a:solidFill>
                  <a:srgbClr val="7A3E9D"/>
                </a:solidFill>
                <a:effectLst/>
                <a:latin typeface="SF Mono" panose="020B0009000002000000" pitchFamily="49" charset="0"/>
              </a:rPr>
              <a:t>runTest</a:t>
            </a:r>
            <a:r>
              <a:rPr lang="en-US" sz="30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 </a:t>
            </a:r>
            <a:r>
              <a:rPr lang="en-US" sz="30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{</a:t>
            </a:r>
            <a:endParaRPr lang="en-US" sz="3000" b="0">
              <a:solidFill>
                <a:srgbClr val="333333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3000" b="0">
                <a:solidFill>
                  <a:srgbClr val="777777"/>
                </a:solidFill>
                <a:effectLst/>
                <a:latin typeface="SF Mono" panose="020B0009000002000000" pitchFamily="49" charset="0"/>
              </a:rPr>
              <a:t>}</a:t>
            </a:r>
            <a:endParaRPr lang="en-US" sz="3000" b="0">
              <a:solidFill>
                <a:srgbClr val="333333"/>
              </a:solidFill>
              <a:effectLst/>
              <a:latin typeface="SF Mono" panose="020B0009000002000000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DE6C1-5B4C-4D96-889C-999AE42C335A}"/>
              </a:ext>
            </a:extLst>
          </p:cNvPr>
          <p:cNvSpPr txBox="1"/>
          <p:nvPr/>
        </p:nvSpPr>
        <p:spPr>
          <a:xfrm>
            <a:off x="1488622" y="4680955"/>
            <a:ext cx="9839277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>
                <a:solidFill>
                  <a:srgbClr val="158666"/>
                </a:solidFill>
              </a:rPr>
              <a:t>Feature</a:t>
            </a:r>
            <a:r>
              <a:rPr lang="en-US"/>
              <a:t>: location of </a:t>
            </a:r>
            <a:r>
              <a:rPr lang="en-US" b="1" i="1"/>
              <a:t>.feature </a:t>
            </a:r>
            <a:r>
              <a:rPr lang="en-US"/>
              <a:t>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57FFE-3242-BA05-B726-A54A085976A5}"/>
              </a:ext>
            </a:extLst>
          </p:cNvPr>
          <p:cNvSpPr txBox="1"/>
          <p:nvPr/>
        </p:nvSpPr>
        <p:spPr>
          <a:xfrm>
            <a:off x="1488621" y="5602970"/>
            <a:ext cx="9839277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>
                <a:solidFill>
                  <a:srgbClr val="158666"/>
                </a:solidFill>
              </a:rPr>
              <a:t>Glue</a:t>
            </a:r>
            <a:r>
              <a:rPr lang="en-US"/>
              <a:t>: location of step definition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61C22-B256-EE16-FBD5-EDE8824BD36D}"/>
              </a:ext>
            </a:extLst>
          </p:cNvPr>
          <p:cNvSpPr txBox="1"/>
          <p:nvPr/>
        </p:nvSpPr>
        <p:spPr>
          <a:xfrm>
            <a:off x="1488622" y="6601900"/>
            <a:ext cx="9839277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>
                <a:solidFill>
                  <a:srgbClr val="158666"/>
                </a:solidFill>
              </a:rPr>
              <a:t>Monochrome</a:t>
            </a:r>
            <a:r>
              <a:rPr lang="en-US"/>
              <a:t>: detail information of test result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42AE7D-7881-231E-97F0-914C665245DC}"/>
              </a:ext>
            </a:extLst>
          </p:cNvPr>
          <p:cNvSpPr txBox="1"/>
          <p:nvPr/>
        </p:nvSpPr>
        <p:spPr>
          <a:xfrm>
            <a:off x="1488620" y="7542634"/>
            <a:ext cx="9839277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>
                <a:solidFill>
                  <a:srgbClr val="158666"/>
                </a:solidFill>
              </a:rPr>
              <a:t>Plugin</a:t>
            </a:r>
            <a:r>
              <a:rPr lang="en-US"/>
              <a:t>: generate test report in HTML or JSON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E9835-7E45-1679-E6A1-439987FFAD03}"/>
              </a:ext>
            </a:extLst>
          </p:cNvPr>
          <p:cNvSpPr txBox="1"/>
          <p:nvPr/>
        </p:nvSpPr>
        <p:spPr>
          <a:xfrm>
            <a:off x="1488622" y="3630320"/>
            <a:ext cx="16526925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4000"/>
              <a:t>Cucumber options</a:t>
            </a:r>
          </a:p>
        </p:txBody>
      </p:sp>
    </p:spTree>
    <p:extLst>
      <p:ext uri="{BB962C8B-B14F-4D97-AF65-F5344CB8AC3E}">
        <p14:creationId xmlns:p14="http://schemas.microsoft.com/office/powerpoint/2010/main" val="103518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71A450-EA97-1B66-AA5F-4FB4B5BAE121}"/>
              </a:ext>
            </a:extLst>
          </p:cNvPr>
          <p:cNvSpPr/>
          <p:nvPr/>
        </p:nvSpPr>
        <p:spPr>
          <a:xfrm>
            <a:off x="15697200" y="2710422"/>
            <a:ext cx="7479800" cy="5500128"/>
          </a:xfrm>
          <a:prstGeom prst="roundRect">
            <a:avLst>
              <a:gd name="adj" fmla="val 3505"/>
            </a:avLst>
          </a:prstGeom>
          <a:solidFill>
            <a:srgbClr val="F7F7F7"/>
          </a:solidFill>
          <a:ln w="12700" cap="flat">
            <a:solidFill>
              <a:srgbClr val="15866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spc="0" normalizeH="0" baseline="0">
              <a:ln>
                <a:noFill/>
              </a:ln>
              <a:solidFill>
                <a:srgbClr val="77716C"/>
              </a:solidFill>
              <a:effectLst/>
              <a:uFillTx/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Google Shape;105;p2">
            <a:extLst>
              <a:ext uri="{FF2B5EF4-FFF2-40B4-BE49-F238E27FC236}">
                <a16:creationId xmlns:a16="http://schemas.microsoft.com/office/drawing/2014/main" id="{81E9258E-CFEF-9846-AE4D-5AE1CE26B821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>
            <a:lvl1pPr algn="l" rtl="0">
              <a:defRPr>
                <a:solidFill>
                  <a:srgbClr val="00A915"/>
                </a:solidFill>
                <a:latin typeface="Montserrat Medium"/>
                <a:ea typeface="Montserrat Medium"/>
                <a:cs typeface="Montserrat Medium"/>
              </a:defRPr>
            </a:lvl1pPr>
          </a:lstStyle>
          <a:p>
            <a:r>
              <a:rPr lang="en-US"/>
              <a:t>Conclusion</a:t>
            </a:r>
            <a:endParaRPr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DE6C1-5B4C-4D96-889C-999AE42C335A}"/>
              </a:ext>
            </a:extLst>
          </p:cNvPr>
          <p:cNvSpPr txBox="1"/>
          <p:nvPr/>
        </p:nvSpPr>
        <p:spPr>
          <a:xfrm>
            <a:off x="15852322" y="4898046"/>
            <a:ext cx="7324678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2800">
                <a:solidFill>
                  <a:schemeClr val="tx1">
                    <a:lumMod val="75000"/>
                  </a:schemeClr>
                </a:solidFill>
              </a:rPr>
              <a:t>Focus on end-user experience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57FFE-3242-BA05-B726-A54A085976A5}"/>
              </a:ext>
            </a:extLst>
          </p:cNvPr>
          <p:cNvSpPr txBox="1"/>
          <p:nvPr/>
        </p:nvSpPr>
        <p:spPr>
          <a:xfrm>
            <a:off x="15852322" y="5903893"/>
            <a:ext cx="7324678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2800" i="0">
                <a:solidFill>
                  <a:schemeClr val="tx1">
                    <a:lumMod val="75000"/>
                  </a:schemeClr>
                </a:solidFill>
                <a:effectLst/>
              </a:rPr>
              <a:t>Test script be written without knowledge of any code</a:t>
            </a:r>
            <a:endParaRPr lang="en-US" sz="28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61C22-B256-EE16-FBD5-EDE8824BD36D}"/>
              </a:ext>
            </a:extLst>
          </p:cNvPr>
          <p:cNvSpPr txBox="1"/>
          <p:nvPr/>
        </p:nvSpPr>
        <p:spPr>
          <a:xfrm>
            <a:off x="15852322" y="3892199"/>
            <a:ext cx="7324678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2800" i="0">
                <a:solidFill>
                  <a:schemeClr val="tx1">
                    <a:lumMod val="75000"/>
                  </a:schemeClr>
                </a:solidFill>
                <a:effectLst/>
              </a:rPr>
              <a:t>A bridge between business &amp; technical</a:t>
            </a:r>
            <a:endParaRPr lang="en-US" sz="28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42AE7D-7881-231E-97F0-914C665245DC}"/>
              </a:ext>
            </a:extLst>
          </p:cNvPr>
          <p:cNvSpPr txBox="1"/>
          <p:nvPr/>
        </p:nvSpPr>
        <p:spPr>
          <a:xfrm>
            <a:off x="15852322" y="7340628"/>
            <a:ext cx="7324678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2800" i="0">
                <a:solidFill>
                  <a:schemeClr val="tx1">
                    <a:lumMod val="75000"/>
                  </a:schemeClr>
                </a:solidFill>
                <a:effectLst/>
              </a:rPr>
              <a:t>Provides code reusability.</a:t>
            </a:r>
            <a:endParaRPr lang="en-US" sz="280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491F69BD-D8CC-DDCB-4976-852C61681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995035"/>
              </p:ext>
            </p:extLst>
          </p:nvPr>
        </p:nvGraphicFramePr>
        <p:xfrm>
          <a:off x="1488622" y="2710422"/>
          <a:ext cx="13792200" cy="6614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597400">
                  <a:extLst>
                    <a:ext uri="{9D8B030D-6E8A-4147-A177-3AD203B41FA5}">
                      <a16:colId xmlns:a16="http://schemas.microsoft.com/office/drawing/2014/main" val="3942681471"/>
                    </a:ext>
                  </a:extLst>
                </a:gridCol>
                <a:gridCol w="4597400">
                  <a:extLst>
                    <a:ext uri="{9D8B030D-6E8A-4147-A177-3AD203B41FA5}">
                      <a16:colId xmlns:a16="http://schemas.microsoft.com/office/drawing/2014/main" val="963158293"/>
                    </a:ext>
                  </a:extLst>
                </a:gridCol>
                <a:gridCol w="4597400">
                  <a:extLst>
                    <a:ext uri="{9D8B030D-6E8A-4147-A177-3AD203B41FA5}">
                      <a16:colId xmlns:a16="http://schemas.microsoft.com/office/drawing/2014/main" val="314017621"/>
                    </a:ext>
                  </a:extLst>
                </a:gridCol>
              </a:tblGrid>
              <a:tr h="9448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Cucumber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HP ALM (QTP)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Selenium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8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2898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algn="l" defTabSz="825500" fontAlgn="t"/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Helvetica Light"/>
                        </a:rPr>
                        <a:t>Free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Montserrat" panose="00000500000000000000" pitchFamily="2" charset="0"/>
                        </a:rPr>
                        <a:t>Free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Montserrat" panose="00000500000000000000" pitchFamily="2" charset="0"/>
                        </a:rPr>
                        <a:t>Free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955456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Montserrat" panose="00000500000000000000" pitchFamily="2" charset="0"/>
                        </a:rPr>
                        <a:t>Support BDD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Montserrat" panose="00000500000000000000" pitchFamily="2" charset="0"/>
                        </a:rPr>
                        <a:t>Support Functional testing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Montserrat" panose="00000500000000000000" pitchFamily="2" charset="0"/>
                        </a:rPr>
                        <a:t>Support Functional and Performance testing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693441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Montserrat" panose="00000500000000000000" pitchFamily="2" charset="0"/>
                        </a:rPr>
                        <a:t>Fast operating plugin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Montserrat" panose="00000500000000000000" pitchFamily="2" charset="0"/>
                        </a:rPr>
                        <a:t>Plugin works slower than Cucumber and Selenium</a:t>
                      </a:r>
                      <a:endParaRPr lang="vi-VN" sz="2400">
                        <a:effectLst/>
                        <a:latin typeface="Montserrat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Montserrat" panose="00000500000000000000" pitchFamily="2" charset="0"/>
                        </a:rPr>
                        <a:t>Plugin works slower than Cucumber</a:t>
                      </a:r>
                      <a:endParaRPr lang="vi-VN" sz="2400">
                        <a:effectLst/>
                        <a:latin typeface="Montserrat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398282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algn="l" fontAlgn="t"/>
                      <a:r>
                        <a:rPr lang="it-IT" sz="2400">
                          <a:effectLst/>
                          <a:latin typeface="Montserrat" panose="00000500000000000000" pitchFamily="2" charset="0"/>
                        </a:rPr>
                        <a:t>Support Java, Scala, Groovy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Montserrat" panose="00000500000000000000" pitchFamily="2" charset="0"/>
                        </a:rPr>
                        <a:t>Support VB script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Montserrat" panose="00000500000000000000" pitchFamily="2" charset="0"/>
                        </a:rPr>
                        <a:t>Support Java, .Net, Ruby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47954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Montserrat" panose="00000500000000000000" pitchFamily="2" charset="0"/>
                        </a:rPr>
                        <a:t>Dev, tester write script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Montserrat" panose="00000500000000000000" pitchFamily="2" charset="0"/>
                        </a:rPr>
                        <a:t>Test write test script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255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effectLst/>
                          <a:latin typeface="Montserrat" panose="00000500000000000000" pitchFamily="2" charset="0"/>
                        </a:rPr>
                        <a:t>Dev, tester write script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725779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Montserrat" panose="00000500000000000000" pitchFamily="2" charset="0"/>
                        </a:rPr>
                        <a:t>Support Web app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Montserrat" panose="00000500000000000000" pitchFamily="2" charset="0"/>
                        </a:rPr>
                        <a:t>Support Web, desktop, client server app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Montserrat" panose="00000500000000000000" pitchFamily="2" charset="0"/>
                        </a:rPr>
                        <a:t>Support web app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12729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07B2D6D-0E8B-ADC8-E01E-C52F72CDE379}"/>
              </a:ext>
            </a:extLst>
          </p:cNvPr>
          <p:cNvSpPr txBox="1"/>
          <p:nvPr/>
        </p:nvSpPr>
        <p:spPr>
          <a:xfrm>
            <a:off x="15852322" y="2943361"/>
            <a:ext cx="7324678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b="1">
                <a:solidFill>
                  <a:srgbClr val="158666"/>
                </a:solidFill>
              </a:rPr>
              <a:t>Highlights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6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ntroduction to Cucumber testing tool">
            <a:extLst>
              <a:ext uri="{FF2B5EF4-FFF2-40B4-BE49-F238E27FC236}">
                <a16:creationId xmlns:a16="http://schemas.microsoft.com/office/drawing/2014/main" id="{787017A5-076C-D27B-95D0-2FAF03D607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39600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Shape 160">
            <a:extLst>
              <a:ext uri="{FF2B5EF4-FFF2-40B4-BE49-F238E27FC236}">
                <a16:creationId xmlns:a16="http://schemas.microsoft.com/office/drawing/2014/main" id="{A54B55E4-D91E-7282-945A-3805C661F4DD}"/>
              </a:ext>
            </a:extLst>
          </p:cNvPr>
          <p:cNvSpPr/>
          <p:nvPr/>
        </p:nvSpPr>
        <p:spPr>
          <a:xfrm>
            <a:off x="5719024" y="4737827"/>
            <a:ext cx="13250751" cy="1702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algn="l">
              <a:defRPr sz="6100" cap="all">
                <a:solidFill>
                  <a:srgbClr val="02C3FA"/>
                </a:solidFill>
                <a:latin typeface="+mn-lt"/>
                <a:ea typeface="+mn-ea"/>
                <a:cs typeface="+mn-cs"/>
                <a:sym typeface="ChunkFive"/>
              </a:defRPr>
            </a:lvl1pPr>
          </a:lstStyle>
          <a:p>
            <a:pPr lvl="0" algn="ctr">
              <a:defRPr sz="1800" cap="none">
                <a:solidFill>
                  <a:srgbClr val="000000"/>
                </a:solidFill>
              </a:defRPr>
            </a:pPr>
            <a:r>
              <a:rPr lang="en-US" sz="9600" b="1">
                <a:solidFill>
                  <a:srgbClr val="00A917"/>
                </a:solidFill>
                <a:latin typeface="Montserrat" panose="00000500000000000000" pitchFamily="2" charset="0"/>
                <a:cs typeface="Bebas Neue"/>
              </a:rPr>
              <a:t>Demo</a:t>
            </a:r>
            <a:endParaRPr sz="9600" b="1" cap="all">
              <a:solidFill>
                <a:srgbClr val="00A917"/>
              </a:solidFill>
              <a:latin typeface="Montserrat" panose="00000500000000000000" pitchFamily="2" charset="0"/>
              <a:cs typeface="Bebas Neue"/>
            </a:endParaRP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A74D0B32-34D5-1F78-7622-AA201E471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788" y="5232029"/>
            <a:ext cx="9311221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6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1027269" y="1307738"/>
            <a:ext cx="6139060" cy="1200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l" rtl="0"/>
            <a:r>
              <a:rPr lang="en-US" sz="6600" b="1">
                <a:solidFill>
                  <a:srgbClr val="00A91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AGENDA</a:t>
            </a:r>
            <a:endParaRPr sz="5400">
              <a:solidFill>
                <a:srgbClr val="00A917"/>
              </a:solidFill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22860000" y="13006455"/>
            <a:ext cx="1478492" cy="67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r" rtl="0"/>
            <a:r>
              <a:rPr lang="en-US" sz="3200">
                <a:solidFill>
                  <a:srgbClr val="595959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02</a:t>
            </a:r>
            <a:endParaRPr sz="100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7A951B-631A-2B55-4E6F-507B0F53C47E}"/>
              </a:ext>
            </a:extLst>
          </p:cNvPr>
          <p:cNvGrpSpPr/>
          <p:nvPr/>
        </p:nvGrpSpPr>
        <p:grpSpPr>
          <a:xfrm>
            <a:off x="2605159" y="3444756"/>
            <a:ext cx="11522639" cy="1834265"/>
            <a:chOff x="2898211" y="2972749"/>
            <a:chExt cx="11522639" cy="1834265"/>
          </a:xfrm>
        </p:grpSpPr>
        <p:sp>
          <p:nvSpPr>
            <p:cNvPr id="105" name="Google Shape;105;p2"/>
            <p:cNvSpPr txBox="1"/>
            <p:nvPr/>
          </p:nvSpPr>
          <p:spPr>
            <a:xfrm>
              <a:off x="3883260" y="2972750"/>
              <a:ext cx="10537590" cy="954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>
                  <a:solidFill>
                    <a:srgbClr val="21212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Automation testing with BDD</a:t>
              </a:r>
              <a:endParaRPr sz="10000"/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2898211" y="2972749"/>
              <a:ext cx="924646" cy="954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>
                  <a:solidFill>
                    <a:srgbClr val="A5A5A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3883260" y="3883765"/>
              <a:ext cx="7138632" cy="923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 sz="2400">
                  <a:solidFill>
                    <a:srgbClr val="212121"/>
                  </a:solidFill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Define automation testing, BDD</a:t>
              </a:r>
              <a:br>
                <a:rPr lang="en-US" sz="2400">
                  <a:solidFill>
                    <a:srgbClr val="212121"/>
                  </a:solidFill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</a:br>
              <a:r>
                <a:rPr lang="en-US" sz="2400">
                  <a:solidFill>
                    <a:srgbClr val="212121"/>
                  </a:solidFill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&amp; related concepts</a:t>
              </a:r>
              <a:endParaRPr sz="2400">
                <a:solidFill>
                  <a:srgbClr val="21212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01E810-AAF9-648A-AF19-08AF8F1939DD}"/>
              </a:ext>
            </a:extLst>
          </p:cNvPr>
          <p:cNvGrpSpPr/>
          <p:nvPr/>
        </p:nvGrpSpPr>
        <p:grpSpPr>
          <a:xfrm>
            <a:off x="2605159" y="5675097"/>
            <a:ext cx="9122339" cy="1834265"/>
            <a:chOff x="2898211" y="5327929"/>
            <a:chExt cx="9122339" cy="1834265"/>
          </a:xfrm>
        </p:grpSpPr>
        <p:sp>
          <p:nvSpPr>
            <p:cNvPr id="109" name="Google Shape;109;p2"/>
            <p:cNvSpPr txBox="1"/>
            <p:nvPr/>
          </p:nvSpPr>
          <p:spPr>
            <a:xfrm>
              <a:off x="3883260" y="5327930"/>
              <a:ext cx="8137290" cy="954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>
                  <a:solidFill>
                    <a:srgbClr val="21212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What is Cucumber</a:t>
              </a:r>
              <a:endParaRPr>
                <a:solidFill>
                  <a:srgbClr val="21212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2898211" y="5327929"/>
              <a:ext cx="924646" cy="954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>
                  <a:solidFill>
                    <a:srgbClr val="A5A5A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3883260" y="6238945"/>
              <a:ext cx="7138632" cy="923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 sz="2400">
                  <a:solidFill>
                    <a:srgbClr val="212121"/>
                  </a:solidFill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Overview of Cucumber tool</a:t>
              </a:r>
              <a:br>
                <a:rPr lang="en-US" sz="2400">
                  <a:solidFill>
                    <a:srgbClr val="212121"/>
                  </a:solidFill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</a:br>
              <a:r>
                <a:rPr lang="en-US" sz="2400">
                  <a:solidFill>
                    <a:srgbClr val="212121"/>
                  </a:solidFill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with Gherkin language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5B1A2-D8F2-012A-77D2-0F6904D2837C}"/>
              </a:ext>
            </a:extLst>
          </p:cNvPr>
          <p:cNvGrpSpPr/>
          <p:nvPr/>
        </p:nvGrpSpPr>
        <p:grpSpPr>
          <a:xfrm>
            <a:off x="2605159" y="7905438"/>
            <a:ext cx="9484289" cy="1834265"/>
            <a:chOff x="2898211" y="7274831"/>
            <a:chExt cx="9484289" cy="1834265"/>
          </a:xfrm>
        </p:grpSpPr>
        <p:sp>
          <p:nvSpPr>
            <p:cNvPr id="112" name="Google Shape;112;p2"/>
            <p:cNvSpPr txBox="1"/>
            <p:nvPr/>
          </p:nvSpPr>
          <p:spPr>
            <a:xfrm>
              <a:off x="3883260" y="7274832"/>
              <a:ext cx="8499240" cy="954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>
                  <a:solidFill>
                    <a:srgbClr val="21212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Structure of Cucumber</a:t>
              </a:r>
              <a:endParaRPr>
                <a:solidFill>
                  <a:srgbClr val="21212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2898211" y="7274831"/>
              <a:ext cx="924646" cy="954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>
                  <a:solidFill>
                    <a:srgbClr val="A5A5A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3883260" y="8185847"/>
              <a:ext cx="7138632" cy="923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 sz="2400">
                  <a:solidFill>
                    <a:srgbClr val="212121"/>
                  </a:solidFill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What’s inside Cucumber,</a:t>
              </a:r>
              <a:br>
                <a:rPr lang="en-US" sz="2400">
                  <a:solidFill>
                    <a:srgbClr val="212121"/>
                  </a:solidFill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</a:br>
              <a:r>
                <a:rPr lang="en-US" sz="2400">
                  <a:solidFill>
                    <a:srgbClr val="212121"/>
                  </a:solidFill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some comments about it</a:t>
              </a:r>
              <a:endParaRPr sz="2400">
                <a:solidFill>
                  <a:srgbClr val="21212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82611F-3CD0-5B8A-965E-868D26FD60A3}"/>
              </a:ext>
            </a:extLst>
          </p:cNvPr>
          <p:cNvGrpSpPr/>
          <p:nvPr/>
        </p:nvGrpSpPr>
        <p:grpSpPr>
          <a:xfrm>
            <a:off x="2605159" y="10135780"/>
            <a:ext cx="8123681" cy="1464933"/>
            <a:chOff x="2898211" y="9663773"/>
            <a:chExt cx="8123681" cy="1464933"/>
          </a:xfrm>
        </p:grpSpPr>
        <p:sp>
          <p:nvSpPr>
            <p:cNvPr id="115" name="Google Shape;115;p2"/>
            <p:cNvSpPr txBox="1"/>
            <p:nvPr/>
          </p:nvSpPr>
          <p:spPr>
            <a:xfrm>
              <a:off x="3883260" y="9663774"/>
              <a:ext cx="7138632" cy="954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>
                  <a:solidFill>
                    <a:srgbClr val="21212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Demo</a:t>
              </a:r>
              <a:endParaRPr>
                <a:solidFill>
                  <a:srgbClr val="21212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2898211" y="9663773"/>
              <a:ext cx="924646" cy="954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>
                  <a:solidFill>
                    <a:srgbClr val="A5A5A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3883260" y="10574789"/>
              <a:ext cx="7138632" cy="55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algn="l" rtl="0"/>
              <a:r>
                <a:rPr lang="en-US" sz="2400">
                  <a:solidFill>
                    <a:srgbClr val="212121"/>
                  </a:solidFill>
                  <a:latin typeface="Montserrat ExtraLight"/>
                  <a:ea typeface="Montserrat ExtraLight"/>
                  <a:cs typeface="Montserrat ExtraLight"/>
                  <a:sym typeface="Montserrat ExtraLight"/>
                </a:rPr>
                <a:t>Apply Cucumber in BDD</a:t>
              </a:r>
              <a:endParaRPr sz="2400">
                <a:solidFill>
                  <a:srgbClr val="21212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endParaRPr>
            </a:p>
          </p:txBody>
        </p:sp>
      </p:grp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7888B1BC-1D8A-3A4A-8098-0DB71C8EA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899" y="3855141"/>
            <a:ext cx="3641296" cy="2730972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D24A1F0-DD95-65A2-761E-9E141C52ECA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A91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1295" y="2774666"/>
            <a:ext cx="5035436" cy="5035436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297BAD1-CBED-6F08-292F-65506271680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796" y="8244845"/>
            <a:ext cx="7198204" cy="378186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929BA30-2814-A2F1-0CCA-A60C41BA17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62110" y="7067479"/>
            <a:ext cx="4248150" cy="4248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6F4EC9F0-AF39-C3B0-1A76-F0C7F744ACE2}"/>
              </a:ext>
            </a:extLst>
          </p:cNvPr>
          <p:cNvSpPr txBox="1"/>
          <p:nvPr/>
        </p:nvSpPr>
        <p:spPr>
          <a:xfrm>
            <a:off x="3190252" y="4949064"/>
            <a:ext cx="9479768" cy="71526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lvl="0" algn="l">
              <a:lnSpc>
                <a:spcPct val="120000"/>
              </a:lnSpc>
              <a:defRPr sz="360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  <a:ea typeface="Roboto Light"/>
                <a:cs typeface="Roboto Light"/>
              </a:defRPr>
            </a:lvl1pPr>
          </a:lstStyle>
          <a:p>
            <a:pPr algn="just"/>
            <a:r>
              <a:rPr lang="en-US"/>
              <a:t>Performed by Automation Testing Tool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F3DF19-FFE6-66C7-2AEE-A0E9568236BC}"/>
              </a:ext>
            </a:extLst>
          </p:cNvPr>
          <p:cNvSpPr txBox="1"/>
          <p:nvPr/>
        </p:nvSpPr>
        <p:spPr>
          <a:xfrm>
            <a:off x="3216152" y="2929719"/>
            <a:ext cx="9846128" cy="136979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lvl="0" algn="l">
              <a:lnSpc>
                <a:spcPct val="120000"/>
              </a:lnSpc>
              <a:defRPr sz="3600">
                <a:solidFill>
                  <a:schemeClr val="tx1">
                    <a:lumMod val="75000"/>
                  </a:schemeClr>
                </a:solidFill>
                <a:latin typeface="Montserrat" panose="00000500000000000000" pitchFamily="2" charset="0"/>
                <a:ea typeface="Roboto Light"/>
                <a:cs typeface="Roboto Light"/>
              </a:defRPr>
            </a:lvl1pPr>
          </a:lstStyle>
          <a:p>
            <a:r>
              <a:rPr lang="en-US"/>
              <a:t>The process of automatic executing steps to perform a test case</a:t>
            </a:r>
          </a:p>
        </p:txBody>
      </p:sp>
      <p:sp>
        <p:nvSpPr>
          <p:cNvPr id="71" name="Shape 2784">
            <a:extLst>
              <a:ext uri="{FF2B5EF4-FFF2-40B4-BE49-F238E27FC236}">
                <a16:creationId xmlns:a16="http://schemas.microsoft.com/office/drawing/2014/main" id="{D8BC4D14-FDAE-BE2D-392F-5AD898739A8D}"/>
              </a:ext>
            </a:extLst>
          </p:cNvPr>
          <p:cNvSpPr/>
          <p:nvPr/>
        </p:nvSpPr>
        <p:spPr>
          <a:xfrm>
            <a:off x="1622776" y="4797001"/>
            <a:ext cx="952702" cy="952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rgbClr val="158666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00A917"/>
              </a:solidFill>
              <a:latin typeface="Montserrat" panose="00000500000000000000" pitchFamily="2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72" name="Picture 71" descr="Shape&#10;&#10;Description automatically generated with low confidence">
            <a:extLst>
              <a:ext uri="{FF2B5EF4-FFF2-40B4-BE49-F238E27FC236}">
                <a16:creationId xmlns:a16="http://schemas.microsoft.com/office/drawing/2014/main" id="{C8CDA479-51E5-F4F7-12FD-D73C59954A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76" y="3031374"/>
            <a:ext cx="1004502" cy="100450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4F23E2A-02F6-D214-B1C6-E9D0AAB5EE17}"/>
              </a:ext>
            </a:extLst>
          </p:cNvPr>
          <p:cNvGrpSpPr/>
          <p:nvPr/>
        </p:nvGrpSpPr>
        <p:grpSpPr>
          <a:xfrm>
            <a:off x="16860424" y="2581065"/>
            <a:ext cx="5946576" cy="9249335"/>
            <a:chOff x="17069214" y="2544037"/>
            <a:chExt cx="5946576" cy="9249335"/>
          </a:xfrm>
        </p:grpSpPr>
        <p:pic>
          <p:nvPicPr>
            <p:cNvPr id="2050" name="Picture 2" descr="qtp-training-classes-in-pune - 3RI Technologies Pvt Ltd">
              <a:extLst>
                <a:ext uri="{FF2B5EF4-FFF2-40B4-BE49-F238E27FC236}">
                  <a16:creationId xmlns:a16="http://schemas.microsoft.com/office/drawing/2014/main" id="{A0AD9A38-EC4A-49C3-9941-62EE9E2E3B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69214" y="2963187"/>
              <a:ext cx="1408133" cy="147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GitHub - SeleniumHQ/selenium: A browser automation framework and ecosystem.">
              <a:extLst>
                <a:ext uri="{FF2B5EF4-FFF2-40B4-BE49-F238E27FC236}">
                  <a16:creationId xmlns:a16="http://schemas.microsoft.com/office/drawing/2014/main" id="{2D94AFB1-FD14-52E9-1B7D-474B28ADF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15149" y="2874079"/>
              <a:ext cx="1500641" cy="1567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TestArchitect Reviews 2022: Details, Pricing, &amp; Features | G2">
              <a:extLst>
                <a:ext uri="{FF2B5EF4-FFF2-40B4-BE49-F238E27FC236}">
                  <a16:creationId xmlns:a16="http://schemas.microsoft.com/office/drawing/2014/main" id="{1C0CA582-E418-692E-CB43-538C3CFE8F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616" b="27353"/>
            <a:stretch/>
          </p:blipFill>
          <p:spPr bwMode="auto">
            <a:xfrm>
              <a:off x="17886826" y="8987413"/>
              <a:ext cx="4388046" cy="922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Mobile testing with Ranorex (Android and IOS) | Thirdock Techkno">
              <a:extLst>
                <a:ext uri="{FF2B5EF4-FFF2-40B4-BE49-F238E27FC236}">
                  <a16:creationId xmlns:a16="http://schemas.microsoft.com/office/drawing/2014/main" id="{49E8CB22-4B13-EEF4-0B4A-28065A1360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530" b="14020"/>
            <a:stretch/>
          </p:blipFill>
          <p:spPr bwMode="auto">
            <a:xfrm>
              <a:off x="17705697" y="5144113"/>
              <a:ext cx="4573315" cy="1668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Coded UI : CSV file with “Arabic words” and UTF-8 Error !!!!!! - QONSULTTO">
              <a:extLst>
                <a:ext uri="{FF2B5EF4-FFF2-40B4-BE49-F238E27FC236}">
                  <a16:creationId xmlns:a16="http://schemas.microsoft.com/office/drawing/2014/main" id="{BDF2EBFE-0B44-A198-81EB-CAA93B5442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34200" y="10616626"/>
              <a:ext cx="4144812" cy="1176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Testing and Development Webinars | SmartBear">
              <a:extLst>
                <a:ext uri="{FF2B5EF4-FFF2-40B4-BE49-F238E27FC236}">
                  <a16:creationId xmlns:a16="http://schemas.microsoft.com/office/drawing/2014/main" id="{F90682AC-B491-AFF0-5A94-32590E1F76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5697" y="7198082"/>
              <a:ext cx="4750305" cy="970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SoapUi Training in Ahmedabad | Best SoapUi Training Online Vadodara">
              <a:extLst>
                <a:ext uri="{FF2B5EF4-FFF2-40B4-BE49-F238E27FC236}">
                  <a16:creationId xmlns:a16="http://schemas.microsoft.com/office/drawing/2014/main" id="{E582F389-8FA6-FCAC-5EED-385CF55FF5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9606" y="2544037"/>
              <a:ext cx="2152200" cy="2276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0F9E259-EAD9-8354-716E-454CEA1AA579}"/>
              </a:ext>
            </a:extLst>
          </p:cNvPr>
          <p:cNvGrpSpPr/>
          <p:nvPr/>
        </p:nvGrpSpPr>
        <p:grpSpPr>
          <a:xfrm>
            <a:off x="1577000" y="7235512"/>
            <a:ext cx="5896453" cy="4650593"/>
            <a:chOff x="1945699" y="7685529"/>
            <a:chExt cx="5896453" cy="4650593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E31108F-607C-3A52-6862-12FA76125CE8}"/>
                </a:ext>
              </a:extLst>
            </p:cNvPr>
            <p:cNvSpPr/>
            <p:nvPr/>
          </p:nvSpPr>
          <p:spPr>
            <a:xfrm>
              <a:off x="1945699" y="8243676"/>
              <a:ext cx="5896453" cy="4092446"/>
            </a:xfrm>
            <a:prstGeom prst="roundRect">
              <a:avLst>
                <a:gd name="adj" fmla="val 5495"/>
              </a:avLst>
            </a:prstGeom>
            <a:noFill/>
            <a:ln w="12700" cap="flat">
              <a:solidFill>
                <a:srgbClr val="00A915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spc="0" normalizeH="0" baseline="0">
                <a:ln>
                  <a:noFill/>
                </a:ln>
                <a:solidFill>
                  <a:srgbClr val="77716C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111F82B-2713-6B78-683D-48509EA9CBE4}"/>
                </a:ext>
              </a:extLst>
            </p:cNvPr>
            <p:cNvSpPr txBox="1"/>
            <p:nvPr/>
          </p:nvSpPr>
          <p:spPr>
            <a:xfrm>
              <a:off x="2661852" y="8907545"/>
              <a:ext cx="4762298" cy="3078984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50800" tIns="50800" rIns="50800" bIns="50800" anchor="ctr">
              <a:spAutoFit/>
            </a:bodyPr>
            <a:lstStyle>
              <a:lvl1pPr lvl="0" algn="just">
                <a:lnSpc>
                  <a:spcPct val="120000"/>
                </a:lnSpc>
                <a:defRPr sz="3200">
                  <a:solidFill>
                    <a:schemeClr val="tx1">
                      <a:lumMod val="75000"/>
                    </a:schemeClr>
                  </a:solidFill>
                  <a:latin typeface="Montserrat" panose="00000500000000000000" pitchFamily="2" charset="0"/>
                  <a:ea typeface="Roboto Light"/>
                  <a:cs typeface="Roboto Light"/>
                </a:defRPr>
              </a:lvl1pPr>
            </a:lstStyle>
            <a:p>
              <a:r>
                <a:rPr lang="en-US"/>
                <a:t>High reliability</a:t>
              </a:r>
            </a:p>
            <a:p>
              <a:r>
                <a:rPr lang="en-US"/>
                <a:t>Repeatable</a:t>
              </a:r>
            </a:p>
            <a:p>
              <a:r>
                <a:rPr lang="en-US"/>
                <a:t>Low cost</a:t>
              </a:r>
            </a:p>
            <a:p>
              <a:r>
                <a:rPr lang="en-US"/>
                <a:t>High speed</a:t>
              </a:r>
              <a:endParaRPr lang="vi-VN"/>
            </a:p>
            <a:p>
              <a:r>
                <a:rPr lang="en-US"/>
                <a:t>Reusable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A0B5314-32F0-C0C6-3C4A-90A695C9CC44}"/>
                </a:ext>
              </a:extLst>
            </p:cNvPr>
            <p:cNvGrpSpPr/>
            <p:nvPr/>
          </p:nvGrpSpPr>
          <p:grpSpPr>
            <a:xfrm>
              <a:off x="2250199" y="7685529"/>
              <a:ext cx="2792802" cy="1023639"/>
              <a:chOff x="2060434" y="7712459"/>
              <a:chExt cx="2643726" cy="1005840"/>
            </a:xfrm>
          </p:grpSpPr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EB25D819-1958-151E-E638-0887A8AC46DA}"/>
                  </a:ext>
                </a:extLst>
              </p:cNvPr>
              <p:cNvSpPr/>
              <p:nvPr/>
            </p:nvSpPr>
            <p:spPr>
              <a:xfrm>
                <a:off x="2060434" y="7712459"/>
                <a:ext cx="2643726" cy="1005840"/>
              </a:xfrm>
              <a:prstGeom prst="roundRect">
                <a:avLst>
                  <a:gd name="adj" fmla="val 5495"/>
                </a:avLst>
              </a:prstGeom>
              <a:solidFill>
                <a:srgbClr val="00A915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400" b="0" i="0" u="none" strike="noStrike" cap="none" spc="0" normalizeH="0" baseline="0">
                  <a:ln>
                    <a:noFill/>
                  </a:ln>
                  <a:solidFill>
                    <a:srgbClr val="77716C"/>
                  </a:solidFill>
                  <a:effectLst/>
                  <a:uFillTx/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DF60F19-280A-DD96-C056-4829ED380398}"/>
                  </a:ext>
                </a:extLst>
              </p:cNvPr>
              <p:cNvSpPr txBox="1"/>
              <p:nvPr/>
            </p:nvSpPr>
            <p:spPr>
              <a:xfrm>
                <a:off x="2442682" y="7743724"/>
                <a:ext cx="1879230" cy="830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285750" marR="0" lvl="0" indent="0" algn="l" defTabSz="825500" eaLnBrk="1" fontAlgn="t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4000" b="1">
                    <a:solidFill>
                      <a:schemeClr val="bg1"/>
                    </a:solidFill>
                    <a:sym typeface="Helvetica Light"/>
                  </a:rPr>
                  <a:t>Pros</a:t>
                </a:r>
                <a:endParaRPr lang="en-US" sz="4000" b="1">
                  <a:solidFill>
                    <a:schemeClr val="bg1"/>
                  </a:solidFill>
                  <a:latin typeface="Montserrat" panose="00000500000000000000" pitchFamily="2" charset="0"/>
                  <a:ea typeface="Roboto Light"/>
                  <a:sym typeface="Helvetica Light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8756A1-8BE1-A14C-7746-1B2A7D7D0756}"/>
              </a:ext>
            </a:extLst>
          </p:cNvPr>
          <p:cNvGrpSpPr/>
          <p:nvPr/>
        </p:nvGrpSpPr>
        <p:grpSpPr>
          <a:xfrm>
            <a:off x="8612192" y="7205733"/>
            <a:ext cx="5896453" cy="4650593"/>
            <a:chOff x="8646766" y="7610459"/>
            <a:chExt cx="5896453" cy="4650593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A4448ED-2CDF-C6CA-D174-174982A96710}"/>
                </a:ext>
              </a:extLst>
            </p:cNvPr>
            <p:cNvSpPr txBox="1"/>
            <p:nvPr/>
          </p:nvSpPr>
          <p:spPr>
            <a:xfrm>
              <a:off x="9179831" y="8907545"/>
              <a:ext cx="4506603" cy="2409699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50800" tIns="50800" rIns="50800" bIns="50800" anchor="ctr">
              <a:spAutoFit/>
            </a:bodyPr>
            <a:lstStyle>
              <a:lvl1pPr lvl="0" algn="just">
                <a:lnSpc>
                  <a:spcPct val="120000"/>
                </a:lnSpc>
                <a:defRPr sz="3200">
                  <a:solidFill>
                    <a:schemeClr val="tx1">
                      <a:lumMod val="75000"/>
                    </a:schemeClr>
                  </a:solidFill>
                  <a:latin typeface="Montserrat" panose="00000500000000000000" pitchFamily="2" charset="0"/>
                  <a:ea typeface="Roboto Light"/>
                  <a:cs typeface="Roboto Light"/>
                </a:defRPr>
              </a:lvl1pPr>
            </a:lstStyle>
            <a:p>
              <a:pPr algn="l"/>
              <a:r>
                <a:rPr lang="en-US"/>
                <a:t>Difficulty expansion</a:t>
              </a:r>
            </a:p>
            <a:p>
              <a:pPr algn="l"/>
              <a:r>
                <a:rPr lang="en-US"/>
                <a:t>Low coverage</a:t>
              </a:r>
            </a:p>
            <a:p>
              <a:pPr algn="l"/>
              <a:r>
                <a:rPr lang="en-US"/>
                <a:t>Tool &amp; human </a:t>
              </a:r>
              <a:br>
                <a:rPr lang="en-US"/>
              </a:br>
              <a:r>
                <a:rPr lang="en-US"/>
                <a:t>resources problems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D40B7C3F-1B89-2A45-7D62-1D1C83C237A8}"/>
                </a:ext>
              </a:extLst>
            </p:cNvPr>
            <p:cNvSpPr/>
            <p:nvPr/>
          </p:nvSpPr>
          <p:spPr>
            <a:xfrm>
              <a:off x="8646766" y="8168606"/>
              <a:ext cx="5896453" cy="4092446"/>
            </a:xfrm>
            <a:prstGeom prst="roundRect">
              <a:avLst>
                <a:gd name="adj" fmla="val 5495"/>
              </a:avLst>
            </a:prstGeom>
            <a:noFill/>
            <a:ln w="12700" cap="flat">
              <a:solidFill>
                <a:schemeClr val="bg1">
                  <a:lumMod val="65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spc="0" normalizeH="0" baseline="0">
                <a:ln>
                  <a:noFill/>
                </a:ln>
                <a:solidFill>
                  <a:srgbClr val="77716C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AA74AA4-73B2-D13E-165A-BD4D48651B21}"/>
                </a:ext>
              </a:extLst>
            </p:cNvPr>
            <p:cNvGrpSpPr/>
            <p:nvPr/>
          </p:nvGrpSpPr>
          <p:grpSpPr>
            <a:xfrm>
              <a:off x="8951266" y="7610459"/>
              <a:ext cx="2792802" cy="1023639"/>
              <a:chOff x="2060434" y="7712459"/>
              <a:chExt cx="2643726" cy="1005840"/>
            </a:xfrm>
          </p:grpSpPr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627EADC0-6CCC-71DA-88CD-3BBE307EEC06}"/>
                  </a:ext>
                </a:extLst>
              </p:cNvPr>
              <p:cNvSpPr/>
              <p:nvPr/>
            </p:nvSpPr>
            <p:spPr>
              <a:xfrm>
                <a:off x="2060434" y="7712459"/>
                <a:ext cx="2643726" cy="1005840"/>
              </a:xfrm>
              <a:prstGeom prst="roundRect">
                <a:avLst>
                  <a:gd name="adj" fmla="val 5495"/>
                </a:avLst>
              </a:prstGeom>
              <a:solidFill>
                <a:schemeClr val="bg1">
                  <a:lumMod val="65000"/>
                </a:schemeClr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400" b="0" i="0" u="none" strike="noStrike" cap="none" spc="0" normalizeH="0" baseline="0">
                  <a:ln>
                    <a:noFill/>
                  </a:ln>
                  <a:solidFill>
                    <a:srgbClr val="77716C"/>
                  </a:solidFill>
                  <a:effectLst/>
                  <a:uFillTx/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F9E49266-B234-A761-D14C-117CFF58F6AB}"/>
                  </a:ext>
                </a:extLst>
              </p:cNvPr>
              <p:cNvSpPr txBox="1"/>
              <p:nvPr/>
            </p:nvSpPr>
            <p:spPr>
              <a:xfrm>
                <a:off x="2442682" y="7743724"/>
                <a:ext cx="1879230" cy="830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285750" marR="0" lvl="0" indent="0" algn="l" defTabSz="825500" eaLnBrk="1" fontAlgn="t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4000" b="1">
                    <a:solidFill>
                      <a:schemeClr val="bg1"/>
                    </a:solidFill>
                    <a:sym typeface="Helvetica Light"/>
                  </a:rPr>
                  <a:t>Cons</a:t>
                </a:r>
                <a:endParaRPr lang="en-US" sz="4000" b="1">
                  <a:solidFill>
                    <a:schemeClr val="bg1"/>
                  </a:solidFill>
                  <a:latin typeface="Montserrat" panose="00000500000000000000" pitchFamily="2" charset="0"/>
                  <a:ea typeface="Roboto Light"/>
                  <a:sym typeface="Helvetica Light"/>
                </a:endParaRPr>
              </a:p>
            </p:txBody>
          </p:sp>
        </p:grpSp>
      </p:grpSp>
      <p:sp>
        <p:nvSpPr>
          <p:cNvPr id="160" name="Google Shape;105;p2">
            <a:extLst>
              <a:ext uri="{FF2B5EF4-FFF2-40B4-BE49-F238E27FC236}">
                <a16:creationId xmlns:a16="http://schemas.microsoft.com/office/drawing/2014/main" id="{EC1C2FD0-421D-1214-B39A-2D5EB9BB177E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l" rtl="0"/>
            <a:r>
              <a:rPr lang="en-US">
                <a:solidFill>
                  <a:srgbClr val="00A91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Automation </a:t>
            </a:r>
            <a:r>
              <a:rPr lang="en-US">
                <a:solidFill>
                  <a:schemeClr val="tx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testing</a:t>
            </a:r>
            <a:endParaRPr sz="1000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Blind Men and the Elephant | Download Scientific Diagram">
            <a:extLst>
              <a:ext uri="{FF2B5EF4-FFF2-40B4-BE49-F238E27FC236}">
                <a16:creationId xmlns:a16="http://schemas.microsoft.com/office/drawing/2014/main" id="{5069494D-35AC-93AD-86B6-C0D56F00C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0" y="2487889"/>
            <a:ext cx="10772775" cy="934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17CA4CB-7DEA-9E86-2E54-C94DFC1AFD15}"/>
              </a:ext>
            </a:extLst>
          </p:cNvPr>
          <p:cNvGrpSpPr/>
          <p:nvPr/>
        </p:nvGrpSpPr>
        <p:grpSpPr>
          <a:xfrm>
            <a:off x="1245201" y="3730021"/>
            <a:ext cx="13511034" cy="952702"/>
            <a:chOff x="1382791" y="2929719"/>
            <a:chExt cx="13511034" cy="952702"/>
          </a:xfrm>
        </p:grpSpPr>
        <p:pic>
          <p:nvPicPr>
            <p:cNvPr id="34" name="Graphic 33" descr="Information outline">
              <a:extLst>
                <a:ext uri="{FF2B5EF4-FFF2-40B4-BE49-F238E27FC236}">
                  <a16:creationId xmlns:a16="http://schemas.microsoft.com/office/drawing/2014/main" id="{9AE316E7-D994-9716-F07E-69B07008F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82791" y="2929719"/>
              <a:ext cx="952702" cy="952702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21B34EF-B4A7-5B9D-EE2B-115305E7A965}"/>
                </a:ext>
              </a:extLst>
            </p:cNvPr>
            <p:cNvSpPr txBox="1"/>
            <p:nvPr/>
          </p:nvSpPr>
          <p:spPr>
            <a:xfrm>
              <a:off x="2701825" y="3052127"/>
              <a:ext cx="12192000" cy="707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60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sz="4000"/>
                <a:t>Derived from the Test-Driven Development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4DAF4D0-E1E6-F601-EBD8-B97F447BCB50}"/>
              </a:ext>
            </a:extLst>
          </p:cNvPr>
          <p:cNvGrpSpPr/>
          <p:nvPr/>
        </p:nvGrpSpPr>
        <p:grpSpPr>
          <a:xfrm>
            <a:off x="1245201" y="5725463"/>
            <a:ext cx="12091809" cy="1261884"/>
            <a:chOff x="1382791" y="4734661"/>
            <a:chExt cx="12091809" cy="126188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3CBDAF-327D-551C-E1B6-AB5579F3E677}"/>
                </a:ext>
              </a:extLst>
            </p:cNvPr>
            <p:cNvSpPr txBox="1"/>
            <p:nvPr/>
          </p:nvSpPr>
          <p:spPr>
            <a:xfrm>
              <a:off x="2701825" y="4734661"/>
              <a:ext cx="10772775" cy="1261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60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/>
                <a:t>Test scenarios based on the perspective of  </a:t>
              </a:r>
              <a:br>
                <a:rPr lang="en-US"/>
              </a:br>
              <a:r>
                <a:rPr lang="en-US" sz="4000" b="1" i="1">
                  <a:solidFill>
                    <a:srgbClr val="00A915"/>
                  </a:solidFill>
                </a:rPr>
                <a:t>devs, stakeholders &amp; customers</a:t>
              </a:r>
            </a:p>
          </p:txBody>
        </p:sp>
        <p:pic>
          <p:nvPicPr>
            <p:cNvPr id="62" name="Graphic 61" descr="Information outline">
              <a:extLst>
                <a:ext uri="{FF2B5EF4-FFF2-40B4-BE49-F238E27FC236}">
                  <a16:creationId xmlns:a16="http://schemas.microsoft.com/office/drawing/2014/main" id="{464C1807-292A-3B04-12D9-700E4DC2D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82791" y="4783959"/>
              <a:ext cx="952702" cy="95270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4E6686-F980-4D21-0129-E28078086B84}"/>
              </a:ext>
            </a:extLst>
          </p:cNvPr>
          <p:cNvGrpSpPr/>
          <p:nvPr/>
        </p:nvGrpSpPr>
        <p:grpSpPr>
          <a:xfrm>
            <a:off x="1245201" y="7912550"/>
            <a:ext cx="9729609" cy="952702"/>
            <a:chOff x="1382791" y="6959848"/>
            <a:chExt cx="9729609" cy="95270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08E9999-02BD-04DB-21E6-CD0E917FACCB}"/>
                </a:ext>
              </a:extLst>
            </p:cNvPr>
            <p:cNvSpPr txBox="1"/>
            <p:nvPr/>
          </p:nvSpPr>
          <p:spPr>
            <a:xfrm>
              <a:off x="2701825" y="7082256"/>
              <a:ext cx="8410575" cy="707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60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sz="4000" b="1" i="1">
                  <a:solidFill>
                    <a:srgbClr val="00A915"/>
                  </a:solidFill>
                </a:rPr>
                <a:t>Given – When - Then</a:t>
              </a:r>
              <a:r>
                <a:rPr lang="en-US" sz="4000"/>
                <a:t> approach</a:t>
              </a:r>
            </a:p>
          </p:txBody>
        </p:sp>
        <p:pic>
          <p:nvPicPr>
            <p:cNvPr id="63" name="Graphic 62" descr="Information outline">
              <a:extLst>
                <a:ext uri="{FF2B5EF4-FFF2-40B4-BE49-F238E27FC236}">
                  <a16:creationId xmlns:a16="http://schemas.microsoft.com/office/drawing/2014/main" id="{CB215E96-0910-15C1-851C-4B07BA355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82791" y="6959848"/>
              <a:ext cx="952702" cy="952702"/>
            </a:xfrm>
            <a:prstGeom prst="rect">
              <a:avLst/>
            </a:prstGeom>
          </p:spPr>
        </p:pic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B6D1B34-6F06-2766-0777-18415CE5F694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Google Shape;105;p2">
            <a:extLst>
              <a:ext uri="{FF2B5EF4-FFF2-40B4-BE49-F238E27FC236}">
                <a16:creationId xmlns:a16="http://schemas.microsoft.com/office/drawing/2014/main" id="{9F4E82D0-D720-E9D2-D5A0-FDDE6EEACA40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l" rtl="0"/>
            <a:r>
              <a:rPr lang="en-US">
                <a:solidFill>
                  <a:srgbClr val="00A91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Behavior driven </a:t>
            </a:r>
            <a:r>
              <a:rPr lang="en-US">
                <a:solidFill>
                  <a:schemeClr val="tx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development</a:t>
            </a:r>
            <a:endParaRPr sz="1000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86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910BB856-EE01-8E0E-BC9F-B5DF2BD316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3540" y="2962369"/>
            <a:ext cx="9050760" cy="6788070"/>
          </a:xfrm>
          <a:prstGeom prst="rect">
            <a:avLst/>
          </a:prstGeom>
          <a:solidFill>
            <a:srgbClr val="FFFFFF"/>
          </a:solidFill>
        </p:spPr>
      </p:pic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17CA4CB-7DEA-9E86-2E54-C94DFC1AFD15}"/>
              </a:ext>
            </a:extLst>
          </p:cNvPr>
          <p:cNvGrpSpPr/>
          <p:nvPr/>
        </p:nvGrpSpPr>
        <p:grpSpPr>
          <a:xfrm>
            <a:off x="1245201" y="3730021"/>
            <a:ext cx="13511034" cy="952702"/>
            <a:chOff x="1382791" y="2929719"/>
            <a:chExt cx="13511034" cy="952702"/>
          </a:xfrm>
        </p:grpSpPr>
        <p:pic>
          <p:nvPicPr>
            <p:cNvPr id="34" name="Graphic 33" descr="Information outline">
              <a:extLst>
                <a:ext uri="{FF2B5EF4-FFF2-40B4-BE49-F238E27FC236}">
                  <a16:creationId xmlns:a16="http://schemas.microsoft.com/office/drawing/2014/main" id="{9AE316E7-D994-9716-F07E-69B07008F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82791" y="2929719"/>
              <a:ext cx="952702" cy="952702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21B34EF-B4A7-5B9D-EE2B-115305E7A965}"/>
                </a:ext>
              </a:extLst>
            </p:cNvPr>
            <p:cNvSpPr txBox="1"/>
            <p:nvPr/>
          </p:nvSpPr>
          <p:spPr>
            <a:xfrm>
              <a:off x="2701825" y="3052127"/>
              <a:ext cx="12192000" cy="707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60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sz="4000"/>
                <a:t>Support BDD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4DAF4D0-E1E6-F601-EBD8-B97F447BCB50}"/>
              </a:ext>
            </a:extLst>
          </p:cNvPr>
          <p:cNvGrpSpPr/>
          <p:nvPr/>
        </p:nvGrpSpPr>
        <p:grpSpPr>
          <a:xfrm>
            <a:off x="1245201" y="5750112"/>
            <a:ext cx="12091809" cy="952702"/>
            <a:chOff x="1382791" y="4759310"/>
            <a:chExt cx="12091809" cy="95270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3CBDAF-327D-551C-E1B6-AB5579F3E677}"/>
                </a:ext>
              </a:extLst>
            </p:cNvPr>
            <p:cNvSpPr txBox="1"/>
            <p:nvPr/>
          </p:nvSpPr>
          <p:spPr>
            <a:xfrm>
              <a:off x="2701825" y="4881718"/>
              <a:ext cx="10772775" cy="707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60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4000"/>
                <a:t>Write tests that anybody can understand</a:t>
              </a:r>
            </a:p>
          </p:txBody>
        </p:sp>
        <p:pic>
          <p:nvPicPr>
            <p:cNvPr id="62" name="Graphic 61" descr="Information outline">
              <a:extLst>
                <a:ext uri="{FF2B5EF4-FFF2-40B4-BE49-F238E27FC236}">
                  <a16:creationId xmlns:a16="http://schemas.microsoft.com/office/drawing/2014/main" id="{464C1807-292A-3B04-12D9-700E4DC2D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82791" y="4759310"/>
              <a:ext cx="952702" cy="95270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4E6686-F980-4D21-0129-E28078086B84}"/>
              </a:ext>
            </a:extLst>
          </p:cNvPr>
          <p:cNvGrpSpPr/>
          <p:nvPr/>
        </p:nvGrpSpPr>
        <p:grpSpPr>
          <a:xfrm>
            <a:off x="1245201" y="7912550"/>
            <a:ext cx="11842149" cy="952702"/>
            <a:chOff x="1382791" y="6959848"/>
            <a:chExt cx="11842149" cy="95270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08E9999-02BD-04DB-21E6-CD0E917FACCB}"/>
                </a:ext>
              </a:extLst>
            </p:cNvPr>
            <p:cNvSpPr txBox="1"/>
            <p:nvPr/>
          </p:nvSpPr>
          <p:spPr>
            <a:xfrm>
              <a:off x="2701825" y="7082256"/>
              <a:ext cx="10523115" cy="707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4000">
                  <a:solidFill>
                    <a:schemeClr val="tx1">
                      <a:lumMod val="50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/>
                <a:t>Extend for </a:t>
              </a:r>
              <a:r>
                <a:rPr lang="en-US" i="1"/>
                <a:t>Ruby, PHP, Java, C#, Python</a:t>
              </a:r>
            </a:p>
          </p:txBody>
        </p:sp>
        <p:pic>
          <p:nvPicPr>
            <p:cNvPr id="63" name="Graphic 62" descr="Information outline">
              <a:extLst>
                <a:ext uri="{FF2B5EF4-FFF2-40B4-BE49-F238E27FC236}">
                  <a16:creationId xmlns:a16="http://schemas.microsoft.com/office/drawing/2014/main" id="{CB215E96-0910-15C1-851C-4B07BA355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82791" y="6959848"/>
              <a:ext cx="952702" cy="952702"/>
            </a:xfrm>
            <a:prstGeom prst="rect">
              <a:avLst/>
            </a:prstGeom>
          </p:spPr>
        </p:pic>
      </p:grpSp>
      <p:sp>
        <p:nvSpPr>
          <p:cNvPr id="16" name="Google Shape;105;p2">
            <a:extLst>
              <a:ext uri="{FF2B5EF4-FFF2-40B4-BE49-F238E27FC236}">
                <a16:creationId xmlns:a16="http://schemas.microsoft.com/office/drawing/2014/main" id="{81E9258E-CFEF-9846-AE4D-5AE1CE26B821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l" rtl="0"/>
            <a:r>
              <a:rPr lang="en-US">
                <a:solidFill>
                  <a:srgbClr val="00A91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Cucumber </a:t>
            </a:r>
            <a:r>
              <a:rPr lang="en-US">
                <a:solidFill>
                  <a:schemeClr val="tx1">
                    <a:lumMod val="75000"/>
                  </a:schemeClr>
                </a:solidFill>
                <a:latin typeface="Montserrat Medium"/>
                <a:sym typeface="Montserrat Medium"/>
              </a:rPr>
              <a:t>testing tool</a:t>
            </a:r>
            <a:endParaRPr>
              <a:solidFill>
                <a:schemeClr val="tx1">
                  <a:lumMod val="75000"/>
                </a:schemeClr>
              </a:solidFill>
              <a:latin typeface="Montserrat Mediu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203B26-3169-CC51-45DA-22FD69AD7F2F}"/>
              </a:ext>
            </a:extLst>
          </p:cNvPr>
          <p:cNvSpPr txBox="1"/>
          <p:nvPr/>
        </p:nvSpPr>
        <p:spPr>
          <a:xfrm>
            <a:off x="14420850" y="5079132"/>
            <a:ext cx="8553450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en-US" sz="400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A automatic testing tool based on the implementation of the functions described in the plain-text form.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5A226E-52AB-9767-6748-1AB807D425BB}"/>
              </a:ext>
            </a:extLst>
          </p:cNvPr>
          <p:cNvSpPr txBox="1"/>
          <p:nvPr/>
        </p:nvSpPr>
        <p:spPr>
          <a:xfrm>
            <a:off x="13951372" y="4759098"/>
            <a:ext cx="54567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6000" b="1" i="1">
                <a:solidFill>
                  <a:srgbClr val="00A915"/>
                </a:solidFill>
              </a:rPr>
              <a:t>“</a:t>
            </a:r>
            <a:endParaRPr lang="en-US" sz="6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3A5CCE-B0E0-7E89-4B40-CFA7516C9038}"/>
              </a:ext>
            </a:extLst>
          </p:cNvPr>
          <p:cNvSpPr txBox="1"/>
          <p:nvPr/>
        </p:nvSpPr>
        <p:spPr>
          <a:xfrm>
            <a:off x="16936083" y="6829513"/>
            <a:ext cx="54567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6000" b="1" i="1">
                <a:solidFill>
                  <a:srgbClr val="00A915"/>
                </a:solidFill>
              </a:rPr>
              <a:t>”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13972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Google Shape;105;p2">
            <a:extLst>
              <a:ext uri="{FF2B5EF4-FFF2-40B4-BE49-F238E27FC236}">
                <a16:creationId xmlns:a16="http://schemas.microsoft.com/office/drawing/2014/main" id="{81E9258E-CFEF-9846-AE4D-5AE1CE26B821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l" rtl="0"/>
            <a:r>
              <a:rPr lang="en-US">
                <a:solidFill>
                  <a:srgbClr val="00A91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Gherkin </a:t>
            </a:r>
            <a:r>
              <a:rPr lang="en-US">
                <a:solidFill>
                  <a:schemeClr val="tx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language</a:t>
            </a:r>
            <a:endParaRPr>
              <a:solidFill>
                <a:schemeClr val="tx1">
                  <a:lumMod val="75000"/>
                </a:schemeClr>
              </a:solidFill>
              <a:latin typeface="Montserrat Mediu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F73632-2B19-45AB-5829-B446D3E51F0B}"/>
              </a:ext>
            </a:extLst>
          </p:cNvPr>
          <p:cNvSpPr txBox="1"/>
          <p:nvPr/>
        </p:nvSpPr>
        <p:spPr>
          <a:xfrm>
            <a:off x="1912707" y="4941342"/>
            <a:ext cx="8518978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28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3200"/>
              <a:t>Common set of keywords in English text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1B34EF-B4A7-5B9D-EE2B-115305E7A965}"/>
              </a:ext>
            </a:extLst>
          </p:cNvPr>
          <p:cNvSpPr txBox="1"/>
          <p:nvPr/>
        </p:nvSpPr>
        <p:spPr>
          <a:xfrm>
            <a:off x="1912707" y="3218724"/>
            <a:ext cx="8146444" cy="1077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400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3200">
                <a:solidFill>
                  <a:schemeClr val="bg2">
                    <a:lumMod val="25000"/>
                  </a:schemeClr>
                </a:solidFill>
              </a:rPr>
              <a:t>Helps Cucumber to interpret and execute the test scripts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B1D69D-BE29-3C3C-EDDE-496D0E72C4CB}"/>
              </a:ext>
            </a:extLst>
          </p:cNvPr>
          <p:cNvSpPr txBox="1"/>
          <p:nvPr/>
        </p:nvSpPr>
        <p:spPr>
          <a:xfrm>
            <a:off x="1912707" y="5665343"/>
            <a:ext cx="3743777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just">
              <a:defRPr sz="2800" b="0" spc="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2400">
                <a:solidFill>
                  <a:srgbClr val="00500B"/>
                </a:solidFill>
                <a:latin typeface="Montserrat Medium" panose="00000600000000000000" pitchFamily="2" charset="0"/>
              </a:rPr>
              <a:t>Feature</a:t>
            </a:r>
          </a:p>
          <a:p>
            <a:r>
              <a:rPr lang="en-US" sz="2400">
                <a:solidFill>
                  <a:srgbClr val="00500B"/>
                </a:solidFill>
                <a:latin typeface="Montserrat Medium" panose="00000600000000000000" pitchFamily="2" charset="0"/>
              </a:rPr>
              <a:t>Scenario</a:t>
            </a:r>
          </a:p>
          <a:p>
            <a:r>
              <a:rPr lang="en-US" sz="2400">
                <a:solidFill>
                  <a:srgbClr val="00500B"/>
                </a:solidFill>
                <a:latin typeface="Montserrat Medium" panose="00000600000000000000" pitchFamily="2" charset="0"/>
              </a:rPr>
              <a:t>Scenario Outline</a:t>
            </a:r>
          </a:p>
          <a:p>
            <a:r>
              <a:rPr lang="en-US" sz="2400">
                <a:solidFill>
                  <a:srgbClr val="00500B"/>
                </a:solidFill>
                <a:latin typeface="Montserrat Medium" panose="00000600000000000000" pitchFamily="2" charset="0"/>
              </a:rPr>
              <a:t>Given</a:t>
            </a:r>
          </a:p>
          <a:p>
            <a:r>
              <a:rPr lang="en-US" sz="2400">
                <a:solidFill>
                  <a:srgbClr val="00500B"/>
                </a:solidFill>
                <a:latin typeface="Montserrat Medium" panose="00000600000000000000" pitchFamily="2" charset="0"/>
              </a:rPr>
              <a:t>When</a:t>
            </a:r>
          </a:p>
          <a:p>
            <a:r>
              <a:rPr lang="en-US" sz="2400">
                <a:solidFill>
                  <a:srgbClr val="00500B"/>
                </a:solidFill>
                <a:latin typeface="Montserrat Medium" panose="00000600000000000000" pitchFamily="2" charset="0"/>
              </a:rPr>
              <a:t>Then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F19583-5E82-5E37-AEFB-516EA180550A}"/>
              </a:ext>
            </a:extLst>
          </p:cNvPr>
          <p:cNvSpPr txBox="1"/>
          <p:nvPr/>
        </p:nvSpPr>
        <p:spPr>
          <a:xfrm>
            <a:off x="6114593" y="5665343"/>
            <a:ext cx="3556000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just">
              <a:defRPr sz="2800" b="0" spc="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2400">
                <a:solidFill>
                  <a:srgbClr val="00500B"/>
                </a:solidFill>
                <a:latin typeface="Montserrat Medium" panose="00000600000000000000" pitchFamily="2" charset="0"/>
              </a:rPr>
              <a:t>And</a:t>
            </a:r>
          </a:p>
          <a:p>
            <a:r>
              <a:rPr lang="en-US" sz="2400">
                <a:solidFill>
                  <a:srgbClr val="00500B"/>
                </a:solidFill>
                <a:latin typeface="Montserrat Medium" panose="00000600000000000000" pitchFamily="2" charset="0"/>
              </a:rPr>
              <a:t>But</a:t>
            </a:r>
          </a:p>
          <a:p>
            <a:r>
              <a:rPr lang="en-US" sz="2400">
                <a:solidFill>
                  <a:srgbClr val="00500B"/>
                </a:solidFill>
                <a:latin typeface="Montserrat Medium" panose="00000600000000000000" pitchFamily="2" charset="0"/>
              </a:rPr>
              <a:t>Examples</a:t>
            </a:r>
          </a:p>
          <a:p>
            <a:r>
              <a:rPr lang="en-US" sz="2400">
                <a:solidFill>
                  <a:srgbClr val="00500B"/>
                </a:solidFill>
                <a:latin typeface="Montserrat Medium" panose="00000600000000000000" pitchFamily="2" charset="0"/>
              </a:rPr>
              <a:t>Background</a:t>
            </a:r>
          </a:p>
        </p:txBody>
      </p:sp>
      <p:pic>
        <p:nvPicPr>
          <p:cNvPr id="14" name="Picture 13" descr="A group of people talking&#10;&#10;Description automatically generated with low confidence">
            <a:extLst>
              <a:ext uri="{FF2B5EF4-FFF2-40B4-BE49-F238E27FC236}">
                <a16:creationId xmlns:a16="http://schemas.microsoft.com/office/drawing/2014/main" id="{A57B6627-E3EB-B380-BCE8-E4982D58E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806" y="3650877"/>
            <a:ext cx="12522103" cy="6678454"/>
          </a:xfrm>
          <a:prstGeom prst="rect">
            <a:avLst/>
          </a:prstGeom>
        </p:spPr>
      </p:pic>
      <p:pic>
        <p:nvPicPr>
          <p:cNvPr id="18" name="Picture 17" descr="A picture containing text, screenshot, sign&#10;&#10;Description automatically generated">
            <a:extLst>
              <a:ext uri="{FF2B5EF4-FFF2-40B4-BE49-F238E27FC236}">
                <a16:creationId xmlns:a16="http://schemas.microsoft.com/office/drawing/2014/main" id="{5E5438FB-C0F9-DAF4-7607-AC1E90186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806" y="3266078"/>
            <a:ext cx="11623127" cy="72979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9E409F-B33F-EBF1-5CA0-026E2A037646}"/>
              </a:ext>
            </a:extLst>
          </p:cNvPr>
          <p:cNvSpPr txBox="1"/>
          <p:nvPr/>
        </p:nvSpPr>
        <p:spPr>
          <a:xfrm>
            <a:off x="1912707" y="8670473"/>
            <a:ext cx="7553776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28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sz="3200"/>
              <a:t>A line-oriented language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6AE4A9-CD78-C131-7293-292A116EF9BD}"/>
              </a:ext>
            </a:extLst>
          </p:cNvPr>
          <p:cNvGrpSpPr/>
          <p:nvPr/>
        </p:nvGrpSpPr>
        <p:grpSpPr>
          <a:xfrm flipH="1">
            <a:off x="1404331" y="5050071"/>
            <a:ext cx="287629" cy="300592"/>
            <a:chOff x="1682886" y="4355904"/>
            <a:chExt cx="3663225" cy="3828324"/>
          </a:xfrm>
        </p:grpSpPr>
        <p:sp>
          <p:nvSpPr>
            <p:cNvPr id="26" name="Shape 1162">
              <a:extLst>
                <a:ext uri="{FF2B5EF4-FFF2-40B4-BE49-F238E27FC236}">
                  <a16:creationId xmlns:a16="http://schemas.microsoft.com/office/drawing/2014/main" id="{49618E03-2FFC-BFB7-11AC-75B90737863D}"/>
                </a:ext>
              </a:extLst>
            </p:cNvPr>
            <p:cNvSpPr/>
            <p:nvPr/>
          </p:nvSpPr>
          <p:spPr>
            <a:xfrm rot="2700000">
              <a:off x="1682887" y="4521003"/>
              <a:ext cx="3663224" cy="3663225"/>
            </a:xfrm>
            <a:prstGeom prst="roundRect">
              <a:avLst>
                <a:gd name="adj" fmla="val 19159"/>
              </a:avLst>
            </a:prstGeom>
            <a:solidFill>
              <a:srgbClr val="4A4A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27" name="Shape 1163">
              <a:extLst>
                <a:ext uri="{FF2B5EF4-FFF2-40B4-BE49-F238E27FC236}">
                  <a16:creationId xmlns:a16="http://schemas.microsoft.com/office/drawing/2014/main" id="{40563412-3DE1-CC44-D976-B0EF86F46856}"/>
                </a:ext>
              </a:extLst>
            </p:cNvPr>
            <p:cNvSpPr/>
            <p:nvPr/>
          </p:nvSpPr>
          <p:spPr>
            <a:xfrm rot="2700000">
              <a:off x="1682887" y="4355903"/>
              <a:ext cx="3663224" cy="3663225"/>
            </a:xfrm>
            <a:prstGeom prst="roundRect">
              <a:avLst>
                <a:gd name="adj" fmla="val 1659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6416354-40B6-2A4A-61C5-734CA085BA0C}"/>
              </a:ext>
            </a:extLst>
          </p:cNvPr>
          <p:cNvGrpSpPr/>
          <p:nvPr/>
        </p:nvGrpSpPr>
        <p:grpSpPr>
          <a:xfrm flipH="1">
            <a:off x="1404331" y="8781787"/>
            <a:ext cx="287629" cy="300592"/>
            <a:chOff x="7454198" y="4355903"/>
            <a:chExt cx="3663224" cy="3828324"/>
          </a:xfrm>
        </p:grpSpPr>
        <p:sp>
          <p:nvSpPr>
            <p:cNvPr id="30" name="Shape 1168">
              <a:extLst>
                <a:ext uri="{FF2B5EF4-FFF2-40B4-BE49-F238E27FC236}">
                  <a16:creationId xmlns:a16="http://schemas.microsoft.com/office/drawing/2014/main" id="{CAE54F0C-3E9A-24C4-EC16-46C0B9C069D8}"/>
                </a:ext>
              </a:extLst>
            </p:cNvPr>
            <p:cNvSpPr/>
            <p:nvPr/>
          </p:nvSpPr>
          <p:spPr>
            <a:xfrm rot="2700000">
              <a:off x="7454198" y="4521003"/>
              <a:ext cx="3663224" cy="3663224"/>
            </a:xfrm>
            <a:prstGeom prst="roundRect">
              <a:avLst>
                <a:gd name="adj" fmla="val 19159"/>
              </a:avLst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31" name="Shape 1169">
              <a:extLst>
                <a:ext uri="{FF2B5EF4-FFF2-40B4-BE49-F238E27FC236}">
                  <a16:creationId xmlns:a16="http://schemas.microsoft.com/office/drawing/2014/main" id="{D044C217-D66C-C864-B755-110801DBC4A5}"/>
                </a:ext>
              </a:extLst>
            </p:cNvPr>
            <p:cNvSpPr/>
            <p:nvPr/>
          </p:nvSpPr>
          <p:spPr>
            <a:xfrm rot="2700000">
              <a:off x="7454198" y="4355903"/>
              <a:ext cx="3663224" cy="3663224"/>
            </a:xfrm>
            <a:prstGeom prst="roundRect">
              <a:avLst>
                <a:gd name="adj" fmla="val 16592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26C2412-509D-67D3-63E1-A9BB9F6AD7FF}"/>
              </a:ext>
            </a:extLst>
          </p:cNvPr>
          <p:cNvGrpSpPr/>
          <p:nvPr/>
        </p:nvGrpSpPr>
        <p:grpSpPr>
          <a:xfrm flipH="1">
            <a:off x="1404331" y="3303389"/>
            <a:ext cx="287629" cy="300592"/>
            <a:chOff x="13225508" y="4355903"/>
            <a:chExt cx="3663224" cy="3828324"/>
          </a:xfrm>
        </p:grpSpPr>
        <p:sp>
          <p:nvSpPr>
            <p:cNvPr id="34" name="Shape 1174">
              <a:extLst>
                <a:ext uri="{FF2B5EF4-FFF2-40B4-BE49-F238E27FC236}">
                  <a16:creationId xmlns:a16="http://schemas.microsoft.com/office/drawing/2014/main" id="{B2A50A52-7A59-367A-634F-8505C2ABF91A}"/>
                </a:ext>
              </a:extLst>
            </p:cNvPr>
            <p:cNvSpPr/>
            <p:nvPr/>
          </p:nvSpPr>
          <p:spPr>
            <a:xfrm rot="2700000">
              <a:off x="13225508" y="4521003"/>
              <a:ext cx="3663224" cy="3663224"/>
            </a:xfrm>
            <a:prstGeom prst="roundRect">
              <a:avLst>
                <a:gd name="adj" fmla="val 19159"/>
              </a:avLst>
            </a:prstGeom>
            <a:solidFill>
              <a:srgbClr val="4A4A4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35" name="Shape 1175">
              <a:extLst>
                <a:ext uri="{FF2B5EF4-FFF2-40B4-BE49-F238E27FC236}">
                  <a16:creationId xmlns:a16="http://schemas.microsoft.com/office/drawing/2014/main" id="{9FE7D1FE-7876-F1BF-91F2-6AA1B8C6B553}"/>
                </a:ext>
              </a:extLst>
            </p:cNvPr>
            <p:cNvSpPr/>
            <p:nvPr/>
          </p:nvSpPr>
          <p:spPr>
            <a:xfrm rot="2700000">
              <a:off x="13225508" y="4355903"/>
              <a:ext cx="3663224" cy="3663224"/>
            </a:xfrm>
            <a:prstGeom prst="roundRect">
              <a:avLst>
                <a:gd name="adj" fmla="val 16592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A618BB-C594-C424-9551-34BA073FEBA5}"/>
              </a:ext>
            </a:extLst>
          </p:cNvPr>
          <p:cNvGrpSpPr/>
          <p:nvPr/>
        </p:nvGrpSpPr>
        <p:grpSpPr>
          <a:xfrm>
            <a:off x="1879596" y="10097751"/>
            <a:ext cx="7790997" cy="1792223"/>
            <a:chOff x="1879595" y="9878552"/>
            <a:chExt cx="7790997" cy="17922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6BBB678-9600-F00E-17D3-BD8C42EC7873}"/>
                </a:ext>
              </a:extLst>
            </p:cNvPr>
            <p:cNvSpPr/>
            <p:nvPr/>
          </p:nvSpPr>
          <p:spPr>
            <a:xfrm>
              <a:off x="1879595" y="9878552"/>
              <a:ext cx="7790997" cy="1792223"/>
            </a:xfrm>
            <a:prstGeom prst="roundRect">
              <a:avLst/>
            </a:prstGeom>
            <a:noFill/>
            <a:ln w="12700" cap="flat">
              <a:solidFill>
                <a:schemeClr val="bg1">
                  <a:lumMod val="75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spc="0" normalizeH="0" baseline="0">
                <a:ln>
                  <a:noFill/>
                </a:ln>
                <a:solidFill>
                  <a:srgbClr val="77716C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72E670C-0129-5A77-1816-7171B6AE605D}"/>
                </a:ext>
              </a:extLst>
            </p:cNvPr>
            <p:cNvSpPr txBox="1"/>
            <p:nvPr/>
          </p:nvSpPr>
          <p:spPr>
            <a:xfrm>
              <a:off x="3067781" y="10236054"/>
              <a:ext cx="6602811" cy="1077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/>
                <a:t>Source file gherkin: </a:t>
              </a:r>
              <a:r>
                <a:rPr lang="en-US" b="1" i="1"/>
                <a:t>.feature</a:t>
              </a:r>
            </a:p>
            <a:p>
              <a:r>
                <a:rPr lang="en-US"/>
                <a:t>1 file describes 1 feature</a:t>
              </a:r>
            </a:p>
          </p:txBody>
        </p:sp>
        <p:pic>
          <p:nvPicPr>
            <p:cNvPr id="40" name="Graphic 39" descr="Information outline">
              <a:extLst>
                <a:ext uri="{FF2B5EF4-FFF2-40B4-BE49-F238E27FC236}">
                  <a16:creationId xmlns:a16="http://schemas.microsoft.com/office/drawing/2014/main" id="{5B91671B-D5A2-10C5-F6E0-AAA9EA233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12097" y="10413072"/>
              <a:ext cx="723183" cy="7231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688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Google Shape;105;p2">
            <a:extLst>
              <a:ext uri="{FF2B5EF4-FFF2-40B4-BE49-F238E27FC236}">
                <a16:creationId xmlns:a16="http://schemas.microsoft.com/office/drawing/2014/main" id="{81E9258E-CFEF-9846-AE4D-5AE1CE26B821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l" rtl="0"/>
            <a:r>
              <a:rPr lang="en-US">
                <a:solidFill>
                  <a:schemeClr val="tx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How</a:t>
            </a:r>
            <a:r>
              <a:rPr lang="en-US">
                <a:solidFill>
                  <a:srgbClr val="00A91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Cucumber </a:t>
            </a:r>
            <a:r>
              <a:rPr lang="en-US">
                <a:solidFill>
                  <a:schemeClr val="tx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work?</a:t>
            </a:r>
            <a:endParaRPr>
              <a:solidFill>
                <a:schemeClr val="tx1">
                  <a:lumMod val="75000"/>
                </a:schemeClr>
              </a:solidFill>
              <a:latin typeface="Montserrat Medium"/>
            </a:endParaRP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F8AC9130-3334-D08D-CC9E-06A67602C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544" y="2901494"/>
            <a:ext cx="5964872" cy="885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7D0415A-4EAA-3698-D998-83CCB16CA66B}"/>
              </a:ext>
            </a:extLst>
          </p:cNvPr>
          <p:cNvGrpSpPr/>
          <p:nvPr/>
        </p:nvGrpSpPr>
        <p:grpSpPr>
          <a:xfrm>
            <a:off x="12966468" y="3918235"/>
            <a:ext cx="7257893" cy="7247196"/>
            <a:chOff x="15061710" y="2850711"/>
            <a:chExt cx="7257893" cy="7247196"/>
          </a:xfrm>
        </p:grpSpPr>
        <p:sp>
          <p:nvSpPr>
            <p:cNvPr id="28" name="Shape 2851">
              <a:extLst>
                <a:ext uri="{FF2B5EF4-FFF2-40B4-BE49-F238E27FC236}">
                  <a16:creationId xmlns:a16="http://schemas.microsoft.com/office/drawing/2014/main" id="{7160AD51-73E7-7204-AB7D-9C11378AF0B8}"/>
                </a:ext>
              </a:extLst>
            </p:cNvPr>
            <p:cNvSpPr/>
            <p:nvPr/>
          </p:nvSpPr>
          <p:spPr>
            <a:xfrm>
              <a:off x="15292694" y="2850711"/>
              <a:ext cx="6927731" cy="6927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762000" cap="flat">
              <a:solidFill>
                <a:schemeClr val="tx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32" name="Shape 2857">
              <a:extLst>
                <a:ext uri="{FF2B5EF4-FFF2-40B4-BE49-F238E27FC236}">
                  <a16:creationId xmlns:a16="http://schemas.microsoft.com/office/drawing/2014/main" id="{C49BC4BF-77F4-35BC-DC58-8D1371B1D9C7}"/>
                </a:ext>
              </a:extLst>
            </p:cNvPr>
            <p:cNvSpPr/>
            <p:nvPr/>
          </p:nvSpPr>
          <p:spPr>
            <a:xfrm rot="4485914">
              <a:off x="21432018" y="7082002"/>
              <a:ext cx="988334" cy="786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63" y="2066"/>
                    <a:pt x="6763" y="4540"/>
                    <a:pt x="9855" y="7387"/>
                  </a:cubicBezTo>
                  <a:cubicBezTo>
                    <a:pt x="14260" y="11442"/>
                    <a:pt x="18210" y="16222"/>
                    <a:pt x="21600" y="21600"/>
                  </a:cubicBezTo>
                </a:path>
              </a:pathLst>
            </a:custGeom>
            <a:noFill/>
            <a:ln w="114300" cap="flat">
              <a:solidFill>
                <a:srgbClr val="F3F3F3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/>
            </a:p>
          </p:txBody>
        </p:sp>
        <p:sp>
          <p:nvSpPr>
            <p:cNvPr id="36" name="Shape 2858">
              <a:extLst>
                <a:ext uri="{FF2B5EF4-FFF2-40B4-BE49-F238E27FC236}">
                  <a16:creationId xmlns:a16="http://schemas.microsoft.com/office/drawing/2014/main" id="{6F6873F5-481E-C7B3-FE72-8D63D8D9EE54}"/>
                </a:ext>
              </a:extLst>
            </p:cNvPr>
            <p:cNvSpPr/>
            <p:nvPr/>
          </p:nvSpPr>
          <p:spPr>
            <a:xfrm>
              <a:off x="20251783" y="3257160"/>
              <a:ext cx="988335" cy="786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63" y="2066"/>
                    <a:pt x="6763" y="4540"/>
                    <a:pt x="9855" y="7387"/>
                  </a:cubicBezTo>
                  <a:cubicBezTo>
                    <a:pt x="14260" y="11442"/>
                    <a:pt x="18210" y="16222"/>
                    <a:pt x="21600" y="21600"/>
                  </a:cubicBezTo>
                </a:path>
              </a:pathLst>
            </a:custGeom>
            <a:noFill/>
            <a:ln w="114300" cap="flat">
              <a:solidFill>
                <a:srgbClr val="F3F3F3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/>
            </a:p>
          </p:txBody>
        </p:sp>
        <p:sp>
          <p:nvSpPr>
            <p:cNvPr id="37" name="Shape 2859">
              <a:extLst>
                <a:ext uri="{FF2B5EF4-FFF2-40B4-BE49-F238E27FC236}">
                  <a16:creationId xmlns:a16="http://schemas.microsoft.com/office/drawing/2014/main" id="{B424A577-8481-576E-C1E6-9D9EF153D140}"/>
                </a:ext>
              </a:extLst>
            </p:cNvPr>
            <p:cNvSpPr/>
            <p:nvPr/>
          </p:nvSpPr>
          <p:spPr>
            <a:xfrm rot="8626116">
              <a:off x="18261882" y="9311070"/>
              <a:ext cx="988334" cy="786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63" y="2066"/>
                    <a:pt x="6763" y="4540"/>
                    <a:pt x="9855" y="7387"/>
                  </a:cubicBezTo>
                  <a:cubicBezTo>
                    <a:pt x="14260" y="11442"/>
                    <a:pt x="18210" y="16222"/>
                    <a:pt x="21600" y="21600"/>
                  </a:cubicBezTo>
                </a:path>
              </a:pathLst>
            </a:custGeom>
            <a:noFill/>
            <a:ln w="114300" cap="flat">
              <a:solidFill>
                <a:srgbClr val="F3F3F3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/>
            </a:p>
          </p:txBody>
        </p:sp>
        <p:sp>
          <p:nvSpPr>
            <p:cNvPr id="38" name="Shape 2860">
              <a:extLst>
                <a:ext uri="{FF2B5EF4-FFF2-40B4-BE49-F238E27FC236}">
                  <a16:creationId xmlns:a16="http://schemas.microsoft.com/office/drawing/2014/main" id="{E9B79D9A-EE9A-64DA-518A-437255101FA2}"/>
                </a:ext>
              </a:extLst>
            </p:cNvPr>
            <p:cNvSpPr/>
            <p:nvPr/>
          </p:nvSpPr>
          <p:spPr>
            <a:xfrm rot="12584539">
              <a:off x="15061710" y="7106765"/>
              <a:ext cx="988334" cy="786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63" y="2066"/>
                    <a:pt x="6763" y="4540"/>
                    <a:pt x="9855" y="7387"/>
                  </a:cubicBezTo>
                  <a:cubicBezTo>
                    <a:pt x="14260" y="11442"/>
                    <a:pt x="18210" y="16222"/>
                    <a:pt x="21600" y="21600"/>
                  </a:cubicBezTo>
                </a:path>
              </a:pathLst>
            </a:custGeom>
            <a:noFill/>
            <a:ln w="114300" cap="flat">
              <a:solidFill>
                <a:srgbClr val="F3F3F3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/>
            </a:p>
          </p:txBody>
        </p:sp>
        <p:sp>
          <p:nvSpPr>
            <p:cNvPr id="39" name="Shape 2861">
              <a:extLst>
                <a:ext uri="{FF2B5EF4-FFF2-40B4-BE49-F238E27FC236}">
                  <a16:creationId xmlns:a16="http://schemas.microsoft.com/office/drawing/2014/main" id="{34A54C8D-3C9E-F0CC-5D63-58A9DDCCA637}"/>
                </a:ext>
              </a:extLst>
            </p:cNvPr>
            <p:cNvSpPr/>
            <p:nvPr/>
          </p:nvSpPr>
          <p:spPr>
            <a:xfrm rot="17027075">
              <a:off x="16120333" y="3286546"/>
              <a:ext cx="988335" cy="786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63" y="2066"/>
                    <a:pt x="6763" y="4540"/>
                    <a:pt x="9855" y="7387"/>
                  </a:cubicBezTo>
                  <a:cubicBezTo>
                    <a:pt x="14260" y="11442"/>
                    <a:pt x="18210" y="16222"/>
                    <a:pt x="21600" y="21600"/>
                  </a:cubicBezTo>
                </a:path>
              </a:pathLst>
            </a:custGeom>
            <a:noFill/>
            <a:ln w="114300" cap="flat">
              <a:solidFill>
                <a:srgbClr val="F3F3F3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/>
            </a:p>
          </p:txBody>
        </p:sp>
      </p:grpSp>
      <p:sp>
        <p:nvSpPr>
          <p:cNvPr id="40" name="Shape 2848">
            <a:extLst>
              <a:ext uri="{FF2B5EF4-FFF2-40B4-BE49-F238E27FC236}">
                <a16:creationId xmlns:a16="http://schemas.microsoft.com/office/drawing/2014/main" id="{625D83B3-3BB5-BC3E-4ABC-084AA9790D99}"/>
              </a:ext>
            </a:extLst>
          </p:cNvPr>
          <p:cNvSpPr/>
          <p:nvPr/>
        </p:nvSpPr>
        <p:spPr>
          <a:xfrm>
            <a:off x="15509083" y="6456250"/>
            <a:ext cx="2261638" cy="202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80000"/>
              </a:lnSpc>
              <a:defRPr sz="1800"/>
            </a:pPr>
            <a:r>
              <a:rPr lang="en-US" sz="8000" cap="all">
                <a:solidFill>
                  <a:srgbClr val="727272"/>
                </a:solidFill>
                <a:latin typeface="Bebas Neue"/>
                <a:ea typeface="+mn-ea"/>
                <a:cs typeface="Bebas Neue"/>
                <a:sym typeface="ChunkFive"/>
              </a:rPr>
              <a:t>Work-flows</a:t>
            </a:r>
            <a:endParaRPr sz="8000" cap="all">
              <a:solidFill>
                <a:srgbClr val="727272"/>
              </a:solidFill>
              <a:latin typeface="Bebas Neue"/>
              <a:ea typeface="+mn-ea"/>
              <a:cs typeface="Bebas Neue"/>
              <a:sym typeface="ChunkFive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6CD42E5-AB51-A390-C439-5B45DB8344CE}"/>
              </a:ext>
            </a:extLst>
          </p:cNvPr>
          <p:cNvGrpSpPr/>
          <p:nvPr/>
        </p:nvGrpSpPr>
        <p:grpSpPr>
          <a:xfrm>
            <a:off x="15173269" y="2658893"/>
            <a:ext cx="2704338" cy="2704336"/>
            <a:chOff x="17268511" y="1591369"/>
            <a:chExt cx="2704338" cy="2704336"/>
          </a:xfrm>
        </p:grpSpPr>
        <p:sp>
          <p:nvSpPr>
            <p:cNvPr id="42" name="Shape 2852">
              <a:extLst>
                <a:ext uri="{FF2B5EF4-FFF2-40B4-BE49-F238E27FC236}">
                  <a16:creationId xmlns:a16="http://schemas.microsoft.com/office/drawing/2014/main" id="{393E0DD1-7310-B50C-EEA8-BBBAA5A6EC65}"/>
                </a:ext>
              </a:extLst>
            </p:cNvPr>
            <p:cNvSpPr/>
            <p:nvPr/>
          </p:nvSpPr>
          <p:spPr>
            <a:xfrm>
              <a:off x="17268511" y="1591369"/>
              <a:ext cx="2704338" cy="270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44" name="Shape 2862">
              <a:extLst>
                <a:ext uri="{FF2B5EF4-FFF2-40B4-BE49-F238E27FC236}">
                  <a16:creationId xmlns:a16="http://schemas.microsoft.com/office/drawing/2014/main" id="{1E33E012-0937-7F89-DE2D-59D4461A7A2F}"/>
                </a:ext>
              </a:extLst>
            </p:cNvPr>
            <p:cNvSpPr/>
            <p:nvPr/>
          </p:nvSpPr>
          <p:spPr>
            <a:xfrm>
              <a:off x="17304435" y="2508579"/>
              <a:ext cx="2632490" cy="902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600">
                  <a:solidFill>
                    <a:srgbClr val="F3F3F3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600" b="1">
                  <a:solidFill>
                    <a:schemeClr val="bg1"/>
                  </a:solidFill>
                  <a:latin typeface="Montserrat" panose="00000500000000000000" pitchFamily="2" charset="0"/>
                </a:rPr>
                <a:t>Describe behavior</a:t>
              </a:r>
              <a:endParaRPr sz="2600" b="1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202AC53-2CB2-DF2A-C74E-21116C75023A}"/>
              </a:ext>
            </a:extLst>
          </p:cNvPr>
          <p:cNvGrpSpPr/>
          <p:nvPr/>
        </p:nvGrpSpPr>
        <p:grpSpPr>
          <a:xfrm>
            <a:off x="11852583" y="5118699"/>
            <a:ext cx="2704337" cy="2704337"/>
            <a:chOff x="13947825" y="4051175"/>
            <a:chExt cx="2704337" cy="2704337"/>
          </a:xfrm>
        </p:grpSpPr>
        <p:sp>
          <p:nvSpPr>
            <p:cNvPr id="47" name="Shape 2853">
              <a:extLst>
                <a:ext uri="{FF2B5EF4-FFF2-40B4-BE49-F238E27FC236}">
                  <a16:creationId xmlns:a16="http://schemas.microsoft.com/office/drawing/2014/main" id="{ED4487CB-C6DF-E398-46DE-6496F56D2E69}"/>
                </a:ext>
              </a:extLst>
            </p:cNvPr>
            <p:cNvSpPr/>
            <p:nvPr/>
          </p:nvSpPr>
          <p:spPr>
            <a:xfrm>
              <a:off x="13947825" y="4051175"/>
              <a:ext cx="2704337" cy="270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49" name="Shape 2865">
              <a:extLst>
                <a:ext uri="{FF2B5EF4-FFF2-40B4-BE49-F238E27FC236}">
                  <a16:creationId xmlns:a16="http://schemas.microsoft.com/office/drawing/2014/main" id="{3F131DDA-0DE8-A1E9-F7FA-A68047C432CA}"/>
                </a:ext>
              </a:extLst>
            </p:cNvPr>
            <p:cNvSpPr/>
            <p:nvPr/>
          </p:nvSpPr>
          <p:spPr>
            <a:xfrm>
              <a:off x="13998056" y="5143230"/>
              <a:ext cx="2632489" cy="5027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600">
                  <a:solidFill>
                    <a:srgbClr val="F3F3F3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r>
                <a:rPr lang="en-US" b="1">
                  <a:solidFill>
                    <a:schemeClr val="bg1"/>
                  </a:solidFill>
                  <a:latin typeface="Montserrat" panose="00000500000000000000" pitchFamily="2" charset="0"/>
                </a:rPr>
                <a:t>Run &amp; pass</a:t>
              </a:r>
              <a:endParaRPr b="1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5527604-2C44-E012-2C45-DA2CE89392B4}"/>
              </a:ext>
            </a:extLst>
          </p:cNvPr>
          <p:cNvGrpSpPr/>
          <p:nvPr/>
        </p:nvGrpSpPr>
        <p:grpSpPr>
          <a:xfrm>
            <a:off x="18443155" y="5118699"/>
            <a:ext cx="2704908" cy="2704337"/>
            <a:chOff x="20538397" y="4051175"/>
            <a:chExt cx="2704908" cy="2704337"/>
          </a:xfrm>
        </p:grpSpPr>
        <p:sp>
          <p:nvSpPr>
            <p:cNvPr id="52" name="Shape 2854">
              <a:extLst>
                <a:ext uri="{FF2B5EF4-FFF2-40B4-BE49-F238E27FC236}">
                  <a16:creationId xmlns:a16="http://schemas.microsoft.com/office/drawing/2014/main" id="{2A55BC94-90EE-7944-B3C3-2BF915044E5B}"/>
                </a:ext>
              </a:extLst>
            </p:cNvPr>
            <p:cNvSpPr/>
            <p:nvPr/>
          </p:nvSpPr>
          <p:spPr>
            <a:xfrm>
              <a:off x="20538397" y="4051175"/>
              <a:ext cx="2704337" cy="270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54" name="Shape 2868">
              <a:extLst>
                <a:ext uri="{FF2B5EF4-FFF2-40B4-BE49-F238E27FC236}">
                  <a16:creationId xmlns:a16="http://schemas.microsoft.com/office/drawing/2014/main" id="{29535230-411B-8139-434D-D4AE7B907568}"/>
                </a:ext>
              </a:extLst>
            </p:cNvPr>
            <p:cNvSpPr/>
            <p:nvPr/>
          </p:nvSpPr>
          <p:spPr>
            <a:xfrm>
              <a:off x="20610816" y="4992491"/>
              <a:ext cx="2632489" cy="902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600">
                  <a:solidFill>
                    <a:srgbClr val="F3F3F3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r>
                <a:rPr lang="en-US" b="1">
                  <a:solidFill>
                    <a:schemeClr val="bg1"/>
                  </a:solidFill>
                  <a:latin typeface="Montserrat" panose="00000500000000000000" pitchFamily="2" charset="0"/>
                </a:rPr>
                <a:t>Write step definition</a:t>
              </a:r>
              <a:endParaRPr b="1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29FAECC-D1FD-2C5B-A06A-BEF2BFB65EBE}"/>
              </a:ext>
            </a:extLst>
          </p:cNvPr>
          <p:cNvGrpSpPr/>
          <p:nvPr/>
        </p:nvGrpSpPr>
        <p:grpSpPr>
          <a:xfrm>
            <a:off x="13292062" y="8985193"/>
            <a:ext cx="2704338" cy="2704337"/>
            <a:chOff x="15387304" y="7917669"/>
            <a:chExt cx="2704338" cy="2704337"/>
          </a:xfrm>
        </p:grpSpPr>
        <p:sp>
          <p:nvSpPr>
            <p:cNvPr id="57" name="Shape 2856">
              <a:extLst>
                <a:ext uri="{FF2B5EF4-FFF2-40B4-BE49-F238E27FC236}">
                  <a16:creationId xmlns:a16="http://schemas.microsoft.com/office/drawing/2014/main" id="{15447503-A77B-0CFF-9184-EFC3015A5490}"/>
                </a:ext>
              </a:extLst>
            </p:cNvPr>
            <p:cNvSpPr/>
            <p:nvPr/>
          </p:nvSpPr>
          <p:spPr>
            <a:xfrm>
              <a:off x="15387304" y="7917669"/>
              <a:ext cx="2704338" cy="270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59" name="Shape 2871">
              <a:extLst>
                <a:ext uri="{FF2B5EF4-FFF2-40B4-BE49-F238E27FC236}">
                  <a16:creationId xmlns:a16="http://schemas.microsoft.com/office/drawing/2014/main" id="{0D3C3C79-D66B-0FD7-6B94-5BB628A54476}"/>
                </a:ext>
              </a:extLst>
            </p:cNvPr>
            <p:cNvSpPr/>
            <p:nvPr/>
          </p:nvSpPr>
          <p:spPr>
            <a:xfrm>
              <a:off x="15435929" y="8634118"/>
              <a:ext cx="2632490" cy="13952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600">
                  <a:solidFill>
                    <a:srgbClr val="727272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</a:defRPr>
              </a:pPr>
              <a:r>
                <a:rPr lang="en-US" sz="2800" b="1">
                  <a:solidFill>
                    <a:schemeClr val="bg1"/>
                  </a:solidFill>
                  <a:latin typeface="Montserrat" panose="00000500000000000000" pitchFamily="2" charset="0"/>
                </a:rPr>
                <a:t>Write code to make </a:t>
              </a:r>
              <a:br>
                <a:rPr lang="en-US" sz="2800" b="1">
                  <a:solidFill>
                    <a:schemeClr val="bg1"/>
                  </a:solidFill>
                  <a:latin typeface="Montserrat" panose="00000500000000000000" pitchFamily="2" charset="0"/>
                </a:rPr>
              </a:br>
              <a:r>
                <a:rPr lang="en-US" sz="2800" b="1">
                  <a:solidFill>
                    <a:schemeClr val="bg1"/>
                  </a:solidFill>
                  <a:latin typeface="Montserrat" panose="00000500000000000000" pitchFamily="2" charset="0"/>
                </a:rPr>
                <a:t>step pass</a:t>
              </a:r>
              <a:endParaRPr sz="2800" b="1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1A53A09-E058-4241-20D2-4E88503C9DB5}"/>
              </a:ext>
            </a:extLst>
          </p:cNvPr>
          <p:cNvGrpSpPr/>
          <p:nvPr/>
        </p:nvGrpSpPr>
        <p:grpSpPr>
          <a:xfrm>
            <a:off x="17392120" y="8985193"/>
            <a:ext cx="2704337" cy="2704337"/>
            <a:chOff x="19487362" y="7917669"/>
            <a:chExt cx="2704337" cy="2704337"/>
          </a:xfrm>
        </p:grpSpPr>
        <p:sp>
          <p:nvSpPr>
            <p:cNvPr id="63" name="Shape 2855">
              <a:extLst>
                <a:ext uri="{FF2B5EF4-FFF2-40B4-BE49-F238E27FC236}">
                  <a16:creationId xmlns:a16="http://schemas.microsoft.com/office/drawing/2014/main" id="{40093CAB-63EE-C373-5F4C-21D514B4F2A4}"/>
                </a:ext>
              </a:extLst>
            </p:cNvPr>
            <p:cNvSpPr/>
            <p:nvPr/>
          </p:nvSpPr>
          <p:spPr>
            <a:xfrm>
              <a:off x="19487362" y="7917669"/>
              <a:ext cx="2704337" cy="270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400">
                  <a:solidFill>
                    <a:srgbClr val="77716C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65" name="Shape 2874">
              <a:extLst>
                <a:ext uri="{FF2B5EF4-FFF2-40B4-BE49-F238E27FC236}">
                  <a16:creationId xmlns:a16="http://schemas.microsoft.com/office/drawing/2014/main" id="{8AE0CD3E-0E87-5C90-5BCB-D63A6F3102CC}"/>
                </a:ext>
              </a:extLst>
            </p:cNvPr>
            <p:cNvSpPr/>
            <p:nvPr/>
          </p:nvSpPr>
          <p:spPr>
            <a:xfrm>
              <a:off x="19523287" y="9062106"/>
              <a:ext cx="2632490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600">
                  <a:solidFill>
                    <a:srgbClr val="F3F3F3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r>
                <a:rPr lang="en-US" b="1">
                  <a:solidFill>
                    <a:schemeClr val="bg1"/>
                  </a:solidFill>
                  <a:latin typeface="Montserrat" panose="00000500000000000000" pitchFamily="2" charset="0"/>
                </a:rPr>
                <a:t>Run &amp; fail</a:t>
              </a:r>
              <a:endParaRPr b="1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93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Google Shape;105;p2">
            <a:extLst>
              <a:ext uri="{FF2B5EF4-FFF2-40B4-BE49-F238E27FC236}">
                <a16:creationId xmlns:a16="http://schemas.microsoft.com/office/drawing/2014/main" id="{81E9258E-CFEF-9846-AE4D-5AE1CE26B821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l" rtl="0"/>
            <a:r>
              <a:rPr lang="en-US">
                <a:solidFill>
                  <a:srgbClr val="00A91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Feature</a:t>
            </a:r>
            <a:endParaRPr>
              <a:solidFill>
                <a:srgbClr val="00A915"/>
              </a:solidFill>
              <a:latin typeface="Montserrat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1AE7B1-F060-13CA-97A7-4445160F678E}"/>
              </a:ext>
            </a:extLst>
          </p:cNvPr>
          <p:cNvSpPr txBox="1"/>
          <p:nvPr/>
        </p:nvSpPr>
        <p:spPr>
          <a:xfrm>
            <a:off x="2549326" y="2444716"/>
            <a:ext cx="12188952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20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/>
              <a:t>A standalone unit or functionality of a project.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A38493-6307-4051-64B0-78868A05A849}"/>
              </a:ext>
            </a:extLst>
          </p:cNvPr>
          <p:cNvSpPr txBox="1"/>
          <p:nvPr/>
        </p:nvSpPr>
        <p:spPr>
          <a:xfrm>
            <a:off x="1340451" y="4198950"/>
            <a:ext cx="3268125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600" b="0" i="0">
                <a:solidFill>
                  <a:srgbClr val="158666"/>
                </a:solidFill>
                <a:effectLst/>
                <a:latin typeface="Montserrat" panose="00000500000000000000" pitchFamily="2" charset="0"/>
              </a:rPr>
              <a:t> </a:t>
            </a:r>
            <a:r>
              <a:rPr lang="en-US" sz="3600" b="1" i="0">
                <a:solidFill>
                  <a:srgbClr val="158666"/>
                </a:solidFill>
                <a:effectLst/>
                <a:latin typeface="Montserrat" panose="00000500000000000000" pitchFamily="2" charset="0"/>
              </a:rPr>
              <a:t>Feature File</a:t>
            </a:r>
            <a:endParaRPr lang="en-US" sz="3600">
              <a:solidFill>
                <a:srgbClr val="158666"/>
              </a:solidFill>
              <a:latin typeface="Montserrat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DF3CBD-F31E-771A-6AA9-5660D7D0A656}"/>
              </a:ext>
            </a:extLst>
          </p:cNvPr>
          <p:cNvSpPr txBox="1"/>
          <p:nvPr/>
        </p:nvSpPr>
        <p:spPr>
          <a:xfrm>
            <a:off x="1488622" y="4963102"/>
            <a:ext cx="8426196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600" b="0" i="0">
                <a:solidFill>
                  <a:schemeClr val="tx1">
                    <a:lumMod val="75000"/>
                  </a:schemeClr>
                </a:solidFill>
                <a:effectLst/>
                <a:latin typeface="Montserrat" panose="00000500000000000000" pitchFamily="2" charset="0"/>
              </a:rPr>
              <a:t>Store features, description about features, scenarios to be tested</a:t>
            </a:r>
            <a:endParaRPr lang="en-US" sz="3600">
              <a:solidFill>
                <a:schemeClr val="tx1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C6F54A-41B6-856B-AE66-0DADD5381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04" y="6748261"/>
            <a:ext cx="5163271" cy="2600688"/>
          </a:xfrm>
          <a:prstGeom prst="rect">
            <a:avLst/>
          </a:prstGeom>
        </p:spPr>
      </p:pic>
      <p:pic>
        <p:nvPicPr>
          <p:cNvPr id="43" name="Graphic 42" descr="Information outline">
            <a:extLst>
              <a:ext uri="{FF2B5EF4-FFF2-40B4-BE49-F238E27FC236}">
                <a16:creationId xmlns:a16="http://schemas.microsoft.com/office/drawing/2014/main" id="{F6452FC2-8480-CC9E-93ED-5218B05EEF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8622" y="2372740"/>
            <a:ext cx="656751" cy="65675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6EB7EEA-5216-5BE7-BC48-6DDB4A71614D}"/>
              </a:ext>
            </a:extLst>
          </p:cNvPr>
          <p:cNvSpPr txBox="1"/>
          <p:nvPr/>
        </p:nvSpPr>
        <p:spPr>
          <a:xfrm>
            <a:off x="10282428" y="4963102"/>
            <a:ext cx="902970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 b="0" i="0">
                <a:solidFill>
                  <a:schemeClr val="tx1">
                    <a:lumMod val="75000"/>
                  </a:schemeClr>
                </a:solidFill>
                <a:effectLst/>
                <a:latin typeface="Montserrat" panose="00000500000000000000" pitchFamily="2" charset="0"/>
              </a:defRPr>
            </a:lvl1pPr>
          </a:lstStyle>
          <a:p>
            <a:r>
              <a:rPr lang="en-US"/>
              <a:t>The core Gherkin structures. </a:t>
            </a:r>
          </a:p>
          <a:p>
            <a:r>
              <a:rPr lang="en-US"/>
              <a:t>Consists of one or more steps.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7F8EF-F4CC-AC84-B38A-A5E01F8A471A}"/>
              </a:ext>
            </a:extLst>
          </p:cNvPr>
          <p:cNvSpPr txBox="1"/>
          <p:nvPr/>
        </p:nvSpPr>
        <p:spPr>
          <a:xfrm>
            <a:off x="10282428" y="4198950"/>
            <a:ext cx="3552444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 b="0" i="0">
                <a:solidFill>
                  <a:srgbClr val="158666"/>
                </a:solidFill>
                <a:effectLst/>
                <a:latin typeface="Montserrat" panose="00000500000000000000" pitchFamily="2" charset="0"/>
              </a:defRPr>
            </a:lvl1pPr>
          </a:lstStyle>
          <a:p>
            <a:r>
              <a:rPr lang="en-US" b="1"/>
              <a:t>Scenario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B4666A1-5568-ABC7-D9C2-BD1A37CDDA49}"/>
              </a:ext>
            </a:extLst>
          </p:cNvPr>
          <p:cNvSpPr txBox="1"/>
          <p:nvPr/>
        </p:nvSpPr>
        <p:spPr>
          <a:xfrm>
            <a:off x="10282428" y="6864920"/>
            <a:ext cx="12188952" cy="3554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25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Feature</a:t>
            </a:r>
            <a:r>
              <a:rPr lang="en-US" sz="25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:</a:t>
            </a:r>
            <a:r>
              <a:rPr lang="en-US" sz="2500" b="0">
                <a:solidFill>
                  <a:srgbClr val="448C27"/>
                </a:solidFill>
                <a:effectLst/>
                <a:latin typeface="SF Mono" panose="020B0009000002000000" pitchFamily="49" charset="0"/>
              </a:rPr>
              <a:t> Home page</a:t>
            </a:r>
            <a:endParaRPr lang="en-US" sz="2500" b="0">
              <a:solidFill>
                <a:srgbClr val="333333"/>
              </a:solidFill>
              <a:effectLst/>
              <a:latin typeface="SF Mono" panose="020B0009000002000000" pitchFamily="49" charset="0"/>
            </a:endParaRPr>
          </a:p>
          <a:p>
            <a:pPr algn="l"/>
            <a:br>
              <a:rPr lang="en-US" sz="25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</a:br>
            <a:r>
              <a:rPr lang="en-US" sz="25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  </a:t>
            </a:r>
            <a:r>
              <a:rPr lang="en-US" sz="25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Background</a:t>
            </a:r>
            <a:r>
              <a:rPr lang="en-US" sz="25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:</a:t>
            </a:r>
          </a:p>
          <a:p>
            <a:pPr algn="l"/>
            <a:r>
              <a:rPr lang="en-US" sz="25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    </a:t>
            </a:r>
            <a:r>
              <a:rPr lang="en-US" sz="25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Given </a:t>
            </a:r>
            <a:r>
              <a:rPr lang="en-US" sz="25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I access to the Toolqa Demo Homepage</a:t>
            </a:r>
          </a:p>
          <a:p>
            <a:pPr algn="l"/>
            <a:br>
              <a:rPr lang="en-US" sz="25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</a:br>
            <a:r>
              <a:rPr lang="en-US" sz="2500" b="0" i="1">
                <a:solidFill>
                  <a:srgbClr val="AAAAAA"/>
                </a:solidFill>
                <a:effectLst/>
                <a:latin typeface="SF Mono" panose="020B0009000002000000" pitchFamily="49" charset="0"/>
              </a:rPr>
              <a:t>  #This screnario checks Homepage without Login</a:t>
            </a:r>
            <a:endParaRPr lang="en-US" sz="2500" b="0">
              <a:solidFill>
                <a:srgbClr val="333333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25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  </a:t>
            </a:r>
            <a:r>
              <a:rPr lang="en-US" sz="25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Scenario</a:t>
            </a:r>
            <a:r>
              <a:rPr lang="en-US" sz="25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:</a:t>
            </a:r>
            <a:r>
              <a:rPr lang="en-US" sz="2500" b="0">
                <a:solidFill>
                  <a:srgbClr val="448C27"/>
                </a:solidFill>
                <a:effectLst/>
                <a:latin typeface="SF Mono" panose="020B0009000002000000" pitchFamily="49" charset="0"/>
              </a:rPr>
              <a:t> Home page without Login</a:t>
            </a:r>
            <a:endParaRPr lang="en-US" sz="2500" b="0">
              <a:solidFill>
                <a:srgbClr val="333333"/>
              </a:solidFill>
              <a:effectLst/>
              <a:latin typeface="SF Mono" panose="020B0009000002000000" pitchFamily="49" charset="0"/>
            </a:endParaRPr>
          </a:p>
          <a:p>
            <a:pPr algn="l"/>
            <a:r>
              <a:rPr lang="en-US" sz="25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    </a:t>
            </a:r>
            <a:r>
              <a:rPr lang="en-US" sz="25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Then </a:t>
            </a:r>
            <a:r>
              <a:rPr lang="en-US" sz="25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I should see the Logo icon and My account icon</a:t>
            </a:r>
          </a:p>
          <a:p>
            <a:pPr algn="l"/>
            <a:r>
              <a:rPr lang="en-US" sz="25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    </a:t>
            </a:r>
            <a:r>
              <a:rPr lang="en-US" sz="2500" b="0">
                <a:solidFill>
                  <a:srgbClr val="4B69C6"/>
                </a:solidFill>
                <a:effectLst/>
                <a:latin typeface="SF Mono" panose="020B0009000002000000" pitchFamily="49" charset="0"/>
              </a:rPr>
              <a:t>Then </a:t>
            </a:r>
            <a:r>
              <a:rPr lang="en-US" sz="2500" b="0">
                <a:solidFill>
                  <a:srgbClr val="333333"/>
                </a:solidFill>
                <a:effectLst/>
                <a:latin typeface="SF Mono" panose="020B0009000002000000" pitchFamily="49" charset="0"/>
              </a:rPr>
              <a:t>I should see main Menu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93F992-99EC-CA6F-D858-9E8F682C42CD}"/>
              </a:ext>
            </a:extLst>
          </p:cNvPr>
          <p:cNvSpPr txBox="1"/>
          <p:nvPr/>
        </p:nvSpPr>
        <p:spPr>
          <a:xfrm>
            <a:off x="21811996" y="8778941"/>
            <a:ext cx="1859280" cy="523220"/>
          </a:xfrm>
          <a:prstGeom prst="rect">
            <a:avLst/>
          </a:prstGeom>
          <a:solidFill>
            <a:srgbClr val="158666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 b="0" i="0">
                <a:solidFill>
                  <a:srgbClr val="158666"/>
                </a:solidFill>
                <a:effectLst/>
                <a:latin typeface="Montserrat" panose="00000500000000000000" pitchFamily="2" charset="0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</a:rPr>
              <a:t>Scenario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0DA26A-1DE6-6BA0-95C9-1E1725B17C35}"/>
              </a:ext>
            </a:extLst>
          </p:cNvPr>
          <p:cNvSpPr txBox="1"/>
          <p:nvPr/>
        </p:nvSpPr>
        <p:spPr>
          <a:xfrm>
            <a:off x="8055538" y="8778942"/>
            <a:ext cx="1952062" cy="523220"/>
          </a:xfrm>
          <a:prstGeom prst="rect">
            <a:avLst/>
          </a:prstGeom>
          <a:solidFill>
            <a:srgbClr val="158666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lvl1pPr algn="l">
              <a:defRPr sz="3600" b="0" i="0">
                <a:solidFill>
                  <a:srgbClr val="158666"/>
                </a:solidFill>
                <a:effectLst/>
                <a:latin typeface="Montserrat" panose="00000500000000000000" pitchFamily="2" charset="0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</a:rPr>
              <a:t>Steps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F4C164-B9E2-EAE6-A2A8-74EFB16AD0AA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10007600" y="8205953"/>
            <a:ext cx="669925" cy="834599"/>
          </a:xfrm>
          <a:prstGeom prst="straightConnector1">
            <a:avLst/>
          </a:prstGeom>
          <a:noFill/>
          <a:ln w="25400" cap="flat">
            <a:solidFill>
              <a:srgbClr val="5D8D7D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2A10D4-AF95-189C-F345-B605236EE5A0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10007600" y="9040552"/>
            <a:ext cx="669925" cy="706196"/>
          </a:xfrm>
          <a:prstGeom prst="straightConnector1">
            <a:avLst/>
          </a:prstGeom>
          <a:noFill/>
          <a:ln w="25400" cap="flat">
            <a:solidFill>
              <a:srgbClr val="5D8D7D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EE5F270-DFF3-6B86-D0D9-3ED04771F2EE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10007600" y="9040552"/>
            <a:ext cx="669925" cy="1101668"/>
          </a:xfrm>
          <a:prstGeom prst="straightConnector1">
            <a:avLst/>
          </a:prstGeom>
          <a:noFill/>
          <a:ln w="25400" cap="flat">
            <a:solidFill>
              <a:srgbClr val="5D8D7D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58640FF8-5E2B-F097-D328-773866C54D3E}"/>
              </a:ext>
            </a:extLst>
          </p:cNvPr>
          <p:cNvSpPr/>
          <p:nvPr/>
        </p:nvSpPr>
        <p:spPr>
          <a:xfrm>
            <a:off x="21146643" y="7526531"/>
            <a:ext cx="514767" cy="3028041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9858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3F57DC1-B4D8-E2B3-3421-7C74DB14F19C}"/>
              </a:ext>
            </a:extLst>
          </p:cNvPr>
          <p:cNvCxnSpPr>
            <a:cxnSpLocks/>
          </p:cNvCxnSpPr>
          <p:nvPr/>
        </p:nvCxnSpPr>
        <p:spPr>
          <a:xfrm>
            <a:off x="1488622" y="1729471"/>
            <a:ext cx="9846128" cy="0"/>
          </a:xfrm>
          <a:prstGeom prst="line">
            <a:avLst/>
          </a:prstGeom>
          <a:noFill/>
          <a:ln w="3175" cap="flat" cmpd="sng">
            <a:solidFill>
              <a:schemeClr val="tx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Google Shape;105;p2">
            <a:extLst>
              <a:ext uri="{FF2B5EF4-FFF2-40B4-BE49-F238E27FC236}">
                <a16:creationId xmlns:a16="http://schemas.microsoft.com/office/drawing/2014/main" id="{81E9258E-CFEF-9846-AE4D-5AE1CE26B821}"/>
              </a:ext>
            </a:extLst>
          </p:cNvPr>
          <p:cNvSpPr txBox="1"/>
          <p:nvPr/>
        </p:nvSpPr>
        <p:spPr>
          <a:xfrm>
            <a:off x="1340451" y="712221"/>
            <a:ext cx="10537590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l" rtl="0"/>
            <a:r>
              <a:rPr lang="en-US">
                <a:solidFill>
                  <a:srgbClr val="00A91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Feature</a:t>
            </a:r>
            <a:endParaRPr>
              <a:solidFill>
                <a:srgbClr val="00A915"/>
              </a:solidFill>
              <a:latin typeface="Montserrat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1C9DD2-2837-32E7-E443-15F0D9480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976" y="4905738"/>
            <a:ext cx="11391903" cy="388620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3551DBC-2191-DEE4-BAF7-11A2928300AF}"/>
              </a:ext>
            </a:extLst>
          </p:cNvPr>
          <p:cNvGrpSpPr/>
          <p:nvPr/>
        </p:nvGrpSpPr>
        <p:grpSpPr>
          <a:xfrm>
            <a:off x="1488622" y="3520640"/>
            <a:ext cx="10892354" cy="584775"/>
            <a:chOff x="1488622" y="3868112"/>
            <a:chExt cx="10892354" cy="5847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AE86F0-30D3-E87F-570C-6296D5BC138D}"/>
                </a:ext>
              </a:extLst>
            </p:cNvPr>
            <p:cNvSpPr txBox="1"/>
            <p:nvPr/>
          </p:nvSpPr>
          <p:spPr>
            <a:xfrm>
              <a:off x="1488622" y="3868112"/>
              <a:ext cx="2834640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b="1">
                  <a:solidFill>
                    <a:srgbClr val="158666"/>
                  </a:solidFill>
                </a:rPr>
                <a:t>Feature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BFA0C5-86A1-8BE5-BD9D-B460F681C93A}"/>
                </a:ext>
              </a:extLst>
            </p:cNvPr>
            <p:cNvSpPr txBox="1"/>
            <p:nvPr/>
          </p:nvSpPr>
          <p:spPr>
            <a:xfrm>
              <a:off x="4190946" y="3868112"/>
              <a:ext cx="8190030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/>
                <a:t>Name of the feature under test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F3EDEA4-9104-C937-4C84-F474AED7CF45}"/>
              </a:ext>
            </a:extLst>
          </p:cNvPr>
          <p:cNvGrpSpPr/>
          <p:nvPr/>
        </p:nvGrpSpPr>
        <p:grpSpPr>
          <a:xfrm>
            <a:off x="1488622" y="4613351"/>
            <a:ext cx="10892354" cy="584775"/>
            <a:chOff x="1488622" y="4937719"/>
            <a:chExt cx="10892354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E4C930-2756-90C2-C4D6-1E1B855498CB}"/>
                </a:ext>
              </a:extLst>
            </p:cNvPr>
            <p:cNvSpPr txBox="1"/>
            <p:nvPr/>
          </p:nvSpPr>
          <p:spPr>
            <a:xfrm>
              <a:off x="1488622" y="4937719"/>
              <a:ext cx="2834640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b="1">
                  <a:solidFill>
                    <a:srgbClr val="158666"/>
                  </a:solidFill>
                </a:rPr>
                <a:t>Description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387A60-919A-0800-6869-79916652598B}"/>
                </a:ext>
              </a:extLst>
            </p:cNvPr>
            <p:cNvSpPr txBox="1"/>
            <p:nvPr/>
          </p:nvSpPr>
          <p:spPr>
            <a:xfrm>
              <a:off x="4190946" y="4937719"/>
              <a:ext cx="8190030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/>
                <a:t>Describe about feature under 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1A1930-B0BA-16CB-2B7F-F42AD6D5A5A1}"/>
              </a:ext>
            </a:extLst>
          </p:cNvPr>
          <p:cNvGrpSpPr/>
          <p:nvPr/>
        </p:nvGrpSpPr>
        <p:grpSpPr>
          <a:xfrm>
            <a:off x="1488622" y="5687774"/>
            <a:ext cx="10892354" cy="584775"/>
            <a:chOff x="1488622" y="6092408"/>
            <a:chExt cx="10892354" cy="58477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7D6578-F049-EFF2-07EF-8DC95994BDEC}"/>
                </a:ext>
              </a:extLst>
            </p:cNvPr>
            <p:cNvSpPr txBox="1"/>
            <p:nvPr/>
          </p:nvSpPr>
          <p:spPr>
            <a:xfrm>
              <a:off x="1488622" y="6092408"/>
              <a:ext cx="2834640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b="1">
                  <a:solidFill>
                    <a:srgbClr val="158666"/>
                  </a:solidFill>
                </a:rPr>
                <a:t>Scenario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D51265-8578-EBE5-648F-C9DB642C4098}"/>
                </a:ext>
              </a:extLst>
            </p:cNvPr>
            <p:cNvSpPr txBox="1"/>
            <p:nvPr/>
          </p:nvSpPr>
          <p:spPr>
            <a:xfrm>
              <a:off x="4190946" y="6092408"/>
              <a:ext cx="8190030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/>
                <a:t>What is the test scenario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3F45B0-9AD9-BFEC-366A-E15AC40E764C}"/>
              </a:ext>
            </a:extLst>
          </p:cNvPr>
          <p:cNvGrpSpPr/>
          <p:nvPr/>
        </p:nvGrpSpPr>
        <p:grpSpPr>
          <a:xfrm>
            <a:off x="1488622" y="6762197"/>
            <a:ext cx="10892354" cy="1077218"/>
            <a:chOff x="1488622" y="6835561"/>
            <a:chExt cx="10892354" cy="10772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F3834C-FD6C-400B-C5EB-30F601CF0D45}"/>
                </a:ext>
              </a:extLst>
            </p:cNvPr>
            <p:cNvSpPr txBox="1"/>
            <p:nvPr/>
          </p:nvSpPr>
          <p:spPr>
            <a:xfrm>
              <a:off x="1488622" y="6835561"/>
              <a:ext cx="2834640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b="1">
                  <a:solidFill>
                    <a:srgbClr val="158666"/>
                  </a:solidFill>
                </a:rPr>
                <a:t>Given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F3948E-B348-2714-2509-F96CEDD91A78}"/>
                </a:ext>
              </a:extLst>
            </p:cNvPr>
            <p:cNvSpPr txBox="1"/>
            <p:nvPr/>
          </p:nvSpPr>
          <p:spPr>
            <a:xfrm>
              <a:off x="4190946" y="6835561"/>
              <a:ext cx="8190030" cy="1077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/>
                <a:t>Prerequisite before the test steps get executed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2CF4F2-4124-45E2-474D-7E245890EE7E}"/>
              </a:ext>
            </a:extLst>
          </p:cNvPr>
          <p:cNvGrpSpPr/>
          <p:nvPr/>
        </p:nvGrpSpPr>
        <p:grpSpPr>
          <a:xfrm>
            <a:off x="1488622" y="8073031"/>
            <a:ext cx="10892354" cy="1077218"/>
            <a:chOff x="1488622" y="7838194"/>
            <a:chExt cx="10892354" cy="10772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97F080-4956-9FD3-7B13-868FE7EA48AD}"/>
                </a:ext>
              </a:extLst>
            </p:cNvPr>
            <p:cNvSpPr txBox="1"/>
            <p:nvPr/>
          </p:nvSpPr>
          <p:spPr>
            <a:xfrm>
              <a:off x="1488622" y="7838194"/>
              <a:ext cx="2834640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b="1">
                  <a:solidFill>
                    <a:srgbClr val="158666"/>
                  </a:solidFill>
                </a:rPr>
                <a:t>When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5F1061-EA3C-45ED-B668-094B5914BEE8}"/>
                </a:ext>
              </a:extLst>
            </p:cNvPr>
            <p:cNvSpPr txBox="1"/>
            <p:nvPr/>
          </p:nvSpPr>
          <p:spPr>
            <a:xfrm>
              <a:off x="4190946" y="7838194"/>
              <a:ext cx="8190030" cy="1077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/>
                <a:t>Condition should match to execute next step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BEAE73-CA91-4247-525C-9FA775FEFDD0}"/>
              </a:ext>
            </a:extLst>
          </p:cNvPr>
          <p:cNvGrpSpPr/>
          <p:nvPr/>
        </p:nvGrpSpPr>
        <p:grpSpPr>
          <a:xfrm>
            <a:off x="1488622" y="9438731"/>
            <a:ext cx="10892354" cy="1077218"/>
            <a:chOff x="1488622" y="8999819"/>
            <a:chExt cx="10892354" cy="107721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84B7C6-7DCB-3E0C-8D97-823ACDE6D13A}"/>
                </a:ext>
              </a:extLst>
            </p:cNvPr>
            <p:cNvSpPr txBox="1"/>
            <p:nvPr/>
          </p:nvSpPr>
          <p:spPr>
            <a:xfrm>
              <a:off x="1488622" y="8999819"/>
              <a:ext cx="2834640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 b="1">
                  <a:solidFill>
                    <a:srgbClr val="158666"/>
                  </a:solidFill>
                </a:rPr>
                <a:t>Then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68EBDA-70A7-355A-3136-39F23884E88E}"/>
                </a:ext>
              </a:extLst>
            </p:cNvPr>
            <p:cNvSpPr txBox="1"/>
            <p:nvPr/>
          </p:nvSpPr>
          <p:spPr>
            <a:xfrm>
              <a:off x="4190946" y="8999819"/>
              <a:ext cx="8190030" cy="1077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lvl1pPr algn="l">
                <a:defRPr sz="320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en-US"/>
                <a:t>What happen if the condition mentioned in WHEN is satisfied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857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Custom 2">
      <a:dk1>
        <a:srgbClr val="4A4A4A"/>
      </a:dk1>
      <a:lt1>
        <a:srgbClr val="FFFFFF"/>
      </a:lt1>
      <a:dk2>
        <a:srgbClr val="8C8C8C"/>
      </a:dk2>
      <a:lt2>
        <a:srgbClr val="DCDEE0"/>
      </a:lt2>
      <a:accent1>
        <a:srgbClr val="008080"/>
      </a:accent1>
      <a:accent2>
        <a:srgbClr val="010101"/>
      </a:accent2>
      <a:accent3>
        <a:srgbClr val="2EA080"/>
      </a:accent3>
      <a:accent4>
        <a:srgbClr val="6C6C6C"/>
      </a:accent4>
      <a:accent5>
        <a:srgbClr val="008580"/>
      </a:accent5>
      <a:accent6>
        <a:srgbClr val="2EA080"/>
      </a:accent6>
      <a:hlink>
        <a:srgbClr val="2EB380"/>
      </a:hlink>
      <a:folHlink>
        <a:srgbClr val="008580"/>
      </a:folHlink>
    </a:clrScheme>
    <a:fontScheme name="White">
      <a:majorFont>
        <a:latin typeface="ChunkFive"/>
        <a:ea typeface="ChunkFive"/>
        <a:cs typeface="ChunkFive"/>
      </a:majorFont>
      <a:minorFont>
        <a:latin typeface="ChunkFive"/>
        <a:ea typeface="ChunkFive"/>
        <a:cs typeface="ChunkFiv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77716C"/>
            </a:solidFill>
            <a:effectLst/>
            <a:uFillTx/>
            <a:latin typeface="Open Sans Light"/>
            <a:ea typeface="Open Sans Light"/>
            <a:cs typeface="Open Sans Light"/>
            <a:sym typeface="Ope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hunkFive"/>
        <a:ea typeface="ChunkFive"/>
        <a:cs typeface="ChunkFive"/>
      </a:majorFont>
      <a:minorFont>
        <a:latin typeface="ChunkFive"/>
        <a:ea typeface="ChunkFive"/>
        <a:cs typeface="ChunkFiv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77716C"/>
            </a:solidFill>
            <a:effectLst/>
            <a:uFillTx/>
            <a:latin typeface="Open Sans Light"/>
            <a:ea typeface="Open Sans Light"/>
            <a:cs typeface="Open Sans Light"/>
            <a:sym typeface="Ope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4474</TotalTime>
  <Words>930</Words>
  <Application>Microsoft Office PowerPoint</Application>
  <PresentationFormat>Custom</PresentationFormat>
  <Paragraphs>190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Avenir Book</vt:lpstr>
      <vt:lpstr>ChunkFive</vt:lpstr>
      <vt:lpstr>FontAwesome</vt:lpstr>
      <vt:lpstr>Helvetica Light</vt:lpstr>
      <vt:lpstr>Bebas Neue</vt:lpstr>
      <vt:lpstr>Calibri</vt:lpstr>
      <vt:lpstr>Montserrat</vt:lpstr>
      <vt:lpstr>Montserrat ExtraLight</vt:lpstr>
      <vt:lpstr>Montserrat Medium</vt:lpstr>
      <vt:lpstr>Open Sans Light</vt:lpstr>
      <vt:lpstr>Roboto Light</vt:lpstr>
      <vt:lpstr>SF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Nguyen Dang</cp:lastModifiedBy>
  <cp:revision>418</cp:revision>
  <dcterms:modified xsi:type="dcterms:W3CDTF">2022-06-13T02:39:26Z</dcterms:modified>
</cp:coreProperties>
</file>