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12" r:id="rId2"/>
    <p:sldId id="420" r:id="rId3"/>
    <p:sldId id="345" r:id="rId4"/>
    <p:sldId id="422" r:id="rId5"/>
    <p:sldId id="423" r:id="rId6"/>
    <p:sldId id="425" r:id="rId7"/>
    <p:sldId id="426" r:id="rId8"/>
    <p:sldId id="435" r:id="rId9"/>
    <p:sldId id="436" r:id="rId10"/>
    <p:sldId id="437" r:id="rId11"/>
    <p:sldId id="443" r:id="rId12"/>
    <p:sldId id="442" r:id="rId13"/>
    <p:sldId id="438" r:id="rId14"/>
    <p:sldId id="439" r:id="rId15"/>
    <p:sldId id="440" r:id="rId16"/>
    <p:sldId id="433" r:id="rId17"/>
    <p:sldId id="434" r:id="rId18"/>
    <p:sldId id="445" r:id="rId19"/>
    <p:sldId id="446" r:id="rId20"/>
  </p:sldIdLst>
  <p:sldSz cx="24384000" cy="13716000"/>
  <p:notesSz cx="6858000" cy="9144000"/>
  <p:defaultTextStyle>
    <a:lvl1pPr algn="ctr" defTabSz="825500">
      <a:defRPr sz="5000">
        <a:latin typeface="Helvetica Light"/>
        <a:ea typeface="Helvetica Light"/>
        <a:cs typeface="Helvetica Light"/>
        <a:sym typeface="Helvetica Light"/>
      </a:defRPr>
    </a:lvl1pPr>
    <a:lvl2pPr indent="228600" algn="ctr" defTabSz="825500">
      <a:defRPr sz="5000">
        <a:latin typeface="Helvetica Light"/>
        <a:ea typeface="Helvetica Light"/>
        <a:cs typeface="Helvetica Light"/>
        <a:sym typeface="Helvetica Light"/>
      </a:defRPr>
    </a:lvl2pPr>
    <a:lvl3pPr indent="457200" algn="ctr" defTabSz="825500">
      <a:defRPr sz="5000">
        <a:latin typeface="Helvetica Light"/>
        <a:ea typeface="Helvetica Light"/>
        <a:cs typeface="Helvetica Light"/>
        <a:sym typeface="Helvetica Light"/>
      </a:defRPr>
    </a:lvl3pPr>
    <a:lvl4pPr indent="685800" algn="ctr" defTabSz="825500">
      <a:defRPr sz="5000">
        <a:latin typeface="Helvetica Light"/>
        <a:ea typeface="Helvetica Light"/>
        <a:cs typeface="Helvetica Light"/>
        <a:sym typeface="Helvetica Light"/>
      </a:defRPr>
    </a:lvl4pPr>
    <a:lvl5pPr indent="914400" algn="ctr" defTabSz="825500">
      <a:defRPr sz="5000">
        <a:latin typeface="Helvetica Light"/>
        <a:ea typeface="Helvetica Light"/>
        <a:cs typeface="Helvetica Light"/>
        <a:sym typeface="Helvetica Light"/>
      </a:defRPr>
    </a:lvl5pPr>
    <a:lvl6pPr indent="1143000" algn="ctr" defTabSz="825500">
      <a:defRPr sz="5000">
        <a:latin typeface="Helvetica Light"/>
        <a:ea typeface="Helvetica Light"/>
        <a:cs typeface="Helvetica Light"/>
        <a:sym typeface="Helvetica Light"/>
      </a:defRPr>
    </a:lvl6pPr>
    <a:lvl7pPr indent="1371600" algn="ctr" defTabSz="825500">
      <a:defRPr sz="5000">
        <a:latin typeface="Helvetica Light"/>
        <a:ea typeface="Helvetica Light"/>
        <a:cs typeface="Helvetica Light"/>
        <a:sym typeface="Helvetica Light"/>
      </a:defRPr>
    </a:lvl7pPr>
    <a:lvl8pPr indent="1600200" algn="ctr" defTabSz="825500">
      <a:defRPr sz="5000">
        <a:latin typeface="Helvetica Light"/>
        <a:ea typeface="Helvetica Light"/>
        <a:cs typeface="Helvetica Light"/>
        <a:sym typeface="Helvetica Light"/>
      </a:defRPr>
    </a:lvl8pPr>
    <a:lvl9pPr indent="1828800" algn="ctr" defTabSz="825500">
      <a:defRPr sz="5000"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214A7ACA-B86E-4021-A5F4-7CAA72A2F1DA}">
          <p14:sldIdLst>
            <p14:sldId id="412"/>
            <p14:sldId id="420"/>
          </p14:sldIdLst>
        </p14:section>
        <p14:section name="Loc" id="{8C0D0B53-00A9-4CD7-9201-23BF48371135}">
          <p14:sldIdLst>
            <p14:sldId id="345"/>
            <p14:sldId id="422"/>
            <p14:sldId id="423"/>
            <p14:sldId id="425"/>
          </p14:sldIdLst>
        </p14:section>
        <p14:section name="Dat" id="{5784E895-90D5-4B1F-937C-F576939E3C9E}">
          <p14:sldIdLst>
            <p14:sldId id="426"/>
            <p14:sldId id="435"/>
            <p14:sldId id="436"/>
            <p14:sldId id="437"/>
            <p14:sldId id="443"/>
            <p14:sldId id="442"/>
          </p14:sldIdLst>
        </p14:section>
        <p14:section name="Khang" id="{C71AB1D7-649D-4F31-87FF-342B9AF736DB}">
          <p14:sldIdLst>
            <p14:sldId id="438"/>
            <p14:sldId id="439"/>
            <p14:sldId id="440"/>
            <p14:sldId id="433"/>
            <p14:sldId id="43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666"/>
    <a:srgbClr val="F5F5F5"/>
    <a:srgbClr val="E8F8F4"/>
    <a:srgbClr val="1F5339"/>
    <a:srgbClr val="E9F3F0"/>
    <a:srgbClr val="62AA96"/>
    <a:srgbClr val="DBE5E5"/>
    <a:srgbClr val="00500B"/>
    <a:srgbClr val="0341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68" autoAdjust="0"/>
  </p:normalViewPr>
  <p:slideViewPr>
    <p:cSldViewPr snapToGrid="0" snapToObjects="1">
      <p:cViewPr varScale="1">
        <p:scale>
          <a:sx n="54" d="100"/>
          <a:sy n="54" d="100"/>
        </p:scale>
        <p:origin x="672" y="10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5FEE5-3533-4C15-9412-BCDAFB52638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057F2-60A6-43E2-958A-4FE197D9B8B6}">
      <dgm:prSet phldrT="[Text]"/>
      <dgm:spPr/>
      <dgm:t>
        <a:bodyPr/>
        <a:lstStyle/>
        <a:p>
          <a:r>
            <a:rPr lang="en-US">
              <a:latin typeface="Montserrat" pitchFamily="2" charset="0"/>
            </a:rPr>
            <a:t>Performance testing</a:t>
          </a:r>
        </a:p>
      </dgm:t>
    </dgm:pt>
    <dgm:pt modelId="{CBF66D03-75F4-40D7-BEAB-AC2AF9F376B8}" type="parTrans" cxnId="{AAB2E003-EEC4-4BD8-91C0-3D3A724171C7}">
      <dgm:prSet/>
      <dgm:spPr/>
      <dgm:t>
        <a:bodyPr/>
        <a:lstStyle/>
        <a:p>
          <a:endParaRPr lang="en-US"/>
        </a:p>
      </dgm:t>
    </dgm:pt>
    <dgm:pt modelId="{EE65D01C-5513-4474-87C0-1167D6C4E28F}" type="sibTrans" cxnId="{AAB2E003-EEC4-4BD8-91C0-3D3A724171C7}">
      <dgm:prSet/>
      <dgm:spPr/>
      <dgm:t>
        <a:bodyPr/>
        <a:lstStyle/>
        <a:p>
          <a:endParaRPr lang="en-US"/>
        </a:p>
      </dgm:t>
    </dgm:pt>
    <dgm:pt modelId="{D1B47315-7D26-4A9E-8A39-21D4274549A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Load testing</a:t>
          </a:r>
        </a:p>
      </dgm:t>
    </dgm:pt>
    <dgm:pt modelId="{E91D2FCD-C98B-42E2-969F-C0DE2F2EDFD3}" type="parTrans" cxnId="{34D6A65C-BE79-462F-AD61-43E230BE9438}">
      <dgm:prSet/>
      <dgm:spPr/>
      <dgm:t>
        <a:bodyPr/>
        <a:lstStyle/>
        <a:p>
          <a:endParaRPr lang="en-US"/>
        </a:p>
      </dgm:t>
    </dgm:pt>
    <dgm:pt modelId="{46704215-0F89-4014-8118-B45EFA6E3F4A}" type="sibTrans" cxnId="{34D6A65C-BE79-462F-AD61-43E230BE9438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904B727E-0177-40A1-8BC5-4D763B496AF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Endurance testing</a:t>
          </a:r>
        </a:p>
      </dgm:t>
    </dgm:pt>
    <dgm:pt modelId="{9682ADAB-3F70-4C7B-8BF7-51D640D674EE}" type="parTrans" cxnId="{64C3EA84-58A1-48C4-BB4B-2240A19F2BCA}">
      <dgm:prSet/>
      <dgm:spPr/>
      <dgm:t>
        <a:bodyPr/>
        <a:lstStyle/>
        <a:p>
          <a:endParaRPr lang="en-US"/>
        </a:p>
      </dgm:t>
    </dgm:pt>
    <dgm:pt modelId="{ECA6BC17-3D39-426B-9B14-99F5FB816CB7}" type="sibTrans" cxnId="{64C3EA84-58A1-48C4-BB4B-2240A19F2BCA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165AE246-C2CC-4809-A925-115AA5C8C91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Spike testing</a:t>
          </a:r>
        </a:p>
      </dgm:t>
    </dgm:pt>
    <dgm:pt modelId="{31C87991-C330-4972-84D3-86993FCD32F0}" type="parTrans" cxnId="{19EC179E-FD38-4620-8A84-3926AF7F0F52}">
      <dgm:prSet/>
      <dgm:spPr/>
      <dgm:t>
        <a:bodyPr/>
        <a:lstStyle/>
        <a:p>
          <a:endParaRPr lang="en-US"/>
        </a:p>
      </dgm:t>
    </dgm:pt>
    <dgm:pt modelId="{87B2FB0A-31BC-44F5-95D8-B54B5C0CD1F0}" type="sibTrans" cxnId="{19EC179E-FD38-4620-8A84-3926AF7F0F52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020E4DC8-3D57-4DC0-B217-85C6E9652DED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Scalability testing</a:t>
          </a:r>
        </a:p>
      </dgm:t>
    </dgm:pt>
    <dgm:pt modelId="{1BE7018B-E51D-4A45-B0E1-4F180BC546AB}" type="parTrans" cxnId="{2D990131-D1BA-4FE9-8712-152B8051D4CA}">
      <dgm:prSet/>
      <dgm:spPr/>
      <dgm:t>
        <a:bodyPr/>
        <a:lstStyle/>
        <a:p>
          <a:endParaRPr lang="en-US"/>
        </a:p>
      </dgm:t>
    </dgm:pt>
    <dgm:pt modelId="{DE0BC607-AD6C-4B47-A617-6205186D9F05}" type="sibTrans" cxnId="{2D990131-D1BA-4FE9-8712-152B8051D4CA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83761133-6B10-4A62-8465-D47FC0BA385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Stress testing</a:t>
          </a:r>
        </a:p>
      </dgm:t>
    </dgm:pt>
    <dgm:pt modelId="{29BE8A88-0D4B-4F16-8F6F-37C0E65FF9C7}" type="parTrans" cxnId="{A515E16C-6964-423D-9C61-FBCD8684F971}">
      <dgm:prSet/>
      <dgm:spPr/>
      <dgm:t>
        <a:bodyPr/>
        <a:lstStyle/>
        <a:p>
          <a:endParaRPr lang="en-US"/>
        </a:p>
      </dgm:t>
    </dgm:pt>
    <dgm:pt modelId="{6C1D15E4-A28D-42F0-BE48-B0D2D5C7514E}" type="sibTrans" cxnId="{A515E16C-6964-423D-9C61-FBCD8684F971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C0DD0A3F-1AD8-4193-8F71-DDDF9B7FEB1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>
              <a:latin typeface="Montserrat" pitchFamily="2" charset="0"/>
            </a:rPr>
            <a:t>Volume testing</a:t>
          </a:r>
        </a:p>
      </dgm:t>
    </dgm:pt>
    <dgm:pt modelId="{AA7CE026-1EA6-400B-8AF6-DC58DFF6019C}" type="parTrans" cxnId="{0AB0FD42-5DCB-465B-9E60-5B943EE1F9D0}">
      <dgm:prSet/>
      <dgm:spPr/>
      <dgm:t>
        <a:bodyPr/>
        <a:lstStyle/>
        <a:p>
          <a:endParaRPr lang="en-US"/>
        </a:p>
      </dgm:t>
    </dgm:pt>
    <dgm:pt modelId="{ED84A240-45C2-477D-86B5-FC834F6EA023}" type="sibTrans" cxnId="{0AB0FD42-5DCB-465B-9E60-5B943EE1F9D0}">
      <dgm:prSet/>
      <dgm:spPr>
        <a:solidFill>
          <a:srgbClr val="DBE5E5"/>
        </a:solidFill>
      </dgm:spPr>
      <dgm:t>
        <a:bodyPr/>
        <a:lstStyle/>
        <a:p>
          <a:endParaRPr lang="en-US"/>
        </a:p>
      </dgm:t>
    </dgm:pt>
    <dgm:pt modelId="{2BA7E012-D6DD-4742-9045-4149145B2DF4}" type="pres">
      <dgm:prSet presAssocID="{EA45FEE5-3533-4C15-9412-BCDAFB52638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0BA9C9-8BE7-4F02-AA58-7B33940E304E}" type="pres">
      <dgm:prSet presAssocID="{22D057F2-60A6-43E2-958A-4FE197D9B8B6}" presName="centerShape" presStyleLbl="node0" presStyleIdx="0" presStyleCnt="1"/>
      <dgm:spPr/>
    </dgm:pt>
    <dgm:pt modelId="{67A07753-B60E-4B79-BB07-8AC42FFC027D}" type="pres">
      <dgm:prSet presAssocID="{D1B47315-7D26-4A9E-8A39-21D4274549AC}" presName="node" presStyleLbl="node1" presStyleIdx="0" presStyleCnt="6">
        <dgm:presLayoutVars>
          <dgm:bulletEnabled val="1"/>
        </dgm:presLayoutVars>
      </dgm:prSet>
      <dgm:spPr/>
    </dgm:pt>
    <dgm:pt modelId="{66D73CD5-8472-41AE-A01E-7540DC79507E}" type="pres">
      <dgm:prSet presAssocID="{D1B47315-7D26-4A9E-8A39-21D4274549AC}" presName="dummy" presStyleCnt="0"/>
      <dgm:spPr/>
    </dgm:pt>
    <dgm:pt modelId="{7D4CC0A4-1C2D-454E-A22B-51882CB7ACDD}" type="pres">
      <dgm:prSet presAssocID="{46704215-0F89-4014-8118-B45EFA6E3F4A}" presName="sibTrans" presStyleLbl="sibTrans2D1" presStyleIdx="0" presStyleCnt="6"/>
      <dgm:spPr/>
    </dgm:pt>
    <dgm:pt modelId="{CC68B95D-C1F2-455C-960A-F497B633F5D1}" type="pres">
      <dgm:prSet presAssocID="{83761133-6B10-4A62-8465-D47FC0BA3855}" presName="node" presStyleLbl="node1" presStyleIdx="1" presStyleCnt="6">
        <dgm:presLayoutVars>
          <dgm:bulletEnabled val="1"/>
        </dgm:presLayoutVars>
      </dgm:prSet>
      <dgm:spPr/>
    </dgm:pt>
    <dgm:pt modelId="{6A8C8F7E-95FE-4FA7-9461-5DF8EE24F752}" type="pres">
      <dgm:prSet presAssocID="{83761133-6B10-4A62-8465-D47FC0BA3855}" presName="dummy" presStyleCnt="0"/>
      <dgm:spPr/>
    </dgm:pt>
    <dgm:pt modelId="{49C43C49-BAFA-4DC5-9314-B4487E07EA09}" type="pres">
      <dgm:prSet presAssocID="{6C1D15E4-A28D-42F0-BE48-B0D2D5C7514E}" presName="sibTrans" presStyleLbl="sibTrans2D1" presStyleIdx="1" presStyleCnt="6"/>
      <dgm:spPr/>
    </dgm:pt>
    <dgm:pt modelId="{2C5B2A7D-6A89-478E-91C3-FF212143986F}" type="pres">
      <dgm:prSet presAssocID="{904B727E-0177-40A1-8BC5-4D763B496AF1}" presName="node" presStyleLbl="node1" presStyleIdx="2" presStyleCnt="6">
        <dgm:presLayoutVars>
          <dgm:bulletEnabled val="1"/>
        </dgm:presLayoutVars>
      </dgm:prSet>
      <dgm:spPr/>
    </dgm:pt>
    <dgm:pt modelId="{CC5226DD-D7A3-492E-9BE8-EE5CFD1C6665}" type="pres">
      <dgm:prSet presAssocID="{904B727E-0177-40A1-8BC5-4D763B496AF1}" presName="dummy" presStyleCnt="0"/>
      <dgm:spPr/>
    </dgm:pt>
    <dgm:pt modelId="{139374E8-CDBE-4590-9456-4F5E64EE38C4}" type="pres">
      <dgm:prSet presAssocID="{ECA6BC17-3D39-426B-9B14-99F5FB816CB7}" presName="sibTrans" presStyleLbl="sibTrans2D1" presStyleIdx="2" presStyleCnt="6"/>
      <dgm:spPr/>
    </dgm:pt>
    <dgm:pt modelId="{74D5A8EE-AD7B-4170-A479-78C92C9E173C}" type="pres">
      <dgm:prSet presAssocID="{165AE246-C2CC-4809-A925-115AA5C8C91B}" presName="node" presStyleLbl="node1" presStyleIdx="3" presStyleCnt="6">
        <dgm:presLayoutVars>
          <dgm:bulletEnabled val="1"/>
        </dgm:presLayoutVars>
      </dgm:prSet>
      <dgm:spPr/>
    </dgm:pt>
    <dgm:pt modelId="{5E72E80B-B58B-4E3F-8704-D00D144ECEC7}" type="pres">
      <dgm:prSet presAssocID="{165AE246-C2CC-4809-A925-115AA5C8C91B}" presName="dummy" presStyleCnt="0"/>
      <dgm:spPr/>
    </dgm:pt>
    <dgm:pt modelId="{E5BB3BD2-D6EF-4814-90F6-7E78A21FF0B3}" type="pres">
      <dgm:prSet presAssocID="{87B2FB0A-31BC-44F5-95D8-B54B5C0CD1F0}" presName="sibTrans" presStyleLbl="sibTrans2D1" presStyleIdx="3" presStyleCnt="6"/>
      <dgm:spPr/>
    </dgm:pt>
    <dgm:pt modelId="{77E2BAF0-9A3C-4C1B-BD06-A67B287E8A93}" type="pres">
      <dgm:prSet presAssocID="{020E4DC8-3D57-4DC0-B217-85C6E9652DED}" presName="node" presStyleLbl="node1" presStyleIdx="4" presStyleCnt="6">
        <dgm:presLayoutVars>
          <dgm:bulletEnabled val="1"/>
        </dgm:presLayoutVars>
      </dgm:prSet>
      <dgm:spPr/>
    </dgm:pt>
    <dgm:pt modelId="{7DA658AF-6267-4499-8DAB-EBFB21252749}" type="pres">
      <dgm:prSet presAssocID="{020E4DC8-3D57-4DC0-B217-85C6E9652DED}" presName="dummy" presStyleCnt="0"/>
      <dgm:spPr/>
    </dgm:pt>
    <dgm:pt modelId="{EC7FB72D-9619-4BAB-90AF-AC047D17294D}" type="pres">
      <dgm:prSet presAssocID="{DE0BC607-AD6C-4B47-A617-6205186D9F05}" presName="sibTrans" presStyleLbl="sibTrans2D1" presStyleIdx="4" presStyleCnt="6"/>
      <dgm:spPr/>
    </dgm:pt>
    <dgm:pt modelId="{63CFCD37-A672-40AC-9C0C-A821DBCB32DE}" type="pres">
      <dgm:prSet presAssocID="{C0DD0A3F-1AD8-4193-8F71-DDDF9B7FEB11}" presName="node" presStyleLbl="node1" presStyleIdx="5" presStyleCnt="6">
        <dgm:presLayoutVars>
          <dgm:bulletEnabled val="1"/>
        </dgm:presLayoutVars>
      </dgm:prSet>
      <dgm:spPr/>
    </dgm:pt>
    <dgm:pt modelId="{9431345C-AE5D-4328-BBF0-CADA7B33F965}" type="pres">
      <dgm:prSet presAssocID="{C0DD0A3F-1AD8-4193-8F71-DDDF9B7FEB11}" presName="dummy" presStyleCnt="0"/>
      <dgm:spPr/>
    </dgm:pt>
    <dgm:pt modelId="{759D4329-EFDB-43E1-B9B6-C8BFAF4F8AD3}" type="pres">
      <dgm:prSet presAssocID="{ED84A240-45C2-477D-86B5-FC834F6EA023}" presName="sibTrans" presStyleLbl="sibTrans2D1" presStyleIdx="5" presStyleCnt="6"/>
      <dgm:spPr/>
    </dgm:pt>
  </dgm:ptLst>
  <dgm:cxnLst>
    <dgm:cxn modelId="{AAB2E003-EEC4-4BD8-91C0-3D3A724171C7}" srcId="{EA45FEE5-3533-4C15-9412-BCDAFB52638C}" destId="{22D057F2-60A6-43E2-958A-4FE197D9B8B6}" srcOrd="0" destOrd="0" parTransId="{CBF66D03-75F4-40D7-BEAB-AC2AF9F376B8}" sibTransId="{EE65D01C-5513-4474-87C0-1167D6C4E28F}"/>
    <dgm:cxn modelId="{D3F97C0A-1E69-4C77-BC73-2062D67AF465}" type="presOf" srcId="{6C1D15E4-A28D-42F0-BE48-B0D2D5C7514E}" destId="{49C43C49-BAFA-4DC5-9314-B4487E07EA09}" srcOrd="0" destOrd="0" presId="urn:microsoft.com/office/officeart/2005/8/layout/radial6"/>
    <dgm:cxn modelId="{F2068114-69BF-4A86-8C9B-A9C35EF74735}" type="presOf" srcId="{46704215-0F89-4014-8118-B45EFA6E3F4A}" destId="{7D4CC0A4-1C2D-454E-A22B-51882CB7ACDD}" srcOrd="0" destOrd="0" presId="urn:microsoft.com/office/officeart/2005/8/layout/radial6"/>
    <dgm:cxn modelId="{DD679621-6DF7-4B90-BDBA-CBD6965BCE26}" type="presOf" srcId="{ED84A240-45C2-477D-86B5-FC834F6EA023}" destId="{759D4329-EFDB-43E1-B9B6-C8BFAF4F8AD3}" srcOrd="0" destOrd="0" presId="urn:microsoft.com/office/officeart/2005/8/layout/radial6"/>
    <dgm:cxn modelId="{E7C5352A-AB44-4A66-AF84-C739F190C78D}" type="presOf" srcId="{22D057F2-60A6-43E2-958A-4FE197D9B8B6}" destId="{C70BA9C9-8BE7-4F02-AA58-7B33940E304E}" srcOrd="0" destOrd="0" presId="urn:microsoft.com/office/officeart/2005/8/layout/radial6"/>
    <dgm:cxn modelId="{2D990131-D1BA-4FE9-8712-152B8051D4CA}" srcId="{22D057F2-60A6-43E2-958A-4FE197D9B8B6}" destId="{020E4DC8-3D57-4DC0-B217-85C6E9652DED}" srcOrd="4" destOrd="0" parTransId="{1BE7018B-E51D-4A45-B0E1-4F180BC546AB}" sibTransId="{DE0BC607-AD6C-4B47-A617-6205186D9F05}"/>
    <dgm:cxn modelId="{9DB4EE39-D917-4880-8330-40D5E4F45183}" type="presOf" srcId="{020E4DC8-3D57-4DC0-B217-85C6E9652DED}" destId="{77E2BAF0-9A3C-4C1B-BD06-A67B287E8A93}" srcOrd="0" destOrd="0" presId="urn:microsoft.com/office/officeart/2005/8/layout/radial6"/>
    <dgm:cxn modelId="{34D6A65C-BE79-462F-AD61-43E230BE9438}" srcId="{22D057F2-60A6-43E2-958A-4FE197D9B8B6}" destId="{D1B47315-7D26-4A9E-8A39-21D4274549AC}" srcOrd="0" destOrd="0" parTransId="{E91D2FCD-C98B-42E2-969F-C0DE2F2EDFD3}" sibTransId="{46704215-0F89-4014-8118-B45EFA6E3F4A}"/>
    <dgm:cxn modelId="{0AB0FD42-5DCB-465B-9E60-5B943EE1F9D0}" srcId="{22D057F2-60A6-43E2-958A-4FE197D9B8B6}" destId="{C0DD0A3F-1AD8-4193-8F71-DDDF9B7FEB11}" srcOrd="5" destOrd="0" parTransId="{AA7CE026-1EA6-400B-8AF6-DC58DFF6019C}" sibTransId="{ED84A240-45C2-477D-86B5-FC834F6EA023}"/>
    <dgm:cxn modelId="{A515E16C-6964-423D-9C61-FBCD8684F971}" srcId="{22D057F2-60A6-43E2-958A-4FE197D9B8B6}" destId="{83761133-6B10-4A62-8465-D47FC0BA3855}" srcOrd="1" destOrd="0" parTransId="{29BE8A88-0D4B-4F16-8F6F-37C0E65FF9C7}" sibTransId="{6C1D15E4-A28D-42F0-BE48-B0D2D5C7514E}"/>
    <dgm:cxn modelId="{9273236F-789D-41B8-B034-459841AE7820}" type="presOf" srcId="{EA45FEE5-3533-4C15-9412-BCDAFB52638C}" destId="{2BA7E012-D6DD-4742-9045-4149145B2DF4}" srcOrd="0" destOrd="0" presId="urn:microsoft.com/office/officeart/2005/8/layout/radial6"/>
    <dgm:cxn modelId="{F017D757-F2EF-41E7-B33E-0B37A096393C}" type="presOf" srcId="{83761133-6B10-4A62-8465-D47FC0BA3855}" destId="{CC68B95D-C1F2-455C-960A-F497B633F5D1}" srcOrd="0" destOrd="0" presId="urn:microsoft.com/office/officeart/2005/8/layout/radial6"/>
    <dgm:cxn modelId="{A48A325A-229F-42E8-A216-695353DB9D1D}" type="presOf" srcId="{904B727E-0177-40A1-8BC5-4D763B496AF1}" destId="{2C5B2A7D-6A89-478E-91C3-FF212143986F}" srcOrd="0" destOrd="0" presId="urn:microsoft.com/office/officeart/2005/8/layout/radial6"/>
    <dgm:cxn modelId="{64C3EA84-58A1-48C4-BB4B-2240A19F2BCA}" srcId="{22D057F2-60A6-43E2-958A-4FE197D9B8B6}" destId="{904B727E-0177-40A1-8BC5-4D763B496AF1}" srcOrd="2" destOrd="0" parTransId="{9682ADAB-3F70-4C7B-8BF7-51D640D674EE}" sibTransId="{ECA6BC17-3D39-426B-9B14-99F5FB816CB7}"/>
    <dgm:cxn modelId="{20BC048D-D12C-48B2-89EB-EC8CD2A64108}" type="presOf" srcId="{87B2FB0A-31BC-44F5-95D8-B54B5C0CD1F0}" destId="{E5BB3BD2-D6EF-4814-90F6-7E78A21FF0B3}" srcOrd="0" destOrd="0" presId="urn:microsoft.com/office/officeart/2005/8/layout/radial6"/>
    <dgm:cxn modelId="{19EC179E-FD38-4620-8A84-3926AF7F0F52}" srcId="{22D057F2-60A6-43E2-958A-4FE197D9B8B6}" destId="{165AE246-C2CC-4809-A925-115AA5C8C91B}" srcOrd="3" destOrd="0" parTransId="{31C87991-C330-4972-84D3-86993FCD32F0}" sibTransId="{87B2FB0A-31BC-44F5-95D8-B54B5C0CD1F0}"/>
    <dgm:cxn modelId="{1AC12DA3-4F9E-44AF-88AC-47B2A198BAED}" type="presOf" srcId="{165AE246-C2CC-4809-A925-115AA5C8C91B}" destId="{74D5A8EE-AD7B-4170-A479-78C92C9E173C}" srcOrd="0" destOrd="0" presId="urn:microsoft.com/office/officeart/2005/8/layout/radial6"/>
    <dgm:cxn modelId="{2D7573AE-3DDE-4FEC-AAE2-69DDB95102A6}" type="presOf" srcId="{ECA6BC17-3D39-426B-9B14-99F5FB816CB7}" destId="{139374E8-CDBE-4590-9456-4F5E64EE38C4}" srcOrd="0" destOrd="0" presId="urn:microsoft.com/office/officeart/2005/8/layout/radial6"/>
    <dgm:cxn modelId="{506762B5-54B2-41F7-8266-F2160DFBF1A2}" type="presOf" srcId="{DE0BC607-AD6C-4B47-A617-6205186D9F05}" destId="{EC7FB72D-9619-4BAB-90AF-AC047D17294D}" srcOrd="0" destOrd="0" presId="urn:microsoft.com/office/officeart/2005/8/layout/radial6"/>
    <dgm:cxn modelId="{935997CF-D738-4EF1-81E1-95150A91CD5A}" type="presOf" srcId="{C0DD0A3F-1AD8-4193-8F71-DDDF9B7FEB11}" destId="{63CFCD37-A672-40AC-9C0C-A821DBCB32DE}" srcOrd="0" destOrd="0" presId="urn:microsoft.com/office/officeart/2005/8/layout/radial6"/>
    <dgm:cxn modelId="{2425E8F2-00E1-4509-BF8E-A002F2F05D0B}" type="presOf" srcId="{D1B47315-7D26-4A9E-8A39-21D4274549AC}" destId="{67A07753-B60E-4B79-BB07-8AC42FFC027D}" srcOrd="0" destOrd="0" presId="urn:microsoft.com/office/officeart/2005/8/layout/radial6"/>
    <dgm:cxn modelId="{7176D748-F00F-44B3-833E-13E83EB8A6AE}" type="presParOf" srcId="{2BA7E012-D6DD-4742-9045-4149145B2DF4}" destId="{C70BA9C9-8BE7-4F02-AA58-7B33940E304E}" srcOrd="0" destOrd="0" presId="urn:microsoft.com/office/officeart/2005/8/layout/radial6"/>
    <dgm:cxn modelId="{7F93EFB1-44F2-4E47-8A28-5557ABBA45C9}" type="presParOf" srcId="{2BA7E012-D6DD-4742-9045-4149145B2DF4}" destId="{67A07753-B60E-4B79-BB07-8AC42FFC027D}" srcOrd="1" destOrd="0" presId="urn:microsoft.com/office/officeart/2005/8/layout/radial6"/>
    <dgm:cxn modelId="{746B7D71-8E4B-4518-B62F-5D9117A2CF61}" type="presParOf" srcId="{2BA7E012-D6DD-4742-9045-4149145B2DF4}" destId="{66D73CD5-8472-41AE-A01E-7540DC79507E}" srcOrd="2" destOrd="0" presId="urn:microsoft.com/office/officeart/2005/8/layout/radial6"/>
    <dgm:cxn modelId="{FDA66D3E-D12F-4E27-AC0C-5CEBB612716C}" type="presParOf" srcId="{2BA7E012-D6DD-4742-9045-4149145B2DF4}" destId="{7D4CC0A4-1C2D-454E-A22B-51882CB7ACDD}" srcOrd="3" destOrd="0" presId="urn:microsoft.com/office/officeart/2005/8/layout/radial6"/>
    <dgm:cxn modelId="{4A8EB60D-E306-4E31-8AC9-561872273EB5}" type="presParOf" srcId="{2BA7E012-D6DD-4742-9045-4149145B2DF4}" destId="{CC68B95D-C1F2-455C-960A-F497B633F5D1}" srcOrd="4" destOrd="0" presId="urn:microsoft.com/office/officeart/2005/8/layout/radial6"/>
    <dgm:cxn modelId="{FD46D36F-B0B6-4725-8C29-3DB3E2B64C54}" type="presParOf" srcId="{2BA7E012-D6DD-4742-9045-4149145B2DF4}" destId="{6A8C8F7E-95FE-4FA7-9461-5DF8EE24F752}" srcOrd="5" destOrd="0" presId="urn:microsoft.com/office/officeart/2005/8/layout/radial6"/>
    <dgm:cxn modelId="{9C72C9C2-7750-479C-BCE9-03246E624E7F}" type="presParOf" srcId="{2BA7E012-D6DD-4742-9045-4149145B2DF4}" destId="{49C43C49-BAFA-4DC5-9314-B4487E07EA09}" srcOrd="6" destOrd="0" presId="urn:microsoft.com/office/officeart/2005/8/layout/radial6"/>
    <dgm:cxn modelId="{911F8B9C-E87B-447D-BAC6-E8B950894802}" type="presParOf" srcId="{2BA7E012-D6DD-4742-9045-4149145B2DF4}" destId="{2C5B2A7D-6A89-478E-91C3-FF212143986F}" srcOrd="7" destOrd="0" presId="urn:microsoft.com/office/officeart/2005/8/layout/radial6"/>
    <dgm:cxn modelId="{F7C413AB-CC90-4143-A529-5C6CE45E613C}" type="presParOf" srcId="{2BA7E012-D6DD-4742-9045-4149145B2DF4}" destId="{CC5226DD-D7A3-492E-9BE8-EE5CFD1C6665}" srcOrd="8" destOrd="0" presId="urn:microsoft.com/office/officeart/2005/8/layout/radial6"/>
    <dgm:cxn modelId="{88613EF7-A2C8-4EF0-BE28-E1BF309150BA}" type="presParOf" srcId="{2BA7E012-D6DD-4742-9045-4149145B2DF4}" destId="{139374E8-CDBE-4590-9456-4F5E64EE38C4}" srcOrd="9" destOrd="0" presId="urn:microsoft.com/office/officeart/2005/8/layout/radial6"/>
    <dgm:cxn modelId="{FB456328-B04D-408F-94EE-BD29A3B40758}" type="presParOf" srcId="{2BA7E012-D6DD-4742-9045-4149145B2DF4}" destId="{74D5A8EE-AD7B-4170-A479-78C92C9E173C}" srcOrd="10" destOrd="0" presId="urn:microsoft.com/office/officeart/2005/8/layout/radial6"/>
    <dgm:cxn modelId="{A0E953FB-942B-4B36-BFC5-27F410AF3777}" type="presParOf" srcId="{2BA7E012-D6DD-4742-9045-4149145B2DF4}" destId="{5E72E80B-B58B-4E3F-8704-D00D144ECEC7}" srcOrd="11" destOrd="0" presId="urn:microsoft.com/office/officeart/2005/8/layout/radial6"/>
    <dgm:cxn modelId="{29B72F23-5EEF-4261-B9FE-E7D0BFE24C0D}" type="presParOf" srcId="{2BA7E012-D6DD-4742-9045-4149145B2DF4}" destId="{E5BB3BD2-D6EF-4814-90F6-7E78A21FF0B3}" srcOrd="12" destOrd="0" presId="urn:microsoft.com/office/officeart/2005/8/layout/radial6"/>
    <dgm:cxn modelId="{CBF19EBB-C2A8-4BBC-A939-2B463A463E38}" type="presParOf" srcId="{2BA7E012-D6DD-4742-9045-4149145B2DF4}" destId="{77E2BAF0-9A3C-4C1B-BD06-A67B287E8A93}" srcOrd="13" destOrd="0" presId="urn:microsoft.com/office/officeart/2005/8/layout/radial6"/>
    <dgm:cxn modelId="{507526D6-F8E3-47F7-8B9A-AFF31365538B}" type="presParOf" srcId="{2BA7E012-D6DD-4742-9045-4149145B2DF4}" destId="{7DA658AF-6267-4499-8DAB-EBFB21252749}" srcOrd="14" destOrd="0" presId="urn:microsoft.com/office/officeart/2005/8/layout/radial6"/>
    <dgm:cxn modelId="{9FC3B9F0-F12B-4C53-B1AF-904AEC5EDAFB}" type="presParOf" srcId="{2BA7E012-D6DD-4742-9045-4149145B2DF4}" destId="{EC7FB72D-9619-4BAB-90AF-AC047D17294D}" srcOrd="15" destOrd="0" presId="urn:microsoft.com/office/officeart/2005/8/layout/radial6"/>
    <dgm:cxn modelId="{11813542-8548-4006-B08D-D5382059E94D}" type="presParOf" srcId="{2BA7E012-D6DD-4742-9045-4149145B2DF4}" destId="{63CFCD37-A672-40AC-9C0C-A821DBCB32DE}" srcOrd="16" destOrd="0" presId="urn:microsoft.com/office/officeart/2005/8/layout/radial6"/>
    <dgm:cxn modelId="{1CAED952-C4AB-4DAC-9B99-8405683CAEDF}" type="presParOf" srcId="{2BA7E012-D6DD-4742-9045-4149145B2DF4}" destId="{9431345C-AE5D-4328-BBF0-CADA7B33F965}" srcOrd="17" destOrd="0" presId="urn:microsoft.com/office/officeart/2005/8/layout/radial6"/>
    <dgm:cxn modelId="{17A9AA54-33CE-401C-B9E0-0E82EDC55ECA}" type="presParOf" srcId="{2BA7E012-D6DD-4742-9045-4149145B2DF4}" destId="{759D4329-EFDB-43E1-B9B6-C8BFAF4F8A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D4329-EFDB-43E1-B9B6-C8BFAF4F8AD3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12600000"/>
            <a:gd name="adj2" fmla="val 162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B72D-9619-4BAB-90AF-AC047D17294D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9000000"/>
            <a:gd name="adj2" fmla="val 126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3BD2-D6EF-4814-90F6-7E78A21FF0B3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5400000"/>
            <a:gd name="adj2" fmla="val 90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74E8-CDBE-4590-9456-4F5E64EE38C4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1800000"/>
            <a:gd name="adj2" fmla="val 54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43C49-BAFA-4DC5-9314-B4487E07EA09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19800000"/>
            <a:gd name="adj2" fmla="val 18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CC0A4-1C2D-454E-A22B-51882CB7ACDD}">
      <dsp:nvSpPr>
        <dsp:cNvPr id="0" name=""/>
        <dsp:cNvSpPr/>
      </dsp:nvSpPr>
      <dsp:spPr>
        <a:xfrm>
          <a:off x="3416037" y="1154974"/>
          <a:ext cx="7909867" cy="7909867"/>
        </a:xfrm>
        <a:prstGeom prst="blockArc">
          <a:avLst>
            <a:gd name="adj1" fmla="val 16200000"/>
            <a:gd name="adj2" fmla="val 19800000"/>
            <a:gd name="adj3" fmla="val 4532"/>
          </a:avLst>
        </a:prstGeom>
        <a:solidFill>
          <a:srgbClr val="DBE5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BA9C9-8BE7-4F02-AA58-7B33940E304E}">
      <dsp:nvSpPr>
        <dsp:cNvPr id="0" name=""/>
        <dsp:cNvSpPr/>
      </dsp:nvSpPr>
      <dsp:spPr>
        <a:xfrm>
          <a:off x="5593012" y="3331949"/>
          <a:ext cx="3555917" cy="3555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Montserrat" pitchFamily="2" charset="0"/>
            </a:rPr>
            <a:t>Performance testing</a:t>
          </a:r>
        </a:p>
      </dsp:txBody>
      <dsp:txXfrm>
        <a:off x="6113764" y="3852701"/>
        <a:ext cx="2514413" cy="2514413"/>
      </dsp:txXfrm>
    </dsp:sp>
    <dsp:sp modelId="{67A07753-B60E-4B79-BB07-8AC42FFC027D}">
      <dsp:nvSpPr>
        <dsp:cNvPr id="0" name=""/>
        <dsp:cNvSpPr/>
      </dsp:nvSpPr>
      <dsp:spPr>
        <a:xfrm>
          <a:off x="6126400" y="12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Load testing</a:t>
          </a:r>
        </a:p>
      </dsp:txBody>
      <dsp:txXfrm>
        <a:off x="6490926" y="364538"/>
        <a:ext cx="1760090" cy="1760090"/>
      </dsp:txXfrm>
    </dsp:sp>
    <dsp:sp modelId="{CC68B95D-C1F2-455C-960A-F497B633F5D1}">
      <dsp:nvSpPr>
        <dsp:cNvPr id="0" name=""/>
        <dsp:cNvSpPr/>
      </dsp:nvSpPr>
      <dsp:spPr>
        <a:xfrm>
          <a:off x="9473869" y="1932674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Stress testing</a:t>
          </a:r>
        </a:p>
      </dsp:txBody>
      <dsp:txXfrm>
        <a:off x="9838395" y="2297200"/>
        <a:ext cx="1760090" cy="1760090"/>
      </dsp:txXfrm>
    </dsp:sp>
    <dsp:sp modelId="{2C5B2A7D-6A89-478E-91C3-FF212143986F}">
      <dsp:nvSpPr>
        <dsp:cNvPr id="0" name=""/>
        <dsp:cNvSpPr/>
      </dsp:nvSpPr>
      <dsp:spPr>
        <a:xfrm>
          <a:off x="9473869" y="5797999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Endurance testing</a:t>
          </a:r>
        </a:p>
      </dsp:txBody>
      <dsp:txXfrm>
        <a:off x="9838395" y="6162525"/>
        <a:ext cx="1760090" cy="1760090"/>
      </dsp:txXfrm>
    </dsp:sp>
    <dsp:sp modelId="{74D5A8EE-AD7B-4170-A479-78C92C9E173C}">
      <dsp:nvSpPr>
        <dsp:cNvPr id="0" name=""/>
        <dsp:cNvSpPr/>
      </dsp:nvSpPr>
      <dsp:spPr>
        <a:xfrm>
          <a:off x="6126400" y="7730661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Spike testing</a:t>
          </a:r>
        </a:p>
      </dsp:txBody>
      <dsp:txXfrm>
        <a:off x="6490926" y="8095187"/>
        <a:ext cx="1760090" cy="1760090"/>
      </dsp:txXfrm>
    </dsp:sp>
    <dsp:sp modelId="{77E2BAF0-9A3C-4C1B-BD06-A67B287E8A93}">
      <dsp:nvSpPr>
        <dsp:cNvPr id="0" name=""/>
        <dsp:cNvSpPr/>
      </dsp:nvSpPr>
      <dsp:spPr>
        <a:xfrm>
          <a:off x="2778930" y="5797999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Scalability testing</a:t>
          </a:r>
        </a:p>
      </dsp:txBody>
      <dsp:txXfrm>
        <a:off x="3143456" y="6162525"/>
        <a:ext cx="1760090" cy="1760090"/>
      </dsp:txXfrm>
    </dsp:sp>
    <dsp:sp modelId="{63CFCD37-A672-40AC-9C0C-A821DBCB32DE}">
      <dsp:nvSpPr>
        <dsp:cNvPr id="0" name=""/>
        <dsp:cNvSpPr/>
      </dsp:nvSpPr>
      <dsp:spPr>
        <a:xfrm>
          <a:off x="2778930" y="1932674"/>
          <a:ext cx="2489142" cy="248914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ontserrat" pitchFamily="2" charset="0"/>
            </a:rPr>
            <a:t>Volume testing</a:t>
          </a:r>
        </a:p>
      </dsp:txBody>
      <dsp:txXfrm>
        <a:off x="3143456" y="2297200"/>
        <a:ext cx="1760090" cy="176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F7DB-AE0A-944A-B754-8AFA3E15CA6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CEA2D-7845-724C-9AD9-61847349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15378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1721" y="12422910"/>
            <a:ext cx="24405721" cy="1264636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400">
                <a:solidFill>
                  <a:srgbClr val="77716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22602068" y="12615909"/>
            <a:ext cx="1186350" cy="79508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 cap="all">
                <a:solidFill>
                  <a:srgbClr val="DBDBDB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4500" cap="all">
                <a:solidFill>
                  <a:schemeClr val="accent3"/>
                </a:solidFill>
                <a:latin typeface="Bebas Neue"/>
                <a:cs typeface="Bebas Neue"/>
              </a:rPr>
              <a:t>DELTA</a:t>
            </a:r>
            <a:endParaRPr sz="4500" cap="all">
              <a:solidFill>
                <a:schemeClr val="accent3"/>
              </a:solidFill>
              <a:latin typeface="Bebas Neue"/>
              <a:cs typeface="Bebas Neue"/>
            </a:endParaRPr>
          </a:p>
        </p:txBody>
      </p:sp>
      <p:sp>
        <p:nvSpPr>
          <p:cNvPr id="5" name="Shape 5"/>
          <p:cNvSpPr/>
          <p:nvPr/>
        </p:nvSpPr>
        <p:spPr>
          <a:xfrm>
            <a:off x="21974602" y="12646686"/>
            <a:ext cx="107020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chemeClr val="tx2"/>
                </a:solidFill>
              </a:rPr>
              <a:t></a:t>
            </a:r>
          </a:p>
        </p:txBody>
      </p:sp>
      <p:sp>
        <p:nvSpPr>
          <p:cNvPr id="11" name="Shape 5"/>
          <p:cNvSpPr/>
          <p:nvPr userDrawn="1"/>
        </p:nvSpPr>
        <p:spPr>
          <a:xfrm flipH="1">
            <a:off x="718683" y="12705276"/>
            <a:ext cx="6870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algn="l"/>
            <a:r>
              <a:rPr lang="en-US" sz="4000">
                <a:solidFill>
                  <a:srgbClr val="8E8E8E"/>
                </a:solidFill>
              </a:rPr>
              <a:t></a:t>
            </a:r>
            <a:endParaRPr lang="en-US" sz="4000"/>
          </a:p>
        </p:txBody>
      </p:sp>
      <p:sp>
        <p:nvSpPr>
          <p:cNvPr id="12" name="Shape 159"/>
          <p:cNvSpPr/>
          <p:nvPr userDrawn="1"/>
        </p:nvSpPr>
        <p:spPr>
          <a:xfrm>
            <a:off x="1220957" y="12680733"/>
            <a:ext cx="277709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+0 897 99 33 77</a:t>
            </a:r>
            <a:endParaRPr sz="2800">
              <a:solidFill>
                <a:schemeClr val="tx2"/>
              </a:solidFill>
            </a:endParaRPr>
          </a:p>
        </p:txBody>
      </p:sp>
      <p:sp>
        <p:nvSpPr>
          <p:cNvPr id="9" name="Shape 5"/>
          <p:cNvSpPr/>
          <p:nvPr userDrawn="1"/>
        </p:nvSpPr>
        <p:spPr>
          <a:xfrm>
            <a:off x="4677078" y="12759988"/>
            <a:ext cx="88446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rgbClr val="8E8E8E"/>
                </a:solidFill>
              </a:rPr>
              <a:t></a:t>
            </a:r>
            <a:endParaRPr sz="3200">
              <a:solidFill>
                <a:schemeClr val="tx2"/>
              </a:solidFill>
            </a:endParaRPr>
          </a:p>
        </p:txBody>
      </p:sp>
      <p:sp>
        <p:nvSpPr>
          <p:cNvPr id="13" name="Shape 159"/>
          <p:cNvSpPr/>
          <p:nvPr userDrawn="1"/>
        </p:nvSpPr>
        <p:spPr>
          <a:xfrm>
            <a:off x="5284452" y="12694587"/>
            <a:ext cx="3467003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www.site2max.pro</a:t>
            </a:r>
            <a:endParaRPr sz="280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21721" y="12422909"/>
            <a:ext cx="24405721" cy="0"/>
          </a:xfrm>
          <a:prstGeom prst="line">
            <a:avLst/>
          </a:prstGeom>
          <a:noFill/>
          <a:ln w="3175" cap="flat" cmpd="sng">
            <a:solidFill>
              <a:srgbClr val="CDCED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Pentagon 18">
            <a:hlinkClick r:id="" action="ppaction://hlinkshowjump?jump=nextslide"/>
          </p:cNvPr>
          <p:cNvSpPr/>
          <p:nvPr userDrawn="1"/>
        </p:nvSpPr>
        <p:spPr>
          <a:xfrm>
            <a:off x="2112010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Pentagon 21">
            <a:hlinkClick r:id="" action="ppaction://hlinkshowjump?jump=previousslide"/>
          </p:cNvPr>
          <p:cNvSpPr/>
          <p:nvPr userDrawn="1"/>
        </p:nvSpPr>
        <p:spPr>
          <a:xfrm rot="10800000">
            <a:off x="2021205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" name="Shape 5">
            <a:hlinkClick r:id="" action="ppaction://hlinkshowjump?jump=firstslide"/>
          </p:cNvPr>
          <p:cNvSpPr/>
          <p:nvPr userDrawn="1"/>
        </p:nvSpPr>
        <p:spPr>
          <a:xfrm>
            <a:off x="20491450" y="12716900"/>
            <a:ext cx="622300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accent6"/>
                </a:solidFill>
              </a:rPr>
              <a:t></a:t>
            </a:r>
            <a:endParaRPr sz="3200">
              <a:solidFill>
                <a:schemeClr val="accent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1pPr>
      <a:lvl2pPr indent="228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2pPr>
      <a:lvl3pPr indent="457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3pPr>
      <a:lvl4pPr indent="685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4pPr>
      <a:lvl5pPr indent="9144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5pPr>
      <a:lvl6pPr indent="11430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6pPr>
      <a:lvl7pPr indent="1371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7pPr>
      <a:lvl8pPr indent="1600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8pPr>
      <a:lvl9pPr indent="1828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9pPr>
    </p:titleStyle>
    <p:bodyStyle>
      <a:lvl1pPr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1pPr>
      <a:lvl2pPr indent="228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2pPr>
      <a:lvl3pPr indent="457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3pPr>
      <a:lvl4pPr indent="685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4pPr>
      <a:lvl5pPr indent="9144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5pPr>
      <a:lvl6pPr indent="11430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6pPr>
      <a:lvl7pPr indent="1371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7pPr>
      <a:lvl8pPr indent="1600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8pPr>
      <a:lvl9pPr indent="1828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0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5" Type="http://schemas.openxmlformats.org/officeDocument/2006/relationships/image" Target="../media/image32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227738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8000" cap="all">
                <a:solidFill>
                  <a:srgbClr val="158666"/>
                </a:solidFill>
                <a:latin typeface="Montserrat" panose="00000500000000000000" pitchFamily="2" charset="0"/>
                <a:cs typeface="Bebas Neue"/>
              </a:rPr>
              <a:t>Performance testing</a:t>
            </a:r>
            <a:endParaRPr sz="8000" cap="all">
              <a:solidFill>
                <a:srgbClr val="158666"/>
              </a:solidFill>
              <a:latin typeface="Montserrat" panose="00000500000000000000" pitchFamily="2" charset="0"/>
              <a:cs typeface="Bebas Neue"/>
            </a:endParaRPr>
          </a:p>
        </p:txBody>
      </p:sp>
      <p:sp>
        <p:nvSpPr>
          <p:cNvPr id="18" name="Shape 159">
            <a:extLst>
              <a:ext uri="{FF2B5EF4-FFF2-40B4-BE49-F238E27FC236}">
                <a16:creationId xmlns:a16="http://schemas.microsoft.com/office/drawing/2014/main" id="{CF282BB4-3A83-2995-2173-95D01293DD32}"/>
              </a:ext>
            </a:extLst>
          </p:cNvPr>
          <p:cNvSpPr/>
          <p:nvPr/>
        </p:nvSpPr>
        <p:spPr>
          <a:xfrm>
            <a:off x="10691074" y="5742419"/>
            <a:ext cx="3001851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/>
                </a:solidFill>
              </a:rPr>
              <a:t>with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7EA10-4924-EE08-A06F-96446CA98933}"/>
              </a:ext>
            </a:extLst>
          </p:cNvPr>
          <p:cNvSpPr txBox="1"/>
          <p:nvPr/>
        </p:nvSpPr>
        <p:spPr>
          <a:xfrm>
            <a:off x="398297" y="570694"/>
            <a:ext cx="2704587" cy="461665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Montserrat" panose="00000500000000000000" pitchFamily="2" charset="0"/>
              </a:rPr>
              <a:t>SWT301 – LAB03</a:t>
            </a:r>
            <a:endParaRPr lang="id-ID" sz="24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E0492D-196C-B924-D72E-8955E179B428}"/>
              </a:ext>
            </a:extLst>
          </p:cNvPr>
          <p:cNvGrpSpPr/>
          <p:nvPr/>
        </p:nvGrpSpPr>
        <p:grpSpPr>
          <a:xfrm>
            <a:off x="531123" y="10771418"/>
            <a:ext cx="5488677" cy="2308324"/>
            <a:chOff x="381000" y="5922523"/>
            <a:chExt cx="2944420" cy="23083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A95B8E-9A74-8F46-05D5-6F24BF41B567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830997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Team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Member</a:t>
              </a:r>
              <a:endParaRPr lang="id-ID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5ED1D3-A36A-CCAB-4159-1ABE99977D67}"/>
                </a:ext>
              </a:extLst>
            </p:cNvPr>
            <p:cNvSpPr txBox="1"/>
            <p:nvPr/>
          </p:nvSpPr>
          <p:spPr>
            <a:xfrm>
              <a:off x="1248443" y="5922523"/>
              <a:ext cx="2076977" cy="230832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01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Vu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Thien</a:t>
              </a:r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 An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Phat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Dat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Vi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Khang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Dang Loc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Hong Minh</a:t>
              </a:r>
            </a:p>
          </p:txBody>
        </p:sp>
      </p:grpSp>
      <p:pic>
        <p:nvPicPr>
          <p:cNvPr id="1028" name="Picture 4" descr="Using Locust for Load Testing - Indellient: Cloud Application Development">
            <a:extLst>
              <a:ext uri="{FF2B5EF4-FFF2-40B4-BE49-F238E27FC236}">
                <a16:creationId xmlns:a16="http://schemas.microsoft.com/office/drawing/2014/main" id="{67E3B366-353A-4826-B07C-504AD933E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8" t="33609" r="20641" b="35041"/>
          <a:stretch/>
        </p:blipFill>
        <p:spPr bwMode="auto">
          <a:xfrm>
            <a:off x="7889568" y="6465274"/>
            <a:ext cx="8604864" cy="2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file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ABCE8-5116-4D48-CB7D-C3B8E49B1269}"/>
              </a:ext>
            </a:extLst>
          </p:cNvPr>
          <p:cNvSpPr txBox="1"/>
          <p:nvPr/>
        </p:nvSpPr>
        <p:spPr>
          <a:xfrm>
            <a:off x="1488622" y="2376931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Locust will request a file called </a:t>
            </a:r>
            <a:r>
              <a:rPr lang="en-US">
                <a:solidFill>
                  <a:srgbClr val="158666"/>
                </a:solidFill>
                <a:latin typeface="Montserrat" pitchFamily="2" charset="0"/>
              </a:rPr>
              <a:t>locustfile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B534A-D537-55DB-2AB0-C5399D50F0A7}"/>
              </a:ext>
            </a:extLst>
          </p:cNvPr>
          <p:cNvSpPr txBox="1"/>
          <p:nvPr/>
        </p:nvSpPr>
        <p:spPr>
          <a:xfrm>
            <a:off x="1488622" y="3472287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Simply a python format file </a:t>
            </a:r>
            <a:r>
              <a:rPr lang="en-US">
                <a:solidFill>
                  <a:srgbClr val="158666"/>
                </a:solidFill>
                <a:latin typeface="Montserrat" pitchFamily="2" charset="0"/>
              </a:rPr>
              <a:t>(.py)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1C846-A625-7066-11BF-FAD9F463A4B6}"/>
              </a:ext>
            </a:extLst>
          </p:cNvPr>
          <p:cNvSpPr txBox="1"/>
          <p:nvPr/>
        </p:nvSpPr>
        <p:spPr>
          <a:xfrm>
            <a:off x="1488622" y="4583902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Classes in Locust:</a:t>
            </a:r>
            <a:endParaRPr lang="en-US">
              <a:solidFill>
                <a:srgbClr val="158666"/>
              </a:solidFill>
              <a:latin typeface="Montserra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DA1CF-9FF6-8890-7B53-9D1FE51E6192}"/>
              </a:ext>
            </a:extLst>
          </p:cNvPr>
          <p:cNvSpPr txBox="1"/>
          <p:nvPr/>
        </p:nvSpPr>
        <p:spPr>
          <a:xfrm>
            <a:off x="1912707" y="5366767"/>
            <a:ext cx="374377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Locust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HttpLocust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HttpUser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Constant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C2851-C93B-662E-843B-FAE372D78217}"/>
              </a:ext>
            </a:extLst>
          </p:cNvPr>
          <p:cNvSpPr txBox="1"/>
          <p:nvPr/>
        </p:nvSpPr>
        <p:spPr>
          <a:xfrm>
            <a:off x="5218854" y="5396941"/>
            <a:ext cx="374377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task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TaskSet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SequentialTaskSet</a:t>
            </a:r>
          </a:p>
          <a:p>
            <a:endParaRPr lang="en-US" sz="2400">
              <a:solidFill>
                <a:srgbClr val="00500B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9BE5B-7852-7415-F866-71F670ED8194}"/>
              </a:ext>
            </a:extLst>
          </p:cNvPr>
          <p:cNvSpPr txBox="1"/>
          <p:nvPr/>
        </p:nvSpPr>
        <p:spPr>
          <a:xfrm>
            <a:off x="11334750" y="2376931"/>
            <a:ext cx="12195110" cy="6986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0" i="1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# locustfile.py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 i="1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from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locust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 i="1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import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HttpLocust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TaskSet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</a:br>
            <a:r>
              <a:rPr lang="en-US" sz="32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UserTaskSet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TaskSet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@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32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6182B8"/>
                </a:solidFill>
                <a:effectLst/>
                <a:latin typeface="SF Mono" panose="020B0009000002000000" pitchFamily="49" charset="0"/>
              </a:rPr>
              <a:t>get_index_task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3200" b="0" i="1">
                <a:solidFill>
                  <a:srgbClr val="E53935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200" b="0" i="1">
                <a:solidFill>
                  <a:srgbClr val="E53935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3200" b="0">
                <a:solidFill>
                  <a:srgbClr val="6182B8"/>
                </a:solidFill>
                <a:effectLst/>
                <a:latin typeface="SF Mono" panose="020B0009000002000000" pitchFamily="49" charset="0"/>
              </a:rPr>
              <a:t>.client.get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3200" b="0">
                <a:solidFill>
                  <a:srgbClr val="91B859"/>
                </a:solidFill>
                <a:effectLst/>
                <a:latin typeface="SF Mono" panose="020B0009000002000000" pitchFamily="49" charset="0"/>
              </a:rPr>
              <a:t>/api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")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      </a:t>
            </a:r>
            <a:r>
              <a:rPr lang="en-US" sz="3200" b="0" i="1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#3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</a:br>
            <a:r>
              <a:rPr lang="en-US" sz="32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HttpLocust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              </a:t>
            </a:r>
            <a:r>
              <a:rPr lang="en-US" sz="3200" b="0" i="1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#1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task_set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UserTaskSet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min_wait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F76D47"/>
                </a:solidFill>
                <a:effectLst/>
                <a:latin typeface="SF Mono" panose="020B0009000002000000" pitchFamily="49" charset="0"/>
              </a:rPr>
              <a:t>5000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max_wait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F76D47"/>
                </a:solidFill>
                <a:effectLst/>
                <a:latin typeface="SF Mono" panose="020B0009000002000000" pitchFamily="49" charset="0"/>
              </a:rPr>
              <a:t>15000</a:t>
            </a:r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host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200" b="0">
                <a:solidFill>
                  <a:srgbClr val="91B859"/>
                </a:solidFill>
                <a:effectLst/>
                <a:latin typeface="SF Mono" panose="020B0009000002000000" pitchFamily="49" charset="0"/>
              </a:rPr>
              <a:t>http://localhost:5000</a:t>
            </a:r>
            <a:r>
              <a:rPr lang="en-US" sz="32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2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200" b="0" i="1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#2</a:t>
            </a:r>
          </a:p>
          <a:p>
            <a:pPr algn="l"/>
            <a:endParaRPr lang="en-US" sz="32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A1201-EFD5-7519-78AF-B4B79E7CE710}"/>
              </a:ext>
            </a:extLst>
          </p:cNvPr>
          <p:cNvSpPr txBox="1"/>
          <p:nvPr/>
        </p:nvSpPr>
        <p:spPr>
          <a:xfrm>
            <a:off x="1488622" y="7408780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Include: </a:t>
            </a:r>
            <a:r>
              <a:rPr lang="en-US" sz="3600" b="1" i="1">
                <a:solidFill>
                  <a:srgbClr val="158666"/>
                </a:solidFill>
                <a:latin typeface="Montserrat Medium" panose="00000600000000000000" pitchFamily="2" charset="0"/>
              </a:rPr>
              <a:t>Users, Tasks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A8A98-C255-29E8-4AAA-3E87448F7CC2}"/>
              </a:ext>
            </a:extLst>
          </p:cNvPr>
          <p:cNvSpPr txBox="1"/>
          <p:nvPr/>
        </p:nvSpPr>
        <p:spPr>
          <a:xfrm>
            <a:off x="11334750" y="9507949"/>
            <a:ext cx="373023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Run locust file:</a:t>
            </a:r>
            <a:endParaRPr lang="en-US" sz="3600" b="1" i="1">
              <a:solidFill>
                <a:srgbClr val="1586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23AF9-F07C-A7D8-B522-299BBEE360DE}"/>
              </a:ext>
            </a:extLst>
          </p:cNvPr>
          <p:cNvSpPr txBox="1"/>
          <p:nvPr/>
        </p:nvSpPr>
        <p:spPr>
          <a:xfrm>
            <a:off x="15144161" y="9477171"/>
            <a:ext cx="7329195" cy="707886"/>
          </a:xfrm>
          <a:prstGeom prst="rect">
            <a:avLst/>
          </a:prstGeom>
          <a:solidFill>
            <a:srgbClr val="E8F8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>
            <a:lvl1pPr algn="l">
              <a:defRPr sz="4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i="1"/>
              <a:t>locust -f locustfile.py</a:t>
            </a:r>
          </a:p>
        </p:txBody>
      </p:sp>
    </p:spTree>
    <p:extLst>
      <p:ext uri="{BB962C8B-B14F-4D97-AF65-F5344CB8AC3E}">
        <p14:creationId xmlns:p14="http://schemas.microsoft.com/office/powerpoint/2010/main" val="12687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file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ABCE8-5116-4D48-CB7D-C3B8E49B1269}"/>
              </a:ext>
            </a:extLst>
          </p:cNvPr>
          <p:cNvSpPr txBox="1"/>
          <p:nvPr/>
        </p:nvSpPr>
        <p:spPr>
          <a:xfrm>
            <a:off x="1488622" y="2376931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Locust will request a file called </a:t>
            </a:r>
            <a:r>
              <a:rPr lang="en-US">
                <a:solidFill>
                  <a:srgbClr val="158666"/>
                </a:solidFill>
                <a:latin typeface="Montserrat" pitchFamily="2" charset="0"/>
              </a:rPr>
              <a:t>locustfile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B534A-D537-55DB-2AB0-C5399D50F0A7}"/>
              </a:ext>
            </a:extLst>
          </p:cNvPr>
          <p:cNvSpPr txBox="1"/>
          <p:nvPr/>
        </p:nvSpPr>
        <p:spPr>
          <a:xfrm>
            <a:off x="1488622" y="3472287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Simply a python format file </a:t>
            </a:r>
            <a:r>
              <a:rPr lang="en-US">
                <a:solidFill>
                  <a:srgbClr val="158666"/>
                </a:solidFill>
                <a:latin typeface="Montserrat" pitchFamily="2" charset="0"/>
              </a:rPr>
              <a:t>(.py)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1C846-A625-7066-11BF-FAD9F463A4B6}"/>
              </a:ext>
            </a:extLst>
          </p:cNvPr>
          <p:cNvSpPr txBox="1"/>
          <p:nvPr/>
        </p:nvSpPr>
        <p:spPr>
          <a:xfrm>
            <a:off x="1488622" y="4583902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Classes in Locust:</a:t>
            </a:r>
            <a:endParaRPr lang="en-US">
              <a:solidFill>
                <a:srgbClr val="158666"/>
              </a:solidFill>
              <a:latin typeface="Montserra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DA1CF-9FF6-8890-7B53-9D1FE51E6192}"/>
              </a:ext>
            </a:extLst>
          </p:cNvPr>
          <p:cNvSpPr txBox="1"/>
          <p:nvPr/>
        </p:nvSpPr>
        <p:spPr>
          <a:xfrm>
            <a:off x="1912707" y="5366767"/>
            <a:ext cx="374377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Locust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HttpLocust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HttpUser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Constant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C2851-C93B-662E-843B-FAE372D78217}"/>
              </a:ext>
            </a:extLst>
          </p:cNvPr>
          <p:cNvSpPr txBox="1"/>
          <p:nvPr/>
        </p:nvSpPr>
        <p:spPr>
          <a:xfrm>
            <a:off x="5218854" y="5396941"/>
            <a:ext cx="374377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task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TaskSet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SequentialTaskSet</a:t>
            </a:r>
          </a:p>
          <a:p>
            <a:endParaRPr lang="en-US" sz="2400">
              <a:solidFill>
                <a:srgbClr val="00500B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A1201-EFD5-7519-78AF-B4B79E7CE710}"/>
              </a:ext>
            </a:extLst>
          </p:cNvPr>
          <p:cNvSpPr txBox="1"/>
          <p:nvPr/>
        </p:nvSpPr>
        <p:spPr>
          <a:xfrm>
            <a:off x="1488622" y="7408780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Include: </a:t>
            </a:r>
            <a:r>
              <a:rPr lang="en-US" sz="3600" b="1" i="1">
                <a:solidFill>
                  <a:srgbClr val="158666"/>
                </a:solidFill>
                <a:latin typeface="Montserrat Medium" panose="00000600000000000000" pitchFamily="2" charset="0"/>
              </a:rPr>
              <a:t>Users, Tasks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5A8A98-C255-29E8-4AAA-3E87448F7CC2}"/>
              </a:ext>
            </a:extLst>
          </p:cNvPr>
          <p:cNvSpPr txBox="1"/>
          <p:nvPr/>
        </p:nvSpPr>
        <p:spPr>
          <a:xfrm>
            <a:off x="11334750" y="9507949"/>
            <a:ext cx="373023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Run locust file:</a:t>
            </a:r>
            <a:endParaRPr lang="en-US" sz="3600" b="1" i="1">
              <a:solidFill>
                <a:srgbClr val="1586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23AF9-F07C-A7D8-B522-299BBEE360DE}"/>
              </a:ext>
            </a:extLst>
          </p:cNvPr>
          <p:cNvSpPr txBox="1"/>
          <p:nvPr/>
        </p:nvSpPr>
        <p:spPr>
          <a:xfrm>
            <a:off x="15144161" y="9477171"/>
            <a:ext cx="7329195" cy="707886"/>
          </a:xfrm>
          <a:prstGeom prst="rect">
            <a:avLst/>
          </a:prstGeom>
          <a:solidFill>
            <a:srgbClr val="E8F8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>
            <a:lvl1pPr algn="l">
              <a:defRPr sz="4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i="1"/>
              <a:t>locust -f locustfile.py</a:t>
            </a:r>
          </a:p>
        </p:txBody>
      </p:sp>
      <p:pic>
        <p:nvPicPr>
          <p:cNvPr id="1026" name="Picture 2" descr="Getting started — Locust 2.9.0 documentation">
            <a:extLst>
              <a:ext uri="{FF2B5EF4-FFF2-40B4-BE49-F238E27FC236}">
                <a16:creationId xmlns:a16="http://schemas.microsoft.com/office/drawing/2014/main" id="{527E3038-10BC-EA99-23C7-F7E74B0C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677" y="2642475"/>
            <a:ext cx="10253256" cy="662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file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9BE5B-7852-7415-F866-71F670ED8194}"/>
              </a:ext>
            </a:extLst>
          </p:cNvPr>
          <p:cNvSpPr txBox="1"/>
          <p:nvPr/>
        </p:nvSpPr>
        <p:spPr>
          <a:xfrm>
            <a:off x="11298892" y="2376931"/>
            <a:ext cx="12195110" cy="1035668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from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locust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import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HttpLocust, TaskSet, task</a:t>
            </a:r>
          </a:p>
          <a:p>
            <a:pPr algn="l"/>
            <a:b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</a:b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2300" b="0">
                <a:solidFill>
                  <a:srgbClr val="C18401"/>
                </a:solidFill>
                <a:effectLst/>
                <a:latin typeface="SF Mono" panose="020B0009000002000000" pitchFamily="49" charset="0"/>
              </a:rPr>
              <a:t> WebSiteUserTasks(TaskSet)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setup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print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"Setup of TaskSet"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on_start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print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"Locust hatched"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);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@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task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3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get_index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.client.get(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"/api"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name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"GET /api"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@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task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post_index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payload = {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'username'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: 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'dolphin'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}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E45649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.client.post(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"/api"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data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=payload,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name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"POST /api"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on_stop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print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"Locust stopped"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300" b="0">
                <a:solidFill>
                  <a:srgbClr val="4078F2"/>
                </a:solidFill>
                <a:effectLst/>
                <a:latin typeface="SF Mono" panose="020B0009000002000000" pitchFamily="49" charset="0"/>
              </a:rPr>
              <a:t>teardown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print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"Teardown of TaskSet"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)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    </a:t>
            </a:r>
          </a:p>
          <a:p>
            <a:pPr algn="l"/>
            <a:r>
              <a:rPr lang="en-US" sz="2300" b="0">
                <a:solidFill>
                  <a:srgbClr val="A626A4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2300" b="0">
                <a:solidFill>
                  <a:srgbClr val="C18401"/>
                </a:solidFill>
                <a:effectLst/>
                <a:latin typeface="SF Mono" panose="020B0009000002000000" pitchFamily="49" charset="0"/>
              </a:rPr>
              <a:t> WebsiteUser(HttpLocust)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host = </a:t>
            </a:r>
            <a:r>
              <a:rPr lang="en-US" sz="2300" b="0">
                <a:solidFill>
                  <a:srgbClr val="50A14F"/>
                </a:solidFill>
                <a:effectLst/>
                <a:latin typeface="SF Mono" panose="020B0009000002000000" pitchFamily="49" charset="0"/>
              </a:rPr>
              <a:t>"http://localhost:5000"</a:t>
            </a:r>
            <a:endParaRPr lang="en-US" sz="23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min_wait =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2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*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1000</a:t>
            </a:r>
            <a:endParaRPr lang="en-US" sz="23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max_wait =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5</a:t>
            </a:r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 * </a:t>
            </a:r>
            <a:r>
              <a:rPr lang="en-US" sz="2300" b="0">
                <a:solidFill>
                  <a:srgbClr val="986801"/>
                </a:solidFill>
                <a:effectLst/>
                <a:latin typeface="SF Mono" panose="020B0009000002000000" pitchFamily="49" charset="0"/>
              </a:rPr>
              <a:t>1000</a:t>
            </a:r>
            <a:endParaRPr lang="en-US" sz="2300" b="0">
              <a:solidFill>
                <a:srgbClr val="383A42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300" b="0">
                <a:solidFill>
                  <a:srgbClr val="383A42"/>
                </a:solidFill>
                <a:effectLst/>
                <a:latin typeface="SF Mono" panose="020B0009000002000000" pitchFamily="49" charset="0"/>
              </a:rPr>
              <a:t>    task_set = WebSiteUserTasks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A358-FEFA-5676-1667-61E6F7D666A5}"/>
              </a:ext>
            </a:extLst>
          </p:cNvPr>
          <p:cNvSpPr txBox="1"/>
          <p:nvPr/>
        </p:nvSpPr>
        <p:spPr>
          <a:xfrm>
            <a:off x="1340451" y="2413286"/>
            <a:ext cx="9994299" cy="600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 sz="3300" i="1">
                <a:solidFill>
                  <a:srgbClr val="158666"/>
                </a:solidFill>
              </a:rPr>
              <a:t>setup()</a:t>
            </a:r>
            <a:r>
              <a:rPr lang="en-US" sz="3300"/>
              <a:t> / </a:t>
            </a:r>
            <a:r>
              <a:rPr lang="en-US" sz="3300" i="1">
                <a:solidFill>
                  <a:srgbClr val="158666"/>
                </a:solidFill>
              </a:rPr>
              <a:t>teardown()</a:t>
            </a:r>
            <a:r>
              <a:rPr lang="en-US" sz="3300"/>
              <a:t>, </a:t>
            </a:r>
            <a:r>
              <a:rPr lang="en-US" sz="3300" i="1">
                <a:solidFill>
                  <a:srgbClr val="158666"/>
                </a:solidFill>
              </a:rPr>
              <a:t>on_start() </a:t>
            </a:r>
            <a:r>
              <a:rPr lang="en-US" sz="3300"/>
              <a:t>/ </a:t>
            </a:r>
            <a:r>
              <a:rPr lang="en-US" sz="3300" i="1">
                <a:solidFill>
                  <a:srgbClr val="158666"/>
                </a:solidFill>
              </a:rPr>
              <a:t>on_stop()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9F7BC-5FB6-0D0D-B1B6-0A4643E70AD9}"/>
              </a:ext>
            </a:extLst>
          </p:cNvPr>
          <p:cNvSpPr txBox="1"/>
          <p:nvPr/>
        </p:nvSpPr>
        <p:spPr>
          <a:xfrm>
            <a:off x="1340451" y="3248856"/>
            <a:ext cx="9846128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defRPr>
            </a:lvl1pPr>
          </a:lstStyle>
          <a:p>
            <a:r>
              <a:rPr lang="en-US" sz="2800">
                <a:solidFill>
                  <a:schemeClr val="tx1">
                    <a:lumMod val="60000"/>
                    <a:lumOff val="40000"/>
                  </a:schemeClr>
                </a:solidFill>
              </a:rPr>
              <a:t>Similar to BeforeAll / AfterAll, BeforeEach / AfterEach </a:t>
            </a:r>
          </a:p>
          <a:p>
            <a:r>
              <a:rPr lang="en-US" sz="2800">
                <a:solidFill>
                  <a:schemeClr val="tx1">
                    <a:lumMod val="60000"/>
                    <a:lumOff val="40000"/>
                  </a:schemeClr>
                </a:solidFill>
              </a:rPr>
              <a:t>in other test frameworks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71A59A-EE6B-D1D6-F201-B6854C135FCA}"/>
              </a:ext>
            </a:extLst>
          </p:cNvPr>
          <p:cNvSpPr txBox="1"/>
          <p:nvPr/>
        </p:nvSpPr>
        <p:spPr>
          <a:xfrm>
            <a:off x="1340451" y="4536684"/>
            <a:ext cx="904067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 sz="3300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rPr>
              <a:t>Task </a:t>
            </a:r>
            <a:r>
              <a:rPr lang="en-US" sz="3300" i="1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rPr>
              <a:t>get_index() </a:t>
            </a:r>
            <a:r>
              <a:rPr lang="en-US" sz="3300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rPr>
              <a:t>will perform 3 times the number of times the </a:t>
            </a:r>
            <a:r>
              <a:rPr lang="en-US" sz="3300" i="1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rPr>
              <a:t>post_index() </a:t>
            </a:r>
            <a:r>
              <a:rPr lang="en-US" sz="3300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</a:rPr>
              <a:t>is done</a:t>
            </a:r>
          </a:p>
        </p:txBody>
      </p:sp>
    </p:spTree>
    <p:extLst>
      <p:ext uri="{BB962C8B-B14F-4D97-AF65-F5344CB8AC3E}">
        <p14:creationId xmlns:p14="http://schemas.microsoft.com/office/powerpoint/2010/main" val="15025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Locust’s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web interface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F9F0E-3E25-E8B1-3AEC-00C98B30229B}"/>
              </a:ext>
            </a:extLst>
          </p:cNvPr>
          <p:cNvSpPr txBox="1"/>
          <p:nvPr/>
        </p:nvSpPr>
        <p:spPr>
          <a:xfrm>
            <a:off x="1340451" y="2059427"/>
            <a:ext cx="578204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Run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A66C1-009C-A33F-CD6C-8BDD518379ED}"/>
              </a:ext>
            </a:extLst>
          </p:cNvPr>
          <p:cNvSpPr txBox="1"/>
          <p:nvPr/>
        </p:nvSpPr>
        <p:spPr>
          <a:xfrm>
            <a:off x="1340451" y="2906888"/>
            <a:ext cx="646132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Track metrics in real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B3B63-665C-4CB2-57C5-BE06E3F12FAD}"/>
              </a:ext>
            </a:extLst>
          </p:cNvPr>
          <p:cNvSpPr txBox="1"/>
          <p:nvPr/>
        </p:nvSpPr>
        <p:spPr>
          <a:xfrm>
            <a:off x="1340451" y="3754349"/>
            <a:ext cx="699672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Change the load during test execution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D7CFB4-E8B3-D00B-C51F-A8B6A7FF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5" y="2059427"/>
            <a:ext cx="14024394" cy="39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10018E-A833-5283-5E56-550BFFCB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5" y="2059427"/>
            <a:ext cx="14024394" cy="104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Locust’s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web interface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48E10-EF09-9A53-E46B-268623FB3A15}"/>
              </a:ext>
            </a:extLst>
          </p:cNvPr>
          <p:cNvSpPr txBox="1"/>
          <p:nvPr/>
        </p:nvSpPr>
        <p:spPr>
          <a:xfrm>
            <a:off x="1340451" y="2059427"/>
            <a:ext cx="578204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Run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401F1-AD6F-4410-0543-D709B7711383}"/>
              </a:ext>
            </a:extLst>
          </p:cNvPr>
          <p:cNvSpPr txBox="1"/>
          <p:nvPr/>
        </p:nvSpPr>
        <p:spPr>
          <a:xfrm>
            <a:off x="1340451" y="2906888"/>
            <a:ext cx="646132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Track metrics in real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0C1AC-77A8-84B8-EE29-9C33236D3ED0}"/>
              </a:ext>
            </a:extLst>
          </p:cNvPr>
          <p:cNvSpPr txBox="1"/>
          <p:nvPr/>
        </p:nvSpPr>
        <p:spPr>
          <a:xfrm>
            <a:off x="1340451" y="3754349"/>
            <a:ext cx="699672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Change the load during test execution</a:t>
            </a:r>
          </a:p>
        </p:txBody>
      </p:sp>
    </p:spTree>
    <p:extLst>
      <p:ext uri="{BB962C8B-B14F-4D97-AF65-F5344CB8AC3E}">
        <p14:creationId xmlns:p14="http://schemas.microsoft.com/office/powerpoint/2010/main" val="2358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Locust’s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web interface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48E10-EF09-9A53-E46B-268623FB3A15}"/>
              </a:ext>
            </a:extLst>
          </p:cNvPr>
          <p:cNvSpPr txBox="1"/>
          <p:nvPr/>
        </p:nvSpPr>
        <p:spPr>
          <a:xfrm>
            <a:off x="1340451" y="2059427"/>
            <a:ext cx="578204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Run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401F1-AD6F-4410-0543-D709B7711383}"/>
              </a:ext>
            </a:extLst>
          </p:cNvPr>
          <p:cNvSpPr txBox="1"/>
          <p:nvPr/>
        </p:nvSpPr>
        <p:spPr>
          <a:xfrm>
            <a:off x="1340451" y="2906888"/>
            <a:ext cx="646132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Track metrics in real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0C1AC-77A8-84B8-EE29-9C33236D3ED0}"/>
              </a:ext>
            </a:extLst>
          </p:cNvPr>
          <p:cNvSpPr txBox="1"/>
          <p:nvPr/>
        </p:nvSpPr>
        <p:spPr>
          <a:xfrm>
            <a:off x="1340451" y="3754349"/>
            <a:ext cx="699672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" pitchFamily="2" charset="0"/>
              </a:defRPr>
            </a:lvl1pPr>
          </a:lstStyle>
          <a:p>
            <a:r>
              <a:rPr lang="en-US"/>
              <a:t>Change the load during test 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13615E-C77F-961B-5D0C-0D530C34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5" y="2059427"/>
            <a:ext cx="14017987" cy="945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>
                <a:solidFill>
                  <a:srgbClr val="158666"/>
                </a:solidFill>
              </a:rPr>
              <a:t>Conclusion</a:t>
            </a:r>
            <a:endParaRPr>
              <a:solidFill>
                <a:srgbClr val="1586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62D24-02F0-85DA-38A9-C3302710F7A0}"/>
              </a:ext>
            </a:extLst>
          </p:cNvPr>
          <p:cNvGrpSpPr/>
          <p:nvPr/>
        </p:nvGrpSpPr>
        <p:grpSpPr>
          <a:xfrm>
            <a:off x="11720062" y="2596659"/>
            <a:ext cx="8611881" cy="4235596"/>
            <a:chOff x="1643743" y="2596659"/>
            <a:chExt cx="8611881" cy="4235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DE6C1-5B4C-4D96-889C-999AE42C335A}"/>
                </a:ext>
              </a:extLst>
            </p:cNvPr>
            <p:cNvSpPr txBox="1"/>
            <p:nvPr/>
          </p:nvSpPr>
          <p:spPr>
            <a:xfrm>
              <a:off x="1643744" y="3545497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Support hundreds of thousands of users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757FFE-3242-BA05-B726-A54A085976A5}"/>
                </a:ext>
              </a:extLst>
            </p:cNvPr>
            <p:cNvSpPr txBox="1"/>
            <p:nvPr/>
          </p:nvSpPr>
          <p:spPr>
            <a:xfrm>
              <a:off x="1643744" y="5100597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Web interfaces, charts to view testing results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D61C22-B256-EE16-FBD5-EDE8824BD36D}"/>
                </a:ext>
              </a:extLst>
            </p:cNvPr>
            <p:cNvSpPr txBox="1"/>
            <p:nvPr/>
          </p:nvSpPr>
          <p:spPr>
            <a:xfrm>
              <a:off x="1643744" y="4323047"/>
              <a:ext cx="807888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Easy to set up distributed environment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42AE7D-7881-231E-97F0-914C665245DC}"/>
                </a:ext>
              </a:extLst>
            </p:cNvPr>
            <p:cNvSpPr txBox="1"/>
            <p:nvPr/>
          </p:nvSpPr>
          <p:spPr>
            <a:xfrm>
              <a:off x="1643744" y="5878148"/>
              <a:ext cx="8468444" cy="954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Test script is written in Python instead of using the interface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B2D6D-0E8B-ADC8-E01E-C52F72CDE379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Advantages</a:t>
              </a:r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1EADF4-2D43-C0D7-2B29-B5F094E950E2}"/>
              </a:ext>
            </a:extLst>
          </p:cNvPr>
          <p:cNvGrpSpPr/>
          <p:nvPr/>
        </p:nvGrpSpPr>
        <p:grpSpPr>
          <a:xfrm>
            <a:off x="11693178" y="7458156"/>
            <a:ext cx="8791175" cy="2532275"/>
            <a:chOff x="11693178" y="2599287"/>
            <a:chExt cx="8791175" cy="25322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BFD6BC-363D-3928-37E0-7FBB2B109049}"/>
                </a:ext>
              </a:extLst>
            </p:cNvPr>
            <p:cNvSpPr txBox="1"/>
            <p:nvPr/>
          </p:nvSpPr>
          <p:spPr>
            <a:xfrm>
              <a:off x="11693179" y="4177455"/>
              <a:ext cx="8611880" cy="954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No recording feature as some tools (Jmeter, Gatling ...).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75B738-AF38-75E6-32EB-026DC839A090}"/>
                </a:ext>
              </a:extLst>
            </p:cNvPr>
            <p:cNvSpPr txBox="1"/>
            <p:nvPr/>
          </p:nvSpPr>
          <p:spPr>
            <a:xfrm>
              <a:off x="11693178" y="3545497"/>
              <a:ext cx="8791175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Need to know Python language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FC8C81-A948-CED4-23A9-2AE5C51BBFB3}"/>
                </a:ext>
              </a:extLst>
            </p:cNvPr>
            <p:cNvSpPr txBox="1"/>
            <p:nvPr/>
          </p:nvSpPr>
          <p:spPr>
            <a:xfrm>
              <a:off x="11693178" y="2599287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Disadvantages</a:t>
              </a:r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F70A058-BCF5-3097-B2E2-CF3163BFAE56}"/>
              </a:ext>
            </a:extLst>
          </p:cNvPr>
          <p:cNvGrpSpPr/>
          <p:nvPr/>
        </p:nvGrpSpPr>
        <p:grpSpPr>
          <a:xfrm>
            <a:off x="1488622" y="2478653"/>
            <a:ext cx="9604105" cy="5578849"/>
            <a:chOff x="1488622" y="7301655"/>
            <a:chExt cx="9604105" cy="55788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D825C5-2013-594A-72FF-FB8CD3FEB29A}"/>
                </a:ext>
              </a:extLst>
            </p:cNvPr>
            <p:cNvSpPr txBox="1"/>
            <p:nvPr/>
          </p:nvSpPr>
          <p:spPr>
            <a:xfrm>
              <a:off x="2682152" y="7393286"/>
              <a:ext cx="8410575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400" i="1">
                  <a:solidFill>
                    <a:schemeClr val="tx1">
                      <a:lumMod val="75000"/>
                    </a:schemeClr>
                  </a:solidFill>
                  <a:latin typeface="Montserrat Medium"/>
                </a:rPr>
                <a:t>Metrics</a:t>
              </a:r>
            </a:p>
          </p:txBody>
        </p:sp>
        <p:pic>
          <p:nvPicPr>
            <p:cNvPr id="23" name="Graphic 22" descr="Information outline">
              <a:extLst>
                <a:ext uri="{FF2B5EF4-FFF2-40B4-BE49-F238E27FC236}">
                  <a16:creationId xmlns:a16="http://schemas.microsoft.com/office/drawing/2014/main" id="{424E6E52-60E9-65D2-441C-6E960AA7E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8622" y="7301655"/>
              <a:ext cx="952702" cy="9527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946E1-7458-1E79-5879-41A3ACD05F1F}"/>
                </a:ext>
              </a:extLst>
            </p:cNvPr>
            <p:cNvSpPr txBox="1"/>
            <p:nvPr/>
          </p:nvSpPr>
          <p:spPr>
            <a:xfrm>
              <a:off x="2638292" y="8568420"/>
              <a:ext cx="826971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Average Response Time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899E144-BD48-AE58-1580-84B361CC7AD4}"/>
                </a:ext>
              </a:extLst>
            </p:cNvPr>
            <p:cNvGrpSpPr/>
            <p:nvPr/>
          </p:nvGrpSpPr>
          <p:grpSpPr>
            <a:xfrm>
              <a:off x="1864601" y="8777285"/>
              <a:ext cx="182880" cy="182880"/>
              <a:chOff x="13225508" y="4355903"/>
              <a:chExt cx="3663224" cy="3828324"/>
            </a:xfrm>
          </p:grpSpPr>
          <p:sp>
            <p:nvSpPr>
              <p:cNvPr id="26" name="Shape 1174">
                <a:extLst>
                  <a:ext uri="{FF2B5EF4-FFF2-40B4-BE49-F238E27FC236}">
                    <a16:creationId xmlns:a16="http://schemas.microsoft.com/office/drawing/2014/main" id="{2EA99C8D-931A-BC0E-8A09-89E6737FC58D}"/>
                  </a:ext>
                </a:extLst>
              </p:cNvPr>
              <p:cNvSpPr/>
              <p:nvPr/>
            </p:nvSpPr>
            <p:spPr>
              <a:xfrm rot="2700000">
                <a:off x="13225508" y="4521003"/>
                <a:ext cx="3663224" cy="3663224"/>
              </a:xfrm>
              <a:prstGeom prst="roundRect">
                <a:avLst>
                  <a:gd name="adj" fmla="val 19159"/>
                </a:avLst>
              </a:prstGeom>
              <a:solidFill>
                <a:srgbClr val="4A4A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27" name="Shape 1175">
                <a:extLst>
                  <a:ext uri="{FF2B5EF4-FFF2-40B4-BE49-F238E27FC236}">
                    <a16:creationId xmlns:a16="http://schemas.microsoft.com/office/drawing/2014/main" id="{13917FA1-5BB6-B7FF-7858-2D1008F4DC39}"/>
                  </a:ext>
                </a:extLst>
              </p:cNvPr>
              <p:cNvSpPr/>
              <p:nvPr/>
            </p:nvSpPr>
            <p:spPr>
              <a:xfrm rot="2700000">
                <a:off x="13225508" y="4355903"/>
                <a:ext cx="3663224" cy="3663224"/>
              </a:xfrm>
              <a:prstGeom prst="roundRect">
                <a:avLst>
                  <a:gd name="adj" fmla="val 1659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B7D4D5-2D71-2055-405B-796B85856815}"/>
                </a:ext>
              </a:extLst>
            </p:cNvPr>
            <p:cNvSpPr txBox="1"/>
            <p:nvPr/>
          </p:nvSpPr>
          <p:spPr>
            <a:xfrm>
              <a:off x="2638292" y="9538905"/>
              <a:ext cx="8269714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latin typeface="Montserrat" pitchFamily="2" charset="0"/>
                </a:defRPr>
              </a:lvl1pPr>
            </a:lstStyle>
            <a:p>
              <a:r>
                <a:rPr lang="en-US"/>
                <a:t>Peak Response Time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5BFC57-84FF-8E05-A28A-03C711BF0743}"/>
                </a:ext>
              </a:extLst>
            </p:cNvPr>
            <p:cNvGrpSpPr/>
            <p:nvPr/>
          </p:nvGrpSpPr>
          <p:grpSpPr>
            <a:xfrm>
              <a:off x="1864601" y="9747770"/>
              <a:ext cx="182880" cy="182880"/>
              <a:chOff x="13225508" y="4355903"/>
              <a:chExt cx="3663224" cy="3828324"/>
            </a:xfrm>
          </p:grpSpPr>
          <p:sp>
            <p:nvSpPr>
              <p:cNvPr id="30" name="Shape 1174">
                <a:extLst>
                  <a:ext uri="{FF2B5EF4-FFF2-40B4-BE49-F238E27FC236}">
                    <a16:creationId xmlns:a16="http://schemas.microsoft.com/office/drawing/2014/main" id="{FAC79058-DD45-9BFC-9641-1D73144CC6E0}"/>
                  </a:ext>
                </a:extLst>
              </p:cNvPr>
              <p:cNvSpPr/>
              <p:nvPr/>
            </p:nvSpPr>
            <p:spPr>
              <a:xfrm rot="2700000">
                <a:off x="13225508" y="4521003"/>
                <a:ext cx="3663224" cy="3663224"/>
              </a:xfrm>
              <a:prstGeom prst="roundRect">
                <a:avLst>
                  <a:gd name="adj" fmla="val 19159"/>
                </a:avLst>
              </a:prstGeom>
              <a:solidFill>
                <a:srgbClr val="4A4A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31" name="Shape 1175">
                <a:extLst>
                  <a:ext uri="{FF2B5EF4-FFF2-40B4-BE49-F238E27FC236}">
                    <a16:creationId xmlns:a16="http://schemas.microsoft.com/office/drawing/2014/main" id="{5AB52162-90D6-35E8-4F0B-AB10ED0F7BF7}"/>
                  </a:ext>
                </a:extLst>
              </p:cNvPr>
              <p:cNvSpPr/>
              <p:nvPr/>
            </p:nvSpPr>
            <p:spPr>
              <a:xfrm rot="2700000">
                <a:off x="13225508" y="4355903"/>
                <a:ext cx="3663224" cy="3663224"/>
              </a:xfrm>
              <a:prstGeom prst="roundRect">
                <a:avLst>
                  <a:gd name="adj" fmla="val 1659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3DBAA7-77F9-0997-582D-75930BEAE33E}"/>
                </a:ext>
              </a:extLst>
            </p:cNvPr>
            <p:cNvSpPr txBox="1"/>
            <p:nvPr/>
          </p:nvSpPr>
          <p:spPr>
            <a:xfrm>
              <a:off x="2638292" y="10479680"/>
              <a:ext cx="8269714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200">
                  <a:latin typeface="Montserrat" pitchFamily="2" charset="0"/>
                </a:rPr>
                <a:t>Error rate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998F35-B2AE-1174-5F09-7BF210564BF4}"/>
                </a:ext>
              </a:extLst>
            </p:cNvPr>
            <p:cNvGrpSpPr/>
            <p:nvPr/>
          </p:nvGrpSpPr>
          <p:grpSpPr>
            <a:xfrm>
              <a:off x="1864601" y="10688545"/>
              <a:ext cx="182880" cy="182880"/>
              <a:chOff x="13225508" y="4355903"/>
              <a:chExt cx="3663224" cy="3828324"/>
            </a:xfrm>
          </p:grpSpPr>
          <p:sp>
            <p:nvSpPr>
              <p:cNvPr id="34" name="Shape 1174">
                <a:extLst>
                  <a:ext uri="{FF2B5EF4-FFF2-40B4-BE49-F238E27FC236}">
                    <a16:creationId xmlns:a16="http://schemas.microsoft.com/office/drawing/2014/main" id="{460AFC89-F650-5648-96E3-08914095B563}"/>
                  </a:ext>
                </a:extLst>
              </p:cNvPr>
              <p:cNvSpPr/>
              <p:nvPr/>
            </p:nvSpPr>
            <p:spPr>
              <a:xfrm rot="2700000">
                <a:off x="13225508" y="4521003"/>
                <a:ext cx="3663224" cy="3663224"/>
              </a:xfrm>
              <a:prstGeom prst="roundRect">
                <a:avLst>
                  <a:gd name="adj" fmla="val 19159"/>
                </a:avLst>
              </a:prstGeom>
              <a:solidFill>
                <a:srgbClr val="4A4A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35" name="Shape 1175">
                <a:extLst>
                  <a:ext uri="{FF2B5EF4-FFF2-40B4-BE49-F238E27FC236}">
                    <a16:creationId xmlns:a16="http://schemas.microsoft.com/office/drawing/2014/main" id="{ECF15937-262B-7687-2604-AD87776BAA2F}"/>
                  </a:ext>
                </a:extLst>
              </p:cNvPr>
              <p:cNvSpPr/>
              <p:nvPr/>
            </p:nvSpPr>
            <p:spPr>
              <a:xfrm rot="2700000">
                <a:off x="13225508" y="4355903"/>
                <a:ext cx="3663224" cy="3663224"/>
              </a:xfrm>
              <a:prstGeom prst="roundRect">
                <a:avLst>
                  <a:gd name="adj" fmla="val 1659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C76CC1-482D-D4D0-1150-BC1A921D0807}"/>
                </a:ext>
              </a:extLst>
            </p:cNvPr>
            <p:cNvSpPr txBox="1"/>
            <p:nvPr/>
          </p:nvSpPr>
          <p:spPr>
            <a:xfrm>
              <a:off x="2638292" y="11423058"/>
              <a:ext cx="8269714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200">
                  <a:latin typeface="Montserrat" pitchFamily="2" charset="0"/>
                </a:rPr>
                <a:t>Request per second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944EB1-2D05-A318-70E1-601F16735FEC}"/>
                </a:ext>
              </a:extLst>
            </p:cNvPr>
            <p:cNvGrpSpPr/>
            <p:nvPr/>
          </p:nvGrpSpPr>
          <p:grpSpPr>
            <a:xfrm>
              <a:off x="1864601" y="11631923"/>
              <a:ext cx="182880" cy="182880"/>
              <a:chOff x="13225508" y="4355903"/>
              <a:chExt cx="3663224" cy="3828324"/>
            </a:xfrm>
          </p:grpSpPr>
          <p:sp>
            <p:nvSpPr>
              <p:cNvPr id="38" name="Shape 1174">
                <a:extLst>
                  <a:ext uri="{FF2B5EF4-FFF2-40B4-BE49-F238E27FC236}">
                    <a16:creationId xmlns:a16="http://schemas.microsoft.com/office/drawing/2014/main" id="{05F26079-7B8E-1D1F-FC6E-218A41470150}"/>
                  </a:ext>
                </a:extLst>
              </p:cNvPr>
              <p:cNvSpPr/>
              <p:nvPr/>
            </p:nvSpPr>
            <p:spPr>
              <a:xfrm rot="2700000">
                <a:off x="13225508" y="4521003"/>
                <a:ext cx="3663224" cy="3663224"/>
              </a:xfrm>
              <a:prstGeom prst="roundRect">
                <a:avLst>
                  <a:gd name="adj" fmla="val 19159"/>
                </a:avLst>
              </a:prstGeom>
              <a:solidFill>
                <a:srgbClr val="4A4A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39" name="Shape 1175">
                <a:extLst>
                  <a:ext uri="{FF2B5EF4-FFF2-40B4-BE49-F238E27FC236}">
                    <a16:creationId xmlns:a16="http://schemas.microsoft.com/office/drawing/2014/main" id="{DE8101FC-5FBE-0CA1-5D76-968FE85B6FC8}"/>
                  </a:ext>
                </a:extLst>
              </p:cNvPr>
              <p:cNvSpPr/>
              <p:nvPr/>
            </p:nvSpPr>
            <p:spPr>
              <a:xfrm rot="2700000">
                <a:off x="13225508" y="4355903"/>
                <a:ext cx="3663224" cy="3663224"/>
              </a:xfrm>
              <a:prstGeom prst="roundRect">
                <a:avLst>
                  <a:gd name="adj" fmla="val 1659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630EC2-FD3A-E10A-EEB5-5A9EC8041FED}"/>
                </a:ext>
              </a:extLst>
            </p:cNvPr>
            <p:cNvSpPr txBox="1"/>
            <p:nvPr/>
          </p:nvSpPr>
          <p:spPr>
            <a:xfrm>
              <a:off x="2638292" y="12295729"/>
              <a:ext cx="8269714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200">
                  <a:latin typeface="Montserrat" pitchFamily="2" charset="0"/>
                </a:rPr>
                <a:t>Throughput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97F243-AA3D-AD9D-95D3-E45C48F08E6C}"/>
                </a:ext>
              </a:extLst>
            </p:cNvPr>
            <p:cNvGrpSpPr/>
            <p:nvPr/>
          </p:nvGrpSpPr>
          <p:grpSpPr>
            <a:xfrm>
              <a:off x="1864601" y="12504594"/>
              <a:ext cx="182880" cy="182880"/>
              <a:chOff x="13225508" y="4355903"/>
              <a:chExt cx="3663224" cy="3828324"/>
            </a:xfrm>
          </p:grpSpPr>
          <p:sp>
            <p:nvSpPr>
              <p:cNvPr id="42" name="Shape 1174">
                <a:extLst>
                  <a:ext uri="{FF2B5EF4-FFF2-40B4-BE49-F238E27FC236}">
                    <a16:creationId xmlns:a16="http://schemas.microsoft.com/office/drawing/2014/main" id="{A23A7D29-E144-5CAF-6932-39EC74426CB8}"/>
                  </a:ext>
                </a:extLst>
              </p:cNvPr>
              <p:cNvSpPr/>
              <p:nvPr/>
            </p:nvSpPr>
            <p:spPr>
              <a:xfrm rot="2700000">
                <a:off x="13225508" y="4521003"/>
                <a:ext cx="3663224" cy="3663224"/>
              </a:xfrm>
              <a:prstGeom prst="roundRect">
                <a:avLst>
                  <a:gd name="adj" fmla="val 19159"/>
                </a:avLst>
              </a:prstGeom>
              <a:solidFill>
                <a:srgbClr val="4A4A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43" name="Shape 1175">
                <a:extLst>
                  <a:ext uri="{FF2B5EF4-FFF2-40B4-BE49-F238E27FC236}">
                    <a16:creationId xmlns:a16="http://schemas.microsoft.com/office/drawing/2014/main" id="{8802F14E-1071-FD4F-8D63-D00C2B643A5B}"/>
                  </a:ext>
                </a:extLst>
              </p:cNvPr>
              <p:cNvSpPr/>
              <p:nvPr/>
            </p:nvSpPr>
            <p:spPr>
              <a:xfrm rot="2700000">
                <a:off x="13225508" y="4355903"/>
                <a:ext cx="3663224" cy="3663224"/>
              </a:xfrm>
              <a:prstGeom prst="roundRect">
                <a:avLst>
                  <a:gd name="adj" fmla="val 16592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400">
                    <a:solidFill>
                      <a:srgbClr val="77716C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2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737827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9600" b="1">
                <a:solidFill>
                  <a:srgbClr val="158666"/>
                </a:solidFill>
                <a:latin typeface="Montserrat" panose="00000500000000000000" pitchFamily="2" charset="0"/>
                <a:cs typeface="Bebas Neue"/>
              </a:rPr>
              <a:t>Demo</a:t>
            </a:r>
            <a:endParaRPr sz="9600" b="1" cap="all">
              <a:solidFill>
                <a:srgbClr val="158666"/>
              </a:solidFill>
              <a:latin typeface="Montserrat" panose="00000500000000000000" pitchFamily="2" charset="0"/>
              <a:cs typeface="Bebas Neue"/>
            </a:endParaRPr>
          </a:p>
        </p:txBody>
      </p:sp>
      <p:pic>
        <p:nvPicPr>
          <p:cNvPr id="5" name="Picture 4" descr="Using Locust for Load Testing - Indellient: Cloud Application Development">
            <a:extLst>
              <a:ext uri="{FF2B5EF4-FFF2-40B4-BE49-F238E27FC236}">
                <a16:creationId xmlns:a16="http://schemas.microsoft.com/office/drawing/2014/main" id="{DC4EBD72-0A6B-66C4-82E9-A64BEDBE0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8" t="33609" r="20641" b="35041"/>
          <a:stretch/>
        </p:blipFill>
        <p:spPr bwMode="auto">
          <a:xfrm>
            <a:off x="7889568" y="6440680"/>
            <a:ext cx="8604864" cy="2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Demo</a:t>
            </a:r>
            <a:r>
              <a:rPr lang="en-US">
                <a:solidFill>
                  <a:srgbClr val="158666"/>
                </a:solidFill>
              </a:rPr>
              <a:t> scenarios</a:t>
            </a:r>
            <a:endParaRPr>
              <a:solidFill>
                <a:srgbClr val="1586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62D24-02F0-85DA-38A9-C3302710F7A0}"/>
              </a:ext>
            </a:extLst>
          </p:cNvPr>
          <p:cNvGrpSpPr/>
          <p:nvPr/>
        </p:nvGrpSpPr>
        <p:grpSpPr>
          <a:xfrm>
            <a:off x="2682152" y="3760350"/>
            <a:ext cx="8611881" cy="1783454"/>
            <a:chOff x="1643743" y="2596659"/>
            <a:chExt cx="8611881" cy="17834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DE6C1-5B4C-4D96-889C-999AE42C335A}"/>
                </a:ext>
              </a:extLst>
            </p:cNvPr>
            <p:cNvSpPr txBox="1"/>
            <p:nvPr/>
          </p:nvSpPr>
          <p:spPr>
            <a:xfrm>
              <a:off x="1643744" y="3258633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Host: CPU i5 8250u, 8GB RAM DDR4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D61C22-B256-EE16-FBD5-EDE8824BD36D}"/>
                </a:ext>
              </a:extLst>
            </p:cNvPr>
            <p:cNvSpPr txBox="1"/>
            <p:nvPr/>
          </p:nvSpPr>
          <p:spPr>
            <a:xfrm>
              <a:off x="1643744" y="3856893"/>
              <a:ext cx="807888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Hosting and testing on one machine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B2D6D-0E8B-ADC8-E01E-C52F72CDE379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Environment</a:t>
              </a:r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D825C5-2013-594A-72FF-FB8CD3FEB29A}"/>
              </a:ext>
            </a:extLst>
          </p:cNvPr>
          <p:cNvSpPr txBox="1"/>
          <p:nvPr/>
        </p:nvSpPr>
        <p:spPr>
          <a:xfrm>
            <a:off x="2682152" y="2570284"/>
            <a:ext cx="841057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4400" i="1">
                <a:solidFill>
                  <a:schemeClr val="tx1">
                    <a:lumMod val="75000"/>
                  </a:schemeClr>
                </a:solidFill>
                <a:latin typeface="Montserrat Medium"/>
              </a:rPr>
              <a:t>Demo 1</a:t>
            </a:r>
          </a:p>
        </p:txBody>
      </p:sp>
      <p:pic>
        <p:nvPicPr>
          <p:cNvPr id="23" name="Graphic 22" descr="Information outline">
            <a:extLst>
              <a:ext uri="{FF2B5EF4-FFF2-40B4-BE49-F238E27FC236}">
                <a16:creationId xmlns:a16="http://schemas.microsoft.com/office/drawing/2014/main" id="{424E6E52-60E9-65D2-441C-6E960AA7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2478653"/>
            <a:ext cx="952702" cy="95270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7EF491-15EE-7918-933C-8507D30E47EB}"/>
              </a:ext>
            </a:extLst>
          </p:cNvPr>
          <p:cNvGrpSpPr/>
          <p:nvPr/>
        </p:nvGrpSpPr>
        <p:grpSpPr>
          <a:xfrm>
            <a:off x="2682152" y="5969006"/>
            <a:ext cx="13597753" cy="1783454"/>
            <a:chOff x="1643743" y="2596659"/>
            <a:chExt cx="13597753" cy="17834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8B4758-0FE6-1945-CA6D-B2701F48D302}"/>
                </a:ext>
              </a:extLst>
            </p:cNvPr>
            <p:cNvSpPr txBox="1"/>
            <p:nvPr/>
          </p:nvSpPr>
          <p:spPr>
            <a:xfrm>
              <a:off x="1643743" y="3258633"/>
              <a:ext cx="8954035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Many users find a list of all hostel in the database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52DB8C-4168-33D5-9CB6-E2F7D0AE763C}"/>
                </a:ext>
              </a:extLst>
            </p:cNvPr>
            <p:cNvSpPr txBox="1"/>
            <p:nvPr/>
          </p:nvSpPr>
          <p:spPr>
            <a:xfrm>
              <a:off x="1643743" y="3856893"/>
              <a:ext cx="13597753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Request: </a:t>
              </a:r>
              <a:r>
                <a:rPr lang="en-US" sz="2800" i="1">
                  <a:solidFill>
                    <a:schemeClr val="tx1">
                      <a:lumMod val="75000"/>
                    </a:schemeClr>
                  </a:solidFill>
                </a:rPr>
                <a:t>GET "localhost://8080/sakura//hostel/list?province=0&amp;district=0”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F0FE74-7F6B-4CDE-98C6-C60041D26D16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Scenarios</a:t>
              </a:r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4B0ACF-2614-2442-7B44-7F107334B84F}"/>
              </a:ext>
            </a:extLst>
          </p:cNvPr>
          <p:cNvGrpSpPr/>
          <p:nvPr/>
        </p:nvGrpSpPr>
        <p:grpSpPr>
          <a:xfrm>
            <a:off x="2682151" y="8172197"/>
            <a:ext cx="8954035" cy="1185194"/>
            <a:chOff x="1643743" y="2596659"/>
            <a:chExt cx="8954035" cy="11851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9BF4F6-545D-5666-4806-5F4A4875A8EC}"/>
                </a:ext>
              </a:extLst>
            </p:cNvPr>
            <p:cNvSpPr txBox="1"/>
            <p:nvPr/>
          </p:nvSpPr>
          <p:spPr>
            <a:xfrm>
              <a:off x="1643743" y="3258633"/>
              <a:ext cx="8954035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Response time &lt; 3.0s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5085D3-33D2-0A8F-F01F-E2E924C7525B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Metrics</a:t>
              </a:r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9BF45-6BB5-9821-1A26-F840459652EF}"/>
              </a:ext>
            </a:extLst>
          </p:cNvPr>
          <p:cNvGrpSpPr/>
          <p:nvPr/>
        </p:nvGrpSpPr>
        <p:grpSpPr>
          <a:xfrm>
            <a:off x="2682153" y="9762390"/>
            <a:ext cx="14099776" cy="1616081"/>
            <a:chOff x="1643743" y="2596659"/>
            <a:chExt cx="14099776" cy="16160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BB7FDC-FAAB-83B3-6876-531F3528F396}"/>
                </a:ext>
              </a:extLst>
            </p:cNvPr>
            <p:cNvSpPr txBox="1"/>
            <p:nvPr/>
          </p:nvSpPr>
          <p:spPr>
            <a:xfrm>
              <a:off x="1643743" y="3258633"/>
              <a:ext cx="14099776" cy="954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Find </a:t>
              </a:r>
              <a:r>
                <a:rPr lang="en-US" sz="2800" i="1">
                  <a:solidFill>
                    <a:srgbClr val="158666"/>
                  </a:solidFill>
                </a:rPr>
                <a:t>Load (number of users)</a:t>
              </a:r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 makes </a:t>
              </a:r>
              <a:r>
                <a:rPr lang="en-US" sz="2800" i="1">
                  <a:solidFill>
                    <a:srgbClr val="158666"/>
                  </a:solidFill>
                  <a:effectLst/>
                </a:rPr>
                <a:t>Response Time more than 3.0 seconds</a:t>
              </a:r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, with current server configuration and source code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F1A879-20CB-96E0-9B6B-35189FF3D3FB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Goal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2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Demo</a:t>
            </a:r>
            <a:r>
              <a:rPr lang="en-US">
                <a:solidFill>
                  <a:srgbClr val="158666"/>
                </a:solidFill>
              </a:rPr>
              <a:t> scenarios</a:t>
            </a:r>
            <a:endParaRPr>
              <a:solidFill>
                <a:srgbClr val="1586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D62D24-02F0-85DA-38A9-C3302710F7A0}"/>
              </a:ext>
            </a:extLst>
          </p:cNvPr>
          <p:cNvGrpSpPr/>
          <p:nvPr/>
        </p:nvGrpSpPr>
        <p:grpSpPr>
          <a:xfrm>
            <a:off x="2682152" y="3222474"/>
            <a:ext cx="8611881" cy="1783454"/>
            <a:chOff x="1643743" y="2596659"/>
            <a:chExt cx="8611881" cy="17834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DE6C1-5B4C-4D96-889C-999AE42C335A}"/>
                </a:ext>
              </a:extLst>
            </p:cNvPr>
            <p:cNvSpPr txBox="1"/>
            <p:nvPr/>
          </p:nvSpPr>
          <p:spPr>
            <a:xfrm>
              <a:off x="1643744" y="3258633"/>
              <a:ext cx="8611880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Host: CPU i5 8250u, 8GB RAM DDR4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D61C22-B256-EE16-FBD5-EDE8824BD36D}"/>
                </a:ext>
              </a:extLst>
            </p:cNvPr>
            <p:cNvSpPr txBox="1"/>
            <p:nvPr/>
          </p:nvSpPr>
          <p:spPr>
            <a:xfrm>
              <a:off x="1643744" y="3856893"/>
              <a:ext cx="807888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/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Hosting </a:t>
              </a:r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a</a:t>
              </a:r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nd testing on one machine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7B2D6D-0E8B-ADC8-E01E-C52F72CDE379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Environment</a:t>
              </a:r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3D825C5-2013-594A-72FF-FB8CD3FEB29A}"/>
              </a:ext>
            </a:extLst>
          </p:cNvPr>
          <p:cNvSpPr txBox="1"/>
          <p:nvPr/>
        </p:nvSpPr>
        <p:spPr>
          <a:xfrm>
            <a:off x="2682152" y="2157910"/>
            <a:ext cx="841057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4400" i="1">
                <a:solidFill>
                  <a:schemeClr val="tx1">
                    <a:lumMod val="75000"/>
                  </a:schemeClr>
                </a:solidFill>
                <a:latin typeface="Montserrat Medium"/>
              </a:rPr>
              <a:t>Demo 2</a:t>
            </a:r>
          </a:p>
        </p:txBody>
      </p:sp>
      <p:pic>
        <p:nvPicPr>
          <p:cNvPr id="23" name="Graphic 22" descr="Information outline">
            <a:extLst>
              <a:ext uri="{FF2B5EF4-FFF2-40B4-BE49-F238E27FC236}">
                <a16:creationId xmlns:a16="http://schemas.microsoft.com/office/drawing/2014/main" id="{424E6E52-60E9-65D2-441C-6E960AA7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2066279"/>
            <a:ext cx="952702" cy="95270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7EF491-15EE-7918-933C-8507D30E47EB}"/>
              </a:ext>
            </a:extLst>
          </p:cNvPr>
          <p:cNvGrpSpPr/>
          <p:nvPr/>
        </p:nvGrpSpPr>
        <p:grpSpPr>
          <a:xfrm>
            <a:off x="2682150" y="5287695"/>
            <a:ext cx="14942462" cy="6004330"/>
            <a:chOff x="1643741" y="2596659"/>
            <a:chExt cx="14942462" cy="6004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8B4758-0FE6-1945-CA6D-B2701F48D302}"/>
                </a:ext>
              </a:extLst>
            </p:cNvPr>
            <p:cNvSpPr txBox="1"/>
            <p:nvPr/>
          </p:nvSpPr>
          <p:spPr>
            <a:xfrm>
              <a:off x="1643743" y="3258633"/>
              <a:ext cx="8954035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Simulation user’s scenarios, including 4 steps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52DB8C-4168-33D5-9CB6-E2F7D0AE763C}"/>
                </a:ext>
              </a:extLst>
            </p:cNvPr>
            <p:cNvSpPr txBox="1"/>
            <p:nvPr/>
          </p:nvSpPr>
          <p:spPr>
            <a:xfrm>
              <a:off x="1643743" y="3713461"/>
              <a:ext cx="13597753" cy="1230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marL="514350" indent="-514350" algn="just">
                <a:lnSpc>
                  <a:spcPct val="150000"/>
                </a:lnSpc>
                <a:buAutoNum type="arabicParenBoth"/>
              </a:pPr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View list of all hostels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>
                  <a:solidFill>
                    <a:schemeClr val="tx1">
                      <a:lumMod val="75000"/>
                    </a:schemeClr>
                  </a:solidFill>
                </a:rPr>
                <a:t>	</a:t>
              </a:r>
              <a:r>
                <a:rPr lang="en-US" sz="2400" b="1" i="1">
                  <a:solidFill>
                    <a:schemeClr val="tx1">
                      <a:lumMod val="75000"/>
                    </a:schemeClr>
                  </a:solidFill>
                </a:rPr>
                <a:t>GET "http://localhost:8080/sakura/hostel/list?province=0&amp;district=0"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F0FE74-7F6B-4CDE-98C6-C60041D26D16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Scenarios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05C7D6-0E51-2924-8769-667D6420963B}"/>
                </a:ext>
              </a:extLst>
            </p:cNvPr>
            <p:cNvSpPr txBox="1"/>
            <p:nvPr/>
          </p:nvSpPr>
          <p:spPr>
            <a:xfrm>
              <a:off x="1643742" y="4932567"/>
              <a:ext cx="14942461" cy="1230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(2) View detail information of Sakura hostel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>
                  <a:solidFill>
                    <a:schemeClr val="tx1">
                      <a:lumMod val="75000"/>
                    </a:schemeClr>
                  </a:solidFill>
                </a:rPr>
                <a:t>	GET “http://localhost:8080/sakura/hostel/detail?filterStar=0&amp;hostelId=1"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860F8D-FD02-69A5-4730-A0EA83BAECDC}"/>
                </a:ext>
              </a:extLst>
            </p:cNvPr>
            <p:cNvSpPr txBox="1"/>
            <p:nvPr/>
          </p:nvSpPr>
          <p:spPr>
            <a:xfrm>
              <a:off x="1643741" y="6151673"/>
              <a:ext cx="14368721" cy="1230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(3) View 1-star reviews of the Sakura hostel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>
                  <a:solidFill>
                    <a:schemeClr val="tx1">
                      <a:lumMod val="75000"/>
                    </a:schemeClr>
                  </a:solidFill>
                </a:rPr>
                <a:t>	 GET "http://localhost:8080/sakura/hostel/detail?hostelId=1&amp;filterStar=1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C12242-546F-117C-DF56-A72D5FE44A67}"/>
                </a:ext>
              </a:extLst>
            </p:cNvPr>
            <p:cNvSpPr txBox="1"/>
            <p:nvPr/>
          </p:nvSpPr>
          <p:spPr>
            <a:xfrm>
              <a:off x="1643741" y="7370780"/>
              <a:ext cx="14942461" cy="12302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sz="2800">
                  <a:solidFill>
                    <a:schemeClr val="tx1">
                      <a:lumMod val="75000"/>
                    </a:schemeClr>
                  </a:solidFill>
                </a:rPr>
                <a:t>(4) View detail information of Big House hostel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>
                  <a:solidFill>
                    <a:schemeClr val="tx1">
                      <a:lumMod val="75000"/>
                    </a:schemeClr>
                  </a:solidFill>
                </a:rPr>
                <a:t>	GET “http://localhost:8080/sakura/hostel/detail?filterStar=0&amp;hostelId=8"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9BF45-6BB5-9821-1A26-F840459652EF}"/>
              </a:ext>
            </a:extLst>
          </p:cNvPr>
          <p:cNvGrpSpPr/>
          <p:nvPr/>
        </p:nvGrpSpPr>
        <p:grpSpPr>
          <a:xfrm>
            <a:off x="2682153" y="11662903"/>
            <a:ext cx="14099776" cy="1185194"/>
            <a:chOff x="1643743" y="2596659"/>
            <a:chExt cx="14099776" cy="118519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BB7FDC-FAAB-83B3-6876-531F3528F396}"/>
                </a:ext>
              </a:extLst>
            </p:cNvPr>
            <p:cNvSpPr txBox="1"/>
            <p:nvPr/>
          </p:nvSpPr>
          <p:spPr>
            <a:xfrm>
              <a:off x="1643743" y="3258633"/>
              <a:ext cx="14099776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2800" i="0">
                  <a:solidFill>
                    <a:schemeClr val="tx1">
                      <a:lumMod val="75000"/>
                    </a:schemeClr>
                  </a:solidFill>
                  <a:effectLst/>
                </a:rPr>
                <a:t>Find </a:t>
              </a:r>
              <a:r>
                <a:rPr lang="en-US" sz="2800" i="1">
                  <a:solidFill>
                    <a:srgbClr val="158666"/>
                  </a:solidFill>
                </a:rPr>
                <a:t>Bottleneck</a:t>
              </a:r>
              <a:endParaRPr lang="en-US" sz="280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F1A879-20CB-96E0-9B6B-35189FF3D3FB}"/>
                </a:ext>
              </a:extLst>
            </p:cNvPr>
            <p:cNvSpPr txBox="1"/>
            <p:nvPr/>
          </p:nvSpPr>
          <p:spPr>
            <a:xfrm>
              <a:off x="1643743" y="2596659"/>
              <a:ext cx="7324678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Goal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1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27269" y="1307738"/>
            <a:ext cx="6139060" cy="120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 sz="6600" b="1">
                <a:solidFill>
                  <a:srgbClr val="158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AGENDA</a:t>
            </a:r>
            <a:endParaRPr sz="5400">
              <a:solidFill>
                <a:srgbClr val="158666"/>
              </a:solidFill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2860000" y="13006455"/>
            <a:ext cx="1478492" cy="6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r" rtl="0"/>
            <a:r>
              <a:rPr lang="en-US" sz="3200">
                <a:solidFill>
                  <a:srgbClr val="595959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02</a:t>
            </a:r>
            <a:endParaRPr sz="10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A951B-631A-2B55-4E6F-507B0F53C47E}"/>
              </a:ext>
            </a:extLst>
          </p:cNvPr>
          <p:cNvGrpSpPr/>
          <p:nvPr/>
        </p:nvGrpSpPr>
        <p:grpSpPr>
          <a:xfrm>
            <a:off x="2605159" y="3444756"/>
            <a:ext cx="11522639" cy="1834265"/>
            <a:chOff x="2898211" y="2972749"/>
            <a:chExt cx="11522639" cy="1834265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3883260" y="2972750"/>
              <a:ext cx="105375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Performance testing</a:t>
              </a:r>
              <a:endParaRPr sz="1000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898211" y="297274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83260" y="3883765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What is performance testing,</a:t>
              </a:r>
              <a:b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</a:br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why do we need it?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01E810-AAF9-648A-AF19-08AF8F1939DD}"/>
              </a:ext>
            </a:extLst>
          </p:cNvPr>
          <p:cNvGrpSpPr/>
          <p:nvPr/>
        </p:nvGrpSpPr>
        <p:grpSpPr>
          <a:xfrm>
            <a:off x="2605159" y="5675097"/>
            <a:ext cx="9122339" cy="1464933"/>
            <a:chOff x="2898211" y="5327929"/>
            <a:chExt cx="9122339" cy="1464933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3883260" y="5327930"/>
              <a:ext cx="81372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Locust’s introduction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898211" y="532792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883260" y="6238945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Overview of Locust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5B1A2-D8F2-012A-77D2-0F6904D2837C}"/>
              </a:ext>
            </a:extLst>
          </p:cNvPr>
          <p:cNvGrpSpPr/>
          <p:nvPr/>
        </p:nvGrpSpPr>
        <p:grpSpPr>
          <a:xfrm>
            <a:off x="2605159" y="7905438"/>
            <a:ext cx="9484289" cy="1834265"/>
            <a:chOff x="2898211" y="7274831"/>
            <a:chExt cx="9484289" cy="1834265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3883260" y="7274832"/>
              <a:ext cx="849924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How to use Locust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898211" y="7274831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883260" y="8185847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Locust’s related components </a:t>
              </a:r>
              <a:b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</a:br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and concepts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82611F-3CD0-5B8A-965E-868D26FD60A3}"/>
              </a:ext>
            </a:extLst>
          </p:cNvPr>
          <p:cNvGrpSpPr/>
          <p:nvPr/>
        </p:nvGrpSpPr>
        <p:grpSpPr>
          <a:xfrm>
            <a:off x="2605159" y="10135780"/>
            <a:ext cx="8123681" cy="1464933"/>
            <a:chOff x="2898211" y="9663773"/>
            <a:chExt cx="8123681" cy="1464933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3883260" y="9663774"/>
              <a:ext cx="7138632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Demo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898211" y="9663773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883260" y="10574789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Implement load testing with Locust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pic>
        <p:nvPicPr>
          <p:cNvPr id="2050" name="Picture 2" descr="Locust Load Testing to Define User Behavior and Run Load Tests">
            <a:extLst>
              <a:ext uri="{FF2B5EF4-FFF2-40B4-BE49-F238E27FC236}">
                <a16:creationId xmlns:a16="http://schemas.microsoft.com/office/drawing/2014/main" id="{A9056580-0031-C966-F355-04CFBA1D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554" y="4114582"/>
            <a:ext cx="10837426" cy="60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6F4EC9F0-AF39-C3B0-1A76-F0C7F744ACE2}"/>
              </a:ext>
            </a:extLst>
          </p:cNvPr>
          <p:cNvSpPr txBox="1"/>
          <p:nvPr/>
        </p:nvSpPr>
        <p:spPr>
          <a:xfrm>
            <a:off x="3190252" y="4616665"/>
            <a:ext cx="12408336" cy="138005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lvl="0" algn="l">
              <a:lnSpc>
                <a:spcPct val="120000"/>
              </a:lnSpc>
              <a:defRPr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  <a:cs typeface="Roboto Light"/>
              </a:defRPr>
            </a:lvl1pPr>
          </a:lstStyle>
          <a:p>
            <a:r>
              <a:rPr lang="en-US"/>
              <a:t>Identify and eliminate the performance </a:t>
            </a:r>
            <a:r>
              <a:rPr lang="en-US" b="1">
                <a:solidFill>
                  <a:srgbClr val="158666"/>
                </a:solidFill>
              </a:rPr>
              <a:t>bottlenecks</a:t>
            </a:r>
            <a:r>
              <a:rPr lang="en-US"/>
              <a:t> in the software application.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F3DF19-FFE6-66C7-2AEE-A0E9568236BC}"/>
              </a:ext>
            </a:extLst>
          </p:cNvPr>
          <p:cNvSpPr txBox="1"/>
          <p:nvPr/>
        </p:nvSpPr>
        <p:spPr>
          <a:xfrm>
            <a:off x="3216152" y="2924589"/>
            <a:ext cx="12095566" cy="138005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lvl="0" algn="just">
              <a:lnSpc>
                <a:spcPct val="120000"/>
              </a:lnSpc>
              <a:defRPr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  <a:cs typeface="Roboto Light"/>
              </a:defRPr>
            </a:lvl1pPr>
          </a:lstStyle>
          <a:p>
            <a:r>
              <a:rPr lang="en-US"/>
              <a:t>Testing measure that evaluates different quality metrics of program or device under a workload</a:t>
            </a:r>
          </a:p>
        </p:txBody>
      </p:sp>
      <p:sp>
        <p:nvSpPr>
          <p:cNvPr id="71" name="Shape 2784">
            <a:extLst>
              <a:ext uri="{FF2B5EF4-FFF2-40B4-BE49-F238E27FC236}">
                <a16:creationId xmlns:a16="http://schemas.microsoft.com/office/drawing/2014/main" id="{D8BC4D14-FDAE-BE2D-392F-5AD898739A8D}"/>
              </a:ext>
            </a:extLst>
          </p:cNvPr>
          <p:cNvSpPr/>
          <p:nvPr/>
        </p:nvSpPr>
        <p:spPr>
          <a:xfrm>
            <a:off x="1622776" y="4797001"/>
            <a:ext cx="952702" cy="95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15866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00A917"/>
              </a:solidFill>
              <a:latin typeface="Montserrat" panose="00000500000000000000" pitchFamily="2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C8CDA479-51E5-F4F7-12FD-D73C59954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6" y="3031374"/>
            <a:ext cx="1004502" cy="1004502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158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Performance</a:t>
            </a:r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 sz="1000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BAF6F-F1B0-7586-E0F6-456EC3321942}"/>
              </a:ext>
            </a:extLst>
          </p:cNvPr>
          <p:cNvGrpSpPr/>
          <p:nvPr/>
        </p:nvGrpSpPr>
        <p:grpSpPr>
          <a:xfrm>
            <a:off x="1488622" y="8716549"/>
            <a:ext cx="3880419" cy="2826917"/>
            <a:chOff x="7684051" y="7034259"/>
            <a:chExt cx="3880419" cy="282691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DEC6BDA-1B11-758C-CE0F-7DA55B5131D6}"/>
                </a:ext>
              </a:extLst>
            </p:cNvPr>
            <p:cNvSpPr/>
            <p:nvPr/>
          </p:nvSpPr>
          <p:spPr>
            <a:xfrm>
              <a:off x="7684051" y="7034259"/>
              <a:ext cx="3880419" cy="2826917"/>
            </a:xfrm>
            <a:prstGeom prst="roundRect">
              <a:avLst>
                <a:gd name="adj" fmla="val 690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884B74-3B8C-DFC0-AF51-70A2ABB89AD5}"/>
                </a:ext>
              </a:extLst>
            </p:cNvPr>
            <p:cNvSpPr txBox="1"/>
            <p:nvPr/>
          </p:nvSpPr>
          <p:spPr>
            <a:xfrm>
              <a:off x="7684051" y="8823526"/>
              <a:ext cx="3880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sz="3200">
                  <a:solidFill>
                    <a:schemeClr val="accent3">
                      <a:lumMod val="50000"/>
                    </a:schemeClr>
                  </a:solidFill>
                </a:rPr>
                <a:t>Speed</a:t>
              </a:r>
            </a:p>
          </p:txBody>
        </p:sp>
        <p:pic>
          <p:nvPicPr>
            <p:cNvPr id="3" name="Graphic 2" descr="Lightning bolt with solid fill">
              <a:extLst>
                <a:ext uri="{FF2B5EF4-FFF2-40B4-BE49-F238E27FC236}">
                  <a16:creationId xmlns:a16="http://schemas.microsoft.com/office/drawing/2014/main" id="{8B21C30E-61DF-75C9-FCAA-5033060BE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7060" y="7622255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E34B34-758D-DEC5-4E45-CE49FBA541CA}"/>
              </a:ext>
            </a:extLst>
          </p:cNvPr>
          <p:cNvGrpSpPr/>
          <p:nvPr/>
        </p:nvGrpSpPr>
        <p:grpSpPr>
          <a:xfrm>
            <a:off x="6152045" y="8760446"/>
            <a:ext cx="3880419" cy="2826917"/>
            <a:chOff x="6609246" y="8716551"/>
            <a:chExt cx="3880419" cy="28269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45A668E-070C-6A7D-DBB4-90EFE1BCD89E}"/>
                </a:ext>
              </a:extLst>
            </p:cNvPr>
            <p:cNvSpPr/>
            <p:nvPr/>
          </p:nvSpPr>
          <p:spPr>
            <a:xfrm>
              <a:off x="6609246" y="8716551"/>
              <a:ext cx="3880419" cy="2826917"/>
            </a:xfrm>
            <a:prstGeom prst="roundRect">
              <a:avLst>
                <a:gd name="adj" fmla="val 690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3B839B-9FD8-CD68-1A55-1959746F0B14}"/>
                </a:ext>
              </a:extLst>
            </p:cNvPr>
            <p:cNvSpPr txBox="1"/>
            <p:nvPr/>
          </p:nvSpPr>
          <p:spPr>
            <a:xfrm>
              <a:off x="6609246" y="10505818"/>
              <a:ext cx="3880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sz="3200">
                  <a:solidFill>
                    <a:schemeClr val="accent3">
                      <a:lumMod val="50000"/>
                    </a:schemeClr>
                  </a:solidFill>
                </a:rPr>
                <a:t>Scalability</a:t>
              </a:r>
            </a:p>
          </p:txBody>
        </p:sp>
        <p:pic>
          <p:nvPicPr>
            <p:cNvPr id="7" name="Graphic 6" descr="Bar chart with solid fill">
              <a:extLst>
                <a:ext uri="{FF2B5EF4-FFF2-40B4-BE49-F238E27FC236}">
                  <a16:creationId xmlns:a16="http://schemas.microsoft.com/office/drawing/2014/main" id="{0605CECF-431D-1C0F-E4BC-8F47DB0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92255" y="9259505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C8FE4-7E6F-CFE0-4E9F-CF7B6D9DD06B}"/>
              </a:ext>
            </a:extLst>
          </p:cNvPr>
          <p:cNvGrpSpPr/>
          <p:nvPr/>
        </p:nvGrpSpPr>
        <p:grpSpPr>
          <a:xfrm>
            <a:off x="10815468" y="8711840"/>
            <a:ext cx="3880419" cy="2826917"/>
            <a:chOff x="11119365" y="8716550"/>
            <a:chExt cx="3880419" cy="282691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E984F29-7ED6-5665-57A5-EA253A2A128E}"/>
                </a:ext>
              </a:extLst>
            </p:cNvPr>
            <p:cNvSpPr/>
            <p:nvPr/>
          </p:nvSpPr>
          <p:spPr>
            <a:xfrm>
              <a:off x="11119365" y="8716550"/>
              <a:ext cx="3880419" cy="2826917"/>
            </a:xfrm>
            <a:prstGeom prst="roundRect">
              <a:avLst>
                <a:gd name="adj" fmla="val 6909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25400" dir="2700000" algn="tl" rotWithShape="0">
                <a:schemeClr val="accent2">
                  <a:lumMod val="60000"/>
                  <a:lumOff val="4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0AF47D0-F257-CA74-726B-3B607B5A64D1}"/>
                </a:ext>
              </a:extLst>
            </p:cNvPr>
            <p:cNvSpPr txBox="1"/>
            <p:nvPr/>
          </p:nvSpPr>
          <p:spPr>
            <a:xfrm>
              <a:off x="11119365" y="10505817"/>
              <a:ext cx="3880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/>
              <a:r>
                <a:rPr lang="en-US" sz="3200">
                  <a:solidFill>
                    <a:schemeClr val="accent3">
                      <a:lumMod val="50000"/>
                    </a:schemeClr>
                  </a:solidFill>
                </a:rPr>
                <a:t>Stability</a:t>
              </a:r>
            </a:p>
          </p:txBody>
        </p:sp>
        <p:pic>
          <p:nvPicPr>
            <p:cNvPr id="9" name="Graphic 8" descr="Chevron arrows with solid fill">
              <a:extLst>
                <a:ext uri="{FF2B5EF4-FFF2-40B4-BE49-F238E27FC236}">
                  <a16:creationId xmlns:a16="http://schemas.microsoft.com/office/drawing/2014/main" id="{5D9563C8-2645-A664-F555-757051BE0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602374" y="9259505"/>
              <a:ext cx="914400" cy="914400"/>
            </a:xfrm>
            <a:prstGeom prst="rect">
              <a:avLst/>
            </a:prstGeom>
          </p:spPr>
        </p:pic>
      </p:grpSp>
      <p:sp>
        <p:nvSpPr>
          <p:cNvPr id="55" name="Google Shape;105;p2">
            <a:extLst>
              <a:ext uri="{FF2B5EF4-FFF2-40B4-BE49-F238E27FC236}">
                <a16:creationId xmlns:a16="http://schemas.microsoft.com/office/drawing/2014/main" id="{88CB3151-517E-46B8-ED0A-6D5BFB1EBFB7}"/>
              </a:ext>
            </a:extLst>
          </p:cNvPr>
          <p:cNvSpPr txBox="1"/>
          <p:nvPr/>
        </p:nvSpPr>
        <p:spPr>
          <a:xfrm>
            <a:off x="1340451" y="7138901"/>
            <a:ext cx="1053759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 sz="4000">
                <a:solidFill>
                  <a:schemeClr val="bg2">
                    <a:lumMod val="50000"/>
                  </a:schemeClr>
                </a:solidFill>
                <a:latin typeface="Montserrat Medium" pitchFamily="2" charset="0"/>
                <a:ea typeface="Montserrat Medium"/>
                <a:cs typeface="Montserrat Medium"/>
                <a:sym typeface="Montserrat Medium"/>
              </a:rPr>
              <a:t>Mainly focus on</a:t>
            </a:r>
            <a:endParaRPr sz="8000">
              <a:solidFill>
                <a:schemeClr val="bg2">
                  <a:lumMod val="50000"/>
                </a:schemeClr>
              </a:solidFill>
              <a:latin typeface="Montserrat Medium" pitchFamily="2" charset="0"/>
            </a:endParaRPr>
          </a:p>
        </p:txBody>
      </p:sp>
      <p:pic>
        <p:nvPicPr>
          <p:cNvPr id="3078" name="Picture 6" descr="Apache JMeter - Apache JMeter™">
            <a:extLst>
              <a:ext uri="{FF2B5EF4-FFF2-40B4-BE49-F238E27FC236}">
                <a16:creationId xmlns:a16="http://schemas.microsoft.com/office/drawing/2014/main" id="{D5EF1084-DF91-75DD-7027-A9C9D9C4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380" y="2074050"/>
            <a:ext cx="4507435" cy="153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atling Logo – TestMatick">
            <a:extLst>
              <a:ext uri="{FF2B5EF4-FFF2-40B4-BE49-F238E27FC236}">
                <a16:creationId xmlns:a16="http://schemas.microsoft.com/office/drawing/2014/main" id="{86CC34F2-E480-A432-48B7-1A6DEC17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399" y="4031342"/>
            <a:ext cx="4220416" cy="14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erformance Testing with LoadRunner – Brightest Academy">
            <a:extLst>
              <a:ext uri="{FF2B5EF4-FFF2-40B4-BE49-F238E27FC236}">
                <a16:creationId xmlns:a16="http://schemas.microsoft.com/office/drawing/2014/main" id="{1581C4EF-7346-75CF-EC50-A85E78285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FEFF1"/>
              </a:clrFrom>
              <a:clrTo>
                <a:srgbClr val="EFEF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9" b="27949"/>
          <a:stretch/>
        </p:blipFill>
        <p:spPr bwMode="auto">
          <a:xfrm>
            <a:off x="17700399" y="9195865"/>
            <a:ext cx="5393735" cy="14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LoadNinja Pricing, Alternatives &amp; More 2022 - Capterra">
            <a:extLst>
              <a:ext uri="{FF2B5EF4-FFF2-40B4-BE49-F238E27FC236}">
                <a16:creationId xmlns:a16="http://schemas.microsoft.com/office/drawing/2014/main" id="{0C3146EC-FA7B-C02B-7331-697A4938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243" y="7519369"/>
            <a:ext cx="4613329" cy="139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ownload NeoLoad Free Edition, Website Performance Testing - Neotys">
            <a:extLst>
              <a:ext uri="{FF2B5EF4-FFF2-40B4-BE49-F238E27FC236}">
                <a16:creationId xmlns:a16="http://schemas.microsoft.com/office/drawing/2014/main" id="{51F6090E-6AEC-2DE4-D64A-4F8DB11D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243" y="6008274"/>
            <a:ext cx="4105572" cy="100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oadView – Library of Testing">
            <a:extLst>
              <a:ext uri="{FF2B5EF4-FFF2-40B4-BE49-F238E27FC236}">
                <a16:creationId xmlns:a16="http://schemas.microsoft.com/office/drawing/2014/main" id="{C7089556-9AAD-90D1-58DE-1063741A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129" y="10675954"/>
            <a:ext cx="37338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6D1B34-6F06-2766-0777-18415CE5F694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Google Shape;105;p2">
            <a:extLst>
              <a:ext uri="{FF2B5EF4-FFF2-40B4-BE49-F238E27FC236}">
                <a16:creationId xmlns:a16="http://schemas.microsoft.com/office/drawing/2014/main" id="{9F4E82D0-D720-E9D2-D5A0-FDDE6EEACA40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158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Type of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performance</a:t>
            </a:r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 lang="en-US" sz="1000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8A5013-A865-ACA1-ED1A-A325B0629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017985"/>
              </p:ext>
            </p:extLst>
          </p:nvPr>
        </p:nvGraphicFramePr>
        <p:xfrm>
          <a:off x="-573812" y="2292071"/>
          <a:ext cx="14741943" cy="1021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18A3365-E572-C9A9-3E3F-90EC874D5C46}"/>
              </a:ext>
            </a:extLst>
          </p:cNvPr>
          <p:cNvGrpSpPr/>
          <p:nvPr/>
        </p:nvGrpSpPr>
        <p:grpSpPr>
          <a:xfrm>
            <a:off x="12646221" y="2796562"/>
            <a:ext cx="10371882" cy="3141162"/>
            <a:chOff x="1506159" y="9054365"/>
            <a:chExt cx="10371882" cy="314116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68E18E-F830-D633-2FFE-8C97383C4184}"/>
                </a:ext>
              </a:extLst>
            </p:cNvPr>
            <p:cNvSpPr/>
            <p:nvPr/>
          </p:nvSpPr>
          <p:spPr>
            <a:xfrm>
              <a:off x="1506159" y="9054365"/>
              <a:ext cx="10371882" cy="3141162"/>
            </a:xfrm>
            <a:prstGeom prst="roundRect">
              <a:avLst>
                <a:gd name="adj" fmla="val 6393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>
                <a:ln>
                  <a:noFill/>
                </a:ln>
                <a:solidFill>
                  <a:srgbClr val="77716C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D970A9-DE70-BA16-4B57-825AA1778057}"/>
                </a:ext>
              </a:extLst>
            </p:cNvPr>
            <p:cNvSpPr txBox="1"/>
            <p:nvPr/>
          </p:nvSpPr>
          <p:spPr>
            <a:xfrm>
              <a:off x="2661420" y="9670569"/>
              <a:ext cx="9114848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2800" b="1">
                  <a:solidFill>
                    <a:srgbClr val="158666"/>
                  </a:solidFill>
                  <a:latin typeface="Montserrat Medium"/>
                </a:rPr>
                <a:t>Performance optimization solutions for software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7FCD4F-350F-4BEA-D792-F6F906D8BC46}"/>
                </a:ext>
              </a:extLst>
            </p:cNvPr>
            <p:cNvSpPr txBox="1"/>
            <p:nvPr/>
          </p:nvSpPr>
          <p:spPr>
            <a:xfrm>
              <a:off x="2682152" y="11012786"/>
              <a:ext cx="8592186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2800" b="1">
                  <a:solidFill>
                    <a:srgbClr val="158666"/>
                  </a:solidFill>
                  <a:latin typeface="Montserrat Medium"/>
                </a:defRPr>
              </a:lvl1pPr>
            </a:lstStyle>
            <a:p>
              <a:r>
                <a:rPr lang="en-US"/>
                <a:t>Avoid unforeseen risks before deploying</a:t>
              </a:r>
            </a:p>
          </p:txBody>
        </p:sp>
        <p:pic>
          <p:nvPicPr>
            <p:cNvPr id="14" name="Graphic 13" descr="Shield Tick outline">
              <a:extLst>
                <a:ext uri="{FF2B5EF4-FFF2-40B4-BE49-F238E27FC236}">
                  <a16:creationId xmlns:a16="http://schemas.microsoft.com/office/drawing/2014/main" id="{5DF3DA2C-4062-AB87-7AAC-38B48674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78038" y="9573157"/>
              <a:ext cx="646328" cy="646328"/>
            </a:xfrm>
            <a:prstGeom prst="rect">
              <a:avLst/>
            </a:prstGeom>
          </p:spPr>
        </p:pic>
        <p:pic>
          <p:nvPicPr>
            <p:cNvPr id="49" name="Graphic 48" descr="Shield Tick outline">
              <a:extLst>
                <a:ext uri="{FF2B5EF4-FFF2-40B4-BE49-F238E27FC236}">
                  <a16:creationId xmlns:a16="http://schemas.microsoft.com/office/drawing/2014/main" id="{25696C4F-F0D7-B55B-2C06-C72A8564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94996" y="10946404"/>
              <a:ext cx="646328" cy="646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8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18783F-1DD1-4C6A-9F4E-431C3A8DAB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F533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bg1">
                <a:lumMod val="9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7CA4CB-7DEA-9E86-2E54-C94DFC1AFD15}"/>
              </a:ext>
            </a:extLst>
          </p:cNvPr>
          <p:cNvGrpSpPr/>
          <p:nvPr/>
        </p:nvGrpSpPr>
        <p:grpSpPr>
          <a:xfrm>
            <a:off x="1245201" y="3730021"/>
            <a:ext cx="13511034" cy="952702"/>
            <a:chOff x="1382791" y="2929719"/>
            <a:chExt cx="13511034" cy="952702"/>
          </a:xfrm>
        </p:grpSpPr>
        <p:pic>
          <p:nvPicPr>
            <p:cNvPr id="34" name="Graphic 33" descr="Information outline">
              <a:extLst>
                <a:ext uri="{FF2B5EF4-FFF2-40B4-BE49-F238E27FC236}">
                  <a16:creationId xmlns:a16="http://schemas.microsoft.com/office/drawing/2014/main" id="{9AE316E7-D994-9716-F07E-69B07008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2791" y="2929719"/>
              <a:ext cx="952702" cy="9527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1B34EF-B4A7-5B9D-EE2B-115305E7A965}"/>
                </a:ext>
              </a:extLst>
            </p:cNvPr>
            <p:cNvSpPr txBox="1"/>
            <p:nvPr/>
          </p:nvSpPr>
          <p:spPr>
            <a:xfrm>
              <a:off x="2701825" y="3052127"/>
              <a:ext cx="12192000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000">
                  <a:solidFill>
                    <a:schemeClr val="bg1"/>
                  </a:solidFill>
                </a:rPr>
                <a:t>User load testing tool written in Python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DAF4D0-E1E6-F601-EBD8-B97F447BCB50}"/>
              </a:ext>
            </a:extLst>
          </p:cNvPr>
          <p:cNvGrpSpPr/>
          <p:nvPr/>
        </p:nvGrpSpPr>
        <p:grpSpPr>
          <a:xfrm>
            <a:off x="1245201" y="5750112"/>
            <a:ext cx="12091809" cy="952702"/>
            <a:chOff x="1382791" y="4759310"/>
            <a:chExt cx="12091809" cy="9527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3CBDAF-327D-551C-E1B6-AB5579F3E677}"/>
                </a:ext>
              </a:extLst>
            </p:cNvPr>
            <p:cNvSpPr txBox="1"/>
            <p:nvPr/>
          </p:nvSpPr>
          <p:spPr>
            <a:xfrm>
              <a:off x="2701825" y="4881718"/>
              <a:ext cx="10772775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>
                  <a:solidFill>
                    <a:schemeClr val="bg1"/>
                  </a:solidFill>
                </a:rPr>
                <a:t>Open source, free</a:t>
              </a:r>
            </a:p>
          </p:txBody>
        </p:sp>
        <p:pic>
          <p:nvPicPr>
            <p:cNvPr id="62" name="Graphic 61" descr="Information outline">
              <a:extLst>
                <a:ext uri="{FF2B5EF4-FFF2-40B4-BE49-F238E27FC236}">
                  <a16:creationId xmlns:a16="http://schemas.microsoft.com/office/drawing/2014/main" id="{464C1807-292A-3B04-12D9-700E4DC2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2791" y="4759310"/>
              <a:ext cx="952702" cy="9527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E6686-F980-4D21-0129-E28078086B84}"/>
              </a:ext>
            </a:extLst>
          </p:cNvPr>
          <p:cNvGrpSpPr/>
          <p:nvPr/>
        </p:nvGrpSpPr>
        <p:grpSpPr>
          <a:xfrm>
            <a:off x="1245201" y="7912550"/>
            <a:ext cx="11842149" cy="1445847"/>
            <a:chOff x="1382791" y="6959848"/>
            <a:chExt cx="11842149" cy="14458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8E9999-02BD-04DB-21E6-CD0E917FACCB}"/>
                </a:ext>
              </a:extLst>
            </p:cNvPr>
            <p:cNvSpPr txBox="1"/>
            <p:nvPr/>
          </p:nvSpPr>
          <p:spPr>
            <a:xfrm>
              <a:off x="2701825" y="7082256"/>
              <a:ext cx="10523115" cy="1323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40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>
                  <a:solidFill>
                    <a:schemeClr val="bg1"/>
                  </a:solidFill>
                </a:rPr>
                <a:t>Created by Carl Bystrom in 2010, adopted by ESN Social Software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63" name="Graphic 62" descr="Information outline">
              <a:extLst>
                <a:ext uri="{FF2B5EF4-FFF2-40B4-BE49-F238E27FC236}">
                  <a16:creationId xmlns:a16="http://schemas.microsoft.com/office/drawing/2014/main" id="{CB215E96-0910-15C1-851C-4B07BA355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2791" y="6959848"/>
              <a:ext cx="952702" cy="952702"/>
            </a:xfrm>
            <a:prstGeom prst="rect">
              <a:avLst/>
            </a:prstGeom>
          </p:spPr>
        </p:pic>
      </p:grp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bg1">
                    <a:lumMod val="75000"/>
                  </a:schemeClr>
                </a:solidFill>
                <a:latin typeface="Montserrat Medium"/>
              </a:rPr>
              <a:t>What is </a:t>
            </a:r>
            <a:r>
              <a:rPr lang="en-US">
                <a:solidFill>
                  <a:schemeClr val="bg1">
                    <a:lumMod val="95000"/>
                  </a:schemeClr>
                </a:solidFill>
                <a:latin typeface="Montserrat Medium"/>
              </a:rPr>
              <a:t>Locust?</a:t>
            </a:r>
            <a:endParaRPr>
              <a:solidFill>
                <a:schemeClr val="bg1">
                  <a:lumMod val="95000"/>
                </a:schemeClr>
              </a:solidFill>
              <a:latin typeface="Montserra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457FE-0DE1-4AFD-2AEE-24E2F3E90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5" t="13530" r="13555"/>
          <a:stretch/>
        </p:blipFill>
        <p:spPr>
          <a:xfrm>
            <a:off x="15122567" y="2927363"/>
            <a:ext cx="8546841" cy="65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Locust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introduction</a:t>
            </a:r>
            <a:endParaRPr>
              <a:solidFill>
                <a:schemeClr val="tx1">
                  <a:lumMod val="75000"/>
                </a:schemeClr>
              </a:solidFill>
              <a:latin typeface="Montserrat Medium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239753-2722-1C2E-5021-979C29246255}"/>
              </a:ext>
            </a:extLst>
          </p:cNvPr>
          <p:cNvGrpSpPr/>
          <p:nvPr/>
        </p:nvGrpSpPr>
        <p:grpSpPr>
          <a:xfrm>
            <a:off x="1488622" y="2695092"/>
            <a:ext cx="9604105" cy="952702"/>
            <a:chOff x="1488622" y="2695092"/>
            <a:chExt cx="9604105" cy="9527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568C25-3594-9188-DEE0-2C6C96E21B42}"/>
                </a:ext>
              </a:extLst>
            </p:cNvPr>
            <p:cNvSpPr txBox="1"/>
            <p:nvPr/>
          </p:nvSpPr>
          <p:spPr>
            <a:xfrm>
              <a:off x="2682152" y="2786723"/>
              <a:ext cx="8410575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400">
                  <a:solidFill>
                    <a:schemeClr val="tx1">
                      <a:lumMod val="75000"/>
                    </a:schemeClr>
                  </a:solidFill>
                  <a:latin typeface="Montserrat Medium"/>
                </a:rPr>
                <a:t>Ideas behind</a:t>
              </a:r>
            </a:p>
          </p:txBody>
        </p:sp>
        <p:pic>
          <p:nvPicPr>
            <p:cNvPr id="32" name="Graphic 31" descr="Information outline">
              <a:extLst>
                <a:ext uri="{FF2B5EF4-FFF2-40B4-BE49-F238E27FC236}">
                  <a16:creationId xmlns:a16="http://schemas.microsoft.com/office/drawing/2014/main" id="{3D24F66D-9F57-710A-E22A-7E22A7499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8622" y="2695092"/>
              <a:ext cx="952702" cy="95270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831525-7A6E-C89D-10A5-21FF7B693EFC}"/>
              </a:ext>
            </a:extLst>
          </p:cNvPr>
          <p:cNvSpPr txBox="1"/>
          <p:nvPr/>
        </p:nvSpPr>
        <p:spPr>
          <a:xfrm>
            <a:off x="2638292" y="3961857"/>
            <a:ext cx="8269714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Simulate the request to the website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85CEF5-F193-992C-D1A0-AC3327DAF6C4}"/>
              </a:ext>
            </a:extLst>
          </p:cNvPr>
          <p:cNvGrpSpPr/>
          <p:nvPr/>
        </p:nvGrpSpPr>
        <p:grpSpPr>
          <a:xfrm>
            <a:off x="1864601" y="4170722"/>
            <a:ext cx="182880" cy="182880"/>
            <a:chOff x="13225508" y="4355903"/>
            <a:chExt cx="3663224" cy="3828324"/>
          </a:xfrm>
        </p:grpSpPr>
        <p:sp>
          <p:nvSpPr>
            <p:cNvPr id="39" name="Shape 1174">
              <a:extLst>
                <a:ext uri="{FF2B5EF4-FFF2-40B4-BE49-F238E27FC236}">
                  <a16:creationId xmlns:a16="http://schemas.microsoft.com/office/drawing/2014/main" id="{6D2197A2-BE02-6421-36FB-E54ADC5E971E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1" name="Shape 1175">
              <a:extLst>
                <a:ext uri="{FF2B5EF4-FFF2-40B4-BE49-F238E27FC236}">
                  <a16:creationId xmlns:a16="http://schemas.microsoft.com/office/drawing/2014/main" id="{E6D957D3-6B36-10BF-06DB-0BE6AC04ECA4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C730D9-5FD5-0DA1-937F-4861DF44DFE5}"/>
              </a:ext>
            </a:extLst>
          </p:cNvPr>
          <p:cNvSpPr txBox="1"/>
          <p:nvPr/>
        </p:nvSpPr>
        <p:spPr>
          <a:xfrm>
            <a:off x="2638291" y="4932342"/>
            <a:ext cx="1053759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Define behaviour of users in regular Python code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6B7E6E-3AC1-BED0-61EA-0E99785216E4}"/>
              </a:ext>
            </a:extLst>
          </p:cNvPr>
          <p:cNvGrpSpPr/>
          <p:nvPr/>
        </p:nvGrpSpPr>
        <p:grpSpPr>
          <a:xfrm>
            <a:off x="1864601" y="5141207"/>
            <a:ext cx="182880" cy="182880"/>
            <a:chOff x="13225508" y="4355903"/>
            <a:chExt cx="3663224" cy="3828324"/>
          </a:xfrm>
        </p:grpSpPr>
        <p:sp>
          <p:nvSpPr>
            <p:cNvPr id="44" name="Shape 1174">
              <a:extLst>
                <a:ext uri="{FF2B5EF4-FFF2-40B4-BE49-F238E27FC236}">
                  <a16:creationId xmlns:a16="http://schemas.microsoft.com/office/drawing/2014/main" id="{E74AF603-FB8A-6BD6-7BAA-120F48E3FA74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5" name="Shape 1175">
              <a:extLst>
                <a:ext uri="{FF2B5EF4-FFF2-40B4-BE49-F238E27FC236}">
                  <a16:creationId xmlns:a16="http://schemas.microsoft.com/office/drawing/2014/main" id="{CB1BD5EC-D061-92D4-0F34-00881940F006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51770F1-3AE6-E290-E2E0-F5F9CF5E0EBE}"/>
              </a:ext>
            </a:extLst>
          </p:cNvPr>
          <p:cNvSpPr txBox="1"/>
          <p:nvPr/>
        </p:nvSpPr>
        <p:spPr>
          <a:xfrm>
            <a:off x="2638292" y="5873117"/>
            <a:ext cx="869645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>
                <a:latin typeface="Montserrat" pitchFamily="2" charset="0"/>
              </a:rPr>
              <a:t>Load testing with real time tracking by UI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A9E351-FACE-183B-F422-A32186F6849F}"/>
              </a:ext>
            </a:extLst>
          </p:cNvPr>
          <p:cNvGrpSpPr/>
          <p:nvPr/>
        </p:nvGrpSpPr>
        <p:grpSpPr>
          <a:xfrm>
            <a:off x="1864601" y="6081982"/>
            <a:ext cx="182880" cy="182880"/>
            <a:chOff x="13225508" y="4355903"/>
            <a:chExt cx="3663224" cy="3828324"/>
          </a:xfrm>
        </p:grpSpPr>
        <p:sp>
          <p:nvSpPr>
            <p:cNvPr id="48" name="Shape 1174">
              <a:extLst>
                <a:ext uri="{FF2B5EF4-FFF2-40B4-BE49-F238E27FC236}">
                  <a16:creationId xmlns:a16="http://schemas.microsoft.com/office/drawing/2014/main" id="{127CD109-C14A-889A-ACA6-FAF378AB1768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9" name="Shape 1175">
              <a:extLst>
                <a:ext uri="{FF2B5EF4-FFF2-40B4-BE49-F238E27FC236}">
                  <a16:creationId xmlns:a16="http://schemas.microsoft.com/office/drawing/2014/main" id="{638D900B-5E67-82EF-EF3D-F77C15D04A91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4B310D9-A4BC-E50A-7A76-695F310F9F43}"/>
              </a:ext>
            </a:extLst>
          </p:cNvPr>
          <p:cNvSpPr txBox="1"/>
          <p:nvPr/>
        </p:nvSpPr>
        <p:spPr>
          <a:xfrm>
            <a:off x="2624084" y="6809640"/>
            <a:ext cx="8696458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/>
              <a:t>Expandable and very developer friendly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0B2491-8B49-4F25-1501-4E2D460B678E}"/>
              </a:ext>
            </a:extLst>
          </p:cNvPr>
          <p:cNvGrpSpPr/>
          <p:nvPr/>
        </p:nvGrpSpPr>
        <p:grpSpPr>
          <a:xfrm>
            <a:off x="1850393" y="7018505"/>
            <a:ext cx="182880" cy="182880"/>
            <a:chOff x="13225508" y="4355903"/>
            <a:chExt cx="3663224" cy="3828324"/>
          </a:xfrm>
        </p:grpSpPr>
        <p:sp>
          <p:nvSpPr>
            <p:cNvPr id="62" name="Shape 1174">
              <a:extLst>
                <a:ext uri="{FF2B5EF4-FFF2-40B4-BE49-F238E27FC236}">
                  <a16:creationId xmlns:a16="http://schemas.microsoft.com/office/drawing/2014/main" id="{60812DAE-4C88-AE7D-533E-F71AC3A9C305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63" name="Shape 1175">
              <a:extLst>
                <a:ext uri="{FF2B5EF4-FFF2-40B4-BE49-F238E27FC236}">
                  <a16:creationId xmlns:a16="http://schemas.microsoft.com/office/drawing/2014/main" id="{590F0F4F-1558-141C-68DA-5C4F9B74C8E3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D2A614-E2FC-E872-581C-4A8026C6EA56}"/>
              </a:ext>
            </a:extLst>
          </p:cNvPr>
          <p:cNvGrpSpPr/>
          <p:nvPr/>
        </p:nvGrpSpPr>
        <p:grpSpPr>
          <a:xfrm>
            <a:off x="1488622" y="8218446"/>
            <a:ext cx="9604105" cy="952702"/>
            <a:chOff x="1430554" y="8218446"/>
            <a:chExt cx="9604105" cy="9527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B33CBC-CAD4-DC83-212E-15E16030FA9D}"/>
                </a:ext>
              </a:extLst>
            </p:cNvPr>
            <p:cNvSpPr txBox="1"/>
            <p:nvPr/>
          </p:nvSpPr>
          <p:spPr>
            <a:xfrm>
              <a:off x="2624084" y="8310077"/>
              <a:ext cx="8410575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400">
                  <a:solidFill>
                    <a:schemeClr val="tx1">
                      <a:lumMod val="75000"/>
                    </a:schemeClr>
                  </a:solidFill>
                  <a:latin typeface="Montserrat Medium"/>
                </a:rPr>
                <a:t>Used by</a:t>
              </a:r>
            </a:p>
          </p:txBody>
        </p:sp>
        <p:pic>
          <p:nvPicPr>
            <p:cNvPr id="65" name="Graphic 64" descr="Information outline">
              <a:extLst>
                <a:ext uri="{FF2B5EF4-FFF2-40B4-BE49-F238E27FC236}">
                  <a16:creationId xmlns:a16="http://schemas.microsoft.com/office/drawing/2014/main" id="{BF2564F9-9CCA-D487-21BD-2DB758E95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0554" y="8218446"/>
              <a:ext cx="952702" cy="952702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36CE30-B2D6-A044-C5B3-1EC28308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20" y="11811144"/>
            <a:ext cx="2427323" cy="7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ditches the dinosaur, unveils new branding only a nerd could love |  Ars Technica">
            <a:extLst>
              <a:ext uri="{FF2B5EF4-FFF2-40B4-BE49-F238E27FC236}">
                <a16:creationId xmlns:a16="http://schemas.microsoft.com/office/drawing/2014/main" id="{0EAE7B84-A997-4377-8825-7C151E20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994" y="9737296"/>
            <a:ext cx="3201388" cy="9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Unveils a New Look - The Official Microsoft Blog">
            <a:extLst>
              <a:ext uri="{FF2B5EF4-FFF2-40B4-BE49-F238E27FC236}">
                <a16:creationId xmlns:a16="http://schemas.microsoft.com/office/drawing/2014/main" id="{E7B6CC7E-8495-74AC-9D0B-F7B77F50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34" y="9526942"/>
            <a:ext cx="4585228" cy="16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oughtworks: A global technology consultancy | Thoughtworks">
            <a:extLst>
              <a:ext uri="{FF2B5EF4-FFF2-40B4-BE49-F238E27FC236}">
                <a16:creationId xmlns:a16="http://schemas.microsoft.com/office/drawing/2014/main" id="{551200E3-EFF1-120C-B975-B67C9A37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641" y="9864020"/>
            <a:ext cx="4700937" cy="7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09C681-575E-9B1C-0404-5A0B6C19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66" y="11806185"/>
            <a:ext cx="3913842" cy="7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">
            <a:extLst>
              <a:ext uri="{FF2B5EF4-FFF2-40B4-BE49-F238E27FC236}">
                <a16:creationId xmlns:a16="http://schemas.microsoft.com/office/drawing/2014/main" id="{ECDC5580-6FAE-D0A5-C7BC-3DC49799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81" y="9799859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Exec becomes a key member of Intel® AI ecosystem — iExec services in  Intel® AI catalog | by Lei ZHANG | iExec | Medium">
            <a:extLst>
              <a:ext uri="{FF2B5EF4-FFF2-40B4-BE49-F238E27FC236}">
                <a16:creationId xmlns:a16="http://schemas.microsoft.com/office/drawing/2014/main" id="{FC0295F8-A455-0619-E5B5-D28D3B6B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49" y="10903679"/>
            <a:ext cx="2655401" cy="18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eroku là gì ? Tổng quan về nền tảng đám mây Heroku - Technology Diver">
            <a:extLst>
              <a:ext uri="{FF2B5EF4-FFF2-40B4-BE49-F238E27FC236}">
                <a16:creationId xmlns:a16="http://schemas.microsoft.com/office/drawing/2014/main" id="{BABD846B-CFE2-A3E8-D3DF-95D2A7EA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019" y="11277250"/>
            <a:ext cx="4396044" cy="18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WS Blog Editorial Team | SoftwareONE">
            <a:extLst>
              <a:ext uri="{FF2B5EF4-FFF2-40B4-BE49-F238E27FC236}">
                <a16:creationId xmlns:a16="http://schemas.microsoft.com/office/drawing/2014/main" id="{146512ED-BBF6-C2AE-6B14-2BB10E75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0" y="8973701"/>
            <a:ext cx="4754291" cy="267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ikimedia Foundation">
            <a:extLst>
              <a:ext uri="{FF2B5EF4-FFF2-40B4-BE49-F238E27FC236}">
                <a16:creationId xmlns:a16="http://schemas.microsoft.com/office/drawing/2014/main" id="{68A12FFD-9841-02D5-5383-6F76F2EB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181" y="11617842"/>
            <a:ext cx="4270399" cy="9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F8A418B-1F1C-70D5-2060-588A8741F27D}"/>
              </a:ext>
            </a:extLst>
          </p:cNvPr>
          <p:cNvSpPr txBox="1"/>
          <p:nvPr/>
        </p:nvSpPr>
        <p:spPr>
          <a:xfrm>
            <a:off x="15624936" y="5823422"/>
            <a:ext cx="601748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pPr algn="ctr"/>
            <a:r>
              <a:rPr lang="en-US" sz="4000">
                <a:solidFill>
                  <a:srgbClr val="1F5339"/>
                </a:solidFill>
                <a:latin typeface="Montserrat Medium" pitchFamily="2" charset="0"/>
              </a:rPr>
              <a:t>Grasshopper species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6FF0E3-7B79-CA89-380C-49F955AC3B14}"/>
              </a:ext>
            </a:extLst>
          </p:cNvPr>
          <p:cNvSpPr txBox="1"/>
          <p:nvPr/>
        </p:nvSpPr>
        <p:spPr>
          <a:xfrm>
            <a:off x="15710449" y="6700279"/>
            <a:ext cx="620019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swarming behaviour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B660B-3E49-FE70-356A-6EC72E99F8D9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17109" y="2300183"/>
            <a:ext cx="6017485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Locust’s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features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025FC-FE69-38A2-FBC1-1BE01905F4D5}"/>
              </a:ext>
            </a:extLst>
          </p:cNvPr>
          <p:cNvSpPr txBox="1"/>
          <p:nvPr/>
        </p:nvSpPr>
        <p:spPr>
          <a:xfrm>
            <a:off x="1340451" y="2418670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latin typeface="Montserrat" pitchFamily="2" charset="0"/>
              </a:defRPr>
            </a:lvl1pPr>
          </a:lstStyle>
          <a:p>
            <a:r>
              <a:rPr lang="en-US" sz="3600">
                <a:latin typeface="Montserrat Medium" pitchFamily="2" charset="0"/>
              </a:rPr>
              <a:t>Write test scenarios in plain old Python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DDE5F4-5F19-F1E9-473E-827034B8EF1F}"/>
              </a:ext>
            </a:extLst>
          </p:cNvPr>
          <p:cNvSpPr txBox="1"/>
          <p:nvPr/>
        </p:nvSpPr>
        <p:spPr>
          <a:xfrm>
            <a:off x="12391321" y="2418670"/>
            <a:ext cx="1219511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Web-based UI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F10E81-CF15-B4B5-CEAA-243725713912}"/>
              </a:ext>
            </a:extLst>
          </p:cNvPr>
          <p:cNvSpPr txBox="1"/>
          <p:nvPr/>
        </p:nvSpPr>
        <p:spPr>
          <a:xfrm>
            <a:off x="1674845" y="3564418"/>
            <a:ext cx="8943392" cy="4893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400" b="0" i="1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# locustfile.py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 i="1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from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locust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 i="1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import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HttpLocust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TaskSet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,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</a:br>
            <a:r>
              <a:rPr lang="en-US" sz="24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UserTaskSet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TaskSet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@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task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def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6182B8"/>
                </a:solidFill>
                <a:effectLst/>
                <a:latin typeface="SF Mono" panose="020B0009000002000000" pitchFamily="49" charset="0"/>
              </a:rPr>
              <a:t>get_index_task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400" b="0" i="1">
                <a:solidFill>
                  <a:srgbClr val="E53935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400" b="0" i="1">
                <a:solidFill>
                  <a:srgbClr val="E53935"/>
                </a:solidFill>
                <a:effectLst/>
                <a:latin typeface="SF Mono" panose="020B0009000002000000" pitchFamily="49" charset="0"/>
              </a:rPr>
              <a:t>self</a:t>
            </a:r>
            <a:r>
              <a:rPr lang="en-US" sz="2400" b="0">
                <a:solidFill>
                  <a:srgbClr val="6182B8"/>
                </a:solidFill>
                <a:effectLst/>
                <a:latin typeface="SF Mono" panose="020B0009000002000000" pitchFamily="49" charset="0"/>
              </a:rPr>
              <a:t>.client.get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400" b="0">
                <a:solidFill>
                  <a:srgbClr val="91B859"/>
                </a:solidFill>
                <a:effectLst/>
                <a:latin typeface="SF Mono" panose="020B0009000002000000" pitchFamily="49" charset="0"/>
              </a:rPr>
              <a:t>/api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")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   </a:t>
            </a:r>
          </a:p>
          <a:p>
            <a:pPr algn="l"/>
            <a:b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</a:br>
            <a:r>
              <a:rPr lang="en-US" sz="2400" b="0">
                <a:solidFill>
                  <a:srgbClr val="9C3EDA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HttpLocust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):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           </a:t>
            </a: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task_set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E2931D"/>
                </a:solidFill>
                <a:effectLst/>
                <a:latin typeface="SF Mono" panose="020B0009000002000000" pitchFamily="49" charset="0"/>
              </a:rPr>
              <a:t>UserTaskSet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min_wait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F76D47"/>
                </a:solidFill>
                <a:effectLst/>
                <a:latin typeface="SF Mono" panose="020B0009000002000000" pitchFamily="49" charset="0"/>
              </a:rPr>
              <a:t>5000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max_wait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F76D47"/>
                </a:solidFill>
                <a:effectLst/>
                <a:latin typeface="SF Mono" panose="020B0009000002000000" pitchFamily="49" charset="0"/>
              </a:rPr>
              <a:t>15000</a:t>
            </a:r>
            <a:endParaRPr lang="en-US" sz="2400" b="0">
              <a:solidFill>
                <a:srgbClr val="90A4AE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    host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2400" b="0">
                <a:solidFill>
                  <a:srgbClr val="91B859"/>
                </a:solidFill>
                <a:effectLst/>
                <a:latin typeface="SF Mono" panose="020B0009000002000000" pitchFamily="49" charset="0"/>
              </a:rPr>
              <a:t>http://localhost:5000</a:t>
            </a:r>
            <a:r>
              <a:rPr lang="en-US" sz="2400" b="0">
                <a:solidFill>
                  <a:srgbClr val="39ADB5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2400" b="0">
                <a:solidFill>
                  <a:srgbClr val="90A4AE"/>
                </a:solidFill>
                <a:effectLst/>
                <a:latin typeface="SF Mono" panose="020B0009000002000000" pitchFamily="49" charset="0"/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62DE3A-CF35-C420-37BE-F36693CA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1321" y="3495888"/>
            <a:ext cx="10317834" cy="62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Locust’s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features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025FC-FE69-38A2-FBC1-1BE01905F4D5}"/>
              </a:ext>
            </a:extLst>
          </p:cNvPr>
          <p:cNvSpPr txBox="1"/>
          <p:nvPr/>
        </p:nvSpPr>
        <p:spPr>
          <a:xfrm>
            <a:off x="1340451" y="2418670"/>
            <a:ext cx="59374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Can test any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153CE-EE06-6025-EACB-E3B5660A9F37}"/>
              </a:ext>
            </a:extLst>
          </p:cNvPr>
          <p:cNvSpPr txBox="1"/>
          <p:nvPr/>
        </p:nvSpPr>
        <p:spPr>
          <a:xfrm>
            <a:off x="12391321" y="6045262"/>
            <a:ext cx="593400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Distributed and scalable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DDE5F4-5F19-F1E9-473E-827034B8EF1F}"/>
              </a:ext>
            </a:extLst>
          </p:cNvPr>
          <p:cNvSpPr txBox="1"/>
          <p:nvPr/>
        </p:nvSpPr>
        <p:spPr>
          <a:xfrm>
            <a:off x="12391321" y="2418670"/>
            <a:ext cx="28548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Hackable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24494-B156-8C20-7317-32FC9B9374FF}"/>
              </a:ext>
            </a:extLst>
          </p:cNvPr>
          <p:cNvSpPr txBox="1"/>
          <p:nvPr/>
        </p:nvSpPr>
        <p:spPr>
          <a:xfrm>
            <a:off x="3543897" y="4121633"/>
            <a:ext cx="2269585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websites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B4644-A924-B159-CADD-70CF8F812720}"/>
              </a:ext>
            </a:extLst>
          </p:cNvPr>
          <p:cNvSpPr txBox="1"/>
          <p:nvPr/>
        </p:nvSpPr>
        <p:spPr>
          <a:xfrm>
            <a:off x="6207457" y="5260565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web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39998-C22C-8F13-4B84-EE6C943782C8}"/>
              </a:ext>
            </a:extLst>
          </p:cNvPr>
          <p:cNvSpPr txBox="1"/>
          <p:nvPr/>
        </p:nvSpPr>
        <p:spPr>
          <a:xfrm>
            <a:off x="6828485" y="6579430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API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C5286-FABA-8B1E-8081-1DBE4BA98C67}"/>
              </a:ext>
            </a:extLst>
          </p:cNvPr>
          <p:cNvSpPr txBox="1"/>
          <p:nvPr/>
        </p:nvSpPr>
        <p:spPr>
          <a:xfrm>
            <a:off x="1709222" y="5551359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891C7-BDD5-2D7A-7F86-0DA1C3887764}"/>
              </a:ext>
            </a:extLst>
          </p:cNvPr>
          <p:cNvSpPr txBox="1"/>
          <p:nvPr/>
        </p:nvSpPr>
        <p:spPr>
          <a:xfrm>
            <a:off x="2292476" y="6830706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Linux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6E3E4-3A70-2936-560C-4CADFE63268B}"/>
              </a:ext>
            </a:extLst>
          </p:cNvPr>
          <p:cNvSpPr txBox="1"/>
          <p:nvPr/>
        </p:nvSpPr>
        <p:spPr>
          <a:xfrm>
            <a:off x="6396453" y="3740451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MacOS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70EFC-D166-6126-BB18-AC6C541FD244}"/>
              </a:ext>
            </a:extLst>
          </p:cNvPr>
          <p:cNvSpPr txBox="1"/>
          <p:nvPr/>
        </p:nvSpPr>
        <p:spPr>
          <a:xfrm>
            <a:off x="5221287" y="7780024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HTTP/HTTPS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A7BA2-9640-06E0-44D9-DC6D4CD4D2DE}"/>
              </a:ext>
            </a:extLst>
          </p:cNvPr>
          <p:cNvSpPr txBox="1"/>
          <p:nvPr/>
        </p:nvSpPr>
        <p:spPr>
          <a:xfrm>
            <a:off x="2599086" y="8917362"/>
            <a:ext cx="3214396" cy="584775"/>
          </a:xfrm>
          <a:prstGeom prst="rect">
            <a:avLst/>
          </a:prstGeom>
          <a:noFill/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1">
                <a:solidFill>
                  <a:srgbClr val="158666"/>
                </a:solidFill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b="0"/>
              <a:t>SOAP</a:t>
            </a:r>
          </a:p>
        </p:txBody>
      </p:sp>
      <p:pic>
        <p:nvPicPr>
          <p:cNvPr id="4" name="Graphic 3" descr="Share with solid fill">
            <a:extLst>
              <a:ext uri="{FF2B5EF4-FFF2-40B4-BE49-F238E27FC236}">
                <a16:creationId xmlns:a16="http://schemas.microsoft.com/office/drawing/2014/main" id="{AFD0D001-8073-07C3-25F1-94E51F04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8876" y="5839368"/>
            <a:ext cx="942103" cy="942103"/>
          </a:xfrm>
          <a:prstGeom prst="rect">
            <a:avLst/>
          </a:prstGeom>
        </p:spPr>
      </p:pic>
      <p:pic>
        <p:nvPicPr>
          <p:cNvPr id="6" name="Graphic 5" descr="Morse Code with solid fill">
            <a:extLst>
              <a:ext uri="{FF2B5EF4-FFF2-40B4-BE49-F238E27FC236}">
                <a16:creationId xmlns:a16="http://schemas.microsoft.com/office/drawing/2014/main" id="{1ADD0DA7-A8D2-D27F-3B9E-7418848E8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58321" y="231342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4BB593-95C0-8C9C-1251-DDDF9C3C857B}"/>
              </a:ext>
            </a:extLst>
          </p:cNvPr>
          <p:cNvSpPr txBox="1"/>
          <p:nvPr/>
        </p:nvSpPr>
        <p:spPr>
          <a:xfrm>
            <a:off x="12391321" y="3321413"/>
            <a:ext cx="7030348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Montserrat" pitchFamily="2" charset="0"/>
              </a:defRPr>
            </a:lvl1pPr>
          </a:lstStyle>
          <a:p>
            <a:r>
              <a:rPr lang="en-US"/>
              <a:t>- wrap calls to a REST API to handle the particulars of your system</a:t>
            </a:r>
            <a:br>
              <a:rPr lang="en-US"/>
            </a:br>
            <a:r>
              <a:rPr lang="en-US"/>
              <a:t>- run a totally custom load pattern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D9838-6487-525A-B475-7B1BD600AECC}"/>
              </a:ext>
            </a:extLst>
          </p:cNvPr>
          <p:cNvSpPr txBox="1"/>
          <p:nvPr/>
        </p:nvSpPr>
        <p:spPr>
          <a:xfrm>
            <a:off x="12391321" y="6878777"/>
            <a:ext cx="702906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Montserrat Medium" pitchFamily="2" charset="0"/>
              </a:defRPr>
            </a:lvl1pPr>
          </a:lstStyle>
          <a:p>
            <a:r>
              <a:rPr lang="en-US">
                <a:latin typeface="Montserrat" pitchFamily="2" charset="0"/>
              </a:rPr>
              <a:t>- run load tests distributed over multiple machines. </a:t>
            </a:r>
          </a:p>
        </p:txBody>
      </p:sp>
    </p:spTree>
    <p:extLst>
      <p:ext uri="{BB962C8B-B14F-4D97-AF65-F5344CB8AC3E}">
        <p14:creationId xmlns:p14="http://schemas.microsoft.com/office/powerpoint/2010/main" val="304164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Install </a:t>
            </a:r>
            <a:r>
              <a:rPr lang="en-US">
                <a:solidFill>
                  <a:srgbClr val="158666"/>
                </a:solidFill>
                <a:latin typeface="Montserrat Medium"/>
                <a:sym typeface="Montserrat Medium"/>
              </a:rPr>
              <a:t>Locust</a:t>
            </a:r>
            <a:endParaRPr>
              <a:solidFill>
                <a:srgbClr val="158666"/>
              </a:solidFill>
              <a:latin typeface="Montserra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025FC-FE69-38A2-FBC1-1BE01905F4D5}"/>
              </a:ext>
            </a:extLst>
          </p:cNvPr>
          <p:cNvSpPr txBox="1"/>
          <p:nvPr/>
        </p:nvSpPr>
        <p:spPr>
          <a:xfrm>
            <a:off x="1340451" y="2418670"/>
            <a:ext cx="59374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Use pip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CA7B13-06AF-DE4D-331A-2A903F3D909A}"/>
              </a:ext>
            </a:extLst>
          </p:cNvPr>
          <p:cNvSpPr txBox="1"/>
          <p:nvPr/>
        </p:nvSpPr>
        <p:spPr>
          <a:xfrm>
            <a:off x="1488622" y="3463480"/>
            <a:ext cx="7329195" cy="707886"/>
          </a:xfrm>
          <a:prstGeom prst="rect">
            <a:avLst/>
          </a:prstGeom>
          <a:solidFill>
            <a:srgbClr val="E8F8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/>
          <a:p>
            <a:pPr algn="l"/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pip install locustio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DBEB9-FEED-F15E-4658-6DDCFD0E259B}"/>
              </a:ext>
            </a:extLst>
          </p:cNvPr>
          <p:cNvSpPr txBox="1"/>
          <p:nvPr/>
        </p:nvSpPr>
        <p:spPr>
          <a:xfrm>
            <a:off x="1340451" y="5116250"/>
            <a:ext cx="59374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latin typeface="Montserrat Medium" pitchFamily="2" charset="0"/>
              </a:defRPr>
            </a:lvl1pPr>
          </a:lstStyle>
          <a:p>
            <a:r>
              <a:rPr lang="en-US"/>
              <a:t>From github repo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C7EAF-9D19-BA71-AF8C-879AF44DF735}"/>
              </a:ext>
            </a:extLst>
          </p:cNvPr>
          <p:cNvSpPr txBox="1"/>
          <p:nvPr/>
        </p:nvSpPr>
        <p:spPr>
          <a:xfrm>
            <a:off x="1488622" y="6222615"/>
            <a:ext cx="14134322" cy="1938992"/>
          </a:xfrm>
          <a:prstGeom prst="rect">
            <a:avLst/>
          </a:prstGeom>
          <a:solidFill>
            <a:srgbClr val="E8F8F4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anchor="ctr">
            <a:spAutoFit/>
          </a:bodyPr>
          <a:lstStyle>
            <a:lvl1pPr algn="l">
              <a:defRPr sz="4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git clone https://github.com/locustio/locust.git cd locust 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7664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4A4A4A"/>
      </a:dk1>
      <a:lt1>
        <a:srgbClr val="FFFFFF"/>
      </a:lt1>
      <a:dk2>
        <a:srgbClr val="8C8C8C"/>
      </a:dk2>
      <a:lt2>
        <a:srgbClr val="DCDEE0"/>
      </a:lt2>
      <a:accent1>
        <a:srgbClr val="008080"/>
      </a:accent1>
      <a:accent2>
        <a:srgbClr val="010101"/>
      </a:accent2>
      <a:accent3>
        <a:srgbClr val="2EA080"/>
      </a:accent3>
      <a:accent4>
        <a:srgbClr val="6C6C6C"/>
      </a:accent4>
      <a:accent5>
        <a:srgbClr val="008580"/>
      </a:accent5>
      <a:accent6>
        <a:srgbClr val="2EA080"/>
      </a:accent6>
      <a:hlink>
        <a:srgbClr val="2EB380"/>
      </a:hlink>
      <a:folHlink>
        <a:srgbClr val="008580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1105</Words>
  <Application>Microsoft Office PowerPoint</Application>
  <PresentationFormat>Custom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Avenir Book</vt:lpstr>
      <vt:lpstr>ChunkFive</vt:lpstr>
      <vt:lpstr>FontAwesome</vt:lpstr>
      <vt:lpstr>Helvetica Light</vt:lpstr>
      <vt:lpstr>Bebas Neue</vt:lpstr>
      <vt:lpstr>Calibri</vt:lpstr>
      <vt:lpstr>Courier New</vt:lpstr>
      <vt:lpstr>Montserrat</vt:lpstr>
      <vt:lpstr>Montserrat ExtraLight</vt:lpstr>
      <vt:lpstr>Montserrat Medium</vt:lpstr>
      <vt:lpstr>Open Sans Light</vt:lpstr>
      <vt:lpstr>Roboto Light</vt:lpstr>
      <vt:lpstr>SF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Dang</cp:lastModifiedBy>
  <cp:revision>503</cp:revision>
  <dcterms:modified xsi:type="dcterms:W3CDTF">2022-06-27T07:15:21Z</dcterms:modified>
</cp:coreProperties>
</file>