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12" r:id="rId2"/>
    <p:sldId id="420" r:id="rId3"/>
    <p:sldId id="447" r:id="rId4"/>
    <p:sldId id="345" r:id="rId5"/>
    <p:sldId id="449" r:id="rId6"/>
    <p:sldId id="450" r:id="rId7"/>
    <p:sldId id="451" r:id="rId8"/>
    <p:sldId id="452" r:id="rId9"/>
    <p:sldId id="433" r:id="rId10"/>
    <p:sldId id="434" r:id="rId11"/>
    <p:sldId id="445" r:id="rId12"/>
  </p:sldIdLst>
  <p:sldSz cx="24384000" cy="13716000"/>
  <p:notesSz cx="6858000" cy="9144000"/>
  <p:defaultTextStyle>
    <a:lvl1pPr algn="ctr" defTabSz="825500">
      <a:defRPr sz="5000">
        <a:latin typeface="Helvetica Light"/>
        <a:ea typeface="Helvetica Light"/>
        <a:cs typeface="Helvetica Light"/>
        <a:sym typeface="Helvetica Light"/>
      </a:defRPr>
    </a:lvl1pPr>
    <a:lvl2pPr indent="228600" algn="ctr" defTabSz="825500">
      <a:defRPr sz="5000">
        <a:latin typeface="Helvetica Light"/>
        <a:ea typeface="Helvetica Light"/>
        <a:cs typeface="Helvetica Light"/>
        <a:sym typeface="Helvetica Light"/>
      </a:defRPr>
    </a:lvl2pPr>
    <a:lvl3pPr indent="457200" algn="ctr" defTabSz="825500">
      <a:defRPr sz="5000">
        <a:latin typeface="Helvetica Light"/>
        <a:ea typeface="Helvetica Light"/>
        <a:cs typeface="Helvetica Light"/>
        <a:sym typeface="Helvetica Light"/>
      </a:defRPr>
    </a:lvl3pPr>
    <a:lvl4pPr indent="685800" algn="ctr" defTabSz="825500">
      <a:defRPr sz="5000">
        <a:latin typeface="Helvetica Light"/>
        <a:ea typeface="Helvetica Light"/>
        <a:cs typeface="Helvetica Light"/>
        <a:sym typeface="Helvetica Light"/>
      </a:defRPr>
    </a:lvl4pPr>
    <a:lvl5pPr indent="914400" algn="ctr" defTabSz="825500">
      <a:defRPr sz="5000">
        <a:latin typeface="Helvetica Light"/>
        <a:ea typeface="Helvetica Light"/>
        <a:cs typeface="Helvetica Light"/>
        <a:sym typeface="Helvetica Light"/>
      </a:defRPr>
    </a:lvl5pPr>
    <a:lvl6pPr indent="1143000" algn="ctr" defTabSz="825500">
      <a:defRPr sz="5000">
        <a:latin typeface="Helvetica Light"/>
        <a:ea typeface="Helvetica Light"/>
        <a:cs typeface="Helvetica Light"/>
        <a:sym typeface="Helvetica Light"/>
      </a:defRPr>
    </a:lvl6pPr>
    <a:lvl7pPr indent="1371600" algn="ctr" defTabSz="825500">
      <a:defRPr sz="5000">
        <a:latin typeface="Helvetica Light"/>
        <a:ea typeface="Helvetica Light"/>
        <a:cs typeface="Helvetica Light"/>
        <a:sym typeface="Helvetica Light"/>
      </a:defRPr>
    </a:lvl7pPr>
    <a:lvl8pPr indent="1600200" algn="ctr" defTabSz="825500">
      <a:defRPr sz="5000">
        <a:latin typeface="Helvetica Light"/>
        <a:ea typeface="Helvetica Light"/>
        <a:cs typeface="Helvetica Light"/>
        <a:sym typeface="Helvetica Light"/>
      </a:defRPr>
    </a:lvl8pPr>
    <a:lvl9pPr indent="1828800" algn="ctr" defTabSz="825500">
      <a:defRPr sz="5000">
        <a:latin typeface="Helvetica Light"/>
        <a:ea typeface="Helvetica Light"/>
        <a:cs typeface="Helvetica Light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Default Section" id="{214A7ACA-B86E-4021-A5F4-7CAA72A2F1DA}">
          <p14:sldIdLst>
            <p14:sldId id="412"/>
            <p14:sldId id="420"/>
          </p14:sldIdLst>
        </p14:section>
        <p14:section name="Loc" id="{8C0D0B53-00A9-4CD7-9201-23BF48371135}">
          <p14:sldIdLst>
            <p14:sldId id="447"/>
            <p14:sldId id="345"/>
            <p14:sldId id="449"/>
          </p14:sldIdLst>
        </p14:section>
        <p14:section name="Khang" id="{5784E895-90D5-4B1F-937C-F576939E3C9E}">
          <p14:sldIdLst>
            <p14:sldId id="450"/>
            <p14:sldId id="451"/>
          </p14:sldIdLst>
        </p14:section>
        <p14:section name="A Dat" id="{C71AB1D7-649D-4F31-87FF-342B9AF736DB}">
          <p14:sldIdLst>
            <p14:sldId id="452"/>
            <p14:sldId id="433"/>
            <p14:sldId id="434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1818"/>
    <a:srgbClr val="FFEFEF"/>
    <a:srgbClr val="158666"/>
    <a:srgbClr val="F5F5F5"/>
    <a:srgbClr val="E8F8F4"/>
    <a:srgbClr val="1F5339"/>
    <a:srgbClr val="E9F3F0"/>
    <a:srgbClr val="62AA96"/>
    <a:srgbClr val="DBE5E5"/>
    <a:srgbClr val="005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868" autoAdjust="0"/>
  </p:normalViewPr>
  <p:slideViewPr>
    <p:cSldViewPr snapToGrid="0" snapToObjects="1">
      <p:cViewPr>
        <p:scale>
          <a:sx n="50" d="100"/>
          <a:sy n="50" d="100"/>
        </p:scale>
        <p:origin x="186" y="24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FF7DB-AE0A-944A-B754-8AFA3E15CA6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CEA2D-7845-724C-9AD9-61847349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84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51537848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2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rtl="0"/>
            <a:fld id="{00000000-1234-1234-1234-123412341234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9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21721" y="12422910"/>
            <a:ext cx="24405721" cy="1264636"/>
          </a:xfrm>
          <a:prstGeom prst="rect">
            <a:avLst/>
          </a:prstGeom>
          <a:solidFill>
            <a:srgbClr val="EFEFE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400">
                <a:solidFill>
                  <a:srgbClr val="77716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22602068" y="12615909"/>
            <a:ext cx="1186350" cy="79508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4500" cap="all">
                <a:solidFill>
                  <a:srgbClr val="DBDBDB"/>
                </a:solidFill>
                <a:latin typeface="+mn-lt"/>
                <a:ea typeface="+mn-ea"/>
                <a:cs typeface="+mn-cs"/>
                <a:sym typeface="ChunkFive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4500" cap="all">
                <a:solidFill>
                  <a:schemeClr val="accent3"/>
                </a:solidFill>
                <a:latin typeface="Bebas Neue"/>
                <a:cs typeface="Bebas Neue"/>
              </a:rPr>
              <a:t>DELTA</a:t>
            </a:r>
            <a:endParaRPr sz="4500" cap="all">
              <a:solidFill>
                <a:schemeClr val="accent3"/>
              </a:solidFill>
              <a:latin typeface="Bebas Neue"/>
              <a:cs typeface="Bebas Neue"/>
            </a:endParaRPr>
          </a:p>
        </p:txBody>
      </p:sp>
      <p:sp>
        <p:nvSpPr>
          <p:cNvPr id="5" name="Shape 5"/>
          <p:cNvSpPr/>
          <p:nvPr/>
        </p:nvSpPr>
        <p:spPr>
          <a:xfrm>
            <a:off x="21974602" y="12646686"/>
            <a:ext cx="1070204" cy="764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defRPr sz="4300">
                <a:solidFill>
                  <a:srgbClr val="DBDBDB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chemeClr val="tx2"/>
                </a:solidFill>
              </a:rPr>
              <a:t></a:t>
            </a:r>
          </a:p>
        </p:txBody>
      </p:sp>
      <p:sp>
        <p:nvSpPr>
          <p:cNvPr id="11" name="Shape 5"/>
          <p:cNvSpPr/>
          <p:nvPr userDrawn="1"/>
        </p:nvSpPr>
        <p:spPr>
          <a:xfrm flipH="1">
            <a:off x="718683" y="12705276"/>
            <a:ext cx="68700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defRPr sz="4300">
                <a:solidFill>
                  <a:srgbClr val="DBDBDB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algn="l"/>
            <a:r>
              <a:rPr lang="en-US" sz="4000">
                <a:solidFill>
                  <a:srgbClr val="8E8E8E"/>
                </a:solidFill>
              </a:rPr>
              <a:t></a:t>
            </a:r>
            <a:endParaRPr lang="en-US" sz="4000"/>
          </a:p>
        </p:txBody>
      </p:sp>
      <p:sp>
        <p:nvSpPr>
          <p:cNvPr id="12" name="Shape 159"/>
          <p:cNvSpPr/>
          <p:nvPr userDrawn="1"/>
        </p:nvSpPr>
        <p:spPr>
          <a:xfrm>
            <a:off x="1220957" y="12680733"/>
            <a:ext cx="2777095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600">
                <a:solidFill>
                  <a:srgbClr val="72727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>
                <a:solidFill>
                  <a:schemeClr val="tx2"/>
                </a:solidFill>
              </a:rPr>
              <a:t>+0 897 99 33 77</a:t>
            </a:r>
            <a:endParaRPr sz="2800">
              <a:solidFill>
                <a:schemeClr val="tx2"/>
              </a:solidFill>
            </a:endParaRPr>
          </a:p>
        </p:txBody>
      </p:sp>
      <p:sp>
        <p:nvSpPr>
          <p:cNvPr id="9" name="Shape 5"/>
          <p:cNvSpPr/>
          <p:nvPr userDrawn="1"/>
        </p:nvSpPr>
        <p:spPr>
          <a:xfrm>
            <a:off x="4677078" y="12759988"/>
            <a:ext cx="88446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defRPr sz="4300">
                <a:solidFill>
                  <a:srgbClr val="DBDBDB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>
                <a:solidFill>
                  <a:srgbClr val="8E8E8E"/>
                </a:solidFill>
              </a:rPr>
              <a:t></a:t>
            </a:r>
            <a:endParaRPr sz="3200">
              <a:solidFill>
                <a:schemeClr val="tx2"/>
              </a:solidFill>
            </a:endParaRPr>
          </a:p>
        </p:txBody>
      </p:sp>
      <p:sp>
        <p:nvSpPr>
          <p:cNvPr id="13" name="Shape 159"/>
          <p:cNvSpPr/>
          <p:nvPr userDrawn="1"/>
        </p:nvSpPr>
        <p:spPr>
          <a:xfrm>
            <a:off x="5284452" y="12694587"/>
            <a:ext cx="3467003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600">
                <a:solidFill>
                  <a:srgbClr val="72727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>
                <a:solidFill>
                  <a:schemeClr val="tx2"/>
                </a:solidFill>
              </a:rPr>
              <a:t>www.site2max.pro</a:t>
            </a:r>
            <a:endParaRPr sz="2800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21721" y="12422909"/>
            <a:ext cx="24405721" cy="0"/>
          </a:xfrm>
          <a:prstGeom prst="line">
            <a:avLst/>
          </a:prstGeom>
          <a:noFill/>
          <a:ln w="3175" cap="flat" cmpd="sng">
            <a:solidFill>
              <a:srgbClr val="CDCED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Pentagon 18">
            <a:hlinkClick r:id="" action="ppaction://hlinkshowjump?jump=nextslide"/>
          </p:cNvPr>
          <p:cNvSpPr/>
          <p:nvPr userDrawn="1"/>
        </p:nvSpPr>
        <p:spPr>
          <a:xfrm>
            <a:off x="21120100" y="12854486"/>
            <a:ext cx="266700" cy="411748"/>
          </a:xfrm>
          <a:prstGeom prst="homePlate">
            <a:avLst>
              <a:gd name="adj" fmla="val 10000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spc="0" normalizeH="0" baseline="0">
              <a:ln>
                <a:noFill/>
              </a:ln>
              <a:solidFill>
                <a:srgbClr val="77716C"/>
              </a:solidFill>
              <a:effectLst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" name="Pentagon 21">
            <a:hlinkClick r:id="" action="ppaction://hlinkshowjump?jump=previousslide"/>
          </p:cNvPr>
          <p:cNvSpPr/>
          <p:nvPr userDrawn="1"/>
        </p:nvSpPr>
        <p:spPr>
          <a:xfrm rot="10800000">
            <a:off x="20212050" y="12854486"/>
            <a:ext cx="266700" cy="411748"/>
          </a:xfrm>
          <a:prstGeom prst="homePlate">
            <a:avLst>
              <a:gd name="adj" fmla="val 10000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spc="0" normalizeH="0" baseline="0">
              <a:ln>
                <a:noFill/>
              </a:ln>
              <a:solidFill>
                <a:srgbClr val="77716C"/>
              </a:solidFill>
              <a:effectLst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" name="Shape 5">
            <a:hlinkClick r:id="" action="ppaction://hlinkshowjump?jump=firstslide"/>
          </p:cNvPr>
          <p:cNvSpPr/>
          <p:nvPr userDrawn="1"/>
        </p:nvSpPr>
        <p:spPr>
          <a:xfrm>
            <a:off x="20491450" y="12716900"/>
            <a:ext cx="622300" cy="59503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defRPr sz="4300">
                <a:solidFill>
                  <a:srgbClr val="DBDBDB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200">
                <a:solidFill>
                  <a:schemeClr val="accent6"/>
                </a:solidFill>
              </a:rPr>
              <a:t></a:t>
            </a:r>
            <a:endParaRPr sz="3200">
              <a:solidFill>
                <a:schemeClr val="accent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 spd="med"/>
  <p:txStyles>
    <p:titleStyle>
      <a:lvl1pPr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1pPr>
      <a:lvl2pPr indent="228600"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2pPr>
      <a:lvl3pPr indent="457200"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3pPr>
      <a:lvl4pPr indent="685800"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4pPr>
      <a:lvl5pPr indent="914400"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5pPr>
      <a:lvl6pPr indent="1143000"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6pPr>
      <a:lvl7pPr indent="1371600"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7pPr>
      <a:lvl8pPr indent="1600200"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8pPr>
      <a:lvl9pPr indent="1828800"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9pPr>
    </p:titleStyle>
    <p:bodyStyle>
      <a:lvl1pPr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1pPr>
      <a:lvl2pPr indent="228600"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2pPr>
      <a:lvl3pPr indent="457200"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3pPr>
      <a:lvl4pPr indent="685800"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4pPr>
      <a:lvl5pPr indent="914400"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5pPr>
      <a:lvl6pPr indent="1143000"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6pPr>
      <a:lvl7pPr indent="1371600"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7pPr>
      <a:lvl8pPr indent="1600200"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8pPr>
      <a:lvl9pPr indent="1828800"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9.sv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p.org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ntroduction to Cucumber testing tool">
            <a:extLst>
              <a:ext uri="{FF2B5EF4-FFF2-40B4-BE49-F238E27FC236}">
                <a16:creationId xmlns:a16="http://schemas.microsoft.com/office/drawing/2014/main" id="{787017A5-076C-D27B-95D0-2FAF03D607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9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Shape 160">
            <a:extLst>
              <a:ext uri="{FF2B5EF4-FFF2-40B4-BE49-F238E27FC236}">
                <a16:creationId xmlns:a16="http://schemas.microsoft.com/office/drawing/2014/main" id="{A54B55E4-D91E-7282-945A-3805C661F4DD}"/>
              </a:ext>
            </a:extLst>
          </p:cNvPr>
          <p:cNvSpPr/>
          <p:nvPr/>
        </p:nvSpPr>
        <p:spPr>
          <a:xfrm>
            <a:off x="5719024" y="4227738"/>
            <a:ext cx="13250751" cy="170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algn="l">
              <a:defRPr sz="6100" cap="all">
                <a:solidFill>
                  <a:srgbClr val="02C3FA"/>
                </a:solidFill>
                <a:latin typeface="+mn-lt"/>
                <a:ea typeface="+mn-ea"/>
                <a:cs typeface="+mn-cs"/>
                <a:sym typeface="ChunkFive"/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r>
              <a:rPr lang="en-US" sz="8000" cap="all">
                <a:solidFill>
                  <a:srgbClr val="C00000"/>
                </a:solidFill>
                <a:latin typeface="Montserrat" panose="00000500000000000000" pitchFamily="2" charset="0"/>
                <a:cs typeface="Bebas Neue"/>
              </a:rPr>
              <a:t>SECURITY TESTING</a:t>
            </a:r>
            <a:endParaRPr sz="8000" cap="all">
              <a:solidFill>
                <a:srgbClr val="C00000"/>
              </a:solidFill>
              <a:latin typeface="Montserrat" panose="00000500000000000000" pitchFamily="2" charset="0"/>
              <a:cs typeface="Bebas Neue"/>
            </a:endParaRPr>
          </a:p>
        </p:txBody>
      </p:sp>
      <p:sp>
        <p:nvSpPr>
          <p:cNvPr id="18" name="Shape 159">
            <a:extLst>
              <a:ext uri="{FF2B5EF4-FFF2-40B4-BE49-F238E27FC236}">
                <a16:creationId xmlns:a16="http://schemas.microsoft.com/office/drawing/2014/main" id="{CF282BB4-3A83-2995-2173-95D01293DD32}"/>
              </a:ext>
            </a:extLst>
          </p:cNvPr>
          <p:cNvSpPr/>
          <p:nvPr/>
        </p:nvSpPr>
        <p:spPr>
          <a:xfrm>
            <a:off x="10691074" y="5742419"/>
            <a:ext cx="3001851" cy="58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600">
                <a:solidFill>
                  <a:srgbClr val="72727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 algn="ctr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>
                <a:solidFill>
                  <a:schemeClr val="tx1"/>
                </a:solidFill>
              </a:rPr>
              <a:t>with</a:t>
            </a:r>
            <a:endParaRPr sz="28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47EA10-4924-EE08-A06F-96446CA98933}"/>
              </a:ext>
            </a:extLst>
          </p:cNvPr>
          <p:cNvSpPr txBox="1"/>
          <p:nvPr/>
        </p:nvSpPr>
        <p:spPr>
          <a:xfrm>
            <a:off x="383068" y="570694"/>
            <a:ext cx="2735044" cy="461665"/>
          </a:xfrm>
          <a:prstGeom prst="rect">
            <a:avLst/>
          </a:prstGeom>
          <a:noFill/>
          <a:effectLst>
            <a:outerShdw blurRad="508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Montserrat" panose="00000500000000000000" pitchFamily="2" charset="0"/>
              </a:rPr>
              <a:t>SWT301 – LAB04</a:t>
            </a:r>
            <a:endParaRPr lang="id-ID" sz="240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E0492D-196C-B924-D72E-8955E179B428}"/>
              </a:ext>
            </a:extLst>
          </p:cNvPr>
          <p:cNvGrpSpPr/>
          <p:nvPr/>
        </p:nvGrpSpPr>
        <p:grpSpPr>
          <a:xfrm>
            <a:off x="531123" y="10771418"/>
            <a:ext cx="5488677" cy="2308324"/>
            <a:chOff x="381000" y="5922523"/>
            <a:chExt cx="2944420" cy="230832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A95B8E-9A74-8F46-05D5-6F24BF41B567}"/>
                </a:ext>
              </a:extLst>
            </p:cNvPr>
            <p:cNvSpPr txBox="1"/>
            <p:nvPr/>
          </p:nvSpPr>
          <p:spPr>
            <a:xfrm>
              <a:off x="381000" y="5922523"/>
              <a:ext cx="867443" cy="830997"/>
            </a:xfrm>
            <a:prstGeom prst="rect">
              <a:avLst/>
            </a:prstGeom>
            <a:noFill/>
            <a:effectLst>
              <a:outerShdw blurRad="5080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Team</a:t>
              </a:r>
            </a:p>
            <a:p>
              <a:pPr algn="l"/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Member</a:t>
              </a:r>
              <a:endParaRPr lang="id-ID" sz="240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5ED1D3-A36A-CCAB-4159-1ABE99977D67}"/>
                </a:ext>
              </a:extLst>
            </p:cNvPr>
            <p:cNvSpPr txBox="1"/>
            <p:nvPr/>
          </p:nvSpPr>
          <p:spPr>
            <a:xfrm>
              <a:off x="1248443" y="5922523"/>
              <a:ext cx="2076977" cy="2308324"/>
            </a:xfrm>
            <a:prstGeom prst="rect">
              <a:avLst/>
            </a:prstGeom>
            <a:noFill/>
            <a:effectLst>
              <a:outerShdw blurRad="5080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bg1"/>
                  </a:solidFill>
                  <a:latin typeface="Montserrat Light" panose="00000400000000000000" pitchFamily="2" charset="0"/>
                </a:defRPr>
              </a:lvl1pPr>
            </a:lstStyle>
            <a:p>
              <a:pPr algn="l"/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01</a:t>
              </a:r>
            </a:p>
            <a:p>
              <a:pPr algn="l"/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Vu </a:t>
              </a:r>
              <a:r>
                <a:rPr lang="en-US" sz="2400" err="1">
                  <a:solidFill>
                    <a:schemeClr val="tx1"/>
                  </a:solidFill>
                  <a:latin typeface="Montserrat" panose="00000500000000000000" pitchFamily="2" charset="0"/>
                </a:rPr>
                <a:t>Thien</a:t>
              </a:r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 An</a:t>
              </a:r>
            </a:p>
            <a:p>
              <a:pPr algn="l"/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Nguyen Phat </a:t>
              </a:r>
              <a:r>
                <a:rPr lang="en-US" sz="2400" err="1">
                  <a:solidFill>
                    <a:schemeClr val="tx1"/>
                  </a:solidFill>
                  <a:latin typeface="Montserrat" panose="00000500000000000000" pitchFamily="2" charset="0"/>
                </a:rPr>
                <a:t>Dat</a:t>
              </a:r>
              <a:endParaRPr lang="en-US" sz="2400">
                <a:solidFill>
                  <a:schemeClr val="tx1"/>
                </a:solidFill>
                <a:latin typeface="Montserrat" panose="00000500000000000000" pitchFamily="2" charset="0"/>
              </a:endParaRPr>
            </a:p>
            <a:p>
              <a:pPr algn="l"/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Nguyen Vi </a:t>
              </a:r>
              <a:r>
                <a:rPr lang="en-US" sz="2400" err="1">
                  <a:solidFill>
                    <a:schemeClr val="tx1"/>
                  </a:solidFill>
                  <a:latin typeface="Montserrat" panose="00000500000000000000" pitchFamily="2" charset="0"/>
                </a:rPr>
                <a:t>Khang</a:t>
              </a:r>
              <a:endParaRPr lang="en-US" sz="2400">
                <a:solidFill>
                  <a:schemeClr val="tx1"/>
                </a:solidFill>
                <a:latin typeface="Montserrat" panose="00000500000000000000" pitchFamily="2" charset="0"/>
              </a:endParaRPr>
            </a:p>
            <a:p>
              <a:pPr algn="l"/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Nguyen Dang Loc</a:t>
              </a:r>
            </a:p>
            <a:p>
              <a:pPr algn="l"/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Nguyen Hong Minh</a:t>
              </a:r>
            </a:p>
          </p:txBody>
        </p:sp>
      </p:grpSp>
      <p:pic>
        <p:nvPicPr>
          <p:cNvPr id="1026" name="Picture 2" descr="sqlmap/README.md at master · oda-alexandre/sqlmap · GitHub">
            <a:extLst>
              <a:ext uri="{FF2B5EF4-FFF2-40B4-BE49-F238E27FC236}">
                <a16:creationId xmlns:a16="http://schemas.microsoft.com/office/drawing/2014/main" id="{E1B2B6A8-D6F1-6D6F-84DD-A68E447E1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748" y="6322578"/>
            <a:ext cx="5087304" cy="254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60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ntroduction to Cucumber testing tool">
            <a:extLst>
              <a:ext uri="{FF2B5EF4-FFF2-40B4-BE49-F238E27FC236}">
                <a16:creationId xmlns:a16="http://schemas.microsoft.com/office/drawing/2014/main" id="{787017A5-076C-D27B-95D0-2FAF03D607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9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Shape 160">
            <a:extLst>
              <a:ext uri="{FF2B5EF4-FFF2-40B4-BE49-F238E27FC236}">
                <a16:creationId xmlns:a16="http://schemas.microsoft.com/office/drawing/2014/main" id="{A54B55E4-D91E-7282-945A-3805C661F4DD}"/>
              </a:ext>
            </a:extLst>
          </p:cNvPr>
          <p:cNvSpPr/>
          <p:nvPr/>
        </p:nvSpPr>
        <p:spPr>
          <a:xfrm>
            <a:off x="5719024" y="4737827"/>
            <a:ext cx="13250751" cy="170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l">
              <a:defRPr sz="6100" cap="all">
                <a:solidFill>
                  <a:srgbClr val="02C3FA"/>
                </a:solidFill>
                <a:latin typeface="+mn-lt"/>
                <a:ea typeface="+mn-ea"/>
                <a:cs typeface="+mn-cs"/>
                <a:sym typeface="ChunkFive"/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r>
              <a:rPr lang="en-US" sz="9600">
                <a:solidFill>
                  <a:srgbClr val="C00000"/>
                </a:solidFill>
                <a:latin typeface="Montserrat" panose="00000500000000000000" pitchFamily="2" charset="0"/>
                <a:cs typeface="Bebas Neue"/>
              </a:rPr>
              <a:t>Demo</a:t>
            </a:r>
            <a:endParaRPr sz="9600" cap="all">
              <a:solidFill>
                <a:srgbClr val="C00000"/>
              </a:solidFill>
              <a:latin typeface="Montserrat" panose="00000500000000000000" pitchFamily="2" charset="0"/>
              <a:cs typeface="Bebas Neue"/>
            </a:endParaRPr>
          </a:p>
        </p:txBody>
      </p:sp>
      <p:pic>
        <p:nvPicPr>
          <p:cNvPr id="7" name="Picture 2" descr="sqlmap/README.md at master · oda-alexandre/sqlmap · GitHub">
            <a:extLst>
              <a:ext uri="{FF2B5EF4-FFF2-40B4-BE49-F238E27FC236}">
                <a16:creationId xmlns:a16="http://schemas.microsoft.com/office/drawing/2014/main" id="{ECBD3F1D-6600-16B4-0F2A-7B0BD7466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748" y="6322578"/>
            <a:ext cx="5087304" cy="254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8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>
            <a:lvl1pPr algn="l" rtl="0">
              <a:defRPr>
                <a:solidFill>
                  <a:srgbClr val="00A915"/>
                </a:solidFill>
                <a:latin typeface="Montserrat Medium"/>
                <a:ea typeface="Montserrat Medium"/>
                <a:cs typeface="Montserrat Medium"/>
              </a:defRPr>
            </a:lvl1pPr>
          </a:lstStyle>
          <a:p>
            <a:r>
              <a:rPr lang="en-US">
                <a:solidFill>
                  <a:schemeClr val="tx1">
                    <a:lumMod val="75000"/>
                  </a:schemeClr>
                </a:solidFill>
              </a:rPr>
              <a:t>Demo</a:t>
            </a:r>
            <a:r>
              <a:rPr lang="en-US">
                <a:solidFill>
                  <a:srgbClr val="158666"/>
                </a:solidFill>
              </a:rPr>
              <a:t> </a:t>
            </a:r>
            <a:r>
              <a:rPr lang="en-US">
                <a:solidFill>
                  <a:srgbClr val="C00000"/>
                </a:solidFill>
              </a:rPr>
              <a:t>scenarios</a:t>
            </a:r>
            <a:endParaRPr>
              <a:solidFill>
                <a:srgbClr val="C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D62D24-02F0-85DA-38A9-C3302710F7A0}"/>
              </a:ext>
            </a:extLst>
          </p:cNvPr>
          <p:cNvGrpSpPr/>
          <p:nvPr/>
        </p:nvGrpSpPr>
        <p:grpSpPr>
          <a:xfrm>
            <a:off x="2682152" y="4160400"/>
            <a:ext cx="9986097" cy="1185194"/>
            <a:chOff x="1643743" y="2596659"/>
            <a:chExt cx="9986097" cy="118519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2DE6C1-5B4C-4D96-889C-999AE42C335A}"/>
                </a:ext>
              </a:extLst>
            </p:cNvPr>
            <p:cNvSpPr txBox="1"/>
            <p:nvPr/>
          </p:nvSpPr>
          <p:spPr>
            <a:xfrm>
              <a:off x="1643743" y="3258633"/>
              <a:ext cx="9986097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just">
                <a:defRPr sz="2800" i="0">
                  <a:solidFill>
                    <a:schemeClr val="tx1">
                      <a:lumMod val="75000"/>
                    </a:schemeClr>
                  </a:solidFill>
                  <a:effectLst/>
                  <a:latin typeface="Montserrat" panose="00000500000000000000" pitchFamily="2" charset="0"/>
                </a:defRPr>
              </a:lvl1pPr>
            </a:lstStyle>
            <a:p>
              <a:r>
                <a:rPr lang="en-US"/>
                <a:t>Find SQL Injection vulnerabilities using SQLMap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7B2D6D-0E8B-ADC8-E01E-C52F72CDE379}"/>
                </a:ext>
              </a:extLst>
            </p:cNvPr>
            <p:cNvSpPr txBox="1"/>
            <p:nvPr/>
          </p:nvSpPr>
          <p:spPr>
            <a:xfrm>
              <a:off x="1643743" y="2596659"/>
              <a:ext cx="7324678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b="1">
                  <a:solidFill>
                    <a:srgbClr val="C00000"/>
                  </a:solidFill>
                </a:rPr>
                <a:t>Goal</a:t>
              </a:r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3D825C5-2013-594A-72FF-FB8CD3FEB29A}"/>
              </a:ext>
            </a:extLst>
          </p:cNvPr>
          <p:cNvSpPr txBox="1"/>
          <p:nvPr/>
        </p:nvSpPr>
        <p:spPr>
          <a:xfrm>
            <a:off x="2682152" y="2570284"/>
            <a:ext cx="7324677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4400">
                <a:solidFill>
                  <a:schemeClr val="tx1">
                    <a:lumMod val="75000"/>
                  </a:schemeClr>
                </a:solidFill>
                <a:latin typeface="Montserrat Medium"/>
              </a:rPr>
              <a:t>Application - Juice shop</a:t>
            </a:r>
          </a:p>
        </p:txBody>
      </p:sp>
      <p:pic>
        <p:nvPicPr>
          <p:cNvPr id="23" name="Graphic 22" descr="Information outline">
            <a:extLst>
              <a:ext uri="{FF2B5EF4-FFF2-40B4-BE49-F238E27FC236}">
                <a16:creationId xmlns:a16="http://schemas.microsoft.com/office/drawing/2014/main" id="{424E6E52-60E9-65D2-441C-6E960AA7E9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8622" y="2478653"/>
            <a:ext cx="952702" cy="9527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0F0FE74-7F6B-4CDE-98C6-C60041D26D16}"/>
              </a:ext>
            </a:extLst>
          </p:cNvPr>
          <p:cNvSpPr txBox="1"/>
          <p:nvPr/>
        </p:nvSpPr>
        <p:spPr>
          <a:xfrm>
            <a:off x="2682152" y="5759456"/>
            <a:ext cx="732467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b="1">
                <a:solidFill>
                  <a:srgbClr val="C00000"/>
                </a:solidFill>
              </a:rPr>
              <a:t>1. Test Login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5085D3-33D2-0A8F-F01F-E2E924C7525B}"/>
              </a:ext>
            </a:extLst>
          </p:cNvPr>
          <p:cNvSpPr txBox="1"/>
          <p:nvPr/>
        </p:nvSpPr>
        <p:spPr>
          <a:xfrm>
            <a:off x="2682151" y="9296147"/>
            <a:ext cx="732467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b="1">
                <a:solidFill>
                  <a:srgbClr val="C00000"/>
                </a:solidFill>
              </a:rPr>
              <a:t>2. Test search function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37D7F9-25E9-B35F-0D9E-2AE6FA50855D}"/>
              </a:ext>
            </a:extLst>
          </p:cNvPr>
          <p:cNvSpPr txBox="1"/>
          <p:nvPr/>
        </p:nvSpPr>
        <p:spPr>
          <a:xfrm>
            <a:off x="2682151" y="3402024"/>
            <a:ext cx="1219200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i="1">
                <a:solidFill>
                  <a:schemeClr val="bg1">
                    <a:lumMod val="65000"/>
                  </a:schemeClr>
                </a:solidFill>
                <a:latin typeface="Montserrat" pitchFamily="2" charset="0"/>
              </a:rPr>
              <a:t>hosted on http://localhost:3000/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531092-AA48-F1A4-9585-A24943D25817}"/>
              </a:ext>
            </a:extLst>
          </p:cNvPr>
          <p:cNvSpPr txBox="1"/>
          <p:nvPr/>
        </p:nvSpPr>
        <p:spPr>
          <a:xfrm>
            <a:off x="2678252" y="6460269"/>
            <a:ext cx="12195899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python </a:t>
            </a:r>
            <a:r>
              <a:rPr lang="en-US" sz="2800" b="0">
                <a:solidFill>
                  <a:srgbClr val="E45649"/>
                </a:solidFill>
                <a:effectLst/>
                <a:latin typeface="SF Mono" panose="020B0009000002000000" pitchFamily="49" charset="0"/>
              </a:rPr>
              <a:t>sqlmap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.</a:t>
            </a:r>
            <a:r>
              <a:rPr lang="en-US" sz="2800" b="0">
                <a:solidFill>
                  <a:srgbClr val="E45649"/>
                </a:solidFill>
                <a:effectLst/>
                <a:latin typeface="SF Mono" panose="020B0009000002000000" pitchFamily="49" charset="0"/>
              </a:rPr>
              <a:t>py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</a:t>
            </a:r>
          </a:p>
          <a:p>
            <a:pPr algn="l"/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-u </a:t>
            </a:r>
            <a:r>
              <a:rPr lang="en-US" sz="28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"http://localhost:3000/rest/user/login"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</a:t>
            </a:r>
          </a:p>
          <a:p>
            <a:pPr algn="l"/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-data=</a:t>
            </a:r>
            <a:r>
              <a:rPr lang="en-US" sz="28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"email=test@test.com&amp;password=test"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</a:t>
            </a:r>
          </a:p>
          <a:p>
            <a:pPr algn="l"/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--level </a:t>
            </a:r>
            <a:r>
              <a:rPr lang="en-US" sz="28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5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--risk </a:t>
            </a:r>
            <a:r>
              <a:rPr lang="en-US" sz="28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3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--ignore-code </a:t>
            </a:r>
            <a:r>
              <a:rPr lang="en-US" sz="28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401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--dbms sqlite </a:t>
            </a:r>
          </a:p>
          <a:p>
            <a:pPr algn="l"/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--threads </a:t>
            </a:r>
            <a:r>
              <a:rPr lang="en-US" sz="28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5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--flush -batch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2CCCB9-3B12-FCE5-BCC0-8FA0E668BD03}"/>
              </a:ext>
            </a:extLst>
          </p:cNvPr>
          <p:cNvSpPr txBox="1"/>
          <p:nvPr/>
        </p:nvSpPr>
        <p:spPr>
          <a:xfrm>
            <a:off x="2682152" y="9975783"/>
            <a:ext cx="121920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python </a:t>
            </a:r>
            <a:r>
              <a:rPr lang="en-US" sz="2800" b="0">
                <a:solidFill>
                  <a:srgbClr val="E45649"/>
                </a:solidFill>
                <a:effectLst/>
                <a:latin typeface="SF Mono" panose="020B0009000002000000" pitchFamily="49" charset="0"/>
              </a:rPr>
              <a:t>sqlmap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.</a:t>
            </a:r>
            <a:r>
              <a:rPr lang="en-US" sz="2800" b="0">
                <a:solidFill>
                  <a:srgbClr val="E45649"/>
                </a:solidFill>
                <a:effectLst/>
                <a:latin typeface="SF Mono" panose="020B0009000002000000" pitchFamily="49" charset="0"/>
              </a:rPr>
              <a:t>py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</a:t>
            </a:r>
          </a:p>
          <a:p>
            <a:pPr algn="l"/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-r </a:t>
            </a:r>
            <a:r>
              <a:rPr lang="en-US" sz="28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"C:</a:t>
            </a:r>
            <a:r>
              <a:rPr lang="en-US" sz="2800" b="0">
                <a:solidFill>
                  <a:srgbClr val="0184BC"/>
                </a:solidFill>
                <a:effectLst/>
                <a:latin typeface="SF Mono" panose="020B0009000002000000" pitchFamily="49" charset="0"/>
              </a:rPr>
              <a:t>\U</a:t>
            </a:r>
            <a:r>
              <a:rPr lang="en-US" sz="28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sers</a:t>
            </a:r>
            <a:r>
              <a:rPr lang="en-US" sz="2800" b="0">
                <a:solidFill>
                  <a:srgbClr val="0184BC"/>
                </a:solidFill>
                <a:effectLst/>
                <a:latin typeface="SF Mono" panose="020B0009000002000000" pitchFamily="49" charset="0"/>
              </a:rPr>
              <a:t>\a</a:t>
            </a:r>
            <a:r>
              <a:rPr lang="en-US" sz="28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dmin</a:t>
            </a:r>
            <a:r>
              <a:rPr lang="en-US" sz="2800" b="0">
                <a:solidFill>
                  <a:srgbClr val="0184BC"/>
                </a:solidFill>
                <a:effectLst/>
                <a:latin typeface="SF Mono" panose="020B0009000002000000" pitchFamily="49" charset="0"/>
              </a:rPr>
              <a:t>\D</a:t>
            </a:r>
            <a:r>
              <a:rPr lang="en-US" sz="28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esktop</a:t>
            </a:r>
            <a:r>
              <a:rPr lang="en-US" sz="2800" b="0">
                <a:solidFill>
                  <a:srgbClr val="0184BC"/>
                </a:solidFill>
                <a:effectLst/>
                <a:latin typeface="SF Mono" panose="020B0009000002000000" pitchFamily="49" charset="0"/>
              </a:rPr>
              <a:t>\s</a:t>
            </a:r>
            <a:r>
              <a:rPr lang="en-US" sz="28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earch.txt"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</a:t>
            </a:r>
          </a:p>
          <a:p>
            <a:pPr algn="l"/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--dbms sqlite --tables --flush --level </a:t>
            </a:r>
            <a:r>
              <a:rPr lang="en-US" sz="28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5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--risk </a:t>
            </a:r>
            <a:r>
              <a:rPr lang="en-US" sz="28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3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</a:t>
            </a:r>
          </a:p>
          <a:p>
            <a:pPr algn="l"/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--technique=B -batch</a:t>
            </a:r>
          </a:p>
        </p:txBody>
      </p:sp>
    </p:spTree>
    <p:extLst>
      <p:ext uri="{BB962C8B-B14F-4D97-AF65-F5344CB8AC3E}">
        <p14:creationId xmlns:p14="http://schemas.microsoft.com/office/powerpoint/2010/main" val="13562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1027269" y="1307738"/>
            <a:ext cx="6139060" cy="1200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 sz="6600" b="1">
                <a:solidFill>
                  <a:srgbClr val="C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AGENDA</a:t>
            </a:r>
            <a:endParaRPr sz="5400">
              <a:solidFill>
                <a:srgbClr val="C00000"/>
              </a:solidFill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22860000" y="13006455"/>
            <a:ext cx="1478492" cy="6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r" rtl="0"/>
            <a:r>
              <a:rPr lang="en-US" sz="3200">
                <a:solidFill>
                  <a:srgbClr val="595959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02</a:t>
            </a:r>
            <a:endParaRPr sz="10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7A951B-631A-2B55-4E6F-507B0F53C47E}"/>
              </a:ext>
            </a:extLst>
          </p:cNvPr>
          <p:cNvGrpSpPr/>
          <p:nvPr/>
        </p:nvGrpSpPr>
        <p:grpSpPr>
          <a:xfrm>
            <a:off x="2605159" y="3444756"/>
            <a:ext cx="11522639" cy="1464933"/>
            <a:chOff x="2898211" y="2972749"/>
            <a:chExt cx="11522639" cy="1464933"/>
          </a:xfrm>
        </p:grpSpPr>
        <p:sp>
          <p:nvSpPr>
            <p:cNvPr id="105" name="Google Shape;105;p2"/>
            <p:cNvSpPr txBox="1"/>
            <p:nvPr/>
          </p:nvSpPr>
          <p:spPr>
            <a:xfrm>
              <a:off x="3883260" y="2972750"/>
              <a:ext cx="10537590" cy="95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>
                  <a:solidFill>
                    <a:srgbClr val="21212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SQL injection</a:t>
              </a:r>
              <a:endParaRPr sz="10000"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2898211" y="2972749"/>
              <a:ext cx="924646" cy="95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>
                  <a:solidFill>
                    <a:srgbClr val="A5A5A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3883260" y="3883765"/>
              <a:ext cx="7138632" cy="55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 sz="2400">
                  <a:solidFill>
                    <a:srgbClr val="21212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What is SQLi, its attack method</a:t>
              </a:r>
              <a:endParaRPr sz="2400">
                <a:solidFill>
                  <a:srgbClr val="21212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01E810-AAF9-648A-AF19-08AF8F1939DD}"/>
              </a:ext>
            </a:extLst>
          </p:cNvPr>
          <p:cNvGrpSpPr/>
          <p:nvPr/>
        </p:nvGrpSpPr>
        <p:grpSpPr>
          <a:xfrm>
            <a:off x="2605159" y="5675097"/>
            <a:ext cx="9122339" cy="1464933"/>
            <a:chOff x="2898211" y="5327929"/>
            <a:chExt cx="9122339" cy="1464933"/>
          </a:xfrm>
        </p:grpSpPr>
        <p:sp>
          <p:nvSpPr>
            <p:cNvPr id="109" name="Google Shape;109;p2"/>
            <p:cNvSpPr txBox="1"/>
            <p:nvPr/>
          </p:nvSpPr>
          <p:spPr>
            <a:xfrm>
              <a:off x="3883260" y="5327930"/>
              <a:ext cx="8137290" cy="95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>
                  <a:solidFill>
                    <a:srgbClr val="21212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Sqlmap introduction</a:t>
              </a:r>
              <a:endParaRPr>
                <a:solidFill>
                  <a:srgbClr val="21212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2898211" y="5327929"/>
              <a:ext cx="924646" cy="95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>
                  <a:solidFill>
                    <a:srgbClr val="A5A5A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3883260" y="6238945"/>
              <a:ext cx="7138632" cy="55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 sz="2400">
                  <a:solidFill>
                    <a:srgbClr val="21212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Overview of sqlmap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5B1A2-D8F2-012A-77D2-0F6904D2837C}"/>
              </a:ext>
            </a:extLst>
          </p:cNvPr>
          <p:cNvGrpSpPr/>
          <p:nvPr/>
        </p:nvGrpSpPr>
        <p:grpSpPr>
          <a:xfrm>
            <a:off x="2605159" y="7905438"/>
            <a:ext cx="9484289" cy="1834265"/>
            <a:chOff x="2898211" y="7274831"/>
            <a:chExt cx="9484289" cy="1834265"/>
          </a:xfrm>
        </p:grpSpPr>
        <p:sp>
          <p:nvSpPr>
            <p:cNvPr id="112" name="Google Shape;112;p2"/>
            <p:cNvSpPr txBox="1"/>
            <p:nvPr/>
          </p:nvSpPr>
          <p:spPr>
            <a:xfrm>
              <a:off x="3883260" y="7274832"/>
              <a:ext cx="8499240" cy="95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>
                  <a:solidFill>
                    <a:srgbClr val="21212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Mitigation of SQLi</a:t>
              </a:r>
              <a:endParaRPr>
                <a:solidFill>
                  <a:srgbClr val="21212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2898211" y="7274831"/>
              <a:ext cx="924646" cy="95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>
                  <a:solidFill>
                    <a:srgbClr val="A5A5A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3883260" y="8185847"/>
              <a:ext cx="7138632" cy="923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 altLang="en-US" sz="2400">
                  <a:solidFill>
                    <a:srgbClr val="212121"/>
                  </a:solidFill>
                  <a:latin typeface="Montserrat ExtraLight"/>
                </a:rPr>
                <a:t>How to prevent and minimize the vulnerability caused by SQL injection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82611F-3CD0-5B8A-965E-868D26FD60A3}"/>
              </a:ext>
            </a:extLst>
          </p:cNvPr>
          <p:cNvGrpSpPr/>
          <p:nvPr/>
        </p:nvGrpSpPr>
        <p:grpSpPr>
          <a:xfrm>
            <a:off x="2605159" y="10135780"/>
            <a:ext cx="8123681" cy="1464933"/>
            <a:chOff x="2898211" y="9663773"/>
            <a:chExt cx="8123681" cy="1464933"/>
          </a:xfrm>
        </p:grpSpPr>
        <p:sp>
          <p:nvSpPr>
            <p:cNvPr id="115" name="Google Shape;115;p2"/>
            <p:cNvSpPr txBox="1"/>
            <p:nvPr/>
          </p:nvSpPr>
          <p:spPr>
            <a:xfrm>
              <a:off x="3883260" y="9663774"/>
              <a:ext cx="7138632" cy="95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>
                  <a:solidFill>
                    <a:srgbClr val="21212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Demo</a:t>
              </a:r>
              <a:endParaRPr>
                <a:solidFill>
                  <a:srgbClr val="21212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2898211" y="9663773"/>
              <a:ext cx="924646" cy="95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>
                  <a:solidFill>
                    <a:srgbClr val="A5A5A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3883260" y="10574789"/>
              <a:ext cx="7138632" cy="55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 sz="2400">
                  <a:solidFill>
                    <a:srgbClr val="21212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How to use sqlmap</a:t>
              </a:r>
              <a:endParaRPr sz="2400">
                <a:solidFill>
                  <a:srgbClr val="21212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endParaRPr>
            </a:p>
          </p:txBody>
        </p:sp>
      </p:grpSp>
      <p:pic>
        <p:nvPicPr>
          <p:cNvPr id="2055" name="Picture 7" descr="sqlmap - Wikidata">
            <a:extLst>
              <a:ext uri="{FF2B5EF4-FFF2-40B4-BE49-F238E27FC236}">
                <a16:creationId xmlns:a16="http://schemas.microsoft.com/office/drawing/2014/main" id="{B0C31FEA-391D-0F40-E825-26BD7B13A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6504" y="4398783"/>
            <a:ext cx="10113804" cy="522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0" name="Google Shape;105;p2">
            <a:extLst>
              <a:ext uri="{FF2B5EF4-FFF2-40B4-BE49-F238E27FC236}">
                <a16:creationId xmlns:a16="http://schemas.microsoft.com/office/drawing/2014/main" id="{EC1C2FD0-421D-1214-B39A-2D5EB9BB177E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sym typeface="Montserrat Medium"/>
              </a:rPr>
              <a:t>SQL</a:t>
            </a:r>
            <a:r>
              <a:rPr lang="en-US">
                <a:solidFill>
                  <a:srgbClr val="C00000"/>
                </a:solidFill>
                <a:latin typeface="Montserrat Medium"/>
                <a:sym typeface="Montserrat Medium"/>
              </a:rPr>
              <a:t> injection</a:t>
            </a:r>
            <a:endParaRPr lang="en-US">
              <a:solidFill>
                <a:srgbClr val="C00000"/>
              </a:solidFill>
              <a:latin typeface="Montserrat Medium"/>
            </a:endParaRPr>
          </a:p>
        </p:txBody>
      </p:sp>
      <p:pic>
        <p:nvPicPr>
          <p:cNvPr id="3074" name="Picture 2" descr="Mapping">
            <a:extLst>
              <a:ext uri="{FF2B5EF4-FFF2-40B4-BE49-F238E27FC236}">
                <a16:creationId xmlns:a16="http://schemas.microsoft.com/office/drawing/2014/main" id="{9CBE2503-FB66-30AB-E92D-A249B788D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011" y="2227706"/>
            <a:ext cx="21142060" cy="582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78A6517E-E57C-4ACE-6424-EDF3813D1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22" y="8195929"/>
            <a:ext cx="15526686" cy="71526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en-US" sz="360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  <a:ea typeface="Roboto Light"/>
              </a:rPr>
              <a:t>Top </a:t>
            </a:r>
            <a:r>
              <a:rPr lang="en-US" altLang="en-US" sz="3600">
                <a:solidFill>
                  <a:srgbClr val="C00000"/>
                </a:solidFill>
                <a:latin typeface="Montserrat" panose="00000500000000000000" pitchFamily="2" charset="0"/>
                <a:ea typeface="Roboto Light"/>
              </a:rPr>
              <a:t>3 out of 10 </a:t>
            </a:r>
            <a:r>
              <a:rPr lang="en-US" altLang="en-US" sz="360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  <a:ea typeface="Roboto Light"/>
              </a:rPr>
              <a:t>in </a:t>
            </a:r>
            <a:r>
              <a:rPr lang="en-US" sz="360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  <a:ea typeface="Roboto Light"/>
              </a:rPr>
              <a:t>OWASP Top Ten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58CBB10F-AD66-A38F-DD92-D2DEED0DE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22" y="9063589"/>
            <a:ext cx="17220002" cy="71526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en-US" sz="360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  <a:ea typeface="Roboto Light"/>
              </a:rPr>
              <a:t>Vietnamworks </a:t>
            </a:r>
            <a:r>
              <a:rPr lang="en-US" sz="360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  <a:ea typeface="Roboto Light"/>
              </a:rPr>
              <a:t>was hacked and </a:t>
            </a:r>
            <a:r>
              <a:rPr lang="en-US" sz="3600">
                <a:solidFill>
                  <a:srgbClr val="C00000"/>
                </a:solidFill>
                <a:latin typeface="Montserrat" panose="00000500000000000000" pitchFamily="2" charset="0"/>
                <a:ea typeface="Roboto Light"/>
              </a:rPr>
              <a:t>found not to encrypt the 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92C621-3720-D0E8-E405-74839299B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5740"/>
            <a:ext cx="65" cy="22571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25392" rIns="0" bIns="-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99463A78-5978-8C25-F960-F669AD75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22" y="10095957"/>
            <a:ext cx="17220002" cy="6565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en-US" sz="360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  <a:ea typeface="Roboto Light"/>
              </a:rPr>
              <a:t>Large corporations like Sony, Microsoft UK have </a:t>
            </a:r>
            <a:r>
              <a:rPr lang="en-US" altLang="en-US" sz="3600">
                <a:solidFill>
                  <a:srgbClr val="C00000"/>
                </a:solidFill>
                <a:latin typeface="Montserrat" panose="00000500000000000000" pitchFamily="2" charset="0"/>
                <a:ea typeface="Roboto Light"/>
              </a:rPr>
              <a:t>exposed user data </a:t>
            </a:r>
          </a:p>
        </p:txBody>
      </p:sp>
    </p:spTree>
    <p:extLst>
      <p:ext uri="{BB962C8B-B14F-4D97-AF65-F5344CB8AC3E}">
        <p14:creationId xmlns:p14="http://schemas.microsoft.com/office/powerpoint/2010/main" val="1659763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6F4EC9F0-AF39-C3B0-1A76-F0C7F744ACE2}"/>
              </a:ext>
            </a:extLst>
          </p:cNvPr>
          <p:cNvSpPr txBox="1"/>
          <p:nvPr/>
        </p:nvSpPr>
        <p:spPr>
          <a:xfrm>
            <a:off x="2772442" y="5141290"/>
            <a:ext cx="914400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latin typeface="Montserrat" pitchFamily="2" charset="0"/>
              </a:defRPr>
            </a:lvl1pPr>
          </a:lstStyle>
          <a:p>
            <a:r>
              <a:rPr lang="en-US"/>
              <a:t>Take control a web app’s databases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F3DF19-FFE6-66C7-2AEE-A0E9568236BC}"/>
              </a:ext>
            </a:extLst>
          </p:cNvPr>
          <p:cNvSpPr txBox="1"/>
          <p:nvPr/>
        </p:nvSpPr>
        <p:spPr>
          <a:xfrm>
            <a:off x="2772442" y="3301515"/>
            <a:ext cx="91440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latin typeface="Montserrat" pitchFamily="2" charset="0"/>
              </a:defRPr>
            </a:lvl1pPr>
          </a:lstStyle>
          <a:p>
            <a:r>
              <a:rPr lang="en-US"/>
              <a:t>A code injection technique</a:t>
            </a:r>
          </a:p>
        </p:txBody>
      </p:sp>
      <p:sp>
        <p:nvSpPr>
          <p:cNvPr id="71" name="Shape 2784">
            <a:extLst>
              <a:ext uri="{FF2B5EF4-FFF2-40B4-BE49-F238E27FC236}">
                <a16:creationId xmlns:a16="http://schemas.microsoft.com/office/drawing/2014/main" id="{D8BC4D14-FDAE-BE2D-392F-5AD898739A8D}"/>
              </a:ext>
            </a:extLst>
          </p:cNvPr>
          <p:cNvSpPr/>
          <p:nvPr/>
        </p:nvSpPr>
        <p:spPr>
          <a:xfrm>
            <a:off x="1521163" y="6340418"/>
            <a:ext cx="810434" cy="810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00A917"/>
              </a:solidFill>
              <a:latin typeface="Montserrat" panose="00000500000000000000" pitchFamily="2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0" name="Google Shape;105;p2">
            <a:extLst>
              <a:ext uri="{FF2B5EF4-FFF2-40B4-BE49-F238E27FC236}">
                <a16:creationId xmlns:a16="http://schemas.microsoft.com/office/drawing/2014/main" id="{EC1C2FD0-421D-1214-B39A-2D5EB9BB177E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sym typeface="Montserrat Medium"/>
              </a:rPr>
              <a:t>SQL</a:t>
            </a:r>
            <a:r>
              <a:rPr lang="en-US">
                <a:solidFill>
                  <a:srgbClr val="C00000"/>
                </a:solidFill>
                <a:latin typeface="Montserrat Medium"/>
                <a:sym typeface="Montserrat Medium"/>
              </a:rPr>
              <a:t> injection</a:t>
            </a:r>
            <a:endParaRPr lang="en-US">
              <a:solidFill>
                <a:srgbClr val="C00000"/>
              </a:solidFill>
              <a:latin typeface="Montserrat Medium"/>
            </a:endParaRPr>
          </a:p>
        </p:txBody>
      </p:sp>
      <p:pic>
        <p:nvPicPr>
          <p:cNvPr id="4" name="Graphic 3" descr="Unlock outline">
            <a:extLst>
              <a:ext uri="{FF2B5EF4-FFF2-40B4-BE49-F238E27FC236}">
                <a16:creationId xmlns:a16="http://schemas.microsoft.com/office/drawing/2014/main" id="{391CC61A-5276-A9DF-B59B-B4799C126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741" y="2055847"/>
            <a:ext cx="1149666" cy="11496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BF4E6F4-C189-0989-6E40-03F900DBF7FE}"/>
              </a:ext>
            </a:extLst>
          </p:cNvPr>
          <p:cNvSpPr txBox="1"/>
          <p:nvPr/>
        </p:nvSpPr>
        <p:spPr>
          <a:xfrm>
            <a:off x="2772442" y="4228462"/>
            <a:ext cx="914400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latin typeface="Montserrat" pitchFamily="2" charset="0"/>
              </a:defRPr>
            </a:lvl1pPr>
          </a:lstStyle>
          <a:p>
            <a:r>
              <a:rPr lang="en-US"/>
              <a:t>Attacker executes malicious SQL queries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FE541-B031-7B7C-26A8-9149DA3A132A}"/>
              </a:ext>
            </a:extLst>
          </p:cNvPr>
          <p:cNvSpPr txBox="1"/>
          <p:nvPr/>
        </p:nvSpPr>
        <p:spPr>
          <a:xfrm>
            <a:off x="2772442" y="6391692"/>
            <a:ext cx="8267700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4000" b="1">
                <a:solidFill>
                  <a:srgbClr val="5E1818"/>
                </a:solidFill>
                <a:latin typeface="Montserrat" pitchFamily="2" charset="0"/>
              </a:defRPr>
            </a:lvl1pPr>
          </a:lstStyle>
          <a:p>
            <a:r>
              <a:rPr lang="en-US"/>
              <a:t>The nature of SQL Injection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E1EB218-A18C-0438-E3AD-AE77988FB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442" y="7472392"/>
            <a:ext cx="9510045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en-US" sz="3200">
                <a:latin typeface="Montserrat" pitchFamily="2" charset="0"/>
              </a:rPr>
              <a:t>Insert SQL statements into database connection points.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715EB9-5CF0-9E31-3B88-8AF226B87510}"/>
              </a:ext>
            </a:extLst>
          </p:cNvPr>
          <p:cNvSpPr txBox="1"/>
          <p:nvPr/>
        </p:nvSpPr>
        <p:spPr>
          <a:xfrm>
            <a:off x="2772442" y="2375592"/>
            <a:ext cx="8267700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latin typeface="Montserrat" pitchFamily="2" charset="0"/>
              </a:defRPr>
            </a:lvl1pPr>
          </a:lstStyle>
          <a:p>
            <a:r>
              <a:rPr lang="en-US" sz="4000" b="1">
                <a:solidFill>
                  <a:srgbClr val="5E1818"/>
                </a:solidFill>
              </a:rPr>
              <a:t>Definitions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E0DB1E-A44D-3A41-892F-F2FEA46CEA7A}"/>
              </a:ext>
            </a:extLst>
          </p:cNvPr>
          <p:cNvSpPr txBox="1"/>
          <p:nvPr/>
        </p:nvSpPr>
        <p:spPr>
          <a:xfrm>
            <a:off x="2772442" y="8845218"/>
            <a:ext cx="1335405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latin typeface="Montserrat" pitchFamily="2" charset="0"/>
              </a:defRPr>
            </a:lvl1pPr>
          </a:lstStyle>
          <a:p>
            <a:r>
              <a:rPr lang="en-US"/>
              <a:t>Successfully run SQL statement on the system.</a:t>
            </a:r>
          </a:p>
        </p:txBody>
      </p:sp>
      <p:pic>
        <p:nvPicPr>
          <p:cNvPr id="4099" name="Picture 3" descr="Penetration Testing Step 3 - Dấn thân vào nghiệp chích choác với SQL  injection - Dummytip">
            <a:extLst>
              <a:ext uri="{FF2B5EF4-FFF2-40B4-BE49-F238E27FC236}">
                <a16:creationId xmlns:a16="http://schemas.microsoft.com/office/drawing/2014/main" id="{7054B152-ED54-0838-EF98-37D98B301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987" y="2234627"/>
            <a:ext cx="12310407" cy="666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3050CDF-9A10-F995-5E53-F5940B6BA7D4}"/>
              </a:ext>
            </a:extLst>
          </p:cNvPr>
          <p:cNvSpPr txBox="1"/>
          <p:nvPr/>
        </p:nvSpPr>
        <p:spPr>
          <a:xfrm>
            <a:off x="2772442" y="10777878"/>
            <a:ext cx="17154893" cy="861774"/>
          </a:xfrm>
          <a:prstGeom prst="rect">
            <a:avLst/>
          </a:prstGeom>
          <a:solidFill>
            <a:srgbClr val="FFEFEF"/>
          </a:solidFill>
          <a:ln w="25400" cap="flat">
            <a:solidFill>
              <a:srgbClr val="C00000"/>
            </a:solidFill>
            <a:prstDash val="lg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Droid Sans"/>
              </a:rPr>
              <a:t>O</a:t>
            </a:r>
            <a:r>
              <a:rPr lang="en-US" b="0" i="0">
                <a:solidFill>
                  <a:srgbClr val="C00000"/>
                </a:solidFill>
                <a:effectLst/>
                <a:latin typeface="Droid Sans"/>
              </a:rPr>
              <a:t>ne of the most common types of attack on the internet!</a:t>
            </a:r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0" name="Google Shape;105;p2">
            <a:extLst>
              <a:ext uri="{FF2B5EF4-FFF2-40B4-BE49-F238E27FC236}">
                <a16:creationId xmlns:a16="http://schemas.microsoft.com/office/drawing/2014/main" id="{EC1C2FD0-421D-1214-B39A-2D5EB9BB177E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sym typeface="Montserrat Medium"/>
              </a:rPr>
              <a:t>Why SQLi is </a:t>
            </a:r>
            <a:r>
              <a:rPr lang="en-US">
                <a:solidFill>
                  <a:srgbClr val="C00000"/>
                </a:solidFill>
                <a:latin typeface="Montserrat Medium"/>
                <a:sym typeface="Montserrat Medium"/>
              </a:rPr>
              <a:t>crucial?</a:t>
            </a:r>
            <a:endParaRPr lang="en-US">
              <a:solidFill>
                <a:srgbClr val="C00000"/>
              </a:solidFill>
              <a:latin typeface="Montserrat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B41C1D-186C-CE2A-57F6-9920559BF578}"/>
              </a:ext>
            </a:extLst>
          </p:cNvPr>
          <p:cNvSpPr txBox="1"/>
          <p:nvPr/>
        </p:nvSpPr>
        <p:spPr>
          <a:xfrm>
            <a:off x="2682152" y="2786723"/>
            <a:ext cx="841057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4400">
                <a:solidFill>
                  <a:schemeClr val="tx1">
                    <a:lumMod val="75000"/>
                  </a:schemeClr>
                </a:solidFill>
                <a:latin typeface="Montserrat Medium"/>
              </a:rPr>
              <a:t>Attacker can:</a:t>
            </a:r>
          </a:p>
        </p:txBody>
      </p:sp>
      <p:pic>
        <p:nvPicPr>
          <p:cNvPr id="16" name="Graphic 15" descr="Information outline">
            <a:extLst>
              <a:ext uri="{FF2B5EF4-FFF2-40B4-BE49-F238E27FC236}">
                <a16:creationId xmlns:a16="http://schemas.microsoft.com/office/drawing/2014/main" id="{46AF4E1E-94D8-E1EF-6FF7-D1987368B0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8622" y="2695092"/>
            <a:ext cx="952702" cy="9527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6C3A8B-0D76-1B3D-7594-602A3594E6DF}"/>
              </a:ext>
            </a:extLst>
          </p:cNvPr>
          <p:cNvSpPr txBox="1"/>
          <p:nvPr/>
        </p:nvSpPr>
        <p:spPr>
          <a:xfrm>
            <a:off x="2638292" y="3961857"/>
            <a:ext cx="8269714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>
                <a:latin typeface="Montserrat" pitchFamily="2" charset="0"/>
              </a:rPr>
              <a:t>Bypass user authentication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9DD9BF-1088-19EC-56FC-0174CF3D5B06}"/>
              </a:ext>
            </a:extLst>
          </p:cNvPr>
          <p:cNvGrpSpPr/>
          <p:nvPr/>
        </p:nvGrpSpPr>
        <p:grpSpPr>
          <a:xfrm>
            <a:off x="1864601" y="4170722"/>
            <a:ext cx="182880" cy="182880"/>
            <a:chOff x="13225508" y="4355903"/>
            <a:chExt cx="3663224" cy="3828324"/>
          </a:xfrm>
          <a:solidFill>
            <a:srgbClr val="5E1818"/>
          </a:solidFill>
        </p:grpSpPr>
        <p:sp>
          <p:nvSpPr>
            <p:cNvPr id="19" name="Shape 1174">
              <a:extLst>
                <a:ext uri="{FF2B5EF4-FFF2-40B4-BE49-F238E27FC236}">
                  <a16:creationId xmlns:a16="http://schemas.microsoft.com/office/drawing/2014/main" id="{4D132485-B275-E3C7-0E8A-9FC2EC8902EF}"/>
                </a:ext>
              </a:extLst>
            </p:cNvPr>
            <p:cNvSpPr/>
            <p:nvPr/>
          </p:nvSpPr>
          <p:spPr>
            <a:xfrm rot="2700000">
              <a:off x="13225508" y="4521003"/>
              <a:ext cx="3663224" cy="3663224"/>
            </a:xfrm>
            <a:prstGeom prst="roundRect">
              <a:avLst>
                <a:gd name="adj" fmla="val 19159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20" name="Shape 1175">
              <a:extLst>
                <a:ext uri="{FF2B5EF4-FFF2-40B4-BE49-F238E27FC236}">
                  <a16:creationId xmlns:a16="http://schemas.microsoft.com/office/drawing/2014/main" id="{7E6F7E9C-EAAA-60B6-1CD6-2BEF6AA7BB99}"/>
                </a:ext>
              </a:extLst>
            </p:cNvPr>
            <p:cNvSpPr/>
            <p:nvPr/>
          </p:nvSpPr>
          <p:spPr>
            <a:xfrm rot="2700000">
              <a:off x="13225508" y="4355903"/>
              <a:ext cx="3663224" cy="3663224"/>
            </a:xfrm>
            <a:prstGeom prst="roundRect">
              <a:avLst>
                <a:gd name="adj" fmla="val 16592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880E4E8-788C-6DCC-7EF2-19B4EEF853DF}"/>
              </a:ext>
            </a:extLst>
          </p:cNvPr>
          <p:cNvSpPr txBox="1"/>
          <p:nvPr/>
        </p:nvSpPr>
        <p:spPr>
          <a:xfrm>
            <a:off x="2638291" y="4932342"/>
            <a:ext cx="1053759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latin typeface="Montserrat" pitchFamily="2" charset="0"/>
              </a:defRPr>
            </a:lvl1pPr>
          </a:lstStyle>
          <a:p>
            <a:r>
              <a:rPr lang="en-US"/>
              <a:t>Insert, delete or modify data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F56247-11A9-F332-65E2-6E5C49CE4B3D}"/>
              </a:ext>
            </a:extLst>
          </p:cNvPr>
          <p:cNvGrpSpPr/>
          <p:nvPr/>
        </p:nvGrpSpPr>
        <p:grpSpPr>
          <a:xfrm>
            <a:off x="1864601" y="5141207"/>
            <a:ext cx="182880" cy="182880"/>
            <a:chOff x="13225508" y="4355903"/>
            <a:chExt cx="3663224" cy="3828324"/>
          </a:xfrm>
          <a:solidFill>
            <a:srgbClr val="5E1818"/>
          </a:solidFill>
        </p:grpSpPr>
        <p:sp>
          <p:nvSpPr>
            <p:cNvPr id="23" name="Shape 1174">
              <a:extLst>
                <a:ext uri="{FF2B5EF4-FFF2-40B4-BE49-F238E27FC236}">
                  <a16:creationId xmlns:a16="http://schemas.microsoft.com/office/drawing/2014/main" id="{24B3653F-EF86-B945-71FB-3B7F29CAEB52}"/>
                </a:ext>
              </a:extLst>
            </p:cNvPr>
            <p:cNvSpPr/>
            <p:nvPr/>
          </p:nvSpPr>
          <p:spPr>
            <a:xfrm rot="2700000">
              <a:off x="13225508" y="4521003"/>
              <a:ext cx="3663224" cy="3663224"/>
            </a:xfrm>
            <a:prstGeom prst="roundRect">
              <a:avLst>
                <a:gd name="adj" fmla="val 19159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24" name="Shape 1175">
              <a:extLst>
                <a:ext uri="{FF2B5EF4-FFF2-40B4-BE49-F238E27FC236}">
                  <a16:creationId xmlns:a16="http://schemas.microsoft.com/office/drawing/2014/main" id="{D6F355EF-B8B6-F9D2-4E91-D60202FCE605}"/>
                </a:ext>
              </a:extLst>
            </p:cNvPr>
            <p:cNvSpPr/>
            <p:nvPr/>
          </p:nvSpPr>
          <p:spPr>
            <a:xfrm rot="2700000">
              <a:off x="13225508" y="4355903"/>
              <a:ext cx="3663224" cy="3663224"/>
            </a:xfrm>
            <a:prstGeom prst="roundRect">
              <a:avLst>
                <a:gd name="adj" fmla="val 16592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76119A7-B789-97B0-D7DE-9AAA905D9EB4}"/>
              </a:ext>
            </a:extLst>
          </p:cNvPr>
          <p:cNvSpPr txBox="1"/>
          <p:nvPr/>
        </p:nvSpPr>
        <p:spPr>
          <a:xfrm>
            <a:off x="2638292" y="5873117"/>
            <a:ext cx="869645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>
                <a:latin typeface="Montserrat" pitchFamily="2" charset="0"/>
              </a:rPr>
              <a:t>Stealing information in the database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62286D-F92F-1C7C-99DA-BDBD98C13CA9}"/>
              </a:ext>
            </a:extLst>
          </p:cNvPr>
          <p:cNvGrpSpPr/>
          <p:nvPr/>
        </p:nvGrpSpPr>
        <p:grpSpPr>
          <a:xfrm>
            <a:off x="1864601" y="6081982"/>
            <a:ext cx="182880" cy="182880"/>
            <a:chOff x="13225508" y="4355903"/>
            <a:chExt cx="3663224" cy="3828324"/>
          </a:xfrm>
          <a:solidFill>
            <a:srgbClr val="5E1818"/>
          </a:solidFill>
        </p:grpSpPr>
        <p:sp>
          <p:nvSpPr>
            <p:cNvPr id="27" name="Shape 1174">
              <a:extLst>
                <a:ext uri="{FF2B5EF4-FFF2-40B4-BE49-F238E27FC236}">
                  <a16:creationId xmlns:a16="http://schemas.microsoft.com/office/drawing/2014/main" id="{FEECA390-8AB8-7DCD-44CF-3F2A16123FB5}"/>
                </a:ext>
              </a:extLst>
            </p:cNvPr>
            <p:cNvSpPr/>
            <p:nvPr/>
          </p:nvSpPr>
          <p:spPr>
            <a:xfrm rot="2700000">
              <a:off x="13225508" y="4521003"/>
              <a:ext cx="3663224" cy="3663224"/>
            </a:xfrm>
            <a:prstGeom prst="roundRect">
              <a:avLst>
                <a:gd name="adj" fmla="val 19159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28" name="Shape 1175">
              <a:extLst>
                <a:ext uri="{FF2B5EF4-FFF2-40B4-BE49-F238E27FC236}">
                  <a16:creationId xmlns:a16="http://schemas.microsoft.com/office/drawing/2014/main" id="{98B3D38B-76DF-A0BF-718F-DA06B5282C7D}"/>
                </a:ext>
              </a:extLst>
            </p:cNvPr>
            <p:cNvSpPr/>
            <p:nvPr/>
          </p:nvSpPr>
          <p:spPr>
            <a:xfrm rot="2700000">
              <a:off x="13225508" y="4355903"/>
              <a:ext cx="3663224" cy="3663224"/>
            </a:xfrm>
            <a:prstGeom prst="roundRect">
              <a:avLst>
                <a:gd name="adj" fmla="val 16592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C9DB8AB-E56B-B05E-7B52-E3043937427C}"/>
              </a:ext>
            </a:extLst>
          </p:cNvPr>
          <p:cNvSpPr txBox="1"/>
          <p:nvPr/>
        </p:nvSpPr>
        <p:spPr>
          <a:xfrm>
            <a:off x="2624084" y="6809640"/>
            <a:ext cx="869645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latin typeface="Montserrat" pitchFamily="2" charset="0"/>
              </a:defRPr>
            </a:lvl1pPr>
          </a:lstStyle>
          <a:p>
            <a:r>
              <a:rPr lang="en-US"/>
              <a:t>Take control of the system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467D81-62A5-F923-F32F-82C92817DE48}"/>
              </a:ext>
            </a:extLst>
          </p:cNvPr>
          <p:cNvGrpSpPr/>
          <p:nvPr/>
        </p:nvGrpSpPr>
        <p:grpSpPr>
          <a:xfrm>
            <a:off x="1850393" y="7018505"/>
            <a:ext cx="182880" cy="182880"/>
            <a:chOff x="13225508" y="4355903"/>
            <a:chExt cx="3663224" cy="3828324"/>
          </a:xfrm>
          <a:solidFill>
            <a:srgbClr val="5E1818"/>
          </a:solidFill>
        </p:grpSpPr>
        <p:sp>
          <p:nvSpPr>
            <p:cNvPr id="34" name="Shape 1174">
              <a:extLst>
                <a:ext uri="{FF2B5EF4-FFF2-40B4-BE49-F238E27FC236}">
                  <a16:creationId xmlns:a16="http://schemas.microsoft.com/office/drawing/2014/main" id="{C9841130-A07A-A353-316F-822330B7654B}"/>
                </a:ext>
              </a:extLst>
            </p:cNvPr>
            <p:cNvSpPr/>
            <p:nvPr/>
          </p:nvSpPr>
          <p:spPr>
            <a:xfrm rot="2700000">
              <a:off x="13225508" y="4521003"/>
              <a:ext cx="3663224" cy="3663224"/>
            </a:xfrm>
            <a:prstGeom prst="roundRect">
              <a:avLst>
                <a:gd name="adj" fmla="val 19159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36" name="Shape 1175">
              <a:extLst>
                <a:ext uri="{FF2B5EF4-FFF2-40B4-BE49-F238E27FC236}">
                  <a16:creationId xmlns:a16="http://schemas.microsoft.com/office/drawing/2014/main" id="{DD6B81EE-D5DF-5F89-BE07-4186D50F52AD}"/>
                </a:ext>
              </a:extLst>
            </p:cNvPr>
            <p:cNvSpPr/>
            <p:nvPr/>
          </p:nvSpPr>
          <p:spPr>
            <a:xfrm rot="2700000">
              <a:off x="13225508" y="4355903"/>
              <a:ext cx="3663224" cy="3663224"/>
            </a:xfrm>
            <a:prstGeom prst="roundRect">
              <a:avLst>
                <a:gd name="adj" fmla="val 16592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A3C1DF9-8E51-BBA9-D49B-A160844E8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501" y="9034919"/>
            <a:ext cx="12958028" cy="313633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AC52A94-02CF-8267-A26F-44B6CF72485D}"/>
              </a:ext>
            </a:extLst>
          </p:cNvPr>
          <p:cNvSpPr txBox="1"/>
          <p:nvPr/>
        </p:nvSpPr>
        <p:spPr>
          <a:xfrm>
            <a:off x="11902961" y="3692249"/>
            <a:ext cx="12192000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2800">
                <a:solidFill>
                  <a:srgbClr val="383A42"/>
                </a:solidFill>
                <a:latin typeface="SF Mono" panose="020B0009000002000000" pitchFamily="49" charset="0"/>
              </a:rPr>
              <a:t>sql = </a:t>
            </a:r>
            <a:r>
              <a:rPr lang="en-US" sz="28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'SELECT * FROM Users </a:t>
            </a:r>
          </a:p>
          <a:p>
            <a:pPr algn="l"/>
            <a:r>
              <a:rPr lang="en-US" sz="28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WHERE Username = '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+ username + </a:t>
            </a:r>
          </a:p>
          <a:p>
            <a:pPr algn="l"/>
            <a:r>
              <a:rPr lang="en-US" sz="28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' AND Password = '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+ </a:t>
            </a:r>
            <a:r>
              <a:rPr lang="en-US" sz="2800" b="0">
                <a:solidFill>
                  <a:srgbClr val="A626A4"/>
                </a:solidFill>
                <a:effectLst/>
                <a:latin typeface="SF Mono" panose="020B0009000002000000" pitchFamily="49" charset="0"/>
              </a:rPr>
              <a:t>password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+ </a:t>
            </a:r>
            <a:r>
              <a:rPr lang="en-US" sz="28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'</a:t>
            </a:r>
            <a:endParaRPr lang="en-US" sz="2800" b="0">
              <a:solidFill>
                <a:srgbClr val="383A42"/>
              </a:solidFill>
              <a:effectLst/>
              <a:latin typeface="SF Mono" panose="020B0009000002000000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BB2A5F-33CB-5ED8-2C79-0B84287C92CC}"/>
              </a:ext>
            </a:extLst>
          </p:cNvPr>
          <p:cNvSpPr txBox="1"/>
          <p:nvPr/>
        </p:nvSpPr>
        <p:spPr>
          <a:xfrm>
            <a:off x="11876265" y="5493971"/>
            <a:ext cx="7886700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username</a:t>
            </a:r>
            <a:r>
              <a:rPr lang="en-US" sz="2800" b="0">
                <a:solidFill>
                  <a:srgbClr val="A626A4"/>
                </a:solidFill>
                <a:effectLst/>
                <a:latin typeface="SF Mono" panose="020B0009000002000000" pitchFamily="49" charset="0"/>
              </a:rPr>
              <a:t>: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8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''</a:t>
            </a:r>
            <a:endParaRPr lang="en-US" sz="2800" b="0">
              <a:solidFill>
                <a:srgbClr val="383A42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password</a:t>
            </a:r>
            <a:r>
              <a:rPr lang="en-US" sz="2800" b="0">
                <a:solidFill>
                  <a:srgbClr val="A626A4"/>
                </a:solidFill>
                <a:effectLst/>
                <a:latin typeface="SF Mono" panose="020B0009000002000000" pitchFamily="49" charset="0"/>
              </a:rPr>
              <a:t>: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8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'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OR </a:t>
            </a:r>
            <a:r>
              <a:rPr lang="en-US" sz="28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1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= </a:t>
            </a:r>
            <a:r>
              <a:rPr lang="en-US" sz="28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1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LIMIT </a:t>
            </a:r>
            <a:r>
              <a:rPr lang="en-US" sz="28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1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--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4191F8-291C-D567-B586-C2EFEA07094C}"/>
              </a:ext>
            </a:extLst>
          </p:cNvPr>
          <p:cNvSpPr txBox="1"/>
          <p:nvPr/>
        </p:nvSpPr>
        <p:spPr>
          <a:xfrm>
            <a:off x="11876265" y="6502578"/>
            <a:ext cx="13277850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2800" b="0">
                <a:solidFill>
                  <a:srgbClr val="A626A4"/>
                </a:solidFill>
                <a:effectLst/>
                <a:latin typeface="SF Mono" panose="020B0009000002000000" pitchFamily="49" charset="0"/>
              </a:rPr>
              <a:t>SELECT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* </a:t>
            </a:r>
            <a:r>
              <a:rPr lang="en-US" sz="2800" b="0">
                <a:solidFill>
                  <a:srgbClr val="A626A4"/>
                </a:solidFill>
                <a:effectLst/>
                <a:latin typeface="SF Mono" panose="020B0009000002000000" pitchFamily="49" charset="0"/>
              </a:rPr>
              <a:t>FROM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Users </a:t>
            </a:r>
          </a:p>
          <a:p>
            <a:pPr algn="l"/>
            <a:r>
              <a:rPr lang="en-US" sz="2800" b="0">
                <a:solidFill>
                  <a:srgbClr val="A626A4"/>
                </a:solidFill>
                <a:effectLst/>
                <a:latin typeface="SF Mono" panose="020B0009000002000000" pitchFamily="49" charset="0"/>
              </a:rPr>
              <a:t>WHERE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Username = </a:t>
            </a:r>
            <a:r>
              <a:rPr lang="en-US" sz="28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‘’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</a:t>
            </a:r>
          </a:p>
          <a:p>
            <a:pPr algn="l"/>
            <a:r>
              <a:rPr lang="en-US" sz="2800" b="0">
                <a:solidFill>
                  <a:srgbClr val="A626A4"/>
                </a:solidFill>
                <a:effectLst/>
                <a:latin typeface="SF Mono" panose="020B0009000002000000" pitchFamily="49" charset="0"/>
              </a:rPr>
              <a:t>AND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800" b="0">
                <a:solidFill>
                  <a:srgbClr val="A626A4"/>
                </a:solidFill>
                <a:effectLst/>
                <a:latin typeface="SF Mono" panose="020B0009000002000000" pitchFamily="49" charset="0"/>
              </a:rPr>
              <a:t>Password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= </a:t>
            </a:r>
            <a:r>
              <a:rPr lang="en-US" sz="28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''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800" b="0">
                <a:solidFill>
                  <a:srgbClr val="A626A4"/>
                </a:solidFill>
                <a:effectLst/>
                <a:latin typeface="SF Mono" panose="020B0009000002000000" pitchFamily="49" charset="0"/>
              </a:rPr>
              <a:t>OR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8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1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= </a:t>
            </a:r>
            <a:r>
              <a:rPr lang="en-US" sz="28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1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800" b="0">
                <a:solidFill>
                  <a:srgbClr val="A626A4"/>
                </a:solidFill>
                <a:effectLst/>
                <a:latin typeface="SF Mono" panose="020B0009000002000000" pitchFamily="49" charset="0"/>
              </a:rPr>
              <a:t>LIMIT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8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1</a:t>
            </a:r>
            <a:r>
              <a:rPr lang="en-US" sz="28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800" b="0" i="1">
                <a:solidFill>
                  <a:srgbClr val="A0A1A7"/>
                </a:solidFill>
                <a:effectLst/>
                <a:latin typeface="SF Mono" panose="020B0009000002000000" pitchFamily="49" charset="0"/>
              </a:rPr>
              <a:t>-- '+ password + ';</a:t>
            </a:r>
            <a:endParaRPr lang="en-US" sz="2800" b="0">
              <a:solidFill>
                <a:srgbClr val="383A42"/>
              </a:solidFill>
              <a:effectLst/>
              <a:latin typeface="SF Mono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6F4EC9F0-AF39-C3B0-1A76-F0C7F744ACE2}"/>
              </a:ext>
            </a:extLst>
          </p:cNvPr>
          <p:cNvSpPr txBox="1"/>
          <p:nvPr/>
        </p:nvSpPr>
        <p:spPr>
          <a:xfrm>
            <a:off x="2467642" y="4949768"/>
            <a:ext cx="768096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latin typeface="Montserrat" pitchFamily="2" charset="0"/>
              </a:defRPr>
            </a:lvl1pPr>
          </a:lstStyle>
          <a:p>
            <a:r>
              <a:rPr lang="en-US"/>
              <a:t>Taking over of database servers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F3DF19-FFE6-66C7-2AEE-A0E9568236BC}"/>
              </a:ext>
            </a:extLst>
          </p:cNvPr>
          <p:cNvSpPr txBox="1"/>
          <p:nvPr/>
        </p:nvSpPr>
        <p:spPr>
          <a:xfrm>
            <a:off x="2467642" y="2559864"/>
            <a:ext cx="808605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latin typeface="Montserrat" pitchFamily="2" charset="0"/>
              </a:defRPr>
            </a:lvl1pPr>
          </a:lstStyle>
          <a:p>
            <a:r>
              <a:rPr lang="en-US"/>
              <a:t>Open source penetration testing tool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0" name="Google Shape;105;p2">
            <a:extLst>
              <a:ext uri="{FF2B5EF4-FFF2-40B4-BE49-F238E27FC236}">
                <a16:creationId xmlns:a16="http://schemas.microsoft.com/office/drawing/2014/main" id="{EC1C2FD0-421D-1214-B39A-2D5EB9BB177E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rgbClr val="C00000"/>
                </a:solidFill>
                <a:latin typeface="Montserrat Medium"/>
                <a:sym typeface="Montserrat Medium"/>
              </a:rPr>
              <a:t>sqlmap</a:t>
            </a:r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sym typeface="Montserrat Medium"/>
              </a:rPr>
              <a:t> introduction</a:t>
            </a:r>
            <a:endParaRPr lang="en-US">
              <a:solidFill>
                <a:srgbClr val="C00000"/>
              </a:solidFill>
              <a:latin typeface="Montserrat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F4E6F4-C189-0989-6E40-03F900DBF7FE}"/>
              </a:ext>
            </a:extLst>
          </p:cNvPr>
          <p:cNvSpPr txBox="1"/>
          <p:nvPr/>
        </p:nvSpPr>
        <p:spPr>
          <a:xfrm>
            <a:off x="2467642" y="3754816"/>
            <a:ext cx="886710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latin typeface="Montserrat" pitchFamily="2" charset="0"/>
              </a:defRPr>
            </a:lvl1pPr>
          </a:lstStyle>
          <a:p>
            <a:r>
              <a:rPr lang="en-US"/>
              <a:t>Automates detecting and exploiting SQLi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E27DBEE-059D-EFEA-C68F-DD4B23FB4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041" y="2474830"/>
            <a:ext cx="11677852" cy="602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phic 25" descr="Information outline">
            <a:extLst>
              <a:ext uri="{FF2B5EF4-FFF2-40B4-BE49-F238E27FC236}">
                <a16:creationId xmlns:a16="http://schemas.microsoft.com/office/drawing/2014/main" id="{0B18EAC7-2453-E1CF-D1E9-6FFF528F4A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8622" y="2559864"/>
            <a:ext cx="759276" cy="70225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DFF219D-D20F-BB87-8BE5-7E688EDF2C88}"/>
              </a:ext>
            </a:extLst>
          </p:cNvPr>
          <p:cNvGrpSpPr/>
          <p:nvPr/>
        </p:nvGrpSpPr>
        <p:grpSpPr>
          <a:xfrm>
            <a:off x="1578966" y="9692874"/>
            <a:ext cx="10060559" cy="2468880"/>
            <a:chOff x="9502971" y="9823988"/>
            <a:chExt cx="10060559" cy="246888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BD78EFB-072E-41AA-4120-747921FDF44F}"/>
                </a:ext>
              </a:extLst>
            </p:cNvPr>
            <p:cNvSpPr/>
            <p:nvPr/>
          </p:nvSpPr>
          <p:spPr>
            <a:xfrm>
              <a:off x="9502971" y="9823988"/>
              <a:ext cx="9558629" cy="2468880"/>
            </a:xfrm>
            <a:prstGeom prst="roundRect">
              <a:avLst>
                <a:gd name="adj" fmla="val 6393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spc="0" normalizeH="0" baseline="0">
                <a:ln>
                  <a:noFill/>
                </a:ln>
                <a:solidFill>
                  <a:srgbClr val="77716C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CA5DFD-140A-15CC-58F8-04BB338CACFF}"/>
                </a:ext>
              </a:extLst>
            </p:cNvPr>
            <p:cNvSpPr txBox="1"/>
            <p:nvPr/>
          </p:nvSpPr>
          <p:spPr>
            <a:xfrm>
              <a:off x="10448682" y="10402092"/>
              <a:ext cx="9114848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l"/>
              <a:r>
                <a:rPr lang="en-US" sz="2800">
                  <a:solidFill>
                    <a:srgbClr val="C00000"/>
                  </a:solidFill>
                  <a:latin typeface="Montserrat Medium"/>
                </a:rPr>
                <a:t>Built-in with Linux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26C8CE-57F8-B8DA-C2DA-FE7CBAB5C5A0}"/>
                </a:ext>
              </a:extLst>
            </p:cNvPr>
            <p:cNvSpPr txBox="1"/>
            <p:nvPr/>
          </p:nvSpPr>
          <p:spPr>
            <a:xfrm>
              <a:off x="10469414" y="11249009"/>
              <a:ext cx="8592186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2800" b="1">
                  <a:solidFill>
                    <a:srgbClr val="158666"/>
                  </a:solidFill>
                  <a:latin typeface="Montserrat Medium"/>
                </a:defRPr>
              </a:lvl1pPr>
            </a:lstStyle>
            <a:p>
              <a:r>
                <a:rPr lang="en-US" b="0">
                  <a:solidFill>
                    <a:srgbClr val="C00000"/>
                  </a:solidFill>
                </a:rPr>
                <a:t>Windows need to install python and sqlmap</a:t>
              </a:r>
            </a:p>
          </p:txBody>
        </p:sp>
        <p:pic>
          <p:nvPicPr>
            <p:cNvPr id="32" name="Graphic 31" descr="Shield Tick outline">
              <a:extLst>
                <a:ext uri="{FF2B5EF4-FFF2-40B4-BE49-F238E27FC236}">
                  <a16:creationId xmlns:a16="http://schemas.microsoft.com/office/drawing/2014/main" id="{7ECA001D-4C95-96BC-B0DE-B0D21454A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774850" y="10304680"/>
              <a:ext cx="646328" cy="646328"/>
            </a:xfrm>
            <a:prstGeom prst="rect">
              <a:avLst/>
            </a:prstGeom>
          </p:spPr>
        </p:pic>
        <p:pic>
          <p:nvPicPr>
            <p:cNvPr id="33" name="Graphic 32" descr="Shield Tick outline">
              <a:extLst>
                <a:ext uri="{FF2B5EF4-FFF2-40B4-BE49-F238E27FC236}">
                  <a16:creationId xmlns:a16="http://schemas.microsoft.com/office/drawing/2014/main" id="{85F2B2E2-8F2D-DF29-1F09-EC2113EE0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791808" y="11182627"/>
              <a:ext cx="646328" cy="646328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AADA965-2EA1-0190-3D74-2DB6A39EA5DA}"/>
              </a:ext>
            </a:extLst>
          </p:cNvPr>
          <p:cNvSpPr txBox="1"/>
          <p:nvPr/>
        </p:nvSpPr>
        <p:spPr>
          <a:xfrm>
            <a:off x="2467642" y="6144721"/>
            <a:ext cx="768096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latin typeface="Montserrat" pitchFamily="2" charset="0"/>
              </a:defRPr>
            </a:lvl1pPr>
          </a:lstStyle>
          <a:p>
            <a:r>
              <a:rPr lang="en-US"/>
              <a:t>Command line interface</a:t>
            </a:r>
          </a:p>
        </p:txBody>
      </p:sp>
    </p:spTree>
    <p:extLst>
      <p:ext uri="{BB962C8B-B14F-4D97-AF65-F5344CB8AC3E}">
        <p14:creationId xmlns:p14="http://schemas.microsoft.com/office/powerpoint/2010/main" val="198820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0" name="Google Shape;105;p2">
            <a:extLst>
              <a:ext uri="{FF2B5EF4-FFF2-40B4-BE49-F238E27FC236}">
                <a16:creationId xmlns:a16="http://schemas.microsoft.com/office/drawing/2014/main" id="{EC1C2FD0-421D-1214-B39A-2D5EB9BB177E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sym typeface="Montserrat Medium"/>
              </a:rPr>
              <a:t>sqlmap’s</a:t>
            </a:r>
            <a:r>
              <a:rPr lang="en-US">
                <a:solidFill>
                  <a:srgbClr val="C00000"/>
                </a:solidFill>
                <a:latin typeface="Montserrat Medium"/>
                <a:sym typeface="Montserrat Medium"/>
              </a:rPr>
              <a:t> features</a:t>
            </a:r>
            <a:endParaRPr lang="en-US">
              <a:solidFill>
                <a:srgbClr val="C00000"/>
              </a:solidFill>
              <a:latin typeface="Montserrat Medium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425ACE-5B9F-FC76-C799-F8424FF7BC14}"/>
              </a:ext>
            </a:extLst>
          </p:cNvPr>
          <p:cNvGrpSpPr/>
          <p:nvPr/>
        </p:nvGrpSpPr>
        <p:grpSpPr>
          <a:xfrm>
            <a:off x="1472668" y="2559864"/>
            <a:ext cx="11968453" cy="702259"/>
            <a:chOff x="1472668" y="2559864"/>
            <a:chExt cx="11968453" cy="70225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7F3DF19-FFE6-66C7-2AEE-A0E9568236BC}"/>
                </a:ext>
              </a:extLst>
            </p:cNvPr>
            <p:cNvSpPr txBox="1"/>
            <p:nvPr/>
          </p:nvSpPr>
          <p:spPr>
            <a:xfrm>
              <a:off x="2468321" y="2618606"/>
              <a:ext cx="10972800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latin typeface="Montserrat" pitchFamily="2" charset="0"/>
                </a:defRPr>
              </a:lvl1pPr>
            </a:lstStyle>
            <a:p>
              <a:r>
                <a:rPr lang="en-US"/>
                <a:t>Supports almost different types of DBMS</a:t>
              </a:r>
            </a:p>
          </p:txBody>
        </p:sp>
        <p:pic>
          <p:nvPicPr>
            <p:cNvPr id="26" name="Graphic 25" descr="Information outline">
              <a:extLst>
                <a:ext uri="{FF2B5EF4-FFF2-40B4-BE49-F238E27FC236}">
                  <a16:creationId xmlns:a16="http://schemas.microsoft.com/office/drawing/2014/main" id="{0B18EAC7-2453-E1CF-D1E9-6FFF528F4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72668" y="2559864"/>
              <a:ext cx="759276" cy="702259"/>
            </a:xfrm>
            <a:prstGeom prst="rect">
              <a:avLst/>
            </a:prstGeom>
          </p:spPr>
        </p:pic>
      </p:grpSp>
      <p:pic>
        <p:nvPicPr>
          <p:cNvPr id="7172" name="Picture 4" descr="MySQL Quick Tip: Using the DROP USER Command | Developer.com">
            <a:extLst>
              <a:ext uri="{FF2B5EF4-FFF2-40B4-BE49-F238E27FC236}">
                <a16:creationId xmlns:a16="http://schemas.microsoft.com/office/drawing/2014/main" id="{A66B8E9D-4A84-A7C9-4115-687975061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5870" y="2343465"/>
            <a:ext cx="2609850" cy="135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96F846D6-4384-BF9F-83EA-CA40F77FD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066" y="7851530"/>
            <a:ext cx="3962400" cy="51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PostgreSQL – Wikipedia tiếng Việt">
            <a:extLst>
              <a:ext uri="{FF2B5EF4-FFF2-40B4-BE49-F238E27FC236}">
                <a16:creationId xmlns:a16="http://schemas.microsoft.com/office/drawing/2014/main" id="{7B6930DB-FDBE-3F02-632A-666BCD126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4632" y="4855537"/>
            <a:ext cx="1568251" cy="161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Sử dụng template SQL-server trên Cloud Nhân Hòa | Cloud365">
            <a:extLst>
              <a:ext uri="{FF2B5EF4-FFF2-40B4-BE49-F238E27FC236}">
                <a16:creationId xmlns:a16="http://schemas.microsoft.com/office/drawing/2014/main" id="{84BCDB49-51F5-8A03-B662-23D052E0E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716" y="2038869"/>
            <a:ext cx="2414994" cy="195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Microsoft Access - Wikipedia">
            <a:extLst>
              <a:ext uri="{FF2B5EF4-FFF2-40B4-BE49-F238E27FC236}">
                <a16:creationId xmlns:a16="http://schemas.microsoft.com/office/drawing/2014/main" id="{CB9076A0-12E0-37BE-473D-E700C6100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4563" y="4772116"/>
            <a:ext cx="1792963" cy="175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Download Ibm Database Computer Sql Db2 Software HQ PNG Image | FreePNGImg">
            <a:extLst>
              <a:ext uri="{FF2B5EF4-FFF2-40B4-BE49-F238E27FC236}">
                <a16:creationId xmlns:a16="http://schemas.microsoft.com/office/drawing/2014/main" id="{368A34FB-A7C4-652D-D766-7942AD46A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0747" y="6997620"/>
            <a:ext cx="1792963" cy="179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SQLite – Wikipedia tiếng Việt">
            <a:extLst>
              <a:ext uri="{FF2B5EF4-FFF2-40B4-BE49-F238E27FC236}">
                <a16:creationId xmlns:a16="http://schemas.microsoft.com/office/drawing/2014/main" id="{110A06E6-C311-ADC1-154C-BC9159FD4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6807" y="9176771"/>
            <a:ext cx="2847975" cy="13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MariaDB in Moodle Forums - ElearningWorld.org">
            <a:extLst>
              <a:ext uri="{FF2B5EF4-FFF2-40B4-BE49-F238E27FC236}">
                <a16:creationId xmlns:a16="http://schemas.microsoft.com/office/drawing/2014/main" id="{3EBC0440-3A25-A5CC-F8A0-1B581D67D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400" y="10987048"/>
            <a:ext cx="2553066" cy="169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Database of Databases - Adaptive Server Enterprise - Revision #35">
            <a:extLst>
              <a:ext uri="{FF2B5EF4-FFF2-40B4-BE49-F238E27FC236}">
                <a16:creationId xmlns:a16="http://schemas.microsoft.com/office/drawing/2014/main" id="{4C793F5D-6863-65A7-B512-8B9DCE91D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716" y="11401896"/>
            <a:ext cx="3359794" cy="92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2" name="Picture 24" descr="Firebird - Wikidata">
            <a:extLst>
              <a:ext uri="{FF2B5EF4-FFF2-40B4-BE49-F238E27FC236}">
                <a16:creationId xmlns:a16="http://schemas.microsoft.com/office/drawing/2014/main" id="{8C2D9547-B96C-0788-8CE2-59EC82A60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3437" y="4975159"/>
            <a:ext cx="1617259" cy="161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4" name="Picture 26" descr="SAP MaxDB Database - Red Hat Certified Software - Red Hat Customer Portal">
            <a:extLst>
              <a:ext uri="{FF2B5EF4-FFF2-40B4-BE49-F238E27FC236}">
                <a16:creationId xmlns:a16="http://schemas.microsoft.com/office/drawing/2014/main" id="{FE21AE64-B16C-6462-5BEC-E2C5BF031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3423" y="9388417"/>
            <a:ext cx="2300287" cy="113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D700B53-12F5-37E5-D3C4-A6207468BF4A}"/>
              </a:ext>
            </a:extLst>
          </p:cNvPr>
          <p:cNvGrpSpPr/>
          <p:nvPr/>
        </p:nvGrpSpPr>
        <p:grpSpPr>
          <a:xfrm>
            <a:off x="1472668" y="3630606"/>
            <a:ext cx="11968453" cy="702259"/>
            <a:chOff x="1472668" y="3661455"/>
            <a:chExt cx="11968453" cy="70225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F4E6F4-C189-0989-6E40-03F900DBF7FE}"/>
                </a:ext>
              </a:extLst>
            </p:cNvPr>
            <p:cNvSpPr txBox="1"/>
            <p:nvPr/>
          </p:nvSpPr>
          <p:spPr>
            <a:xfrm>
              <a:off x="2468321" y="3720197"/>
              <a:ext cx="10972800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latin typeface="Montserrat" pitchFamily="2" charset="0"/>
                </a:defRPr>
              </a:lvl1pPr>
            </a:lstStyle>
            <a:p>
              <a:r>
                <a:rPr lang="en-US"/>
                <a:t>Full support for 6 SQL injection techniques</a:t>
              </a:r>
            </a:p>
          </p:txBody>
        </p:sp>
        <p:pic>
          <p:nvPicPr>
            <p:cNvPr id="35" name="Graphic 34" descr="Information outline">
              <a:extLst>
                <a:ext uri="{FF2B5EF4-FFF2-40B4-BE49-F238E27FC236}">
                  <a16:creationId xmlns:a16="http://schemas.microsoft.com/office/drawing/2014/main" id="{95064D08-0375-B94E-AD25-8B3CE6D4F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72668" y="3661455"/>
              <a:ext cx="759276" cy="702259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A43B23-74E0-A00B-5CAE-9BD289B1F6BA}"/>
              </a:ext>
            </a:extLst>
          </p:cNvPr>
          <p:cNvGrpSpPr/>
          <p:nvPr/>
        </p:nvGrpSpPr>
        <p:grpSpPr>
          <a:xfrm>
            <a:off x="1472668" y="4701348"/>
            <a:ext cx="11968453" cy="702259"/>
            <a:chOff x="1472668" y="4763046"/>
            <a:chExt cx="11968453" cy="70225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F4EC9F0-AF39-C3B0-1A76-F0C7F744ACE2}"/>
                </a:ext>
              </a:extLst>
            </p:cNvPr>
            <p:cNvSpPr txBox="1"/>
            <p:nvPr/>
          </p:nvSpPr>
          <p:spPr>
            <a:xfrm>
              <a:off x="2468321" y="4821788"/>
              <a:ext cx="10972800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latin typeface="Montserrat" pitchFamily="2" charset="0"/>
                </a:defRPr>
              </a:lvl1pPr>
            </a:lstStyle>
            <a:p>
              <a:r>
                <a:rPr lang="en-US"/>
                <a:t>Support to directly connect to the database</a:t>
              </a:r>
            </a:p>
          </p:txBody>
        </p:sp>
        <p:pic>
          <p:nvPicPr>
            <p:cNvPr id="36" name="Graphic 35" descr="Information outline">
              <a:extLst>
                <a:ext uri="{FF2B5EF4-FFF2-40B4-BE49-F238E27FC236}">
                  <a16:creationId xmlns:a16="http://schemas.microsoft.com/office/drawing/2014/main" id="{DA1C48A1-15F3-BF61-DB84-14CBF8C17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72668" y="4763046"/>
              <a:ext cx="759276" cy="702259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0B4674-7682-FB01-8D80-92C797DB613A}"/>
              </a:ext>
            </a:extLst>
          </p:cNvPr>
          <p:cNvGrpSpPr/>
          <p:nvPr/>
        </p:nvGrpSpPr>
        <p:grpSpPr>
          <a:xfrm>
            <a:off x="1472668" y="5772090"/>
            <a:ext cx="11968453" cy="1077218"/>
            <a:chOff x="1472668" y="5769705"/>
            <a:chExt cx="11968453" cy="107721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ADA965-2EA1-0190-3D74-2DB6A39EA5DA}"/>
                </a:ext>
              </a:extLst>
            </p:cNvPr>
            <p:cNvSpPr txBox="1"/>
            <p:nvPr/>
          </p:nvSpPr>
          <p:spPr>
            <a:xfrm>
              <a:off x="2468321" y="5769705"/>
              <a:ext cx="10972800" cy="1077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latin typeface="Montserrat" pitchFamily="2" charset="0"/>
                </a:defRPr>
              </a:lvl1pPr>
            </a:lstStyle>
            <a:p>
              <a:r>
                <a:rPr lang="en-US"/>
                <a:t>Enumerate users, password hashes, privileges, </a:t>
              </a:r>
            </a:p>
            <a:p>
              <a:r>
                <a:rPr lang="en-US"/>
                <a:t>DB metadata</a:t>
              </a:r>
            </a:p>
          </p:txBody>
        </p:sp>
        <p:pic>
          <p:nvPicPr>
            <p:cNvPr id="40" name="Graphic 39" descr="Information outline">
              <a:extLst>
                <a:ext uri="{FF2B5EF4-FFF2-40B4-BE49-F238E27FC236}">
                  <a16:creationId xmlns:a16="http://schemas.microsoft.com/office/drawing/2014/main" id="{25AA9370-AAB5-1D7B-14C2-9DB5A23BB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72668" y="5788119"/>
              <a:ext cx="759276" cy="702259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F3B870-5EF7-D633-D040-4640127E4004}"/>
              </a:ext>
            </a:extLst>
          </p:cNvPr>
          <p:cNvGrpSpPr/>
          <p:nvPr/>
        </p:nvGrpSpPr>
        <p:grpSpPr>
          <a:xfrm>
            <a:off x="1472668" y="7217791"/>
            <a:ext cx="11968453" cy="702259"/>
            <a:chOff x="1472668" y="7153708"/>
            <a:chExt cx="11968453" cy="70225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C96770-1B18-ED33-C5CB-7A7A8A4C00F9}"/>
                </a:ext>
              </a:extLst>
            </p:cNvPr>
            <p:cNvSpPr txBox="1"/>
            <p:nvPr/>
          </p:nvSpPr>
          <p:spPr>
            <a:xfrm>
              <a:off x="2468321" y="7212450"/>
              <a:ext cx="10972800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latin typeface="Montserrat" pitchFamily="2" charset="0"/>
                </a:defRPr>
              </a:lvl1pPr>
            </a:lstStyle>
            <a:p>
              <a:r>
                <a:rPr lang="en-US"/>
                <a:t>Automatic recognition of password hash formats</a:t>
              </a:r>
            </a:p>
          </p:txBody>
        </p:sp>
        <p:pic>
          <p:nvPicPr>
            <p:cNvPr id="41" name="Graphic 40" descr="Information outline">
              <a:extLst>
                <a:ext uri="{FF2B5EF4-FFF2-40B4-BE49-F238E27FC236}">
                  <a16:creationId xmlns:a16="http://schemas.microsoft.com/office/drawing/2014/main" id="{4E00EF91-7164-DE5F-35FE-3643EC59D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72668" y="7153708"/>
              <a:ext cx="759276" cy="702259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F7E187-781D-96F4-FFC0-F079AF724ADD}"/>
              </a:ext>
            </a:extLst>
          </p:cNvPr>
          <p:cNvGrpSpPr/>
          <p:nvPr/>
        </p:nvGrpSpPr>
        <p:grpSpPr>
          <a:xfrm>
            <a:off x="1472668" y="8288533"/>
            <a:ext cx="11968453" cy="702259"/>
            <a:chOff x="1472668" y="8255299"/>
            <a:chExt cx="11968453" cy="70225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6445FB-0283-B4B7-DD3A-4C1197998227}"/>
                </a:ext>
              </a:extLst>
            </p:cNvPr>
            <p:cNvSpPr txBox="1"/>
            <p:nvPr/>
          </p:nvSpPr>
          <p:spPr>
            <a:xfrm>
              <a:off x="2468321" y="8314041"/>
              <a:ext cx="10972800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latin typeface="Montserrat" pitchFamily="2" charset="0"/>
                </a:defRPr>
              </a:lvl1pPr>
            </a:lstStyle>
            <a:p>
              <a:r>
                <a:rPr lang="en-US"/>
                <a:t>Dump database tables entirely</a:t>
              </a:r>
            </a:p>
          </p:txBody>
        </p:sp>
        <p:pic>
          <p:nvPicPr>
            <p:cNvPr id="42" name="Graphic 41" descr="Information outline">
              <a:extLst>
                <a:ext uri="{FF2B5EF4-FFF2-40B4-BE49-F238E27FC236}">
                  <a16:creationId xmlns:a16="http://schemas.microsoft.com/office/drawing/2014/main" id="{1DBEC2BA-BE62-F641-67A1-CF5F0231A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72668" y="8255299"/>
              <a:ext cx="759276" cy="702259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D130B1-6B53-F75B-F8B6-E3AA8ED70DF2}"/>
              </a:ext>
            </a:extLst>
          </p:cNvPr>
          <p:cNvGrpSpPr/>
          <p:nvPr/>
        </p:nvGrpSpPr>
        <p:grpSpPr>
          <a:xfrm>
            <a:off x="1472668" y="9359274"/>
            <a:ext cx="11968453" cy="702259"/>
            <a:chOff x="1472668" y="9359274"/>
            <a:chExt cx="11968453" cy="70225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D7F085-3813-1AEF-1006-9517A8B809B8}"/>
                </a:ext>
              </a:extLst>
            </p:cNvPr>
            <p:cNvSpPr txBox="1"/>
            <p:nvPr/>
          </p:nvSpPr>
          <p:spPr>
            <a:xfrm>
              <a:off x="2468321" y="9418016"/>
              <a:ext cx="10972800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latin typeface="Montserrat" pitchFamily="2" charset="0"/>
                </a:defRPr>
              </a:lvl1pPr>
            </a:lstStyle>
            <a:p>
              <a:r>
                <a:rPr lang="en-US"/>
                <a:t>Search for specific DB names, tables across all DB</a:t>
              </a:r>
            </a:p>
          </p:txBody>
        </p:sp>
        <p:pic>
          <p:nvPicPr>
            <p:cNvPr id="43" name="Graphic 42" descr="Information outline">
              <a:extLst>
                <a:ext uri="{FF2B5EF4-FFF2-40B4-BE49-F238E27FC236}">
                  <a16:creationId xmlns:a16="http://schemas.microsoft.com/office/drawing/2014/main" id="{18C825DA-66F3-6011-3A82-8961C994E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72668" y="9359274"/>
              <a:ext cx="759276" cy="702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7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0" name="Google Shape;105;p2">
            <a:extLst>
              <a:ext uri="{FF2B5EF4-FFF2-40B4-BE49-F238E27FC236}">
                <a16:creationId xmlns:a16="http://schemas.microsoft.com/office/drawing/2014/main" id="{EC1C2FD0-421D-1214-B39A-2D5EB9BB177E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sym typeface="Montserrat Medium"/>
              </a:rPr>
              <a:t>sqlmap’s</a:t>
            </a:r>
            <a:r>
              <a:rPr lang="en-US">
                <a:solidFill>
                  <a:srgbClr val="C00000"/>
                </a:solidFill>
                <a:latin typeface="Montserrat Medium"/>
                <a:sym typeface="Montserrat Medium"/>
              </a:rPr>
              <a:t> usages</a:t>
            </a:r>
            <a:endParaRPr lang="en-US">
              <a:solidFill>
                <a:srgbClr val="C00000"/>
              </a:solidFill>
              <a:latin typeface="Montserrat Medium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30A4E9-89BC-CEC8-BB8D-25896C6F2E1F}"/>
              </a:ext>
            </a:extLst>
          </p:cNvPr>
          <p:cNvSpPr txBox="1"/>
          <p:nvPr/>
        </p:nvSpPr>
        <p:spPr>
          <a:xfrm>
            <a:off x="1340451" y="2418670"/>
            <a:ext cx="593742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 Medium" pitchFamily="2" charset="0"/>
              </a:defRPr>
            </a:lvl1pPr>
          </a:lstStyle>
          <a:p>
            <a:r>
              <a:rPr lang="en-US"/>
              <a:t>Install sqlmap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48C846-86C0-9D30-9E52-FC63FA8ADF1E}"/>
              </a:ext>
            </a:extLst>
          </p:cNvPr>
          <p:cNvSpPr txBox="1"/>
          <p:nvPr/>
        </p:nvSpPr>
        <p:spPr>
          <a:xfrm>
            <a:off x="1488622" y="3463480"/>
            <a:ext cx="1177017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anchor="ctr">
            <a:spAutoFit/>
          </a:bodyPr>
          <a:lstStyle/>
          <a:p>
            <a:pPr algn="l"/>
            <a:r>
              <a:rPr 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Download sqlmap at </a:t>
            </a:r>
            <a:r>
              <a:rPr lang="en-US" sz="4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http://sqlmap.org/</a:t>
            </a:r>
            <a:endParaRPr lang="en-US" sz="400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946011-56CD-4CE1-25FA-4B75D7DEA1F2}"/>
              </a:ext>
            </a:extLst>
          </p:cNvPr>
          <p:cNvSpPr txBox="1"/>
          <p:nvPr/>
        </p:nvSpPr>
        <p:spPr>
          <a:xfrm>
            <a:off x="1488622" y="4642285"/>
            <a:ext cx="1937112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anchor="ctr">
            <a:spAutoFit/>
          </a:bodyPr>
          <a:lstStyle>
            <a:lvl1pPr algn="l">
              <a:defRPr sz="4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en-US"/>
              <a:t>git clone --depth 1 https://github.com/sqlmapproject/sqlmap.git sqlmap-dev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2DDCB6-8BB5-584D-A9A5-5A95041A1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67" y="90100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F83F61-A470-47D4-1646-315821855425}"/>
              </a:ext>
            </a:extLst>
          </p:cNvPr>
          <p:cNvSpPr txBox="1"/>
          <p:nvPr/>
        </p:nvSpPr>
        <p:spPr>
          <a:xfrm>
            <a:off x="1340451" y="7428820"/>
            <a:ext cx="593742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 Medium" pitchFamily="2" charset="0"/>
              </a:defRPr>
            </a:lvl1pPr>
          </a:lstStyle>
          <a:p>
            <a:r>
              <a:rPr lang="en-US"/>
              <a:t>Run sqlmap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EC8411-F654-9A99-AD4A-ABCFFD9311FE}"/>
              </a:ext>
            </a:extLst>
          </p:cNvPr>
          <p:cNvSpPr txBox="1"/>
          <p:nvPr/>
        </p:nvSpPr>
        <p:spPr>
          <a:xfrm>
            <a:off x="1488622" y="8458403"/>
            <a:ext cx="1177017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anchor="ctr">
            <a:spAutoFit/>
          </a:bodyPr>
          <a:lstStyle/>
          <a:p>
            <a:pPr algn="l"/>
            <a:r>
              <a:rPr lang="en-US" sz="4000" b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sz="4000" b="0">
                <a:solidFill>
                  <a:srgbClr val="E456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sqlmap</a:t>
            </a:r>
            <a:r>
              <a:rPr lang="en-US" sz="4000" b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4000" b="0">
                <a:solidFill>
                  <a:srgbClr val="E456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4000" b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C0F247-D68D-CDBF-A87E-565A90FAD6CC}"/>
              </a:ext>
            </a:extLst>
          </p:cNvPr>
          <p:cNvSpPr txBox="1"/>
          <p:nvPr/>
        </p:nvSpPr>
        <p:spPr>
          <a:xfrm>
            <a:off x="1488622" y="9644791"/>
            <a:ext cx="1994535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000" b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sz="4000" b="0">
                <a:solidFill>
                  <a:srgbClr val="E456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sqlmap</a:t>
            </a:r>
            <a:r>
              <a:rPr lang="en-US" sz="4000" b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4000" b="0">
                <a:solidFill>
                  <a:srgbClr val="E456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4000" b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4000" b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-u </a:t>
            </a:r>
            <a:r>
              <a:rPr lang="en-US" sz="4000" i="1">
                <a:solidFill>
                  <a:srgbClr val="A0A1A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</a:t>
            </a:r>
            <a:r>
              <a:rPr lang="en-US" sz="4000" b="0" i="1">
                <a:solidFill>
                  <a:srgbClr val="A0A1A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//testphp.vulnweb.com/listproducts.php?cat=1 --dbs </a:t>
            </a:r>
            <a:endParaRPr lang="en-US" sz="4000" b="0">
              <a:solidFill>
                <a:srgbClr val="383A4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607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>
            <a:lvl1pPr algn="l" rtl="0">
              <a:defRPr>
                <a:solidFill>
                  <a:srgbClr val="00A915"/>
                </a:solidFill>
                <a:latin typeface="Montserrat Medium"/>
                <a:ea typeface="Montserrat Medium"/>
                <a:cs typeface="Montserrat Medium"/>
              </a:defRPr>
            </a:lvl1pPr>
          </a:lstStyle>
          <a:p>
            <a:r>
              <a:rPr lang="en-US">
                <a:solidFill>
                  <a:srgbClr val="C00000"/>
                </a:solidFill>
              </a:rPr>
              <a:t>Conclusion</a:t>
            </a:r>
            <a:endParaRPr>
              <a:solidFill>
                <a:srgbClr val="C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D62D24-02F0-85DA-38A9-C3302710F7A0}"/>
              </a:ext>
            </a:extLst>
          </p:cNvPr>
          <p:cNvGrpSpPr/>
          <p:nvPr/>
        </p:nvGrpSpPr>
        <p:grpSpPr>
          <a:xfrm>
            <a:off x="11720062" y="2596659"/>
            <a:ext cx="8611881" cy="3027158"/>
            <a:chOff x="1643743" y="2596659"/>
            <a:chExt cx="8611881" cy="302715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2DE6C1-5B4C-4D96-889C-999AE42C335A}"/>
                </a:ext>
              </a:extLst>
            </p:cNvPr>
            <p:cNvSpPr txBox="1"/>
            <p:nvPr/>
          </p:nvSpPr>
          <p:spPr>
            <a:xfrm>
              <a:off x="1643744" y="3545497"/>
              <a:ext cx="8611880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sz="2800" i="0">
                  <a:solidFill>
                    <a:schemeClr val="tx1">
                      <a:lumMod val="75000"/>
                    </a:schemeClr>
                  </a:solidFill>
                  <a:effectLst/>
                </a:rPr>
                <a:t>Free plan</a:t>
              </a:r>
              <a:endParaRPr lang="en-US" sz="28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757FFE-3242-BA05-B726-A54A085976A5}"/>
                </a:ext>
              </a:extLst>
            </p:cNvPr>
            <p:cNvSpPr txBox="1"/>
            <p:nvPr/>
          </p:nvSpPr>
          <p:spPr>
            <a:xfrm>
              <a:off x="1643744" y="5100597"/>
              <a:ext cx="8611880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sz="2800" i="0">
                  <a:solidFill>
                    <a:schemeClr val="tx1">
                      <a:lumMod val="75000"/>
                    </a:schemeClr>
                  </a:solidFill>
                  <a:effectLst/>
                </a:rPr>
                <a:t>Friendly for CLI user</a:t>
              </a:r>
              <a:endParaRPr lang="en-US" sz="28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D61C22-B256-EE16-FBD5-EDE8824BD36D}"/>
                </a:ext>
              </a:extLst>
            </p:cNvPr>
            <p:cNvSpPr txBox="1"/>
            <p:nvPr/>
          </p:nvSpPr>
          <p:spPr>
            <a:xfrm>
              <a:off x="1643744" y="4323047"/>
              <a:ext cx="8078888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pPr algn="just"/>
              <a:r>
                <a:rPr lang="en-US" sz="2800" i="0">
                  <a:solidFill>
                    <a:schemeClr val="tx1">
                      <a:lumMod val="75000"/>
                    </a:schemeClr>
                  </a:solidFill>
                  <a:effectLst/>
                </a:rPr>
                <a:t>Test automation</a:t>
              </a:r>
              <a:endParaRPr lang="en-US" sz="28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7B2D6D-0E8B-ADC8-E01E-C52F72CDE379}"/>
                </a:ext>
              </a:extLst>
            </p:cNvPr>
            <p:cNvSpPr txBox="1"/>
            <p:nvPr/>
          </p:nvSpPr>
          <p:spPr>
            <a:xfrm>
              <a:off x="1643743" y="2596659"/>
              <a:ext cx="7324678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b="1">
                  <a:solidFill>
                    <a:srgbClr val="C00000"/>
                  </a:solidFill>
                </a:rPr>
                <a:t>Advantages</a:t>
              </a:r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91EADF4-2D43-C0D7-2B29-B5F094E950E2}"/>
              </a:ext>
            </a:extLst>
          </p:cNvPr>
          <p:cNvGrpSpPr/>
          <p:nvPr/>
        </p:nvGrpSpPr>
        <p:grpSpPr>
          <a:xfrm>
            <a:off x="11693178" y="6086556"/>
            <a:ext cx="8791175" cy="2101388"/>
            <a:chOff x="11693178" y="1227687"/>
            <a:chExt cx="8791175" cy="210138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BFD6BC-363D-3928-37E0-7FBB2B109049}"/>
                </a:ext>
              </a:extLst>
            </p:cNvPr>
            <p:cNvSpPr txBox="1"/>
            <p:nvPr/>
          </p:nvSpPr>
          <p:spPr>
            <a:xfrm>
              <a:off x="11693179" y="2805855"/>
              <a:ext cx="8611880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sz="2800" i="0">
                  <a:solidFill>
                    <a:schemeClr val="tx1">
                      <a:lumMod val="75000"/>
                    </a:schemeClr>
                  </a:solidFill>
                  <a:effectLst/>
                </a:rPr>
                <a:t>Low capability of reporting and analytics</a:t>
              </a:r>
              <a:endParaRPr lang="en-US" sz="28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75B738-AF38-75E6-32EB-026DC839A090}"/>
                </a:ext>
              </a:extLst>
            </p:cNvPr>
            <p:cNvSpPr txBox="1"/>
            <p:nvPr/>
          </p:nvSpPr>
          <p:spPr>
            <a:xfrm>
              <a:off x="11693178" y="2097697"/>
              <a:ext cx="8791175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pPr algn="just"/>
              <a:r>
                <a:rPr lang="en-US" sz="2800" i="0">
                  <a:solidFill>
                    <a:schemeClr val="tx1">
                      <a:lumMod val="75000"/>
                    </a:schemeClr>
                  </a:solidFill>
                  <a:effectLst/>
                </a:rPr>
                <a:t>No graphical user interface</a:t>
              </a:r>
              <a:endParaRPr lang="en-US" sz="28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FC8C81-A948-CED4-23A9-2AE5C51BBFB3}"/>
                </a:ext>
              </a:extLst>
            </p:cNvPr>
            <p:cNvSpPr txBox="1"/>
            <p:nvPr/>
          </p:nvSpPr>
          <p:spPr>
            <a:xfrm>
              <a:off x="11693178" y="1227687"/>
              <a:ext cx="7324678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 b="1">
                  <a:solidFill>
                    <a:srgbClr val="C00000"/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/>
                <a:t>Disadvantages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3D825C5-2013-594A-72FF-FB8CD3FEB29A}"/>
              </a:ext>
            </a:extLst>
          </p:cNvPr>
          <p:cNvSpPr txBox="1"/>
          <p:nvPr/>
        </p:nvSpPr>
        <p:spPr>
          <a:xfrm>
            <a:off x="2682152" y="2662617"/>
            <a:ext cx="8410575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 b="1">
                <a:solidFill>
                  <a:srgbClr val="158666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>
                <a:solidFill>
                  <a:schemeClr val="tx1">
                    <a:lumMod val="75000"/>
                  </a:schemeClr>
                </a:solidFill>
              </a:rPr>
              <a:t>Mitigation of SQLi</a:t>
            </a:r>
          </a:p>
        </p:txBody>
      </p:sp>
      <p:pic>
        <p:nvPicPr>
          <p:cNvPr id="23" name="Graphic 22" descr="Information outline">
            <a:extLst>
              <a:ext uri="{FF2B5EF4-FFF2-40B4-BE49-F238E27FC236}">
                <a16:creationId xmlns:a16="http://schemas.microsoft.com/office/drawing/2014/main" id="{424E6E52-60E9-65D2-441C-6E960AA7E9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8622" y="2478653"/>
            <a:ext cx="952702" cy="9527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A2946E1-7458-1E79-5879-41A3ACD05F1F}"/>
              </a:ext>
            </a:extLst>
          </p:cNvPr>
          <p:cNvSpPr txBox="1"/>
          <p:nvPr/>
        </p:nvSpPr>
        <p:spPr>
          <a:xfrm>
            <a:off x="2638292" y="3745418"/>
            <a:ext cx="8269714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latin typeface="Montserrat" pitchFamily="2" charset="0"/>
              </a:defRPr>
            </a:lvl1pPr>
          </a:lstStyle>
          <a:p>
            <a:r>
              <a:rPr lang="en-US"/>
              <a:t>Parameterized Queries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99E144-BD48-AE58-1580-84B361CC7AD4}"/>
              </a:ext>
            </a:extLst>
          </p:cNvPr>
          <p:cNvGrpSpPr/>
          <p:nvPr/>
        </p:nvGrpSpPr>
        <p:grpSpPr>
          <a:xfrm>
            <a:off x="1864601" y="3954283"/>
            <a:ext cx="182880" cy="182880"/>
            <a:chOff x="13225508" y="4355903"/>
            <a:chExt cx="3663224" cy="3828324"/>
          </a:xfrm>
          <a:solidFill>
            <a:srgbClr val="C00000"/>
          </a:solidFill>
        </p:grpSpPr>
        <p:sp>
          <p:nvSpPr>
            <p:cNvPr id="26" name="Shape 1174">
              <a:extLst>
                <a:ext uri="{FF2B5EF4-FFF2-40B4-BE49-F238E27FC236}">
                  <a16:creationId xmlns:a16="http://schemas.microsoft.com/office/drawing/2014/main" id="{2EA99C8D-931A-BC0E-8A09-89E6737FC58D}"/>
                </a:ext>
              </a:extLst>
            </p:cNvPr>
            <p:cNvSpPr/>
            <p:nvPr/>
          </p:nvSpPr>
          <p:spPr>
            <a:xfrm rot="2700000">
              <a:off x="13225508" y="4521003"/>
              <a:ext cx="3663224" cy="3663224"/>
            </a:xfrm>
            <a:prstGeom prst="roundRect">
              <a:avLst>
                <a:gd name="adj" fmla="val 19159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27" name="Shape 1175">
              <a:extLst>
                <a:ext uri="{FF2B5EF4-FFF2-40B4-BE49-F238E27FC236}">
                  <a16:creationId xmlns:a16="http://schemas.microsoft.com/office/drawing/2014/main" id="{13917FA1-5BB6-B7FF-7858-2D1008F4DC39}"/>
                </a:ext>
              </a:extLst>
            </p:cNvPr>
            <p:cNvSpPr/>
            <p:nvPr/>
          </p:nvSpPr>
          <p:spPr>
            <a:xfrm rot="2700000">
              <a:off x="13225508" y="4355903"/>
              <a:ext cx="3663224" cy="3663224"/>
            </a:xfrm>
            <a:prstGeom prst="roundRect">
              <a:avLst>
                <a:gd name="adj" fmla="val 16592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EB7D4D5-2D71-2055-405B-796B85856815}"/>
              </a:ext>
            </a:extLst>
          </p:cNvPr>
          <p:cNvSpPr txBox="1"/>
          <p:nvPr/>
        </p:nvSpPr>
        <p:spPr>
          <a:xfrm>
            <a:off x="2638292" y="4677245"/>
            <a:ext cx="8269714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latin typeface="Montserrat" pitchFamily="2" charset="0"/>
              </a:defRPr>
            </a:lvl1pPr>
          </a:lstStyle>
          <a:p>
            <a:r>
              <a:rPr lang="en-US"/>
              <a:t>Object Relational Mapping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5BFC57-84FF-8E05-A28A-03C711BF0743}"/>
              </a:ext>
            </a:extLst>
          </p:cNvPr>
          <p:cNvGrpSpPr/>
          <p:nvPr/>
        </p:nvGrpSpPr>
        <p:grpSpPr>
          <a:xfrm>
            <a:off x="1864601" y="4924768"/>
            <a:ext cx="182880" cy="182880"/>
            <a:chOff x="13225508" y="4355903"/>
            <a:chExt cx="3663224" cy="3828324"/>
          </a:xfrm>
          <a:solidFill>
            <a:srgbClr val="C00000"/>
          </a:solidFill>
        </p:grpSpPr>
        <p:sp>
          <p:nvSpPr>
            <p:cNvPr id="30" name="Shape 1174">
              <a:extLst>
                <a:ext uri="{FF2B5EF4-FFF2-40B4-BE49-F238E27FC236}">
                  <a16:creationId xmlns:a16="http://schemas.microsoft.com/office/drawing/2014/main" id="{FAC79058-DD45-9BFC-9641-1D73144CC6E0}"/>
                </a:ext>
              </a:extLst>
            </p:cNvPr>
            <p:cNvSpPr/>
            <p:nvPr/>
          </p:nvSpPr>
          <p:spPr>
            <a:xfrm rot="2700000">
              <a:off x="13225508" y="4521003"/>
              <a:ext cx="3663224" cy="3663224"/>
            </a:xfrm>
            <a:prstGeom prst="roundRect">
              <a:avLst>
                <a:gd name="adj" fmla="val 19159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31" name="Shape 1175">
              <a:extLst>
                <a:ext uri="{FF2B5EF4-FFF2-40B4-BE49-F238E27FC236}">
                  <a16:creationId xmlns:a16="http://schemas.microsoft.com/office/drawing/2014/main" id="{5AB52162-90D6-35E8-4F0B-AB10ED0F7BF7}"/>
                </a:ext>
              </a:extLst>
            </p:cNvPr>
            <p:cNvSpPr/>
            <p:nvPr/>
          </p:nvSpPr>
          <p:spPr>
            <a:xfrm rot="2700000">
              <a:off x="13225508" y="4355903"/>
              <a:ext cx="3663224" cy="3663224"/>
            </a:xfrm>
            <a:prstGeom prst="roundRect">
              <a:avLst>
                <a:gd name="adj" fmla="val 16592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C3DBAA7-77F9-0997-582D-75930BEAE33E}"/>
              </a:ext>
            </a:extLst>
          </p:cNvPr>
          <p:cNvSpPr txBox="1"/>
          <p:nvPr/>
        </p:nvSpPr>
        <p:spPr>
          <a:xfrm>
            <a:off x="2638292" y="5609072"/>
            <a:ext cx="8269714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>
                <a:latin typeface="Montserrat" pitchFamily="2" charset="0"/>
              </a:rPr>
              <a:t>Authorization in db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E998F35-B2AE-1174-5F09-7BF210564BF4}"/>
              </a:ext>
            </a:extLst>
          </p:cNvPr>
          <p:cNvGrpSpPr/>
          <p:nvPr/>
        </p:nvGrpSpPr>
        <p:grpSpPr>
          <a:xfrm>
            <a:off x="1864601" y="5865543"/>
            <a:ext cx="182880" cy="182880"/>
            <a:chOff x="13225508" y="4355903"/>
            <a:chExt cx="3663224" cy="3828324"/>
          </a:xfrm>
          <a:solidFill>
            <a:srgbClr val="C00000"/>
          </a:solidFill>
        </p:grpSpPr>
        <p:sp>
          <p:nvSpPr>
            <p:cNvPr id="34" name="Shape 1174">
              <a:extLst>
                <a:ext uri="{FF2B5EF4-FFF2-40B4-BE49-F238E27FC236}">
                  <a16:creationId xmlns:a16="http://schemas.microsoft.com/office/drawing/2014/main" id="{460AFC89-F650-5648-96E3-08914095B563}"/>
                </a:ext>
              </a:extLst>
            </p:cNvPr>
            <p:cNvSpPr/>
            <p:nvPr/>
          </p:nvSpPr>
          <p:spPr>
            <a:xfrm rot="2700000">
              <a:off x="13225508" y="4521003"/>
              <a:ext cx="3663224" cy="3663224"/>
            </a:xfrm>
            <a:prstGeom prst="roundRect">
              <a:avLst>
                <a:gd name="adj" fmla="val 19159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35" name="Shape 1175">
              <a:extLst>
                <a:ext uri="{FF2B5EF4-FFF2-40B4-BE49-F238E27FC236}">
                  <a16:creationId xmlns:a16="http://schemas.microsoft.com/office/drawing/2014/main" id="{ECF15937-262B-7687-2604-AD87776BAA2F}"/>
                </a:ext>
              </a:extLst>
            </p:cNvPr>
            <p:cNvSpPr/>
            <p:nvPr/>
          </p:nvSpPr>
          <p:spPr>
            <a:xfrm rot="2700000">
              <a:off x="13225508" y="4355903"/>
              <a:ext cx="3663224" cy="3663224"/>
            </a:xfrm>
            <a:prstGeom prst="roundRect">
              <a:avLst>
                <a:gd name="adj" fmla="val 16592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DC76CC1-482D-D4D0-1150-BC1A921D0807}"/>
              </a:ext>
            </a:extLst>
          </p:cNvPr>
          <p:cNvSpPr txBox="1"/>
          <p:nvPr/>
        </p:nvSpPr>
        <p:spPr>
          <a:xfrm>
            <a:off x="2638292" y="6540899"/>
            <a:ext cx="8269714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>
                <a:latin typeface="Montserrat" pitchFamily="2" charset="0"/>
              </a:rPr>
              <a:t>Not showing exception, error message: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944EB1-2D05-A318-70E1-601F16735FEC}"/>
              </a:ext>
            </a:extLst>
          </p:cNvPr>
          <p:cNvGrpSpPr/>
          <p:nvPr/>
        </p:nvGrpSpPr>
        <p:grpSpPr>
          <a:xfrm>
            <a:off x="1864601" y="6808921"/>
            <a:ext cx="182880" cy="182880"/>
            <a:chOff x="13225508" y="4355903"/>
            <a:chExt cx="3663224" cy="3828324"/>
          </a:xfrm>
          <a:solidFill>
            <a:srgbClr val="C00000"/>
          </a:solidFill>
        </p:grpSpPr>
        <p:sp>
          <p:nvSpPr>
            <p:cNvPr id="38" name="Shape 1174">
              <a:extLst>
                <a:ext uri="{FF2B5EF4-FFF2-40B4-BE49-F238E27FC236}">
                  <a16:creationId xmlns:a16="http://schemas.microsoft.com/office/drawing/2014/main" id="{05F26079-7B8E-1D1F-FC6E-218A41470150}"/>
                </a:ext>
              </a:extLst>
            </p:cNvPr>
            <p:cNvSpPr/>
            <p:nvPr/>
          </p:nvSpPr>
          <p:spPr>
            <a:xfrm rot="2700000">
              <a:off x="13225508" y="4521003"/>
              <a:ext cx="3663224" cy="3663224"/>
            </a:xfrm>
            <a:prstGeom prst="roundRect">
              <a:avLst>
                <a:gd name="adj" fmla="val 19159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39" name="Shape 1175">
              <a:extLst>
                <a:ext uri="{FF2B5EF4-FFF2-40B4-BE49-F238E27FC236}">
                  <a16:creationId xmlns:a16="http://schemas.microsoft.com/office/drawing/2014/main" id="{DE8101FC-5FBE-0CA1-5D76-968FE85B6FC8}"/>
                </a:ext>
              </a:extLst>
            </p:cNvPr>
            <p:cNvSpPr/>
            <p:nvPr/>
          </p:nvSpPr>
          <p:spPr>
            <a:xfrm rot="2700000">
              <a:off x="13225508" y="4355903"/>
              <a:ext cx="3663224" cy="3663224"/>
            </a:xfrm>
            <a:prstGeom prst="roundRect">
              <a:avLst>
                <a:gd name="adj" fmla="val 16592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0630EC2-FD3A-E10A-EEB5-5A9EC8041FED}"/>
              </a:ext>
            </a:extLst>
          </p:cNvPr>
          <p:cNvSpPr txBox="1"/>
          <p:nvPr/>
        </p:nvSpPr>
        <p:spPr>
          <a:xfrm>
            <a:off x="2638292" y="7472727"/>
            <a:ext cx="8269714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latin typeface="Montserrat" pitchFamily="2" charset="0"/>
              </a:defRPr>
            </a:lvl1pPr>
          </a:lstStyle>
          <a:p>
            <a:r>
              <a:rPr lang="en-US"/>
              <a:t>Escaping Inputs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897F243-AA3D-AD9D-95D3-E45C48F08E6C}"/>
              </a:ext>
            </a:extLst>
          </p:cNvPr>
          <p:cNvGrpSpPr/>
          <p:nvPr/>
        </p:nvGrpSpPr>
        <p:grpSpPr>
          <a:xfrm>
            <a:off x="1864601" y="7681592"/>
            <a:ext cx="182880" cy="182880"/>
            <a:chOff x="13225508" y="4355903"/>
            <a:chExt cx="3663224" cy="3828324"/>
          </a:xfrm>
          <a:solidFill>
            <a:srgbClr val="C00000"/>
          </a:solidFill>
        </p:grpSpPr>
        <p:sp>
          <p:nvSpPr>
            <p:cNvPr id="42" name="Shape 1174">
              <a:extLst>
                <a:ext uri="{FF2B5EF4-FFF2-40B4-BE49-F238E27FC236}">
                  <a16:creationId xmlns:a16="http://schemas.microsoft.com/office/drawing/2014/main" id="{A23A7D29-E144-5CAF-6932-39EC74426CB8}"/>
                </a:ext>
              </a:extLst>
            </p:cNvPr>
            <p:cNvSpPr/>
            <p:nvPr/>
          </p:nvSpPr>
          <p:spPr>
            <a:xfrm rot="2700000">
              <a:off x="13225508" y="4521003"/>
              <a:ext cx="3663224" cy="3663224"/>
            </a:xfrm>
            <a:prstGeom prst="roundRect">
              <a:avLst>
                <a:gd name="adj" fmla="val 19159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43" name="Shape 1175">
              <a:extLst>
                <a:ext uri="{FF2B5EF4-FFF2-40B4-BE49-F238E27FC236}">
                  <a16:creationId xmlns:a16="http://schemas.microsoft.com/office/drawing/2014/main" id="{8802F14E-1071-FD4F-8D63-D00C2B643A5B}"/>
                </a:ext>
              </a:extLst>
            </p:cNvPr>
            <p:cNvSpPr/>
            <p:nvPr/>
          </p:nvSpPr>
          <p:spPr>
            <a:xfrm rot="2700000">
              <a:off x="13225508" y="4355903"/>
              <a:ext cx="3663224" cy="3663224"/>
            </a:xfrm>
            <a:prstGeom prst="roundRect">
              <a:avLst>
                <a:gd name="adj" fmla="val 16592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236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2">
      <a:dk1>
        <a:srgbClr val="4A4A4A"/>
      </a:dk1>
      <a:lt1>
        <a:srgbClr val="FFFFFF"/>
      </a:lt1>
      <a:dk2>
        <a:srgbClr val="8C8C8C"/>
      </a:dk2>
      <a:lt2>
        <a:srgbClr val="DCDEE0"/>
      </a:lt2>
      <a:accent1>
        <a:srgbClr val="008080"/>
      </a:accent1>
      <a:accent2>
        <a:srgbClr val="010101"/>
      </a:accent2>
      <a:accent3>
        <a:srgbClr val="2EA080"/>
      </a:accent3>
      <a:accent4>
        <a:srgbClr val="6C6C6C"/>
      </a:accent4>
      <a:accent5>
        <a:srgbClr val="008580"/>
      </a:accent5>
      <a:accent6>
        <a:srgbClr val="2EA080"/>
      </a:accent6>
      <a:hlink>
        <a:srgbClr val="2EB380"/>
      </a:hlink>
      <a:folHlink>
        <a:srgbClr val="008580"/>
      </a:folHlink>
    </a:clrScheme>
    <a:fontScheme name="White">
      <a:majorFont>
        <a:latin typeface="ChunkFive"/>
        <a:ea typeface="ChunkFive"/>
        <a:cs typeface="ChunkFive"/>
      </a:majorFont>
      <a:minorFont>
        <a:latin typeface="ChunkFive"/>
        <a:ea typeface="ChunkFive"/>
        <a:cs typeface="ChunkFiv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77716C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hunkFive"/>
        <a:ea typeface="ChunkFive"/>
        <a:cs typeface="ChunkFive"/>
      </a:majorFont>
      <a:minorFont>
        <a:latin typeface="ChunkFive"/>
        <a:ea typeface="ChunkFive"/>
        <a:cs typeface="ChunkFiv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77716C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4831</TotalTime>
  <Words>537</Words>
  <Application>Microsoft Office PowerPoint</Application>
  <PresentationFormat>Custom</PresentationFormat>
  <Paragraphs>107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Avenir Book</vt:lpstr>
      <vt:lpstr>ChunkFive</vt:lpstr>
      <vt:lpstr>Droid Sans</vt:lpstr>
      <vt:lpstr>FontAwesome</vt:lpstr>
      <vt:lpstr>Helvetica Light</vt:lpstr>
      <vt:lpstr>Arial</vt:lpstr>
      <vt:lpstr>Bebas Neue</vt:lpstr>
      <vt:lpstr>Calibri</vt:lpstr>
      <vt:lpstr>Courier New</vt:lpstr>
      <vt:lpstr>Montserrat</vt:lpstr>
      <vt:lpstr>Montserrat ExtraLight</vt:lpstr>
      <vt:lpstr>Montserrat Medium</vt:lpstr>
      <vt:lpstr>Open Sans Light</vt:lpstr>
      <vt:lpstr>Roboto Light</vt:lpstr>
      <vt:lpstr>SF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 Dang</cp:lastModifiedBy>
  <cp:revision>520</cp:revision>
  <dcterms:modified xsi:type="dcterms:W3CDTF">2022-07-10T10:19:44Z</dcterms:modified>
</cp:coreProperties>
</file>