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3"/>
  </p:notesMasterIdLst>
  <p:sldIdLst>
    <p:sldId id="285" r:id="rId2"/>
    <p:sldId id="256" r:id="rId3"/>
    <p:sldId id="319" r:id="rId4"/>
    <p:sldId id="323" r:id="rId5"/>
    <p:sldId id="483" r:id="rId6"/>
    <p:sldId id="484" r:id="rId7"/>
    <p:sldId id="327" r:id="rId8"/>
    <p:sldId id="325" r:id="rId9"/>
    <p:sldId id="485" r:id="rId10"/>
    <p:sldId id="486" r:id="rId11"/>
    <p:sldId id="487" r:id="rId12"/>
    <p:sldId id="488" r:id="rId13"/>
    <p:sldId id="489" r:id="rId14"/>
    <p:sldId id="490" r:id="rId15"/>
    <p:sldId id="491" r:id="rId16"/>
    <p:sldId id="380" r:id="rId17"/>
    <p:sldId id="381" r:id="rId18"/>
    <p:sldId id="492" r:id="rId19"/>
    <p:sldId id="329" r:id="rId20"/>
    <p:sldId id="331" r:id="rId21"/>
    <p:sldId id="330" r:id="rId22"/>
    <p:sldId id="332" r:id="rId23"/>
    <p:sldId id="423" r:id="rId24"/>
    <p:sldId id="333" r:id="rId25"/>
    <p:sldId id="424" r:id="rId26"/>
    <p:sldId id="425" r:id="rId27"/>
    <p:sldId id="348" r:id="rId28"/>
    <p:sldId id="493" r:id="rId29"/>
    <p:sldId id="494" r:id="rId30"/>
    <p:sldId id="495" r:id="rId31"/>
    <p:sldId id="336" r:id="rId32"/>
    <p:sldId id="337" r:id="rId33"/>
    <p:sldId id="339" r:id="rId34"/>
    <p:sldId id="436" r:id="rId35"/>
    <p:sldId id="496" r:id="rId36"/>
    <p:sldId id="338" r:id="rId37"/>
    <p:sldId id="497" r:id="rId38"/>
    <p:sldId id="439" r:id="rId39"/>
    <p:sldId id="346" r:id="rId40"/>
    <p:sldId id="440" r:id="rId41"/>
    <p:sldId id="442" r:id="rId42"/>
    <p:sldId id="498" r:id="rId43"/>
    <p:sldId id="499" r:id="rId44"/>
    <p:sldId id="500" r:id="rId45"/>
    <p:sldId id="501" r:id="rId46"/>
    <p:sldId id="505" r:id="rId47"/>
    <p:sldId id="504" r:id="rId48"/>
    <p:sldId id="506"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40" r:id="rId62"/>
    <p:sldId id="541" r:id="rId63"/>
    <p:sldId id="542" r:id="rId64"/>
    <p:sldId id="543" r:id="rId65"/>
    <p:sldId id="544" r:id="rId66"/>
    <p:sldId id="545" r:id="rId67"/>
    <p:sldId id="546" r:id="rId68"/>
    <p:sldId id="548" r:id="rId69"/>
    <p:sldId id="550" r:id="rId70"/>
    <p:sldId id="549" r:id="rId71"/>
    <p:sldId id="290" r:id="rId72"/>
  </p:sldIdLst>
  <p:sldSz cx="9144000" cy="5143500" type="screen16x9"/>
  <p:notesSz cx="6858000" cy="9144000"/>
  <p:embeddedFontLst>
    <p:embeddedFont>
      <p:font typeface="Barlow" panose="00000500000000000000" pitchFamily="2" charset="0"/>
      <p:regular r:id="rId74"/>
      <p:bold r:id="rId75"/>
      <p:italic r:id="rId76"/>
      <p:boldItalic r:id="rId77"/>
    </p:embeddedFont>
    <p:embeddedFont>
      <p:font typeface="Bebas Neue" panose="020B0606020202050201" pitchFamily="34" charset="0"/>
      <p:regular r:id="rId78"/>
    </p:embeddedFont>
    <p:embeddedFont>
      <p:font typeface="Calibri" panose="020F0502020204030204" pitchFamily="34" charset="0"/>
      <p:regular r:id="rId79"/>
      <p:bold r:id="rId80"/>
      <p:italic r:id="rId81"/>
      <p:boldItalic r:id="rId82"/>
    </p:embeddedFont>
    <p:embeddedFont>
      <p:font typeface="Chewy" panose="020B0604020202020204" charset="0"/>
      <p:regular r:id="rId83"/>
    </p:embeddedFont>
    <p:embeddedFont>
      <p:font typeface="Hind" panose="02000000000000000000" pitchFamily="2" charset="0"/>
      <p:regular r:id="rId84"/>
      <p:bold r:id="rId85"/>
    </p:embeddedFont>
    <p:embeddedFont>
      <p:font typeface="Nunito Light" pitchFamily="2" charset="0"/>
      <p:regular r:id="rId86"/>
      <p:italic r:id="rId87"/>
    </p:embeddedFont>
    <p:embeddedFont>
      <p:font typeface="Raleway ExtraBold" pitchFamily="2" charset="0"/>
      <p:bold r:id="rId88"/>
      <p:boldItalic r:id="rId89"/>
    </p:embeddedFont>
    <p:embeddedFont>
      <p:font typeface="Roboto Condensed Light" panose="02000000000000000000" pitchFamily="2" charset="0"/>
      <p:regular r:id="rId90"/>
      <p: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90" Type="http://schemas.openxmlformats.org/officeDocument/2006/relationships/font" Target="fonts/font17.fntdata"/><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9"/>
        <p:cNvGrpSpPr/>
        <p:nvPr/>
      </p:nvGrpSpPr>
      <p:grpSpPr>
        <a:xfrm>
          <a:off x="0" y="0"/>
          <a:ext cx="0" cy="0"/>
          <a:chOff x="0" y="0"/>
          <a:chExt cx="0" cy="0"/>
        </a:xfrm>
      </p:grpSpPr>
      <p:sp>
        <p:nvSpPr>
          <p:cNvPr id="7920" name="Google Shape;7920;g108b4651a3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1" name="Google Shape;7921;g108b4651a3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0" name="Google Shape;10;p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med" len="med"/>
            <a:tailEnd type="none" w="med" len="med"/>
          </a:ln>
        </p:spPr>
      </p:sp>
      <p:sp>
        <p:nvSpPr>
          <p:cNvPr id="14" name="Google Shape;14;p2"/>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med" len="med"/>
            <a:tailEnd type="none" w="med" len="med"/>
          </a:ln>
        </p:spPr>
      </p:sp>
      <p:sp>
        <p:nvSpPr>
          <p:cNvPr id="15" name="Google Shape;15;p2"/>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med" len="med"/>
            <a:tailEnd type="none" w="med" len="med"/>
          </a:ln>
        </p:spPr>
      </p:sp>
      <p:grpSp>
        <p:nvGrpSpPr>
          <p:cNvPr id="16" name="Google Shape;16;p2"/>
          <p:cNvGrpSpPr/>
          <p:nvPr/>
        </p:nvGrpSpPr>
        <p:grpSpPr>
          <a:xfrm rot="-2864756">
            <a:off x="3818411" y="310623"/>
            <a:ext cx="342892" cy="319092"/>
            <a:chOff x="-1003774" y="3010923"/>
            <a:chExt cx="671424" cy="624822"/>
          </a:xfrm>
        </p:grpSpPr>
        <p:sp>
          <p:nvSpPr>
            <p:cNvPr id="17" name="Google Shape;17;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364781">
            <a:off x="2587272" y="4690221"/>
            <a:ext cx="342908" cy="319107"/>
            <a:chOff x="-1003774" y="3010923"/>
            <a:chExt cx="671424" cy="624822"/>
          </a:xfrm>
        </p:grpSpPr>
        <p:sp>
          <p:nvSpPr>
            <p:cNvPr id="55" name="Google Shape;55;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9"/>
        <p:cNvGrpSpPr/>
        <p:nvPr/>
      </p:nvGrpSpPr>
      <p:grpSpPr>
        <a:xfrm>
          <a:off x="0" y="0"/>
          <a:ext cx="0" cy="0"/>
          <a:chOff x="0" y="0"/>
          <a:chExt cx="0" cy="0"/>
        </a:xfrm>
      </p:grpSpPr>
      <p:pic>
        <p:nvPicPr>
          <p:cNvPr id="280" name="Google Shape;280;p4"/>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81" name="Google Shape;281;p4"/>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200"/>
            </a:lvl1pPr>
            <a:lvl2pPr marL="914400" lvl="1" indent="-330200" rtl="0">
              <a:lnSpc>
                <a:spcPct val="100000"/>
              </a:lnSpc>
              <a:spcBef>
                <a:spcPts val="0"/>
              </a:spcBef>
              <a:spcAft>
                <a:spcPts val="0"/>
              </a:spcAft>
              <a:buSzPts val="1600"/>
              <a:buFont typeface="Roboto Condensed Light" panose="02000000000000000000"/>
              <a:buAutoNum type="alphaLcPeriod"/>
              <a:defRPr sz="1600"/>
            </a:lvl2pPr>
            <a:lvl3pPr marL="1371600" lvl="2" indent="-330200" rtl="0">
              <a:lnSpc>
                <a:spcPct val="100000"/>
              </a:lnSpc>
              <a:spcBef>
                <a:spcPts val="0"/>
              </a:spcBef>
              <a:spcAft>
                <a:spcPts val="0"/>
              </a:spcAft>
              <a:buSzPts val="1600"/>
              <a:buFont typeface="Roboto Condensed Light" panose="02000000000000000000"/>
              <a:buAutoNum type="romanLcPeriod"/>
              <a:defRPr sz="1600"/>
            </a:lvl3pPr>
            <a:lvl4pPr marL="1828800" lvl="3" indent="-330200" rtl="0">
              <a:lnSpc>
                <a:spcPct val="100000"/>
              </a:lnSpc>
              <a:spcBef>
                <a:spcPts val="0"/>
              </a:spcBef>
              <a:spcAft>
                <a:spcPts val="0"/>
              </a:spcAft>
              <a:buSzPts val="1600"/>
              <a:buFont typeface="Roboto Condensed Light" panose="02000000000000000000"/>
              <a:buAutoNum type="arabicPeriod"/>
              <a:defRPr sz="1600"/>
            </a:lvl4pPr>
            <a:lvl5pPr marL="2286000" lvl="4" indent="-330200" rtl="0">
              <a:lnSpc>
                <a:spcPct val="100000"/>
              </a:lnSpc>
              <a:spcBef>
                <a:spcPts val="0"/>
              </a:spcBef>
              <a:spcAft>
                <a:spcPts val="0"/>
              </a:spcAft>
              <a:buSzPts val="1600"/>
              <a:buFont typeface="Roboto Condensed Light" panose="02000000000000000000"/>
              <a:buAutoNum type="alphaLcPeriod"/>
              <a:defRPr sz="1600"/>
            </a:lvl5pPr>
            <a:lvl6pPr marL="2743200" lvl="5" indent="-330200" rtl="0">
              <a:lnSpc>
                <a:spcPct val="100000"/>
              </a:lnSpc>
              <a:spcBef>
                <a:spcPts val="0"/>
              </a:spcBef>
              <a:spcAft>
                <a:spcPts val="0"/>
              </a:spcAft>
              <a:buSzPts val="1600"/>
              <a:buFont typeface="Roboto Condensed Light" panose="02000000000000000000"/>
              <a:buAutoNum type="romanLcPeriod"/>
              <a:defRPr sz="1600"/>
            </a:lvl6pPr>
            <a:lvl7pPr marL="3200400" lvl="6" indent="-330200" rtl="0">
              <a:lnSpc>
                <a:spcPct val="100000"/>
              </a:lnSpc>
              <a:spcBef>
                <a:spcPts val="0"/>
              </a:spcBef>
              <a:spcAft>
                <a:spcPts val="0"/>
              </a:spcAft>
              <a:buSzPts val="1600"/>
              <a:buFont typeface="Roboto Condensed Light" panose="02000000000000000000"/>
              <a:buAutoNum type="arabicPeriod"/>
              <a:defRPr sz="1600"/>
            </a:lvl7pPr>
            <a:lvl8pPr marL="3657600" lvl="7" indent="-330200" rtl="0">
              <a:lnSpc>
                <a:spcPct val="100000"/>
              </a:lnSpc>
              <a:spcBef>
                <a:spcPts val="0"/>
              </a:spcBef>
              <a:spcAft>
                <a:spcPts val="0"/>
              </a:spcAft>
              <a:buSzPts val="1600"/>
              <a:buFont typeface="Roboto Condensed Light" panose="02000000000000000000"/>
              <a:buAutoNum type="alphaLcPeriod"/>
              <a:defRPr sz="1600"/>
            </a:lvl8pPr>
            <a:lvl9pPr marL="4114800" lvl="8" indent="-330200" rtl="0">
              <a:lnSpc>
                <a:spcPct val="100000"/>
              </a:lnSpc>
              <a:spcBef>
                <a:spcPts val="0"/>
              </a:spcBef>
              <a:spcAft>
                <a:spcPts val="0"/>
              </a:spcAft>
              <a:buSzPts val="1600"/>
              <a:buFont typeface="Roboto Condensed Light" panose="02000000000000000000"/>
              <a:buAutoNum type="romanLcPeriod"/>
              <a:defRPr sz="1600"/>
            </a:lvl9pPr>
          </a:lstStyle>
          <a:p>
            <a:endParaRPr/>
          </a:p>
        </p:txBody>
      </p:sp>
      <p:sp>
        <p:nvSpPr>
          <p:cNvPr id="283" name="Google Shape;283;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284" name="Google Shape;284;p4"/>
          <p:cNvSpPr/>
          <p:nvPr/>
        </p:nvSpPr>
        <p:spPr>
          <a:xfrm>
            <a:off x="8767939" y="2510275"/>
            <a:ext cx="433425" cy="2609850"/>
          </a:xfrm>
          <a:custGeom>
            <a:avLst/>
            <a:gdLst/>
            <a:ahLst/>
            <a:cxnLst/>
            <a:rect l="l" t="t" r="r" b="b"/>
            <a:pathLst>
              <a:path w="17337" h="104394" extrusionOk="0">
                <a:moveTo>
                  <a:pt x="16194" y="104394"/>
                </a:moveTo>
                <a:cubicBezTo>
                  <a:pt x="9611" y="96166"/>
                  <a:pt x="5745" y="84247"/>
                  <a:pt x="7812" y="73914"/>
                </a:cubicBezTo>
                <a:cubicBezTo>
                  <a:pt x="9098" y="67485"/>
                  <a:pt x="11512" y="61007"/>
                  <a:pt x="10860" y="54483"/>
                </a:cubicBezTo>
                <a:cubicBezTo>
                  <a:pt x="9836" y="44248"/>
                  <a:pt x="1647" y="35710"/>
                  <a:pt x="192" y="25527"/>
                </a:cubicBezTo>
                <a:cubicBezTo>
                  <a:pt x="-1258" y="15380"/>
                  <a:pt x="8169" y="4584"/>
                  <a:pt x="17337" y="0"/>
                </a:cubicBezTo>
              </a:path>
            </a:pathLst>
          </a:custGeom>
          <a:noFill/>
          <a:ln w="19050" cap="flat" cmpd="sng">
            <a:solidFill>
              <a:schemeClr val="lt1"/>
            </a:solidFill>
            <a:prstDash val="dash"/>
            <a:round/>
            <a:headEnd type="none" w="med" len="med"/>
            <a:tailEnd type="none" w="med" len="med"/>
          </a:ln>
        </p:spPr>
      </p:sp>
      <p:sp>
        <p:nvSpPr>
          <p:cNvPr id="285" name="Google Shape;285;p4"/>
          <p:cNvSpPr/>
          <p:nvPr/>
        </p:nvSpPr>
        <p:spPr>
          <a:xfrm>
            <a:off x="225" y="-51950"/>
            <a:ext cx="4229100" cy="361175"/>
          </a:xfrm>
          <a:custGeom>
            <a:avLst/>
            <a:gdLst/>
            <a:ahLst/>
            <a:cxnLst/>
            <a:rect l="l" t="t" r="r" b="b"/>
            <a:pathLst>
              <a:path w="169164" h="14447" extrusionOk="0">
                <a:moveTo>
                  <a:pt x="0" y="1905"/>
                </a:moveTo>
                <a:cubicBezTo>
                  <a:pt x="6877" y="1905"/>
                  <a:pt x="13873" y="1883"/>
                  <a:pt x="20574" y="3429"/>
                </a:cubicBezTo>
                <a:cubicBezTo>
                  <a:pt x="30829" y="5796"/>
                  <a:pt x="39873" y="12609"/>
                  <a:pt x="50292" y="14097"/>
                </a:cubicBezTo>
                <a:cubicBezTo>
                  <a:pt x="60090" y="15497"/>
                  <a:pt x="69831" y="10925"/>
                  <a:pt x="79629" y="9525"/>
                </a:cubicBezTo>
                <a:cubicBezTo>
                  <a:pt x="89066" y="8177"/>
                  <a:pt x="98767" y="9320"/>
                  <a:pt x="108204" y="10668"/>
                </a:cubicBezTo>
                <a:cubicBezTo>
                  <a:pt x="116757" y="11890"/>
                  <a:pt x="125508" y="9124"/>
                  <a:pt x="134112" y="9906"/>
                </a:cubicBezTo>
                <a:cubicBezTo>
                  <a:pt x="140313" y="10470"/>
                  <a:pt x="146236" y="14597"/>
                  <a:pt x="152400" y="13716"/>
                </a:cubicBezTo>
                <a:cubicBezTo>
                  <a:pt x="159547" y="12695"/>
                  <a:pt x="169164" y="7220"/>
                  <a:pt x="169164" y="0"/>
                </a:cubicBezTo>
              </a:path>
            </a:pathLst>
          </a:custGeom>
          <a:noFill/>
          <a:ln w="19050" cap="flat" cmpd="sng">
            <a:solidFill>
              <a:schemeClr val="lt1"/>
            </a:solidFill>
            <a:prstDash val="dash"/>
            <a:round/>
            <a:headEnd type="none" w="med" len="med"/>
            <a:tailEnd type="none" w="med" len="med"/>
          </a:ln>
        </p:spPr>
      </p:sp>
      <p:grpSp>
        <p:nvGrpSpPr>
          <p:cNvPr id="286" name="Google Shape;286;p4"/>
          <p:cNvGrpSpPr/>
          <p:nvPr/>
        </p:nvGrpSpPr>
        <p:grpSpPr>
          <a:xfrm>
            <a:off x="179615" y="2124452"/>
            <a:ext cx="925530" cy="1796832"/>
            <a:chOff x="204076" y="125827"/>
            <a:chExt cx="925530" cy="1796832"/>
          </a:xfrm>
        </p:grpSpPr>
        <p:sp>
          <p:nvSpPr>
            <p:cNvPr id="287" name="Google Shape;287;p4"/>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a:off x="7986615" y="-204543"/>
            <a:ext cx="959605" cy="1542140"/>
            <a:chOff x="9840651" y="2066749"/>
            <a:chExt cx="701773" cy="1127790"/>
          </a:xfrm>
        </p:grpSpPr>
        <p:sp>
          <p:nvSpPr>
            <p:cNvPr id="297" name="Google Shape;297;p4"/>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4"/>
          <p:cNvGrpSpPr/>
          <p:nvPr/>
        </p:nvGrpSpPr>
        <p:grpSpPr>
          <a:xfrm rot="-2864756">
            <a:off x="1170461" y="145773"/>
            <a:ext cx="342892" cy="319092"/>
            <a:chOff x="-1003774" y="3010923"/>
            <a:chExt cx="671424" cy="624822"/>
          </a:xfrm>
        </p:grpSpPr>
        <p:sp>
          <p:nvSpPr>
            <p:cNvPr id="329" name="Google Shape;329;p4"/>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2"/>
        <p:cNvGrpSpPr/>
        <p:nvPr/>
      </p:nvGrpSpPr>
      <p:grpSpPr>
        <a:xfrm>
          <a:off x="0" y="0"/>
          <a:ext cx="0" cy="0"/>
          <a:chOff x="0" y="0"/>
          <a:chExt cx="0" cy="0"/>
        </a:xfrm>
      </p:grpSpPr>
      <p:pic>
        <p:nvPicPr>
          <p:cNvPr id="553" name="Google Shape;553;p7"/>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54" name="Google Shape;554;p7"/>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txBox="1">
            <a:spLocks noGrp="1"/>
          </p:cNvSpPr>
          <p:nvPr>
            <p:ph type="body" idx="1"/>
          </p:nvPr>
        </p:nvSpPr>
        <p:spPr>
          <a:xfrm>
            <a:off x="1959300" y="1786500"/>
            <a:ext cx="5225400" cy="2099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6"/>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556" name="Google Shape;556;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557" name="Google Shape;557;p7"/>
          <p:cNvSpPr/>
          <p:nvPr/>
        </p:nvSpPr>
        <p:spPr>
          <a:xfrm>
            <a:off x="6105750" y="-23450"/>
            <a:ext cx="3048000" cy="800100"/>
          </a:xfrm>
          <a:custGeom>
            <a:avLst/>
            <a:gdLst/>
            <a:ahLst/>
            <a:cxnLst/>
            <a:rect l="l" t="t" r="r" b="b"/>
            <a:pathLst>
              <a:path w="121920" h="32004" extrusionOk="0">
                <a:moveTo>
                  <a:pt x="121920" y="32004"/>
                </a:moveTo>
                <a:cubicBezTo>
                  <a:pt x="118070" y="26230"/>
                  <a:pt x="111672" y="20959"/>
                  <a:pt x="104775" y="20193"/>
                </a:cubicBezTo>
                <a:cubicBezTo>
                  <a:pt x="97958" y="19436"/>
                  <a:pt x="91026" y="21257"/>
                  <a:pt x="84201" y="20574"/>
                </a:cubicBezTo>
                <a:cubicBezTo>
                  <a:pt x="74929" y="19647"/>
                  <a:pt x="66669" y="14020"/>
                  <a:pt x="57531" y="12192"/>
                </a:cubicBezTo>
                <a:cubicBezTo>
                  <a:pt x="48437" y="10373"/>
                  <a:pt x="38899" y="14266"/>
                  <a:pt x="29718" y="12954"/>
                </a:cubicBezTo>
                <a:cubicBezTo>
                  <a:pt x="19020" y="11426"/>
                  <a:pt x="7641" y="7641"/>
                  <a:pt x="0" y="0"/>
                </a:cubicBezTo>
              </a:path>
            </a:pathLst>
          </a:custGeom>
          <a:noFill/>
          <a:ln w="19050" cap="flat" cmpd="sng">
            <a:solidFill>
              <a:schemeClr val="lt1"/>
            </a:solidFill>
            <a:prstDash val="dash"/>
            <a:round/>
            <a:headEnd type="none" w="med" len="med"/>
            <a:tailEnd type="none" w="med" len="med"/>
          </a:ln>
        </p:spPr>
      </p:sp>
      <p:sp>
        <p:nvSpPr>
          <p:cNvPr id="558" name="Google Shape;558;p7"/>
          <p:cNvSpPr/>
          <p:nvPr/>
        </p:nvSpPr>
        <p:spPr>
          <a:xfrm>
            <a:off x="90604" y="2757850"/>
            <a:ext cx="471600" cy="2419350"/>
          </a:xfrm>
          <a:custGeom>
            <a:avLst/>
            <a:gdLst/>
            <a:ahLst/>
            <a:cxnLst/>
            <a:rect l="l" t="t" r="r" b="b"/>
            <a:pathLst>
              <a:path w="18864" h="96774" extrusionOk="0">
                <a:moveTo>
                  <a:pt x="12768" y="96774"/>
                </a:moveTo>
                <a:cubicBezTo>
                  <a:pt x="9012" y="89262"/>
                  <a:pt x="4932" y="81499"/>
                  <a:pt x="4005" y="73152"/>
                </a:cubicBezTo>
                <a:cubicBezTo>
                  <a:pt x="2809" y="62387"/>
                  <a:pt x="7653" y="51554"/>
                  <a:pt x="6672" y="40767"/>
                </a:cubicBezTo>
                <a:cubicBezTo>
                  <a:pt x="5955" y="32880"/>
                  <a:pt x="-1107" y="25719"/>
                  <a:pt x="195" y="17907"/>
                </a:cubicBezTo>
                <a:cubicBezTo>
                  <a:pt x="1613" y="9401"/>
                  <a:pt x="10409" y="1691"/>
                  <a:pt x="18864" y="0"/>
                </a:cubicBezTo>
              </a:path>
            </a:pathLst>
          </a:custGeom>
          <a:noFill/>
          <a:ln w="19050" cap="flat" cmpd="sng">
            <a:solidFill>
              <a:schemeClr val="lt1"/>
            </a:solidFill>
            <a:prstDash val="dash"/>
            <a:round/>
            <a:headEnd type="none" w="med" len="med"/>
            <a:tailEnd type="none" w="med" len="med"/>
          </a:ln>
        </p:spPr>
      </p:sp>
      <p:grpSp>
        <p:nvGrpSpPr>
          <p:cNvPr id="559" name="Google Shape;559;p7"/>
          <p:cNvGrpSpPr/>
          <p:nvPr/>
        </p:nvGrpSpPr>
        <p:grpSpPr>
          <a:xfrm rot="-2864756">
            <a:off x="7882336" y="310623"/>
            <a:ext cx="342892" cy="319092"/>
            <a:chOff x="-1003774" y="3010923"/>
            <a:chExt cx="671424" cy="624822"/>
          </a:xfrm>
        </p:grpSpPr>
        <p:sp>
          <p:nvSpPr>
            <p:cNvPr id="560" name="Google Shape;560;p7"/>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7"/>
          <p:cNvGrpSpPr/>
          <p:nvPr/>
        </p:nvGrpSpPr>
        <p:grpSpPr>
          <a:xfrm>
            <a:off x="7373519" y="3783009"/>
            <a:ext cx="1612721" cy="1191278"/>
            <a:chOff x="1942875" y="4263875"/>
            <a:chExt cx="856600" cy="632750"/>
          </a:xfrm>
        </p:grpSpPr>
        <p:sp>
          <p:nvSpPr>
            <p:cNvPr id="598" name="Google Shape;598;p7"/>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7"/>
          <p:cNvGrpSpPr/>
          <p:nvPr/>
        </p:nvGrpSpPr>
        <p:grpSpPr>
          <a:xfrm>
            <a:off x="97215" y="301307"/>
            <a:ext cx="959605" cy="1542140"/>
            <a:chOff x="9840651" y="2066749"/>
            <a:chExt cx="701773" cy="1127790"/>
          </a:xfrm>
        </p:grpSpPr>
        <p:sp>
          <p:nvSpPr>
            <p:cNvPr id="630" name="Google Shape;630;p7"/>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1451"/>
        <p:cNvGrpSpPr/>
        <p:nvPr/>
      </p:nvGrpSpPr>
      <p:grpSpPr>
        <a:xfrm>
          <a:off x="0" y="0"/>
          <a:ext cx="0" cy="0"/>
          <a:chOff x="0" y="0"/>
          <a:chExt cx="0" cy="0"/>
        </a:xfrm>
      </p:grpSpPr>
      <p:pic>
        <p:nvPicPr>
          <p:cNvPr id="1452" name="Google Shape;1452;p15"/>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453" name="Google Shape;1453;p15"/>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5"/>
          <p:cNvSpPr txBox="1">
            <a:spLocks noGrp="1"/>
          </p:cNvSpPr>
          <p:nvPr>
            <p:ph type="title"/>
          </p:nvPr>
        </p:nvSpPr>
        <p:spPr>
          <a:xfrm>
            <a:off x="3150364" y="1856913"/>
            <a:ext cx="4059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5" name="Google Shape;1455;p15"/>
          <p:cNvSpPr txBox="1">
            <a:spLocks noGrp="1"/>
          </p:cNvSpPr>
          <p:nvPr>
            <p:ph type="title" idx="2" hasCustomPrompt="1"/>
          </p:nvPr>
        </p:nvSpPr>
        <p:spPr>
          <a:xfrm>
            <a:off x="1994186" y="2114548"/>
            <a:ext cx="9144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6" name="Google Shape;1456;p15"/>
          <p:cNvSpPr txBox="1">
            <a:spLocks noGrp="1"/>
          </p:cNvSpPr>
          <p:nvPr>
            <p:ph type="subTitle" idx="1"/>
          </p:nvPr>
        </p:nvSpPr>
        <p:spPr>
          <a:xfrm>
            <a:off x="3150364" y="2803287"/>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457" name="Google Shape;1457;p15"/>
          <p:cNvGrpSpPr/>
          <p:nvPr/>
        </p:nvGrpSpPr>
        <p:grpSpPr>
          <a:xfrm>
            <a:off x="120912" y="240894"/>
            <a:ext cx="1184637" cy="2162618"/>
            <a:chOff x="5124450" y="2384375"/>
            <a:chExt cx="669400" cy="1222025"/>
          </a:xfrm>
        </p:grpSpPr>
        <p:sp>
          <p:nvSpPr>
            <p:cNvPr id="1458" name="Google Shape;1458;p15"/>
            <p:cNvSpPr/>
            <p:nvPr/>
          </p:nvSpPr>
          <p:spPr>
            <a:xfrm>
              <a:off x="5619000" y="3437200"/>
              <a:ext cx="115075" cy="115050"/>
            </a:xfrm>
            <a:custGeom>
              <a:avLst/>
              <a:gdLst/>
              <a:ahLst/>
              <a:cxnLst/>
              <a:rect l="l" t="t" r="r" b="b"/>
              <a:pathLst>
                <a:path w="4603" h="4602" extrusionOk="0">
                  <a:moveTo>
                    <a:pt x="2301" y="0"/>
                  </a:moveTo>
                  <a:lnTo>
                    <a:pt x="2076" y="23"/>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5"/>
            <p:cNvSpPr/>
            <p:nvPr/>
          </p:nvSpPr>
          <p:spPr>
            <a:xfrm>
              <a:off x="5619000" y="3437200"/>
              <a:ext cx="115075" cy="115050"/>
            </a:xfrm>
            <a:custGeom>
              <a:avLst/>
              <a:gdLst/>
              <a:ahLst/>
              <a:cxnLst/>
              <a:rect l="l" t="t" r="r" b="b"/>
              <a:pathLst>
                <a:path w="4603" h="4602" fill="none" extrusionOk="0">
                  <a:moveTo>
                    <a:pt x="68" y="2775"/>
                  </a:move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lnTo>
                    <a:pt x="2301" y="0"/>
                  </a:lnTo>
                  <a:lnTo>
                    <a:pt x="2076" y="23"/>
                  </a:lnTo>
                  <a:lnTo>
                    <a:pt x="1850" y="45"/>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5"/>
            <p:cNvSpPr/>
            <p:nvPr/>
          </p:nvSpPr>
          <p:spPr>
            <a:xfrm>
              <a:off x="5357900" y="3491325"/>
              <a:ext cx="115075" cy="115075"/>
            </a:xfrm>
            <a:custGeom>
              <a:avLst/>
              <a:gdLst/>
              <a:ahLst/>
              <a:cxnLst/>
              <a:rect l="l" t="t" r="r" b="b"/>
              <a:pathLst>
                <a:path w="4603" h="4603" extrusionOk="0">
                  <a:moveTo>
                    <a:pt x="2054" y="1"/>
                  </a:move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5"/>
            <p:cNvSpPr/>
            <p:nvPr/>
          </p:nvSpPr>
          <p:spPr>
            <a:xfrm>
              <a:off x="5357900" y="3491325"/>
              <a:ext cx="115075" cy="115075"/>
            </a:xfrm>
            <a:custGeom>
              <a:avLst/>
              <a:gdLst/>
              <a:ahLst/>
              <a:cxnLst/>
              <a:rect l="l" t="t" r="r" b="b"/>
              <a:pathLst>
                <a:path w="4603" h="4603" fill="none" extrusionOk="0">
                  <a:moveTo>
                    <a:pt x="46" y="2752"/>
                  </a:move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lnTo>
                    <a:pt x="2302" y="1"/>
                  </a:lnTo>
                  <a:lnTo>
                    <a:pt x="2054" y="1"/>
                  </a:lnTo>
                  <a:lnTo>
                    <a:pt x="1828" y="46"/>
                  </a:ln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5"/>
            <p:cNvSpPr/>
            <p:nvPr/>
          </p:nvSpPr>
          <p:spPr>
            <a:xfrm>
              <a:off x="5163925" y="2409175"/>
              <a:ext cx="391950" cy="424100"/>
            </a:xfrm>
            <a:custGeom>
              <a:avLst/>
              <a:gdLst/>
              <a:ahLst/>
              <a:cxnLst/>
              <a:rect l="l" t="t" r="r" b="b"/>
              <a:pathLst>
                <a:path w="15678" h="16964" extrusionOk="0">
                  <a:moveTo>
                    <a:pt x="11843" y="1331"/>
                  </a:moveTo>
                  <a:lnTo>
                    <a:pt x="14346" y="13444"/>
                  </a:lnTo>
                  <a:lnTo>
                    <a:pt x="3835" y="15632"/>
                  </a:lnTo>
                  <a:lnTo>
                    <a:pt x="1331" y="3519"/>
                  </a:lnTo>
                  <a:lnTo>
                    <a:pt x="11843" y="1331"/>
                  </a:lnTo>
                  <a:close/>
                  <a:moveTo>
                    <a:pt x="12722" y="1"/>
                  </a:moveTo>
                  <a:lnTo>
                    <a:pt x="1" y="2640"/>
                  </a:lnTo>
                  <a:lnTo>
                    <a:pt x="2955" y="16963"/>
                  </a:lnTo>
                  <a:lnTo>
                    <a:pt x="15677" y="14324"/>
                  </a:lnTo>
                  <a:lnTo>
                    <a:pt x="1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5"/>
            <p:cNvSpPr/>
            <p:nvPr/>
          </p:nvSpPr>
          <p:spPr>
            <a:xfrm>
              <a:off x="5144750" y="2384375"/>
              <a:ext cx="362625" cy="128575"/>
            </a:xfrm>
            <a:custGeom>
              <a:avLst/>
              <a:gdLst/>
              <a:ahLst/>
              <a:cxnLst/>
              <a:rect l="l" t="t" r="r" b="b"/>
              <a:pathLst>
                <a:path w="14505" h="5143" extrusionOk="0">
                  <a:moveTo>
                    <a:pt x="13918" y="0"/>
                  </a:moveTo>
                  <a:lnTo>
                    <a:pt x="136" y="2865"/>
                  </a:lnTo>
                  <a:lnTo>
                    <a:pt x="68" y="2887"/>
                  </a:lnTo>
                  <a:lnTo>
                    <a:pt x="23" y="2932"/>
                  </a:lnTo>
                  <a:lnTo>
                    <a:pt x="1" y="2978"/>
                  </a:lnTo>
                  <a:lnTo>
                    <a:pt x="1" y="3045"/>
                  </a:lnTo>
                  <a:lnTo>
                    <a:pt x="429" y="5030"/>
                  </a:lnTo>
                  <a:lnTo>
                    <a:pt x="452" y="5075"/>
                  </a:lnTo>
                  <a:lnTo>
                    <a:pt x="497" y="5120"/>
                  </a:lnTo>
                  <a:lnTo>
                    <a:pt x="542" y="5143"/>
                  </a:lnTo>
                  <a:lnTo>
                    <a:pt x="587" y="5143"/>
                  </a:lnTo>
                  <a:lnTo>
                    <a:pt x="14392" y="2301"/>
                  </a:lnTo>
                  <a:lnTo>
                    <a:pt x="14459" y="2278"/>
                  </a:lnTo>
                  <a:lnTo>
                    <a:pt x="14482" y="2233"/>
                  </a:lnTo>
                  <a:lnTo>
                    <a:pt x="14504" y="2188"/>
                  </a:lnTo>
                  <a:lnTo>
                    <a:pt x="14504" y="2120"/>
                  </a:lnTo>
                  <a:lnTo>
                    <a:pt x="14098" y="135"/>
                  </a:lnTo>
                  <a:lnTo>
                    <a:pt x="14076" y="68"/>
                  </a:lnTo>
                  <a:lnTo>
                    <a:pt x="14031" y="23"/>
                  </a:lnTo>
                  <a:lnTo>
                    <a:pt x="13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5"/>
            <p:cNvSpPr/>
            <p:nvPr/>
          </p:nvSpPr>
          <p:spPr>
            <a:xfrm>
              <a:off x="5611675" y="3398850"/>
              <a:ext cx="108850" cy="75025"/>
            </a:xfrm>
            <a:custGeom>
              <a:avLst/>
              <a:gdLst/>
              <a:ahLst/>
              <a:cxnLst/>
              <a:rect l="l" t="t" r="r" b="b"/>
              <a:pathLst>
                <a:path w="4354" h="3001" extrusionOk="0">
                  <a:moveTo>
                    <a:pt x="3880" y="0"/>
                  </a:moveTo>
                  <a:lnTo>
                    <a:pt x="0" y="812"/>
                  </a:lnTo>
                  <a:lnTo>
                    <a:pt x="451" y="3000"/>
                  </a:lnTo>
                  <a:lnTo>
                    <a:pt x="587" y="2752"/>
                  </a:lnTo>
                  <a:lnTo>
                    <a:pt x="722" y="2504"/>
                  </a:lnTo>
                  <a:lnTo>
                    <a:pt x="903" y="2278"/>
                  </a:lnTo>
                  <a:lnTo>
                    <a:pt x="1106" y="2098"/>
                  </a:lnTo>
                  <a:lnTo>
                    <a:pt x="1331" y="1918"/>
                  </a:lnTo>
                  <a:lnTo>
                    <a:pt x="1579" y="1782"/>
                  </a:lnTo>
                  <a:lnTo>
                    <a:pt x="1850" y="1669"/>
                  </a:lnTo>
                  <a:lnTo>
                    <a:pt x="2143" y="1579"/>
                  </a:lnTo>
                  <a:lnTo>
                    <a:pt x="2369" y="1557"/>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5"/>
            <p:cNvSpPr/>
            <p:nvPr/>
          </p:nvSpPr>
          <p:spPr>
            <a:xfrm>
              <a:off x="5611675" y="3398850"/>
              <a:ext cx="108850" cy="75025"/>
            </a:xfrm>
            <a:custGeom>
              <a:avLst/>
              <a:gdLst/>
              <a:ahLst/>
              <a:cxnLst/>
              <a:rect l="l" t="t" r="r" b="b"/>
              <a:pathLst>
                <a:path w="4354" h="3001" fill="none" extrusionOk="0">
                  <a:moveTo>
                    <a:pt x="3880" y="0"/>
                  </a:moveTo>
                  <a:lnTo>
                    <a:pt x="0" y="812"/>
                  </a:lnTo>
                  <a:lnTo>
                    <a:pt x="451" y="3000"/>
                  </a:lnTo>
                  <a:lnTo>
                    <a:pt x="451" y="3000"/>
                  </a:lnTo>
                  <a:lnTo>
                    <a:pt x="587" y="2752"/>
                  </a:lnTo>
                  <a:lnTo>
                    <a:pt x="722" y="2504"/>
                  </a:lnTo>
                  <a:lnTo>
                    <a:pt x="903" y="2278"/>
                  </a:lnTo>
                  <a:lnTo>
                    <a:pt x="1106" y="2098"/>
                  </a:lnTo>
                  <a:lnTo>
                    <a:pt x="1331" y="1918"/>
                  </a:lnTo>
                  <a:lnTo>
                    <a:pt x="1579" y="1782"/>
                  </a:lnTo>
                  <a:lnTo>
                    <a:pt x="1850" y="1669"/>
                  </a:lnTo>
                  <a:lnTo>
                    <a:pt x="2143" y="1579"/>
                  </a:lnTo>
                  <a:lnTo>
                    <a:pt x="2143" y="1579"/>
                  </a:lnTo>
                  <a:lnTo>
                    <a:pt x="2369" y="1557"/>
                  </a:lnTo>
                  <a:lnTo>
                    <a:pt x="2617" y="1534"/>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5"/>
            <p:cNvSpPr/>
            <p:nvPr/>
          </p:nvSpPr>
          <p:spPr>
            <a:xfrm>
              <a:off x="5622950" y="3437200"/>
              <a:ext cx="103225" cy="65425"/>
            </a:xfrm>
            <a:custGeom>
              <a:avLst/>
              <a:gdLst/>
              <a:ahLst/>
              <a:cxnLst/>
              <a:rect l="l" t="t" r="r" b="b"/>
              <a:pathLst>
                <a:path w="4129" h="2617" fill="none" extrusionOk="0">
                  <a:moveTo>
                    <a:pt x="2166" y="0"/>
                  </a:moveTo>
                  <a:lnTo>
                    <a:pt x="2166" y="0"/>
                  </a:lnTo>
                  <a:lnTo>
                    <a:pt x="1918" y="23"/>
                  </a:lnTo>
                  <a:lnTo>
                    <a:pt x="1692" y="45"/>
                  </a:lnTo>
                  <a:lnTo>
                    <a:pt x="1692" y="45"/>
                  </a:lnTo>
                  <a:lnTo>
                    <a:pt x="1399" y="135"/>
                  </a:lnTo>
                  <a:lnTo>
                    <a:pt x="1128" y="248"/>
                  </a:lnTo>
                  <a:lnTo>
                    <a:pt x="880" y="384"/>
                  </a:lnTo>
                  <a:lnTo>
                    <a:pt x="655" y="564"/>
                  </a:lnTo>
                  <a:lnTo>
                    <a:pt x="452" y="744"/>
                  </a:lnTo>
                  <a:lnTo>
                    <a:pt x="271" y="970"/>
                  </a:lnTo>
                  <a:lnTo>
                    <a:pt x="136" y="1218"/>
                  </a:lnTo>
                  <a:lnTo>
                    <a:pt x="0" y="1466"/>
                  </a:lnTo>
                  <a:lnTo>
                    <a:pt x="249" y="2617"/>
                  </a:lnTo>
                  <a:lnTo>
                    <a:pt x="4128" y="1827"/>
                  </a:lnTo>
                  <a:lnTo>
                    <a:pt x="3903" y="812"/>
                  </a:lnTo>
                  <a:lnTo>
                    <a:pt x="3903" y="812"/>
                  </a:lnTo>
                  <a:lnTo>
                    <a:pt x="3745" y="632"/>
                  </a:lnTo>
                  <a:lnTo>
                    <a:pt x="3542" y="474"/>
                  </a:lnTo>
                  <a:lnTo>
                    <a:pt x="3339" y="338"/>
                  </a:lnTo>
                  <a:lnTo>
                    <a:pt x="3136" y="226"/>
                  </a:lnTo>
                  <a:lnTo>
                    <a:pt x="2910" y="135"/>
                  </a:lnTo>
                  <a:lnTo>
                    <a:pt x="2662" y="68"/>
                  </a:lnTo>
                  <a:lnTo>
                    <a:pt x="2414" y="23"/>
                  </a:lnTo>
                  <a:lnTo>
                    <a:pt x="21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5"/>
            <p:cNvSpPr/>
            <p:nvPr/>
          </p:nvSpPr>
          <p:spPr>
            <a:xfrm>
              <a:off x="5350575" y="3452975"/>
              <a:ext cx="107725" cy="75025"/>
            </a:xfrm>
            <a:custGeom>
              <a:avLst/>
              <a:gdLst/>
              <a:ahLst/>
              <a:cxnLst/>
              <a:rect l="l" t="t" r="r" b="b"/>
              <a:pathLst>
                <a:path w="4309" h="3001" extrusionOk="0">
                  <a:moveTo>
                    <a:pt x="3835" y="1"/>
                  </a:moveTo>
                  <a:lnTo>
                    <a:pt x="1" y="813"/>
                  </a:lnTo>
                  <a:lnTo>
                    <a:pt x="452" y="3001"/>
                  </a:lnTo>
                  <a:lnTo>
                    <a:pt x="565" y="2730"/>
                  </a:lnTo>
                  <a:lnTo>
                    <a:pt x="723" y="2504"/>
                  </a:lnTo>
                  <a:lnTo>
                    <a:pt x="880" y="2279"/>
                  </a:lnTo>
                  <a:lnTo>
                    <a:pt x="1083" y="2076"/>
                  </a:lnTo>
                  <a:lnTo>
                    <a:pt x="1309" y="1918"/>
                  </a:lnTo>
                  <a:lnTo>
                    <a:pt x="1557" y="1760"/>
                  </a:lnTo>
                  <a:lnTo>
                    <a:pt x="1828" y="1647"/>
                  </a:lnTo>
                  <a:lnTo>
                    <a:pt x="2121" y="1580"/>
                  </a:lnTo>
                  <a:lnTo>
                    <a:pt x="2369" y="1535"/>
                  </a:lnTo>
                  <a:lnTo>
                    <a:pt x="2843" y="1535"/>
                  </a:lnTo>
                  <a:lnTo>
                    <a:pt x="3091" y="1580"/>
                  </a:lnTo>
                  <a:lnTo>
                    <a:pt x="3316" y="1647"/>
                  </a:lnTo>
                  <a:lnTo>
                    <a:pt x="3542" y="1738"/>
                  </a:lnTo>
                  <a:lnTo>
                    <a:pt x="3768" y="1850"/>
                  </a:lnTo>
                  <a:lnTo>
                    <a:pt x="3948" y="1986"/>
                  </a:lnTo>
                  <a:lnTo>
                    <a:pt x="4151" y="2144"/>
                  </a:lnTo>
                  <a:lnTo>
                    <a:pt x="4309" y="2301"/>
                  </a:lnTo>
                  <a:lnTo>
                    <a:pt x="3835" y="1"/>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5"/>
            <p:cNvSpPr/>
            <p:nvPr/>
          </p:nvSpPr>
          <p:spPr>
            <a:xfrm>
              <a:off x="5350575" y="3452975"/>
              <a:ext cx="107725" cy="75025"/>
            </a:xfrm>
            <a:custGeom>
              <a:avLst/>
              <a:gdLst/>
              <a:ahLst/>
              <a:cxnLst/>
              <a:rect l="l" t="t" r="r" b="b"/>
              <a:pathLst>
                <a:path w="4309" h="3001" fill="none" extrusionOk="0">
                  <a:moveTo>
                    <a:pt x="3835" y="1"/>
                  </a:moveTo>
                  <a:lnTo>
                    <a:pt x="1" y="813"/>
                  </a:lnTo>
                  <a:lnTo>
                    <a:pt x="452" y="3001"/>
                  </a:lnTo>
                  <a:lnTo>
                    <a:pt x="452" y="3001"/>
                  </a:lnTo>
                  <a:lnTo>
                    <a:pt x="565" y="2730"/>
                  </a:lnTo>
                  <a:lnTo>
                    <a:pt x="723" y="2504"/>
                  </a:lnTo>
                  <a:lnTo>
                    <a:pt x="880" y="2279"/>
                  </a:lnTo>
                  <a:lnTo>
                    <a:pt x="1083" y="2076"/>
                  </a:lnTo>
                  <a:lnTo>
                    <a:pt x="1309" y="1918"/>
                  </a:lnTo>
                  <a:lnTo>
                    <a:pt x="1557" y="1760"/>
                  </a:lnTo>
                  <a:lnTo>
                    <a:pt x="1828" y="1647"/>
                  </a:lnTo>
                  <a:lnTo>
                    <a:pt x="2121" y="1580"/>
                  </a:lnTo>
                  <a:lnTo>
                    <a:pt x="2121" y="1580"/>
                  </a:lnTo>
                  <a:lnTo>
                    <a:pt x="2369" y="1535"/>
                  </a:lnTo>
                  <a:lnTo>
                    <a:pt x="2595" y="1535"/>
                  </a:lnTo>
                  <a:lnTo>
                    <a:pt x="2595" y="1535"/>
                  </a:lnTo>
                  <a:lnTo>
                    <a:pt x="2843" y="1535"/>
                  </a:lnTo>
                  <a:lnTo>
                    <a:pt x="3091" y="1580"/>
                  </a:lnTo>
                  <a:lnTo>
                    <a:pt x="3316" y="1647"/>
                  </a:lnTo>
                  <a:lnTo>
                    <a:pt x="3542" y="1738"/>
                  </a:lnTo>
                  <a:lnTo>
                    <a:pt x="3768" y="1850"/>
                  </a:lnTo>
                  <a:lnTo>
                    <a:pt x="3948" y="1986"/>
                  </a:lnTo>
                  <a:lnTo>
                    <a:pt x="4151" y="2144"/>
                  </a:lnTo>
                  <a:lnTo>
                    <a:pt x="4309" y="2301"/>
                  </a:lnTo>
                  <a:lnTo>
                    <a:pt x="3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5"/>
            <p:cNvSpPr/>
            <p:nvPr/>
          </p:nvSpPr>
          <p:spPr>
            <a:xfrm>
              <a:off x="5361850" y="3491325"/>
              <a:ext cx="102100" cy="65450"/>
            </a:xfrm>
            <a:custGeom>
              <a:avLst/>
              <a:gdLst/>
              <a:ahLst/>
              <a:cxnLst/>
              <a:rect l="l" t="t" r="r" b="b"/>
              <a:pathLst>
                <a:path w="4084" h="2618" fill="none" extrusionOk="0">
                  <a:moveTo>
                    <a:pt x="2144" y="1"/>
                  </a:moveTo>
                  <a:lnTo>
                    <a:pt x="2144" y="1"/>
                  </a:lnTo>
                  <a:lnTo>
                    <a:pt x="1918" y="1"/>
                  </a:lnTo>
                  <a:lnTo>
                    <a:pt x="1670" y="46"/>
                  </a:lnTo>
                  <a:lnTo>
                    <a:pt x="1670" y="46"/>
                  </a:lnTo>
                  <a:lnTo>
                    <a:pt x="1377" y="113"/>
                  </a:lnTo>
                  <a:lnTo>
                    <a:pt x="1106" y="226"/>
                  </a:lnTo>
                  <a:lnTo>
                    <a:pt x="858" y="384"/>
                  </a:lnTo>
                  <a:lnTo>
                    <a:pt x="632" y="542"/>
                  </a:lnTo>
                  <a:lnTo>
                    <a:pt x="429" y="745"/>
                  </a:lnTo>
                  <a:lnTo>
                    <a:pt x="272" y="970"/>
                  </a:lnTo>
                  <a:lnTo>
                    <a:pt x="114" y="1196"/>
                  </a:lnTo>
                  <a:lnTo>
                    <a:pt x="1" y="1467"/>
                  </a:lnTo>
                  <a:lnTo>
                    <a:pt x="226" y="2617"/>
                  </a:lnTo>
                  <a:lnTo>
                    <a:pt x="4084" y="1828"/>
                  </a:lnTo>
                  <a:lnTo>
                    <a:pt x="3858" y="767"/>
                  </a:lnTo>
                  <a:lnTo>
                    <a:pt x="3858" y="767"/>
                  </a:lnTo>
                  <a:lnTo>
                    <a:pt x="3700" y="610"/>
                  </a:lnTo>
                  <a:lnTo>
                    <a:pt x="3497" y="452"/>
                  </a:lnTo>
                  <a:lnTo>
                    <a:pt x="3317" y="316"/>
                  </a:lnTo>
                  <a:lnTo>
                    <a:pt x="3091" y="204"/>
                  </a:lnTo>
                  <a:lnTo>
                    <a:pt x="2865" y="113"/>
                  </a:lnTo>
                  <a:lnTo>
                    <a:pt x="2640" y="46"/>
                  </a:lnTo>
                  <a:lnTo>
                    <a:pt x="2392" y="1"/>
                  </a:lnTo>
                  <a:lnTo>
                    <a:pt x="21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5"/>
            <p:cNvSpPr/>
            <p:nvPr/>
          </p:nvSpPr>
          <p:spPr>
            <a:xfrm>
              <a:off x="5124450" y="2674775"/>
              <a:ext cx="669400" cy="854350"/>
            </a:xfrm>
            <a:custGeom>
              <a:avLst/>
              <a:gdLst/>
              <a:ahLst/>
              <a:cxnLst/>
              <a:rect l="l" t="t" r="r" b="b"/>
              <a:pathLst>
                <a:path w="26776" h="34174" extrusionOk="0">
                  <a:moveTo>
                    <a:pt x="17392" y="1"/>
                  </a:moveTo>
                  <a:lnTo>
                    <a:pt x="16895" y="23"/>
                  </a:lnTo>
                  <a:lnTo>
                    <a:pt x="16399" y="91"/>
                  </a:lnTo>
                  <a:lnTo>
                    <a:pt x="3903" y="2685"/>
                  </a:lnTo>
                  <a:lnTo>
                    <a:pt x="3429" y="2798"/>
                  </a:lnTo>
                  <a:lnTo>
                    <a:pt x="2955" y="2978"/>
                  </a:lnTo>
                  <a:lnTo>
                    <a:pt x="2527" y="3181"/>
                  </a:lnTo>
                  <a:lnTo>
                    <a:pt x="2121" y="3452"/>
                  </a:lnTo>
                  <a:lnTo>
                    <a:pt x="1737" y="3723"/>
                  </a:lnTo>
                  <a:lnTo>
                    <a:pt x="1399" y="4061"/>
                  </a:lnTo>
                  <a:lnTo>
                    <a:pt x="1083" y="4399"/>
                  </a:lnTo>
                  <a:lnTo>
                    <a:pt x="813" y="4783"/>
                  </a:lnTo>
                  <a:lnTo>
                    <a:pt x="564" y="5189"/>
                  </a:lnTo>
                  <a:lnTo>
                    <a:pt x="361" y="5617"/>
                  </a:lnTo>
                  <a:lnTo>
                    <a:pt x="204" y="6068"/>
                  </a:lnTo>
                  <a:lnTo>
                    <a:pt x="91" y="6520"/>
                  </a:lnTo>
                  <a:lnTo>
                    <a:pt x="23" y="6993"/>
                  </a:lnTo>
                  <a:lnTo>
                    <a:pt x="1" y="7489"/>
                  </a:lnTo>
                  <a:lnTo>
                    <a:pt x="23" y="7963"/>
                  </a:lnTo>
                  <a:lnTo>
                    <a:pt x="113" y="8459"/>
                  </a:lnTo>
                  <a:lnTo>
                    <a:pt x="4602" y="30272"/>
                  </a:lnTo>
                  <a:lnTo>
                    <a:pt x="4737" y="30745"/>
                  </a:lnTo>
                  <a:lnTo>
                    <a:pt x="4895" y="31219"/>
                  </a:lnTo>
                  <a:lnTo>
                    <a:pt x="5121" y="31647"/>
                  </a:lnTo>
                  <a:lnTo>
                    <a:pt x="5369" y="32054"/>
                  </a:lnTo>
                  <a:lnTo>
                    <a:pt x="5662" y="32437"/>
                  </a:lnTo>
                  <a:lnTo>
                    <a:pt x="5978" y="32775"/>
                  </a:lnTo>
                  <a:lnTo>
                    <a:pt x="6339" y="33091"/>
                  </a:lnTo>
                  <a:lnTo>
                    <a:pt x="6722" y="33362"/>
                  </a:lnTo>
                  <a:lnTo>
                    <a:pt x="7106" y="33610"/>
                  </a:lnTo>
                  <a:lnTo>
                    <a:pt x="7534" y="33813"/>
                  </a:lnTo>
                  <a:lnTo>
                    <a:pt x="7986" y="33971"/>
                  </a:lnTo>
                  <a:lnTo>
                    <a:pt x="8459" y="34084"/>
                  </a:lnTo>
                  <a:lnTo>
                    <a:pt x="8933" y="34151"/>
                  </a:lnTo>
                  <a:lnTo>
                    <a:pt x="9407" y="34174"/>
                  </a:lnTo>
                  <a:lnTo>
                    <a:pt x="9903" y="34151"/>
                  </a:lnTo>
                  <a:lnTo>
                    <a:pt x="10399" y="34061"/>
                  </a:lnTo>
                  <a:lnTo>
                    <a:pt x="22873" y="31490"/>
                  </a:lnTo>
                  <a:lnTo>
                    <a:pt x="23369" y="31354"/>
                  </a:lnTo>
                  <a:lnTo>
                    <a:pt x="23820" y="31196"/>
                  </a:lnTo>
                  <a:lnTo>
                    <a:pt x="24271" y="30971"/>
                  </a:lnTo>
                  <a:lnTo>
                    <a:pt x="24677" y="30723"/>
                  </a:lnTo>
                  <a:lnTo>
                    <a:pt x="25038" y="30429"/>
                  </a:lnTo>
                  <a:lnTo>
                    <a:pt x="25399" y="30114"/>
                  </a:lnTo>
                  <a:lnTo>
                    <a:pt x="25715" y="29753"/>
                  </a:lnTo>
                  <a:lnTo>
                    <a:pt x="25986" y="29392"/>
                  </a:lnTo>
                  <a:lnTo>
                    <a:pt x="26211" y="28986"/>
                  </a:lnTo>
                  <a:lnTo>
                    <a:pt x="26414" y="28557"/>
                  </a:lnTo>
                  <a:lnTo>
                    <a:pt x="26572" y="28106"/>
                  </a:lnTo>
                  <a:lnTo>
                    <a:pt x="26685" y="27655"/>
                  </a:lnTo>
                  <a:lnTo>
                    <a:pt x="26753" y="27181"/>
                  </a:lnTo>
                  <a:lnTo>
                    <a:pt x="26775" y="26685"/>
                  </a:lnTo>
                  <a:lnTo>
                    <a:pt x="26753" y="26189"/>
                  </a:lnTo>
                  <a:lnTo>
                    <a:pt x="26685" y="25693"/>
                  </a:lnTo>
                  <a:lnTo>
                    <a:pt x="22174" y="3903"/>
                  </a:lnTo>
                  <a:lnTo>
                    <a:pt x="22061" y="3407"/>
                  </a:lnTo>
                  <a:lnTo>
                    <a:pt x="21880" y="2956"/>
                  </a:lnTo>
                  <a:lnTo>
                    <a:pt x="21677" y="2527"/>
                  </a:lnTo>
                  <a:lnTo>
                    <a:pt x="21407" y="2121"/>
                  </a:lnTo>
                  <a:lnTo>
                    <a:pt x="21136" y="1738"/>
                  </a:lnTo>
                  <a:lnTo>
                    <a:pt x="20798" y="1399"/>
                  </a:lnTo>
                  <a:lnTo>
                    <a:pt x="20459" y="1083"/>
                  </a:lnTo>
                  <a:lnTo>
                    <a:pt x="20076" y="813"/>
                  </a:lnTo>
                  <a:lnTo>
                    <a:pt x="19670" y="565"/>
                  </a:lnTo>
                  <a:lnTo>
                    <a:pt x="19241" y="362"/>
                  </a:lnTo>
                  <a:lnTo>
                    <a:pt x="18790" y="204"/>
                  </a:lnTo>
                  <a:lnTo>
                    <a:pt x="18339" y="91"/>
                  </a:lnTo>
                  <a:lnTo>
                    <a:pt x="17865" y="23"/>
                  </a:lnTo>
                  <a:lnTo>
                    <a:pt x="17392"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5"/>
            <p:cNvSpPr/>
            <p:nvPr/>
          </p:nvSpPr>
          <p:spPr>
            <a:xfrm>
              <a:off x="5553600" y="2746950"/>
              <a:ext cx="159600" cy="637825"/>
            </a:xfrm>
            <a:custGeom>
              <a:avLst/>
              <a:gdLst/>
              <a:ahLst/>
              <a:cxnLst/>
              <a:rect l="l" t="t" r="r" b="b"/>
              <a:pathLst>
                <a:path w="6384" h="25513" extrusionOk="0">
                  <a:moveTo>
                    <a:pt x="1173" y="1"/>
                  </a:moveTo>
                  <a:lnTo>
                    <a:pt x="0" y="249"/>
                  </a:lnTo>
                  <a:lnTo>
                    <a:pt x="5233" y="25512"/>
                  </a:lnTo>
                  <a:lnTo>
                    <a:pt x="6383"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5"/>
            <p:cNvSpPr/>
            <p:nvPr/>
          </p:nvSpPr>
          <p:spPr>
            <a:xfrm>
              <a:off x="5437425" y="2771200"/>
              <a:ext cx="159600" cy="637825"/>
            </a:xfrm>
            <a:custGeom>
              <a:avLst/>
              <a:gdLst/>
              <a:ahLst/>
              <a:cxnLst/>
              <a:rect l="l" t="t" r="r" b="b"/>
              <a:pathLst>
                <a:path w="6384" h="25513" extrusionOk="0">
                  <a:moveTo>
                    <a:pt x="1173" y="1"/>
                  </a:moveTo>
                  <a:lnTo>
                    <a:pt x="0" y="226"/>
                  </a:lnTo>
                  <a:lnTo>
                    <a:pt x="5233" y="25512"/>
                  </a:lnTo>
                  <a:lnTo>
                    <a:pt x="6384"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5"/>
            <p:cNvSpPr/>
            <p:nvPr/>
          </p:nvSpPr>
          <p:spPr>
            <a:xfrm>
              <a:off x="5321250" y="2794900"/>
              <a:ext cx="159625" cy="637800"/>
            </a:xfrm>
            <a:custGeom>
              <a:avLst/>
              <a:gdLst/>
              <a:ahLst/>
              <a:cxnLst/>
              <a:rect l="l" t="t" r="r" b="b"/>
              <a:pathLst>
                <a:path w="6385" h="25512" extrusionOk="0">
                  <a:moveTo>
                    <a:pt x="1174" y="0"/>
                  </a:moveTo>
                  <a:lnTo>
                    <a:pt x="1" y="248"/>
                  </a:lnTo>
                  <a:lnTo>
                    <a:pt x="5234" y="25512"/>
                  </a:lnTo>
                  <a:lnTo>
                    <a:pt x="6384" y="25264"/>
                  </a:lnTo>
                  <a:lnTo>
                    <a:pt x="1174"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5"/>
            <p:cNvSpPr/>
            <p:nvPr/>
          </p:nvSpPr>
          <p:spPr>
            <a:xfrm>
              <a:off x="5205100" y="2819150"/>
              <a:ext cx="159600" cy="637800"/>
            </a:xfrm>
            <a:custGeom>
              <a:avLst/>
              <a:gdLst/>
              <a:ahLst/>
              <a:cxnLst/>
              <a:rect l="l" t="t" r="r" b="b"/>
              <a:pathLst>
                <a:path w="6384" h="25512" extrusionOk="0">
                  <a:moveTo>
                    <a:pt x="1173" y="0"/>
                  </a:moveTo>
                  <a:lnTo>
                    <a:pt x="0" y="226"/>
                  </a:lnTo>
                  <a:lnTo>
                    <a:pt x="5233" y="25512"/>
                  </a:lnTo>
                  <a:lnTo>
                    <a:pt x="6384" y="25263"/>
                  </a:lnTo>
                  <a:lnTo>
                    <a:pt x="1173"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15"/>
          <p:cNvGrpSpPr/>
          <p:nvPr/>
        </p:nvGrpSpPr>
        <p:grpSpPr>
          <a:xfrm flipH="1">
            <a:off x="8145465" y="3108602"/>
            <a:ext cx="925530" cy="1796832"/>
            <a:chOff x="204076" y="125827"/>
            <a:chExt cx="925530" cy="1796832"/>
          </a:xfrm>
        </p:grpSpPr>
        <p:sp>
          <p:nvSpPr>
            <p:cNvPr id="1476" name="Google Shape;1476;p15"/>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5"/>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5"/>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5"/>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5"/>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5"/>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5"/>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5"/>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5"/>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5"/>
          <p:cNvGrpSpPr/>
          <p:nvPr/>
        </p:nvGrpSpPr>
        <p:grpSpPr>
          <a:xfrm>
            <a:off x="343487" y="2698737"/>
            <a:ext cx="962053" cy="405217"/>
            <a:chOff x="774450" y="2691700"/>
            <a:chExt cx="543625" cy="228975"/>
          </a:xfrm>
        </p:grpSpPr>
        <p:sp>
          <p:nvSpPr>
            <p:cNvPr id="1486" name="Google Shape;1486;p15"/>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5"/>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5"/>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5"/>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5"/>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5"/>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5"/>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5"/>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5"/>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5"/>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5"/>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7" name="Google Shape;1497;p15"/>
          <p:cNvSpPr/>
          <p:nvPr/>
        </p:nvSpPr>
        <p:spPr>
          <a:xfrm>
            <a:off x="-37875" y="4587862"/>
            <a:ext cx="5476875" cy="837000"/>
          </a:xfrm>
          <a:custGeom>
            <a:avLst/>
            <a:gdLst/>
            <a:ahLst/>
            <a:cxnLst/>
            <a:rect l="l" t="t" r="r" b="b"/>
            <a:pathLst>
              <a:path w="219075" h="33480" extrusionOk="0">
                <a:moveTo>
                  <a:pt x="0" y="30813"/>
                </a:moveTo>
                <a:cubicBezTo>
                  <a:pt x="0" y="19864"/>
                  <a:pt x="9289" y="5896"/>
                  <a:pt x="20193" y="4905"/>
                </a:cubicBezTo>
                <a:cubicBezTo>
                  <a:pt x="41591" y="2960"/>
                  <a:pt x="62714" y="12525"/>
                  <a:pt x="84201" y="12525"/>
                </a:cubicBezTo>
                <a:cubicBezTo>
                  <a:pt x="95968" y="12525"/>
                  <a:pt x="107328" y="7864"/>
                  <a:pt x="118491" y="4143"/>
                </a:cubicBezTo>
                <a:cubicBezTo>
                  <a:pt x="130599" y="107"/>
                  <a:pt x="143856" y="-516"/>
                  <a:pt x="156591" y="333"/>
                </a:cubicBezTo>
                <a:cubicBezTo>
                  <a:pt x="180116" y="1901"/>
                  <a:pt x="202403" y="16808"/>
                  <a:pt x="219075" y="33480"/>
                </a:cubicBezTo>
              </a:path>
            </a:pathLst>
          </a:custGeom>
          <a:noFill/>
          <a:ln w="19050" cap="flat" cmpd="sng">
            <a:solidFill>
              <a:schemeClr val="lt1"/>
            </a:solidFill>
            <a:prstDash val="dash"/>
            <a:round/>
            <a:headEnd type="none" w="med" len="med"/>
            <a:tailEnd type="none" w="med" len="med"/>
          </a:ln>
        </p:spPr>
      </p:sp>
      <p:sp>
        <p:nvSpPr>
          <p:cNvPr id="1498" name="Google Shape;1498;p15"/>
          <p:cNvSpPr/>
          <p:nvPr/>
        </p:nvSpPr>
        <p:spPr>
          <a:xfrm>
            <a:off x="2867250" y="-23450"/>
            <a:ext cx="6324600" cy="1285875"/>
          </a:xfrm>
          <a:custGeom>
            <a:avLst/>
            <a:gdLst/>
            <a:ahLst/>
            <a:cxnLst/>
            <a:rect l="l" t="t" r="r" b="b"/>
            <a:pathLst>
              <a:path w="252984" h="51435" extrusionOk="0">
                <a:moveTo>
                  <a:pt x="252984" y="51435"/>
                </a:moveTo>
                <a:cubicBezTo>
                  <a:pt x="248040" y="36602"/>
                  <a:pt x="234192" y="21497"/>
                  <a:pt x="218694" y="19431"/>
                </a:cubicBezTo>
                <a:cubicBezTo>
                  <a:pt x="208160" y="18026"/>
                  <a:pt x="198171" y="24971"/>
                  <a:pt x="187833" y="27432"/>
                </a:cubicBezTo>
                <a:cubicBezTo>
                  <a:pt x="176092" y="30228"/>
                  <a:pt x="162445" y="28180"/>
                  <a:pt x="152019" y="22098"/>
                </a:cubicBezTo>
                <a:cubicBezTo>
                  <a:pt x="148481" y="20034"/>
                  <a:pt x="149503" y="10579"/>
                  <a:pt x="153543" y="9906"/>
                </a:cubicBezTo>
                <a:cubicBezTo>
                  <a:pt x="157037" y="9324"/>
                  <a:pt x="162246" y="9405"/>
                  <a:pt x="163830" y="12573"/>
                </a:cubicBezTo>
                <a:cubicBezTo>
                  <a:pt x="165307" y="15526"/>
                  <a:pt x="166165" y="20144"/>
                  <a:pt x="163830" y="22479"/>
                </a:cubicBezTo>
                <a:cubicBezTo>
                  <a:pt x="150809" y="35500"/>
                  <a:pt x="127649" y="15369"/>
                  <a:pt x="109347" y="13335"/>
                </a:cubicBezTo>
                <a:cubicBezTo>
                  <a:pt x="95142" y="11757"/>
                  <a:pt x="82023" y="22425"/>
                  <a:pt x="67818" y="24003"/>
                </a:cubicBezTo>
                <a:cubicBezTo>
                  <a:pt x="48903" y="26105"/>
                  <a:pt x="28589" y="25292"/>
                  <a:pt x="11049" y="17907"/>
                </a:cubicBezTo>
                <a:cubicBezTo>
                  <a:pt x="4585" y="15185"/>
                  <a:pt x="2218" y="6654"/>
                  <a:pt x="0" y="0"/>
                </a:cubicBezTo>
              </a:path>
            </a:pathLst>
          </a:custGeom>
          <a:noFill/>
          <a:ln w="19050" cap="flat" cmpd="sng">
            <a:solidFill>
              <a:schemeClr val="lt1"/>
            </a:solidFill>
            <a:prstDash val="dash"/>
            <a:round/>
            <a:headEnd type="none" w="med" len="med"/>
            <a:tailEnd type="none" w="med" len="med"/>
          </a:ln>
        </p:spPr>
      </p:sp>
      <p:grpSp>
        <p:nvGrpSpPr>
          <p:cNvPr id="1499" name="Google Shape;1499;p15"/>
          <p:cNvGrpSpPr/>
          <p:nvPr/>
        </p:nvGrpSpPr>
        <p:grpSpPr>
          <a:xfrm rot="-2864756">
            <a:off x="4294661" y="453498"/>
            <a:ext cx="342892" cy="319092"/>
            <a:chOff x="-1003774" y="3010923"/>
            <a:chExt cx="671424" cy="624822"/>
          </a:xfrm>
        </p:grpSpPr>
        <p:sp>
          <p:nvSpPr>
            <p:cNvPr id="1500" name="Google Shape;1500;p15"/>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5"/>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5"/>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5"/>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5"/>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5"/>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5"/>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15"/>
          <p:cNvGrpSpPr/>
          <p:nvPr/>
        </p:nvGrpSpPr>
        <p:grpSpPr>
          <a:xfrm>
            <a:off x="7158149" y="3902197"/>
            <a:ext cx="754593" cy="1003232"/>
            <a:chOff x="7062788" y="3483325"/>
            <a:chExt cx="558875" cy="743025"/>
          </a:xfrm>
        </p:grpSpPr>
        <p:sp>
          <p:nvSpPr>
            <p:cNvPr id="1538" name="Google Shape;1538;p15"/>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5"/>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5"/>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5"/>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5"/>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48"/>
        <p:cNvGrpSpPr/>
        <p:nvPr/>
      </p:nvGrpSpPr>
      <p:grpSpPr>
        <a:xfrm>
          <a:off x="0" y="0"/>
          <a:ext cx="0" cy="0"/>
          <a:chOff x="0" y="0"/>
          <a:chExt cx="0" cy="0"/>
        </a:xfrm>
      </p:grpSpPr>
      <p:pic>
        <p:nvPicPr>
          <p:cNvPr id="2949" name="Google Shape;2949;p2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950" name="Google Shape;2950;p2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sz="75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952" name="Google Shape;2952;p29"/>
          <p:cNvSpPr txBox="1">
            <a:spLocks noGrp="1"/>
          </p:cNvSpPr>
          <p:nvPr>
            <p:ph type="subTitle" idx="1"/>
          </p:nvPr>
        </p:nvSpPr>
        <p:spPr>
          <a:xfrm>
            <a:off x="2854650" y="1931138"/>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2953" name="Google Shape;2953;p29"/>
          <p:cNvGrpSpPr/>
          <p:nvPr/>
        </p:nvGrpSpPr>
        <p:grpSpPr>
          <a:xfrm>
            <a:off x="216221" y="4196257"/>
            <a:ext cx="1122563" cy="670479"/>
            <a:chOff x="7734396" y="189920"/>
            <a:chExt cx="1122563" cy="670479"/>
          </a:xfrm>
        </p:grpSpPr>
        <p:sp>
          <p:nvSpPr>
            <p:cNvPr id="2954" name="Google Shape;2954;p29"/>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29"/>
          <p:cNvGrpSpPr/>
          <p:nvPr/>
        </p:nvGrpSpPr>
        <p:grpSpPr>
          <a:xfrm>
            <a:off x="1510337" y="4507362"/>
            <a:ext cx="962053" cy="405217"/>
            <a:chOff x="774450" y="2691700"/>
            <a:chExt cx="543625" cy="228975"/>
          </a:xfrm>
        </p:grpSpPr>
        <p:sp>
          <p:nvSpPr>
            <p:cNvPr id="2976" name="Google Shape;2976;p2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29"/>
          <p:cNvGrpSpPr/>
          <p:nvPr/>
        </p:nvGrpSpPr>
        <p:grpSpPr>
          <a:xfrm>
            <a:off x="7422971" y="539497"/>
            <a:ext cx="1288943" cy="954529"/>
            <a:chOff x="1156200" y="3428725"/>
            <a:chExt cx="684625" cy="507000"/>
          </a:xfrm>
        </p:grpSpPr>
        <p:sp>
          <p:nvSpPr>
            <p:cNvPr id="2988" name="Google Shape;2988;p29"/>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9"/>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9"/>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9"/>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9"/>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29"/>
          <p:cNvGrpSpPr/>
          <p:nvPr/>
        </p:nvGrpSpPr>
        <p:grpSpPr>
          <a:xfrm>
            <a:off x="7624874" y="1676172"/>
            <a:ext cx="754593" cy="1003232"/>
            <a:chOff x="7062788" y="3483325"/>
            <a:chExt cx="558875" cy="743025"/>
          </a:xfrm>
        </p:grpSpPr>
        <p:sp>
          <p:nvSpPr>
            <p:cNvPr id="3020" name="Google Shape;3020;p2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29"/>
          <p:cNvSpPr/>
          <p:nvPr/>
        </p:nvSpPr>
        <p:spPr>
          <a:xfrm>
            <a:off x="4500775" y="4597779"/>
            <a:ext cx="4752975" cy="622200"/>
          </a:xfrm>
          <a:custGeom>
            <a:avLst/>
            <a:gdLst/>
            <a:ahLst/>
            <a:cxnLst/>
            <a:rect l="l" t="t" r="r" b="b"/>
            <a:pathLst>
              <a:path w="190119" h="24888" extrusionOk="0">
                <a:moveTo>
                  <a:pt x="190119" y="23936"/>
                </a:moveTo>
                <a:cubicBezTo>
                  <a:pt x="184759" y="13217"/>
                  <a:pt x="174508" y="2665"/>
                  <a:pt x="162687" y="695"/>
                </a:cubicBezTo>
                <a:cubicBezTo>
                  <a:pt x="147549" y="-1828"/>
                  <a:pt x="132649" y="7519"/>
                  <a:pt x="117348" y="8696"/>
                </a:cubicBezTo>
                <a:cubicBezTo>
                  <a:pt x="110365" y="9233"/>
                  <a:pt x="102657" y="10304"/>
                  <a:pt x="96393" y="7172"/>
                </a:cubicBezTo>
                <a:cubicBezTo>
                  <a:pt x="91514" y="4732"/>
                  <a:pt x="86947" y="991"/>
                  <a:pt x="81534" y="314"/>
                </a:cubicBezTo>
                <a:cubicBezTo>
                  <a:pt x="74047" y="-622"/>
                  <a:pt x="66310" y="908"/>
                  <a:pt x="59055" y="2981"/>
                </a:cubicBezTo>
                <a:cubicBezTo>
                  <a:pt x="49165" y="5807"/>
                  <a:pt x="42347" y="15145"/>
                  <a:pt x="33147" y="19745"/>
                </a:cubicBezTo>
                <a:cubicBezTo>
                  <a:pt x="23241" y="24698"/>
                  <a:pt x="9906" y="26984"/>
                  <a:pt x="0" y="22031"/>
                </a:cubicBezTo>
              </a:path>
            </a:pathLst>
          </a:custGeom>
          <a:noFill/>
          <a:ln w="19050" cap="flat" cmpd="sng">
            <a:solidFill>
              <a:schemeClr val="lt1"/>
            </a:solidFill>
            <a:prstDash val="dash"/>
            <a:round/>
            <a:headEnd type="none" w="med" len="med"/>
            <a:tailEnd type="none" w="med" len="med"/>
          </a:ln>
        </p:spPr>
      </p:sp>
      <p:sp>
        <p:nvSpPr>
          <p:cNvPr id="3042" name="Google Shape;3042;p29"/>
          <p:cNvSpPr/>
          <p:nvPr/>
        </p:nvSpPr>
        <p:spPr>
          <a:xfrm>
            <a:off x="63321" y="-271175"/>
            <a:ext cx="4923225" cy="1276350"/>
          </a:xfrm>
          <a:custGeom>
            <a:avLst/>
            <a:gdLst/>
            <a:ahLst/>
            <a:cxnLst/>
            <a:rect l="l" t="t" r="r" b="b"/>
            <a:pathLst>
              <a:path w="196929" h="51054" extrusionOk="0">
                <a:moveTo>
                  <a:pt x="196929" y="51054"/>
                </a:moveTo>
                <a:cubicBezTo>
                  <a:pt x="195114" y="45610"/>
                  <a:pt x="193748" y="39491"/>
                  <a:pt x="189690" y="35433"/>
                </a:cubicBezTo>
                <a:cubicBezTo>
                  <a:pt x="183236" y="28979"/>
                  <a:pt x="173234" y="26535"/>
                  <a:pt x="164163" y="25527"/>
                </a:cubicBezTo>
                <a:cubicBezTo>
                  <a:pt x="158040" y="24847"/>
                  <a:pt x="151260" y="25202"/>
                  <a:pt x="145875" y="28194"/>
                </a:cubicBezTo>
                <a:cubicBezTo>
                  <a:pt x="140811" y="31008"/>
                  <a:pt x="136012" y="35174"/>
                  <a:pt x="130254" y="35814"/>
                </a:cubicBezTo>
                <a:cubicBezTo>
                  <a:pt x="121789" y="36755"/>
                  <a:pt x="112807" y="37364"/>
                  <a:pt x="104727" y="34671"/>
                </a:cubicBezTo>
                <a:cubicBezTo>
                  <a:pt x="89619" y="29635"/>
                  <a:pt x="74011" y="21370"/>
                  <a:pt x="58245" y="23622"/>
                </a:cubicBezTo>
                <a:cubicBezTo>
                  <a:pt x="52311" y="24470"/>
                  <a:pt x="48372" y="30452"/>
                  <a:pt x="43767" y="34290"/>
                </a:cubicBezTo>
                <a:cubicBezTo>
                  <a:pt x="39342" y="37977"/>
                  <a:pt x="32734" y="39054"/>
                  <a:pt x="27003" y="38481"/>
                </a:cubicBezTo>
                <a:cubicBezTo>
                  <a:pt x="15753" y="37356"/>
                  <a:pt x="2417" y="28638"/>
                  <a:pt x="333" y="17526"/>
                </a:cubicBezTo>
                <a:cubicBezTo>
                  <a:pt x="-746" y="11772"/>
                  <a:pt x="1476" y="5854"/>
                  <a:pt x="1476" y="0"/>
                </a:cubicBezTo>
              </a:path>
            </a:pathLst>
          </a:custGeom>
          <a:noFill/>
          <a:ln w="19050" cap="flat" cmpd="sng">
            <a:solidFill>
              <a:schemeClr val="lt1"/>
            </a:solidFill>
            <a:prstDash val="dash"/>
            <a:round/>
            <a:headEnd type="none" w="med" len="med"/>
            <a:tailEnd type="none" w="med" len="med"/>
          </a:ln>
        </p:spPr>
      </p:sp>
      <p:grpSp>
        <p:nvGrpSpPr>
          <p:cNvPr id="3043" name="Google Shape;3043;p29"/>
          <p:cNvGrpSpPr/>
          <p:nvPr/>
        </p:nvGrpSpPr>
        <p:grpSpPr>
          <a:xfrm rot="-2864756">
            <a:off x="2667186" y="472548"/>
            <a:ext cx="342892" cy="319092"/>
            <a:chOff x="-1003774" y="3010923"/>
            <a:chExt cx="671424" cy="624822"/>
          </a:xfrm>
        </p:grpSpPr>
        <p:sp>
          <p:nvSpPr>
            <p:cNvPr id="3044" name="Google Shape;3044;p2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1"/>
        <p:cNvGrpSpPr/>
        <p:nvPr/>
      </p:nvGrpSpPr>
      <p:grpSpPr>
        <a:xfrm>
          <a:off x="0" y="0"/>
          <a:ext cx="0" cy="0"/>
          <a:chOff x="0" y="0"/>
          <a:chExt cx="0" cy="0"/>
        </a:xfrm>
      </p:grpSpPr>
      <p:pic>
        <p:nvPicPr>
          <p:cNvPr id="3082" name="Google Shape;3082;p3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083" name="Google Shape;3083;p30"/>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med" len="med"/>
            <a:tailEnd type="none" w="med" len="med"/>
          </a:ln>
        </p:spPr>
      </p:sp>
      <p:grpSp>
        <p:nvGrpSpPr>
          <p:cNvPr id="3085" name="Google Shape;3085;p30"/>
          <p:cNvGrpSpPr/>
          <p:nvPr/>
        </p:nvGrpSpPr>
        <p:grpSpPr>
          <a:xfrm>
            <a:off x="233415" y="236007"/>
            <a:ext cx="959605" cy="1542140"/>
            <a:chOff x="9840651" y="2066749"/>
            <a:chExt cx="701773" cy="1127790"/>
          </a:xfrm>
        </p:grpSpPr>
        <p:sp>
          <p:nvSpPr>
            <p:cNvPr id="3086" name="Google Shape;3086;p30"/>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0"/>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0"/>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0"/>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0"/>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0"/>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0"/>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0"/>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0"/>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0"/>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0"/>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0"/>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0"/>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0"/>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0"/>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0"/>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0"/>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0"/>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0"/>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0"/>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0"/>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0"/>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0"/>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0"/>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0"/>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0"/>
          <p:cNvGrpSpPr/>
          <p:nvPr/>
        </p:nvGrpSpPr>
        <p:grpSpPr>
          <a:xfrm>
            <a:off x="7968003" y="3069302"/>
            <a:ext cx="925530" cy="1796832"/>
            <a:chOff x="204076" y="125827"/>
            <a:chExt cx="925530" cy="1796832"/>
          </a:xfrm>
        </p:grpSpPr>
        <p:sp>
          <p:nvSpPr>
            <p:cNvPr id="3118" name="Google Shape;3118;p30"/>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0"/>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0"/>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0"/>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0"/>
          <p:cNvGrpSpPr/>
          <p:nvPr/>
        </p:nvGrpSpPr>
        <p:grpSpPr>
          <a:xfrm rot="-2864756">
            <a:off x="3818411" y="310623"/>
            <a:ext cx="342892" cy="319092"/>
            <a:chOff x="-1003774" y="3010923"/>
            <a:chExt cx="671424" cy="624822"/>
          </a:xfrm>
        </p:grpSpPr>
        <p:sp>
          <p:nvSpPr>
            <p:cNvPr id="3128" name="Google Shape;3128;p3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0"/>
          <p:cNvGrpSpPr/>
          <p:nvPr/>
        </p:nvGrpSpPr>
        <p:grpSpPr>
          <a:xfrm>
            <a:off x="232200" y="2021337"/>
            <a:ext cx="962053" cy="405217"/>
            <a:chOff x="774450" y="2691700"/>
            <a:chExt cx="543625" cy="228975"/>
          </a:xfrm>
        </p:grpSpPr>
        <p:sp>
          <p:nvSpPr>
            <p:cNvPr id="3166" name="Google Shape;3166;p30"/>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0"/>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0"/>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0"/>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0"/>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0"/>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0"/>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0"/>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0"/>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0"/>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0"/>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30"/>
          <p:cNvGrpSpPr/>
          <p:nvPr/>
        </p:nvGrpSpPr>
        <p:grpSpPr>
          <a:xfrm>
            <a:off x="8224949" y="2019072"/>
            <a:ext cx="754593" cy="1003232"/>
            <a:chOff x="7062788" y="3483325"/>
            <a:chExt cx="558875" cy="743025"/>
          </a:xfrm>
        </p:grpSpPr>
        <p:sp>
          <p:nvSpPr>
            <p:cNvPr id="3178" name="Google Shape;3178;p3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99"/>
        <p:cNvGrpSpPr/>
        <p:nvPr/>
      </p:nvGrpSpPr>
      <p:grpSpPr>
        <a:xfrm>
          <a:off x="0" y="0"/>
          <a:ext cx="0" cy="0"/>
          <a:chOff x="0" y="0"/>
          <a:chExt cx="0" cy="0"/>
        </a:xfrm>
      </p:grpSpPr>
      <p:pic>
        <p:nvPicPr>
          <p:cNvPr id="3200" name="Google Shape;3200;p3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201" name="Google Shape;3201;p31"/>
          <p:cNvGrpSpPr/>
          <p:nvPr/>
        </p:nvGrpSpPr>
        <p:grpSpPr>
          <a:xfrm>
            <a:off x="7569403" y="260012"/>
            <a:ext cx="1359262" cy="1626752"/>
            <a:chOff x="6246075" y="1325325"/>
            <a:chExt cx="768075" cy="919225"/>
          </a:xfrm>
        </p:grpSpPr>
        <p:sp>
          <p:nvSpPr>
            <p:cNvPr id="3202" name="Google Shape;3202;p31"/>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1"/>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1"/>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1"/>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1"/>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1"/>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1"/>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1"/>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1"/>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1"/>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1"/>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1"/>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1"/>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1"/>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a:off x="8053474" y="2149547"/>
            <a:ext cx="754593" cy="1003232"/>
            <a:chOff x="7062788" y="3483325"/>
            <a:chExt cx="558875" cy="743025"/>
          </a:xfrm>
        </p:grpSpPr>
        <p:sp>
          <p:nvSpPr>
            <p:cNvPr id="3221" name="Google Shape;3221;p31"/>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1"/>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1"/>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1"/>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1"/>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1"/>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1"/>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1"/>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1"/>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1"/>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1"/>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1"/>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1"/>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1"/>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1"/>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1"/>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1"/>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1"/>
          <p:cNvGrpSpPr/>
          <p:nvPr/>
        </p:nvGrpSpPr>
        <p:grpSpPr>
          <a:xfrm>
            <a:off x="224596" y="3051097"/>
            <a:ext cx="1288943" cy="954529"/>
            <a:chOff x="1156200" y="3428725"/>
            <a:chExt cx="684625" cy="507000"/>
          </a:xfrm>
        </p:grpSpPr>
        <p:sp>
          <p:nvSpPr>
            <p:cNvPr id="3243" name="Google Shape;3243;p3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31"/>
          <p:cNvGrpSpPr/>
          <p:nvPr/>
        </p:nvGrpSpPr>
        <p:grpSpPr>
          <a:xfrm>
            <a:off x="307796" y="4195232"/>
            <a:ext cx="1122563" cy="670479"/>
            <a:chOff x="7734396" y="189920"/>
            <a:chExt cx="1122563" cy="670479"/>
          </a:xfrm>
        </p:grpSpPr>
        <p:sp>
          <p:nvSpPr>
            <p:cNvPr id="3275" name="Google Shape;3275;p31"/>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1"/>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1"/>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1"/>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1"/>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1"/>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1"/>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1"/>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1"/>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1"/>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1"/>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1"/>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1"/>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1"/>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1"/>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1"/>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1"/>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1"/>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1"/>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1"/>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1"/>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6" name="Google Shape;3296;p31"/>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med" len="med"/>
            <a:tailEnd type="none" w="med" len="med"/>
          </a:ln>
        </p:spPr>
      </p:sp>
      <p:sp>
        <p:nvSpPr>
          <p:cNvPr id="3297" name="Google Shape;3297;p31"/>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700"/>
              <a:buFont typeface="Chewy" panose="02000000000000000000"/>
              <a:buNone/>
              <a:defRPr sz="3700">
                <a:solidFill>
                  <a:schemeClr val="dk1"/>
                </a:solidFill>
                <a:latin typeface="Chewy" panose="02000000000000000000"/>
                <a:ea typeface="Chewy" panose="02000000000000000000"/>
                <a:cs typeface="Chewy" panose="02000000000000000000"/>
                <a:sym typeface="Chewy" panose="02000000000000000000"/>
              </a:defRPr>
            </a:lvl1pPr>
            <a:lvl2pPr lvl="1"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lt1"/>
              </a:buClr>
              <a:buSzPts val="500"/>
              <a:buFont typeface="Bebas Neue" panose="020B0606020202050201"/>
              <a:buNone/>
              <a:defRPr sz="500">
                <a:solidFill>
                  <a:schemeClr val="lt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1pPr>
            <a:lvl2pPr marL="914400" lvl="1"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2pPr>
            <a:lvl3pPr marL="1371600" lvl="2"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3pPr>
            <a:lvl4pPr marL="1828800" lvl="3"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4pPr>
            <a:lvl5pPr marL="2286000" lvl="4"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5pPr>
            <a:lvl6pPr marL="2743200" lvl="5"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6pPr>
            <a:lvl7pPr marL="3200400" lvl="6"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7pPr>
            <a:lvl8pPr marL="3657600" lvl="7"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8pPr>
            <a:lvl9pPr marL="4114800" lvl="8" indent="-323850">
              <a:lnSpc>
                <a:spcPct val="100000"/>
              </a:lnSpc>
              <a:spcBef>
                <a:spcPts val="0"/>
              </a:spcBef>
              <a:spcAft>
                <a:spcPts val="0"/>
              </a:spcAft>
              <a:buClr>
                <a:schemeClr val="dk1"/>
              </a:buClr>
              <a:buSzPts val="1500"/>
              <a:buFont typeface="Hind" panose="02000000000000000000"/>
              <a:buChar char="■"/>
              <a:defRPr sz="1500">
                <a:solidFill>
                  <a:schemeClr val="dk1"/>
                </a:solidFill>
                <a:latin typeface="Hind" panose="02000000000000000000"/>
                <a:ea typeface="Hind" panose="02000000000000000000"/>
                <a:cs typeface="Hind" panose="02000000000000000000"/>
                <a:sym typeface="Hind"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Move to Station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Use case name: Move to Station</a:t>
            </a:r>
          </a:p>
          <a:p>
            <a:pPr marL="285750" lvl="0" indent="-285750" algn="l" rtl="0">
              <a:lnSpc>
                <a:spcPct val="100000"/>
              </a:lnSpc>
              <a:spcBef>
                <a:spcPts val="0"/>
              </a:spcBef>
              <a:spcAft>
                <a:spcPts val="0"/>
              </a:spcAft>
              <a:buFont typeface="Arial" panose="020B0604020202020204" pitchFamily="34" charset="0"/>
              <a:buChar char="•"/>
            </a:pPr>
            <a:r>
              <a:rPr lang="en-US" sz="1800" dirty="0"/>
              <a:t>Summary: The AGV moves a part to a factory station</a:t>
            </a:r>
          </a:p>
          <a:p>
            <a:pPr marL="285750" lvl="0" indent="-285750" algn="l" rtl="0">
              <a:lnSpc>
                <a:spcPct val="100000"/>
              </a:lnSpc>
              <a:spcBef>
                <a:spcPts val="0"/>
              </a:spcBef>
              <a:spcAft>
                <a:spcPts val="0"/>
              </a:spcAft>
              <a:buFont typeface="Arial" panose="020B0604020202020204" pitchFamily="34" charset="0"/>
              <a:buChar char="•"/>
            </a:pPr>
            <a:r>
              <a:rPr lang="en-US" sz="1800" dirty="0"/>
              <a:t>Actor: Supervisory System (primary), Arrival Sensor (secondary)</a:t>
            </a:r>
          </a:p>
          <a:p>
            <a:pPr marL="285750" lvl="0" indent="-285750" algn="l" rtl="0">
              <a:lnSpc>
                <a:spcPct val="100000"/>
              </a:lnSpc>
              <a:spcBef>
                <a:spcPts val="0"/>
              </a:spcBef>
              <a:spcAft>
                <a:spcPts val="0"/>
              </a:spcAft>
              <a:buFont typeface="Arial" panose="020B0604020202020204" pitchFamily="34" charset="0"/>
              <a:buChar char="•"/>
            </a:pPr>
            <a:r>
              <a:rPr lang="en-US" sz="1800" dirty="0"/>
              <a:t>Precondition: The AGV is stationary.</a:t>
            </a:r>
          </a:p>
          <a:p>
            <a:pPr marL="285750" lvl="0" indent="-285750" algn="l" rtl="0">
              <a:lnSpc>
                <a:spcPct val="100000"/>
              </a:lnSpc>
              <a:spcBef>
                <a:spcPts val="0"/>
              </a:spcBef>
              <a:spcAft>
                <a:spcPts val="0"/>
              </a:spcAft>
              <a:buFont typeface="Arial" panose="020B0604020202020204" pitchFamily="34" charset="0"/>
              <a:buChar char="•"/>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Move to Station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Main sequence:</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1. The Supervisory System sends a message to the AGV system requesting it to move to a factory station and load a part.</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2. The AGV System commands the motor to start moving.</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3. The motor notifies the AGV System that the vehicle has started moving.</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4. The AGV System sends a Departed message to the Supervisory System. 474 Case Studies</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5. The arrival sensor notifies the AGV System that it has arrived at factory station (#).</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Move to Station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6. The AGV System determines that this station is the destination station and commands the motor to stop moving.</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7. The motor notifies the AGV System that the vehicle has stopped</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moving.</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8. The AGV System commands the robot arm to load the part.</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9. The arm notifies the AGV System that the part has been loaded.</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10. The AGV System sends an Arrived message to the Supervisory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Move to Station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Alternative sequences:</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Step 6: If the vehicle arrives at a different station from the destination station, the vehicle passes the station without stopping and sends a “Passed factory station (#) without stopping” message to the Supervisory System.</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Steps 8, 9: If the Supervisory System requests the AGV to move to a factory station and unload a part, the AGV will unload the part after it arrives at the destination station.</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Postcondition: AGV has completed its mission and is at the destination station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Send Status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Clock is a primary actor, which initiates the Send Vehicle Status use case, for which the Display System is a secondary actor. The use case description is as follows:</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Use case name: Send Vehicle Status</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Summary: The AGV sends status information about its location and idle/busy status to the display system.</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Actor: Clock (primary), Display System (secondary)</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Precondition: The AGV is operational.</a:t>
            </a:r>
          </a:p>
          <a:p>
            <a:pPr marL="285750" lvl="0" indent="-285750" algn="l" rtl="0">
              <a:lnSpc>
                <a:spcPct val="100000"/>
              </a:lnSpc>
              <a:spcBef>
                <a:spcPts val="0"/>
              </a:spcBef>
              <a:spcAft>
                <a:spcPts val="0"/>
              </a:spcAft>
              <a:buFont typeface="Arial" panose="020B0604020202020204" pitchFamily="34" charset="0"/>
              <a:buChar char="•"/>
            </a:pPr>
            <a:endParaRPr lang="en-US" sz="18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Send Status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Main sequence:</a:t>
            </a:r>
          </a:p>
          <a:p>
            <a:pPr marL="457200" lvl="1" indent="0" algn="l" rtl="0">
              <a:lnSpc>
                <a:spcPct val="100000"/>
              </a:lnSpc>
              <a:spcBef>
                <a:spcPts val="0"/>
              </a:spcBef>
              <a:spcAft>
                <a:spcPts val="0"/>
              </a:spcAft>
              <a:buFont typeface="Arial" panose="020B0604020202020204" pitchFamily="34" charset="0"/>
              <a:buNone/>
            </a:pPr>
            <a:r>
              <a:rPr lang="en-US" sz="1800" dirty="0">
                <a:sym typeface="+mn-ea"/>
              </a:rPr>
              <a:t>1. Clock notifies AGV System that the timer has expired.</a:t>
            </a:r>
          </a:p>
          <a:p>
            <a:pPr marL="457200" lvl="1" indent="0" algn="l" rtl="0">
              <a:lnSpc>
                <a:spcPct val="100000"/>
              </a:lnSpc>
              <a:spcBef>
                <a:spcPts val="0"/>
              </a:spcBef>
              <a:spcAft>
                <a:spcPts val="0"/>
              </a:spcAft>
              <a:buFont typeface="Arial" panose="020B0604020202020204" pitchFamily="34" charset="0"/>
              <a:buNone/>
            </a:pPr>
            <a:r>
              <a:rPr lang="en-US" sz="1800" dirty="0">
                <a:sym typeface="+mn-ea"/>
              </a:rPr>
              <a:t>2. AGV System reads the status information about AGV location and idle/busy status.</a:t>
            </a:r>
          </a:p>
          <a:p>
            <a:pPr marL="457200" lvl="1" indent="0" algn="l" rtl="0">
              <a:lnSpc>
                <a:spcPct val="100000"/>
              </a:lnSpc>
              <a:spcBef>
                <a:spcPts val="0"/>
              </a:spcBef>
              <a:spcAft>
                <a:spcPts val="0"/>
              </a:spcAft>
              <a:buFont typeface="Arial" panose="020B0604020202020204" pitchFamily="34" charset="0"/>
              <a:buNone/>
            </a:pPr>
            <a:r>
              <a:rPr lang="en-US" sz="1800" dirty="0">
                <a:sym typeface="+mn-ea"/>
              </a:rPr>
              <a:t>3. AGV System sends the AGV status information to the Display System.</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Postcondition: AGV system has sent status information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400" dirty="0"/>
              <a:t>STATIC MODELING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12750" indent="-285750">
              <a:buFont typeface="Arial" panose="020B0604020202020204" pitchFamily="34" charset="0"/>
              <a:buChar char="•"/>
            </a:pPr>
            <a:r>
              <a:rPr lang="en-US" sz="1800" dirty="0"/>
              <a:t>This section describes the static model, which consists of the system context model and the entity class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48105" y="1409700"/>
            <a:ext cx="6386195" cy="31883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3.1 Conceptual Static Modeling</a:t>
            </a:r>
          </a:p>
        </p:txBody>
      </p:sp>
      <p:sp>
        <p:nvSpPr>
          <p:cNvPr id="3468" name="Google Shape;3468;p36"/>
          <p:cNvSpPr txBox="1">
            <a:spLocks noGrp="1"/>
          </p:cNvSpPr>
          <p:nvPr>
            <p:ph type="body" idx="1"/>
          </p:nvPr>
        </p:nvSpPr>
        <p:spPr>
          <a:xfrm>
            <a:off x="796925" y="1152525"/>
            <a:ext cx="73355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conceptual static model is shown in Figure 24.2 using a class diagram. It depicts a system of systems, consisting of the Supervisory System, the AGV System, and the Display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 AGV System is modeled as a composite class, which receives commands from and sends acknowledgments to the Supervisory System, and sends status to the Display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 AGV System is composed of four classes: the Arrival Sensor, the Motor, the Robot Arm, and the Clock.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35"/>
          <p:cNvSpPr/>
          <p:nvPr/>
        </p:nvSpPr>
        <p:spPr>
          <a:xfrm>
            <a:off x="2654400" y="3211688"/>
            <a:ext cx="38352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5"/>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dk1"/>
                </a:solidFill>
              </a:rPr>
              <a:t>24</a:t>
            </a:r>
            <a:br>
              <a:rPr lang="en-US" sz="3200" dirty="0">
                <a:solidFill>
                  <a:schemeClr val="dk1"/>
                </a:solidFill>
              </a:rPr>
            </a:br>
            <a:r>
              <a:rPr lang="en-US" sz="3200" dirty="0"/>
              <a:t>Real-Time Software Architecture</a:t>
            </a:r>
            <a:br>
              <a:rPr lang="en-US" sz="3200" dirty="0"/>
            </a:br>
            <a:r>
              <a:rPr lang="en-US" sz="3200" dirty="0"/>
              <a:t>Case Study</a:t>
            </a:r>
          </a:p>
        </p:txBody>
      </p:sp>
      <p:sp>
        <p:nvSpPr>
          <p:cNvPr id="3310" name="Google Shape;3310;p35"/>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SWD391</a:t>
            </a:r>
            <a:endParaRPr dirty="0">
              <a:solidFill>
                <a:schemeClr val="lt1"/>
              </a:solidFill>
            </a:endParaRPr>
          </a:p>
        </p:txBody>
      </p:sp>
      <p:grpSp>
        <p:nvGrpSpPr>
          <p:cNvPr id="3311" name="Google Shape;3311;p35"/>
          <p:cNvGrpSpPr/>
          <p:nvPr/>
        </p:nvGrpSpPr>
        <p:grpSpPr>
          <a:xfrm>
            <a:off x="7449019" y="3859359"/>
            <a:ext cx="1612721" cy="1191278"/>
            <a:chOff x="1942875" y="4263875"/>
            <a:chExt cx="856600" cy="632750"/>
          </a:xfrm>
        </p:grpSpPr>
        <p:sp>
          <p:nvSpPr>
            <p:cNvPr id="3312" name="Google Shape;3312;p35"/>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5"/>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5"/>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5"/>
          <p:cNvGrpSpPr/>
          <p:nvPr/>
        </p:nvGrpSpPr>
        <p:grpSpPr>
          <a:xfrm>
            <a:off x="7785525" y="2829225"/>
            <a:ext cx="790736" cy="869130"/>
            <a:chOff x="7709325" y="2753025"/>
            <a:chExt cx="790736" cy="869130"/>
          </a:xfrm>
        </p:grpSpPr>
        <p:sp>
          <p:nvSpPr>
            <p:cNvPr id="3344" name="Google Shape;3344;p35"/>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35"/>
          <p:cNvGrpSpPr/>
          <p:nvPr/>
        </p:nvGrpSpPr>
        <p:grpSpPr>
          <a:xfrm>
            <a:off x="249221" y="235997"/>
            <a:ext cx="1288943" cy="954529"/>
            <a:chOff x="1156200" y="3428725"/>
            <a:chExt cx="684625" cy="507000"/>
          </a:xfrm>
        </p:grpSpPr>
        <p:sp>
          <p:nvSpPr>
            <p:cNvPr id="3369" name="Google Shape;3369;p3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0" name="Google Shape;3400;p35"/>
          <p:cNvGrpSpPr/>
          <p:nvPr/>
        </p:nvGrpSpPr>
        <p:grpSpPr>
          <a:xfrm>
            <a:off x="176413" y="1372550"/>
            <a:ext cx="1073629" cy="720788"/>
            <a:chOff x="7681600" y="381950"/>
            <a:chExt cx="1073629" cy="720788"/>
          </a:xfrm>
        </p:grpSpPr>
        <p:sp>
          <p:nvSpPr>
            <p:cNvPr id="3401" name="Google Shape;3401;p35"/>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5"/>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5"/>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5"/>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5"/>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5"/>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5"/>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5"/>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5"/>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5"/>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5"/>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5"/>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5"/>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5"/>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5"/>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5"/>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5"/>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5"/>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0" name="Google Shape;3430;p35"/>
          <p:cNvGrpSpPr/>
          <p:nvPr/>
        </p:nvGrpSpPr>
        <p:grpSpPr>
          <a:xfrm>
            <a:off x="278190" y="2227032"/>
            <a:ext cx="959605" cy="1542140"/>
            <a:chOff x="9840651" y="2066749"/>
            <a:chExt cx="701773" cy="1127790"/>
          </a:xfrm>
        </p:grpSpPr>
        <p:sp>
          <p:nvSpPr>
            <p:cNvPr id="3431" name="Google Shape;3431;p35"/>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5"/>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5"/>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5"/>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5"/>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5"/>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5"/>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5"/>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5"/>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5"/>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5"/>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5"/>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5"/>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5"/>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5"/>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5"/>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5"/>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5"/>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5"/>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5"/>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5"/>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5"/>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5"/>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5"/>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5"/>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5"/>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5"/>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5"/>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5"/>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Software System Context Modeling</a:t>
            </a:r>
          </a:p>
        </p:txBody>
      </p:sp>
      <p:sp>
        <p:nvSpPr>
          <p:cNvPr id="3468" name="Google Shape;3468;p36"/>
          <p:cNvSpPr txBox="1">
            <a:spLocks noGrp="1"/>
          </p:cNvSpPr>
          <p:nvPr>
            <p:ph type="body" idx="1"/>
          </p:nvPr>
        </p:nvSpPr>
        <p:spPr>
          <a:xfrm>
            <a:off x="720075" y="1166975"/>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software system context diagram (Figure 24.3) is modeled from the perspective of the software system to be developed, the AGV System. </a:t>
            </a:r>
          </a:p>
          <a:p>
            <a:pPr marL="285750" lvl="0" indent="-285750" algn="l" rtl="0">
              <a:lnSpc>
                <a:spcPct val="100000"/>
              </a:lnSpc>
              <a:spcBef>
                <a:spcPts val="0"/>
              </a:spcBef>
              <a:spcAft>
                <a:spcPts val="0"/>
              </a:spcAft>
              <a:buFont typeface="Arial" panose="020B0604020202020204" pitchFamily="34" charset="0"/>
              <a:buChar char="•"/>
            </a:pPr>
            <a:r>
              <a:rPr lang="en-US" sz="1800" dirty="0"/>
              <a:t>It therefore depicts two external system classes (the Supervisory System and the Display System) and the Clock external timer class, which were originally depicted as actors in the use case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3.2 Software System Context Modeling</a:t>
            </a:r>
            <a:endParaRPr lang="en-US" sz="2800" dirty="0"/>
          </a:p>
        </p:txBody>
      </p:sp>
      <p:pic>
        <p:nvPicPr>
          <p:cNvPr id="2" name="Picture 1"/>
          <p:cNvPicPr>
            <a:picLocks noChangeAspect="1"/>
          </p:cNvPicPr>
          <p:nvPr/>
        </p:nvPicPr>
        <p:blipFill>
          <a:blip r:embed="rId3"/>
          <a:stretch>
            <a:fillRect/>
          </a:stretch>
        </p:blipFill>
        <p:spPr>
          <a:xfrm>
            <a:off x="1312545" y="1259840"/>
            <a:ext cx="6532880" cy="33997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3.2 Software System Context Modeling</a:t>
            </a:r>
            <a:endParaRPr lang="en-US" sz="2800" dirty="0"/>
          </a:p>
        </p:txBody>
      </p:sp>
      <p:pic>
        <p:nvPicPr>
          <p:cNvPr id="2" name="Picture 1"/>
          <p:cNvPicPr>
            <a:picLocks noChangeAspect="1"/>
          </p:cNvPicPr>
          <p:nvPr/>
        </p:nvPicPr>
        <p:blipFill>
          <a:blip r:embed="rId3"/>
          <a:stretch>
            <a:fillRect/>
          </a:stretch>
        </p:blipFill>
        <p:spPr>
          <a:xfrm>
            <a:off x="1219200" y="1280160"/>
            <a:ext cx="6537325" cy="35191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400" dirty="0">
                <a:sym typeface="+mn-ea"/>
              </a:rPr>
              <a:t>OBJECT AND CLASS STRUCTURING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Object structuring for the AGV System is depicted in Figure 24.4. For each external class on the software system context diagram, there is a corresponding internal software class. </a:t>
            </a:r>
          </a:p>
          <a:p>
            <a:pPr marL="285750" lvl="0" indent="-285750" algn="l" rtl="0">
              <a:lnSpc>
                <a:spcPct val="100000"/>
              </a:lnSpc>
              <a:spcBef>
                <a:spcPts val="0"/>
              </a:spcBef>
              <a:spcAft>
                <a:spcPts val="0"/>
              </a:spcAft>
              <a:buFont typeface="Arial" panose="020B0604020202020204" pitchFamily="34" charset="0"/>
              <a:buChar char="•"/>
            </a:pPr>
            <a:r>
              <a:rPr lang="en-US" sz="1800" dirty="0"/>
              <a:t>Thus, there are two proxy classes, Supervisory System Proxy and Display Proxy, which communicate with the two external systems, Supervisory System and Display System, respectively. </a:t>
            </a:r>
          </a:p>
          <a:p>
            <a:pPr marL="285750" lvl="0" indent="-285750" algn="l" rtl="0">
              <a:lnSpc>
                <a:spcPct val="100000"/>
              </a:lnSpc>
              <a:spcBef>
                <a:spcPts val="0"/>
              </a:spcBef>
              <a:spcAft>
                <a:spcPts val="0"/>
              </a:spcAft>
              <a:buFont typeface="Arial" panose="020B0604020202020204" pitchFamily="34" charset="0"/>
              <a:buChar char="•"/>
            </a:pPr>
            <a:r>
              <a:rPr lang="en-US" sz="1800" dirty="0"/>
              <a:t>There is one input class, Arrival Sensor Interface, which communicates with the Arrival Sensor external input device, and two output classes, Motor Interface and Arm Interface, which communicate with the Motor and Arm external output devices, respectively. </a:t>
            </a:r>
          </a:p>
          <a:p>
            <a:pPr marL="285750" lvl="0" indent="-285750" algn="l" rtl="0">
              <a:lnSpc>
                <a:spcPct val="100000"/>
              </a:lnSpc>
              <a:spcBef>
                <a:spcPts val="0"/>
              </a:spcBef>
              <a:spcAft>
                <a:spcPts val="0"/>
              </a:spcAft>
              <a:buFont typeface="Arial" panose="020B0604020202020204" pitchFamily="34" charset="0"/>
              <a:buChar char="•"/>
            </a:pP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There are two additional classes, a state dependent control class, Vehicle Control, which executes the vehicle state machine, and an entity class, Vehicle Status, which contains data about the vehicle destination and command.</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 In addition, there is one timer class, Vehicle Timer.</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400" dirty="0">
                <a:sym typeface="+mn-ea"/>
              </a:rPr>
              <a:t>DYNAMIC STATE MACHINE MODELING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Vehicle Control executes the vehicle state machine, which is depicted on the state chart in Figure 24.5. The state machine follows the states of the vehicle as it transitions from idle state to moving, arriving at destination, loading or unloading the part, and then restarting.</a:t>
            </a:r>
          </a:p>
          <a:p>
            <a:pPr marL="285750" lvl="0" indent="-285750" algn="l" rtl="0">
              <a:lnSpc>
                <a:spcPct val="100000"/>
              </a:lnSpc>
              <a:spcBef>
                <a:spcPts val="0"/>
              </a:spcBef>
              <a:spcAft>
                <a:spcPts val="0"/>
              </a:spcAft>
              <a:buFont typeface="Arial" panose="020B0604020202020204" pitchFamily="34" charset="0"/>
              <a:buChar char="•"/>
            </a:pP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states are determined by following the main sequence textually described in the Move to Station use case, and are as follows:</a:t>
            </a:r>
          </a:p>
          <a:p>
            <a:pPr marL="285750" lvl="0" indent="-285750" algn="l" rtl="0">
              <a:lnSpc>
                <a:spcPct val="100000"/>
              </a:lnSpc>
              <a:spcBef>
                <a:spcPts val="0"/>
              </a:spcBef>
              <a:spcAft>
                <a:spcPts val="0"/>
              </a:spcAft>
              <a:buFont typeface="Arial" panose="020B0604020202020204" pitchFamily="34" charset="0"/>
              <a:buChar char="•"/>
            </a:pPr>
            <a:r>
              <a:rPr lang="en-US" sz="1800" dirty="0"/>
              <a:t>Idle. This is the initial state, in which the AGV is idle, waiting for a command from the Supervisory System.</a:t>
            </a:r>
          </a:p>
          <a:p>
            <a:pPr marL="285750" lvl="0" indent="-285750" algn="l" rtl="0">
              <a:lnSpc>
                <a:spcPct val="100000"/>
              </a:lnSpc>
              <a:spcBef>
                <a:spcPts val="0"/>
              </a:spcBef>
              <a:spcAft>
                <a:spcPts val="0"/>
              </a:spcAft>
              <a:buFont typeface="Arial" panose="020B0604020202020204" pitchFamily="34" charset="0"/>
              <a:buChar char="•"/>
            </a:pPr>
            <a:r>
              <a:rPr lang="en-US" sz="1800" dirty="0"/>
              <a:t>Starting. This state is entered when the AGV has received a Move to Station message from the Supervisory System and has sent a start command to the motor.</a:t>
            </a:r>
          </a:p>
          <a:p>
            <a:pPr marL="285750" lvl="0" indent="-285750" algn="l" rtl="0">
              <a:lnSpc>
                <a:spcPct val="100000"/>
              </a:lnSpc>
              <a:spcBef>
                <a:spcPts val="0"/>
              </a:spcBef>
              <a:spcAft>
                <a:spcPts val="0"/>
              </a:spcAft>
              <a:buFont typeface="Arial" panose="020B0604020202020204" pitchFamily="34" charset="0"/>
              <a:buChar char="•"/>
            </a:pPr>
            <a:r>
              <a:rPr lang="en-US" sz="1800" dirty="0"/>
              <a:t>Moving. The AGV is moving to the next station.</a:t>
            </a:r>
          </a:p>
          <a:p>
            <a:pPr marL="285750" lvl="0" indent="-285750" algn="l" rtl="0">
              <a:lnSpc>
                <a:spcPct val="100000"/>
              </a:lnSpc>
              <a:spcBef>
                <a:spcPts val="0"/>
              </a:spcBef>
              <a:spcAft>
                <a:spcPts val="0"/>
              </a:spcAft>
              <a:buFont typeface="Arial" panose="020B0604020202020204" pitchFamily="34" charset="0"/>
              <a:buChar char="•"/>
            </a:pPr>
            <a:r>
              <a:rPr lang="en-US" sz="1800" dirty="0"/>
              <a:t>Checking Destination. The AGV has arrived at a station and is checking to</a:t>
            </a:r>
          </a:p>
          <a:p>
            <a:pPr marL="0" lvl="0" indent="0" algn="l" rtl="0">
              <a:lnSpc>
                <a:spcPct val="100000"/>
              </a:lnSpc>
              <a:spcBef>
                <a:spcPts val="0"/>
              </a:spcBef>
              <a:spcAft>
                <a:spcPts val="0"/>
              </a:spcAft>
              <a:buFont typeface="Arial" panose="020B0604020202020204" pitchFamily="34" charset="0"/>
              <a:buNone/>
            </a:pPr>
            <a:r>
              <a:rPr lang="en-US" sz="1800" dirty="0"/>
              <a:t>determine whether this is its destination.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Stopping to Load. This station is the destination, and the AGV is to load a part. The AGV commands the motor to stop on entry to this state.</a:t>
            </a:r>
          </a:p>
          <a:p>
            <a:pPr marL="285750" lvl="0" indent="-285750" algn="l" rtl="0">
              <a:lnSpc>
                <a:spcPct val="100000"/>
              </a:lnSpc>
              <a:spcBef>
                <a:spcPts val="0"/>
              </a:spcBef>
              <a:spcAft>
                <a:spcPts val="0"/>
              </a:spcAft>
              <a:buFont typeface="Arial" panose="020B0604020202020204" pitchFamily="34" charset="0"/>
              <a:buChar char="•"/>
            </a:pPr>
            <a:r>
              <a:rPr lang="en-US" sz="1800" dirty="0"/>
              <a:t>Part Loading. This robot arm is loading the part onto the AGV.</a:t>
            </a:r>
          </a:p>
          <a:p>
            <a:pPr marL="285750" lvl="0" indent="-285750" algn="l" rtl="0">
              <a:lnSpc>
                <a:spcPct val="100000"/>
              </a:lnSpc>
              <a:spcBef>
                <a:spcPts val="0"/>
              </a:spcBef>
              <a:spcAft>
                <a:spcPts val="0"/>
              </a:spcAft>
              <a:buFont typeface="Arial" panose="020B0604020202020204" pitchFamily="34" charset="0"/>
              <a:buChar char="•"/>
            </a:pPr>
            <a:r>
              <a:rPr lang="en-US" sz="1800" dirty="0"/>
              <a:t>Stopping to Unload. This station is the destination, and the AGV is to unload a part. The AGV commands the motor to stop on entry to this state.</a:t>
            </a:r>
          </a:p>
          <a:p>
            <a:pPr marL="285750" lvl="0" indent="-285750" algn="l" rtl="0">
              <a:lnSpc>
                <a:spcPct val="100000"/>
              </a:lnSpc>
              <a:spcBef>
                <a:spcPts val="0"/>
              </a:spcBef>
              <a:spcAft>
                <a:spcPts val="0"/>
              </a:spcAft>
              <a:buFont typeface="Arial" panose="020B0604020202020204" pitchFamily="34" charset="0"/>
              <a:buChar char="•"/>
            </a:pPr>
            <a:r>
              <a:rPr lang="en-US" sz="1800" dirty="0"/>
              <a:t>Part Unloading. This robot arm is unloading the part off the AGV.</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800" dirty="0"/>
              <a:t>PROBLEM DESCRIPTION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Note that the Stopping to Load and the Stopping to Unload states are kept separate because the actions leaving these states are different (Load and Unload, respectively).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400" dirty="0"/>
              <a:t>DYNAMIC INTERACTION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12750" indent="-285750">
              <a:buFont typeface="Arial" panose="020B0604020202020204" pitchFamily="34" charset="0"/>
              <a:buChar char="•"/>
            </a:pPr>
            <a:r>
              <a:rPr lang="en-US" sz="1800" dirty="0"/>
              <a:t>For each use case, a communication diagram is developed that depicts the objects that participate in the use case and the sequence of messages passed between them.</a:t>
            </a:r>
          </a:p>
          <a:p>
            <a:pPr marL="412750" indent="-285750">
              <a:buFont typeface="Arial" panose="020B0604020202020204" pitchFamily="34" charset="0"/>
              <a:buChar char="•"/>
            </a:pPr>
            <a:r>
              <a:rPr lang="en-US" sz="1800" dirty="0"/>
              <a:t>Several objects realize the main use case, Move to Station; however, only three software objects are needed to realize the supporting use case, Send Vehicle Status.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6.1 Dynamic Modeling for Move to Station</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the communication diagram for the Move to Station use case (Figure 24.6), the sequence of external inputs and external outputs on the communication diagram corresponds to the sequence described in the use case and starts with the command sent by the Supervisory System, which is the primary actor. </a:t>
            </a:r>
          </a:p>
          <a:p>
            <a:pPr marL="285750" lvl="0" indent="-285750" algn="l" rtl="0">
              <a:lnSpc>
                <a:spcPct val="100000"/>
              </a:lnSpc>
              <a:spcBef>
                <a:spcPts val="0"/>
              </a:spcBef>
              <a:spcAft>
                <a:spcPts val="0"/>
              </a:spcAft>
              <a:buFont typeface="Arial" panose="020B0604020202020204" pitchFamily="34" charset="0"/>
              <a:buChar char="•"/>
            </a:pPr>
            <a:r>
              <a:rPr lang="en-US" sz="1800" dirty="0"/>
              <a:t>The objects that realize this use case are Supervisory System Proxy, which receives the inputs from the Supervisory System; Vehicle Control, which controls the objects that participate in the use case; Vehicle Status, for storing and retrieving destination location information;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6.1 Dynamic Modeling for Move to Station</a:t>
            </a:r>
            <a:endParaRPr lang="en-US" sz="2800" dirty="0"/>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Arm Interface and Motor Interface, for interfacing to the two external output devices; and Arrival Sensor Interface, for receiving input from the arrival sensor.</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message sequence description is as follows for a scenario in which the vehicle goes past the first station and stops at the second station to load a part</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6.1 Dynamic Modeling for Move to Station</a:t>
            </a:r>
            <a:endParaRPr lang="en-US" sz="2800" dirty="0"/>
          </a:p>
        </p:txBody>
      </p:sp>
      <p:pic>
        <p:nvPicPr>
          <p:cNvPr id="3" name="Picture 2"/>
          <p:cNvPicPr>
            <a:picLocks noChangeAspect="1"/>
          </p:cNvPicPr>
          <p:nvPr/>
        </p:nvPicPr>
        <p:blipFill>
          <a:blip r:embed="rId3"/>
          <a:stretch>
            <a:fillRect/>
          </a:stretch>
        </p:blipFill>
        <p:spPr>
          <a:xfrm>
            <a:off x="1446530" y="1325880"/>
            <a:ext cx="6292850" cy="33432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6.2 Dynamic Modeling for Send Vehicle Status</a:t>
            </a:r>
          </a:p>
        </p:txBody>
      </p:sp>
      <p:sp>
        <p:nvSpPr>
          <p:cNvPr id="3468" name="Google Shape;3468;p36"/>
          <p:cNvSpPr txBox="1">
            <a:spLocks noGrp="1"/>
          </p:cNvSpPr>
          <p:nvPr>
            <p:ph type="body" idx="1"/>
          </p:nvPr>
        </p:nvSpPr>
        <p:spPr>
          <a:xfrm>
            <a:off x="1060450" y="1068705"/>
            <a:ext cx="7150100" cy="353123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communication diagram for the Send Vehicle Status use case is shown in Figure 24.8. The objects that realize this use case are the Vehicle Timer, which receives clock inputs, Vehicle Status, which stores status information, and Display Proxy, which sends vehicle status to the external Display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 message sequence starts with the external timer event from the external Clock and the message numbering is as follows: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6.2 Dynamic Modeling for Send Vehicle Status</a:t>
            </a:r>
          </a:p>
        </p:txBody>
      </p:sp>
      <p:sp>
        <p:nvSpPr>
          <p:cNvPr id="3468" name="Google Shape;3468;p36"/>
          <p:cNvSpPr txBox="1">
            <a:spLocks noGrp="1"/>
          </p:cNvSpPr>
          <p:nvPr>
            <p:ph type="body" idx="1"/>
          </p:nvPr>
        </p:nvSpPr>
        <p:spPr>
          <a:xfrm>
            <a:off x="1060450" y="1068705"/>
            <a:ext cx="7150100" cy="353123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1: Clock sends Timer Event to Vehicle Timer.</a:t>
            </a:r>
          </a:p>
          <a:p>
            <a:pPr marL="285750" lvl="0" indent="-285750" algn="l" rtl="0">
              <a:lnSpc>
                <a:spcPct val="100000"/>
              </a:lnSpc>
              <a:spcBef>
                <a:spcPts val="0"/>
              </a:spcBef>
              <a:spcAft>
                <a:spcPts val="0"/>
              </a:spcAft>
              <a:buFont typeface="Arial" panose="020B0604020202020204" pitchFamily="34" charset="0"/>
              <a:buChar char="•"/>
            </a:pPr>
            <a:r>
              <a:rPr lang="en-US" sz="1800" dirty="0"/>
              <a:t>1.1, 1.2: Vehicle Timer reads Vehicle Status.</a:t>
            </a:r>
          </a:p>
          <a:p>
            <a:pPr marL="285750" lvl="0" indent="-285750" algn="l" rtl="0">
              <a:lnSpc>
                <a:spcPct val="100000"/>
              </a:lnSpc>
              <a:spcBef>
                <a:spcPts val="0"/>
              </a:spcBef>
              <a:spcAft>
                <a:spcPts val="0"/>
              </a:spcAft>
              <a:buFont typeface="Arial" panose="020B0604020202020204" pitchFamily="34" charset="0"/>
              <a:buChar char="•"/>
            </a:pPr>
            <a:r>
              <a:rPr lang="en-US" sz="1800" dirty="0"/>
              <a:t>1.3: Vehicle Timer sends Update Status message to Display Proxy.</a:t>
            </a:r>
          </a:p>
          <a:p>
            <a:pPr marL="285750" lvl="0" indent="-285750" algn="l" rtl="0">
              <a:lnSpc>
                <a:spcPct val="100000"/>
              </a:lnSpc>
              <a:spcBef>
                <a:spcPts val="0"/>
              </a:spcBef>
              <a:spcAft>
                <a:spcPts val="0"/>
              </a:spcAft>
              <a:buFont typeface="Arial" panose="020B0604020202020204" pitchFamily="34" charset="0"/>
              <a:buChar char="•"/>
            </a:pPr>
            <a:r>
              <a:rPr lang="en-US" sz="1800" dirty="0"/>
              <a:t>1.4: Display Proxy sends Vehicle Status to external Display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000" dirty="0"/>
              <a:t>DESIGN MODELING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911860" y="950595"/>
            <a:ext cx="7285355" cy="364934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software architecture of the AGV System is designed around a centralized control pattern. </a:t>
            </a:r>
          </a:p>
          <a:p>
            <a:pPr marL="285750" lvl="0" indent="-285750" algn="l" rtl="0">
              <a:lnSpc>
                <a:spcPct val="100000"/>
              </a:lnSpc>
              <a:spcBef>
                <a:spcPts val="0"/>
              </a:spcBef>
              <a:spcAft>
                <a:spcPts val="0"/>
              </a:spcAft>
              <a:buFont typeface="Arial" panose="020B0604020202020204" pitchFamily="34" charset="0"/>
              <a:buChar char="•"/>
            </a:pPr>
            <a:r>
              <a:rPr lang="en-US" sz="1800" dirty="0"/>
              <a:t>Centralized control is provided by the Vehicle Control component Real-Time Software Architecture Case Study 483 receiving inputs from the Supervisory System and the Arrival Sensor, and controlling the external environment by means of the Motor and Arm.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An AGV System has the following characteristics:</a:t>
            </a:r>
          </a:p>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 computer-based AGV can move along a track in the factory in a clockwise direction, and start and stop at factory stations. The AGV has the following characteristics:</a:t>
            </a:r>
          </a:p>
          <a:p>
            <a:pPr marL="584200" lvl="1" indent="0">
              <a:buFont typeface="Arial" panose="020B0604020202020204" pitchFamily="34" charset="0"/>
              <a:buNone/>
            </a:pPr>
            <a:r>
              <a:rPr lang="en-US" sz="1800" dirty="0">
                <a:latin typeface="Calibri" panose="020F0502020204030204" pitchFamily="34" charset="0"/>
                <a:cs typeface="Calibri" panose="020F0502020204030204" pitchFamily="34" charset="0"/>
              </a:rPr>
              <a:t>1. A motor, which is commanded to Start Moving and Stop Moving. The motor</a:t>
            </a:r>
          </a:p>
          <a:p>
            <a:pPr marL="584200" lvl="1" indent="0">
              <a:buFont typeface="Arial" panose="020B0604020202020204" pitchFamily="34" charset="0"/>
              <a:buNone/>
            </a:pPr>
            <a:r>
              <a:rPr lang="en-US" sz="1800" dirty="0">
                <a:latin typeface="Calibri" panose="020F0502020204030204" pitchFamily="34" charset="0"/>
                <a:cs typeface="Calibri" panose="020F0502020204030204" pitchFamily="34" charset="0"/>
              </a:rPr>
              <a:t>sends Started and Stopped responses.</a:t>
            </a:r>
          </a:p>
          <a:p>
            <a:pPr marL="584200" lvl="1" indent="0">
              <a:buFont typeface="Arial" panose="020B0604020202020204" pitchFamily="34" charset="0"/>
              <a:buNone/>
            </a:pPr>
            <a:r>
              <a:rPr lang="en-US" sz="1800" dirty="0">
                <a:latin typeface="Calibri" panose="020F0502020204030204" pitchFamily="34" charset="0"/>
                <a:cs typeface="Calibri" panose="020F0502020204030204" pitchFamily="34" charset="0"/>
              </a:rPr>
              <a:t>2. An arrival sensor to detect when the AGV has arrived at a station, e.g., arrived at station x. If this is the destination station, the AGV should stop. if it is not the destination station, the AGV should continue moving past the station.</a:t>
            </a:r>
          </a:p>
          <a:p>
            <a:pPr marL="584200" lvl="1" indent="0">
              <a:buFont typeface="Arial" panose="020B0604020202020204" pitchFamily="34" charset="0"/>
              <a:buNone/>
            </a:pPr>
            <a:r>
              <a:rPr lang="en-US" sz="1800" dirty="0">
                <a:latin typeface="Calibri" panose="020F0502020204030204" pitchFamily="34" charset="0"/>
                <a:cs typeface="Calibri" panose="020F0502020204030204" pitchFamily="34" charset="0"/>
              </a:rPr>
              <a:t>3. A robot arm for loading and unloading a part onto and off of the AGV.</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2" name="Text Placeholder 1"/>
          <p:cNvSpPr>
            <a:spLocks noGrp="1"/>
          </p:cNvSpPr>
          <p:nvPr>
            <p:ph type="body" idx="1"/>
          </p:nvPr>
        </p:nvSpPr>
        <p:spPr>
          <a:xfrm>
            <a:off x="953770" y="957580"/>
            <a:ext cx="7055485" cy="3642360"/>
          </a:xfrm>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When viewed from the larger perspective of a factory automation system, the architecture is a based around a hierarchical control pattern,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with several instances of the AGV System(each instance controlling an individual vehicle) operating under the overall direction of a Supervisory System,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which provides hierarchical control of the individual AGVs by sending move commands to each vehicle.</a:t>
            </a:r>
            <a:endParaRPr 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7.1 Integrated Communication Diagram</a:t>
            </a:r>
          </a:p>
        </p:txBody>
      </p:sp>
      <p:sp>
        <p:nvSpPr>
          <p:cNvPr id="3468" name="Google Shape;3468;p36"/>
          <p:cNvSpPr txBox="1">
            <a:spLocks noGrp="1"/>
          </p:cNvSpPr>
          <p:nvPr>
            <p:ph type="body" idx="1"/>
          </p:nvPr>
        </p:nvSpPr>
        <p:spPr>
          <a:xfrm>
            <a:off x="967740" y="1187450"/>
            <a:ext cx="7299325" cy="341249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initial attempt at design modeling involves developing the integrated communication diagram for the AGV System, which requires the integration of the two use case–based communication diagrams shown in Figures 24.6 and 24.8. </a:t>
            </a:r>
          </a:p>
          <a:p>
            <a:pPr marL="285750" lvl="0" indent="-285750" algn="l" rtl="0">
              <a:lnSpc>
                <a:spcPct val="100000"/>
              </a:lnSpc>
              <a:spcBef>
                <a:spcPts val="0"/>
              </a:spcBef>
              <a:spcAft>
                <a:spcPts val="0"/>
              </a:spcAft>
              <a:buFont typeface="Arial" panose="020B0604020202020204" pitchFamily="34" charset="0"/>
              <a:buChar char="•"/>
            </a:pPr>
            <a:r>
              <a:rPr lang="en-US" sz="1800" dirty="0"/>
              <a:t>The integrated communication diagram is depicted in Figure 24.9. The integration is quite straightforward, because the only object that participates in both the use case–based communication diagrams is Vehicle Status. </a:t>
            </a:r>
          </a:p>
          <a:p>
            <a:pPr marL="285750" lvl="0" indent="-285750" algn="l" rtl="0">
              <a:lnSpc>
                <a:spcPct val="100000"/>
              </a:lnSpc>
              <a:spcBef>
                <a:spcPts val="0"/>
              </a:spcBef>
              <a:spcAft>
                <a:spcPts val="0"/>
              </a:spcAft>
              <a:buFont typeface="Arial" panose="020B0604020202020204" pitchFamily="34" charset="0"/>
              <a:buChar char="•"/>
            </a:pPr>
            <a:r>
              <a:rPr lang="en-US" sz="1800" dirty="0"/>
              <a:t>The integrated communication diagram is a generic communication diagram in that it depicts all possible communications between the objects.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968375" y="343535"/>
            <a:ext cx="7164070" cy="774065"/>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90" y="539750"/>
            <a:ext cx="7703820" cy="3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7.2 Component-Based Software Architecture</a:t>
            </a:r>
            <a:br>
              <a:rPr lang="en-US" sz="2800" dirty="0">
                <a:sym typeface="+mn-ea"/>
              </a:rPr>
            </a:br>
            <a:r>
              <a:rPr lang="en-US" sz="2800" dirty="0">
                <a:sym typeface="+mn-ea"/>
              </a:rPr>
              <a:t>of Factory Automation System</a:t>
            </a:r>
          </a:p>
        </p:txBody>
      </p:sp>
      <p:sp>
        <p:nvSpPr>
          <p:cNvPr id="3468" name="Google Shape;3468;p36"/>
          <p:cNvSpPr txBox="1">
            <a:spLocks noGrp="1"/>
          </p:cNvSpPr>
          <p:nvPr>
            <p:ph type="body" idx="1"/>
          </p:nvPr>
        </p:nvSpPr>
        <p:spPr>
          <a:xfrm>
            <a:off x="967740" y="1256665"/>
            <a:ext cx="7299325" cy="348170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distributed software architecture for the Factory Automation System, which is a system of systems, is shown on the system communication diagram in Figure 24.10. </a:t>
            </a:r>
          </a:p>
          <a:p>
            <a:pPr marL="285750" lvl="0" indent="-285750" algn="l" rtl="0">
              <a:lnSpc>
                <a:spcPct val="100000"/>
              </a:lnSpc>
              <a:spcBef>
                <a:spcPts val="0"/>
              </a:spcBef>
              <a:spcAft>
                <a:spcPts val="0"/>
              </a:spcAft>
              <a:buFont typeface="Arial" panose="020B0604020202020204" pitchFamily="34" charset="0"/>
              <a:buChar char="•"/>
            </a:pPr>
            <a:r>
              <a:rPr lang="en-US" sz="1800" dirty="0"/>
              <a:t>It depicts the three interacting distributed systems (designed as components): the Supervisory System, the Automated Guided Vehicle (AGV) System, and the Display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There is one instance of the Supervisory System, and multiple instances of the AGV System and the Display System. All communication between the distributed components is asynchronous, which allows the greatest flexibility in message communication. </a:t>
            </a:r>
          </a:p>
          <a:p>
            <a:pPr marL="285750" lvl="0" indent="-285750" algn="l" rtl="0">
              <a:lnSpc>
                <a:spcPct val="100000"/>
              </a:lnSpc>
              <a:spcBef>
                <a:spcPts val="0"/>
              </a:spcBef>
              <a:spcAft>
                <a:spcPts val="0"/>
              </a:spcAft>
              <a:buFont typeface="Arial" panose="020B0604020202020204" pitchFamily="34" charset="0"/>
              <a:buChar char="•"/>
            </a:pPr>
            <a:r>
              <a:rPr lang="en-US" sz="1800" dirty="0"/>
              <a:t>Communication between the Supervisory System and the AGV System is an example of bidirectional asynchronous communication.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968375" y="365125"/>
            <a:ext cx="7164070" cy="76581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7.3 Software Architecture of Automatic Guided</a:t>
            </a:r>
            <a:br>
              <a:rPr lang="en-US" sz="2800" dirty="0">
                <a:sym typeface="+mn-ea"/>
              </a:rPr>
            </a:br>
            <a:r>
              <a:rPr lang="en-US" sz="2800" dirty="0">
                <a:sym typeface="+mn-ea"/>
              </a:rPr>
              <a:t>Vehicle System</a:t>
            </a:r>
          </a:p>
        </p:txBody>
      </p:sp>
      <p:sp>
        <p:nvSpPr>
          <p:cNvPr id="3468" name="Google Shape;3468;p36"/>
          <p:cNvSpPr txBox="1">
            <a:spLocks noGrp="1"/>
          </p:cNvSpPr>
          <p:nvPr>
            <p:ph type="body" idx="1"/>
          </p:nvPr>
        </p:nvSpPr>
        <p:spPr>
          <a:xfrm>
            <a:off x="967740" y="1187450"/>
            <a:ext cx="7299325" cy="341249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AGV System is designed as a real-time component-based software architecture. </a:t>
            </a:r>
          </a:p>
          <a:p>
            <a:pPr marL="285750" lvl="0" indent="-285750" algn="l" rtl="0">
              <a:lnSpc>
                <a:spcPct val="100000"/>
              </a:lnSpc>
              <a:spcBef>
                <a:spcPts val="0"/>
              </a:spcBef>
              <a:spcAft>
                <a:spcPts val="0"/>
              </a:spcAft>
              <a:buFont typeface="Arial" panose="020B0604020202020204" pitchFamily="34" charset="0"/>
              <a:buChar char="•"/>
            </a:pPr>
            <a:r>
              <a:rPr lang="en-US" sz="1800" dirty="0"/>
              <a:t>A component-based design provides the advantages of a configurable design and follows the concepts described in Chapter 17. </a:t>
            </a:r>
          </a:p>
          <a:p>
            <a:pPr marL="285750" lvl="0" indent="-285750" algn="l" rtl="0">
              <a:lnSpc>
                <a:spcPct val="100000"/>
              </a:lnSpc>
              <a:spcBef>
                <a:spcPts val="0"/>
              </a:spcBef>
              <a:spcAft>
                <a:spcPts val="0"/>
              </a:spcAft>
              <a:buFont typeface="Arial" panose="020B0604020202020204" pitchFamily="34" charset="0"/>
              <a:buChar char="•"/>
            </a:pPr>
            <a:r>
              <a:rPr lang="en-US" sz="1800" dirty="0"/>
              <a:t>The real-time design is needed because of the characteristics of the application, and it follows the concurrent task structuring criteria and message-based task interface design described in Chapter 18.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2190" y="363855"/>
            <a:ext cx="7120255" cy="823595"/>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7.3 Software Architecture of Automatic Guided</a:t>
            </a:r>
            <a:br>
              <a:rPr lang="en-US" sz="2800" dirty="0">
                <a:sym typeface="+mn-ea"/>
              </a:rPr>
            </a:br>
            <a:r>
              <a:rPr lang="en-US" sz="2800" dirty="0">
                <a:sym typeface="+mn-ea"/>
              </a:rPr>
              <a:t>Vehicle System</a:t>
            </a:r>
          </a:p>
        </p:txBody>
      </p:sp>
      <p:sp>
        <p:nvSpPr>
          <p:cNvPr id="3468" name="Google Shape;3468;p36"/>
          <p:cNvSpPr txBox="1">
            <a:spLocks noGrp="1"/>
          </p:cNvSpPr>
          <p:nvPr>
            <p:ph type="body" idx="1"/>
          </p:nvPr>
        </p:nvSpPr>
        <p:spPr>
          <a:xfrm>
            <a:off x="967740" y="1187450"/>
            <a:ext cx="7299325" cy="341249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design of the AGV System is based on the centralized control pattern for real-time designs (see Chapter 18). </a:t>
            </a:r>
          </a:p>
          <a:p>
            <a:pPr marL="285750" lvl="0" indent="-285750" algn="l" rtl="0">
              <a:lnSpc>
                <a:spcPct val="100000"/>
              </a:lnSpc>
              <a:spcBef>
                <a:spcPts val="0"/>
              </a:spcBef>
              <a:spcAft>
                <a:spcPts val="0"/>
              </a:spcAft>
              <a:buFont typeface="Arial" panose="020B0604020202020204" pitchFamily="34" charset="0"/>
              <a:buChar char="•"/>
            </a:pPr>
            <a:r>
              <a:rPr lang="en-US" sz="1800" dirty="0"/>
              <a:t>One control component, Vehicle Control, provides the overall control of the system. </a:t>
            </a:r>
          </a:p>
          <a:p>
            <a:pPr marL="285750" lvl="0" indent="-285750" algn="l" rtl="0">
              <a:lnSpc>
                <a:spcPct val="100000"/>
              </a:lnSpc>
              <a:spcBef>
                <a:spcPts val="0"/>
              </a:spcBef>
              <a:spcAft>
                <a:spcPts val="0"/>
              </a:spcAft>
              <a:buFont typeface="Arial" panose="020B0604020202020204" pitchFamily="34" charset="0"/>
              <a:buChar char="•"/>
            </a:pPr>
            <a:r>
              <a:rPr lang="en-US" sz="1800" dirty="0"/>
              <a:t>In addition, the AGV System is designed as a distributed component-based software architecture, which allows the option for input and output components to reside on separate nodes that are connected by a high-speed bus.</a:t>
            </a:r>
          </a:p>
          <a:p>
            <a:pPr marL="285750" lvl="0" indent="-285750" algn="l" rtl="0">
              <a:lnSpc>
                <a:spcPct val="100000"/>
              </a:lnSpc>
              <a:spcBef>
                <a:spcPts val="0"/>
              </a:spcBef>
              <a:spcAft>
                <a:spcPts val="0"/>
              </a:spcAft>
              <a:buFont typeface="Arial" panose="020B0604020202020204" pitchFamily="34" charset="0"/>
              <a:buChar char="•"/>
            </a:pPr>
            <a:r>
              <a:rPr lang="en-US" sz="1800" dirty="0"/>
              <a:t>At system deployment time, the type of configuration required – centralized or distributed – is determined.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2190" y="349250"/>
            <a:ext cx="7120255" cy="8382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7.3 Software Architecture of Automatic Guided</a:t>
            </a:r>
            <a:br>
              <a:rPr lang="en-US" sz="2800" dirty="0">
                <a:sym typeface="+mn-ea"/>
              </a:rPr>
            </a:br>
            <a:r>
              <a:rPr lang="en-US" sz="2800" dirty="0">
                <a:sym typeface="+mn-ea"/>
              </a:rPr>
              <a:t>Vehicle System</a:t>
            </a:r>
          </a:p>
        </p:txBody>
      </p:sp>
      <p:pic>
        <p:nvPicPr>
          <p:cNvPr id="3" name="Picture 2"/>
          <p:cNvPicPr>
            <a:picLocks noChangeAspect="1"/>
          </p:cNvPicPr>
          <p:nvPr/>
        </p:nvPicPr>
        <p:blipFill>
          <a:blip r:embed="rId3"/>
          <a:stretch>
            <a:fillRect/>
          </a:stretch>
        </p:blipFill>
        <p:spPr>
          <a:xfrm>
            <a:off x="1294130" y="1273810"/>
            <a:ext cx="6527165" cy="34283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2190" y="363855"/>
            <a:ext cx="7120255" cy="823595"/>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7.3 Software Architecture of Automatic Guided</a:t>
            </a:r>
            <a:br>
              <a:rPr lang="en-US" sz="2800" dirty="0">
                <a:sym typeface="+mn-ea"/>
              </a:rPr>
            </a:br>
            <a:r>
              <a:rPr lang="en-US" sz="2800" dirty="0">
                <a:sym typeface="+mn-ea"/>
              </a:rPr>
              <a:t>Vehicle System</a:t>
            </a:r>
          </a:p>
        </p:txBody>
      </p:sp>
      <p:sp>
        <p:nvSpPr>
          <p:cNvPr id="3468" name="Google Shape;3468;p36"/>
          <p:cNvSpPr txBox="1">
            <a:spLocks noGrp="1"/>
          </p:cNvSpPr>
          <p:nvPr>
            <p:ph type="body" idx="1"/>
          </p:nvPr>
        </p:nvSpPr>
        <p:spPr>
          <a:xfrm>
            <a:off x="967740" y="1298575"/>
            <a:ext cx="7299325" cy="330136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concurrent software architecture for the AGV System is developed from the integrated communication diagram by applying the task structuring criteria to design the concurrent tasks and architectural communication patterns to design the message communication between tasks. </a:t>
            </a:r>
          </a:p>
          <a:p>
            <a:pPr marL="285750" lvl="0" indent="-285750" algn="l" rtl="0">
              <a:lnSpc>
                <a:spcPct val="100000"/>
              </a:lnSpc>
              <a:spcBef>
                <a:spcPts val="0"/>
              </a:spcBef>
              <a:spcAft>
                <a:spcPts val="0"/>
              </a:spcAft>
              <a:buFont typeface="Arial" panose="020B0604020202020204" pitchFamily="34" charset="0"/>
              <a:buChar char="•"/>
            </a:pPr>
            <a:r>
              <a:rPr lang="en-US" sz="1800" dirty="0"/>
              <a:t>Next the component-based architecture is designed. </a:t>
            </a:r>
          </a:p>
          <a:p>
            <a:pPr marL="285750" lvl="0" indent="-285750" algn="l" rtl="0">
              <a:lnSpc>
                <a:spcPct val="100000"/>
              </a:lnSpc>
              <a:spcBef>
                <a:spcPts val="0"/>
              </a:spcBef>
              <a:spcAft>
                <a:spcPts val="0"/>
              </a:spcAft>
              <a:buFont typeface="Arial" panose="020B0604020202020204" pitchFamily="34" charset="0"/>
              <a:buChar char="•"/>
            </a:pPr>
            <a:r>
              <a:rPr lang="en-US" sz="1800" dirty="0"/>
              <a:t>Finally, the provided and required interfaces of each component are described. </a:t>
            </a:r>
          </a:p>
          <a:p>
            <a:pPr marL="285750" lvl="0" indent="-285750" algn="l" rtl="0">
              <a:lnSpc>
                <a:spcPct val="100000"/>
              </a:lnSpc>
              <a:spcBef>
                <a:spcPts val="0"/>
              </a:spcBef>
              <a:spcAft>
                <a:spcPts val="0"/>
              </a:spcAft>
              <a:buFont typeface="Arial" panose="020B0604020202020204" pitchFamily="34" charset="0"/>
              <a:buChar char="•"/>
            </a:pPr>
            <a:r>
              <a:rPr lang="en-US" sz="1800" dirty="0"/>
              <a:t>Each component port is defined in terms of its provided and/or required interfaces.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2190" y="349250"/>
            <a:ext cx="7120255" cy="8382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7.3 Software Architecture of Automatic Guided</a:t>
            </a:r>
            <a:br>
              <a:rPr lang="en-US" sz="2800" dirty="0">
                <a:sym typeface="+mn-ea"/>
              </a:rPr>
            </a:br>
            <a:r>
              <a:rPr lang="en-US" sz="2800" dirty="0">
                <a:sym typeface="+mn-ea"/>
              </a:rPr>
              <a:t>Vehicle System</a:t>
            </a:r>
          </a:p>
        </p:txBody>
      </p:sp>
      <p:pic>
        <p:nvPicPr>
          <p:cNvPr id="2" name="Picture 1"/>
          <p:cNvPicPr>
            <a:picLocks noChangeAspect="1"/>
          </p:cNvPicPr>
          <p:nvPr/>
        </p:nvPicPr>
        <p:blipFill>
          <a:blip r:embed="rId3"/>
          <a:stretch>
            <a:fillRect/>
          </a:stretch>
        </p:blipFill>
        <p:spPr>
          <a:xfrm>
            <a:off x="1489710" y="1430655"/>
            <a:ext cx="6178550" cy="32823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7.4 Concurrent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this concurrent real-time design, the concurrent task structuring criteria are applied to determine the tasks in the Automatic Guided Vehicle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 concurrent task design (see Figure 22.14) is developed by starting from the integrated communication diagram in Figure 24.9, which depicts all the objects in the AGV System. </a:t>
            </a:r>
          </a:p>
          <a:p>
            <a:pPr marL="285750" lvl="0" indent="-285750" algn="l" rtl="0">
              <a:lnSpc>
                <a:spcPct val="100000"/>
              </a:lnSpc>
              <a:spcBef>
                <a:spcPts val="0"/>
              </a:spcBef>
              <a:spcAft>
                <a:spcPts val="0"/>
              </a:spcAft>
              <a:buFont typeface="Arial" panose="020B0604020202020204" pitchFamily="34" charset="0"/>
              <a:buChar char="•"/>
            </a:pPr>
            <a:r>
              <a:rPr lang="en-US" sz="1800" dirty="0"/>
              <a:t>All these objects are concurrent because they need to operate independently, except Vehicle Status, which is a passive data abstraction object. </a:t>
            </a:r>
          </a:p>
          <a:p>
            <a:pPr marL="285750" lvl="0" indent="-285750" algn="l" rtl="0">
              <a:lnSpc>
                <a:spcPct val="100000"/>
              </a:lnSpc>
              <a:spcBef>
                <a:spcPts val="0"/>
              </a:spcBef>
              <a:spcAft>
                <a:spcPts val="0"/>
              </a:spcAft>
              <a:buFont typeface="Arial" panose="020B0604020202020204" pitchFamily="34" charset="0"/>
              <a:buChar char="•"/>
            </a:pPr>
            <a:r>
              <a:rPr lang="en-US" sz="1800" dirty="0"/>
              <a:t>Because the goal is to design a concurrent component-based software architecture, the tasks are all designed as simple concurrent components, each with its own single thread of control. </a:t>
            </a:r>
          </a:p>
          <a:p>
            <a:pPr marL="285750" lvl="0" indent="-285750" algn="l" rtl="0">
              <a:lnSpc>
                <a:spcPct val="100000"/>
              </a:lnSpc>
              <a:spcBef>
                <a:spcPts val="0"/>
              </a:spcBef>
              <a:spcAft>
                <a:spcPts val="0"/>
              </a:spcAft>
              <a:buFont typeface="Arial" panose="020B0604020202020204" pitchFamily="34" charset="0"/>
              <a:buChar char="•"/>
            </a:pPr>
            <a:r>
              <a:rPr lang="en-US" sz="1800" dirty="0"/>
              <a:t>Thus, in this design, the terms task and simple component are synonymous. The concurrent tasks are described in the following list.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7.4 Concurrent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Input tasks. Concurrent input tasks receive inputs from the external environment and send corresponding messages to the control task. Arrival Sensor Component (Figure 24.14) is designed as an event-driven input task, which is awakened by the arrival of an arrival sensor input. </a:t>
            </a:r>
          </a:p>
          <a:p>
            <a:pPr marL="285750" lvl="0" indent="-285750" algn="l" rtl="0">
              <a:lnSpc>
                <a:spcPct val="100000"/>
              </a:lnSpc>
              <a:spcBef>
                <a:spcPts val="0"/>
              </a:spcBef>
              <a:spcAft>
                <a:spcPts val="0"/>
              </a:spcAft>
              <a:buFont typeface="Arial" panose="020B0604020202020204" pitchFamily="34" charset="0"/>
              <a:buChar char="•"/>
            </a:pPr>
            <a:r>
              <a:rPr lang="en-US" sz="1800" dirty="0"/>
              <a:t>The input task consists of the individual input device interface object depicted in the analysis model (see Figure 24.9): Arrival Sensor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The AGV system receives Move commands from an external Supervisory System. It sends vehicle Acknowledgements (Acks) to the Supervisory System</a:t>
            </a:r>
          </a:p>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indicating that is has started moving, passed a station, or stopped at a station. The AGV system also sends vehicle status to an external Display System every 30 seconds.</a:t>
            </a:r>
          </a:p>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It is given that the arrival sensor is an event-driven input device and that the motor and arm are passive I/O devices. It is also given that the AGV system communicates with the Supervisory System and Display System by means of messages.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7.4 Concurrent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Proxy tasks. Supervisory System Proxy acts on behalf of the Supervisory System, from which it receives Move commands that are forwarded to Vehicle Control, and it sends AGV acknowledgements to Supervisory System. </a:t>
            </a:r>
          </a:p>
          <a:p>
            <a:pPr marL="285750" lvl="0" indent="-285750" algn="l" rtl="0">
              <a:lnSpc>
                <a:spcPct val="100000"/>
              </a:lnSpc>
              <a:spcBef>
                <a:spcPts val="0"/>
              </a:spcBef>
              <a:spcAft>
                <a:spcPts val="0"/>
              </a:spcAft>
              <a:buFont typeface="Arial" panose="020B0604020202020204" pitchFamily="34" charset="0"/>
              <a:buChar char="•"/>
            </a:pPr>
            <a:r>
              <a:rPr lang="en-US" sz="1800" dirty="0"/>
              <a:t>Supervisory System Proxy is designed as an event-driven task, which is awakened by messages from either the external Supervisory System or the internal Vehicle Control. </a:t>
            </a:r>
          </a:p>
          <a:p>
            <a:pPr marL="285750" lvl="0" indent="-285750" algn="l" rtl="0">
              <a:lnSpc>
                <a:spcPct val="100000"/>
              </a:lnSpc>
              <a:spcBef>
                <a:spcPts val="0"/>
              </a:spcBef>
              <a:spcAft>
                <a:spcPts val="0"/>
              </a:spcAft>
              <a:buFont typeface="Arial" panose="020B0604020202020204" pitchFamily="34" charset="0"/>
              <a:buChar char="•"/>
            </a:pPr>
            <a:r>
              <a:rPr lang="en-US" sz="1800" dirty="0"/>
              <a:t>Note that if a task receives both external and internal messages, it is categorized as an event driven task and not a demand driven task. Display Proxy acts on behalf of the Display System, to which it forwards AGV status messages. </a:t>
            </a:r>
          </a:p>
          <a:p>
            <a:pPr marL="285750" lvl="0" indent="-285750" algn="l" rtl="0">
              <a:lnSpc>
                <a:spcPct val="100000"/>
              </a:lnSpc>
              <a:spcBef>
                <a:spcPts val="0"/>
              </a:spcBef>
              <a:spcAft>
                <a:spcPts val="0"/>
              </a:spcAft>
              <a:buFont typeface="Arial" panose="020B0604020202020204" pitchFamily="34" charset="0"/>
              <a:buChar char="•"/>
            </a:pPr>
            <a:r>
              <a:rPr lang="en-US" sz="1800" dirty="0"/>
              <a:t>Display Proxy is designed as a demand driven task, awakened on demand by the arrival of a message from Vehicle Timer.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7.4 Concurrent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Control task. Vehicle Control is the centralized state dependent control task for the AGV system. </a:t>
            </a:r>
          </a:p>
          <a:p>
            <a:pPr marL="285750" lvl="0" indent="-285750" algn="l" rtl="0">
              <a:lnSpc>
                <a:spcPct val="100000"/>
              </a:lnSpc>
              <a:spcBef>
                <a:spcPts val="0"/>
              </a:spcBef>
              <a:spcAft>
                <a:spcPts val="0"/>
              </a:spcAft>
              <a:buFont typeface="Arial" panose="020B0604020202020204" pitchFamily="34" charset="0"/>
              <a:buChar char="•"/>
            </a:pPr>
            <a:r>
              <a:rPr lang="en-US" sz="1800" dirty="0"/>
              <a:t>It executes the Vehicle Control state machine and receives messages from other tasks that contain events, causing Vehicle Control to change state and send action messages to other tasks. </a:t>
            </a:r>
          </a:p>
          <a:p>
            <a:pPr marL="285750" lvl="0" indent="-285750" algn="l" rtl="0">
              <a:lnSpc>
                <a:spcPct val="100000"/>
              </a:lnSpc>
              <a:spcBef>
                <a:spcPts val="0"/>
              </a:spcBef>
              <a:spcAft>
                <a:spcPts val="0"/>
              </a:spcAft>
              <a:buFont typeface="Arial" panose="020B0604020202020204" pitchFamily="34" charset="0"/>
              <a:buChar char="•"/>
            </a:pPr>
            <a:r>
              <a:rPr lang="en-US" sz="1800" dirty="0"/>
              <a:t>Vehicle Control is designed as a demand driven task, which is awakened by arrival of a message from either Supervisory System Proxy or Arrival Sensor Component.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7.4 Concurrent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Output tasks. The Arm Component interfaces to the external Arm. The Arm Interface object from the analysis model is mapped to this output task (see Figures 24.9 and 24.14). </a:t>
            </a:r>
          </a:p>
          <a:p>
            <a:pPr marL="285750" lvl="0" indent="-285750" algn="l" rtl="0">
              <a:lnSpc>
                <a:spcPct val="100000"/>
              </a:lnSpc>
              <a:spcBef>
                <a:spcPts val="0"/>
              </a:spcBef>
              <a:spcAft>
                <a:spcPts val="0"/>
              </a:spcAft>
              <a:buFont typeface="Arial" panose="020B0604020202020204" pitchFamily="34" charset="0"/>
              <a:buChar char="•"/>
            </a:pPr>
            <a:r>
              <a:rPr lang="en-US" sz="1800" dirty="0"/>
              <a:t>Similarly, the Motor Component interfaces to the external Motor and is designed from the analysis model Motor Interface object. </a:t>
            </a:r>
          </a:p>
          <a:p>
            <a:pPr marL="285750" lvl="0" indent="-285750" algn="l" rtl="0">
              <a:lnSpc>
                <a:spcPct val="100000"/>
              </a:lnSpc>
              <a:spcBef>
                <a:spcPts val="0"/>
              </a:spcBef>
              <a:spcAft>
                <a:spcPts val="0"/>
              </a:spcAft>
              <a:buFont typeface="Arial" panose="020B0604020202020204" pitchFamily="34" charset="0"/>
              <a:buChar char="•"/>
            </a:pPr>
            <a:r>
              <a:rPr lang="en-US" sz="1800" dirty="0"/>
              <a:t>Both of the output tasks are designed as demand driven tasks, which are awakened on demand by arrival of a message from Vehicle Control.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actual type of message communication – synchronous or asynchronous – still needs to be determined. </a:t>
            </a:r>
          </a:p>
          <a:p>
            <a:pPr marL="285750" lvl="0" indent="-285750" algn="l" rtl="0">
              <a:lnSpc>
                <a:spcPct val="100000"/>
              </a:lnSpc>
              <a:spcBef>
                <a:spcPts val="0"/>
              </a:spcBef>
              <a:spcAft>
                <a:spcPts val="0"/>
              </a:spcAft>
              <a:buFont typeface="Arial" panose="020B0604020202020204" pitchFamily="34" charset="0"/>
              <a:buChar char="•"/>
            </a:pPr>
            <a:r>
              <a:rPr lang="en-US" sz="1800" dirty="0"/>
              <a:t>To handle the variety of communication between the tasks in the AGV System, four communication patterns are applied: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actual type of message communication – synchronous or asynchronous – still needs to be determined. </a:t>
            </a:r>
          </a:p>
          <a:p>
            <a:pPr marL="285750" lvl="0" indent="-285750" algn="l" rtl="0">
              <a:lnSpc>
                <a:spcPct val="100000"/>
              </a:lnSpc>
              <a:spcBef>
                <a:spcPts val="0"/>
              </a:spcBef>
              <a:spcAft>
                <a:spcPts val="0"/>
              </a:spcAft>
              <a:buFont typeface="Arial" panose="020B0604020202020204" pitchFamily="34" charset="0"/>
              <a:buChar char="•"/>
            </a:pPr>
            <a:r>
              <a:rPr lang="en-US" sz="1800" dirty="0"/>
              <a:t>To handle the variety of communication between the tasks in the AGV System, four communication patterns are applied: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Asynchronous Message Communication. The Asynchronous Message Communication pattern is widely used in the AGV System because most communication is one-way, and this pattern has the advantage of not letting the consumers hold up the producers. </a:t>
            </a:r>
          </a:p>
          <a:p>
            <a:pPr marL="285750" lvl="0" indent="-285750" algn="l" rtl="0">
              <a:lnSpc>
                <a:spcPct val="100000"/>
              </a:lnSpc>
              <a:spcBef>
                <a:spcPts val="0"/>
              </a:spcBef>
              <a:spcAft>
                <a:spcPts val="0"/>
              </a:spcAft>
              <a:buFont typeface="Arial" panose="020B0604020202020204" pitchFamily="34" charset="0"/>
              <a:buChar char="•"/>
            </a:pPr>
            <a:r>
              <a:rPr lang="en-US" sz="1800" dirty="0"/>
              <a:t>The Vehicle Control task needs to be able to receive messages from either of its two producers, Supervisory System Proxy and Arrival Sensor Component, in any order. </a:t>
            </a:r>
          </a:p>
          <a:p>
            <a:pPr marL="285750" lvl="0" indent="-285750" algn="l" rtl="0">
              <a:lnSpc>
                <a:spcPct val="100000"/>
              </a:lnSpc>
              <a:spcBef>
                <a:spcPts val="0"/>
              </a:spcBef>
              <a:spcAft>
                <a:spcPts val="0"/>
              </a:spcAft>
              <a:buFont typeface="Arial" panose="020B0604020202020204" pitchFamily="34" charset="0"/>
              <a:buChar char="•"/>
            </a:pPr>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best way to handle this requirement for flexibility is through asynchronous message communication, with one input message queue for the Vehicle Control task, so that Vehicle Control will receive whichever message arrives first, move command or station arrival. </a:t>
            </a: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Vehicle Timer task sends asynchronous AGV status messages to the Display Proxy task, which receives these messages on a message queue.</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Bidirectional Asynchronous Communication. This communication pattern is used between the Supervisory System Proxy and Vehicle Control,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because considerable time could elapse between Supervisory System Proxy sending the move command to Vehicle Control and Vehicle Control sending the acknowledge response to the Supervisory System Proxy (after the AGV has arrived at its destination).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Thus, move and acknowledge messages are decoupled.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Synchronous Message Communication without Reply. This pattern is used when the producer needs to make sure that the consumer has accepted the message before the producer continues.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This pattern is used between the Vehicle Control and Arm Component, as well as between Vehicle Control and Motor Component.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In both cases, the consumer task is idle until it accepts the message, so the Vehicle Control producer is not held up after sending the message.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7.5 Architectural Communication Patterns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Call/Return. This pattern is used when AGV Control and Vehicle Timer</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invoke the operations of the passive Vehicle Status (see Figure 24.14) data abstraction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8410" y="1105535"/>
            <a:ext cx="6562725" cy="344932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321435" y="312420"/>
            <a:ext cx="640270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7.6 Component-Based Software Architecture</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Automated Guided Vehicle System component is designed as a composite component that contains eight simple part components; seven of these are concurrent components (Supervisory System Proxy, Arrival Sensor Component, Vehicle Control, Vehicle Timer, Arm Component, Motor Component, and Display Proxy), and the other is a passive data abstraction object (Vehicle Status).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Each component port is defined in terms of its provided and/or required interfaces.</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Some producer components – in particular, the input component – do not provide a software interface, because they receive their inputs directly from the external hardware input device.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However, they require an interface provided by the control component in order to send messages to the control component.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24.16 depicts the port and required interface for the input component Arrival Sensor Component.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This input component, as well as the Supervisory System Proxy component, has the same required interface – IAGVControl, which is provided by the Vehicle Control component.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pic>
        <p:nvPicPr>
          <p:cNvPr id="3" name="Picture 2"/>
          <p:cNvPicPr>
            <a:picLocks noChangeAspect="1"/>
          </p:cNvPicPr>
          <p:nvPr/>
        </p:nvPicPr>
        <p:blipFill>
          <a:blip r:embed="rId3"/>
          <a:stretch>
            <a:fillRect/>
          </a:stretch>
        </p:blipFill>
        <p:spPr>
          <a:xfrm>
            <a:off x="1266190" y="1198880"/>
            <a:ext cx="6409690" cy="354393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output components do not require a software interface because their outputs go directly to external hardware output devices.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However, they need to provide an interface to receive messages sent by the control component.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24.16 depicts the ports and provided interfaces for the two output components of the AGV System.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24.17 also shows the specifications of the interfaces in terms of the operations they provide. The Arm Component and Motor Component output components each have a provided port:</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PArm for Arm Component, which provides the interface IArm</a:t>
            </a:r>
          </a:p>
          <a:p>
            <a:pPr marL="742950" lvl="1" indent="-285750" algn="l" rtl="0">
              <a:lnSpc>
                <a:spcPct val="100000"/>
              </a:lnSpc>
              <a:spcBef>
                <a:spcPts val="0"/>
              </a:spcBef>
              <a:spcAft>
                <a:spcPts val="0"/>
              </a:spcAft>
              <a:buFont typeface="Arial" panose="020B0604020202020204" pitchFamily="34" charset="0"/>
              <a:buChar char="•"/>
            </a:pPr>
            <a:r>
              <a:rPr lang="en-US" sz="1800" dirty="0">
                <a:sym typeface="+mn-ea"/>
              </a:rPr>
              <a:t>PMotor for Motor Component, which provides the interface IMotor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Display Proxy component has a provided port called PDisplay, which in turn provides an interface called IDisplay, as shown in Figure 24.16. Figure 24.17 shows the specification of the interface.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Some components, such as control components, need to provide interfaces for the producer components to use and require interfaces that are provided by output components.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Vehicle Control component has several ports – one provided port and three required ports – as shown in Figure 24.16.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Each required port is used to interface to a different consumer component and is given the prefix R – for example, RArm.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provided port, which is called PAGVControl, provides the interface IAGVControl, which is required by the producer components.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pic>
        <p:nvPicPr>
          <p:cNvPr id="3" name="Picture 2"/>
          <p:cNvPicPr>
            <a:picLocks noChangeAspect="1"/>
          </p:cNvPicPr>
          <p:nvPr/>
        </p:nvPicPr>
        <p:blipFill>
          <a:blip r:embed="rId3"/>
          <a:stretch>
            <a:fillRect/>
          </a:stretch>
        </p:blipFill>
        <p:spPr>
          <a:xfrm>
            <a:off x="1334770" y="1304925"/>
            <a:ext cx="6207125" cy="338010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Figure 24.17. It is kept simple by having only one operation, processControlRequest, which has an input parameter, controlRequest, that holds the name and contents of the individual message.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Having each control request as a separate operation would make the interface more complicated when considering evolution of the system because it would need the addition or deletion of operations rather than changing a parameter.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263650"/>
            <a:ext cx="7264400" cy="353187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ports and interfaces of the periodic timer component are shown in Figures 24.16 and 24.17. The Vehicle Timer has two required ports with two required interfaces.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first required interface is IAGVStatus, which allows it to read AGV status information from the Vehicle Status data abstraction object.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second required interface is IDisplay, which allows Vehicle Timer to send AGV status messages to Display Proxy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419225" y="312420"/>
            <a:ext cx="6304915" cy="68453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63485" y="42583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pic>
        <p:nvPicPr>
          <p:cNvPr id="3" name="Picture 2"/>
          <p:cNvPicPr>
            <a:picLocks noChangeAspect="1"/>
          </p:cNvPicPr>
          <p:nvPr/>
        </p:nvPicPr>
        <p:blipFill>
          <a:blip r:embed="rId3"/>
          <a:stretch>
            <a:fillRect/>
          </a:stretch>
        </p:blipFill>
        <p:spPr>
          <a:xfrm>
            <a:off x="1419225" y="1252855"/>
            <a:ext cx="6066790" cy="3370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914" y="2150848"/>
            <a:ext cx="4059900" cy="841800"/>
          </a:xfrm>
        </p:spPr>
        <p:txBody>
          <a:bodyPr/>
          <a:lstStyle/>
          <a:p>
            <a:r>
              <a:rPr lang="en-US" sz="2400" dirty="0"/>
              <a:t>USE CASE MODELING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307465" y="163830"/>
            <a:ext cx="6304915" cy="719455"/>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608240" y="29502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ym typeface="+mn-ea"/>
              </a:rPr>
              <a:t>7.7 Design of Component Interfaces</a:t>
            </a:r>
          </a:p>
        </p:txBody>
      </p:sp>
      <p:sp>
        <p:nvSpPr>
          <p:cNvPr id="3468" name="Google Shape;3468;p36"/>
          <p:cNvSpPr txBox="1">
            <a:spLocks noGrp="1"/>
          </p:cNvSpPr>
          <p:nvPr>
            <p:ph type="body" idx="1"/>
          </p:nvPr>
        </p:nvSpPr>
        <p:spPr>
          <a:xfrm>
            <a:off x="1036955" y="1020445"/>
            <a:ext cx="7264400" cy="35725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Font typeface="Arial" panose="020B0604020202020204" pitchFamily="34" charset="0"/>
              <a:buNone/>
            </a:pPr>
            <a:r>
              <a:rPr lang="en-US" sz="1800" dirty="0">
                <a:sym typeface="+mn-ea"/>
              </a:rPr>
              <a:t>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update operation stores the next AGV destination and the command to be executed there (load or unload).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check operation receives the current station number and returns whether this is the destination or not; if it is the destination, it also returns whether the station command is load or unload.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read operation returns the location, destination, and load/unload command.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The attributes of the Vehicle Status data abstraction class are given in Figure 24.18. </a:t>
            </a:r>
          </a:p>
          <a:p>
            <a:pPr marL="285750" lvl="0" indent="-285750" algn="l" rtl="0">
              <a:lnSpc>
                <a:spcPct val="100000"/>
              </a:lnSpc>
              <a:spcBef>
                <a:spcPts val="0"/>
              </a:spcBef>
              <a:spcAft>
                <a:spcPts val="0"/>
              </a:spcAft>
              <a:buFont typeface="Arial" panose="020B0604020202020204" pitchFamily="34" charset="0"/>
              <a:buChar char="•"/>
            </a:pPr>
            <a:r>
              <a:rPr lang="en-US" sz="1800" dirty="0">
                <a:sym typeface="+mn-ea"/>
              </a:rPr>
              <a:t>This figure also depicts the state machine class design for Vehicle State Machine, which is encapsulated inside the Vehicle Control component.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922"/>
        <p:cNvGrpSpPr/>
        <p:nvPr/>
      </p:nvGrpSpPr>
      <p:grpSpPr>
        <a:xfrm>
          <a:off x="0" y="0"/>
          <a:ext cx="0" cy="0"/>
          <a:chOff x="0" y="0"/>
          <a:chExt cx="0" cy="0"/>
        </a:xfrm>
      </p:grpSpPr>
      <p:sp>
        <p:nvSpPr>
          <p:cNvPr id="7923" name="Google Shape;7923;p69"/>
          <p:cNvSpPr/>
          <p:nvPr/>
        </p:nvSpPr>
        <p:spPr>
          <a:xfrm>
            <a:off x="2956050" y="3927850"/>
            <a:ext cx="3231900" cy="4581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6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Thanks!</a:t>
            </a:r>
            <a:endParaRPr dirty="0"/>
          </a:p>
        </p:txBody>
      </p:sp>
      <p:sp>
        <p:nvSpPr>
          <p:cNvPr id="7926" name="Google Shape;7926;p69"/>
          <p:cNvSpPr txBox="1"/>
          <p:nvPr/>
        </p:nvSpPr>
        <p:spPr>
          <a:xfrm>
            <a:off x="3072000" y="4019800"/>
            <a:ext cx="3000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endParaRPr dirty="0">
              <a:solidFill>
                <a:schemeClr val="lt1"/>
              </a:solidFill>
              <a:latin typeface="Barlow" panose="00000500000000000000"/>
              <a:ea typeface="Barlow" panose="00000500000000000000"/>
              <a:cs typeface="Barlow" panose="00000500000000000000"/>
              <a:sym typeface="Barlow" panose="00000500000000000000"/>
            </a:endParaRPr>
          </a:p>
        </p:txBody>
      </p:sp>
      <p:grpSp>
        <p:nvGrpSpPr>
          <p:cNvPr id="7927" name="Google Shape;7927;p69"/>
          <p:cNvGrpSpPr/>
          <p:nvPr/>
        </p:nvGrpSpPr>
        <p:grpSpPr>
          <a:xfrm>
            <a:off x="818864" y="1283100"/>
            <a:ext cx="519900" cy="2577300"/>
            <a:chOff x="6571964" y="1283100"/>
            <a:chExt cx="519900" cy="2577300"/>
          </a:xfrm>
        </p:grpSpPr>
        <p:grpSp>
          <p:nvGrpSpPr>
            <p:cNvPr id="7928" name="Google Shape;7928;p69"/>
            <p:cNvGrpSpPr/>
            <p:nvPr/>
          </p:nvGrpSpPr>
          <p:grpSpPr>
            <a:xfrm>
              <a:off x="6571964" y="1283100"/>
              <a:ext cx="519900" cy="519900"/>
              <a:chOff x="7714964" y="1346801"/>
              <a:chExt cx="519900" cy="519900"/>
            </a:xfrm>
          </p:grpSpPr>
          <p:sp>
            <p:nvSpPr>
              <p:cNvPr id="7929" name="Google Shape;7929;p69"/>
              <p:cNvSpPr/>
              <p:nvPr/>
            </p:nvSpPr>
            <p:spPr>
              <a:xfrm>
                <a:off x="7714964" y="1346801"/>
                <a:ext cx="519900" cy="519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0" name="Google Shape;7930;p69"/>
              <p:cNvSpPr/>
              <p:nvPr/>
            </p:nvSpPr>
            <p:spPr>
              <a:xfrm>
                <a:off x="7903521" y="1469648"/>
                <a:ext cx="142813" cy="274210"/>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1" name="Google Shape;7931;p69"/>
            <p:cNvGrpSpPr/>
            <p:nvPr/>
          </p:nvGrpSpPr>
          <p:grpSpPr>
            <a:xfrm>
              <a:off x="6571964" y="3340500"/>
              <a:ext cx="519900" cy="519900"/>
              <a:chOff x="7714964" y="3404201"/>
              <a:chExt cx="519900" cy="519900"/>
            </a:xfrm>
          </p:grpSpPr>
          <p:sp>
            <p:nvSpPr>
              <p:cNvPr id="7932" name="Google Shape;7932;p69"/>
              <p:cNvSpPr/>
              <p:nvPr/>
            </p:nvSpPr>
            <p:spPr>
              <a:xfrm>
                <a:off x="7714964" y="3404201"/>
                <a:ext cx="519900" cy="519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33" name="Google Shape;7933;p69"/>
              <p:cNvGrpSpPr/>
              <p:nvPr/>
            </p:nvGrpSpPr>
            <p:grpSpPr>
              <a:xfrm>
                <a:off x="7860939" y="3550168"/>
                <a:ext cx="227950" cy="227966"/>
                <a:chOff x="5183619" y="2845488"/>
                <a:chExt cx="166375" cy="166374"/>
              </a:xfrm>
            </p:grpSpPr>
            <p:sp>
              <p:nvSpPr>
                <p:cNvPr id="7934" name="Google Shape;7934;p69"/>
                <p:cNvSpPr/>
                <p:nvPr/>
              </p:nvSpPr>
              <p:spPr>
                <a:xfrm>
                  <a:off x="5183619" y="2845488"/>
                  <a:ext cx="40130" cy="166373"/>
                </a:xfrm>
                <a:custGeom>
                  <a:avLst/>
                  <a:gdLst/>
                  <a:ahLst/>
                  <a:cxnLst/>
                  <a:rect l="l" t="t" r="r" b="b"/>
                  <a:pathLst>
                    <a:path w="2736" h="11343" extrusionOk="0">
                      <a:moveTo>
                        <a:pt x="1368" y="1"/>
                      </a:moveTo>
                      <a:cubicBezTo>
                        <a:pt x="601" y="1"/>
                        <a:pt x="1" y="635"/>
                        <a:pt x="1" y="1368"/>
                      </a:cubicBezTo>
                      <a:cubicBezTo>
                        <a:pt x="1" y="2136"/>
                        <a:pt x="601" y="2736"/>
                        <a:pt x="1368" y="2736"/>
                      </a:cubicBezTo>
                      <a:cubicBezTo>
                        <a:pt x="2136" y="2736"/>
                        <a:pt x="2736" y="2136"/>
                        <a:pt x="2736" y="1368"/>
                      </a:cubicBezTo>
                      <a:cubicBezTo>
                        <a:pt x="2736" y="635"/>
                        <a:pt x="2136" y="1"/>
                        <a:pt x="1368" y="1"/>
                      </a:cubicBezTo>
                      <a:close/>
                      <a:moveTo>
                        <a:pt x="201" y="3770"/>
                      </a:moveTo>
                      <a:lnTo>
                        <a:pt x="201" y="11342"/>
                      </a:lnTo>
                      <a:lnTo>
                        <a:pt x="2536" y="11342"/>
                      </a:lnTo>
                      <a:lnTo>
                        <a:pt x="2536" y="377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5" name="Google Shape;7935;p69"/>
                <p:cNvSpPr/>
                <p:nvPr/>
              </p:nvSpPr>
              <p:spPr>
                <a:xfrm>
                  <a:off x="5242819" y="2897851"/>
                  <a:ext cx="107175" cy="114010"/>
                </a:xfrm>
                <a:custGeom>
                  <a:avLst/>
                  <a:gdLst/>
                  <a:ahLst/>
                  <a:cxnLst/>
                  <a:rect l="l" t="t" r="r" b="b"/>
                  <a:pathLst>
                    <a:path w="7307" h="7773" extrusionOk="0">
                      <a:moveTo>
                        <a:pt x="4504" y="0"/>
                      </a:moveTo>
                      <a:cubicBezTo>
                        <a:pt x="3337" y="0"/>
                        <a:pt x="2569" y="634"/>
                        <a:pt x="2269" y="1234"/>
                      </a:cubicBezTo>
                      <a:lnTo>
                        <a:pt x="2236" y="1234"/>
                      </a:lnTo>
                      <a:lnTo>
                        <a:pt x="2236" y="200"/>
                      </a:lnTo>
                      <a:lnTo>
                        <a:pt x="1" y="200"/>
                      </a:lnTo>
                      <a:lnTo>
                        <a:pt x="1" y="7772"/>
                      </a:lnTo>
                      <a:lnTo>
                        <a:pt x="2336" y="7772"/>
                      </a:lnTo>
                      <a:lnTo>
                        <a:pt x="2336" y="4036"/>
                      </a:lnTo>
                      <a:cubicBezTo>
                        <a:pt x="2336" y="3036"/>
                        <a:pt x="2536" y="2068"/>
                        <a:pt x="3737" y="2068"/>
                      </a:cubicBezTo>
                      <a:cubicBezTo>
                        <a:pt x="4938" y="2068"/>
                        <a:pt x="4971" y="3202"/>
                        <a:pt x="4971" y="4103"/>
                      </a:cubicBezTo>
                      <a:lnTo>
                        <a:pt x="4971" y="7772"/>
                      </a:lnTo>
                      <a:lnTo>
                        <a:pt x="7306" y="7772"/>
                      </a:lnTo>
                      <a:lnTo>
                        <a:pt x="7306" y="3603"/>
                      </a:lnTo>
                      <a:cubicBezTo>
                        <a:pt x="7306" y="1568"/>
                        <a:pt x="6872" y="0"/>
                        <a:pt x="4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7936" name="Google Shape;7936;p69"/>
            <p:cNvGrpSpPr/>
            <p:nvPr/>
          </p:nvGrpSpPr>
          <p:grpSpPr>
            <a:xfrm>
              <a:off x="6571964" y="1968900"/>
              <a:ext cx="519900" cy="519900"/>
              <a:chOff x="7714964" y="2032601"/>
              <a:chExt cx="519900" cy="519900"/>
            </a:xfrm>
          </p:grpSpPr>
          <p:sp>
            <p:nvSpPr>
              <p:cNvPr id="7937" name="Google Shape;7937;p69"/>
              <p:cNvSpPr/>
              <p:nvPr/>
            </p:nvSpPr>
            <p:spPr>
              <a:xfrm>
                <a:off x="7714964" y="2032601"/>
                <a:ext cx="519900" cy="519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8" name="Google Shape;7938;p69"/>
              <p:cNvSpPr/>
              <p:nvPr/>
            </p:nvSpPr>
            <p:spPr>
              <a:xfrm>
                <a:off x="7841507" y="2182255"/>
                <a:ext cx="266835" cy="220570"/>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9" name="Google Shape;7939;p69"/>
            <p:cNvGrpSpPr/>
            <p:nvPr/>
          </p:nvGrpSpPr>
          <p:grpSpPr>
            <a:xfrm>
              <a:off x="6571964" y="2654700"/>
              <a:ext cx="519900" cy="519900"/>
              <a:chOff x="7714964" y="2718401"/>
              <a:chExt cx="519900" cy="519900"/>
            </a:xfrm>
          </p:grpSpPr>
          <p:sp>
            <p:nvSpPr>
              <p:cNvPr id="7940" name="Google Shape;7940;p69"/>
              <p:cNvSpPr/>
              <p:nvPr/>
            </p:nvSpPr>
            <p:spPr>
              <a:xfrm>
                <a:off x="7714964" y="2718401"/>
                <a:ext cx="519900" cy="519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41" name="Google Shape;7941;p69"/>
              <p:cNvGrpSpPr/>
              <p:nvPr/>
            </p:nvGrpSpPr>
            <p:grpSpPr>
              <a:xfrm>
                <a:off x="7849214" y="2854902"/>
                <a:ext cx="251400" cy="246897"/>
                <a:chOff x="4710126" y="2841640"/>
                <a:chExt cx="183490" cy="180190"/>
              </a:xfrm>
            </p:grpSpPr>
            <p:sp>
              <p:nvSpPr>
                <p:cNvPr id="7942" name="Google Shape;7942;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3" name="Google Shape;7943;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sp>
        <p:nvSpPr>
          <p:cNvPr id="7944" name="Google Shape;7944;p69"/>
          <p:cNvSpPr txBox="1"/>
          <p:nvPr/>
        </p:nvSpPr>
        <p:spPr>
          <a:xfrm>
            <a:off x="2661150" y="3037500"/>
            <a:ext cx="3821700" cy="7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dirty="0">
                <a:solidFill>
                  <a:schemeClr val="dk1"/>
                </a:solidFill>
                <a:latin typeface="Hind" panose="02000000000000000000"/>
                <a:ea typeface="Hind" panose="02000000000000000000"/>
                <a:cs typeface="Hind" panose="02000000000000000000"/>
                <a:sym typeface="Hind" panose="02000000000000000000"/>
              </a:rPr>
              <a:t>CREDITS: This presentation template was created by </a:t>
            </a:r>
            <a:r>
              <a:rPr lang="en-GB" b="1" dirty="0">
                <a:solidFill>
                  <a:schemeClr val="dk1"/>
                </a:solidFill>
                <a:uFill>
                  <a:noFill/>
                </a:uFill>
                <a:latin typeface="Hind" panose="02000000000000000000"/>
                <a:ea typeface="Hind" panose="02000000000000000000"/>
                <a:cs typeface="Hind" panose="02000000000000000000"/>
                <a:sym typeface="Hind" panose="02000000000000000000"/>
                <a:hlinkClick r:id="rId3"/>
              </a:rPr>
              <a:t>Slidesgo</a:t>
            </a:r>
            <a:r>
              <a:rPr lang="en-GB" dirty="0">
                <a:solidFill>
                  <a:schemeClr val="dk1"/>
                </a:solidFill>
                <a:latin typeface="Hind" panose="02000000000000000000"/>
                <a:ea typeface="Hind" panose="02000000000000000000"/>
                <a:cs typeface="Hind" panose="02000000000000000000"/>
                <a:sym typeface="Hind" panose="02000000000000000000"/>
              </a:rPr>
              <a:t>, including icons by </a:t>
            </a:r>
            <a:r>
              <a:rPr lang="en-GB" b="1" dirty="0">
                <a:solidFill>
                  <a:schemeClr val="dk1"/>
                </a:solidFill>
                <a:uFill>
                  <a:noFill/>
                </a:uFill>
                <a:latin typeface="Hind" panose="02000000000000000000"/>
                <a:ea typeface="Hind" panose="02000000000000000000"/>
                <a:cs typeface="Hind" panose="02000000000000000000"/>
                <a:sym typeface="Hind" panose="02000000000000000000"/>
                <a:hlinkClick r:id="rId4"/>
              </a:rPr>
              <a:t>Flaticon</a:t>
            </a:r>
            <a:r>
              <a:rPr lang="en-GB" dirty="0">
                <a:solidFill>
                  <a:schemeClr val="dk1"/>
                </a:solidFill>
                <a:latin typeface="Hind" panose="02000000000000000000"/>
                <a:ea typeface="Hind" panose="02000000000000000000"/>
                <a:cs typeface="Hind" panose="02000000000000000000"/>
                <a:sym typeface="Hind" panose="02000000000000000000"/>
              </a:rPr>
              <a:t>, infographics &amp; images by </a:t>
            </a:r>
            <a:r>
              <a:rPr lang="en-GB" b="1" dirty="0">
                <a:solidFill>
                  <a:schemeClr val="dk1"/>
                </a:solidFill>
                <a:uFill>
                  <a:noFill/>
                </a:uFill>
                <a:latin typeface="Hind" panose="02000000000000000000"/>
                <a:ea typeface="Hind" panose="02000000000000000000"/>
                <a:cs typeface="Hind" panose="02000000000000000000"/>
                <a:sym typeface="Hind" panose="02000000000000000000"/>
                <a:hlinkClick r:id="rId5"/>
              </a:rPr>
              <a:t>Freepik</a:t>
            </a:r>
            <a:endParaRPr b="1" dirty="0">
              <a:solidFill>
                <a:schemeClr val="dk1"/>
              </a:solidFill>
              <a:latin typeface="Hind" panose="02000000000000000000"/>
              <a:ea typeface="Hind" panose="02000000000000000000"/>
              <a:cs typeface="Hind" panose="02000000000000000000"/>
              <a:sym typeface="Hind"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8" name="Google Shape;3468;p36"/>
          <p:cNvSpPr txBox="1">
            <a:spLocks noGrp="1"/>
          </p:cNvSpPr>
          <p:nvPr>
            <p:ph type="body" idx="1"/>
          </p:nvPr>
        </p:nvSpPr>
        <p:spPr>
          <a:xfrm>
            <a:off x="759460" y="1089660"/>
            <a:ext cx="7402830" cy="3573145"/>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use case model for the AGV System is depicted in Figure 24.1. From the problem description, it can be determined that there are two use cases, one dealing with the vehicle moving to a station and the second dealing with sending vehicle status to the display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There are four actors: Supervisory System, Display System, Arrival Sensor, and Clock. </a:t>
            </a:r>
          </a:p>
          <a:p>
            <a:pPr marL="285750" lvl="0" indent="-285750" algn="l" rtl="0">
              <a:lnSpc>
                <a:spcPct val="100000"/>
              </a:lnSpc>
              <a:spcBef>
                <a:spcPts val="0"/>
              </a:spcBef>
              <a:spcAft>
                <a:spcPts val="0"/>
              </a:spcAft>
              <a:buFont typeface="Arial" panose="020B0604020202020204" pitchFamily="34" charset="0"/>
              <a:buChar char="•"/>
            </a:pPr>
            <a:r>
              <a:rPr lang="en-US" sz="1800" dirty="0"/>
              <a:t>From the perspective of the AGV System, the Supervisory System and Display System are external system actors. </a:t>
            </a:r>
          </a:p>
          <a:p>
            <a:pPr marL="285750" lvl="0" indent="-285750" algn="l" rtl="0">
              <a:lnSpc>
                <a:spcPct val="100000"/>
              </a:lnSpc>
              <a:spcBef>
                <a:spcPts val="0"/>
              </a:spcBef>
              <a:spcAft>
                <a:spcPts val="0"/>
              </a:spcAft>
              <a:buFont typeface="Arial" panose="020B0604020202020204" pitchFamily="34" charset="0"/>
              <a:buChar char="•"/>
            </a:pPr>
            <a:r>
              <a:rPr lang="en-US" sz="1800" dirty="0"/>
              <a:t>The Arrival Sensor is an input device actor, whereas the Clock is a timer actor. The use case descriptions are given next.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Move to Station Use Case</a:t>
            </a:r>
          </a:p>
        </p:txBody>
      </p:sp>
      <p:sp>
        <p:nvSpPr>
          <p:cNvPr id="3468" name="Google Shape;3468;p36"/>
          <p:cNvSpPr txBox="1">
            <a:spLocks noGrp="1"/>
          </p:cNvSpPr>
          <p:nvPr>
            <p:ph type="body" idx="1"/>
          </p:nvPr>
        </p:nvSpPr>
        <p:spPr>
          <a:xfrm>
            <a:off x="720090" y="1152525"/>
            <a:ext cx="7703820" cy="351028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Supervisory System is a primary actor that initiates the Move to Station use case, because it sends the move command to the AGV System. </a:t>
            </a:r>
          </a:p>
          <a:p>
            <a:pPr marL="285750" lvl="0" indent="-285750" algn="l" rtl="0">
              <a:lnSpc>
                <a:spcPct val="100000"/>
              </a:lnSpc>
              <a:spcBef>
                <a:spcPts val="0"/>
              </a:spcBef>
              <a:spcAft>
                <a:spcPts val="0"/>
              </a:spcAft>
              <a:buFont typeface="Arial" panose="020B0604020202020204" pitchFamily="34" charset="0"/>
              <a:buChar char="•"/>
            </a:pPr>
            <a:r>
              <a:rPr lang="en-US" sz="1800" dirty="0"/>
              <a:t>The Arrival Sensor is a secondary actor that participates in the use case as it notifies the vehicle when it has reached a station. The use case description is as follows:</a:t>
            </a:r>
          </a:p>
        </p:txBody>
      </p:sp>
    </p:spTree>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4197</Words>
  <Application>Microsoft Office PowerPoint</Application>
  <PresentationFormat>On-screen Show (16:9)</PresentationFormat>
  <Paragraphs>222</Paragraphs>
  <Slides>71</Slides>
  <Notes>58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Chewy</vt:lpstr>
      <vt:lpstr>Roboto Condensed Light</vt:lpstr>
      <vt:lpstr>Bebas Neue</vt:lpstr>
      <vt:lpstr>Hind</vt:lpstr>
      <vt:lpstr>Calibri</vt:lpstr>
      <vt:lpstr>Raleway ExtraBold</vt:lpstr>
      <vt:lpstr>Nunito Light</vt:lpstr>
      <vt:lpstr>Barlow</vt:lpstr>
      <vt:lpstr>Geography Subject for Elementary: Europe Continent by Slidesgo</vt:lpstr>
      <vt:lpstr>SWD 392 - Software Architecture and Design</vt:lpstr>
      <vt:lpstr>24 Real-Time Software Architecture Case Study</vt:lpstr>
      <vt:lpstr>PROBLEM DESCRIPTION</vt:lpstr>
      <vt:lpstr>PowerPoint Presentation</vt:lpstr>
      <vt:lpstr>PowerPoint Presentation</vt:lpstr>
      <vt:lpstr>PowerPoint Presentation</vt:lpstr>
      <vt:lpstr>USE CASE MODELING</vt:lpstr>
      <vt:lpstr>PowerPoint Presentation</vt:lpstr>
      <vt:lpstr>2.1 Move to Station Use Case</vt:lpstr>
      <vt:lpstr>2.1 Move to Station Use Case</vt:lpstr>
      <vt:lpstr>2.1 Move to Station Use Case</vt:lpstr>
      <vt:lpstr>2.1 Move to Station Use Case</vt:lpstr>
      <vt:lpstr>2.1 Move to Station Use Case</vt:lpstr>
      <vt:lpstr>2.2 Send Status Use Case</vt:lpstr>
      <vt:lpstr>2.2 Send Status Use Case</vt:lpstr>
      <vt:lpstr>STATIC MODELING</vt:lpstr>
      <vt:lpstr>PowerPoint Presentation</vt:lpstr>
      <vt:lpstr>PowerPoint Presentation</vt:lpstr>
      <vt:lpstr>3.1 Conceptual Static Modeling</vt:lpstr>
      <vt:lpstr>3.2 Software System Context Modeling</vt:lpstr>
      <vt:lpstr>3.2 Software System Context Modeling</vt:lpstr>
      <vt:lpstr>3.2 Software System Context Modeling</vt:lpstr>
      <vt:lpstr>OBJECT AND CLASS STRUCTURING</vt:lpstr>
      <vt:lpstr>PowerPoint Presentation</vt:lpstr>
      <vt:lpstr>PowerPoint Presentation</vt:lpstr>
      <vt:lpstr>DYNAMIC STATE MACHINE MODELING</vt:lpstr>
      <vt:lpstr>PowerPoint Presentation</vt:lpstr>
      <vt:lpstr>PowerPoint Presentation</vt:lpstr>
      <vt:lpstr>PowerPoint Presentation</vt:lpstr>
      <vt:lpstr>PowerPoint Presentation</vt:lpstr>
      <vt:lpstr>DYNAMIC INTERACTION MODELING</vt:lpstr>
      <vt:lpstr>PowerPoint Presentation</vt:lpstr>
      <vt:lpstr>6.1 Dynamic Modeling for Move to Station</vt:lpstr>
      <vt:lpstr>6.1 Dynamic Modeling for Move to Station</vt:lpstr>
      <vt:lpstr>6.1 Dynamic Modeling for Move to Station</vt:lpstr>
      <vt:lpstr>6.2 Dynamic Modeling for Send Vehicle Status</vt:lpstr>
      <vt:lpstr>6.2 Dynamic Modeling for Send Vehicle Status</vt:lpstr>
      <vt:lpstr>DESIGN MODELING</vt:lpstr>
      <vt:lpstr>PowerPoint Presentation</vt:lpstr>
      <vt:lpstr>PowerPoint Presentation</vt:lpstr>
      <vt:lpstr>7.1 Integrated Communication Diagram</vt:lpstr>
      <vt:lpstr>7.2 Component-Based Software Architecture of Factory Automation System</vt:lpstr>
      <vt:lpstr>7.3 Software Architecture of Automatic Guided Vehicle System</vt:lpstr>
      <vt:lpstr>7.3 Software Architecture of Automatic Guided Vehicle System</vt:lpstr>
      <vt:lpstr>7.3 Software Architecture of Automatic Guided Vehicle System</vt:lpstr>
      <vt:lpstr>7.3 Software Architecture of Automatic Guided Vehicle System</vt:lpstr>
      <vt:lpstr>7.3 Software Architecture of Automatic Guided Vehicle System</vt:lpstr>
      <vt:lpstr>7.4 Concurrent Software Architecture</vt:lpstr>
      <vt:lpstr>7.4 Concurrent Software Architecture</vt:lpstr>
      <vt:lpstr>7.4 Concurrent Software Architecture</vt:lpstr>
      <vt:lpstr>7.4 Concurrent Software Architecture</vt:lpstr>
      <vt:lpstr>7.4 Concurrent Software Architecture</vt:lpstr>
      <vt:lpstr>7.5 Architectural Communication Patterns</vt:lpstr>
      <vt:lpstr>7.5 Architectural Communication Patterns</vt:lpstr>
      <vt:lpstr>7.5 Architectural Communication Patterns</vt:lpstr>
      <vt:lpstr>7.5 Architectural Communication Patterns</vt:lpstr>
      <vt:lpstr>7.5 Architectural Communication Patterns</vt:lpstr>
      <vt:lpstr>7.5 Architectural Communication Patterns</vt:lpstr>
      <vt:lpstr>7.5 Architectural Communication Patterns</vt:lpstr>
      <vt:lpstr>7.6 Component-Based Software Architecture</vt:lpstr>
      <vt:lpstr>7.7 Design of Component Interfaces</vt:lpstr>
      <vt:lpstr>7.7 Design of Component Interfaces</vt:lpstr>
      <vt:lpstr>7.7 Design of Component Interfaces</vt:lpstr>
      <vt:lpstr>7.7 Design of Component Interfaces</vt:lpstr>
      <vt:lpstr>7.7 Design of Component Interfaces</vt:lpstr>
      <vt:lpstr>7.7 Design of Component Interfaces</vt:lpstr>
      <vt:lpstr>7.7 Design of Component Interfaces</vt:lpstr>
      <vt:lpstr>7.7 Design of Component Interfaces</vt:lpstr>
      <vt:lpstr>7.7 Design of Component Interfaces</vt:lpstr>
      <vt:lpstr>7.7 Design of Component Interfaces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Subject for Elementary: Europe Continent</dc:title>
  <dc:creator/>
  <cp:lastModifiedBy>Lam Huu Khanh Phuong (FE FPTU HCM)</cp:lastModifiedBy>
  <cp:revision>15</cp:revision>
  <dcterms:created xsi:type="dcterms:W3CDTF">2022-03-09T06:12:00Z</dcterms:created>
  <dcterms:modified xsi:type="dcterms:W3CDTF">2022-04-27T02:27:38Z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00E6A77B3B9C4D21A6A861D4E59CD16B</vt:lpwstr>
  </property>
  <property fmtid="{D5CDD505-2E9C-101B-9397-08002B2CF9AE}" pid="3" name="KSOProductBuildVer">
    <vt:lpwstr>1033-11.2.0.10463</vt:lpwstr>
  </property>
</Properties>
</file>