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FC2CBA-8D7B-4CBE-AD69-54099734437B}">
          <p14:sldIdLst>
            <p14:sldId id="330"/>
            <p14:sldId id="319"/>
            <p14:sldId id="334"/>
          </p14:sldIdLst>
        </p14:section>
        <p14:section name="COMPONENT" id="{3AAD1CC0-3DF3-4A61-8FBC-7DBF08F24AB3}">
          <p14:sldIdLst>
            <p14:sldId id="331"/>
            <p14:sldId id="320"/>
            <p14:sldId id="321"/>
            <p14:sldId id="322"/>
            <p14:sldId id="297"/>
          </p14:sldIdLst>
        </p14:section>
        <p14:section name="FUNCTION" id="{69E8F230-1883-425F-B3CC-5EF0A9A47B8D}">
          <p14:sldIdLst>
            <p14:sldId id="261"/>
            <p14:sldId id="294"/>
            <p14:sldId id="323"/>
            <p14:sldId id="324"/>
            <p14:sldId id="296"/>
            <p14:sldId id="298"/>
            <p14:sldId id="325"/>
            <p14:sldId id="299"/>
            <p14:sldId id="306"/>
            <p14:sldId id="307"/>
            <p14:sldId id="308"/>
            <p14:sldId id="309"/>
            <p14:sldId id="301"/>
            <p14:sldId id="303"/>
            <p14:sldId id="304"/>
            <p14:sldId id="263"/>
            <p14:sldId id="311"/>
            <p14:sldId id="265"/>
          </p14:sldIdLst>
        </p14:section>
        <p14:section name="BUS" id="{3E985631-65FB-4C82-A78E-44D22E498371}">
          <p14:sldIdLst>
            <p14:sldId id="269"/>
            <p14:sldId id="270"/>
            <p14:sldId id="271"/>
            <p14:sldId id="305"/>
            <p14:sldId id="273"/>
            <p14:sldId id="332"/>
            <p14:sldId id="326"/>
            <p14:sldId id="313"/>
            <p14:sldId id="274"/>
          </p14:sldIdLst>
        </p14:section>
        <p14:section name="QUESTION" id="{0C93D480-E303-49C1-9FAF-65CB7F461787}">
          <p14:sldIdLst>
            <p14:sldId id="333"/>
            <p14:sldId id="27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61124" autoAdjust="0"/>
  </p:normalViewPr>
  <p:slideViewPr>
    <p:cSldViewPr>
      <p:cViewPr>
        <p:scale>
          <a:sx n="100" d="100"/>
          <a:sy n="100" d="100"/>
        </p:scale>
        <p:origin x="18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25" d="100"/>
        <a:sy n="125" d="100"/>
      </p:scale>
      <p:origin x="0" y="-2202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Software</a:t>
          </a:r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/>
            <a:t>A sequence of codes or instructions</a:t>
          </a:r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/>
            <a:t>Part of the hardware interprets each instruction and generates control signals</a:t>
          </a:r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/>
            <a:t>Provide a new sequence of codes for each new program instead of rewiring the hardware</a:t>
          </a:r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/>
            <a:t>Major components:</a:t>
          </a:r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/>
            <a:t>Means of reporting results</a:t>
          </a:r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/>
            <a:t>Output module</a:t>
          </a:r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/>
            <a:t>Contains basic components for accepting data and instructions and converting them into an internal form of signals usable by the system</a:t>
          </a:r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/>
            <a:t>Input module</a:t>
          </a:r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/>
            <a:t>I/O Components</a:t>
          </a:r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/>
            <a:t>Module of general-purpose arithmetic and logic functions</a:t>
          </a:r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/>
            <a:t>Instruction interpreter</a:t>
          </a:r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/>
            <a:t>CPU	</a:t>
          </a:r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/>
            <a:t>Specifies the address in memory for the next read or write</a:t>
          </a:r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/>
            <a:t>Contains the data to be written into memory or receives the data read from memory</a:t>
          </a:r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/>
            <a:t>Specifies a particular I/O device</a:t>
          </a:r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/>
            <a:t>Used for the exchange of data between an I/O module and the CPU</a:t>
          </a:r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/>
            <a:t>Data transferred from processor to memory or from memory to processor</a:t>
          </a:r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Data transferred to or from a peripheral device by transferring between the processor and an</a:t>
          </a:r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/>
            <a:t>The processor may perform some arithmetic or logic operation on data</a:t>
          </a:r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An instruction may specify that the sequence of execution be altered</a:t>
          </a:r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        I/O module</a:t>
          </a:r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 custLinFactNeighborY="4664"/>
      <dgm:spPr/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</dgm:pt>
  </dgm:ptLst>
  <dgm:cxnLst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Memory to processor</a:t>
          </a:r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memory</a:t>
          </a:r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processor</a:t>
          </a:r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I/O</a:t>
          </a:r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or from memory</a:t>
          </a:r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 (DMA)</a:t>
          </a: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</dgm:pt>
    <dgm:pt modelId="{8D70B0D6-0FC4-4B4B-B3A6-877C0FF37A51}" type="pres">
      <dgm:prSet presAssocID="{17553587-2D3D-FC4F-8137-B6F55B24A175}" presName="textNode" presStyleLbl="bgShp" presStyleIdx="0" presStyleCnt="5"/>
      <dgm:spPr/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</dgm:pt>
    <dgm:pt modelId="{7ABC80D2-827C-C244-8E22-58D79F96E4BC}" type="pres">
      <dgm:prSet presAssocID="{0C55DB15-68B7-6846-9986-2C88DD67F02C}" presName="textNode" presStyleLbl="bgShp" presStyleIdx="1" presStyleCnt="5"/>
      <dgm:spPr/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</dgm:pt>
    <dgm:pt modelId="{9FA69D95-BE40-EC4E-979A-EAF928AA7B0B}" type="pres">
      <dgm:prSet presAssocID="{64B1C973-0182-0343-888C-8B1FBF55A968}" presName="textNode" presStyleLbl="bgShp" presStyleIdx="2" presStyleCnt="5"/>
      <dgm:spPr/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</dgm:pt>
    <dgm:pt modelId="{4F4B6C10-CD58-DB43-A37F-24A6FD08ED0F}" type="pres">
      <dgm:prSet presAssocID="{D2A707C6-0E91-8144-BDBE-B55204826D27}" presName="textNode" presStyleLbl="bgShp" presStyleIdx="3" presStyleCnt="5"/>
      <dgm:spPr/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</dgm:pt>
    <dgm:pt modelId="{08CEF94A-E93E-574E-989A-04C40BF07E2B}" type="pres">
      <dgm:prSet presAssocID="{CF04471B-2672-AC42-B681-E03987162B5B}" presName="textNode" presStyleLbl="bgShp" presStyleIdx="4" presStyleCnt="5"/>
      <dgm:spPr/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A communication pathway connecting two or more devices</a:t>
          </a:r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Key characteristic is that it is a shared transmission medium</a:t>
          </a:r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/>
            <a:t>Signals transmitted by any one device are available for reception by all other devices attached to the bus</a:t>
          </a:r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/>
            <a:t>If two devices transmit during the same time period their signals will overlap and become garbled</a:t>
          </a:r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Typically consists of multiple communication lines</a:t>
          </a:r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Each line is capable of transmitting signals representing binary 1 and binary 0</a:t>
          </a:r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Computer systems contain a number of different buses that provide pathways between components at various levels of the computer system hierarchy</a:t>
          </a:r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/>
            <a:t>A bus that connects major computer components (processor, memory, I/O)</a:t>
          </a:r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/>
            <a:t>The most common computer interconnection structures are based on the use of one or more system buses</a:t>
          </a:r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</dgm:pt>
    <dgm:pt modelId="{631121B5-F90D-4E46-B8FD-6CEC9D573020}" type="pres">
      <dgm:prSet presAssocID="{27D62082-75CC-184C-9FB7-60E6C8978923}" presName="sibTrans" presStyleLbl="sibTrans1D1" presStyleIdx="0" presStyleCnt="5"/>
      <dgm:spPr/>
    </dgm:pt>
    <dgm:pt modelId="{7F0E2F1E-C94E-DA40-B648-541F47EB3C53}" type="pres">
      <dgm:prSet presAssocID="{27D62082-75CC-184C-9FB7-60E6C8978923}" presName="connectorText" presStyleLbl="sibTrans1D1" presStyleIdx="0" presStyleCnt="5"/>
      <dgm:spPr/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</dgm:pt>
    <dgm:pt modelId="{6E7EBF88-55F2-0E4E-90DA-D1819370D293}" type="pres">
      <dgm:prSet presAssocID="{953D51F2-F817-5E4D-8D86-196CB93CCC36}" presName="sibTrans" presStyleLbl="sibTrans1D1" presStyleIdx="1" presStyleCnt="5"/>
      <dgm:spPr/>
    </dgm:pt>
    <dgm:pt modelId="{9BF7BD5C-860D-934F-89CF-ACA271BC028C}" type="pres">
      <dgm:prSet presAssocID="{953D51F2-F817-5E4D-8D86-196CB93CCC36}" presName="connectorText" presStyleLbl="sibTrans1D1" presStyleIdx="1" presStyleCnt="5"/>
      <dgm:spPr/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</dgm:pt>
    <dgm:pt modelId="{51079562-9429-E64A-9F8F-15ABD7DBF7FD}" type="pres">
      <dgm:prSet presAssocID="{C2D31CE6-9201-EC44-B718-1FF04AE572E4}" presName="sibTrans" presStyleLbl="sibTrans1D1" presStyleIdx="2" presStyleCnt="5"/>
      <dgm:spPr/>
    </dgm:pt>
    <dgm:pt modelId="{E7CBA334-3534-BB45-AC94-C45FF46DDE2D}" type="pres">
      <dgm:prSet presAssocID="{C2D31CE6-9201-EC44-B718-1FF04AE572E4}" presName="connectorText" presStyleLbl="sibTrans1D1" presStyleIdx="2" presStyleCnt="5"/>
      <dgm:spPr/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</dgm:pt>
    <dgm:pt modelId="{C1D27491-8205-D643-90DC-71FD8A31FE32}" type="pres">
      <dgm:prSet presAssocID="{893785DB-B566-C34C-9F83-50CFBE946D7E}" presName="sibTrans" presStyleLbl="sibTrans1D1" presStyleIdx="3" presStyleCnt="5"/>
      <dgm:spPr/>
    </dgm:pt>
    <dgm:pt modelId="{0B0338DD-BBC5-D445-A1DF-1C17B2010AD2}" type="pres">
      <dgm:prSet presAssocID="{893785DB-B566-C34C-9F83-50CFBE946D7E}" presName="connectorText" presStyleLbl="sibTrans1D1" presStyleIdx="3" presStyleCnt="5"/>
      <dgm:spPr/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</dgm:pt>
    <dgm:pt modelId="{71B0C6C9-D4C6-D84F-8A1A-6C057EDBC2A7}" type="pres">
      <dgm:prSet presAssocID="{D77C5A79-43C5-E749-B5E4-BAA9AF38EDBC}" presName="sibTrans" presStyleLbl="sibTrans1D1" presStyleIdx="4" presStyleCnt="5"/>
      <dgm:spPr/>
    </dgm:pt>
    <dgm:pt modelId="{62EFFE04-00EA-D148-93F4-E1428BE2580F}" type="pres">
      <dgm:prSet presAssocID="{D77C5A79-43C5-E749-B5E4-BAA9AF38EDBC}" presName="connectorText" presStyleLbl="sibTrans1D1" presStyleIdx="4" presStyleCnt="5"/>
      <dgm:spPr/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</dgm:pt>
  </dgm:ptLst>
  <dgm:cxnLst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</a:t>
          </a:r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sequence of codes or instructions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Part of the hardware interprets each instruction and generates control signals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Provide a new sequence of codes for each new program instead of rewiring the hardware</a:t>
          </a:r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 components:</a:t>
          </a:r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CPU	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Instruction interpreter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Module of general-purpose arithmetic and logic functions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I/O Components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Contains basic components for accepting data and instructions and converting them into an internal form of signals usable by the system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Output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Means of reporting results</a:t>
          </a:r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the address in memory for the next read or write</a:t>
          </a:r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Contains the data to be written into memory or receives the data read from memory</a:t>
          </a:r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a particular I/O device</a:t>
          </a:r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for the exchange of data between an I/O module and the CPU</a:t>
          </a:r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processor may perform some arithmetic or logic operation on data</a:t>
          </a:r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instruction may specify that the sequence of execution be altered</a:t>
          </a:r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to or from a peripheral device by transferring between the processor and an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    I/O module</a:t>
          </a:r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from processor to memory or from memory to processor</a:t>
          </a:r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Memory to processor</a:t>
          </a:r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memory</a:t>
          </a:r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processor</a:t>
          </a:r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I/O</a:t>
          </a:r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or from memory</a:t>
          </a:r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 (DMA)</a:t>
          </a: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communication pathway connecting two or more devices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characteristic is that it is a shared transmission medium</a:t>
          </a:r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Signals transmitted by any one device are available for reception by all other devices attached to the bus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If two devices transmit during the same time period their signals will overlap and become garbled</a:t>
          </a:r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Typically consists of multiple communication lines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line is capable of transmitting signals representing binary 1 and binary 0</a:t>
          </a:r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Computer systems contain a number of different buses that provide pathways between components at various levels of the computer system hierarchy</a:t>
          </a:r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bus that connects major computer components (processor, memory, I/O)</a:t>
          </a:r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most common computer interconnection structures are based on the use of one or more system buses</a:t>
          </a:r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>
                <a:latin typeface="Times New Roman" pitchFamily="-110" charset="0"/>
              </a:rPr>
              <a:t> Level View of Computer Function and </a:t>
            </a:r>
            <a:r>
              <a:rPr lang="en-US" baseline="0">
                <a:latin typeface="Times New Roman" pitchFamily="-110" charset="0"/>
              </a:rPr>
              <a:t>Interconnection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PC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 may specify that the sequence of execution be altered.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Xét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memory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địa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chỉ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300…</a:t>
            </a:r>
            <a:b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</a:b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PC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địa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chỉ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đang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xử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lý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Mã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1940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IR (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chỉ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dẫn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</a:t>
            </a:r>
          </a:p>
          <a:p>
            <a:r>
              <a:rPr lang="en-GB" dirty="0"/>
              <a:t>1 | 940</a:t>
            </a:r>
          </a:p>
          <a:p>
            <a:r>
              <a:rPr lang="en-GB" dirty="0"/>
              <a:t>1 ở </a:t>
            </a:r>
            <a:r>
              <a:rPr lang="en-GB" dirty="0" err="1"/>
              <a:t>hệ</a:t>
            </a:r>
            <a:r>
              <a:rPr lang="en-GB" dirty="0"/>
              <a:t> HEX,</a:t>
            </a:r>
          </a:p>
          <a:p>
            <a:endParaRPr lang="en-GB" dirty="0"/>
          </a:p>
          <a:p>
            <a:r>
              <a:rPr lang="en-GB" dirty="0"/>
              <a:t>Thanh </a:t>
            </a:r>
            <a:r>
              <a:rPr lang="en-GB" dirty="0" err="1"/>
              <a:t>ghi</a:t>
            </a:r>
            <a:r>
              <a:rPr lang="en-GB" dirty="0"/>
              <a:t> PC </a:t>
            </a:r>
            <a:r>
              <a:rPr lang="en-GB" dirty="0" err="1"/>
              <a:t>đẩy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mới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CPU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quản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lí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thông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qua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interruption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interrupt processing is completed, execution resumes (Figure 3.8). 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 user program does not have to contain any special code to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accommodate interrupts; the processor and the operating system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an interrupt is pending, the processor does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first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science portfolio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đơn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nhận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vi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máy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điều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khiển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sắp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xếp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-&gt;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CPU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 (processor, memory, I/O) that communicate with each other. In effect, a computer is 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 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 (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cắt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Thus, only one device at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These3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performance: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năng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suất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hệ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thống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thời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đồng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/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 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không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đồng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3.3.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Disable all interrupts while an interrupt is being processed.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Define priorities for interrupts and to allow an interrupt of higher priority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to cause a lower-priority interrupt handler to be interrupted.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3.5.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/>
              </a:rPr>
              <a:t>With multiple buses, there are fewer devices per bus. This </a:t>
            </a:r>
            <a:r>
              <a:rPr lang="en-US" b="1" i="0" dirty="0">
                <a:solidFill>
                  <a:srgbClr val="34495E"/>
                </a:solidFill>
                <a:effectLst/>
                <a:latin typeface="Ubuntu"/>
              </a:rPr>
              <a:t>(1)</a:t>
            </a:r>
            <a:r>
              <a:rPr lang="en-US" b="0" i="0" dirty="0">
                <a:solidFill>
                  <a:srgbClr val="34495E"/>
                </a:solidFill>
                <a:effectLst/>
                <a:latin typeface="Ubuntu"/>
              </a:rPr>
              <a:t> reduces propagation delay, 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/>
              </a:rPr>
              <a:t>because each bus can be shorter, and </a:t>
            </a:r>
            <a:r>
              <a:rPr lang="en-US" b="1" i="0" dirty="0">
                <a:solidFill>
                  <a:srgbClr val="34495E"/>
                </a:solidFill>
                <a:effectLst/>
                <a:latin typeface="Ubuntu"/>
              </a:rPr>
              <a:t>(2)</a:t>
            </a:r>
            <a:r>
              <a:rPr lang="en-US" b="0" i="0" dirty="0">
                <a:solidFill>
                  <a:srgbClr val="34495E"/>
                </a:solidFill>
                <a:effectLst/>
                <a:latin typeface="Ubuntu"/>
              </a:rPr>
              <a:t> reduces bottleneck effects.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</a:t>
            </a:r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internal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(to the CPU)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Similarly, an I/O address register (I/OAR) specifies a particular I/O device.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buffer (I/OBR) register is used for the exchange of data between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and the CPU.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consists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set of locations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defined by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sequentially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Each location contains a binary number that can be interpreted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machine is turned off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some sort of unrecoverable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instruction that halts the computer is encountered.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Next: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Tìm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nạp</a:t>
            </a:r>
            <a:b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</a:b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-&gt; Execute -&gt;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Lặp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/>
              <a:t>William Stallings, Computer Organization and Architecture,9</a:t>
            </a:r>
            <a:r>
              <a:rPr lang="en-GB" sz="1800" baseline="30000" dirty="0"/>
              <a:t>th</a:t>
            </a:r>
            <a:r>
              <a:rPr lang="en-GB" sz="1800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program counter (PC) </a:t>
            </a:r>
            <a:r>
              <a:rPr lang="en-US" sz="2000" b="1" dirty="0"/>
              <a:t>holds the address </a:t>
            </a:r>
            <a:r>
              <a:rPr lang="en-US" sz="2000" dirty="0"/>
              <a:t>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increments the PC after each instruction fetch so that it will fetch the next instruction in sequence</a:t>
            </a:r>
          </a:p>
          <a:p>
            <a:r>
              <a:rPr lang="en-US" dirty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interprets the instruction and performs the required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74251583"/>
              </p:ext>
            </p:extLst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Opcode 4 bits </a:t>
            </a:r>
            <a:r>
              <a:rPr kumimoji="1" lang="en-US" sz="1800" dirty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</a:p>
        </p:txBody>
      </p:sp>
    </p:spTree>
  </p:cSld>
  <p:clrMapOvr>
    <a:masterClrMapping/>
  </p:clrMapOvr>
  <p:transition spd="med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B050"/>
                </a:solidFill>
              </a:rPr>
              <a:t>Load AC from memory 940(h)</a:t>
            </a:r>
            <a:endParaRPr lang="en-US" sz="1600" dirty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>
                <a:solidFill>
                  <a:srgbClr val="3333FF"/>
                </a:solidFill>
              </a:rPr>
              <a:t>5</a:t>
            </a:r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>
                <a:solidFill>
                  <a:schemeClr val="tx1"/>
                </a:solidFill>
              </a:rPr>
              <a:t> 0010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/>
              <a:t>Virtually all computers provide a mechanism by which other modules (I/O, memory) may </a:t>
            </a:r>
            <a:r>
              <a:rPr kumimoji="1" lang="en-US" b="1" dirty="0"/>
              <a:t>interrupt </a:t>
            </a:r>
            <a:r>
              <a:rPr kumimoji="1" lang="en-US" dirty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</p:grp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Read keyboard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Proccess</a:t>
            </a:r>
            <a:r>
              <a:rPr lang="en-US" sz="1800" dirty="0"/>
              <a:t> controls hardware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With 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 decides whether CPU accepts interrupt or not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6D443-09AB-4362-AE52-BFB22FA1A06B}"/>
              </a:ext>
            </a:extLst>
          </p:cNvPr>
          <p:cNvSpPr txBox="1"/>
          <p:nvPr/>
        </p:nvSpPr>
        <p:spPr>
          <a:xfrm>
            <a:off x="-3073667" y="1476077"/>
            <a:ext cx="307363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sz="14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If an interrupt is pending, the processor does the following:</a:t>
            </a:r>
          </a:p>
          <a:p>
            <a:pPr algn="just"/>
            <a:endParaRPr kumimoji="1" lang="en-US" sz="14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just"/>
            <a:r>
              <a:rPr kumimoji="1" lang="en-US" sz="14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• </a:t>
            </a:r>
            <a:r>
              <a:rPr kumimoji="1" lang="en-US" sz="1400" b="1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rPr>
              <a:t>It suspends execution of the current program being executed and saves its context. </a:t>
            </a:r>
            <a:r>
              <a:rPr kumimoji="1" lang="en-US" sz="14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This means saving the address of the next instruction to be executed (current contents of the program counter) and any other data relevant to the processor’s current activity.</a:t>
            </a:r>
          </a:p>
          <a:p>
            <a:pPr algn="just"/>
            <a:endParaRPr kumimoji="1" lang="en-US" sz="1400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just"/>
            <a:r>
              <a:rPr kumimoji="1" lang="en-US" sz="14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• </a:t>
            </a:r>
            <a:r>
              <a:rPr kumimoji="1" lang="en-US" sz="1400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rPr>
              <a:t>It sets the program counter to the starting address of an </a:t>
            </a:r>
            <a:r>
              <a:rPr kumimoji="1" lang="en-US" sz="1400" i="1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rPr>
              <a:t>interrupt handler routine</a:t>
            </a:r>
            <a:r>
              <a:rPr kumimoji="1" lang="en-US" sz="1400" i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How are they connected?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I/O module can exchange data directly with the processor</a:t>
            </a:r>
          </a:p>
          <a:p>
            <a:r>
              <a:rPr lang="en-GB" dirty="0">
                <a:solidFill>
                  <a:schemeClr val="tx1"/>
                </a:solidFill>
              </a:rPr>
              <a:t>Processor can read data from or write data to an I/O module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Processor identifies a specific device that is controlled by a particular I/O module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I/O instructions rather than memory referencing instructions</a:t>
            </a:r>
          </a:p>
          <a:p>
            <a:r>
              <a:rPr lang="en-GB" dirty="0">
                <a:solidFill>
                  <a:schemeClr val="tx1"/>
                </a:solidFill>
              </a:rPr>
              <a:t>In some cases it is desirable to allow I/O exchanges to occur directly with memory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I/O module issues read or write commands to memory relieving (</a:t>
            </a:r>
            <a:r>
              <a:rPr lang="en-GB" dirty="0" err="1">
                <a:solidFill>
                  <a:schemeClr val="tx1"/>
                </a:solidFill>
              </a:rPr>
              <a:t>làm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giảm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nhẹ</a:t>
            </a:r>
            <a:r>
              <a:rPr lang="en-GB" dirty="0">
                <a:solidFill>
                  <a:schemeClr val="tx1"/>
                </a:solidFill>
              </a:rPr>
              <a:t>) the processor of responsibility for the exchange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This operation is known as direct memory access (DMA)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3.3-</a:t>
            </a:r>
            <a:br>
              <a:rPr lang="en-GB" sz="2800" dirty="0"/>
            </a:br>
            <a:r>
              <a:rPr lang="en-GB" sz="2800" dirty="0"/>
              <a:t>Interconne_</a:t>
            </a:r>
            <a:br>
              <a:rPr lang="en-GB" sz="2800" dirty="0"/>
            </a:br>
            <a:r>
              <a:rPr lang="en-GB" sz="2800" dirty="0"/>
              <a:t>ction </a:t>
            </a:r>
            <a:br>
              <a:rPr lang="en-GB" sz="2800" dirty="0"/>
            </a:br>
            <a:r>
              <a:rPr lang="en-GB" sz="2800" dirty="0"/>
              <a:t>Structures</a:t>
            </a: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/>
              <a:t>The interconnection structure must support the following </a:t>
            </a:r>
            <a:r>
              <a:rPr lang="en-GB" sz="2400" b="1" dirty="0"/>
              <a:t>types of transfers:</a:t>
            </a: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67242836"/>
              </p:ext>
            </p:extLst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85892" y="836712"/>
            <a:ext cx="2843808" cy="6172200"/>
          </a:xfrm>
        </p:spPr>
        <p:txBody>
          <a:bodyPr vert="horz"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0864" y="1196752"/>
            <a:ext cx="7879568" cy="3672408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Data lines that provide a path for moving data among system modules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May consist </a:t>
            </a:r>
            <a:r>
              <a:rPr lang="en-GB" b="1" dirty="0">
                <a:solidFill>
                  <a:schemeClr val="tx1"/>
                </a:solidFill>
              </a:rPr>
              <a:t>of 32, 64, 128, or more separate lines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 number of lines is referred to as the </a:t>
            </a:r>
            <a:r>
              <a:rPr lang="en-GB" b="1" i="1" dirty="0">
                <a:solidFill>
                  <a:schemeClr val="tx1"/>
                </a:solidFill>
              </a:rPr>
              <a:t>width</a:t>
            </a:r>
            <a:r>
              <a:rPr lang="en-GB" b="1" dirty="0">
                <a:solidFill>
                  <a:schemeClr val="tx1"/>
                </a:solidFill>
              </a:rPr>
              <a:t> of the data bus</a:t>
            </a:r>
            <a:r>
              <a:rPr lang="vi-VN" b="1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number of lines </a:t>
            </a:r>
            <a:r>
              <a:rPr lang="en-GB" dirty="0">
                <a:solidFill>
                  <a:schemeClr val="tx1"/>
                </a:solidFill>
              </a:rPr>
              <a:t>determines </a:t>
            </a:r>
            <a:r>
              <a:rPr lang="en-GB" b="1" dirty="0">
                <a:solidFill>
                  <a:schemeClr val="tx1"/>
                </a:solidFill>
              </a:rPr>
              <a:t>how many bits can be transferred at a time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 width of the data bus is </a:t>
            </a:r>
            <a:r>
              <a:rPr lang="en-GB" b="1" dirty="0">
                <a:solidFill>
                  <a:schemeClr val="tx1"/>
                </a:solidFill>
              </a:rPr>
              <a:t>a key factor in determining</a:t>
            </a:r>
            <a:r>
              <a:rPr lang="vi-VN" b="1" dirty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    system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27" y="5153025"/>
            <a:ext cx="30581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/>
              <a:t>   Address Bus	      Control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Used to designate the source or destination of the data on the data bus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If the processor wishes to read a word of data from memory it puts the address of the desired word on the address lines</a:t>
            </a:r>
          </a:p>
          <a:p>
            <a:r>
              <a:rPr lang="en-GB" dirty="0">
                <a:solidFill>
                  <a:schemeClr val="tx1"/>
                </a:solidFill>
              </a:rPr>
              <a:t>Width determines the maximum possible memory capacity of the system</a:t>
            </a:r>
          </a:p>
          <a:p>
            <a:r>
              <a:rPr lang="en-GB" dirty="0">
                <a:solidFill>
                  <a:schemeClr val="tx1"/>
                </a:solidFill>
              </a:rPr>
              <a:t>Also used to address I/O ports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higher order bits are used to select a particular module on the bus and the lower order bits select a memory location or I/O port within the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Used to control the </a:t>
            </a:r>
            <a:r>
              <a:rPr lang="en-US" sz="1700" b="1" dirty="0">
                <a:solidFill>
                  <a:schemeClr val="tx1"/>
                </a:solidFill>
              </a:rPr>
              <a:t>access</a:t>
            </a:r>
            <a:r>
              <a:rPr lang="en-US" sz="1700" dirty="0">
                <a:solidFill>
                  <a:schemeClr val="tx1"/>
                </a:solidFill>
              </a:rPr>
              <a:t> and the </a:t>
            </a:r>
            <a:r>
              <a:rPr lang="en-US" sz="1700" b="1" dirty="0">
                <a:solidFill>
                  <a:schemeClr val="tx1"/>
                </a:solidFill>
              </a:rPr>
              <a:t>use of the data and address lines</a:t>
            </a:r>
          </a:p>
          <a:p>
            <a:r>
              <a:rPr lang="en-US" sz="1700" dirty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Control signals transmit both </a:t>
            </a:r>
            <a:r>
              <a:rPr lang="en-US" sz="1700" b="1" dirty="0">
                <a:solidFill>
                  <a:schemeClr val="tx1"/>
                </a:solidFill>
              </a:rPr>
              <a:t>command</a:t>
            </a:r>
            <a:r>
              <a:rPr lang="en-US" sz="1700" dirty="0">
                <a:solidFill>
                  <a:schemeClr val="tx1"/>
                </a:solidFill>
              </a:rPr>
              <a:t> and </a:t>
            </a:r>
            <a:r>
              <a:rPr lang="en-US" sz="1700" b="1" dirty="0">
                <a:solidFill>
                  <a:schemeClr val="tx1"/>
                </a:solidFill>
              </a:rPr>
              <a:t>timing</a:t>
            </a:r>
            <a:r>
              <a:rPr lang="en-US" sz="1700" dirty="0">
                <a:solidFill>
                  <a:schemeClr val="tx1"/>
                </a:solidFill>
              </a:rPr>
              <a:t> information among system modules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Timing signals </a:t>
            </a:r>
            <a:r>
              <a:rPr lang="en-US" sz="1700" dirty="0">
                <a:solidFill>
                  <a:schemeClr val="tx1"/>
                </a:solidFill>
              </a:rPr>
              <a:t>indicate the validity of data and address information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Command signals</a:t>
            </a:r>
            <a:r>
              <a:rPr lang="en-US" sz="1700" dirty="0">
                <a:solidFill>
                  <a:schemeClr val="tx1"/>
                </a:solidFill>
              </a:rPr>
              <a:t> specify operations to be performed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r>
              <a:rPr lang="vi-VN" dirty="0"/>
              <a:t>   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4784" y="1039906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536" y="881284"/>
            <a:ext cx="2072923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3.4- </a:t>
            </a:r>
            <a:r>
              <a:rPr lang="en-US" sz="2800">
                <a:solidFill>
                  <a:schemeClr val="tx1"/>
                </a:solidFill>
              </a:rPr>
              <a:t>Bus Interconnection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/>
              <a:t>Dedicated</a:t>
            </a:r>
            <a:r>
              <a:rPr kumimoji="1" lang="en-US" sz="1800" dirty="0"/>
              <a:t>: chuyên dụng, </a:t>
            </a:r>
            <a:r>
              <a:rPr kumimoji="1" lang="en-US" sz="1800" b="1" dirty="0"/>
              <a:t>multiplex</a:t>
            </a:r>
            <a:r>
              <a:rPr kumimoji="1" lang="en-US" sz="1800" dirty="0"/>
              <a:t>: đa thành phần</a:t>
            </a:r>
          </a:p>
          <a:p>
            <a:r>
              <a:rPr kumimoji="1" lang="en-US" sz="1800" b="1" dirty="0"/>
              <a:t>Arbitration</a:t>
            </a:r>
            <a:r>
              <a:rPr kumimoji="1" lang="en-US" sz="1800" dirty="0"/>
              <a:t>: </a:t>
            </a:r>
            <a:r>
              <a:rPr kumimoji="1" lang="en-US" sz="1800" dirty="0" err="1"/>
              <a:t>phân</a:t>
            </a:r>
            <a:r>
              <a:rPr kumimoji="1" lang="en-US" sz="1800" dirty="0"/>
              <a:t> </a:t>
            </a:r>
            <a:r>
              <a:rPr kumimoji="1" lang="en-US" sz="1800" dirty="0" err="1"/>
              <a:t>xử</a:t>
            </a:r>
            <a:r>
              <a:rPr kumimoji="1" lang="en-US" sz="1800" dirty="0"/>
              <a:t>, </a:t>
            </a:r>
            <a:r>
              <a:rPr kumimoji="1" lang="en-US" sz="1800" dirty="0" err="1"/>
              <a:t>quản</a:t>
            </a:r>
            <a:r>
              <a:rPr kumimoji="1" lang="en-US" sz="1800" dirty="0"/>
              <a:t> </a:t>
            </a:r>
            <a:r>
              <a:rPr kumimoji="1" lang="en-US" sz="1800" dirty="0" err="1"/>
              <a:t>lý</a:t>
            </a:r>
            <a:endParaRPr kumimoji="1" lang="vi-VN" sz="1800" dirty="0"/>
          </a:p>
          <a:p>
            <a:r>
              <a:rPr kumimoji="1" lang="en-US" sz="1800" b="1" dirty="0"/>
              <a:t>Synchronous</a:t>
            </a:r>
            <a:r>
              <a:rPr kumimoji="1" lang="en-US" sz="1800" dirty="0"/>
              <a:t>- </a:t>
            </a:r>
            <a:r>
              <a:rPr kumimoji="1" lang="en-US" sz="1800" dirty="0" err="1"/>
              <a:t>đồng</a:t>
            </a:r>
            <a:r>
              <a:rPr kumimoji="1" lang="en-US" sz="1800" dirty="0"/>
              <a:t> </a:t>
            </a:r>
            <a:r>
              <a:rPr kumimoji="1" lang="en-US" sz="1800" dirty="0" err="1"/>
              <a:t>bộ</a:t>
            </a:r>
            <a:r>
              <a:rPr kumimoji="1" lang="vi-VN" sz="1800" dirty="0"/>
              <a:t> </a:t>
            </a:r>
            <a:r>
              <a:rPr kumimoji="1" lang="en-US" sz="1800" dirty="0"/>
              <a:t>-</a:t>
            </a:r>
            <a:r>
              <a:rPr kumimoji="1" lang="vi-VN" sz="1800" dirty="0"/>
              <a:t> </a:t>
            </a:r>
            <a:r>
              <a:rPr kumimoji="1" lang="en-US" sz="1800" dirty="0"/>
              <a:t>At a time, only one device can uses the bus. The others must wait until the bus is idle.</a:t>
            </a:r>
          </a:p>
          <a:p>
            <a:r>
              <a:rPr kumimoji="1" lang="en-US" sz="1800" b="1" dirty="0"/>
              <a:t>Asynchronous</a:t>
            </a:r>
            <a:r>
              <a:rPr kumimoji="1" lang="en-US" sz="1800" dirty="0"/>
              <a:t>- không </a:t>
            </a:r>
            <a:r>
              <a:rPr kumimoji="1" lang="en-US" sz="1800" dirty="0" err="1"/>
              <a:t>đồng</a:t>
            </a:r>
            <a:r>
              <a:rPr kumimoji="1" lang="en-US" sz="1800" dirty="0"/>
              <a:t> </a:t>
            </a:r>
            <a:r>
              <a:rPr kumimoji="1" lang="en-US" sz="1800" dirty="0" err="1"/>
              <a:t>bộ</a:t>
            </a:r>
            <a:r>
              <a:rPr kumimoji="1" lang="vi-VN" sz="1800" dirty="0"/>
              <a:t> </a:t>
            </a:r>
            <a:r>
              <a:rPr kumimoji="1" lang="en-US" sz="1800" dirty="0"/>
              <a:t>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3.1 What general categories of functions are specified by computer instructions? </a:t>
            </a:r>
          </a:p>
          <a:p>
            <a:r>
              <a:rPr lang="en-US" dirty="0"/>
              <a:t>3.2 List and briefly define the possible states that define an instruction execution. </a:t>
            </a:r>
          </a:p>
          <a:p>
            <a:r>
              <a:rPr lang="en-US" dirty="0"/>
              <a:t>3.3 List and briefly define two approaches to dealing with multiple interrupts. </a:t>
            </a:r>
          </a:p>
          <a:p>
            <a:r>
              <a:rPr lang="en-US" dirty="0"/>
              <a:t>3.4 What types of transfers must a computer’s interconnection structure (e.g., bus) support? 	</a:t>
            </a:r>
          </a:p>
          <a:p>
            <a:r>
              <a:rPr lang="en-US" dirty="0"/>
              <a:t>3.5 What is the benefit of using a multiple-bus architecture compared to a single-bus architecture?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3.5- Point-to-Point Interconnect</a:t>
            </a:r>
          </a:p>
          <a:p>
            <a:r>
              <a:rPr lang="en-US" dirty="0"/>
              <a:t>3.6- PCI Express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/>
              <a:t>Computer function</a:t>
            </a:r>
          </a:p>
          <a:p>
            <a:pPr lvl="1"/>
            <a:r>
              <a:rPr lang="en-US" dirty="0"/>
              <a:t>Instruction fetch and execute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 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Contemporary (</a:t>
            </a:r>
            <a:r>
              <a:rPr lang="en-US" dirty="0" err="1">
                <a:solidFill>
                  <a:schemeClr val="tx1"/>
                </a:solidFill>
              </a:rPr>
              <a:t>nowaday</a:t>
            </a:r>
            <a:r>
              <a:rPr lang="en-US" dirty="0">
                <a:solidFill>
                  <a:schemeClr val="tx1"/>
                </a:solidFill>
              </a:rPr>
              <a:t>) computer designs are based on concepts </a:t>
            </a:r>
            <a:r>
              <a:rPr lang="en-US" b="1" dirty="0">
                <a:solidFill>
                  <a:schemeClr val="tx1"/>
                </a:solidFill>
              </a:rPr>
              <a:t>developed by John von Neumann </a:t>
            </a:r>
            <a:r>
              <a:rPr lang="en-US" dirty="0">
                <a:solidFill>
                  <a:schemeClr val="tx1"/>
                </a:solidFill>
              </a:rPr>
              <a:t>at the Institute for Advanced Studies, Princeton</a:t>
            </a:r>
          </a:p>
          <a:p>
            <a:r>
              <a:rPr lang="en-US" dirty="0">
                <a:solidFill>
                  <a:schemeClr val="tx1"/>
                </a:solidFill>
              </a:rPr>
              <a:t>Referred to as the </a:t>
            </a:r>
            <a:r>
              <a:rPr lang="en-US" i="1" dirty="0">
                <a:solidFill>
                  <a:schemeClr val="tx1"/>
                </a:solidFill>
              </a:rPr>
              <a:t>von Neumann architecture </a:t>
            </a:r>
            <a:r>
              <a:rPr lang="en-US" dirty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Components: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8775</TotalTime>
  <Words>11542</Words>
  <Application>Microsoft Office PowerPoint</Application>
  <PresentationFormat>On-screen Show (4:3)</PresentationFormat>
  <Paragraphs>1066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Rockwell</vt:lpstr>
      <vt:lpstr>Times New Roman</vt:lpstr>
      <vt:lpstr>Ubuntu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PowerPoint Presentation</vt:lpstr>
      <vt:lpstr>PowerPoint Presentation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Nguyen Dang Loc</cp:lastModifiedBy>
  <cp:revision>226</cp:revision>
  <cp:lastPrinted>1999-09-24T09:11:31Z</cp:lastPrinted>
  <dcterms:created xsi:type="dcterms:W3CDTF">2012-06-16T23:28:52Z</dcterms:created>
  <dcterms:modified xsi:type="dcterms:W3CDTF">2021-03-28T08:40:52Z</dcterms:modified>
</cp:coreProperties>
</file>