
<file path=[Content_Types].xml><?xml version="1.0" encoding="utf-8"?>
<Types xmlns="http://schemas.openxmlformats.org/package/2006/content-types">
  <Default Extension="jpeg" ContentType="image/jpeg"/>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8" r:id="rId1"/>
  </p:sldMasterIdLst>
  <p:notesMasterIdLst>
    <p:notesMasterId r:id="rId33"/>
  </p:notesMasterIdLst>
  <p:handoutMasterIdLst>
    <p:handoutMasterId r:id="rId34"/>
  </p:handoutMasterIdLst>
  <p:sldIdLst>
    <p:sldId id="334" r:id="rId2"/>
    <p:sldId id="342" r:id="rId3"/>
    <p:sldId id="343" r:id="rId4"/>
    <p:sldId id="337" r:id="rId5"/>
    <p:sldId id="338" r:id="rId6"/>
    <p:sldId id="339" r:id="rId7"/>
    <p:sldId id="258" r:id="rId8"/>
    <p:sldId id="260" r:id="rId9"/>
    <p:sldId id="262" r:id="rId10"/>
    <p:sldId id="265" r:id="rId11"/>
    <p:sldId id="268" r:id="rId12"/>
    <p:sldId id="270" r:id="rId13"/>
    <p:sldId id="272" r:id="rId14"/>
    <p:sldId id="273" r:id="rId15"/>
    <p:sldId id="274" r:id="rId16"/>
    <p:sldId id="276" r:id="rId17"/>
    <p:sldId id="305" r:id="rId18"/>
    <p:sldId id="306" r:id="rId19"/>
    <p:sldId id="307" r:id="rId20"/>
    <p:sldId id="313" r:id="rId21"/>
    <p:sldId id="314" r:id="rId22"/>
    <p:sldId id="341" r:id="rId23"/>
    <p:sldId id="315" r:id="rId24"/>
    <p:sldId id="316" r:id="rId25"/>
    <p:sldId id="317" r:id="rId26"/>
    <p:sldId id="328" r:id="rId27"/>
    <p:sldId id="344" r:id="rId28"/>
    <p:sldId id="346" r:id="rId29"/>
    <p:sldId id="347" r:id="rId30"/>
    <p:sldId id="345" r:id="rId31"/>
    <p:sldId id="336" r:id="rId32"/>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Times New Roman" pitchFamily="-1"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 charset="0"/>
        <a:ea typeface="+mn-ea"/>
        <a:cs typeface="+mn-cs"/>
      </a:defRPr>
    </a:lvl5pPr>
    <a:lvl6pPr marL="2286000" algn="l" defTabSz="457200" rtl="0" eaLnBrk="1" latinLnBrk="0" hangingPunct="1">
      <a:defRPr sz="2400" kern="1200">
        <a:solidFill>
          <a:schemeClr val="tx1"/>
        </a:solidFill>
        <a:latin typeface="Times New Roman" pitchFamily="-1" charset="0"/>
        <a:ea typeface="+mn-ea"/>
        <a:cs typeface="+mn-cs"/>
      </a:defRPr>
    </a:lvl6pPr>
    <a:lvl7pPr marL="2743200" algn="l" defTabSz="457200" rtl="0" eaLnBrk="1" latinLnBrk="0" hangingPunct="1">
      <a:defRPr sz="2400" kern="1200">
        <a:solidFill>
          <a:schemeClr val="tx1"/>
        </a:solidFill>
        <a:latin typeface="Times New Roman" pitchFamily="-1" charset="0"/>
        <a:ea typeface="+mn-ea"/>
        <a:cs typeface="+mn-cs"/>
      </a:defRPr>
    </a:lvl7pPr>
    <a:lvl8pPr marL="3200400" algn="l" defTabSz="457200" rtl="0" eaLnBrk="1" latinLnBrk="0" hangingPunct="1">
      <a:defRPr sz="2400" kern="1200">
        <a:solidFill>
          <a:schemeClr val="tx1"/>
        </a:solidFill>
        <a:latin typeface="Times New Roman" pitchFamily="-1" charset="0"/>
        <a:ea typeface="+mn-ea"/>
        <a:cs typeface="+mn-cs"/>
      </a:defRPr>
    </a:lvl8pPr>
    <a:lvl9pPr marL="3657600" algn="l" defTabSz="457200" rtl="0" eaLnBrk="1" latinLnBrk="0" hangingPunct="1">
      <a:defRPr sz="2400" kern="1200">
        <a:solidFill>
          <a:schemeClr val="tx1"/>
        </a:solidFill>
        <a:latin typeface="Times New Roman" pitchFamily="-1"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36" autoAdjust="0"/>
    <p:restoredTop sz="72360" autoAdjust="0"/>
  </p:normalViewPr>
  <p:slideViewPr>
    <p:cSldViewPr>
      <p:cViewPr varScale="1">
        <p:scale>
          <a:sx n="82" d="100"/>
          <a:sy n="82" d="100"/>
        </p:scale>
        <p:origin x="2382" y="9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Lst>
  </p:outlineViewPr>
  <p:notesTextViewPr>
    <p:cViewPr>
      <p:scale>
        <a:sx n="100" d="100"/>
        <a:sy n="100" d="100"/>
      </p:scale>
      <p:origin x="0" y="0"/>
    </p:cViewPr>
  </p:notesTextViewPr>
  <p:sorterViewPr>
    <p:cViewPr>
      <p:scale>
        <a:sx n="66" d="100"/>
        <a:sy n="66" d="100"/>
      </p:scale>
      <p:origin x="0" y="954"/>
    </p:cViewPr>
  </p:sorterViewPr>
  <p:notesViewPr>
    <p:cSldViewPr>
      <p:cViewPr varScale="1">
        <p:scale>
          <a:sx n="61" d="100"/>
          <a:sy n="61" d="100"/>
        </p:scale>
        <p:origin x="-171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8" Type="http://schemas.openxmlformats.org/officeDocument/2006/relationships/slide" Target="slides/slide13.xml"/><Relationship Id="rId13" Type="http://schemas.openxmlformats.org/officeDocument/2006/relationships/slide" Target="slides/slide18.xml"/><Relationship Id="rId3" Type="http://schemas.openxmlformats.org/officeDocument/2006/relationships/slide" Target="slides/slide8.xml"/><Relationship Id="rId7" Type="http://schemas.openxmlformats.org/officeDocument/2006/relationships/slide" Target="slides/slide12.xml"/><Relationship Id="rId12" Type="http://schemas.openxmlformats.org/officeDocument/2006/relationships/slide" Target="slides/slide17.xml"/><Relationship Id="rId2" Type="http://schemas.openxmlformats.org/officeDocument/2006/relationships/slide" Target="slides/slide7.xml"/><Relationship Id="rId1" Type="http://schemas.openxmlformats.org/officeDocument/2006/relationships/slide" Target="slides/slide1.xml"/><Relationship Id="rId6" Type="http://schemas.openxmlformats.org/officeDocument/2006/relationships/slide" Target="slides/slide11.xml"/><Relationship Id="rId11" Type="http://schemas.openxmlformats.org/officeDocument/2006/relationships/slide" Target="slides/slide16.xml"/><Relationship Id="rId5" Type="http://schemas.openxmlformats.org/officeDocument/2006/relationships/slide" Target="slides/slide10.xml"/><Relationship Id="rId15" Type="http://schemas.openxmlformats.org/officeDocument/2006/relationships/slide" Target="slides/slide31.xml"/><Relationship Id="rId10" Type="http://schemas.openxmlformats.org/officeDocument/2006/relationships/slide" Target="slides/slide15.xml"/><Relationship Id="rId4" Type="http://schemas.openxmlformats.org/officeDocument/2006/relationships/slide" Target="slides/slide9.xml"/><Relationship Id="rId9" Type="http://schemas.openxmlformats.org/officeDocument/2006/relationships/slide" Target="slides/slide14.xml"/><Relationship Id="rId14" Type="http://schemas.openxmlformats.org/officeDocument/2006/relationships/slide" Target="slides/slide1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FA89BD-1116-324D-97C8-88FE2DB3F9E8}"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068AB26D-4CFD-9E4C-A174-AB8867C02A29}">
      <dgm:prSet custT="1"/>
      <dgm:spPr/>
      <dgm:t>
        <a:bodyPr/>
        <a:lstStyle/>
        <a:p>
          <a:pPr rtl="0"/>
          <a:r>
            <a:rPr lang="en-US" sz="1600" dirty="0"/>
            <a:t>Address field contains the effective address of the operand</a:t>
          </a:r>
        </a:p>
      </dgm:t>
    </dgm:pt>
    <dgm:pt modelId="{502DAB36-1928-9E4E-8ECF-F64517C71482}" type="parTrans" cxnId="{14F81DE7-E285-5041-BD7D-1C6C0E0658B0}">
      <dgm:prSet/>
      <dgm:spPr/>
      <dgm:t>
        <a:bodyPr/>
        <a:lstStyle/>
        <a:p>
          <a:endParaRPr lang="en-US"/>
        </a:p>
      </dgm:t>
    </dgm:pt>
    <dgm:pt modelId="{93BF055A-D774-684E-97E6-98DE66B0102C}" type="sibTrans" cxnId="{14F81DE7-E285-5041-BD7D-1C6C0E0658B0}">
      <dgm:prSet/>
      <dgm:spPr/>
      <dgm:t>
        <a:bodyPr/>
        <a:lstStyle/>
        <a:p>
          <a:endParaRPr lang="en-US"/>
        </a:p>
      </dgm:t>
    </dgm:pt>
    <dgm:pt modelId="{B61EB01F-3255-E448-843C-0813C908709C}">
      <dgm:prSet custT="1"/>
      <dgm:spPr/>
      <dgm:t>
        <a:bodyPr/>
        <a:lstStyle/>
        <a:p>
          <a:pPr rtl="0"/>
          <a:r>
            <a:rPr lang="en-US" sz="1600" dirty="0"/>
            <a:t>Effective address (EA) = address field (A)</a:t>
          </a:r>
        </a:p>
      </dgm:t>
    </dgm:pt>
    <dgm:pt modelId="{B3781EA8-B71B-414E-8CE3-304268965574}" type="parTrans" cxnId="{CE0D4EDE-2517-FA42-8909-C851D9A1E132}">
      <dgm:prSet/>
      <dgm:spPr/>
      <dgm:t>
        <a:bodyPr/>
        <a:lstStyle/>
        <a:p>
          <a:endParaRPr lang="en-US"/>
        </a:p>
      </dgm:t>
    </dgm:pt>
    <dgm:pt modelId="{48C15F19-CC9A-FA4E-98CB-651D3D84BA1A}" type="sibTrans" cxnId="{CE0D4EDE-2517-FA42-8909-C851D9A1E132}">
      <dgm:prSet/>
      <dgm:spPr/>
      <dgm:t>
        <a:bodyPr/>
        <a:lstStyle/>
        <a:p>
          <a:endParaRPr lang="en-US"/>
        </a:p>
      </dgm:t>
    </dgm:pt>
    <dgm:pt modelId="{6061AE15-8788-1048-B0F2-AB4BFD703868}">
      <dgm:prSet custT="1"/>
      <dgm:spPr/>
      <dgm:t>
        <a:bodyPr/>
        <a:lstStyle/>
        <a:p>
          <a:pPr rtl="0"/>
          <a:r>
            <a:rPr lang="en-US" sz="1600" dirty="0"/>
            <a:t>Was common in earlier generations of computers </a:t>
          </a:r>
        </a:p>
      </dgm:t>
    </dgm:pt>
    <dgm:pt modelId="{ED0C1CDD-0CC2-1640-8034-B4A5B9EFCD7A}" type="parTrans" cxnId="{2F13B68C-D465-5C48-AD8E-698DC33478E5}">
      <dgm:prSet/>
      <dgm:spPr/>
      <dgm:t>
        <a:bodyPr/>
        <a:lstStyle/>
        <a:p>
          <a:endParaRPr lang="en-US"/>
        </a:p>
      </dgm:t>
    </dgm:pt>
    <dgm:pt modelId="{E60C307D-090B-5B41-BDBF-5D633537D7BD}" type="sibTrans" cxnId="{2F13B68C-D465-5C48-AD8E-698DC33478E5}">
      <dgm:prSet/>
      <dgm:spPr/>
      <dgm:t>
        <a:bodyPr/>
        <a:lstStyle/>
        <a:p>
          <a:endParaRPr lang="en-US"/>
        </a:p>
      </dgm:t>
    </dgm:pt>
    <dgm:pt modelId="{895AE01B-6F9C-BB4E-A002-7ABAE5B78A16}">
      <dgm:prSet custT="1"/>
      <dgm:spPr/>
      <dgm:t>
        <a:bodyPr/>
        <a:lstStyle/>
        <a:p>
          <a:pPr rtl="0"/>
          <a:r>
            <a:rPr lang="en-US" sz="1600" dirty="0"/>
            <a:t>Requires only one memory reference and no special calculation</a:t>
          </a:r>
        </a:p>
      </dgm:t>
    </dgm:pt>
    <dgm:pt modelId="{729079CE-ECB0-7A45-9179-F79E02618CD5}" type="parTrans" cxnId="{A7F95E04-5640-9F40-85BF-0CEA1BFA3741}">
      <dgm:prSet/>
      <dgm:spPr/>
      <dgm:t>
        <a:bodyPr/>
        <a:lstStyle/>
        <a:p>
          <a:endParaRPr lang="en-US"/>
        </a:p>
      </dgm:t>
    </dgm:pt>
    <dgm:pt modelId="{232DA005-3DB1-E04A-99C6-A9434DDE18D3}" type="sibTrans" cxnId="{A7F95E04-5640-9F40-85BF-0CEA1BFA3741}">
      <dgm:prSet/>
      <dgm:spPr/>
      <dgm:t>
        <a:bodyPr/>
        <a:lstStyle/>
        <a:p>
          <a:endParaRPr lang="en-US"/>
        </a:p>
      </dgm:t>
    </dgm:pt>
    <dgm:pt modelId="{E7959769-F8B0-3448-94F6-C6A9B40CA168}">
      <dgm:prSet custT="1"/>
      <dgm:spPr/>
      <dgm:t>
        <a:bodyPr/>
        <a:lstStyle/>
        <a:p>
          <a:pPr rtl="0"/>
          <a:r>
            <a:rPr lang="en-US" sz="1600" dirty="0"/>
            <a:t>Limitation is that it provides only </a:t>
          </a:r>
          <a:r>
            <a:rPr lang="en-US" sz="1600" b="1" dirty="0"/>
            <a:t>a limited address space</a:t>
          </a:r>
        </a:p>
      </dgm:t>
    </dgm:pt>
    <dgm:pt modelId="{6B7CE556-39CD-C641-8A79-E73956A1C253}" type="parTrans" cxnId="{BB6D603F-0613-7247-A8C0-0F994BE8C913}">
      <dgm:prSet/>
      <dgm:spPr/>
      <dgm:t>
        <a:bodyPr/>
        <a:lstStyle/>
        <a:p>
          <a:endParaRPr lang="en-US"/>
        </a:p>
      </dgm:t>
    </dgm:pt>
    <dgm:pt modelId="{31922106-302F-0E44-A313-6D3EA063490B}" type="sibTrans" cxnId="{BB6D603F-0613-7247-A8C0-0F994BE8C913}">
      <dgm:prSet/>
      <dgm:spPr/>
      <dgm:t>
        <a:bodyPr/>
        <a:lstStyle/>
        <a:p>
          <a:endParaRPr lang="en-US"/>
        </a:p>
      </dgm:t>
    </dgm:pt>
    <dgm:pt modelId="{9F3805DB-70C8-BD4E-8D37-61EBD4D9E5E6}" type="pres">
      <dgm:prSet presAssocID="{92FA89BD-1116-324D-97C8-88FE2DB3F9E8}" presName="hierChild1" presStyleCnt="0">
        <dgm:presLayoutVars>
          <dgm:chPref val="1"/>
          <dgm:dir/>
          <dgm:animOne val="branch"/>
          <dgm:animLvl val="lvl"/>
          <dgm:resizeHandles/>
        </dgm:presLayoutVars>
      </dgm:prSet>
      <dgm:spPr/>
    </dgm:pt>
    <dgm:pt modelId="{E42C87E1-7929-CA48-A7F8-C039368070D9}" type="pres">
      <dgm:prSet presAssocID="{068AB26D-4CFD-9E4C-A174-AB8867C02A29}" presName="hierRoot1" presStyleCnt="0"/>
      <dgm:spPr/>
    </dgm:pt>
    <dgm:pt modelId="{931FC99A-3F62-9146-A872-FB474F6A460C}" type="pres">
      <dgm:prSet presAssocID="{068AB26D-4CFD-9E4C-A174-AB8867C02A29}" presName="composite" presStyleCnt="0"/>
      <dgm:spPr/>
    </dgm:pt>
    <dgm:pt modelId="{AA48DA74-07C8-5A45-AC22-9059F1952567}" type="pres">
      <dgm:prSet presAssocID="{068AB26D-4CFD-9E4C-A174-AB8867C02A29}" presName="background" presStyleLbl="node0" presStyleIdx="0" presStyleCnt="5"/>
      <dgm:spPr/>
    </dgm:pt>
    <dgm:pt modelId="{913AF7D1-B9F3-6846-94A7-D99908AC9A87}" type="pres">
      <dgm:prSet presAssocID="{068AB26D-4CFD-9E4C-A174-AB8867C02A29}" presName="text" presStyleLbl="fgAcc0" presStyleIdx="0" presStyleCnt="5" custScaleY="199038" custLinFactY="-100000" custLinFactNeighborX="5253" custLinFactNeighborY="-109857">
        <dgm:presLayoutVars>
          <dgm:chPref val="3"/>
        </dgm:presLayoutVars>
      </dgm:prSet>
      <dgm:spPr/>
    </dgm:pt>
    <dgm:pt modelId="{3448DE12-6E0A-3745-A0E4-AE081ADBBD81}" type="pres">
      <dgm:prSet presAssocID="{068AB26D-4CFD-9E4C-A174-AB8867C02A29}" presName="hierChild2" presStyleCnt="0"/>
      <dgm:spPr/>
    </dgm:pt>
    <dgm:pt modelId="{7C05869D-DCE5-224E-9A1D-1E964D1EC942}" type="pres">
      <dgm:prSet presAssocID="{B61EB01F-3255-E448-843C-0813C908709C}" presName="hierRoot1" presStyleCnt="0"/>
      <dgm:spPr/>
    </dgm:pt>
    <dgm:pt modelId="{712FC35D-374A-B145-ADBF-F81021E6AAED}" type="pres">
      <dgm:prSet presAssocID="{B61EB01F-3255-E448-843C-0813C908709C}" presName="composite" presStyleCnt="0"/>
      <dgm:spPr/>
    </dgm:pt>
    <dgm:pt modelId="{12211905-1138-A64D-A172-424F7AF19CF4}" type="pres">
      <dgm:prSet presAssocID="{B61EB01F-3255-E448-843C-0813C908709C}" presName="background" presStyleLbl="node0" presStyleIdx="1" presStyleCnt="5"/>
      <dgm:spPr/>
    </dgm:pt>
    <dgm:pt modelId="{6D46C026-68A7-5742-AF4E-074BC1F884E1}" type="pres">
      <dgm:prSet presAssocID="{B61EB01F-3255-E448-843C-0813C908709C}" presName="text" presStyleLbl="fgAcc0" presStyleIdx="1" presStyleCnt="5" custScaleY="202414" custLinFactY="-23900" custLinFactNeighborX="3113" custLinFactNeighborY="-100000">
        <dgm:presLayoutVars>
          <dgm:chPref val="3"/>
        </dgm:presLayoutVars>
      </dgm:prSet>
      <dgm:spPr/>
    </dgm:pt>
    <dgm:pt modelId="{092DFB7B-E14C-BF4B-A228-DFBBA633F7EC}" type="pres">
      <dgm:prSet presAssocID="{B61EB01F-3255-E448-843C-0813C908709C}" presName="hierChild2" presStyleCnt="0"/>
      <dgm:spPr/>
    </dgm:pt>
    <dgm:pt modelId="{3C73DDA4-5490-F240-9461-3B45FE3D6ADC}" type="pres">
      <dgm:prSet presAssocID="{6061AE15-8788-1048-B0F2-AB4BFD703868}" presName="hierRoot1" presStyleCnt="0"/>
      <dgm:spPr/>
    </dgm:pt>
    <dgm:pt modelId="{11D0DCB3-FD71-3F48-A37C-72F2FE4D1034}" type="pres">
      <dgm:prSet presAssocID="{6061AE15-8788-1048-B0F2-AB4BFD703868}" presName="composite" presStyleCnt="0"/>
      <dgm:spPr/>
    </dgm:pt>
    <dgm:pt modelId="{C5144ED8-933C-1B48-8D11-257811EF2561}" type="pres">
      <dgm:prSet presAssocID="{6061AE15-8788-1048-B0F2-AB4BFD703868}" presName="background" presStyleLbl="node0" presStyleIdx="2" presStyleCnt="5"/>
      <dgm:spPr/>
    </dgm:pt>
    <dgm:pt modelId="{297D322A-B2A9-5C43-975C-6419BB181B8E}" type="pres">
      <dgm:prSet presAssocID="{6061AE15-8788-1048-B0F2-AB4BFD703868}" presName="text" presStyleLbl="fgAcc0" presStyleIdx="2" presStyleCnt="5" custScaleY="210103">
        <dgm:presLayoutVars>
          <dgm:chPref val="3"/>
        </dgm:presLayoutVars>
      </dgm:prSet>
      <dgm:spPr/>
    </dgm:pt>
    <dgm:pt modelId="{B3B8C628-2C1D-C341-987F-15C3698181B5}" type="pres">
      <dgm:prSet presAssocID="{6061AE15-8788-1048-B0F2-AB4BFD703868}" presName="hierChild2" presStyleCnt="0"/>
      <dgm:spPr/>
    </dgm:pt>
    <dgm:pt modelId="{EA4250D9-34D5-5E4E-A24E-38A4F95D2913}" type="pres">
      <dgm:prSet presAssocID="{895AE01B-6F9C-BB4E-A002-7ABAE5B78A16}" presName="hierRoot1" presStyleCnt="0"/>
      <dgm:spPr/>
    </dgm:pt>
    <dgm:pt modelId="{04569210-A2AC-2A45-8E19-DD23236ABF8D}" type="pres">
      <dgm:prSet presAssocID="{895AE01B-6F9C-BB4E-A002-7ABAE5B78A16}" presName="composite" presStyleCnt="0"/>
      <dgm:spPr/>
    </dgm:pt>
    <dgm:pt modelId="{C6195375-255E-164A-A511-E4D563E7E84E}" type="pres">
      <dgm:prSet presAssocID="{895AE01B-6F9C-BB4E-A002-7ABAE5B78A16}" presName="background" presStyleLbl="node0" presStyleIdx="3" presStyleCnt="5"/>
      <dgm:spPr/>
    </dgm:pt>
    <dgm:pt modelId="{FE5F2D3A-07E8-5B4E-88DF-D345FCC274BF}" type="pres">
      <dgm:prSet presAssocID="{895AE01B-6F9C-BB4E-A002-7ABAE5B78A16}" presName="text" presStyleLbl="fgAcc0" presStyleIdx="3" presStyleCnt="5" custScaleY="197191" custLinFactY="25376" custLinFactNeighborX="-1167" custLinFactNeighborY="100000">
        <dgm:presLayoutVars>
          <dgm:chPref val="3"/>
        </dgm:presLayoutVars>
      </dgm:prSet>
      <dgm:spPr/>
    </dgm:pt>
    <dgm:pt modelId="{7982E46A-28C7-D842-B2FB-17E37C9E6040}" type="pres">
      <dgm:prSet presAssocID="{895AE01B-6F9C-BB4E-A002-7ABAE5B78A16}" presName="hierChild2" presStyleCnt="0"/>
      <dgm:spPr/>
    </dgm:pt>
    <dgm:pt modelId="{7789F0FC-5FCE-1345-823B-071DB6BDEA9F}" type="pres">
      <dgm:prSet presAssocID="{E7959769-F8B0-3448-94F6-C6A9B40CA168}" presName="hierRoot1" presStyleCnt="0"/>
      <dgm:spPr/>
    </dgm:pt>
    <dgm:pt modelId="{43907289-1915-814A-860C-3E18FAF916D8}" type="pres">
      <dgm:prSet presAssocID="{E7959769-F8B0-3448-94F6-C6A9B40CA168}" presName="composite" presStyleCnt="0"/>
      <dgm:spPr/>
    </dgm:pt>
    <dgm:pt modelId="{CDE3062D-FF32-8E4E-9EF4-D87D53435C1F}" type="pres">
      <dgm:prSet presAssocID="{E7959769-F8B0-3448-94F6-C6A9B40CA168}" presName="background" presStyleLbl="node0" presStyleIdx="4" presStyleCnt="5"/>
      <dgm:spPr/>
    </dgm:pt>
    <dgm:pt modelId="{8AB8A0B0-B803-DC4A-A0A0-7E45D900705C}" type="pres">
      <dgm:prSet presAssocID="{E7959769-F8B0-3448-94F6-C6A9B40CA168}" presName="text" presStyleLbl="fgAcc0" presStyleIdx="4" presStyleCnt="5" custScaleY="189386" custLinFactY="100000" custLinFactNeighborX="2151" custLinFactNeighborY="154312">
        <dgm:presLayoutVars>
          <dgm:chPref val="3"/>
        </dgm:presLayoutVars>
      </dgm:prSet>
      <dgm:spPr/>
    </dgm:pt>
    <dgm:pt modelId="{F1E07AB8-D1E0-C947-8D7D-8AB75D3F23C4}" type="pres">
      <dgm:prSet presAssocID="{E7959769-F8B0-3448-94F6-C6A9B40CA168}" presName="hierChild2" presStyleCnt="0"/>
      <dgm:spPr/>
    </dgm:pt>
  </dgm:ptLst>
  <dgm:cxnLst>
    <dgm:cxn modelId="{E279E903-9A7E-B34F-9661-DE17B3F21575}" type="presOf" srcId="{B61EB01F-3255-E448-843C-0813C908709C}" destId="{6D46C026-68A7-5742-AF4E-074BC1F884E1}" srcOrd="0" destOrd="0" presId="urn:microsoft.com/office/officeart/2005/8/layout/hierarchy1"/>
    <dgm:cxn modelId="{A7F95E04-5640-9F40-85BF-0CEA1BFA3741}" srcId="{92FA89BD-1116-324D-97C8-88FE2DB3F9E8}" destId="{895AE01B-6F9C-BB4E-A002-7ABAE5B78A16}" srcOrd="3" destOrd="0" parTransId="{729079CE-ECB0-7A45-9179-F79E02618CD5}" sibTransId="{232DA005-3DB1-E04A-99C6-A9434DDE18D3}"/>
    <dgm:cxn modelId="{91A7630B-B744-574C-9D37-FE7F3546AF68}" type="presOf" srcId="{068AB26D-4CFD-9E4C-A174-AB8867C02A29}" destId="{913AF7D1-B9F3-6846-94A7-D99908AC9A87}" srcOrd="0" destOrd="0" presId="urn:microsoft.com/office/officeart/2005/8/layout/hierarchy1"/>
    <dgm:cxn modelId="{BB6D603F-0613-7247-A8C0-0F994BE8C913}" srcId="{92FA89BD-1116-324D-97C8-88FE2DB3F9E8}" destId="{E7959769-F8B0-3448-94F6-C6A9B40CA168}" srcOrd="4" destOrd="0" parTransId="{6B7CE556-39CD-C641-8A79-E73956A1C253}" sibTransId="{31922106-302F-0E44-A313-6D3EA063490B}"/>
    <dgm:cxn modelId="{2F13B68C-D465-5C48-AD8E-698DC33478E5}" srcId="{92FA89BD-1116-324D-97C8-88FE2DB3F9E8}" destId="{6061AE15-8788-1048-B0F2-AB4BFD703868}" srcOrd="2" destOrd="0" parTransId="{ED0C1CDD-0CC2-1640-8034-B4A5B9EFCD7A}" sibTransId="{E60C307D-090B-5B41-BDBF-5D633537D7BD}"/>
    <dgm:cxn modelId="{1985FEC8-0546-8649-8743-6A74CF30190E}" type="presOf" srcId="{E7959769-F8B0-3448-94F6-C6A9B40CA168}" destId="{8AB8A0B0-B803-DC4A-A0A0-7E45D900705C}" srcOrd="0" destOrd="0" presId="urn:microsoft.com/office/officeart/2005/8/layout/hierarchy1"/>
    <dgm:cxn modelId="{02397ACA-8E98-294D-98DF-0E68072B417E}" type="presOf" srcId="{895AE01B-6F9C-BB4E-A002-7ABAE5B78A16}" destId="{FE5F2D3A-07E8-5B4E-88DF-D345FCC274BF}" srcOrd="0" destOrd="0" presId="urn:microsoft.com/office/officeart/2005/8/layout/hierarchy1"/>
    <dgm:cxn modelId="{CE0D4EDE-2517-FA42-8909-C851D9A1E132}" srcId="{92FA89BD-1116-324D-97C8-88FE2DB3F9E8}" destId="{B61EB01F-3255-E448-843C-0813C908709C}" srcOrd="1" destOrd="0" parTransId="{B3781EA8-B71B-414E-8CE3-304268965574}" sibTransId="{48C15F19-CC9A-FA4E-98CB-651D3D84BA1A}"/>
    <dgm:cxn modelId="{14F81DE7-E285-5041-BD7D-1C6C0E0658B0}" srcId="{92FA89BD-1116-324D-97C8-88FE2DB3F9E8}" destId="{068AB26D-4CFD-9E4C-A174-AB8867C02A29}" srcOrd="0" destOrd="0" parTransId="{502DAB36-1928-9E4E-8ECF-F64517C71482}" sibTransId="{93BF055A-D774-684E-97E6-98DE66B0102C}"/>
    <dgm:cxn modelId="{9D7577EB-867C-5B47-ABC3-669FE2836611}" type="presOf" srcId="{92FA89BD-1116-324D-97C8-88FE2DB3F9E8}" destId="{9F3805DB-70C8-BD4E-8D37-61EBD4D9E5E6}" srcOrd="0" destOrd="0" presId="urn:microsoft.com/office/officeart/2005/8/layout/hierarchy1"/>
    <dgm:cxn modelId="{963393FE-A5B7-AD4E-A666-7833361FC71E}" type="presOf" srcId="{6061AE15-8788-1048-B0F2-AB4BFD703868}" destId="{297D322A-B2A9-5C43-975C-6419BB181B8E}" srcOrd="0" destOrd="0" presId="urn:microsoft.com/office/officeart/2005/8/layout/hierarchy1"/>
    <dgm:cxn modelId="{DC3D77B5-8C4B-2B4D-8191-ED44C6CCF2E6}" type="presParOf" srcId="{9F3805DB-70C8-BD4E-8D37-61EBD4D9E5E6}" destId="{E42C87E1-7929-CA48-A7F8-C039368070D9}" srcOrd="0" destOrd="0" presId="urn:microsoft.com/office/officeart/2005/8/layout/hierarchy1"/>
    <dgm:cxn modelId="{C8092223-B438-DF4B-985F-8E5B62E334E9}" type="presParOf" srcId="{E42C87E1-7929-CA48-A7F8-C039368070D9}" destId="{931FC99A-3F62-9146-A872-FB474F6A460C}" srcOrd="0" destOrd="0" presId="urn:microsoft.com/office/officeart/2005/8/layout/hierarchy1"/>
    <dgm:cxn modelId="{3C55B9EE-A4ED-BB43-9AC8-4D1B34D6509A}" type="presParOf" srcId="{931FC99A-3F62-9146-A872-FB474F6A460C}" destId="{AA48DA74-07C8-5A45-AC22-9059F1952567}" srcOrd="0" destOrd="0" presId="urn:microsoft.com/office/officeart/2005/8/layout/hierarchy1"/>
    <dgm:cxn modelId="{76F6004B-10E0-824A-9DB5-EABE4CCD647E}" type="presParOf" srcId="{931FC99A-3F62-9146-A872-FB474F6A460C}" destId="{913AF7D1-B9F3-6846-94A7-D99908AC9A87}" srcOrd="1" destOrd="0" presId="urn:microsoft.com/office/officeart/2005/8/layout/hierarchy1"/>
    <dgm:cxn modelId="{8939BDE6-F010-8845-B45B-6D197A721C0D}" type="presParOf" srcId="{E42C87E1-7929-CA48-A7F8-C039368070D9}" destId="{3448DE12-6E0A-3745-A0E4-AE081ADBBD81}" srcOrd="1" destOrd="0" presId="urn:microsoft.com/office/officeart/2005/8/layout/hierarchy1"/>
    <dgm:cxn modelId="{A903BA56-3CB8-A848-A7BA-D17559D86B5B}" type="presParOf" srcId="{9F3805DB-70C8-BD4E-8D37-61EBD4D9E5E6}" destId="{7C05869D-DCE5-224E-9A1D-1E964D1EC942}" srcOrd="1" destOrd="0" presId="urn:microsoft.com/office/officeart/2005/8/layout/hierarchy1"/>
    <dgm:cxn modelId="{A0673883-AA21-B147-BAE0-D60B8832DC02}" type="presParOf" srcId="{7C05869D-DCE5-224E-9A1D-1E964D1EC942}" destId="{712FC35D-374A-B145-ADBF-F81021E6AAED}" srcOrd="0" destOrd="0" presId="urn:microsoft.com/office/officeart/2005/8/layout/hierarchy1"/>
    <dgm:cxn modelId="{4F02EE5B-49CB-0946-BC4F-C46CFC361691}" type="presParOf" srcId="{712FC35D-374A-B145-ADBF-F81021E6AAED}" destId="{12211905-1138-A64D-A172-424F7AF19CF4}" srcOrd="0" destOrd="0" presId="urn:microsoft.com/office/officeart/2005/8/layout/hierarchy1"/>
    <dgm:cxn modelId="{589C6880-325D-0847-8F85-204ABB59CEFF}" type="presParOf" srcId="{712FC35D-374A-B145-ADBF-F81021E6AAED}" destId="{6D46C026-68A7-5742-AF4E-074BC1F884E1}" srcOrd="1" destOrd="0" presId="urn:microsoft.com/office/officeart/2005/8/layout/hierarchy1"/>
    <dgm:cxn modelId="{6B0433FC-C803-EF4C-A957-FA0914B722E3}" type="presParOf" srcId="{7C05869D-DCE5-224E-9A1D-1E964D1EC942}" destId="{092DFB7B-E14C-BF4B-A228-DFBBA633F7EC}" srcOrd="1" destOrd="0" presId="urn:microsoft.com/office/officeart/2005/8/layout/hierarchy1"/>
    <dgm:cxn modelId="{D07AF4CA-358D-B54B-9CFD-5441A294A762}" type="presParOf" srcId="{9F3805DB-70C8-BD4E-8D37-61EBD4D9E5E6}" destId="{3C73DDA4-5490-F240-9461-3B45FE3D6ADC}" srcOrd="2" destOrd="0" presId="urn:microsoft.com/office/officeart/2005/8/layout/hierarchy1"/>
    <dgm:cxn modelId="{34751E35-06EB-EF48-91BF-FAE972F25B95}" type="presParOf" srcId="{3C73DDA4-5490-F240-9461-3B45FE3D6ADC}" destId="{11D0DCB3-FD71-3F48-A37C-72F2FE4D1034}" srcOrd="0" destOrd="0" presId="urn:microsoft.com/office/officeart/2005/8/layout/hierarchy1"/>
    <dgm:cxn modelId="{D79BDA91-912C-D943-97E1-3CFFFE88C00F}" type="presParOf" srcId="{11D0DCB3-FD71-3F48-A37C-72F2FE4D1034}" destId="{C5144ED8-933C-1B48-8D11-257811EF2561}" srcOrd="0" destOrd="0" presId="urn:microsoft.com/office/officeart/2005/8/layout/hierarchy1"/>
    <dgm:cxn modelId="{B4D0C556-6648-614C-AA9D-6E3B876A532A}" type="presParOf" srcId="{11D0DCB3-FD71-3F48-A37C-72F2FE4D1034}" destId="{297D322A-B2A9-5C43-975C-6419BB181B8E}" srcOrd="1" destOrd="0" presId="urn:microsoft.com/office/officeart/2005/8/layout/hierarchy1"/>
    <dgm:cxn modelId="{1B94BD15-BA6D-2A4D-A16E-2B08B6409EB0}" type="presParOf" srcId="{3C73DDA4-5490-F240-9461-3B45FE3D6ADC}" destId="{B3B8C628-2C1D-C341-987F-15C3698181B5}" srcOrd="1" destOrd="0" presId="urn:microsoft.com/office/officeart/2005/8/layout/hierarchy1"/>
    <dgm:cxn modelId="{5A01DFF1-C87C-0B44-A4E9-7F9F0231C875}" type="presParOf" srcId="{9F3805DB-70C8-BD4E-8D37-61EBD4D9E5E6}" destId="{EA4250D9-34D5-5E4E-A24E-38A4F95D2913}" srcOrd="3" destOrd="0" presId="urn:microsoft.com/office/officeart/2005/8/layout/hierarchy1"/>
    <dgm:cxn modelId="{CB5CCB35-2A17-7F43-80F3-254C0F99B694}" type="presParOf" srcId="{EA4250D9-34D5-5E4E-A24E-38A4F95D2913}" destId="{04569210-A2AC-2A45-8E19-DD23236ABF8D}" srcOrd="0" destOrd="0" presId="urn:microsoft.com/office/officeart/2005/8/layout/hierarchy1"/>
    <dgm:cxn modelId="{CF2CCA79-D534-274A-93C8-EB8A2FD6324E}" type="presParOf" srcId="{04569210-A2AC-2A45-8E19-DD23236ABF8D}" destId="{C6195375-255E-164A-A511-E4D563E7E84E}" srcOrd="0" destOrd="0" presId="urn:microsoft.com/office/officeart/2005/8/layout/hierarchy1"/>
    <dgm:cxn modelId="{006A7ECB-DD27-F847-A16F-9351096735FF}" type="presParOf" srcId="{04569210-A2AC-2A45-8E19-DD23236ABF8D}" destId="{FE5F2D3A-07E8-5B4E-88DF-D345FCC274BF}" srcOrd="1" destOrd="0" presId="urn:microsoft.com/office/officeart/2005/8/layout/hierarchy1"/>
    <dgm:cxn modelId="{75DC0981-8CB5-7C4C-A336-8074D0A284F7}" type="presParOf" srcId="{EA4250D9-34D5-5E4E-A24E-38A4F95D2913}" destId="{7982E46A-28C7-D842-B2FB-17E37C9E6040}" srcOrd="1" destOrd="0" presId="urn:microsoft.com/office/officeart/2005/8/layout/hierarchy1"/>
    <dgm:cxn modelId="{212E048D-46B2-9440-B10C-3DDDE27C9453}" type="presParOf" srcId="{9F3805DB-70C8-BD4E-8D37-61EBD4D9E5E6}" destId="{7789F0FC-5FCE-1345-823B-071DB6BDEA9F}" srcOrd="4" destOrd="0" presId="urn:microsoft.com/office/officeart/2005/8/layout/hierarchy1"/>
    <dgm:cxn modelId="{CCE7D8CE-F785-EB40-8F9F-4711BD2D4A45}" type="presParOf" srcId="{7789F0FC-5FCE-1345-823B-071DB6BDEA9F}" destId="{43907289-1915-814A-860C-3E18FAF916D8}" srcOrd="0" destOrd="0" presId="urn:microsoft.com/office/officeart/2005/8/layout/hierarchy1"/>
    <dgm:cxn modelId="{EA3E0537-72C1-6043-A11D-A8DCCD8CAD5A}" type="presParOf" srcId="{43907289-1915-814A-860C-3E18FAF916D8}" destId="{CDE3062D-FF32-8E4E-9EF4-D87D53435C1F}" srcOrd="0" destOrd="0" presId="urn:microsoft.com/office/officeart/2005/8/layout/hierarchy1"/>
    <dgm:cxn modelId="{4CBCF4FA-8A04-B94A-88E3-C6EBDF524786}" type="presParOf" srcId="{43907289-1915-814A-860C-3E18FAF916D8}" destId="{8AB8A0B0-B803-DC4A-A0A0-7E45D900705C}" srcOrd="1" destOrd="0" presId="urn:microsoft.com/office/officeart/2005/8/layout/hierarchy1"/>
    <dgm:cxn modelId="{94CBC341-2820-9E49-84AE-89C3EEE05CFE}" type="presParOf" srcId="{7789F0FC-5FCE-1345-823B-071DB6BDEA9F}" destId="{F1E07AB8-D1E0-C947-8D7D-8AB75D3F23C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78372B-9238-364C-81C3-3497B789A77C}" type="doc">
      <dgm:prSet loTypeId="urn:microsoft.com/office/officeart/2005/8/layout/hList6" loCatId="list" qsTypeId="urn:microsoft.com/office/officeart/2005/8/quickstyle/simple4" qsCatId="simple" csTypeId="urn:microsoft.com/office/officeart/2005/8/colors/accent1_2" csCatId="accent1"/>
      <dgm:spPr/>
      <dgm:t>
        <a:bodyPr/>
        <a:lstStyle/>
        <a:p>
          <a:endParaRPr lang="en-US"/>
        </a:p>
      </dgm:t>
    </dgm:pt>
    <dgm:pt modelId="{A84DDF75-04FC-C749-87DB-D94F9CC939FC}">
      <dgm:prSet/>
      <dgm:spPr/>
      <dgm:t>
        <a:bodyPr/>
        <a:lstStyle/>
        <a:p>
          <a:pPr rtl="0"/>
          <a:r>
            <a:rPr lang="en-US" dirty="0"/>
            <a:t>Define the layout of the </a:t>
          </a:r>
          <a:r>
            <a:rPr lang="en-US" dirty="0">
              <a:solidFill>
                <a:schemeClr val="accent6">
                  <a:lumMod val="60000"/>
                  <a:lumOff val="40000"/>
                </a:schemeClr>
              </a:solidFill>
            </a:rPr>
            <a:t>bits</a:t>
          </a:r>
          <a:r>
            <a:rPr lang="en-US" dirty="0"/>
            <a:t> of an instruction</a:t>
          </a:r>
          <a:r>
            <a:rPr lang="en-US" dirty="0">
              <a:solidFill>
                <a:schemeClr val="accent6">
                  <a:lumMod val="60000"/>
                  <a:lumOff val="40000"/>
                </a:schemeClr>
              </a:solidFill>
            </a:rPr>
            <a:t>, in terms of its constituent fields</a:t>
          </a:r>
        </a:p>
      </dgm:t>
    </dgm:pt>
    <dgm:pt modelId="{A2A25EBD-F6B1-DB40-835E-390C46DF6020}" type="parTrans" cxnId="{1CC99B2A-D711-4C42-901E-A6F1850441E0}">
      <dgm:prSet/>
      <dgm:spPr/>
      <dgm:t>
        <a:bodyPr/>
        <a:lstStyle/>
        <a:p>
          <a:endParaRPr lang="en-US"/>
        </a:p>
      </dgm:t>
    </dgm:pt>
    <dgm:pt modelId="{2BCE1379-D0CF-9D49-BBCB-2DD9B41358AF}" type="sibTrans" cxnId="{1CC99B2A-D711-4C42-901E-A6F1850441E0}">
      <dgm:prSet/>
      <dgm:spPr/>
      <dgm:t>
        <a:bodyPr/>
        <a:lstStyle/>
        <a:p>
          <a:endParaRPr lang="en-US"/>
        </a:p>
      </dgm:t>
    </dgm:pt>
    <dgm:pt modelId="{E52EECE0-E083-6E4D-88A7-8ED519498F8F}">
      <dgm:prSet/>
      <dgm:spPr/>
      <dgm:t>
        <a:bodyPr/>
        <a:lstStyle/>
        <a:p>
          <a:pPr rtl="0"/>
          <a:r>
            <a:rPr lang="en-US" dirty="0"/>
            <a:t>Must include an </a:t>
          </a:r>
          <a:r>
            <a:rPr lang="en-US" dirty="0">
              <a:solidFill>
                <a:schemeClr val="accent6">
                  <a:lumMod val="60000"/>
                  <a:lumOff val="40000"/>
                </a:schemeClr>
              </a:solidFill>
            </a:rPr>
            <a:t>opcode</a:t>
          </a:r>
          <a:r>
            <a:rPr lang="en-US" dirty="0"/>
            <a:t> and, implicitly or explicitly, indicate the </a:t>
          </a:r>
          <a:r>
            <a:rPr lang="en-US" dirty="0">
              <a:solidFill>
                <a:schemeClr val="accent6">
                  <a:lumMod val="60000"/>
                  <a:lumOff val="40000"/>
                </a:schemeClr>
              </a:solidFill>
            </a:rPr>
            <a:t>addressing mode </a:t>
          </a:r>
          <a:r>
            <a:rPr lang="en-US" dirty="0"/>
            <a:t>for each </a:t>
          </a:r>
          <a:r>
            <a:rPr lang="en-US" dirty="0">
              <a:solidFill>
                <a:schemeClr val="accent6">
                  <a:lumMod val="60000"/>
                  <a:lumOff val="40000"/>
                </a:schemeClr>
              </a:solidFill>
            </a:rPr>
            <a:t>operand</a:t>
          </a:r>
        </a:p>
      </dgm:t>
    </dgm:pt>
    <dgm:pt modelId="{1E64E5D5-F98E-B040-980C-DC21ADEC3D4E}" type="parTrans" cxnId="{4A1396E4-C0A5-C344-A231-865DD8A2268E}">
      <dgm:prSet/>
      <dgm:spPr/>
      <dgm:t>
        <a:bodyPr/>
        <a:lstStyle/>
        <a:p>
          <a:endParaRPr lang="en-US"/>
        </a:p>
      </dgm:t>
    </dgm:pt>
    <dgm:pt modelId="{DE6DFE48-F63D-3F4F-A1AC-F5540F50A00B}" type="sibTrans" cxnId="{4A1396E4-C0A5-C344-A231-865DD8A2268E}">
      <dgm:prSet/>
      <dgm:spPr/>
      <dgm:t>
        <a:bodyPr/>
        <a:lstStyle/>
        <a:p>
          <a:endParaRPr lang="en-US"/>
        </a:p>
      </dgm:t>
    </dgm:pt>
    <dgm:pt modelId="{A61C6F7B-D81F-D246-8E70-7D0563A0E411}">
      <dgm:prSet/>
      <dgm:spPr/>
      <dgm:t>
        <a:bodyPr/>
        <a:lstStyle/>
        <a:p>
          <a:pPr rtl="0"/>
          <a:r>
            <a:rPr lang="en-US" dirty="0"/>
            <a:t>For most instruction sets </a:t>
          </a:r>
          <a:r>
            <a:rPr lang="en-US" dirty="0">
              <a:solidFill>
                <a:schemeClr val="accent6">
                  <a:lumMod val="60000"/>
                  <a:lumOff val="40000"/>
                </a:schemeClr>
              </a:solidFill>
            </a:rPr>
            <a:t>more than one instruction format is used</a:t>
          </a:r>
        </a:p>
      </dgm:t>
    </dgm:pt>
    <dgm:pt modelId="{F15AE2EB-4028-A44F-AABC-E78CC77CC24C}" type="parTrans" cxnId="{7322B393-6AA8-9243-AE81-180FAB8B3074}">
      <dgm:prSet/>
      <dgm:spPr/>
      <dgm:t>
        <a:bodyPr/>
        <a:lstStyle/>
        <a:p>
          <a:endParaRPr lang="en-US"/>
        </a:p>
      </dgm:t>
    </dgm:pt>
    <dgm:pt modelId="{0BB87ACD-2A9D-AA41-9463-420EE7A7C066}" type="sibTrans" cxnId="{7322B393-6AA8-9243-AE81-180FAB8B3074}">
      <dgm:prSet/>
      <dgm:spPr/>
      <dgm:t>
        <a:bodyPr/>
        <a:lstStyle/>
        <a:p>
          <a:endParaRPr lang="en-US"/>
        </a:p>
      </dgm:t>
    </dgm:pt>
    <dgm:pt modelId="{4D1EA63D-B30E-3848-9AA2-AA5A58F507AD}" type="pres">
      <dgm:prSet presAssocID="{5978372B-9238-364C-81C3-3497B789A77C}" presName="Name0" presStyleCnt="0">
        <dgm:presLayoutVars>
          <dgm:dir/>
          <dgm:resizeHandles val="exact"/>
        </dgm:presLayoutVars>
      </dgm:prSet>
      <dgm:spPr/>
    </dgm:pt>
    <dgm:pt modelId="{E839FB02-6AB5-C645-8052-5011DD110ED1}" type="pres">
      <dgm:prSet presAssocID="{A84DDF75-04FC-C749-87DB-D94F9CC939FC}" presName="node" presStyleLbl="node1" presStyleIdx="0" presStyleCnt="3">
        <dgm:presLayoutVars>
          <dgm:bulletEnabled val="1"/>
        </dgm:presLayoutVars>
      </dgm:prSet>
      <dgm:spPr/>
    </dgm:pt>
    <dgm:pt modelId="{02CFCACE-554D-C74A-91CF-5CC2083A97F7}" type="pres">
      <dgm:prSet presAssocID="{2BCE1379-D0CF-9D49-BBCB-2DD9B41358AF}" presName="sibTrans" presStyleCnt="0"/>
      <dgm:spPr/>
    </dgm:pt>
    <dgm:pt modelId="{9C22D813-78A6-F44B-A184-BA63B43415D4}" type="pres">
      <dgm:prSet presAssocID="{E52EECE0-E083-6E4D-88A7-8ED519498F8F}" presName="node" presStyleLbl="node1" presStyleIdx="1" presStyleCnt="3">
        <dgm:presLayoutVars>
          <dgm:bulletEnabled val="1"/>
        </dgm:presLayoutVars>
      </dgm:prSet>
      <dgm:spPr/>
    </dgm:pt>
    <dgm:pt modelId="{479C62A6-4DE6-2340-8AAB-AEF4A604ABB8}" type="pres">
      <dgm:prSet presAssocID="{DE6DFE48-F63D-3F4F-A1AC-F5540F50A00B}" presName="sibTrans" presStyleCnt="0"/>
      <dgm:spPr/>
    </dgm:pt>
    <dgm:pt modelId="{11DA530E-381C-884C-92DD-C175D8033C96}" type="pres">
      <dgm:prSet presAssocID="{A61C6F7B-D81F-D246-8E70-7D0563A0E411}" presName="node" presStyleLbl="node1" presStyleIdx="2" presStyleCnt="3">
        <dgm:presLayoutVars>
          <dgm:bulletEnabled val="1"/>
        </dgm:presLayoutVars>
      </dgm:prSet>
      <dgm:spPr/>
    </dgm:pt>
  </dgm:ptLst>
  <dgm:cxnLst>
    <dgm:cxn modelId="{1CC99B2A-D711-4C42-901E-A6F1850441E0}" srcId="{5978372B-9238-364C-81C3-3497B789A77C}" destId="{A84DDF75-04FC-C749-87DB-D94F9CC939FC}" srcOrd="0" destOrd="0" parTransId="{A2A25EBD-F6B1-DB40-835E-390C46DF6020}" sibTransId="{2BCE1379-D0CF-9D49-BBCB-2DD9B41358AF}"/>
    <dgm:cxn modelId="{3487D38A-4453-9244-9625-117A5AD13F19}" type="presOf" srcId="{5978372B-9238-364C-81C3-3497B789A77C}" destId="{4D1EA63D-B30E-3848-9AA2-AA5A58F507AD}" srcOrd="0" destOrd="0" presId="urn:microsoft.com/office/officeart/2005/8/layout/hList6"/>
    <dgm:cxn modelId="{7322B393-6AA8-9243-AE81-180FAB8B3074}" srcId="{5978372B-9238-364C-81C3-3497B789A77C}" destId="{A61C6F7B-D81F-D246-8E70-7D0563A0E411}" srcOrd="2" destOrd="0" parTransId="{F15AE2EB-4028-A44F-AABC-E78CC77CC24C}" sibTransId="{0BB87ACD-2A9D-AA41-9463-420EE7A7C066}"/>
    <dgm:cxn modelId="{A7A330B4-3D0E-664B-B1A1-084CA6DCA15E}" type="presOf" srcId="{E52EECE0-E083-6E4D-88A7-8ED519498F8F}" destId="{9C22D813-78A6-F44B-A184-BA63B43415D4}" srcOrd="0" destOrd="0" presId="urn:microsoft.com/office/officeart/2005/8/layout/hList6"/>
    <dgm:cxn modelId="{6FF957D8-C305-4B4E-8994-7453F5EEBE2D}" type="presOf" srcId="{A61C6F7B-D81F-D246-8E70-7D0563A0E411}" destId="{11DA530E-381C-884C-92DD-C175D8033C96}" srcOrd="0" destOrd="0" presId="urn:microsoft.com/office/officeart/2005/8/layout/hList6"/>
    <dgm:cxn modelId="{4A1396E4-C0A5-C344-A231-865DD8A2268E}" srcId="{5978372B-9238-364C-81C3-3497B789A77C}" destId="{E52EECE0-E083-6E4D-88A7-8ED519498F8F}" srcOrd="1" destOrd="0" parTransId="{1E64E5D5-F98E-B040-980C-DC21ADEC3D4E}" sibTransId="{DE6DFE48-F63D-3F4F-A1AC-F5540F50A00B}"/>
    <dgm:cxn modelId="{AB1AE5FA-9F41-5C4B-9F00-F11A469F950F}" type="presOf" srcId="{A84DDF75-04FC-C749-87DB-D94F9CC939FC}" destId="{E839FB02-6AB5-C645-8052-5011DD110ED1}" srcOrd="0" destOrd="0" presId="urn:microsoft.com/office/officeart/2005/8/layout/hList6"/>
    <dgm:cxn modelId="{7E7F9B36-5C61-CB4C-A077-2A93964CE9CB}" type="presParOf" srcId="{4D1EA63D-B30E-3848-9AA2-AA5A58F507AD}" destId="{E839FB02-6AB5-C645-8052-5011DD110ED1}" srcOrd="0" destOrd="0" presId="urn:microsoft.com/office/officeart/2005/8/layout/hList6"/>
    <dgm:cxn modelId="{E038BDF2-6E4D-6941-8F58-802212B60D2C}" type="presParOf" srcId="{4D1EA63D-B30E-3848-9AA2-AA5A58F507AD}" destId="{02CFCACE-554D-C74A-91CF-5CC2083A97F7}" srcOrd="1" destOrd="0" presId="urn:microsoft.com/office/officeart/2005/8/layout/hList6"/>
    <dgm:cxn modelId="{BD562AEA-96CD-7543-84B2-DC5858ABC0D8}" type="presParOf" srcId="{4D1EA63D-B30E-3848-9AA2-AA5A58F507AD}" destId="{9C22D813-78A6-F44B-A184-BA63B43415D4}" srcOrd="2" destOrd="0" presId="urn:microsoft.com/office/officeart/2005/8/layout/hList6"/>
    <dgm:cxn modelId="{11A381D9-0323-DD40-88FD-9F4AE4282261}" type="presParOf" srcId="{4D1EA63D-B30E-3848-9AA2-AA5A58F507AD}" destId="{479C62A6-4DE6-2340-8AAB-AEF4A604ABB8}" srcOrd="3" destOrd="0" presId="urn:microsoft.com/office/officeart/2005/8/layout/hList6"/>
    <dgm:cxn modelId="{773838D9-EEC3-BD43-A837-7F6EE739BCC6}" type="presParOf" srcId="{4D1EA63D-B30E-3848-9AA2-AA5A58F507AD}" destId="{11DA530E-381C-884C-92DD-C175D8033C96}"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48DA74-07C8-5A45-AC22-9059F1952567}">
      <dsp:nvSpPr>
        <dsp:cNvPr id="0" name=""/>
        <dsp:cNvSpPr/>
      </dsp:nvSpPr>
      <dsp:spPr>
        <a:xfrm>
          <a:off x="78277" y="-151379"/>
          <a:ext cx="1434118" cy="1812570"/>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913AF7D1-B9F3-6846-94A7-D99908AC9A87}">
      <dsp:nvSpPr>
        <dsp:cNvPr id="0" name=""/>
        <dsp:cNvSpPr/>
      </dsp:nvSpPr>
      <dsp:spPr>
        <a:xfrm>
          <a:off x="237623" y="0"/>
          <a:ext cx="1434118" cy="181257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dirty="0"/>
            <a:t>Address field contains the effective address of the operand</a:t>
          </a:r>
        </a:p>
      </dsp:txBody>
      <dsp:txXfrm>
        <a:off x="279627" y="42004"/>
        <a:ext cx="1350110" cy="1728562"/>
      </dsp:txXfrm>
    </dsp:sp>
    <dsp:sp modelId="{12211905-1138-A64D-A172-424F7AF19CF4}">
      <dsp:nvSpPr>
        <dsp:cNvPr id="0" name=""/>
        <dsp:cNvSpPr/>
      </dsp:nvSpPr>
      <dsp:spPr>
        <a:xfrm>
          <a:off x="1800399" y="430127"/>
          <a:ext cx="1434118" cy="1843314"/>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6D46C026-68A7-5742-AF4E-074BC1F884E1}">
      <dsp:nvSpPr>
        <dsp:cNvPr id="0" name=""/>
        <dsp:cNvSpPr/>
      </dsp:nvSpPr>
      <dsp:spPr>
        <a:xfrm>
          <a:off x="1959745" y="581507"/>
          <a:ext cx="1434118" cy="184331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dirty="0"/>
            <a:t>Effective address (EA) = address field (A)</a:t>
          </a:r>
        </a:p>
      </dsp:txBody>
      <dsp:txXfrm>
        <a:off x="2001749" y="623511"/>
        <a:ext cx="1350110" cy="1759306"/>
      </dsp:txXfrm>
    </dsp:sp>
    <dsp:sp modelId="{C5144ED8-933C-1B48-8D11-257811EF2561}">
      <dsp:nvSpPr>
        <dsp:cNvPr id="0" name=""/>
        <dsp:cNvSpPr/>
      </dsp:nvSpPr>
      <dsp:spPr>
        <a:xfrm>
          <a:off x="3508567" y="1558442"/>
          <a:ext cx="1434118" cy="1913335"/>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297D322A-B2A9-5C43-975C-6419BB181B8E}">
      <dsp:nvSpPr>
        <dsp:cNvPr id="0" name=""/>
        <dsp:cNvSpPr/>
      </dsp:nvSpPr>
      <dsp:spPr>
        <a:xfrm>
          <a:off x="3667913" y="1709821"/>
          <a:ext cx="1434118" cy="191333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dirty="0"/>
            <a:t>Was common in earlier generations of computers </a:t>
          </a:r>
        </a:p>
      </dsp:txBody>
      <dsp:txXfrm>
        <a:off x="3709917" y="1751825"/>
        <a:ext cx="1350110" cy="1829327"/>
      </dsp:txXfrm>
    </dsp:sp>
    <dsp:sp modelId="{C6195375-255E-164A-A511-E4D563E7E84E}">
      <dsp:nvSpPr>
        <dsp:cNvPr id="0" name=""/>
        <dsp:cNvSpPr/>
      </dsp:nvSpPr>
      <dsp:spPr>
        <a:xfrm>
          <a:off x="5244643" y="2700198"/>
          <a:ext cx="1434118" cy="1795750"/>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FE5F2D3A-07E8-5B4E-88DF-D345FCC274BF}">
      <dsp:nvSpPr>
        <dsp:cNvPr id="0" name=""/>
        <dsp:cNvSpPr/>
      </dsp:nvSpPr>
      <dsp:spPr>
        <a:xfrm>
          <a:off x="5403989" y="2851577"/>
          <a:ext cx="1434118" cy="179575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dirty="0"/>
            <a:t>Requires only one memory reference and no special calculation</a:t>
          </a:r>
        </a:p>
      </dsp:txBody>
      <dsp:txXfrm>
        <a:off x="5445993" y="2893581"/>
        <a:ext cx="1350110" cy="1711742"/>
      </dsp:txXfrm>
    </dsp:sp>
    <dsp:sp modelId="{CDE3062D-FF32-8E4E-9EF4-D87D53435C1F}">
      <dsp:nvSpPr>
        <dsp:cNvPr id="0" name=""/>
        <dsp:cNvSpPr/>
      </dsp:nvSpPr>
      <dsp:spPr>
        <a:xfrm>
          <a:off x="7017134" y="3305547"/>
          <a:ext cx="1434118" cy="1724673"/>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8AB8A0B0-B803-DC4A-A0A0-7E45D900705C}">
      <dsp:nvSpPr>
        <dsp:cNvPr id="0" name=""/>
        <dsp:cNvSpPr/>
      </dsp:nvSpPr>
      <dsp:spPr>
        <a:xfrm>
          <a:off x="7176481" y="3456926"/>
          <a:ext cx="1434118" cy="172467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dirty="0"/>
            <a:t>Limitation is that it provides only </a:t>
          </a:r>
          <a:r>
            <a:rPr lang="en-US" sz="1600" b="1" kern="1200" dirty="0"/>
            <a:t>a limited address space</a:t>
          </a:r>
        </a:p>
      </dsp:txBody>
      <dsp:txXfrm>
        <a:off x="7218485" y="3498930"/>
        <a:ext cx="1350110" cy="16406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39FB02-6AB5-C645-8052-5011DD110ED1}">
      <dsp:nvSpPr>
        <dsp:cNvPr id="0" name=""/>
        <dsp:cNvSpPr/>
      </dsp:nvSpPr>
      <dsp:spPr>
        <a:xfrm rot="16200000">
          <a:off x="-1170713" y="1171699"/>
          <a:ext cx="4906962" cy="2563564"/>
        </a:xfrm>
        <a:prstGeom prst="flowChartManualOperation">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0" tIns="0" rIns="168142" bIns="0" numCol="1" spcCol="1270" anchor="ctr" anchorCtr="0">
          <a:noAutofit/>
        </a:bodyPr>
        <a:lstStyle/>
        <a:p>
          <a:pPr marL="0" lvl="0" indent="0" algn="ctr" defTabSz="1155700" rtl="0">
            <a:lnSpc>
              <a:spcPct val="90000"/>
            </a:lnSpc>
            <a:spcBef>
              <a:spcPct val="0"/>
            </a:spcBef>
            <a:spcAft>
              <a:spcPct val="35000"/>
            </a:spcAft>
            <a:buNone/>
          </a:pPr>
          <a:r>
            <a:rPr lang="en-US" sz="2600" kern="1200" dirty="0"/>
            <a:t>Define the layout of the </a:t>
          </a:r>
          <a:r>
            <a:rPr lang="en-US" sz="2600" kern="1200" dirty="0">
              <a:solidFill>
                <a:schemeClr val="accent6">
                  <a:lumMod val="60000"/>
                  <a:lumOff val="40000"/>
                </a:schemeClr>
              </a:solidFill>
            </a:rPr>
            <a:t>bits</a:t>
          </a:r>
          <a:r>
            <a:rPr lang="en-US" sz="2600" kern="1200" dirty="0"/>
            <a:t> of an instruction</a:t>
          </a:r>
          <a:r>
            <a:rPr lang="en-US" sz="2600" kern="1200" dirty="0">
              <a:solidFill>
                <a:schemeClr val="accent6">
                  <a:lumMod val="60000"/>
                  <a:lumOff val="40000"/>
                </a:schemeClr>
              </a:solidFill>
            </a:rPr>
            <a:t>, in terms of its constituent fields</a:t>
          </a:r>
        </a:p>
      </dsp:txBody>
      <dsp:txXfrm rot="5400000">
        <a:off x="986" y="981392"/>
        <a:ext cx="2563564" cy="2944178"/>
      </dsp:txXfrm>
    </dsp:sp>
    <dsp:sp modelId="{9C22D813-78A6-F44B-A184-BA63B43415D4}">
      <dsp:nvSpPr>
        <dsp:cNvPr id="0" name=""/>
        <dsp:cNvSpPr/>
      </dsp:nvSpPr>
      <dsp:spPr>
        <a:xfrm rot="16200000">
          <a:off x="1585118" y="1171699"/>
          <a:ext cx="4906962" cy="2563564"/>
        </a:xfrm>
        <a:prstGeom prst="flowChartManualOperation">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0" tIns="0" rIns="168142" bIns="0" numCol="1" spcCol="1270" anchor="ctr" anchorCtr="0">
          <a:noAutofit/>
        </a:bodyPr>
        <a:lstStyle/>
        <a:p>
          <a:pPr marL="0" lvl="0" indent="0" algn="ctr" defTabSz="1155700" rtl="0">
            <a:lnSpc>
              <a:spcPct val="90000"/>
            </a:lnSpc>
            <a:spcBef>
              <a:spcPct val="0"/>
            </a:spcBef>
            <a:spcAft>
              <a:spcPct val="35000"/>
            </a:spcAft>
            <a:buNone/>
          </a:pPr>
          <a:r>
            <a:rPr lang="en-US" sz="2600" kern="1200" dirty="0"/>
            <a:t>Must include an </a:t>
          </a:r>
          <a:r>
            <a:rPr lang="en-US" sz="2600" kern="1200" dirty="0">
              <a:solidFill>
                <a:schemeClr val="accent6">
                  <a:lumMod val="60000"/>
                  <a:lumOff val="40000"/>
                </a:schemeClr>
              </a:solidFill>
            </a:rPr>
            <a:t>opcode</a:t>
          </a:r>
          <a:r>
            <a:rPr lang="en-US" sz="2600" kern="1200" dirty="0"/>
            <a:t> and, implicitly or explicitly, indicate the </a:t>
          </a:r>
          <a:r>
            <a:rPr lang="en-US" sz="2600" kern="1200" dirty="0">
              <a:solidFill>
                <a:schemeClr val="accent6">
                  <a:lumMod val="60000"/>
                  <a:lumOff val="40000"/>
                </a:schemeClr>
              </a:solidFill>
            </a:rPr>
            <a:t>addressing mode </a:t>
          </a:r>
          <a:r>
            <a:rPr lang="en-US" sz="2600" kern="1200" dirty="0"/>
            <a:t>for each </a:t>
          </a:r>
          <a:r>
            <a:rPr lang="en-US" sz="2600" kern="1200" dirty="0">
              <a:solidFill>
                <a:schemeClr val="accent6">
                  <a:lumMod val="60000"/>
                  <a:lumOff val="40000"/>
                </a:schemeClr>
              </a:solidFill>
            </a:rPr>
            <a:t>operand</a:t>
          </a:r>
        </a:p>
      </dsp:txBody>
      <dsp:txXfrm rot="5400000">
        <a:off x="2756817" y="981392"/>
        <a:ext cx="2563564" cy="2944178"/>
      </dsp:txXfrm>
    </dsp:sp>
    <dsp:sp modelId="{11DA530E-381C-884C-92DD-C175D8033C96}">
      <dsp:nvSpPr>
        <dsp:cNvPr id="0" name=""/>
        <dsp:cNvSpPr/>
      </dsp:nvSpPr>
      <dsp:spPr>
        <a:xfrm rot="16200000">
          <a:off x="4340950" y="1171699"/>
          <a:ext cx="4906962" cy="2563564"/>
        </a:xfrm>
        <a:prstGeom prst="flowChartManualOperation">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0" tIns="0" rIns="168142" bIns="0" numCol="1" spcCol="1270" anchor="ctr" anchorCtr="0">
          <a:noAutofit/>
        </a:bodyPr>
        <a:lstStyle/>
        <a:p>
          <a:pPr marL="0" lvl="0" indent="0" algn="ctr" defTabSz="1155700" rtl="0">
            <a:lnSpc>
              <a:spcPct val="90000"/>
            </a:lnSpc>
            <a:spcBef>
              <a:spcPct val="0"/>
            </a:spcBef>
            <a:spcAft>
              <a:spcPct val="35000"/>
            </a:spcAft>
            <a:buNone/>
          </a:pPr>
          <a:r>
            <a:rPr lang="en-US" sz="2600" kern="1200" dirty="0"/>
            <a:t>For most instruction sets </a:t>
          </a:r>
          <a:r>
            <a:rPr lang="en-US" sz="2600" kern="1200" dirty="0">
              <a:solidFill>
                <a:schemeClr val="accent6">
                  <a:lumMod val="60000"/>
                  <a:lumOff val="40000"/>
                </a:schemeClr>
              </a:solidFill>
            </a:rPr>
            <a:t>more than one instruction format is used</a:t>
          </a:r>
        </a:p>
      </dsp:txBody>
      <dsp:txXfrm rot="5400000">
        <a:off x="5512649" y="981392"/>
        <a:ext cx="2563564" cy="294417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149350" y="692150"/>
            <a:ext cx="4559300" cy="3416300"/>
          </a:xfrm>
          <a:prstGeom prst="rect">
            <a:avLst/>
          </a:prstGeom>
          <a:noFill/>
          <a:ln w="12700">
            <a:solidFill>
              <a:srgbClr val="000000"/>
            </a:solidFill>
            <a:miter lim="800000"/>
            <a:headEnd/>
            <a:tailEnd/>
          </a:ln>
          <a:effectLst/>
        </p:spPr>
      </p:sp>
      <p:sp>
        <p:nvSpPr>
          <p:cNvPr id="2051" name="Rectangle 3"/>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xfrm>
            <a:off x="1150938" y="692150"/>
            <a:ext cx="4556125" cy="3416300"/>
          </a:xfrm>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Times New Roman" pitchFamily="-110" charset="0"/>
              </a:rPr>
              <a:t>Lecture slides prepared for “Computer Organization</a:t>
            </a:r>
            <a:r>
              <a:rPr lang="en-US" baseline="0" dirty="0">
                <a:latin typeface="Times New Roman" pitchFamily="-110" charset="0"/>
              </a:rPr>
              <a:t> and Architecture</a:t>
            </a:r>
            <a:r>
              <a:rPr lang="en-US" dirty="0">
                <a:latin typeface="Times New Roman" pitchFamily="-110" charset="0"/>
              </a:rPr>
              <a:t>”, 9/e, by William Stallings, Chapter 13 “Instruction</a:t>
            </a:r>
            <a:r>
              <a:rPr lang="en-US" baseline="0" dirty="0">
                <a:latin typeface="Times New Roman" pitchFamily="-110" charset="0"/>
              </a:rPr>
              <a:t> Sets:  Addressing Modes and Formats</a:t>
            </a:r>
            <a:r>
              <a:rPr lang="en-US" dirty="0">
                <a:latin typeface="Times New Roman" pitchFamily="-110" charset="0"/>
              </a:rPr>
              <a:t>”.</a:t>
            </a:r>
          </a:p>
          <a:p>
            <a:r>
              <a:rPr kumimoji="1" lang="en-US" sz="1200" kern="1200" dirty="0">
                <a:solidFill>
                  <a:schemeClr val="tx1"/>
                </a:solidFill>
                <a:latin typeface="Times New Roman" pitchFamily="-84" charset="0"/>
                <a:ea typeface="+mn-ea"/>
                <a:cs typeface="+mn-cs"/>
              </a:rPr>
              <a:t>A superscalar implementation of a processor architecture is one in which common instructions—integer and floating-point arithmetic, loads, stores, and conditional branches—can be initiated simultaneously and executed independently. Such implementations raise a number of complex design issues related to the instruction pipeline.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Superscalar design arrived on the scene hard on the heels of RISC architecture. Although the simplified instruction set architecture of a RISC machine lends itself readily to superscalar techniques, the superscalar approach can be used on either a RISC or CISC architecture.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Whereas the gestation period for the arrival of commercial RISC machines from the beginning of true RISC research with the IBM 801 and the Berkeley RISC I was seven or eight years, the first superscalar machines became commercially available within just a year or two of the coining of the term </a:t>
            </a:r>
            <a:r>
              <a:rPr kumimoji="1" lang="en-US" sz="1200" b="1" kern="1200" dirty="0">
                <a:solidFill>
                  <a:schemeClr val="tx1"/>
                </a:solidFill>
                <a:latin typeface="Times New Roman" pitchFamily="-84" charset="0"/>
                <a:ea typeface="+mn-ea"/>
                <a:cs typeface="+mn-cs"/>
              </a:rPr>
              <a:t>superscalar. </a:t>
            </a:r>
            <a:r>
              <a:rPr kumimoji="1" lang="en-US" sz="1200" kern="1200" dirty="0">
                <a:solidFill>
                  <a:schemeClr val="tx1"/>
                </a:solidFill>
                <a:latin typeface="Times New Roman" pitchFamily="-84" charset="0"/>
                <a:ea typeface="+mn-ea"/>
                <a:cs typeface="+mn-cs"/>
              </a:rPr>
              <a:t>The superscalar approach has now become the standard method for implementing high- performance microprocessors.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In this chapter, we begin with an overview of the superscalar approach, contrasting it with </a:t>
            </a:r>
            <a:r>
              <a:rPr kumimoji="1" lang="en-US" sz="1200" kern="1200" dirty="0" err="1">
                <a:solidFill>
                  <a:schemeClr val="tx1"/>
                </a:solidFill>
                <a:latin typeface="Times New Roman" pitchFamily="-84" charset="0"/>
                <a:ea typeface="+mn-ea"/>
                <a:cs typeface="+mn-cs"/>
              </a:rPr>
              <a:t>superpipelining</a:t>
            </a:r>
            <a:r>
              <a:rPr kumimoji="1" lang="en-US" sz="1200" kern="1200" dirty="0">
                <a:solidFill>
                  <a:schemeClr val="tx1"/>
                </a:solidFill>
                <a:latin typeface="Times New Roman" pitchFamily="-84" charset="0"/>
                <a:ea typeface="+mn-ea"/>
                <a:cs typeface="+mn-cs"/>
              </a:rPr>
              <a:t>. Next, we present the key design issues associated with superscalar implementation. Then we look at several important examples of superscalar architecture. </a:t>
            </a:r>
            <a:endParaRPr lang="en-US" dirty="0"/>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Times New Roman" pitchFamily="-110" charset="0"/>
              </a:rPr>
              <a:t>Adapted by: </a:t>
            </a:r>
            <a:r>
              <a:rPr lang="en-US" dirty="0" err="1">
                <a:latin typeface="Times New Roman" pitchFamily="-110" charset="0"/>
              </a:rPr>
              <a:t>Thân</a:t>
            </a:r>
            <a:r>
              <a:rPr lang="en-US" baseline="0" dirty="0">
                <a:latin typeface="Times New Roman" pitchFamily="-110" charset="0"/>
              </a:rPr>
              <a:t> </a:t>
            </a:r>
            <a:r>
              <a:rPr lang="en-US" baseline="0" dirty="0" err="1">
                <a:latin typeface="Times New Roman" pitchFamily="-110" charset="0"/>
              </a:rPr>
              <a:t>Văn</a:t>
            </a:r>
            <a:r>
              <a:rPr lang="en-US" baseline="0" dirty="0">
                <a:latin typeface="Times New Roman" pitchFamily="-110" charset="0"/>
              </a:rPr>
              <a:t> </a:t>
            </a:r>
            <a:r>
              <a:rPr lang="en-US" baseline="0" dirty="0" err="1">
                <a:latin typeface="Times New Roman" pitchFamily="-110" charset="0"/>
              </a:rPr>
              <a:t>Sử</a:t>
            </a:r>
            <a:endParaRPr lang="en-US" baseline="0" dirty="0">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In Chapter 12, we focused on </a:t>
            </a:r>
            <a:r>
              <a:rPr lang="en-US" sz="1200" i="1" kern="1200" dirty="0">
                <a:solidFill>
                  <a:schemeClr val="tx1"/>
                </a:solidFill>
                <a:latin typeface="Times New Roman" pitchFamily="-1" charset="0"/>
                <a:ea typeface="+mn-ea"/>
                <a:cs typeface="+mn-cs"/>
              </a:rPr>
              <a:t>what </a:t>
            </a:r>
            <a:r>
              <a:rPr lang="en-US" sz="1200" kern="1200" dirty="0">
                <a:solidFill>
                  <a:schemeClr val="tx1"/>
                </a:solidFill>
                <a:latin typeface="Times New Roman" pitchFamily="-1" charset="0"/>
                <a:ea typeface="+mn-ea"/>
                <a:cs typeface="+mn-cs"/>
              </a:rPr>
              <a:t>an instruction set does. Specifically, we examined the types of operands and operations that may be specified by machine instructions. This chapter turns to the question of </a:t>
            </a:r>
            <a:r>
              <a:rPr lang="en-US" sz="1200" i="1" kern="1200" dirty="0">
                <a:solidFill>
                  <a:schemeClr val="tx1"/>
                </a:solidFill>
                <a:latin typeface="Times New Roman" pitchFamily="-1" charset="0"/>
                <a:ea typeface="+mn-ea"/>
                <a:cs typeface="+mn-cs"/>
              </a:rPr>
              <a:t>how </a:t>
            </a:r>
            <a:r>
              <a:rPr lang="en-US" sz="1200" kern="1200" dirty="0">
                <a:solidFill>
                  <a:schemeClr val="tx1"/>
                </a:solidFill>
                <a:latin typeface="Times New Roman" pitchFamily="-1" charset="0"/>
                <a:ea typeface="+mn-ea"/>
                <a:cs typeface="+mn-cs"/>
              </a:rPr>
              <a:t>to specify the operands and operations of instructions. Two issues arise. First, how is the address of an operand specified, and second, how are the bits of an instruction organized to define the operand addresses and operation of that instruction? </a:t>
            </a:r>
            <a:endParaRPr lang="en-US" dirty="0"/>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AU" dirty="0">
              <a:latin typeface="Times New Roman" pitchFamily="-110" charset="0"/>
            </a:endParaRPr>
          </a:p>
          <a:p>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355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10</a:t>
            </a:r>
          </a:p>
        </p:txBody>
      </p:sp>
      <p:sp>
        <p:nvSpPr>
          <p:cNvPr id="2355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355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3558" name="Rectangle 6"/>
          <p:cNvSpPr>
            <a:spLocks noGrp="1" noRot="1" noChangeAspect="1" noChangeArrowheads="1" noTextEdit="1"/>
          </p:cNvSpPr>
          <p:nvPr>
            <p:ph type="sldImg"/>
          </p:nvPr>
        </p:nvSpPr>
        <p:spPr>
          <a:xfrm>
            <a:off x="1150938" y="692150"/>
            <a:ext cx="4556125" cy="3416300"/>
          </a:xfrm>
          <a:ln cap="flat"/>
        </p:spPr>
      </p:sp>
      <p:sp>
        <p:nvSpPr>
          <p:cNvPr id="23559" name="Rectangle 7"/>
          <p:cNvSpPr>
            <a:spLocks noGrp="1" noChangeArrowheads="1"/>
          </p:cNvSpPr>
          <p:nvPr>
            <p:ph type="body" idx="1"/>
          </p:nvPr>
        </p:nvSpPr>
        <p:spPr>
          <a:ln/>
        </p:spPr>
        <p:txBody>
          <a:bodyPr/>
          <a:lstStyle/>
          <a:p>
            <a:r>
              <a:rPr lang="en-US" sz="1200" b="1" kern="1200" dirty="0">
                <a:solidFill>
                  <a:schemeClr val="tx1"/>
                </a:solidFill>
                <a:latin typeface="Times New Roman" pitchFamily="-1" charset="0"/>
                <a:ea typeface="+mn-ea"/>
                <a:cs typeface="+mn-cs"/>
              </a:rPr>
              <a:t>Register addressing </a:t>
            </a:r>
            <a:r>
              <a:rPr lang="en-US" sz="1200" kern="1200" dirty="0">
                <a:solidFill>
                  <a:schemeClr val="tx1"/>
                </a:solidFill>
                <a:latin typeface="Times New Roman" pitchFamily="-1" charset="0"/>
                <a:ea typeface="+mn-ea"/>
                <a:cs typeface="+mn-cs"/>
              </a:rPr>
              <a:t>is similar to direct addressing. The only difference is that the address field refers to a register rather than a main memory address: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EA = R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To clarify, if the contents of a register address field in an instruction is 5, then register R5 is the intended address, and the operand value is contained in R5. Typically, an address field that references registers will have from 3 to 5 bits, so that a total of from 8 to 32 general-purpose registers can be referenced. </a:t>
            </a:r>
            <a:endParaRPr lang="en-US" dirty="0"/>
          </a:p>
          <a:p>
            <a:endParaRPr lang="en-GB" dirty="0"/>
          </a:p>
          <a:p>
            <a:r>
              <a:rPr lang="en-US" sz="1200" kern="1200" dirty="0">
                <a:solidFill>
                  <a:schemeClr val="tx1"/>
                </a:solidFill>
                <a:latin typeface="Times New Roman" pitchFamily="-1" charset="0"/>
                <a:ea typeface="+mn-ea"/>
                <a:cs typeface="+mn-cs"/>
              </a:rPr>
              <a:t>The advantages of register addressing are that (1) only a small address field is needed in the instruction, and (2) no time-consuming memory references are required. As was discussed in Chapter 4, the memory access time for a register internal to the processor is much less than that for a main memory address. The disadvantage of register addressing is that the address space is very limited.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If register addressing is heavily used in an instruction set, this implies that the processor registers will be heavily used. Because of the severely limited number of registers (compared with main memory locations), their use in this fashion makes sense only if they are employed efficiently. If every operand is brought into a register from main memory, operated on once, and then returned to main memory, then a wasteful intermediate step has been added. If, instead, the operand in a register remains in use for multiple operations, then a real savings is achieved. An example is the intermediate result in a calculation. In particular, suppose that the algorithm for twos complement multiplication were to be implemented in software. The location labeled A in the flowchart (Figure 10.12) is referenced many times and should be implemented in a register rather than a main memory location.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It is up to the programmer or compiler to decide which values should remain in registers and which should be stored in main memory. Most modern processors employ multiple general-purpose registers, placing a burden for efficient execution on the assembly-language programmer (e.g., compiler writer). </a:t>
            </a:r>
            <a:endParaRPr lang="en-US" dirty="0"/>
          </a:p>
          <a:p>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969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13</a:t>
            </a:r>
          </a:p>
        </p:txBody>
      </p:sp>
      <p:sp>
        <p:nvSpPr>
          <p:cNvPr id="2970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970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9702" name="Rectangle 6"/>
          <p:cNvSpPr>
            <a:spLocks noGrp="1" noRot="1" noChangeAspect="1" noChangeArrowheads="1" noTextEdit="1"/>
          </p:cNvSpPr>
          <p:nvPr>
            <p:ph type="sldImg"/>
          </p:nvPr>
        </p:nvSpPr>
        <p:spPr>
          <a:xfrm>
            <a:off x="1150938" y="692150"/>
            <a:ext cx="4556125" cy="3416300"/>
          </a:xfrm>
          <a:ln cap="flat"/>
        </p:spPr>
      </p:sp>
      <p:sp>
        <p:nvSpPr>
          <p:cNvPr id="29703"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Just as register addressing is analogous to direct addressing, </a:t>
            </a:r>
            <a:r>
              <a:rPr lang="en-US" sz="1200" b="1" kern="1200" dirty="0">
                <a:solidFill>
                  <a:schemeClr val="tx1"/>
                </a:solidFill>
                <a:latin typeface="Times New Roman" pitchFamily="-1" charset="0"/>
                <a:ea typeface="+mn-ea"/>
                <a:cs typeface="+mn-cs"/>
              </a:rPr>
              <a:t>register indirect addressing </a:t>
            </a:r>
            <a:r>
              <a:rPr lang="en-US" sz="1200" kern="1200" dirty="0">
                <a:solidFill>
                  <a:schemeClr val="tx1"/>
                </a:solidFill>
                <a:latin typeface="Times New Roman" pitchFamily="-1" charset="0"/>
                <a:ea typeface="+mn-ea"/>
                <a:cs typeface="+mn-cs"/>
              </a:rPr>
              <a:t>is analogous to indirect addressing. In both cases, the only difference is whether the address field refers to a memory location or a register. Thus, for register indirect address,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EA = (R)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advantages and limitations of register indirect addressing are basically the same as for indirect addressing. In both cases, the address space limitation (limited range of addresses) of the address field is overcome by having that field refer to a word- length location containing an address. In addition, register indirect addressing uses one less memory reference than indirect addressing. </a:t>
            </a:r>
            <a:endParaRPr lang="en-US" dirty="0"/>
          </a:p>
          <a:p>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379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15</a:t>
            </a:r>
          </a:p>
        </p:txBody>
      </p:sp>
      <p:sp>
        <p:nvSpPr>
          <p:cNvPr id="3379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379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3798" name="Rectangle 6"/>
          <p:cNvSpPr>
            <a:spLocks noGrp="1" noRot="1" noChangeAspect="1" noChangeArrowheads="1" noTextEdit="1"/>
          </p:cNvSpPr>
          <p:nvPr>
            <p:ph type="sldImg"/>
          </p:nvPr>
        </p:nvSpPr>
        <p:spPr>
          <a:xfrm>
            <a:off x="1150938" y="692150"/>
            <a:ext cx="4556125" cy="3416300"/>
          </a:xfrm>
          <a:ln cap="flat"/>
        </p:spPr>
      </p:sp>
      <p:sp>
        <p:nvSpPr>
          <p:cNvPr id="33799"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A very powerful mode of addressing combines the capabilities of direct addressing and register indirect addressing. It is known by a variety of names depending on the context of its use, but the basic mechanism is the same. We will refer to this as </a:t>
            </a:r>
            <a:r>
              <a:rPr lang="en-US" sz="1200" b="1" kern="1200" dirty="0">
                <a:solidFill>
                  <a:schemeClr val="tx1"/>
                </a:solidFill>
                <a:latin typeface="Times New Roman" pitchFamily="-1" charset="0"/>
                <a:ea typeface="+mn-ea"/>
                <a:cs typeface="+mn-cs"/>
              </a:rPr>
              <a:t>displacement addressing: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1"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kern="1200" dirty="0">
                <a:solidFill>
                  <a:schemeClr val="tx1"/>
                </a:solidFill>
                <a:latin typeface="Times New Roman" pitchFamily="-1" charset="0"/>
                <a:ea typeface="+mn-ea"/>
                <a:cs typeface="+mn-cs"/>
              </a:rPr>
              <a:t>EA = A + (</a:t>
            </a:r>
            <a:r>
              <a:rPr lang="en-US" sz="1200" b="1" kern="1200" baseline="0" dirty="0">
                <a:solidFill>
                  <a:schemeClr val="tx1"/>
                </a:solidFill>
                <a:latin typeface="Times New Roman" pitchFamily="-1" charset="0"/>
                <a:ea typeface="+mn-ea"/>
                <a:cs typeface="+mn-cs"/>
              </a:rPr>
              <a:t> R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1" kern="1200" baseline="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Displacement addressing requires that the instruction have two address fields, at least one of which is explicit. The value contained in one address field (value = A) is used directly. The other address field, or an implicit reference based on opcode, refers to a register whose contents are added to A to produce the effective address.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r>
              <a:rPr lang="en-US" sz="1200" kern="1200" dirty="0">
                <a:solidFill>
                  <a:schemeClr val="tx1"/>
                </a:solidFill>
                <a:latin typeface="Times New Roman" pitchFamily="-1" charset="0"/>
                <a:ea typeface="+mn-ea"/>
                <a:cs typeface="+mn-cs"/>
              </a:rPr>
              <a:t>We will describe three of the most common uses of displacement addressing: </a:t>
            </a:r>
            <a:endParaRPr lang="en-US" dirty="0"/>
          </a:p>
          <a:p>
            <a:r>
              <a:rPr lang="en-US" sz="1200" kern="1200" dirty="0">
                <a:solidFill>
                  <a:schemeClr val="tx1"/>
                </a:solidFill>
                <a:latin typeface="Times New Roman" pitchFamily="-1" charset="0"/>
                <a:ea typeface="+mn-ea"/>
                <a:cs typeface="+mn-cs"/>
              </a:rPr>
              <a:t>• Relative addressing</a:t>
            </a:r>
            <a:br>
              <a:rPr lang="en-US" sz="1200" kern="1200" dirty="0">
                <a:solidFill>
                  <a:schemeClr val="tx1"/>
                </a:solidFill>
                <a:latin typeface="Times New Roman" pitchFamily="-1" charset="0"/>
                <a:ea typeface="+mn-ea"/>
                <a:cs typeface="+mn-cs"/>
              </a:rPr>
            </a:br>
            <a:r>
              <a:rPr lang="en-US" sz="1200" kern="1200" dirty="0">
                <a:solidFill>
                  <a:schemeClr val="tx1"/>
                </a:solidFill>
                <a:latin typeface="Times New Roman" pitchFamily="-1" charset="0"/>
                <a:ea typeface="+mn-ea"/>
                <a:cs typeface="+mn-cs"/>
              </a:rPr>
              <a:t>• Base-register addressing </a:t>
            </a:r>
          </a:p>
          <a:p>
            <a:r>
              <a:rPr lang="en-US" sz="1200" kern="1200" dirty="0">
                <a:solidFill>
                  <a:schemeClr val="tx1"/>
                </a:solidFill>
                <a:latin typeface="Times New Roman" pitchFamily="-1" charset="0"/>
                <a:ea typeface="+mn-ea"/>
                <a:cs typeface="+mn-cs"/>
              </a:rPr>
              <a:t>• Indexing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789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17</a:t>
            </a:r>
          </a:p>
        </p:txBody>
      </p:sp>
      <p:sp>
        <p:nvSpPr>
          <p:cNvPr id="3789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789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7894" name="Rectangle 6"/>
          <p:cNvSpPr>
            <a:spLocks noGrp="1" noRot="1" noChangeAspect="1" noChangeArrowheads="1" noTextEdit="1"/>
          </p:cNvSpPr>
          <p:nvPr>
            <p:ph type="sldImg"/>
          </p:nvPr>
        </p:nvSpPr>
        <p:spPr>
          <a:xfrm>
            <a:off x="1150938" y="692150"/>
            <a:ext cx="4556125" cy="3416300"/>
          </a:xfrm>
          <a:ln cap="flat"/>
        </p:spPr>
      </p:sp>
      <p:sp>
        <p:nvSpPr>
          <p:cNvPr id="37895"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For relative addressing, also called PC-relative addressing, the implicitly referenced register is the program counter (PC). That is, the next instruction address is added to the address field to produce the EA. Typically, the address field is treated as a twos complement number for this operation. Thus, the effective address is a displacement relative to the address of the instruction.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Relative addressing exploits the concept of locality that was discussed in Chapters 4 and 8. If most memory references are relatively near to the instruction being executed, then the use of relative addressing saves address bits in the instruction. </a:t>
            </a:r>
            <a:endParaRPr lang="en-US" dirty="0"/>
          </a:p>
          <a:p>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3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18</a:t>
            </a:r>
          </a:p>
        </p:txBody>
      </p:sp>
      <p:sp>
        <p:nvSpPr>
          <p:cNvPr id="3994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4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42" name="Rectangle 6"/>
          <p:cNvSpPr>
            <a:spLocks noGrp="1" noRot="1" noChangeAspect="1" noChangeArrowheads="1" noTextEdit="1"/>
          </p:cNvSpPr>
          <p:nvPr>
            <p:ph type="sldImg"/>
          </p:nvPr>
        </p:nvSpPr>
        <p:spPr>
          <a:xfrm>
            <a:off x="1150938" y="692150"/>
            <a:ext cx="4556125" cy="3416300"/>
          </a:xfrm>
          <a:ln cap="flat"/>
        </p:spPr>
      </p:sp>
      <p:sp>
        <p:nvSpPr>
          <p:cNvPr id="39943"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For </a:t>
            </a:r>
            <a:r>
              <a:rPr lang="en-US" sz="1200" b="1" kern="1200" dirty="0">
                <a:solidFill>
                  <a:schemeClr val="tx1"/>
                </a:solidFill>
                <a:latin typeface="Times New Roman" pitchFamily="-1" charset="0"/>
                <a:ea typeface="+mn-ea"/>
                <a:cs typeface="+mn-cs"/>
              </a:rPr>
              <a:t>base-register addressing, </a:t>
            </a:r>
            <a:r>
              <a:rPr lang="en-US" sz="1200" kern="1200" dirty="0">
                <a:solidFill>
                  <a:schemeClr val="tx1"/>
                </a:solidFill>
                <a:latin typeface="Times New Roman" pitchFamily="-1" charset="0"/>
                <a:ea typeface="+mn-ea"/>
                <a:cs typeface="+mn-cs"/>
              </a:rPr>
              <a:t>the interpretation is the following: The referenced register contains a main memory address, and the address field contains a displacement (usually an unsigned integer representation) from that address. The register reference may be explicit or implicit.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Base-register addressing also exploits the locality of memory references. It is a convenient means of implementing segmentation, which was discussed in Chapter 8. In some implementations, a single segment-base register is employed and is used implicitly. In others, the programmer may choose a register to hold the base address of a segment, and the instruction must reference it explicitly. In this latter case, if the length of the address field is </a:t>
            </a:r>
            <a:r>
              <a:rPr lang="en-US" sz="1200" i="1" kern="1200" dirty="0">
                <a:solidFill>
                  <a:schemeClr val="tx1"/>
                </a:solidFill>
                <a:latin typeface="Times New Roman" pitchFamily="-1" charset="0"/>
                <a:ea typeface="+mn-ea"/>
                <a:cs typeface="+mn-cs"/>
              </a:rPr>
              <a:t>K </a:t>
            </a:r>
            <a:r>
              <a:rPr lang="en-US" sz="1200" kern="1200" dirty="0">
                <a:solidFill>
                  <a:schemeClr val="tx1"/>
                </a:solidFill>
                <a:latin typeface="Times New Roman" pitchFamily="-1" charset="0"/>
                <a:ea typeface="+mn-ea"/>
                <a:cs typeface="+mn-cs"/>
              </a:rPr>
              <a:t>and the number of possible registers is </a:t>
            </a:r>
            <a:r>
              <a:rPr lang="en-US" sz="1200" i="1" kern="1200" dirty="0">
                <a:solidFill>
                  <a:schemeClr val="tx1"/>
                </a:solidFill>
                <a:latin typeface="Times New Roman" pitchFamily="-1" charset="0"/>
                <a:ea typeface="+mn-ea"/>
                <a:cs typeface="+mn-cs"/>
              </a:rPr>
              <a:t>N, </a:t>
            </a:r>
            <a:r>
              <a:rPr lang="en-US" sz="1200" kern="1200" dirty="0">
                <a:solidFill>
                  <a:schemeClr val="tx1"/>
                </a:solidFill>
                <a:latin typeface="Times New Roman" pitchFamily="-1" charset="0"/>
                <a:ea typeface="+mn-ea"/>
                <a:cs typeface="+mn-cs"/>
              </a:rPr>
              <a:t>then one instruction can reference any one of </a:t>
            </a:r>
            <a:r>
              <a:rPr lang="en-US" sz="1200" i="1" kern="1200" dirty="0">
                <a:solidFill>
                  <a:schemeClr val="tx1"/>
                </a:solidFill>
                <a:latin typeface="Times New Roman" pitchFamily="-1" charset="0"/>
                <a:ea typeface="+mn-ea"/>
                <a:cs typeface="+mn-cs"/>
              </a:rPr>
              <a:t>N </a:t>
            </a:r>
            <a:r>
              <a:rPr lang="en-US" sz="1200" kern="1200" dirty="0">
                <a:solidFill>
                  <a:schemeClr val="tx1"/>
                </a:solidFill>
                <a:latin typeface="Times New Roman" pitchFamily="-1" charset="0"/>
                <a:ea typeface="+mn-ea"/>
                <a:cs typeface="+mn-cs"/>
              </a:rPr>
              <a:t>areas of 2</a:t>
            </a:r>
            <a:r>
              <a:rPr lang="en-US" sz="1200" kern="1200" baseline="30000" dirty="0">
                <a:solidFill>
                  <a:schemeClr val="tx1"/>
                </a:solidFill>
                <a:latin typeface="Times New Roman" pitchFamily="-1" charset="0"/>
                <a:ea typeface="+mn-ea"/>
                <a:cs typeface="+mn-cs"/>
              </a:rPr>
              <a:t>K</a:t>
            </a:r>
            <a:r>
              <a:rPr lang="en-US" sz="1200" kern="1200" dirty="0">
                <a:solidFill>
                  <a:schemeClr val="tx1"/>
                </a:solidFill>
                <a:latin typeface="Times New Roman" pitchFamily="-1" charset="0"/>
                <a:ea typeface="+mn-ea"/>
                <a:cs typeface="+mn-cs"/>
              </a:rPr>
              <a:t> words. </a:t>
            </a:r>
            <a:endParaRPr lang="en-US" dirty="0"/>
          </a:p>
          <a:p>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198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19</a:t>
            </a:r>
          </a:p>
        </p:txBody>
      </p:sp>
      <p:sp>
        <p:nvSpPr>
          <p:cNvPr id="4198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198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1990" name="Rectangle 6"/>
          <p:cNvSpPr>
            <a:spLocks noGrp="1" noRot="1" noChangeAspect="1" noChangeArrowheads="1" noTextEdit="1"/>
          </p:cNvSpPr>
          <p:nvPr>
            <p:ph type="sldImg"/>
          </p:nvPr>
        </p:nvSpPr>
        <p:spPr>
          <a:xfrm>
            <a:off x="1150938" y="692150"/>
            <a:ext cx="4556125" cy="3416300"/>
          </a:xfrm>
          <a:ln cap="flat"/>
        </p:spPr>
      </p:sp>
      <p:sp>
        <p:nvSpPr>
          <p:cNvPr id="41991"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For indexing, the interpretation is typically the following: The address field references a main memory address, and the referenced register contains a positive displacement from that address. Note that this usage is just the opposite of the interpretation for base-register addressing. Of course, it is more than just a matter of user interpretation. Because the address field is considered to be a memory address in indexing, it generally contains more bits than an address field in a comparable base-register instruction. Also, we shall see that there are some refinements to indexing that would not be as useful in the base-register context. Nevertheless, the method of calculating the EA is the same for both base-register addressing and indexing, and in both cases the register reference is sometimes explicit and sometimes implicit (for different processor types).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An important use of indexing is to provide an efficient mechanism for per- forming iterative operations. Consider, for example, a list of numbers stored starting at location A. Suppose that we would like to add 1 to each element on the list. We need to fetch each value, add 1 to it, and store it back. The sequence of effective addresses that we need is A, A + 1, A + 2,..., up to the last location on the list. With indexing, this is easily done. The value A is stored in the instruction’s address field, and the chosen register, called an </a:t>
            </a:r>
            <a:r>
              <a:rPr lang="en-US" sz="1200" i="1" kern="1200" dirty="0">
                <a:solidFill>
                  <a:schemeClr val="tx1"/>
                </a:solidFill>
                <a:latin typeface="Times New Roman" pitchFamily="-1" charset="0"/>
                <a:ea typeface="+mn-ea"/>
                <a:cs typeface="+mn-cs"/>
              </a:rPr>
              <a:t>index register, </a:t>
            </a:r>
            <a:r>
              <a:rPr lang="en-US" sz="1200" kern="1200" dirty="0">
                <a:solidFill>
                  <a:schemeClr val="tx1"/>
                </a:solidFill>
                <a:latin typeface="Times New Roman" pitchFamily="-1" charset="0"/>
                <a:ea typeface="+mn-ea"/>
                <a:cs typeface="+mn-cs"/>
              </a:rPr>
              <a:t>is initialized to 0. After each operation, the index register is incremented by 1.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Because index registers are commonly used for such iterative tasks, it is typical that there is a need to increment or decrement the index register after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each reference to it. Because this is such a common operation, some systems will automatically do this as part of the same instruction cycle. This is known as </a:t>
            </a:r>
            <a:r>
              <a:rPr lang="en-US" sz="1200" b="1" kern="1200" dirty="0">
                <a:solidFill>
                  <a:schemeClr val="tx1"/>
                </a:solidFill>
                <a:latin typeface="Times New Roman" pitchFamily="-1" charset="0"/>
                <a:ea typeface="+mn-ea"/>
                <a:cs typeface="+mn-cs"/>
              </a:rPr>
              <a:t>autoindexing. </a:t>
            </a:r>
            <a:r>
              <a:rPr lang="en-US" sz="1200" kern="1200" dirty="0">
                <a:solidFill>
                  <a:schemeClr val="tx1"/>
                </a:solidFill>
                <a:latin typeface="Times New Roman" pitchFamily="-1" charset="0"/>
                <a:ea typeface="+mn-ea"/>
                <a:cs typeface="+mn-cs"/>
              </a:rPr>
              <a:t>If certain registers are devoted exclusively to indexing, then autoindexing can be invoked implicitly and automatically. If general-purpose registers are used, the autoindex operation may need to be signaled by a bit in the instruction.</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In some machines, both indirect addressing and indexing are provided, and it is possible to employ both in the same instruction. There are two possibilities: the indexing is performed either before or after the indirection. </a:t>
            </a:r>
            <a:endParaRPr lang="en-US" dirty="0"/>
          </a:p>
          <a:p>
            <a:r>
              <a:rPr lang="en-US" sz="1200" kern="1200" dirty="0">
                <a:solidFill>
                  <a:schemeClr val="tx1"/>
                </a:solidFill>
                <a:latin typeface="Times New Roman" pitchFamily="-1" charset="0"/>
                <a:ea typeface="+mn-ea"/>
                <a:cs typeface="+mn-cs"/>
              </a:rPr>
              <a:t>If indexing is performed after the indirection, it is termed </a:t>
            </a:r>
            <a:r>
              <a:rPr lang="en-US" sz="1200" b="1" kern="1200" dirty="0">
                <a:solidFill>
                  <a:schemeClr val="tx1"/>
                </a:solidFill>
                <a:latin typeface="Times New Roman" pitchFamily="-1" charset="0"/>
                <a:ea typeface="+mn-ea"/>
                <a:cs typeface="+mn-cs"/>
              </a:rPr>
              <a:t>postindexing.</a:t>
            </a:r>
          </a:p>
          <a:p>
            <a:endParaRPr lang="en-US" sz="1200" b="1"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First, the contents of the address field are used to access a memory location containing a direct address. This address is then indexed by the register value. This technique is useful for accessing one of a number of blocks of data of a fixed format. For example, it was described in Chapter 8 that the operating system needs to employ a process control block for each process. The operations performed are the same regardless of which block is being manipulated. Thus, the addresses in the instructions that reference the block could point to a location (value = A) containing a variable pointer to the start of a process control block. The index register contains the displacement within the block.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With </a:t>
            </a:r>
            <a:r>
              <a:rPr lang="en-US" sz="1200" b="1" kern="1200" dirty="0">
                <a:solidFill>
                  <a:schemeClr val="tx1"/>
                </a:solidFill>
                <a:latin typeface="Times New Roman" pitchFamily="-1" charset="0"/>
                <a:ea typeface="+mn-ea"/>
                <a:cs typeface="+mn-cs"/>
              </a:rPr>
              <a:t>preindexing, </a:t>
            </a:r>
            <a:r>
              <a:rPr lang="en-US" sz="1200" kern="1200" dirty="0">
                <a:solidFill>
                  <a:schemeClr val="tx1"/>
                </a:solidFill>
                <a:latin typeface="Times New Roman" pitchFamily="-1" charset="0"/>
                <a:ea typeface="+mn-ea"/>
                <a:cs typeface="+mn-cs"/>
              </a:rPr>
              <a:t>the indexing is performed before the indirection.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An address is calculated as with simple indexing. In this case, however, the calculated address contains not the operand, but the address of the operand. An example of the use of this technique is to construct a multiway branch table. At a particular point in a program, there may be a branch to one of a number of locations depending on conditions. A table of addresses can be set up starting at location A. By indexing into this table, the required location can be found. </a:t>
            </a:r>
            <a:endParaRPr lang="en-US" dirty="0"/>
          </a:p>
          <a:p>
            <a:r>
              <a:rPr lang="en-US" sz="1200" kern="1200" dirty="0">
                <a:solidFill>
                  <a:schemeClr val="tx1"/>
                </a:solidFill>
                <a:latin typeface="Times New Roman" pitchFamily="-1" charset="0"/>
                <a:ea typeface="+mn-ea"/>
                <a:cs typeface="+mn-cs"/>
              </a:rPr>
              <a:t>Typically, an instruction set will not include both preindexing and postindexing. </a:t>
            </a:r>
            <a:endParaRPr lang="en-US" dirty="0"/>
          </a:p>
          <a:p>
            <a:endParaRPr lang="en-US" dirty="0"/>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GB"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6083"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21</a:t>
            </a:r>
          </a:p>
        </p:txBody>
      </p:sp>
      <p:sp>
        <p:nvSpPr>
          <p:cNvPr id="46084"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6085"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6086" name="Rectangle 6"/>
          <p:cNvSpPr>
            <a:spLocks noGrp="1" noRot="1" noChangeAspect="1" noChangeArrowheads="1" noTextEdit="1"/>
          </p:cNvSpPr>
          <p:nvPr>
            <p:ph type="sldImg"/>
          </p:nvPr>
        </p:nvSpPr>
        <p:spPr>
          <a:xfrm>
            <a:off x="1150938" y="692150"/>
            <a:ext cx="4556125" cy="3416300"/>
          </a:xfrm>
          <a:ln cap="flat"/>
        </p:spPr>
      </p:sp>
      <p:sp>
        <p:nvSpPr>
          <p:cNvPr id="46087"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final addressing mode that we consider is stack addressing. As defined in Appendix O, a stack is a linear array of locations. It is sometimes referred to as a </a:t>
            </a:r>
            <a:r>
              <a:rPr lang="en-US" sz="1200" i="1" kern="1200" dirty="0">
                <a:solidFill>
                  <a:schemeClr val="tx1"/>
                </a:solidFill>
                <a:latin typeface="Times New Roman" pitchFamily="-1" charset="0"/>
                <a:ea typeface="+mn-ea"/>
                <a:cs typeface="+mn-cs"/>
              </a:rPr>
              <a:t>pushdown list </a:t>
            </a:r>
            <a:r>
              <a:rPr lang="en-US" sz="1200" kern="1200" dirty="0">
                <a:solidFill>
                  <a:schemeClr val="tx1"/>
                </a:solidFill>
                <a:latin typeface="Times New Roman" pitchFamily="-1" charset="0"/>
                <a:ea typeface="+mn-ea"/>
                <a:cs typeface="+mn-cs"/>
              </a:rPr>
              <a:t>or </a:t>
            </a:r>
            <a:r>
              <a:rPr lang="en-US" sz="1200" i="1" kern="1200" dirty="0">
                <a:solidFill>
                  <a:schemeClr val="tx1"/>
                </a:solidFill>
                <a:latin typeface="Times New Roman" pitchFamily="-1" charset="0"/>
                <a:ea typeface="+mn-ea"/>
                <a:cs typeface="+mn-cs"/>
              </a:rPr>
              <a:t>last-in-first-out queue. </a:t>
            </a:r>
            <a:r>
              <a:rPr lang="en-US" sz="1200" kern="1200" dirty="0">
                <a:solidFill>
                  <a:schemeClr val="tx1"/>
                </a:solidFill>
                <a:latin typeface="Times New Roman" pitchFamily="-1" charset="0"/>
                <a:ea typeface="+mn-ea"/>
                <a:cs typeface="+mn-cs"/>
              </a:rPr>
              <a:t>The stack is a reserved block of locations. Items are appended to the top of the stack so that, at any given time, the block is partially filled. Associated with the stack is a pointer whose value is the address of the top of the stack. Alternatively, the top two elements of the stack may be in processor registers, in which case the stack pointer references the third element of the stack. The stack pointer is maintained in a register. Thus, references to stack locations in memory are in fact register indirect addresses.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stack mode of addressing is a form of implied addressing. The machine instructions need not include a memory reference but implicitly operate on the top of the stack.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GB"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1026"/>
          <p:cNvSpPr>
            <a:spLocks noGrp="1" noRot="1" noChangeAspect="1" noChangeArrowheads="1" noTextEdit="1"/>
          </p:cNvSpPr>
          <p:nvPr>
            <p:ph type="sldImg"/>
          </p:nvPr>
        </p:nvSpPr>
        <p:spPr>
          <a:xfrm>
            <a:off x="1150938" y="692150"/>
            <a:ext cx="4556125" cy="3416300"/>
          </a:xfrm>
          <a:ln/>
        </p:spPr>
      </p:sp>
      <p:sp>
        <p:nvSpPr>
          <p:cNvPr id="110595" name="Rectangle 1027"/>
          <p:cNvSpPr>
            <a:spLocks noGrp="1" noChangeArrowheads="1"/>
          </p:cNvSpPr>
          <p:nvPr>
            <p:ph type="body" idx="1"/>
          </p:nvPr>
        </p:nvSpPr>
        <p:spPr/>
        <p:txBody>
          <a:bodyPr/>
          <a:lstStyle/>
          <a:p>
            <a:r>
              <a:rPr lang="en-US" sz="1200" kern="1200" dirty="0">
                <a:solidFill>
                  <a:schemeClr val="tx1"/>
                </a:solidFill>
                <a:latin typeface="Times New Roman" pitchFamily="-1" charset="0"/>
                <a:ea typeface="+mn-ea"/>
                <a:cs typeface="+mn-cs"/>
              </a:rPr>
              <a:t>An instruction format defines the layout of the bits of an instruction, in terms of its constituent fields. An instruction format must include an opcode and, implicitly or explicitly, zero or more operands. Each explicit operand is referenced using one of the addressing modes described in Section 13.1. The format must, implicitly or explicitly, indicate the addressing mode for each operand. For most instruction sets, more than one instruction format is used.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design of an instruction format is a complex art, and an amazing variety of designs have been implemented. We examine the key design issues, looking briefly at some designs to illustrate points, and then we examine the x86 and ARM solutions in detail. </a:t>
            </a:r>
            <a:endParaRPr lang="en-US" dirty="0"/>
          </a:p>
          <a:p>
            <a:endParaRPr lang="en-GB"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xfrm>
            <a:off x="1150938" y="692150"/>
            <a:ext cx="4556125" cy="3416300"/>
          </a:xfrm>
          <a:ln/>
        </p:spPr>
      </p:sp>
      <p:sp>
        <p:nvSpPr>
          <p:cNvPr id="111619" name="Rectangle 3"/>
          <p:cNvSpPr>
            <a:spLocks noGrp="1" noChangeArrowheads="1"/>
          </p:cNvSpPr>
          <p:nvPr>
            <p:ph type="body" idx="1"/>
          </p:nvPr>
        </p:nvSpPr>
        <p:spPr/>
        <p:txBody>
          <a:bodyPr/>
          <a:lstStyle/>
          <a:p>
            <a:r>
              <a:rPr lang="en-US" sz="1200" kern="1200" dirty="0">
                <a:solidFill>
                  <a:schemeClr val="tx1"/>
                </a:solidFill>
                <a:latin typeface="Times New Roman" pitchFamily="-1" charset="0"/>
                <a:ea typeface="+mn-ea"/>
                <a:cs typeface="+mn-cs"/>
              </a:rPr>
              <a:t>The most basic design issue to be faced is the instruction format length. This decision affects, and is affected by, memory size, memory organization, bus structure, processor complexity, and processor speed. This decision determines the richness and flexibility of the machine as seen by the assembly-language programmer.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most obvious trade-off here is between the desire for a powerful instruction repertoire and a need to save space. Programmers want more opcodes, more operands, more addressing modes, and greater address range. More opcodes and more operands make life easier for the programmer, because shorter programs can be written to accomplish given tasks. Similarly, more addressing modes give the programmer greater flexibility in implementing certain functions, such as table manipulations and multiple-way branching. And, of course, with the increase in main memory size and the increasing use of virtual memory, programmers want to be able to address larger memory ranges. All of these things (opcodes, operands, addressing modes, address range) require bits and push in the direction of longer instruction lengths. But longer instruction length may be wasteful. A 64-bit instruction occupies twice the space of a 32-bit instruction but is probably less than twice as useful.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Beyond this basic trade-off, there are other considerations. Either the instruction length should be equal to the memory-transfer length (in a bus system, data- bus length) or one should be a multiple of the other. Otherwise, we will not get an integral number of instructions during a fetch cycle. A related consideration is the memory transfer rate. This rate has not kept up with increases in processor speed. Accordingly, memory can become a bottleneck if the processor can execute instructions faster than it can fetch them. One solution to this problem is to use cache memory (see Section 4.3); another is to use shorter instructions. Thus, 16-bit instructions can be fetched at twice the rate of 32-bit instructions but probably can be executed less than twice as rapidly.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 seemingly mundane but nevertheless important feature is that the instruction length should be a multiple of the character length, which is usually 8 bits, and of the length of fixed-point numbers. To see this, we need to make use of that unfortunately ill-defined word, </a:t>
            </a:r>
            <a:r>
              <a:rPr lang="en-US" sz="1200" i="1" kern="1200" dirty="0">
                <a:solidFill>
                  <a:schemeClr val="tx1"/>
                </a:solidFill>
                <a:latin typeface="Times New Roman" pitchFamily="-1" charset="0"/>
                <a:ea typeface="+mn-ea"/>
                <a:cs typeface="+mn-cs"/>
              </a:rPr>
              <a:t>word </a:t>
            </a:r>
            <a:r>
              <a:rPr lang="en-US" sz="1200" kern="1200" dirty="0">
                <a:solidFill>
                  <a:schemeClr val="tx1"/>
                </a:solidFill>
                <a:latin typeface="Times New Roman" pitchFamily="-1" charset="0"/>
                <a:ea typeface="+mn-ea"/>
                <a:cs typeface="+mn-cs"/>
              </a:rPr>
              <a:t>[FRAI83]. The word length of memory is, in some sense, the “natural” unit of organization. The size of a word usually determines the size of fixed-point numbers (usually the two are equal). Word size is also typically equal to, or at least integrally related to, the memory transfer size. Because a common form of data is character data, we would like a word to store an integral number of characters. Otherwise, there are wasted bits in each word when storing multiple characters, or a character will have to straddle a word boundary. The importance of this point is such that IBM, when it introduced the System/360 and wanted to employ 8-bit characters, made the wrenching decision to move from the 36-bit architecture of the scientific members of the 700/7000 series to a 32-bit architecture. </a:t>
            </a:r>
            <a:endParaRPr lang="en-US" dirty="0"/>
          </a:p>
          <a:p>
            <a:endParaRPr lang="en-US" dirty="0"/>
          </a:p>
          <a:p>
            <a:endParaRPr lang="en-GB"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xfrm>
            <a:off x="1150938" y="692150"/>
            <a:ext cx="4556125" cy="3416300"/>
          </a:xfrm>
          <a:ln/>
        </p:spPr>
      </p:sp>
      <p:sp>
        <p:nvSpPr>
          <p:cNvPr id="112643" name="Rectangle 3"/>
          <p:cNvSpPr>
            <a:spLocks noGrp="1" noChangeArrowheads="1"/>
          </p:cNvSpPr>
          <p:nvPr>
            <p:ph type="body" idx="1"/>
          </p:nvPr>
        </p:nvSpPr>
        <p:spPr/>
        <p:txBody>
          <a:bodyPr/>
          <a:lstStyle/>
          <a:p>
            <a:r>
              <a:rPr lang="en-US" sz="1200" kern="1200" dirty="0">
                <a:solidFill>
                  <a:schemeClr val="tx1"/>
                </a:solidFill>
                <a:latin typeface="Times New Roman" pitchFamily="-1" charset="0"/>
                <a:ea typeface="+mn-ea"/>
                <a:cs typeface="+mn-cs"/>
              </a:rPr>
              <a:t>We’ve looked at some of the factors that go into deciding the length of the instruction format. An equally difficult issue is how to allocate the bits in that format. The trade-offs here are complex.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For a given instruction length, there is clearly a trade-off between the number of opcodes and the power of the addressing capability. More opcodes obviously mean more bits in the opcode field. For an instruction format of a given length, this reduces the number of bits available for addressing. There is one interesting refinement to this trade-off, and that is the use of variable-length opcodes. In this approach, there is a minimum opcode length but, for some opcodes, additional operations may be specified by using additional bits in the instruction. For a fixed- length instruction, this leaves fewer bits for addressing. Thus, this feature is used for those instructions that require fewer operands and/or less powerful addressing.</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following interrelated factors go into determining the use of the addressing bits. </a:t>
            </a:r>
            <a:endParaRPr lang="en-US" dirty="0"/>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Number of addressing modes: </a:t>
            </a:r>
            <a:r>
              <a:rPr lang="en-US" sz="1200" kern="1200" dirty="0">
                <a:solidFill>
                  <a:schemeClr val="tx1"/>
                </a:solidFill>
                <a:latin typeface="Times New Roman" pitchFamily="-1" charset="0"/>
                <a:ea typeface="+mn-ea"/>
                <a:cs typeface="+mn-cs"/>
              </a:rPr>
              <a:t>Sometimes an addressing mode can be indicated implicitly. For example, certain opcodes might always call for indexing. In other cases, the addressing modes must be explicit, and one or more mode bits will be needed.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Number of operands: </a:t>
            </a:r>
            <a:r>
              <a:rPr lang="en-US" sz="1200" b="0" kern="1200" dirty="0">
                <a:solidFill>
                  <a:schemeClr val="tx1"/>
                </a:solidFill>
                <a:latin typeface="Times New Roman" pitchFamily="-1" charset="0"/>
                <a:ea typeface="+mn-ea"/>
                <a:cs typeface="+mn-cs"/>
              </a:rPr>
              <a:t>We have seen that fewer addresses can make for longer, </a:t>
            </a:r>
            <a:r>
              <a:rPr lang="en-US" sz="1200" kern="1200" dirty="0">
                <a:solidFill>
                  <a:schemeClr val="tx1"/>
                </a:solidFill>
                <a:latin typeface="Times New Roman" pitchFamily="-1" charset="0"/>
                <a:ea typeface="+mn-ea"/>
                <a:cs typeface="+mn-cs"/>
              </a:rPr>
              <a:t>more awkward programs (e.g., Figure 10.3). Typical instruction formats on today’s machines include two operands. Each operand address in the instruction might require its own mode indicator, or the use of a mode indicator could be limited to just one of the address fields.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Register versus memory: </a:t>
            </a:r>
            <a:r>
              <a:rPr lang="en-US" sz="1200" kern="1200" dirty="0">
                <a:solidFill>
                  <a:schemeClr val="tx1"/>
                </a:solidFill>
                <a:latin typeface="Times New Roman" pitchFamily="-1" charset="0"/>
                <a:ea typeface="+mn-ea"/>
                <a:cs typeface="+mn-cs"/>
              </a:rPr>
              <a:t>A machine must have registers so that data can be brought into the processor for processing. With a single user-visible register (usually called the accumulator), one operand address is implicit and consumes no instruction bits. However, single-register programming is awkward and requires many instructions. Even with multiple registers, only a few bits are needed to specify the register. The more that registers can be used for operand references, the fewer bits are needed. A number of studies indicate that a total of 8 to 32 user-visible registers is desirable [LUND77, HUCK83]. Most contemporary architectures have at least 32 registers.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Number of register sets: </a:t>
            </a:r>
            <a:r>
              <a:rPr lang="en-US" sz="1200" b="0" kern="1200" dirty="0">
                <a:solidFill>
                  <a:schemeClr val="tx1"/>
                </a:solidFill>
                <a:latin typeface="Times New Roman" pitchFamily="-1" charset="0"/>
                <a:ea typeface="+mn-ea"/>
                <a:cs typeface="+mn-cs"/>
              </a:rPr>
              <a:t>Most contemporary machines have one set of general- </a:t>
            </a:r>
            <a:r>
              <a:rPr lang="en-US" sz="1200" kern="1200" dirty="0">
                <a:solidFill>
                  <a:schemeClr val="tx1"/>
                </a:solidFill>
                <a:latin typeface="Times New Roman" pitchFamily="-1" charset="0"/>
                <a:ea typeface="+mn-ea"/>
                <a:cs typeface="+mn-cs"/>
              </a:rPr>
              <a:t>purpose registers, with typically 32 or more registers in the set. These registers can be used to store data and can be used to store addresses for displacement addressing. Some architectures, including that of the x86, have a collection of two or more specialized sets (such as data and displacement). One advantage of this latter approach is that, for a fixed number of registers, a functional split requires fewer bits to be used in the instruction. For example, with two sets of eight registers, only 3 bits are required to identify a register; the opcode or mode register will determine which set of registers is being referenced.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Address range: </a:t>
            </a:r>
            <a:r>
              <a:rPr lang="en-US" sz="1200" kern="1200" dirty="0">
                <a:solidFill>
                  <a:schemeClr val="tx1"/>
                </a:solidFill>
                <a:latin typeface="Times New Roman" pitchFamily="-1" charset="0"/>
                <a:ea typeface="+mn-ea"/>
                <a:cs typeface="+mn-cs"/>
              </a:rPr>
              <a:t>For addresses that reference memory, the range of addresses that can be referenced is related to the number of address bits. Because this imposes a severe limitation, direct addressing is rarely used. With displacement addressing, the range is opened up to the length of the address register. Even so, it is still convenient to allow rather large displacements from the register address, which requires a relatively large number of address bits in the instruction.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Address granularity: </a:t>
            </a:r>
            <a:r>
              <a:rPr lang="en-US" sz="1200" kern="1200" dirty="0">
                <a:solidFill>
                  <a:schemeClr val="tx1"/>
                </a:solidFill>
                <a:latin typeface="Times New Roman" pitchFamily="-1" charset="0"/>
                <a:ea typeface="+mn-ea"/>
                <a:cs typeface="+mn-cs"/>
              </a:rPr>
              <a:t>For addresses that reference memory rather than registers, another factor is the granularity of addressing. In a system with 16- or 32-bit words, an address can reference a word or a byte at the designer’s choice. Byte addressing is convenient for character manipulation but requires, for a fixed-size memory, more address bits.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Thus, the designer is faced with a host of factors to consider and balance.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How critical the various choices are is not clear. As an example, we cite one study [CRAG79] that compared various instruction format approaches, including the use of a stack, general-purpose registers, an accumulator, and only memory-to-register approaches. Using a consistent set of assumptions, no significant difference in code space or execution time was observed. </a:t>
            </a:r>
            <a:endParaRPr lang="en-US" dirty="0"/>
          </a:p>
          <a:p>
            <a:endParaRPr lang="en-US" dirty="0"/>
          </a:p>
          <a:p>
            <a:endParaRPr lang="en-US" dirty="0"/>
          </a:p>
          <a:p>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85000" lnSpcReduction="20000"/>
          </a:bodyPr>
          <a:lstStyle/>
          <a:p>
            <a:r>
              <a:rPr lang="en-US" sz="1200" kern="1200" dirty="0">
                <a:solidFill>
                  <a:schemeClr val="tx1"/>
                </a:solidFill>
                <a:latin typeface="Times New Roman" pitchFamily="-1" charset="0"/>
                <a:ea typeface="+mn-ea"/>
                <a:cs typeface="+mn-cs"/>
              </a:rPr>
              <a:t>One of the simplest instruction designs for a general-purpose computer was for the PDP-8 [BELL78b]. The PDP-8 uses 12-bit instructions and operates on 12-bit words. There is a single general-purpose register, the accumulator.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Despite the limitations of this design, the addressing is quite flexible. Each memory reference consists of 7 bits plus two 1-bit modifiers. The memory is divided into fixed-length pages of 2</a:t>
            </a:r>
            <a:r>
              <a:rPr lang="en-US" sz="1200" kern="1200" baseline="30000" dirty="0">
                <a:solidFill>
                  <a:schemeClr val="tx1"/>
                </a:solidFill>
                <a:latin typeface="Times New Roman" pitchFamily="-1" charset="0"/>
                <a:ea typeface="+mn-ea"/>
                <a:cs typeface="+mn-cs"/>
              </a:rPr>
              <a:t>7</a:t>
            </a:r>
            <a:r>
              <a:rPr lang="en-US" sz="1200" kern="1200" dirty="0">
                <a:solidFill>
                  <a:schemeClr val="tx1"/>
                </a:solidFill>
                <a:latin typeface="Times New Roman" pitchFamily="-1" charset="0"/>
                <a:ea typeface="+mn-ea"/>
                <a:cs typeface="+mn-cs"/>
              </a:rPr>
              <a:t> = 128 words each. Address calculation is based on references to page 0 or the current page (page containing this instruction) as determined by the page bit. The second modifier bit indicates whether direct or indirect addressing is to be used. These two modes can be used in combination, so that an indirect address is a 12-bit address contained in a word of page 0 or the current page. In addition, 8 dedicated words on page 0 are autoindex “registers.” When an indirect reference is made to one of these locations, preindexing occurs.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Figure 13.5 shows the PDP-8 instruction format. There are a 3-bit opcode and three types of instructions. For opcodes 0 through 5, the format is a single-address memory reference instruction including a page bit and an indirect bit. Thus, there are only six basic operations. To enlarge the group of operations, opcode 7 defines a register reference or </a:t>
            </a:r>
            <a:r>
              <a:rPr lang="en-US" sz="1200" i="1" kern="1200" dirty="0">
                <a:solidFill>
                  <a:schemeClr val="tx1"/>
                </a:solidFill>
                <a:latin typeface="Times New Roman" pitchFamily="-1" charset="0"/>
                <a:ea typeface="+mn-ea"/>
                <a:cs typeface="+mn-cs"/>
              </a:rPr>
              <a:t>microinstruction. </a:t>
            </a:r>
            <a:r>
              <a:rPr lang="en-US" sz="1200" kern="1200" dirty="0">
                <a:solidFill>
                  <a:schemeClr val="tx1"/>
                </a:solidFill>
                <a:latin typeface="Times New Roman" pitchFamily="-1" charset="0"/>
                <a:ea typeface="+mn-ea"/>
                <a:cs typeface="+mn-cs"/>
              </a:rPr>
              <a:t>In this format, the remaining bits are used to encode additional operations. In general, each bit defines a specific operation (e.g., clear accumulator), and these bits can be combined in a single instruction. The microinstruction strategy was used as far back as the PDP-1 by DEC and is, in a sense, a forerunner of today’s microprogrammed machines, to be discussed in Part Four. Opcode 6 is the I/O operation; 6 bits are used to select one of 64 devices, and 3 bits specify a particular I/O command.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PDP-8 instruction format is remarkably efficient. It supports indirect addressing, displacement addressing, and indexing. With the use of the opcode extension, it supports a total of approximately 35 instructions. Given the constraints of a 12-bit instruction length, the designers could hardly have done better. </a:t>
            </a:r>
            <a:endParaRPr lang="en-US" dirty="0"/>
          </a:p>
          <a:p>
            <a:endParaRPr lang="en-US" dirty="0"/>
          </a:p>
          <a:p>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70000" lnSpcReduction="20000"/>
          </a:bodyPr>
          <a:lstStyle/>
          <a:p>
            <a:r>
              <a:rPr lang="en-US" sz="1200" kern="1200" dirty="0">
                <a:solidFill>
                  <a:schemeClr val="tx1"/>
                </a:solidFill>
                <a:latin typeface="Times New Roman" pitchFamily="-1" charset="0"/>
                <a:ea typeface="+mn-ea"/>
                <a:cs typeface="+mn-cs"/>
              </a:rPr>
              <a:t>sharp contrast to the instruction set of the PDP-8 is that of the PDP-10. The PDP-10 was designed to be a large-scale time-shared system, with an emphasis on making the system easy to program, even if additional hardware expense was involved.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Among the design principles employed in designing the instruction set were the following [BELL78c]: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Orthogonality: </a:t>
            </a:r>
            <a:r>
              <a:rPr lang="en-US" sz="1200" kern="1200" dirty="0">
                <a:solidFill>
                  <a:schemeClr val="tx1"/>
                </a:solidFill>
                <a:latin typeface="Times New Roman" pitchFamily="-1" charset="0"/>
                <a:ea typeface="+mn-ea"/>
                <a:cs typeface="+mn-cs"/>
              </a:rPr>
              <a:t>Orthogonality is a principle by which </a:t>
            </a:r>
            <a:r>
              <a:rPr lang="en-US" sz="1200" b="1" kern="1200" dirty="0">
                <a:solidFill>
                  <a:schemeClr val="tx1"/>
                </a:solidFill>
                <a:latin typeface="Times New Roman" pitchFamily="-1" charset="0"/>
                <a:ea typeface="+mn-ea"/>
                <a:cs typeface="+mn-cs"/>
              </a:rPr>
              <a:t>two variables are independent of each other</a:t>
            </a:r>
            <a:r>
              <a:rPr lang="en-US" sz="1200" kern="1200" dirty="0">
                <a:solidFill>
                  <a:schemeClr val="tx1"/>
                </a:solidFill>
                <a:latin typeface="Times New Roman" pitchFamily="-1" charset="0"/>
                <a:ea typeface="+mn-ea"/>
                <a:cs typeface="+mn-cs"/>
              </a:rPr>
              <a:t>. In the context of an instruction set, the term indicates that other elements of an instruction are independent of (not determined by) the opcode. The PDP-10 designers use the term to describe the fact that an address is always computed in the same way, independent of the opcode. This is in contrast to many machines, where the address mode sometimes depends implicitly on the operator being used.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Completeness: </a:t>
            </a:r>
            <a:r>
              <a:rPr lang="en-US" sz="1200" kern="1200" dirty="0">
                <a:solidFill>
                  <a:schemeClr val="tx1"/>
                </a:solidFill>
                <a:latin typeface="Times New Roman" pitchFamily="-1" charset="0"/>
                <a:ea typeface="+mn-ea"/>
                <a:cs typeface="+mn-cs"/>
              </a:rPr>
              <a:t>Each arithmetic data type (integer, fixed-point, floating-point) should have a complete and identical set of operations.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Direct addressing: </a:t>
            </a:r>
            <a:r>
              <a:rPr lang="en-US" sz="1200" kern="1200" dirty="0">
                <a:solidFill>
                  <a:schemeClr val="tx1"/>
                </a:solidFill>
                <a:latin typeface="Times New Roman" pitchFamily="-1" charset="0"/>
                <a:ea typeface="+mn-ea"/>
                <a:cs typeface="+mn-cs"/>
              </a:rPr>
              <a:t>Base plus displacement addressing, which places a memory organization burden on the programmer, was avoided in favor of direct addressing.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Each of these principles advances the main goal of ease of programming.</a:t>
            </a:r>
            <a:br>
              <a:rPr lang="en-US" sz="1200" kern="1200" dirty="0">
                <a:solidFill>
                  <a:schemeClr val="tx1"/>
                </a:solidFill>
                <a:latin typeface="Times New Roman" pitchFamily="-1" charset="0"/>
                <a:ea typeface="+mn-ea"/>
                <a:cs typeface="+mn-cs"/>
              </a:rPr>
            </a:br>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PDP-10 has a 36-bit word length and a 36-bit instruction length. The fixed instruction format is shown in Figure 13.6. The opcode occupies 9 bits, allowing up to 512 operations. In fact, a total of 365 different instructions are defined. Most instructions have two addresses, one of which is one of 16 general-purpose registers. Thus, this operand reference occupies 4 bits. The other operand reference starts with an 18-bit memory address field. This can be used as an immediate operand or a memory address. In the latter usage, both indexing and indirect addressing are </a:t>
            </a:r>
            <a:endParaRPr lang="en-US" dirty="0"/>
          </a:p>
          <a:p>
            <a:r>
              <a:rPr lang="en-US" sz="1200" kern="1200" dirty="0">
                <a:solidFill>
                  <a:schemeClr val="tx1"/>
                </a:solidFill>
                <a:latin typeface="Times New Roman" pitchFamily="-1" charset="0"/>
                <a:ea typeface="+mn-ea"/>
                <a:cs typeface="+mn-cs"/>
              </a:rPr>
              <a:t>allowed. The same general-purpose registers are also used as index registers.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 36-bit instruction length is true luxury. There is no need to do clever things to get more opcodes; a 9-bit opcode field is more than adequate. Addressing is also straightforward. An 18-bit address field makes direct addressing desirable. For memory sizes greater than 218, indirection is provided. For the ease of the programmer, indexing is provided for table manipulation and iterative programs. Also, with an 18-bit operand field, immediate addressing becomes attractive. </a:t>
            </a:r>
            <a:endParaRPr lang="en-US" dirty="0"/>
          </a:p>
          <a:p>
            <a:r>
              <a:rPr lang="en-US" sz="1200" kern="1200" dirty="0">
                <a:solidFill>
                  <a:schemeClr val="tx1"/>
                </a:solidFill>
                <a:latin typeface="Times New Roman" pitchFamily="-1" charset="0"/>
                <a:ea typeface="+mn-ea"/>
                <a:cs typeface="+mn-cs"/>
              </a:rPr>
              <a:t>The PDP-10 instruction set design does accomplish the objectives listed earlier [LUND77]. It eases the task of the programmer or compiler at the expense of an inefficient utilization of space. This was a conscious choice made by the designers and therefore cannot be faulted as poor design. </a:t>
            </a:r>
            <a:endParaRPr lang="en-US" dirty="0"/>
          </a:p>
          <a:p>
            <a:endParaRPr lang="en-US" dirty="0"/>
          </a:p>
          <a:p>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a:bodyPr>
          <a:lstStyle/>
          <a:p>
            <a:r>
              <a:rPr lang="en-US" sz="1200" kern="1200" dirty="0">
                <a:solidFill>
                  <a:schemeClr val="tx1"/>
                </a:solidFill>
                <a:latin typeface="Times New Roman" pitchFamily="-1" charset="0"/>
                <a:ea typeface="+mn-ea"/>
                <a:cs typeface="+mn-cs"/>
              </a:rPr>
              <a:t>The examples we have looked at so far have used a single fixed instruction length, and we have implicitly discussed trade-offs in that context. But the designer may choose instead to provide a variety of instruction formats of different lengths. This tactic makes it easy to provide a large repertoire of opcodes, with different opcode lengths. Addressing can be more flexible, with various combinations of register and memory references plus addressing modes. With variable-length instructions, these many variations can be provided efficiently and compactly.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principal price to pay for variable-length instructions is an increase in the complexity of the processor. Falling hardware prices, the use of microprogramming (discussed in Part Four), and a general increase in understanding the principles of processor design have all contributed to making this a small price to pay. However, we will see that RISC and superscalar machines can exploit the use of fixed-length instructions to provide improved performance.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use of variable-length instructions does not remove the desirability of making all of the instruction lengths integrally related to the word length. Because the processor does not know the length of the next instruction to be fetched, a typical strategy is to fetch a number of bytes or words equal to at least the longest possible instruction. This means that sometimes multiple instructions are fetched. However, as we shall see in Chapter 14, this is a good strategy to follow in any case. </a:t>
            </a:r>
            <a:endParaRPr lang="en-US" dirty="0"/>
          </a:p>
          <a:p>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lnSpcReduction="10000"/>
          </a:bodyPr>
          <a:lstStyle/>
          <a:p>
            <a:r>
              <a:rPr lang="en-US" sz="1200" kern="1200" dirty="0">
                <a:solidFill>
                  <a:schemeClr val="tx1"/>
                </a:solidFill>
                <a:latin typeface="Times New Roman" pitchFamily="-1" charset="0"/>
                <a:ea typeface="+mn-ea"/>
                <a:cs typeface="+mn-cs"/>
              </a:rPr>
              <a:t>The PDP-11 was designed to provide a powerful and flexible instruction set within the constraints of a 16-bit minicomputer [BELL70].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PDP-11 employs a set of eight 16-bit general-purpose registers. Two of these registers have additional significance: one is used as a stack pointer for special-purpose stack operations, and one is used as the program counter, which contains the address of the next instruction.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Figure 13.7 shows the PDP-11 instruction formats. Thirteen different formats are used, encompassing zero-, one-, and two-address instruction types. The opcode can vary from 4 to 16 bits in length. Register references are 6 bits in length. Three bits identify the register, and the remaining 3 bits identify the addressing mode. The PDP-11 is endowed with a rich set of addressing modes. </a:t>
            </a:r>
            <a:r>
              <a:rPr lang="en-US" sz="1200" b="1" kern="1200" dirty="0">
                <a:solidFill>
                  <a:schemeClr val="tx1"/>
                </a:solidFill>
                <a:latin typeface="Times New Roman" pitchFamily="-1" charset="0"/>
                <a:ea typeface="+mn-ea"/>
                <a:cs typeface="+mn-cs"/>
              </a:rPr>
              <a:t>One advantage of linking the addressing mode to the operand rather than the opcode, as is sometimes done, is that any addressing mode can be used with any opcode. As was mentioned, this independence is referred to as </a:t>
            </a:r>
            <a:r>
              <a:rPr lang="en-US" sz="1200" b="1" i="1" kern="1200" dirty="0">
                <a:solidFill>
                  <a:schemeClr val="tx1"/>
                </a:solidFill>
                <a:latin typeface="Times New Roman" pitchFamily="-1" charset="0"/>
                <a:ea typeface="+mn-ea"/>
                <a:cs typeface="+mn-cs"/>
              </a:rPr>
              <a:t>orthogonality. </a:t>
            </a:r>
          </a:p>
          <a:p>
            <a:endParaRPr lang="en-US" sz="1200" i="1"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PDP-11 instructions are usually one word (16 bits) long. For some instructions, one or two memory addresses are appended, so that 32-bit and 48-bit instructions are part of the repertoire. This provides for further flexibility in addressing.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PDP-11 instruction set and addressing capability are complex. This increases both hardware cost and programming complexity. The advantage is that more efficient or compact programs can be developed. </a:t>
            </a:r>
            <a:endParaRPr lang="en-US" dirty="0"/>
          </a:p>
          <a:p>
            <a:endParaRPr lang="en-US" dirty="0"/>
          </a:p>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55000" lnSpcReduction="20000"/>
          </a:bodyPr>
          <a:lstStyle/>
          <a:p>
            <a:r>
              <a:rPr lang="en-US" sz="1200" kern="1200" dirty="0">
                <a:solidFill>
                  <a:schemeClr val="tx1"/>
                </a:solidFill>
                <a:latin typeface="Times New Roman" pitchFamily="-1" charset="0"/>
                <a:ea typeface="+mn-ea"/>
                <a:cs typeface="+mn-cs"/>
              </a:rPr>
              <a:t>Most architectures provide a relatively small number of fixed instruction formats. This can cause two problems for the programmer. First, addressing mode and opcode are not orthogonal. For example, for a given operation, one operand must come from a register and another from memory, or both from registers, and so on. Second, only a limited number of operands can be accommodated: typically up to two or three. Because some operations inherently require more operands, various strategies must be used to achieve the desired result using two or more instructions.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To avoid these problems, two criteria were used in designing the VAX instruction format [STRE78]: </a:t>
            </a:r>
            <a:endParaRPr lang="en-US" dirty="0"/>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All instructions should have the “natural” number of operands.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All operands should have the same generality in specification.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result is a highly variable instruction format. An instruction consists of a 1- or 2-byte opcode followed by from zero to six operand specifiers, depending on the opcode. The minimal instruction length is 1 byte, and instructions up to 37 bytes can be constructed. Figure 13.8 gives a few examples.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VAX instruction begins with a 1-byte opcode. This suffices to handle most VAX instructions. However, as there are over 300 different instructions, 8 bits are not enough. The hexadecimal codes FD and FF indicate an extended opcode, with the actual opcode being specified in the second byte.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remainder of the instruction consists of up to six operand specifiers. An operand specifier is, at minimum, a 1-byte format in which the leftmost 4 bits are the address mode specifier. The only exception to this rule is the literal mode, which is signaled by the pattern 00 in the leftmost 2 bits, leaving space for a 6-bit literal. Because of this exception, a total of 12 different addressing modes can be specified.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An operand specifier often consists of just one byte, with the rightmost 4 bits specifying one of 16 general-purpose registers. The length of the operand specifier can be extended in one of two ways. First, a constant value of one or more bytes may immediately follow the first byte of the operand specifier. An example of this is the displacement mode, in which an 8-, 16-, or 32-bit displacement is used. Second, an index mode of addressing may be used. In this case, the first byte of the operand specifier consists of the 4-bit addressing mode code of 0100 and a 4-bit index register identifier. The remainder of the operand specifier consists of the base address specifier, which may itself be one or more bytes in length.</a:t>
            </a:r>
          </a:p>
          <a:p>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VAX instruction set provides for a wide variety of operations and addressing modes. This gives a programmer, such as a compiler writer, a very powerful and flexible tool for developing programs. In theory, this should lead to efficient machine-language compilations of high-level language programs and, in general, to effective and efficient use of processor resources. The penalty to be paid for these benefits is the increased complexity of the processor compared with a processor with a simpler instruction set and format. </a:t>
            </a:r>
            <a:endParaRPr lang="en-US" dirty="0"/>
          </a:p>
          <a:p>
            <a:endParaRPr lang="en-US" dirty="0"/>
          </a:p>
          <a:p>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he x86 is equipped with a variety of instruction formats. Of the elements described in this subsection, only the opcode field is always present. Figure 13.9 illustrates the general instruction format. Instructions are made up of from zero to four optional instruction prefixes, a 1- or 2-byte opcode, an optional address specifier (which consists of the ModR/M byte and the Scale Index Base byte) an optional displacement, and an optional immediate field.</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As can be seen, the encoding of the x86 instruction set is very complex. This has to do partly with the need to be backward compatible with the 8086 machine and partly with a desire on the part of the designers to provide every possible assistance to the compiler writer in producing efficient code. It is a matter of some debate whether an instruction set as complex as this is preferable to the opposite extreme of the RISC instruction sets.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40000" lnSpcReduction="20000"/>
          </a:bodyPr>
          <a:lstStyle/>
          <a:p>
            <a:r>
              <a:rPr lang="en-US" sz="1200" kern="1200" dirty="0">
                <a:solidFill>
                  <a:schemeClr val="tx1"/>
                </a:solidFill>
                <a:latin typeface="Times New Roman" pitchFamily="-1" charset="0"/>
                <a:ea typeface="+mn-ea"/>
                <a:cs typeface="+mn-cs"/>
              </a:rPr>
              <a:t>A processor can understand and execute machine instructions. Such instructions are simply binary numbers stored in the computer. If a programmer wished to program directly in machine language, then it would be necessary to enter the program as binary data.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Consider the simple BASIC statement N=I+J+K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Suppose we wished to program this statement in machine language and to initialize I, J, and K to 2, 3, and 4, respectively. This is shown in Figure 13.13a. The program starts in location 101 (hexadecimal). Memory is reserved for the four variables starting at location 201. The program consists of four instructions: </a:t>
            </a:r>
            <a:endParaRPr lang="en-US" dirty="0"/>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Load the contents of location 201 into the AC.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Add the contents of location 202 to the AC.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Add the contents of location 203 to the AC.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Store the contents of the AC in location 204.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This is clearly a tedious and very error-prone process.</a:t>
            </a:r>
            <a:br>
              <a:rPr lang="en-US" sz="1200" kern="1200" dirty="0">
                <a:solidFill>
                  <a:schemeClr val="tx1"/>
                </a:solidFill>
                <a:latin typeface="Times New Roman" pitchFamily="-1" charset="0"/>
                <a:ea typeface="+mn-ea"/>
                <a:cs typeface="+mn-cs"/>
              </a:rPr>
            </a:br>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 slight improvement is to write the program in hexadecimal rather than </a:t>
            </a:r>
            <a:endParaRPr lang="en-US" dirty="0"/>
          </a:p>
          <a:p>
            <a:r>
              <a:rPr lang="en-US" sz="1200" kern="1200" dirty="0">
                <a:solidFill>
                  <a:schemeClr val="tx1"/>
                </a:solidFill>
                <a:latin typeface="Times New Roman" pitchFamily="-1" charset="0"/>
                <a:ea typeface="+mn-ea"/>
                <a:cs typeface="+mn-cs"/>
              </a:rPr>
              <a:t>binary notation (Figure 10.11b). We could write the program as a series of lines. Each line contains the address of a memory location and the hexadecimal code of the binary value to be stored in that location. Then we need a program that will accept this input, translate each line into a binary number, and store it in the specified location.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For more improvement, we can make use of the symbolic name or mnemonic of each instruction. This results in the </a:t>
            </a:r>
            <a:r>
              <a:rPr lang="en-US" sz="1200" i="1" kern="1200" dirty="0">
                <a:solidFill>
                  <a:schemeClr val="tx1"/>
                </a:solidFill>
                <a:latin typeface="Times New Roman" pitchFamily="-1" charset="0"/>
                <a:ea typeface="+mn-ea"/>
                <a:cs typeface="+mn-cs"/>
              </a:rPr>
              <a:t>symbolic program </a:t>
            </a:r>
            <a:r>
              <a:rPr lang="en-US" sz="1200" kern="1200" dirty="0">
                <a:solidFill>
                  <a:schemeClr val="tx1"/>
                </a:solidFill>
                <a:latin typeface="Times New Roman" pitchFamily="-1" charset="0"/>
                <a:ea typeface="+mn-ea"/>
                <a:cs typeface="+mn-cs"/>
              </a:rPr>
              <a:t>shown in Figure 10.11c. Each line of input still represents one memory location. Each line consists of three fields, separated by spaces. The first field contains the address of a location. For an instruction, the second field contains the three-letter symbol for the opcode. If it is a memory-referencing instruction, then a third field contains the address. To store arbitrary data in a location, we invent a </a:t>
            </a:r>
            <a:r>
              <a:rPr lang="en-US" sz="1200" i="1" kern="1200" dirty="0">
                <a:solidFill>
                  <a:schemeClr val="tx1"/>
                </a:solidFill>
                <a:latin typeface="Times New Roman" pitchFamily="-1" charset="0"/>
                <a:ea typeface="+mn-ea"/>
                <a:cs typeface="+mn-cs"/>
              </a:rPr>
              <a:t>pseudoinstruction </a:t>
            </a:r>
            <a:r>
              <a:rPr lang="en-US" sz="1200" kern="1200" dirty="0">
                <a:solidFill>
                  <a:schemeClr val="tx1"/>
                </a:solidFill>
                <a:latin typeface="Times New Roman" pitchFamily="-1" charset="0"/>
                <a:ea typeface="+mn-ea"/>
                <a:cs typeface="+mn-cs"/>
              </a:rPr>
              <a:t>with the symbol DAT. This is merely an indication that the third field on the line contains a hexadecimal number to be stored in the location specified in the first field.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For this type of input we need a slightly more complex program. The program accepts each line of input, generates a binary number based on the second and third (if present) fields, and stores it in the location specified by the first field.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use of a symbolic program makes life much easier but is still awkward. In particular, we must give an absolute address for each word. This means that the program and data can be loaded into only one place in memory, and we must know that place ahead of time. Worse, suppose we wish to change the program some day by adding or deleting a line. This will change the addresses of all subsequent words.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 much better system, and one commonly used, is to use symbolic addresses. This is illustrated in Figure 10.11d. Each line still consists of three fields. The first field is still for the address, but a symbol is used instead of an absolute numerical address. Some lines have no address, implying that the address of that line is one more than the address of the previous line. For memory-reference instructions, the third field also contains a symbolic address.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With this last refinement, we have an </a:t>
            </a:r>
            <a:r>
              <a:rPr lang="en-US" sz="1200" i="1" kern="1200" dirty="0">
                <a:solidFill>
                  <a:schemeClr val="tx1"/>
                </a:solidFill>
                <a:latin typeface="Times New Roman" pitchFamily="-1" charset="0"/>
                <a:ea typeface="+mn-ea"/>
                <a:cs typeface="+mn-cs"/>
              </a:rPr>
              <a:t>assembly language. </a:t>
            </a:r>
            <a:r>
              <a:rPr lang="en-US" sz="1200" kern="1200" dirty="0">
                <a:solidFill>
                  <a:schemeClr val="tx1"/>
                </a:solidFill>
                <a:latin typeface="Times New Roman" pitchFamily="-1" charset="0"/>
                <a:ea typeface="+mn-ea"/>
                <a:cs typeface="+mn-cs"/>
              </a:rPr>
              <a:t>Programs written in assembly language (assembly programs) are translated into machine language by an </a:t>
            </a:r>
            <a:r>
              <a:rPr lang="en-US" sz="1200" i="1" kern="1200" dirty="0">
                <a:solidFill>
                  <a:schemeClr val="tx1"/>
                </a:solidFill>
                <a:latin typeface="Times New Roman" pitchFamily="-1" charset="0"/>
                <a:ea typeface="+mn-ea"/>
                <a:cs typeface="+mn-cs"/>
              </a:rPr>
              <a:t>assembler. </a:t>
            </a:r>
            <a:r>
              <a:rPr lang="en-US" sz="1200" kern="1200" dirty="0">
                <a:solidFill>
                  <a:schemeClr val="tx1"/>
                </a:solidFill>
                <a:latin typeface="Times New Roman" pitchFamily="-1" charset="0"/>
                <a:ea typeface="+mn-ea"/>
                <a:cs typeface="+mn-cs"/>
              </a:rPr>
              <a:t>This program must not only do the symbolic translation discussed earlier but also assign some form of memory addresses to symbolic addresses. </a:t>
            </a:r>
            <a:endParaRPr lang="en-US" dirty="0"/>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development of assembly language was a major milestone in the evolution of computer technology. It was the first step to the high-level languages in use today. Although few programmers use assembly language, virtually all machines provide one. They are used, if at all, for systems programs such as compilers and I/O routines. </a:t>
            </a:r>
            <a:endParaRPr lang="en-US" dirty="0"/>
          </a:p>
          <a:p>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9F2598D2-2ED8-8547-B4B7-C382E9B8AC9E}" type="slidenum">
              <a:rPr lang="en-US"/>
              <a:pPr/>
              <a:t>31</a:t>
            </a:fld>
            <a:endParaRPr lang="en-US" dirty="0"/>
          </a:p>
        </p:txBody>
      </p:sp>
      <p:sp>
        <p:nvSpPr>
          <p:cNvPr id="65538" name="Rectangle 2"/>
          <p:cNvSpPr>
            <a:spLocks noGrp="1" noRot="1" noChangeAspect="1" noChangeArrowheads="1" noTextEdit="1"/>
          </p:cNvSpPr>
          <p:nvPr>
            <p:ph type="sldImg"/>
          </p:nvPr>
        </p:nvSpPr>
        <p:spPr>
          <a:xfrm>
            <a:off x="1150938" y="692150"/>
            <a:ext cx="4556125" cy="3416300"/>
          </a:xfrm>
          <a:ln/>
        </p:spPr>
      </p:sp>
      <p:sp>
        <p:nvSpPr>
          <p:cNvPr id="65539" name="Rectangle 3"/>
          <p:cNvSpPr>
            <a:spLocks noGrp="1" noChangeArrowheads="1"/>
          </p:cNvSpPr>
          <p:nvPr>
            <p:ph type="body" idx="1"/>
          </p:nvPr>
        </p:nvSpPr>
        <p:spPr/>
        <p:txBody>
          <a:bodyPr/>
          <a:lstStyle/>
          <a:p>
            <a:r>
              <a:rPr lang="en-GB" dirty="0"/>
              <a:t>Chapter 13 summary.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The address field or fields in a typical instruction format are relatively small. We would like to be able to reference a large range of locations in main memory or, for some systems, virtual memory. To achieve this objective, a variety of addressing techniques has been employed. They all involve some trade-off between address range and/or addressing flexibility, on the one hand, and the number of memory references in the instruction and/or the complexity of address calculation, on the other. In this section, we examine the most common addressing techniques, or modes: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Immediate </a:t>
            </a:r>
          </a:p>
          <a:p>
            <a:r>
              <a:rPr lang="en-US" sz="1200" kern="1200" dirty="0">
                <a:solidFill>
                  <a:schemeClr val="tx1"/>
                </a:solidFill>
                <a:latin typeface="Times New Roman" pitchFamily="-1" charset="0"/>
                <a:ea typeface="+mn-ea"/>
                <a:cs typeface="+mn-cs"/>
              </a:rPr>
              <a:t>• Direct</a:t>
            </a:r>
            <a:br>
              <a:rPr lang="en-US" sz="1200" kern="1200" dirty="0">
                <a:solidFill>
                  <a:schemeClr val="tx1"/>
                </a:solidFill>
                <a:latin typeface="Times New Roman" pitchFamily="-1" charset="0"/>
                <a:ea typeface="+mn-ea"/>
                <a:cs typeface="+mn-cs"/>
              </a:rPr>
            </a:br>
            <a:r>
              <a:rPr lang="en-US" sz="1200" kern="1200" dirty="0">
                <a:solidFill>
                  <a:schemeClr val="tx1"/>
                </a:solidFill>
                <a:latin typeface="Times New Roman" pitchFamily="-1" charset="0"/>
                <a:ea typeface="+mn-ea"/>
                <a:cs typeface="+mn-cs"/>
              </a:rPr>
              <a:t>• Indirect</a:t>
            </a:r>
            <a:br>
              <a:rPr lang="en-US" sz="1200" kern="1200" dirty="0">
                <a:solidFill>
                  <a:schemeClr val="tx1"/>
                </a:solidFill>
                <a:latin typeface="Times New Roman" pitchFamily="-1" charset="0"/>
                <a:ea typeface="+mn-ea"/>
                <a:cs typeface="+mn-cs"/>
              </a:rPr>
            </a:br>
            <a:r>
              <a:rPr lang="en-US" sz="1200" kern="1200" dirty="0">
                <a:solidFill>
                  <a:schemeClr val="tx1"/>
                </a:solidFill>
                <a:latin typeface="Times New Roman" pitchFamily="-1" charset="0"/>
                <a:ea typeface="+mn-ea"/>
                <a:cs typeface="+mn-cs"/>
              </a:rPr>
              <a:t>• Register </a:t>
            </a:r>
            <a:endParaRPr lang="en-US" dirty="0"/>
          </a:p>
          <a:p>
            <a:r>
              <a:rPr lang="en-US" sz="1200" kern="1200" dirty="0">
                <a:solidFill>
                  <a:schemeClr val="tx1"/>
                </a:solidFill>
                <a:latin typeface="Times New Roman" pitchFamily="-1" charset="0"/>
                <a:ea typeface="+mn-ea"/>
                <a:cs typeface="+mn-cs"/>
              </a:rPr>
              <a:t>• Register indirect </a:t>
            </a:r>
          </a:p>
          <a:p>
            <a:r>
              <a:rPr lang="en-US" sz="1200" kern="1200" dirty="0">
                <a:solidFill>
                  <a:schemeClr val="tx1"/>
                </a:solidFill>
                <a:latin typeface="Times New Roman" pitchFamily="-1" charset="0"/>
                <a:ea typeface="+mn-ea"/>
                <a:cs typeface="+mn-cs"/>
              </a:rPr>
              <a:t>• Displacement</a:t>
            </a:r>
            <a:br>
              <a:rPr lang="en-US" sz="1200" kern="1200" dirty="0">
                <a:solidFill>
                  <a:schemeClr val="tx1"/>
                </a:solidFill>
                <a:latin typeface="Times New Roman" pitchFamily="-1" charset="0"/>
                <a:ea typeface="+mn-ea"/>
                <a:cs typeface="+mn-cs"/>
              </a:rPr>
            </a:br>
            <a:r>
              <a:rPr lang="en-US" sz="1200" kern="1200" dirty="0">
                <a:solidFill>
                  <a:schemeClr val="tx1"/>
                </a:solidFill>
                <a:latin typeface="Times New Roman" pitchFamily="-1" charset="0"/>
                <a:ea typeface="+mn-ea"/>
                <a:cs typeface="+mn-cs"/>
              </a:rPr>
              <a:t>• Stack </a:t>
            </a:r>
            <a:endParaRPr lang="en-US" dirty="0"/>
          </a:p>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These modes are illustrated in Figure 13.1. In this section, we use the following notation: </a:t>
            </a:r>
            <a:endParaRPr lang="en-US" dirty="0"/>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A = contents of an address field in the instruction</a:t>
            </a:r>
            <a:br>
              <a:rPr lang="en-US" sz="1200" kern="1200" dirty="0">
                <a:solidFill>
                  <a:schemeClr val="tx1"/>
                </a:solidFill>
                <a:latin typeface="Times New Roman" pitchFamily="-1" charset="0"/>
                <a:ea typeface="+mn-ea"/>
                <a:cs typeface="+mn-cs"/>
              </a:rPr>
            </a:br>
            <a:r>
              <a:rPr lang="en-US" sz="1200" kern="1200" dirty="0">
                <a:solidFill>
                  <a:schemeClr val="tx1"/>
                </a:solidFill>
                <a:latin typeface="Times New Roman" pitchFamily="-1" charset="0"/>
                <a:ea typeface="+mn-ea"/>
                <a:cs typeface="+mn-cs"/>
              </a:rPr>
              <a:t>R = contents of an address field in the instruction that refers to a register </a:t>
            </a:r>
            <a:endParaRPr lang="en-US" dirty="0"/>
          </a:p>
          <a:p>
            <a:r>
              <a:rPr lang="en-US" sz="1200" kern="1200" dirty="0">
                <a:solidFill>
                  <a:schemeClr val="tx1"/>
                </a:solidFill>
                <a:latin typeface="Times New Roman" pitchFamily="-1" charset="0"/>
                <a:ea typeface="+mn-ea"/>
                <a:cs typeface="+mn-cs"/>
              </a:rPr>
              <a:t>EA = actual (effective) address of the location containing the referenced operand </a:t>
            </a:r>
            <a:endParaRPr lang="en-US" dirty="0"/>
          </a:p>
          <a:p>
            <a:r>
              <a:rPr lang="en-US" sz="1200" kern="1200" dirty="0">
                <a:solidFill>
                  <a:schemeClr val="tx1"/>
                </a:solidFill>
                <a:latin typeface="Times New Roman" pitchFamily="-1" charset="0"/>
                <a:ea typeface="+mn-ea"/>
                <a:cs typeface="+mn-cs"/>
              </a:rPr>
              <a:t>(X) = contents of memory location X or register X</a:t>
            </a:r>
            <a:br>
              <a:rPr lang="en-US" sz="1200" kern="1200" dirty="0">
                <a:solidFill>
                  <a:schemeClr val="tx1"/>
                </a:solidFill>
                <a:latin typeface="Times New Roman" pitchFamily="-1" charset="0"/>
                <a:ea typeface="+mn-ea"/>
                <a:cs typeface="+mn-cs"/>
              </a:rPr>
            </a:br>
            <a:endParaRPr lang="en-US" dirty="0"/>
          </a:p>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Table 13.1 indicates the address calculation performed for each addressing </a:t>
            </a:r>
            <a:endParaRPr lang="en-US" dirty="0"/>
          </a:p>
          <a:p>
            <a:r>
              <a:rPr lang="en-US" sz="1200" kern="1200" dirty="0">
                <a:solidFill>
                  <a:schemeClr val="tx1"/>
                </a:solidFill>
                <a:latin typeface="Times New Roman" pitchFamily="-1" charset="0"/>
                <a:ea typeface="+mn-ea"/>
                <a:cs typeface="+mn-cs"/>
              </a:rPr>
              <a:t>mode. </a:t>
            </a:r>
            <a:endParaRPr lang="en-US" dirty="0"/>
          </a:p>
          <a:p>
            <a:endParaRPr lang="en-US" dirty="0"/>
          </a:p>
          <a:p>
            <a:r>
              <a:rPr lang="en-US" sz="1200" kern="1200" dirty="0">
                <a:solidFill>
                  <a:schemeClr val="tx1"/>
                </a:solidFill>
                <a:latin typeface="Times New Roman" pitchFamily="-1" charset="0"/>
                <a:ea typeface="+mn-ea"/>
                <a:cs typeface="+mn-cs"/>
              </a:rPr>
              <a:t>Before beginning this discussion, two comments need to be made. First, virtually all </a:t>
            </a:r>
            <a:r>
              <a:rPr lang="en-US" sz="1200" b="1" kern="1200" dirty="0">
                <a:solidFill>
                  <a:schemeClr val="tx1"/>
                </a:solidFill>
                <a:latin typeface="Times New Roman" pitchFamily="-1" charset="0"/>
                <a:ea typeface="+mn-ea"/>
                <a:cs typeface="+mn-cs"/>
              </a:rPr>
              <a:t>computer architectures provide more than one of these addressing modes</a:t>
            </a:r>
            <a:r>
              <a:rPr lang="en-US" sz="1200" kern="1200" dirty="0">
                <a:solidFill>
                  <a:schemeClr val="tx1"/>
                </a:solidFill>
                <a:latin typeface="Times New Roman" pitchFamily="-1" charset="0"/>
                <a:ea typeface="+mn-ea"/>
                <a:cs typeface="+mn-cs"/>
              </a:rPr>
              <a:t>. The question arises as to how the processor can determine which address mode is being used in a particular instruction. Several approaches are taken. Often, different opcodes will use different addressing modes. Also, one or more bits in the instruction format can be used as a </a:t>
            </a:r>
            <a:r>
              <a:rPr lang="en-US" sz="1200" i="1" kern="1200" dirty="0">
                <a:solidFill>
                  <a:schemeClr val="tx1"/>
                </a:solidFill>
                <a:latin typeface="Times New Roman" pitchFamily="-1" charset="0"/>
                <a:ea typeface="+mn-ea"/>
                <a:cs typeface="+mn-cs"/>
              </a:rPr>
              <a:t>mode field. </a:t>
            </a:r>
            <a:r>
              <a:rPr lang="en-US" sz="1200" kern="1200" dirty="0">
                <a:solidFill>
                  <a:schemeClr val="tx1"/>
                </a:solidFill>
                <a:latin typeface="Times New Roman" pitchFamily="-1" charset="0"/>
                <a:ea typeface="+mn-ea"/>
                <a:cs typeface="+mn-cs"/>
              </a:rPr>
              <a:t>The value of the mode field deter- mines which addressing mode is to be used.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second comment concerns </a:t>
            </a:r>
            <a:r>
              <a:rPr lang="en-US" sz="1200" b="1" kern="1200" dirty="0">
                <a:solidFill>
                  <a:schemeClr val="tx1"/>
                </a:solidFill>
                <a:latin typeface="Times New Roman" pitchFamily="-1" charset="0"/>
                <a:ea typeface="+mn-ea"/>
                <a:cs typeface="+mn-cs"/>
              </a:rPr>
              <a:t>the interpretation of the effective address (EA). In a system without virtual memory, the effective address will be either a main memory address or a register. In a virtual memory system, the effective address is a virtual address or a register</a:t>
            </a:r>
            <a:r>
              <a:rPr lang="en-US" sz="1200" kern="1200" dirty="0">
                <a:solidFill>
                  <a:schemeClr val="tx1"/>
                </a:solidFill>
                <a:latin typeface="Times New Roman" pitchFamily="-1" charset="0"/>
                <a:ea typeface="+mn-ea"/>
                <a:cs typeface="+mn-cs"/>
              </a:rPr>
              <a:t>. The actual mapping to a physical address is a function of the memory management unit (MMU) and is invisible to the programmer. </a:t>
            </a:r>
            <a:endParaRPr lang="en-US" dirty="0"/>
          </a:p>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1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3</a:t>
            </a:r>
          </a:p>
        </p:txBody>
      </p:sp>
      <p:sp>
        <p:nvSpPr>
          <p:cNvPr id="922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2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22" name="Rectangle 6"/>
          <p:cNvSpPr>
            <a:spLocks noGrp="1" noRot="1" noChangeAspect="1" noChangeArrowheads="1" noTextEdit="1"/>
          </p:cNvSpPr>
          <p:nvPr>
            <p:ph type="sldImg"/>
          </p:nvPr>
        </p:nvSpPr>
        <p:spPr>
          <a:xfrm>
            <a:off x="1150938" y="692150"/>
            <a:ext cx="4556125" cy="3416300"/>
          </a:xfrm>
          <a:ln cap="flat"/>
        </p:spPr>
      </p:sp>
      <p:sp>
        <p:nvSpPr>
          <p:cNvPr id="9223"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The simplest form of addressing is </a:t>
            </a:r>
            <a:r>
              <a:rPr lang="en-US" sz="1200" b="1" kern="1200" dirty="0">
                <a:solidFill>
                  <a:schemeClr val="tx1"/>
                </a:solidFill>
                <a:latin typeface="Times New Roman" pitchFamily="-1" charset="0"/>
                <a:ea typeface="+mn-ea"/>
                <a:cs typeface="+mn-cs"/>
              </a:rPr>
              <a:t>immediate addressing, </a:t>
            </a:r>
            <a:r>
              <a:rPr lang="en-US" sz="1200" kern="1200" dirty="0">
                <a:solidFill>
                  <a:schemeClr val="tx1"/>
                </a:solidFill>
                <a:latin typeface="Times New Roman" pitchFamily="-1" charset="0"/>
                <a:ea typeface="+mn-ea"/>
                <a:cs typeface="+mn-cs"/>
              </a:rPr>
              <a:t>in which the operand value is present in the instruction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Operand = A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This mode can be used to define and use constants or set initial values of variables. Typically, the number will be stored in twos complement form; the leftmost bit of the operand field is used as a sign bit. When the operand is loaded into a data register, the sign bit is extended to the left to the full data </a:t>
            </a:r>
            <a:r>
              <a:rPr lang="en-US" sz="1200" b="1" kern="1200" dirty="0">
                <a:solidFill>
                  <a:schemeClr val="tx1"/>
                </a:solidFill>
                <a:latin typeface="Times New Roman" pitchFamily="-1" charset="0"/>
                <a:ea typeface="+mn-ea"/>
                <a:cs typeface="+mn-cs"/>
              </a:rPr>
              <a:t>word </a:t>
            </a:r>
            <a:r>
              <a:rPr lang="en-US" sz="1200" kern="1200" dirty="0">
                <a:solidFill>
                  <a:schemeClr val="tx1"/>
                </a:solidFill>
                <a:latin typeface="Times New Roman" pitchFamily="-1" charset="0"/>
                <a:ea typeface="+mn-ea"/>
                <a:cs typeface="+mn-cs"/>
              </a:rPr>
              <a:t>size. In some cases, the immediate binary value is interpreted as an unsigned nonnegative integer. </a:t>
            </a:r>
            <a:endParaRPr lang="en-US" dirty="0"/>
          </a:p>
          <a:p>
            <a:endParaRPr lang="en-US" sz="1200"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The advantage </a:t>
            </a:r>
            <a:r>
              <a:rPr lang="en-US" sz="1200" kern="1200" dirty="0">
                <a:solidFill>
                  <a:schemeClr val="tx1"/>
                </a:solidFill>
                <a:latin typeface="Times New Roman" pitchFamily="-1" charset="0"/>
                <a:ea typeface="+mn-ea"/>
                <a:cs typeface="+mn-cs"/>
              </a:rPr>
              <a:t>of immediate addressing is that </a:t>
            </a:r>
            <a:r>
              <a:rPr lang="en-US" sz="1200" b="1" kern="1200" dirty="0">
                <a:solidFill>
                  <a:schemeClr val="tx1"/>
                </a:solidFill>
                <a:latin typeface="Times New Roman" pitchFamily="-1" charset="0"/>
                <a:ea typeface="+mn-ea"/>
                <a:cs typeface="+mn-cs"/>
              </a:rPr>
              <a:t>no memory reference </a:t>
            </a:r>
            <a:r>
              <a:rPr lang="en-US" sz="1200" kern="1200" dirty="0">
                <a:solidFill>
                  <a:schemeClr val="tx1"/>
                </a:solidFill>
                <a:latin typeface="Times New Roman" pitchFamily="-1" charset="0"/>
                <a:ea typeface="+mn-ea"/>
                <a:cs typeface="+mn-cs"/>
              </a:rPr>
              <a:t>other than the </a:t>
            </a:r>
            <a:r>
              <a:rPr lang="en-US" sz="1200" b="1" kern="1200" dirty="0">
                <a:solidFill>
                  <a:schemeClr val="tx1"/>
                </a:solidFill>
                <a:latin typeface="Times New Roman" pitchFamily="-1" charset="0"/>
                <a:ea typeface="+mn-ea"/>
                <a:cs typeface="+mn-cs"/>
              </a:rPr>
              <a:t>instruction fetch is required to </a:t>
            </a:r>
            <a:r>
              <a:rPr lang="en-US" sz="1200" kern="1200" dirty="0">
                <a:solidFill>
                  <a:schemeClr val="tx1"/>
                </a:solidFill>
                <a:latin typeface="Times New Roman" pitchFamily="-1" charset="0"/>
                <a:ea typeface="+mn-ea"/>
                <a:cs typeface="+mn-cs"/>
              </a:rPr>
              <a:t>obtain the operand, thus saving one memory or cache cycle in the instruction cycle. </a:t>
            </a:r>
          </a:p>
          <a:p>
            <a:r>
              <a:rPr lang="en-US" sz="1200" b="1" kern="1200" dirty="0">
                <a:solidFill>
                  <a:schemeClr val="tx1"/>
                </a:solidFill>
                <a:latin typeface="Times New Roman" pitchFamily="-1" charset="0"/>
                <a:ea typeface="+mn-ea"/>
                <a:cs typeface="+mn-cs"/>
              </a:rPr>
              <a:t>The disadvantage </a:t>
            </a:r>
            <a:r>
              <a:rPr lang="en-US" sz="1200" kern="1200" dirty="0">
                <a:solidFill>
                  <a:schemeClr val="tx1"/>
                </a:solidFill>
                <a:latin typeface="Times New Roman" pitchFamily="-1" charset="0"/>
                <a:ea typeface="+mn-ea"/>
                <a:cs typeface="+mn-cs"/>
              </a:rPr>
              <a:t>is that the size of the number </a:t>
            </a:r>
            <a:r>
              <a:rPr lang="en-US" sz="1200" b="1" kern="1200" dirty="0">
                <a:solidFill>
                  <a:schemeClr val="tx1"/>
                </a:solidFill>
                <a:latin typeface="Times New Roman" pitchFamily="-1" charset="0"/>
                <a:ea typeface="+mn-ea"/>
                <a:cs typeface="+mn-cs"/>
              </a:rPr>
              <a:t>is restricted to the size of the address field</a:t>
            </a:r>
            <a:r>
              <a:rPr lang="en-US" sz="1200" kern="1200" dirty="0">
                <a:solidFill>
                  <a:schemeClr val="tx1"/>
                </a:solidFill>
                <a:latin typeface="Times New Roman" pitchFamily="-1" charset="0"/>
                <a:ea typeface="+mn-ea"/>
                <a:cs typeface="+mn-cs"/>
              </a:rPr>
              <a:t>, which, in most instruction sets, is small compared with the word length. </a:t>
            </a:r>
          </a:p>
          <a:p>
            <a:r>
              <a:rPr lang="en-US" sz="1200" kern="1200" dirty="0">
                <a:solidFill>
                  <a:schemeClr val="tx1"/>
                </a:solidFill>
                <a:latin typeface="Times New Roman" pitchFamily="-1" charset="0"/>
                <a:ea typeface="+mn-ea"/>
                <a:cs typeface="+mn-cs"/>
              </a:rPr>
              <a:t>_________________</a:t>
            </a:r>
          </a:p>
          <a:p>
            <a:r>
              <a:rPr lang="en-US" sz="1200" kern="1200" dirty="0" err="1">
                <a:solidFill>
                  <a:schemeClr val="tx1"/>
                </a:solidFill>
                <a:latin typeface="Times New Roman" pitchFamily="-1" charset="0"/>
                <a:ea typeface="+mn-ea"/>
                <a:cs typeface="+mn-cs"/>
              </a:rPr>
              <a:t>Immed</a:t>
            </a:r>
            <a:r>
              <a:rPr lang="en-US" sz="1200" kern="1200" dirty="0">
                <a:solidFill>
                  <a:schemeClr val="tx1"/>
                </a:solidFill>
                <a:latin typeface="Times New Roman" pitchFamily="-1" charset="0"/>
                <a:ea typeface="+mn-ea"/>
                <a:cs typeface="+mn-cs"/>
              </a:rPr>
              <a:t>: </a:t>
            </a:r>
          </a:p>
          <a:p>
            <a:r>
              <a:rPr lang="en-US" sz="1200" kern="1200" dirty="0" err="1">
                <a:solidFill>
                  <a:schemeClr val="tx1"/>
                </a:solidFill>
                <a:latin typeface="Times New Roman" pitchFamily="-1" charset="0"/>
                <a:ea typeface="+mn-ea"/>
                <a:cs typeface="+mn-cs"/>
              </a:rPr>
              <a:t>Định</a:t>
            </a:r>
            <a:r>
              <a:rPr lang="en-US" sz="1200" kern="1200" dirty="0">
                <a:solidFill>
                  <a:schemeClr val="tx1"/>
                </a:solidFill>
                <a:latin typeface="Times New Roman" pitchFamily="-1" charset="0"/>
                <a:ea typeface="+mn-ea"/>
                <a:cs typeface="+mn-cs"/>
              </a:rPr>
              <a:t> </a:t>
            </a:r>
            <a:r>
              <a:rPr lang="en-US" sz="1200" kern="1200" dirty="0" err="1">
                <a:solidFill>
                  <a:schemeClr val="tx1"/>
                </a:solidFill>
                <a:latin typeface="Times New Roman" pitchFamily="-1" charset="0"/>
                <a:ea typeface="+mn-ea"/>
                <a:cs typeface="+mn-cs"/>
              </a:rPr>
              <a:t>nghĩa</a:t>
            </a:r>
            <a:r>
              <a:rPr lang="en-US" sz="1200" kern="1200" dirty="0">
                <a:solidFill>
                  <a:schemeClr val="tx1"/>
                </a:solidFill>
                <a:latin typeface="Times New Roman" pitchFamily="-1" charset="0"/>
                <a:ea typeface="+mn-ea"/>
                <a:cs typeface="+mn-cs"/>
              </a:rPr>
              <a:t> </a:t>
            </a:r>
            <a:r>
              <a:rPr lang="en-US" sz="1200" kern="1200" dirty="0" err="1">
                <a:solidFill>
                  <a:schemeClr val="tx1"/>
                </a:solidFill>
                <a:latin typeface="Times New Roman" pitchFamily="-1" charset="0"/>
                <a:ea typeface="+mn-ea"/>
                <a:cs typeface="+mn-cs"/>
              </a:rPr>
              <a:t>các</a:t>
            </a:r>
            <a:r>
              <a:rPr lang="en-US" sz="1200" kern="1200" dirty="0">
                <a:solidFill>
                  <a:schemeClr val="tx1"/>
                </a:solidFill>
                <a:latin typeface="Times New Roman" pitchFamily="-1" charset="0"/>
                <a:ea typeface="+mn-ea"/>
                <a:cs typeface="+mn-cs"/>
              </a:rPr>
              <a:t> </a:t>
            </a:r>
            <a:r>
              <a:rPr lang="en-US" sz="1200" kern="1200" dirty="0" err="1">
                <a:solidFill>
                  <a:schemeClr val="tx1"/>
                </a:solidFill>
                <a:latin typeface="Times New Roman" pitchFamily="-1" charset="0"/>
                <a:ea typeface="+mn-ea"/>
                <a:cs typeface="+mn-cs"/>
              </a:rPr>
              <a:t>hằng</a:t>
            </a:r>
            <a:r>
              <a:rPr lang="en-US" sz="1200" kern="1200" dirty="0">
                <a:solidFill>
                  <a:schemeClr val="tx1"/>
                </a:solidFill>
                <a:latin typeface="Times New Roman" pitchFamily="-1" charset="0"/>
                <a:ea typeface="+mn-ea"/>
                <a:cs typeface="+mn-cs"/>
              </a:rPr>
              <a:t> </a:t>
            </a:r>
            <a:r>
              <a:rPr lang="en-US" sz="1200" kern="1200" dirty="0" err="1">
                <a:solidFill>
                  <a:schemeClr val="tx1"/>
                </a:solidFill>
                <a:latin typeface="Times New Roman" pitchFamily="-1" charset="0"/>
                <a:ea typeface="+mn-ea"/>
                <a:cs typeface="+mn-cs"/>
              </a:rPr>
              <a:t>số</a:t>
            </a:r>
            <a:r>
              <a:rPr lang="en-US" sz="1200" kern="1200" dirty="0">
                <a:solidFill>
                  <a:schemeClr val="tx1"/>
                </a:solidFill>
                <a:latin typeface="Times New Roman" pitchFamily="-1" charset="0"/>
                <a:ea typeface="+mn-ea"/>
                <a:cs typeface="+mn-cs"/>
              </a:rPr>
              <a:t> / </a:t>
            </a:r>
            <a:r>
              <a:rPr lang="en-US" sz="1200" kern="1200" dirty="0" err="1">
                <a:solidFill>
                  <a:schemeClr val="tx1"/>
                </a:solidFill>
                <a:latin typeface="Times New Roman" pitchFamily="-1" charset="0"/>
                <a:ea typeface="+mn-ea"/>
                <a:cs typeface="+mn-cs"/>
              </a:rPr>
              <a:t>khởi</a:t>
            </a:r>
            <a:r>
              <a:rPr lang="en-US" sz="1200" kern="1200" dirty="0">
                <a:solidFill>
                  <a:schemeClr val="tx1"/>
                </a:solidFill>
                <a:latin typeface="Times New Roman" pitchFamily="-1" charset="0"/>
                <a:ea typeface="+mn-ea"/>
                <a:cs typeface="+mn-cs"/>
              </a:rPr>
              <a:t> </a:t>
            </a:r>
            <a:r>
              <a:rPr lang="en-US" sz="1200" kern="1200" dirty="0" err="1">
                <a:solidFill>
                  <a:schemeClr val="tx1"/>
                </a:solidFill>
                <a:latin typeface="Times New Roman" pitchFamily="-1" charset="0"/>
                <a:ea typeface="+mn-ea"/>
                <a:cs typeface="+mn-cs"/>
              </a:rPr>
              <a:t>tạo</a:t>
            </a:r>
            <a:r>
              <a:rPr lang="en-US" sz="1200" kern="1200" dirty="0">
                <a:solidFill>
                  <a:schemeClr val="tx1"/>
                </a:solidFill>
                <a:latin typeface="Times New Roman" pitchFamily="-1" charset="0"/>
                <a:ea typeface="+mn-ea"/>
                <a:cs typeface="+mn-cs"/>
              </a:rPr>
              <a:t> </a:t>
            </a:r>
            <a:r>
              <a:rPr lang="en-US" sz="1200" kern="1200" dirty="0" err="1">
                <a:solidFill>
                  <a:schemeClr val="tx1"/>
                </a:solidFill>
                <a:latin typeface="Times New Roman" pitchFamily="-1" charset="0"/>
                <a:ea typeface="+mn-ea"/>
                <a:cs typeface="+mn-cs"/>
              </a:rPr>
              <a:t>giá</a:t>
            </a:r>
            <a:r>
              <a:rPr lang="en-US" sz="1200" kern="1200" dirty="0">
                <a:solidFill>
                  <a:schemeClr val="tx1"/>
                </a:solidFill>
                <a:latin typeface="Times New Roman" pitchFamily="-1" charset="0"/>
                <a:ea typeface="+mn-ea"/>
                <a:cs typeface="+mn-cs"/>
              </a:rPr>
              <a:t> </a:t>
            </a:r>
            <a:r>
              <a:rPr lang="en-US" sz="1200" kern="1200" dirty="0" err="1">
                <a:solidFill>
                  <a:schemeClr val="tx1"/>
                </a:solidFill>
                <a:latin typeface="Times New Roman" pitchFamily="-1" charset="0"/>
                <a:ea typeface="+mn-ea"/>
                <a:cs typeface="+mn-cs"/>
              </a:rPr>
              <a:t>trị</a:t>
            </a:r>
            <a:r>
              <a:rPr lang="en-US" sz="1200" kern="1200" dirty="0">
                <a:solidFill>
                  <a:schemeClr val="tx1"/>
                </a:solidFill>
                <a:latin typeface="Times New Roman" pitchFamily="-1" charset="0"/>
                <a:ea typeface="+mn-ea"/>
                <a:cs typeface="+mn-cs"/>
              </a:rPr>
              <a:t> </a:t>
            </a:r>
            <a:r>
              <a:rPr lang="en-US" sz="1200" kern="1200" dirty="0" err="1">
                <a:solidFill>
                  <a:schemeClr val="tx1"/>
                </a:solidFill>
                <a:latin typeface="Times New Roman" pitchFamily="-1" charset="0"/>
                <a:ea typeface="+mn-ea"/>
                <a:cs typeface="+mn-cs"/>
              </a:rPr>
              <a:t>cho</a:t>
            </a:r>
            <a:r>
              <a:rPr lang="en-US" sz="1200" kern="1200" dirty="0">
                <a:solidFill>
                  <a:schemeClr val="tx1"/>
                </a:solidFill>
                <a:latin typeface="Times New Roman" pitchFamily="-1" charset="0"/>
                <a:ea typeface="+mn-ea"/>
                <a:cs typeface="+mn-cs"/>
              </a:rPr>
              <a:t> </a:t>
            </a:r>
            <a:r>
              <a:rPr lang="en-US" sz="1200" kern="1200" dirty="0" err="1">
                <a:solidFill>
                  <a:schemeClr val="tx1"/>
                </a:solidFill>
                <a:latin typeface="Times New Roman" pitchFamily="-1" charset="0"/>
                <a:ea typeface="+mn-ea"/>
                <a:cs typeface="+mn-cs"/>
              </a:rPr>
              <a:t>biến</a:t>
            </a:r>
            <a:endParaRPr lang="en-US" sz="1200" kern="1200" dirty="0">
              <a:solidFill>
                <a:schemeClr val="tx1"/>
              </a:solidFill>
              <a:latin typeface="Times New Roman" pitchFamily="-1" charset="0"/>
              <a:ea typeface="+mn-ea"/>
              <a:cs typeface="+mn-cs"/>
            </a:endParaRPr>
          </a:p>
          <a:p>
            <a:endParaRPr lang="en-US" dirty="0"/>
          </a:p>
          <a:p>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331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5</a:t>
            </a:r>
          </a:p>
        </p:txBody>
      </p:sp>
      <p:sp>
        <p:nvSpPr>
          <p:cNvPr id="1331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331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3318" name="Rectangle 6"/>
          <p:cNvSpPr>
            <a:spLocks noGrp="1" noRot="1" noChangeAspect="1" noChangeArrowheads="1" noTextEdit="1"/>
          </p:cNvSpPr>
          <p:nvPr>
            <p:ph type="sldImg"/>
          </p:nvPr>
        </p:nvSpPr>
        <p:spPr>
          <a:xfrm>
            <a:off x="1150938" y="692150"/>
            <a:ext cx="4556125" cy="3416300"/>
          </a:xfrm>
          <a:ln cap="flat"/>
        </p:spPr>
      </p:sp>
      <p:sp>
        <p:nvSpPr>
          <p:cNvPr id="13319"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A very simple form of addressing is direct addressing, in which the address field contains the effective address of the operand: </a:t>
            </a:r>
            <a:r>
              <a:rPr lang="en-US" sz="1200" b="1" kern="1200" dirty="0">
                <a:solidFill>
                  <a:schemeClr val="tx1"/>
                </a:solidFill>
                <a:latin typeface="Times New Roman" pitchFamily="-1" charset="0"/>
                <a:ea typeface="+mn-ea"/>
                <a:cs typeface="+mn-cs"/>
              </a:rPr>
              <a:t>EA = A </a:t>
            </a:r>
            <a:endParaRPr lang="en-US" b="1"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technique was common in earlier generations of computers but is not common on contemporary architectures. It requires only one memory reference and no special calculation. The obvious limitation is that it provides only a limited address space. </a:t>
            </a:r>
            <a:endParaRPr lang="en-US" dirty="0"/>
          </a:p>
          <a:p>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741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7</a:t>
            </a:r>
          </a:p>
        </p:txBody>
      </p:sp>
      <p:sp>
        <p:nvSpPr>
          <p:cNvPr id="1741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741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7414" name="Rectangle 6"/>
          <p:cNvSpPr>
            <a:spLocks noGrp="1" noRot="1" noChangeAspect="1" noChangeArrowheads="1" noTextEdit="1"/>
          </p:cNvSpPr>
          <p:nvPr>
            <p:ph type="sldImg"/>
          </p:nvPr>
        </p:nvSpPr>
        <p:spPr>
          <a:xfrm>
            <a:off x="1150938" y="692150"/>
            <a:ext cx="4556125" cy="3416300"/>
          </a:xfrm>
          <a:ln cap="flat"/>
        </p:spPr>
      </p:sp>
      <p:sp>
        <p:nvSpPr>
          <p:cNvPr id="17415"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With direct addressing, the length of the address field is usually less than the word length, thus limiting the address range. One solution is to have the address field refer to the address of a word in memory, which in turn contains a full-length address of the operand. This is known as </a:t>
            </a:r>
            <a:r>
              <a:rPr lang="en-US" sz="1200" b="1" kern="1200" dirty="0">
                <a:solidFill>
                  <a:schemeClr val="tx1"/>
                </a:solidFill>
                <a:latin typeface="Times New Roman" pitchFamily="-1" charset="0"/>
                <a:ea typeface="+mn-ea"/>
                <a:cs typeface="+mn-cs"/>
              </a:rPr>
              <a:t>indirect addressing: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EA = (A)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As defined earlier, the parentheses are to be interpreted as meaning </a:t>
            </a:r>
            <a:r>
              <a:rPr lang="en-US" sz="1200" i="1" kern="1200" dirty="0">
                <a:solidFill>
                  <a:schemeClr val="tx1"/>
                </a:solidFill>
                <a:latin typeface="Times New Roman" pitchFamily="-1" charset="0"/>
                <a:ea typeface="+mn-ea"/>
                <a:cs typeface="+mn-cs"/>
              </a:rPr>
              <a:t>contents of. </a:t>
            </a:r>
            <a:r>
              <a:rPr lang="en-US" sz="1200" kern="1200" dirty="0">
                <a:solidFill>
                  <a:schemeClr val="tx1"/>
                </a:solidFill>
                <a:latin typeface="Times New Roman" pitchFamily="-1" charset="0"/>
                <a:ea typeface="+mn-ea"/>
                <a:cs typeface="+mn-cs"/>
              </a:rPr>
              <a:t>The obvious advantage of this approach is that for a word length of </a:t>
            </a:r>
            <a:r>
              <a:rPr lang="en-US" sz="1200" i="1" kern="1200" dirty="0">
                <a:solidFill>
                  <a:schemeClr val="tx1"/>
                </a:solidFill>
                <a:latin typeface="Times New Roman" pitchFamily="-1" charset="0"/>
                <a:ea typeface="+mn-ea"/>
                <a:cs typeface="+mn-cs"/>
              </a:rPr>
              <a:t>N, </a:t>
            </a:r>
            <a:r>
              <a:rPr lang="en-US" sz="1200" kern="1200" dirty="0">
                <a:solidFill>
                  <a:schemeClr val="tx1"/>
                </a:solidFill>
                <a:latin typeface="Times New Roman" pitchFamily="-1" charset="0"/>
                <a:ea typeface="+mn-ea"/>
                <a:cs typeface="+mn-cs"/>
              </a:rPr>
              <a:t>an address space of 2</a:t>
            </a:r>
            <a:r>
              <a:rPr lang="en-US" sz="1200" kern="1200" baseline="30000" dirty="0">
                <a:solidFill>
                  <a:schemeClr val="tx1"/>
                </a:solidFill>
                <a:latin typeface="Times New Roman" pitchFamily="-1" charset="0"/>
                <a:ea typeface="+mn-ea"/>
                <a:cs typeface="+mn-cs"/>
              </a:rPr>
              <a:t>N</a:t>
            </a:r>
            <a:r>
              <a:rPr lang="en-US" sz="1200" kern="1200" dirty="0">
                <a:solidFill>
                  <a:schemeClr val="tx1"/>
                </a:solidFill>
                <a:latin typeface="Times New Roman" pitchFamily="-1" charset="0"/>
                <a:ea typeface="+mn-ea"/>
                <a:cs typeface="+mn-cs"/>
              </a:rPr>
              <a:t> is now available. The disadvantage is that instruction execution requires two memory references to fetch the operand: one to get its address and a second to get its value.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Although the number of words that can be addressed is now equal to 2</a:t>
            </a:r>
            <a:r>
              <a:rPr lang="en-US" sz="1200" kern="1200" baseline="30000" dirty="0">
                <a:solidFill>
                  <a:schemeClr val="tx1"/>
                </a:solidFill>
                <a:latin typeface="Times New Roman" pitchFamily="-1" charset="0"/>
                <a:ea typeface="+mn-ea"/>
                <a:cs typeface="+mn-cs"/>
              </a:rPr>
              <a:t>N</a:t>
            </a:r>
            <a:r>
              <a:rPr lang="en-US" sz="1200" kern="1200" dirty="0">
                <a:solidFill>
                  <a:schemeClr val="tx1"/>
                </a:solidFill>
                <a:latin typeface="Times New Roman" pitchFamily="-1" charset="0"/>
                <a:ea typeface="+mn-ea"/>
                <a:cs typeface="+mn-cs"/>
              </a:rPr>
              <a:t>, the number of different effective addresses that may be referenced at any one time is limited to 2</a:t>
            </a:r>
            <a:r>
              <a:rPr lang="en-US" sz="1200" kern="1200" baseline="30000" dirty="0">
                <a:solidFill>
                  <a:schemeClr val="tx1"/>
                </a:solidFill>
                <a:latin typeface="Times New Roman" pitchFamily="-1" charset="0"/>
                <a:ea typeface="+mn-ea"/>
                <a:cs typeface="+mn-cs"/>
              </a:rPr>
              <a:t>K</a:t>
            </a:r>
            <a:r>
              <a:rPr lang="en-US" sz="1200" kern="1200" dirty="0">
                <a:solidFill>
                  <a:schemeClr val="tx1"/>
                </a:solidFill>
                <a:latin typeface="Times New Roman" pitchFamily="-1" charset="0"/>
                <a:ea typeface="+mn-ea"/>
                <a:cs typeface="+mn-cs"/>
              </a:rPr>
              <a:t>, where </a:t>
            </a:r>
            <a:r>
              <a:rPr lang="en-US" sz="1200" i="1" kern="1200" dirty="0">
                <a:solidFill>
                  <a:schemeClr val="tx1"/>
                </a:solidFill>
                <a:latin typeface="Times New Roman" pitchFamily="-1" charset="0"/>
                <a:ea typeface="+mn-ea"/>
                <a:cs typeface="+mn-cs"/>
              </a:rPr>
              <a:t>K </a:t>
            </a:r>
            <a:r>
              <a:rPr lang="en-US" sz="1200" kern="1200" dirty="0">
                <a:solidFill>
                  <a:schemeClr val="tx1"/>
                </a:solidFill>
                <a:latin typeface="Times New Roman" pitchFamily="-1" charset="0"/>
                <a:ea typeface="+mn-ea"/>
                <a:cs typeface="+mn-cs"/>
              </a:rPr>
              <a:t>is the length of the address field. Typically, this is not a burdensome restriction, and it can be an asset. In a virtual memory environment, all the effective address locations can be confined to page 0 of any process. Because the address field of an instruction is small, it will naturally produce low-numbered direct addresses, which would appear in page 0. (The only restriction is that the page size must be greater than or equal to 2</a:t>
            </a:r>
            <a:r>
              <a:rPr lang="en-US" sz="1200" kern="1200" baseline="30000" dirty="0">
                <a:solidFill>
                  <a:schemeClr val="tx1"/>
                </a:solidFill>
                <a:latin typeface="Times New Roman" pitchFamily="-1" charset="0"/>
                <a:ea typeface="+mn-ea"/>
                <a:cs typeface="+mn-cs"/>
              </a:rPr>
              <a:t>K</a:t>
            </a:r>
            <a:r>
              <a:rPr lang="en-US" sz="1200" kern="1200" dirty="0">
                <a:solidFill>
                  <a:schemeClr val="tx1"/>
                </a:solidFill>
                <a:latin typeface="Times New Roman" pitchFamily="-1" charset="0"/>
                <a:ea typeface="+mn-ea"/>
                <a:cs typeface="+mn-cs"/>
              </a:rPr>
              <a:t>.) When a process is active, there will be repeated references to page 0, causing it to remain in real memory. Thus, an indirect memory reference will involve, at most, one page fault rather than two.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 rarely used variant of indirect addressing is multilevel or cascaded indirect addressing: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EA = (</a:t>
            </a:r>
            <a:r>
              <a:rPr lang="en-US" sz="1200" kern="1200" baseline="0" dirty="0">
                <a:solidFill>
                  <a:schemeClr val="tx1"/>
                </a:solidFill>
                <a:latin typeface="Times New Roman" pitchFamily="-1" charset="0"/>
                <a:ea typeface="+mn-ea"/>
                <a:cs typeface="+mn-cs"/>
              </a:rPr>
              <a:t> . . . </a:t>
            </a:r>
            <a:r>
              <a:rPr lang="en-US" sz="1200" kern="1200" dirty="0">
                <a:solidFill>
                  <a:schemeClr val="tx1"/>
                </a:solidFill>
                <a:latin typeface="Times New Roman" pitchFamily="-1" charset="0"/>
                <a:ea typeface="+mn-ea"/>
                <a:cs typeface="+mn-cs"/>
              </a:rPr>
              <a:t>(A)</a:t>
            </a:r>
            <a:r>
              <a:rPr lang="en-US" sz="1200" kern="1200" baseline="0" dirty="0">
                <a:solidFill>
                  <a:schemeClr val="tx1"/>
                </a:solidFill>
                <a:latin typeface="Times New Roman" pitchFamily="-1" charset="0"/>
                <a:ea typeface="+mn-ea"/>
                <a:cs typeface="+mn-cs"/>
              </a:rPr>
              <a:t> . . . </a:t>
            </a:r>
            <a:r>
              <a:rPr lang="en-US" sz="1200" kern="1200" dirty="0">
                <a:solidFill>
                  <a:schemeClr val="tx1"/>
                </a:solidFill>
                <a:latin typeface="Times New Roman" pitchFamily="-1" charset="0"/>
                <a:ea typeface="+mn-ea"/>
                <a:cs typeface="+mn-cs"/>
              </a:rPr>
              <a:t>)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In this case, one bit of a full-word address is an indirect flag (I). If the I bit is 0, then the word contains the EA. If the I bit is 1, then another level of indirection is invoked. There does not appear to be any particular advantage to this approach, and its disadvantage is that three or more memory references could be required to fetch an operand. </a:t>
            </a:r>
            <a:endParaRPr lang="en-US" dirty="0"/>
          </a:p>
          <a:p>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endParaRPr/>
          </a:p>
        </p:txBody>
      </p:sp>
      <p:sp>
        <p:nvSpPr>
          <p:cNvPr id="6" name="Footer Placeholder 5"/>
          <p:cNvSpPr>
            <a:spLocks noGrp="1"/>
          </p:cNvSpPr>
          <p:nvPr>
            <p:ph type="ftr" sz="quarter" idx="11"/>
          </p:nvPr>
        </p:nvSpPr>
        <p:spPr>
          <a:xfrm>
            <a:off x="3859305" y="6423585"/>
            <a:ext cx="3316941" cy="365125"/>
          </a:xfrm>
        </p:spPr>
        <p:txBody>
          <a:bodyPr/>
          <a:lstStyle/>
          <a:p>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 id="2147483687" r:id="rId19"/>
    <p:sldLayoutId id="2147483688" r:id="rId20"/>
  </p:sldLayoutIdLst>
  <p:hf hdr="0" ftr="0" dt="0"/>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7.pdf"/><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285720" y="6443394"/>
            <a:ext cx="6715172" cy="414606"/>
          </a:xfrm>
        </p:spPr>
        <p:txBody>
          <a:bodyPr>
            <a:noAutofit/>
          </a:bodyPr>
          <a:lstStyle/>
          <a:p>
            <a:r>
              <a:rPr lang="en-GB" sz="1600"/>
              <a:t>William Stallings, Computer Organization and Architecture, 9</a:t>
            </a:r>
            <a:r>
              <a:rPr lang="en-GB" sz="1600" baseline="30000"/>
              <a:t>th</a:t>
            </a:r>
            <a:r>
              <a:rPr lang="en-GB" sz="1600"/>
              <a:t> </a:t>
            </a:r>
            <a:r>
              <a:rPr lang="en-GB" sz="1600" dirty="0"/>
              <a:t>Edition</a:t>
            </a:r>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
        <p:nvSpPr>
          <p:cNvPr id="5" name="Title 8"/>
          <p:cNvSpPr txBox="1">
            <a:spLocks/>
          </p:cNvSpPr>
          <p:nvPr/>
        </p:nvSpPr>
        <p:spPr>
          <a:xfrm>
            <a:off x="71406" y="5095612"/>
            <a:ext cx="3748086" cy="833718"/>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0" i="0" u="none" strike="noStrike" kern="1200" cap="none" spc="0" normalizeH="0" baseline="0" noProof="0">
                <a:ln>
                  <a:noFill/>
                </a:ln>
                <a:solidFill>
                  <a:schemeClr val="accent1"/>
                </a:solidFill>
                <a:effectLst>
                  <a:outerShdw blurRad="38100" dist="38100" dir="2700000" algn="tl">
                    <a:srgbClr val="000000">
                      <a:alpha val="43137"/>
                    </a:srgbClr>
                  </a:outerShdw>
                </a:effectLst>
                <a:uLnTx/>
                <a:uFillTx/>
                <a:latin typeface="+mj-lt"/>
                <a:ea typeface="+mj-ea"/>
                <a:cs typeface="+mj-cs"/>
              </a:rPr>
              <a:t>Chapter 13</a:t>
            </a:r>
            <a:endParaRPr kumimoji="0" lang="en-US" sz="54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endParaRPr>
          </a:p>
        </p:txBody>
      </p:sp>
      <p:sp>
        <p:nvSpPr>
          <p:cNvPr id="6" name="Text Placeholder 10"/>
          <p:cNvSpPr txBox="1">
            <a:spLocks/>
          </p:cNvSpPr>
          <p:nvPr/>
        </p:nvSpPr>
        <p:spPr>
          <a:xfrm>
            <a:off x="4500562" y="4714884"/>
            <a:ext cx="4572032" cy="1528767"/>
          </a:xfrm>
          <a:prstGeom prst="rect">
            <a:avLst/>
          </a:prstGeom>
        </p:spPr>
        <p:txBody>
          <a:bodyPr>
            <a:normAutofit fontScale="70000" lnSpcReduction="20000"/>
          </a:bodyPr>
          <a:lstStyle/>
          <a:p>
            <a:pPr marL="228600" marR="0" lvl="0" indent="-228600" algn="l" defTabSz="914400" rtl="0" eaLnBrk="1" fontAlgn="auto" latinLnBrk="0" hangingPunct="1">
              <a:lnSpc>
                <a:spcPct val="100000"/>
              </a:lnSpc>
              <a:spcBef>
                <a:spcPts val="2000"/>
              </a:spcBef>
              <a:spcAft>
                <a:spcPts val="0"/>
              </a:spcAft>
              <a:buClr>
                <a:schemeClr val="accent1"/>
              </a:buClr>
              <a:buSzPct val="75000"/>
              <a:tabLst/>
              <a:defRPr/>
            </a:pPr>
            <a:r>
              <a:rPr kumimoji="0" lang="en-US" sz="4400" b="1" i="0" u="none" strike="noStrike" kern="1200" cap="none" spc="0" normalizeH="0" baseline="0" noProof="0" dirty="0">
                <a:ln>
                  <a:noFill/>
                </a:ln>
                <a:solidFill>
                  <a:srgbClr val="002060"/>
                </a:solidFill>
                <a:effectLst/>
                <a:uLnTx/>
                <a:uFillTx/>
                <a:latin typeface="+mn-lt"/>
                <a:ea typeface="+mn-ea"/>
                <a:cs typeface="+mn-cs"/>
              </a:rPr>
              <a:t>Instruction Sets:  </a:t>
            </a:r>
          </a:p>
          <a:p>
            <a:pPr marR="0" lvl="0" algn="l" defTabSz="914400" rtl="0" eaLnBrk="1" fontAlgn="auto" latinLnBrk="0" hangingPunct="1">
              <a:lnSpc>
                <a:spcPct val="100000"/>
              </a:lnSpc>
              <a:spcBef>
                <a:spcPts val="2000"/>
              </a:spcBef>
              <a:spcAft>
                <a:spcPts val="0"/>
              </a:spcAft>
              <a:buClr>
                <a:schemeClr val="accent1"/>
              </a:buClr>
              <a:buSzPct val="75000"/>
              <a:tabLst/>
              <a:defRPr/>
            </a:pPr>
            <a:r>
              <a:rPr kumimoji="0" lang="en-US" sz="4400" b="1" i="0" u="none" strike="noStrike" kern="1200" cap="none" spc="0" normalizeH="0" baseline="0" noProof="0" dirty="0">
                <a:ln>
                  <a:noFill/>
                </a:ln>
                <a:solidFill>
                  <a:srgbClr val="002060"/>
                </a:solidFill>
                <a:effectLst/>
                <a:uLnTx/>
                <a:uFillTx/>
                <a:latin typeface="+mn-lt"/>
                <a:ea typeface="+mn-ea"/>
                <a:cs typeface="+mn-cs"/>
              </a:rPr>
              <a:t>Addressing Modes and Formats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2531"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2532" name="Rectangle 4"/>
          <p:cNvSpPr>
            <a:spLocks noGrp="1" noChangeArrowheads="1"/>
          </p:cNvSpPr>
          <p:nvPr>
            <p:ph type="title"/>
          </p:nvPr>
        </p:nvSpPr>
        <p:spPr>
          <a:noFill/>
          <a:ln/>
        </p:spPr>
        <p:txBody>
          <a:bodyPr lIns="90488" tIns="44450" rIns="90488" bIns="44450"/>
          <a:lstStyle/>
          <a:p>
            <a:r>
              <a:rPr lang="en-US" dirty="0">
                <a:effectLst>
                  <a:outerShdw blurRad="38100" dist="38100" dir="2700000" algn="tl">
                    <a:srgbClr val="000000">
                      <a:alpha val="43137"/>
                    </a:srgbClr>
                  </a:outerShdw>
                </a:effectLst>
              </a:rPr>
              <a:t>Register Addressing</a:t>
            </a:r>
            <a:endParaRPr lang="en-US" dirty="0"/>
          </a:p>
        </p:txBody>
      </p:sp>
      <p:sp>
        <p:nvSpPr>
          <p:cNvPr id="22533" name="Rectangle 5"/>
          <p:cNvSpPr>
            <a:spLocks noGrp="1" noChangeArrowheads="1"/>
          </p:cNvSpPr>
          <p:nvPr>
            <p:ph idx="1"/>
          </p:nvPr>
        </p:nvSpPr>
        <p:spPr>
          <a:xfrm>
            <a:off x="498474" y="1500174"/>
            <a:ext cx="7556313" cy="4824426"/>
          </a:xfrm>
          <a:noFill/>
          <a:ln/>
        </p:spPr>
        <p:txBody>
          <a:bodyPr lIns="90488" tIns="44450" rIns="90488" bIns="44450">
            <a:normAutofit/>
          </a:bodyPr>
          <a:lstStyle/>
          <a:p>
            <a:r>
              <a:rPr lang="en-US" sz="2400" dirty="0">
                <a:solidFill>
                  <a:srgbClr val="002060"/>
                </a:solidFill>
              </a:rPr>
              <a:t>Address field refers to a register rather than a main memory address</a:t>
            </a:r>
          </a:p>
          <a:p>
            <a:r>
              <a:rPr lang="en-US" sz="2400" dirty="0">
                <a:solidFill>
                  <a:srgbClr val="002060"/>
                </a:solidFill>
              </a:rPr>
              <a:t>EA = R</a:t>
            </a:r>
          </a:p>
          <a:p>
            <a:r>
              <a:rPr lang="en-US" sz="2400" dirty="0">
                <a:solidFill>
                  <a:srgbClr val="002060"/>
                </a:solidFill>
              </a:rPr>
              <a:t>Advantages:</a:t>
            </a:r>
          </a:p>
          <a:p>
            <a:pPr lvl="1"/>
            <a:r>
              <a:rPr lang="en-US" sz="2000" dirty="0">
                <a:solidFill>
                  <a:srgbClr val="002060"/>
                </a:solidFill>
              </a:rPr>
              <a:t>Only a small address field is needed in the instruction</a:t>
            </a:r>
          </a:p>
          <a:p>
            <a:pPr lvl="1"/>
            <a:r>
              <a:rPr lang="en-US" sz="2000" dirty="0">
                <a:solidFill>
                  <a:srgbClr val="002060"/>
                </a:solidFill>
              </a:rPr>
              <a:t>No time-consuming memory references are required</a:t>
            </a:r>
          </a:p>
          <a:p>
            <a:r>
              <a:rPr lang="en-US" sz="2400" dirty="0">
                <a:solidFill>
                  <a:srgbClr val="002060"/>
                </a:solidFill>
              </a:rPr>
              <a:t>Disadvantage:</a:t>
            </a:r>
          </a:p>
          <a:p>
            <a:pPr lvl="1"/>
            <a:r>
              <a:rPr lang="en-US" sz="2000" dirty="0">
                <a:solidFill>
                  <a:srgbClr val="002060"/>
                </a:solidFill>
              </a:rPr>
              <a:t>The address space is very limited</a:t>
            </a:r>
          </a:p>
          <a:p>
            <a:endParaRPr lang="en-US" sz="2400" dirty="0">
              <a:solidFill>
                <a:srgbClr val="002060"/>
              </a:solidFill>
            </a:endParaRPr>
          </a:p>
        </p:txBody>
      </p:sp>
      <p:sp>
        <p:nvSpPr>
          <p:cNvPr id="6" name="Slide Number Placeholder 5"/>
          <p:cNvSpPr>
            <a:spLocks noGrp="1"/>
          </p:cNvSpPr>
          <p:nvPr>
            <p:ph type="sldNum" sz="quarter" idx="12"/>
          </p:nvPr>
        </p:nvSpPr>
        <p:spPr/>
        <p:txBody>
          <a:bodyPr/>
          <a:lstStyle/>
          <a:p>
            <a:fld id="{8AF02B71-8991-4516-A01E-F1A9ACD28BDC}" type="slidenum">
              <a:rPr lang="en-US" smtClean="0"/>
              <a:pPr/>
              <a:t>10</a:t>
            </a:fld>
            <a:endParaRPr lang="en-US"/>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867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8676" name="Rectangle 4"/>
          <p:cNvSpPr>
            <a:spLocks noGrp="1" noChangeArrowheads="1"/>
          </p:cNvSpPr>
          <p:nvPr>
            <p:ph type="title"/>
          </p:nvPr>
        </p:nvSpPr>
        <p:spPr>
          <a:noFill/>
          <a:ln/>
        </p:spPr>
        <p:txBody>
          <a:bodyPr lIns="90488" tIns="44450" rIns="90488" bIns="44450"/>
          <a:lstStyle/>
          <a:p>
            <a:r>
              <a:rPr lang="en-US" dirty="0">
                <a:effectLst>
                  <a:outerShdw blurRad="38100" dist="38100" dir="2700000" algn="tl">
                    <a:srgbClr val="000000">
                      <a:alpha val="43137"/>
                    </a:srgbClr>
                  </a:outerShdw>
                </a:effectLst>
              </a:rPr>
              <a:t>Register Indirect Addressing</a:t>
            </a:r>
          </a:p>
        </p:txBody>
      </p:sp>
      <p:sp>
        <p:nvSpPr>
          <p:cNvPr id="28677" name="Rectangle 5"/>
          <p:cNvSpPr>
            <a:spLocks noGrp="1" noChangeArrowheads="1"/>
          </p:cNvSpPr>
          <p:nvPr>
            <p:ph idx="1"/>
          </p:nvPr>
        </p:nvSpPr>
        <p:spPr>
          <a:xfrm>
            <a:off x="498474" y="1500174"/>
            <a:ext cx="7556313" cy="4625989"/>
          </a:xfrm>
          <a:noFill/>
          <a:ln/>
        </p:spPr>
        <p:txBody>
          <a:bodyPr lIns="90488" tIns="44450" rIns="90488" bIns="44450">
            <a:normAutofit/>
          </a:bodyPr>
          <a:lstStyle/>
          <a:p>
            <a:r>
              <a:rPr lang="en-US" sz="2400" dirty="0">
                <a:solidFill>
                  <a:srgbClr val="002060"/>
                </a:solidFill>
              </a:rPr>
              <a:t>Analogous to indirect addressing</a:t>
            </a:r>
          </a:p>
          <a:p>
            <a:pPr lvl="1"/>
            <a:r>
              <a:rPr lang="en-US" sz="2000" dirty="0">
                <a:solidFill>
                  <a:srgbClr val="002060"/>
                </a:solidFill>
              </a:rPr>
              <a:t>The only difference is whether the address field refers to a memory location or a register</a:t>
            </a:r>
          </a:p>
          <a:p>
            <a:r>
              <a:rPr lang="en-US" sz="2400" dirty="0">
                <a:solidFill>
                  <a:srgbClr val="002060"/>
                </a:solidFill>
              </a:rPr>
              <a:t>EA = (R)</a:t>
            </a:r>
          </a:p>
          <a:p>
            <a:r>
              <a:rPr lang="en-US" sz="2400" dirty="0">
                <a:solidFill>
                  <a:srgbClr val="002060"/>
                </a:solidFill>
              </a:rPr>
              <a:t>Address space limitation of the address field is overcome by having that field refer to a word-length location containing an address</a:t>
            </a:r>
          </a:p>
          <a:p>
            <a:r>
              <a:rPr lang="en-US" sz="2400" b="1" dirty="0">
                <a:solidFill>
                  <a:srgbClr val="002060"/>
                </a:solidFill>
              </a:rPr>
              <a:t>Uses one less memory reference than indirect addressing</a:t>
            </a:r>
          </a:p>
          <a:p>
            <a:endParaRPr lang="en-US" sz="2400" dirty="0">
              <a:solidFill>
                <a:srgbClr val="002060"/>
              </a:solidFill>
            </a:endParaRPr>
          </a:p>
        </p:txBody>
      </p:sp>
      <p:sp>
        <p:nvSpPr>
          <p:cNvPr id="6" name="Slide Number Placeholder 5"/>
          <p:cNvSpPr>
            <a:spLocks noGrp="1"/>
          </p:cNvSpPr>
          <p:nvPr>
            <p:ph type="sldNum" sz="quarter" idx="12"/>
          </p:nvPr>
        </p:nvSpPr>
        <p:spPr/>
        <p:txBody>
          <a:bodyPr/>
          <a:lstStyle/>
          <a:p>
            <a:fld id="{8AF02B71-8991-4516-A01E-F1A9ACD28BDC}" type="slidenum">
              <a:rPr lang="en-US" smtClean="0"/>
              <a:pPr/>
              <a:t>11</a:t>
            </a:fld>
            <a:endParaRPr lang="en-US"/>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2771"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2772" name="Rectangle 4"/>
          <p:cNvSpPr>
            <a:spLocks noGrp="1" noChangeArrowheads="1"/>
          </p:cNvSpPr>
          <p:nvPr>
            <p:ph type="title"/>
          </p:nvPr>
        </p:nvSpPr>
        <p:spPr>
          <a:noFill/>
          <a:ln/>
        </p:spPr>
        <p:txBody>
          <a:bodyPr lIns="90488" tIns="44450" rIns="90488" bIns="44450"/>
          <a:lstStyle/>
          <a:p>
            <a:r>
              <a:rPr lang="en-US" dirty="0">
                <a:effectLst>
                  <a:outerShdw blurRad="38100" dist="38100" dir="2700000" algn="tl">
                    <a:srgbClr val="000000">
                      <a:alpha val="43137"/>
                    </a:srgbClr>
                  </a:outerShdw>
                </a:effectLst>
              </a:rPr>
              <a:t>Displacement Addressing</a:t>
            </a:r>
          </a:p>
        </p:txBody>
      </p:sp>
      <p:sp>
        <p:nvSpPr>
          <p:cNvPr id="32773" name="Rectangle 5"/>
          <p:cNvSpPr>
            <a:spLocks noGrp="1" noChangeArrowheads="1"/>
          </p:cNvSpPr>
          <p:nvPr>
            <p:ph idx="1"/>
          </p:nvPr>
        </p:nvSpPr>
        <p:spPr>
          <a:xfrm>
            <a:off x="498474" y="1571612"/>
            <a:ext cx="7556313" cy="5114938"/>
          </a:xfrm>
          <a:noFill/>
          <a:ln/>
        </p:spPr>
        <p:txBody>
          <a:bodyPr lIns="90488" tIns="44450" rIns="90488" bIns="44450">
            <a:noAutofit/>
          </a:bodyPr>
          <a:lstStyle/>
          <a:p>
            <a:r>
              <a:rPr lang="en-US" dirty="0">
                <a:solidFill>
                  <a:srgbClr val="002060"/>
                </a:solidFill>
              </a:rPr>
              <a:t>Combines the capabilities of direct addressing and register indirect addressing</a:t>
            </a:r>
          </a:p>
          <a:p>
            <a:r>
              <a:rPr lang="en-US" dirty="0">
                <a:solidFill>
                  <a:srgbClr val="002060"/>
                </a:solidFill>
              </a:rPr>
              <a:t>EA = A + (R)</a:t>
            </a:r>
          </a:p>
          <a:p>
            <a:r>
              <a:rPr lang="en-US" dirty="0">
                <a:solidFill>
                  <a:srgbClr val="002060"/>
                </a:solidFill>
              </a:rPr>
              <a:t>Requires that the instruction have two address fields, at least one of which is explicit</a:t>
            </a:r>
            <a:endParaRPr lang="en-US" sz="2400" dirty="0">
              <a:solidFill>
                <a:srgbClr val="002060"/>
              </a:solidFill>
            </a:endParaRPr>
          </a:p>
          <a:p>
            <a:pPr lvl="1"/>
            <a:r>
              <a:rPr lang="en-US" dirty="0">
                <a:solidFill>
                  <a:srgbClr val="002060"/>
                </a:solidFill>
              </a:rPr>
              <a:t>The value contained in one address field (value = A) is used directly</a:t>
            </a:r>
          </a:p>
          <a:p>
            <a:pPr lvl="1"/>
            <a:r>
              <a:rPr lang="en-US" dirty="0">
                <a:solidFill>
                  <a:srgbClr val="002060"/>
                </a:solidFill>
              </a:rPr>
              <a:t>The other address field refers to a register whose contents are added to A to produce the effective address</a:t>
            </a:r>
          </a:p>
          <a:p>
            <a:pPr marL="228600" lvl="1">
              <a:spcBef>
                <a:spcPts val="2000"/>
              </a:spcBef>
              <a:buClr>
                <a:schemeClr val="accent1"/>
              </a:buClr>
            </a:pPr>
            <a:r>
              <a:rPr lang="en-US" sz="2000" dirty="0">
                <a:solidFill>
                  <a:srgbClr val="002060"/>
                </a:solidFill>
              </a:rPr>
              <a:t>Most common uses:</a:t>
            </a:r>
          </a:p>
          <a:p>
            <a:pPr lvl="1"/>
            <a:r>
              <a:rPr lang="en-US" dirty="0">
                <a:solidFill>
                  <a:srgbClr val="002060"/>
                </a:solidFill>
              </a:rPr>
              <a:t>Relative addressing</a:t>
            </a:r>
          </a:p>
          <a:p>
            <a:pPr lvl="1"/>
            <a:r>
              <a:rPr lang="en-US" dirty="0">
                <a:solidFill>
                  <a:srgbClr val="002060"/>
                </a:solidFill>
              </a:rPr>
              <a:t>Base-register addressing</a:t>
            </a:r>
          </a:p>
          <a:p>
            <a:pPr lvl="1"/>
            <a:r>
              <a:rPr lang="en-US" dirty="0">
                <a:solidFill>
                  <a:srgbClr val="002060"/>
                </a:solidFill>
              </a:rPr>
              <a:t>Indexing </a:t>
            </a:r>
          </a:p>
        </p:txBody>
      </p:sp>
      <p:sp>
        <p:nvSpPr>
          <p:cNvPr id="6" name="Slide Number Placeholder 5"/>
          <p:cNvSpPr>
            <a:spLocks noGrp="1"/>
          </p:cNvSpPr>
          <p:nvPr>
            <p:ph type="sldNum" sz="quarter" idx="12"/>
          </p:nvPr>
        </p:nvSpPr>
        <p:spPr/>
        <p:txBody>
          <a:bodyPr/>
          <a:lstStyle/>
          <a:p>
            <a:fld id="{8AF02B71-8991-4516-A01E-F1A9ACD28BDC}" type="slidenum">
              <a:rPr lang="en-US" smtClean="0"/>
              <a:pPr/>
              <a:t>12</a:t>
            </a:fld>
            <a:endParaRPr lang="en-US"/>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686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6868" name="Rectangle 4"/>
          <p:cNvSpPr>
            <a:spLocks noGrp="1" noChangeArrowheads="1"/>
          </p:cNvSpPr>
          <p:nvPr>
            <p:ph type="title"/>
          </p:nvPr>
        </p:nvSpPr>
        <p:spPr>
          <a:noFill/>
          <a:ln/>
        </p:spPr>
        <p:txBody>
          <a:bodyPr lIns="90488" tIns="44450" rIns="90488" bIns="44450"/>
          <a:lstStyle/>
          <a:p>
            <a:r>
              <a:rPr lang="en-US" dirty="0">
                <a:effectLst>
                  <a:outerShdw blurRad="38100" dist="38100" dir="2700000" algn="tl">
                    <a:srgbClr val="000000">
                      <a:alpha val="43137"/>
                    </a:srgbClr>
                  </a:outerShdw>
                </a:effectLst>
              </a:rPr>
              <a:t>Relative Addressing</a:t>
            </a:r>
          </a:p>
        </p:txBody>
      </p:sp>
      <p:sp>
        <p:nvSpPr>
          <p:cNvPr id="36869" name="Rectangle 5"/>
          <p:cNvSpPr>
            <a:spLocks noGrp="1" noChangeArrowheads="1"/>
          </p:cNvSpPr>
          <p:nvPr>
            <p:ph idx="1"/>
          </p:nvPr>
        </p:nvSpPr>
        <p:spPr>
          <a:xfrm>
            <a:off x="457200" y="1428736"/>
            <a:ext cx="7556313" cy="4972064"/>
          </a:xfrm>
          <a:noFill/>
          <a:ln/>
        </p:spPr>
        <p:txBody>
          <a:bodyPr lIns="90488" tIns="44450" rIns="90488" bIns="44450">
            <a:normAutofit/>
          </a:bodyPr>
          <a:lstStyle/>
          <a:p>
            <a:r>
              <a:rPr lang="en-US" sz="2400" dirty="0">
                <a:solidFill>
                  <a:srgbClr val="002060"/>
                </a:solidFill>
              </a:rPr>
              <a:t>The implicitly referenced register is the program counter (PC)</a:t>
            </a:r>
          </a:p>
          <a:p>
            <a:pPr lvl="1"/>
            <a:r>
              <a:rPr lang="en-US" sz="2000" dirty="0">
                <a:solidFill>
                  <a:srgbClr val="002060"/>
                </a:solidFill>
              </a:rPr>
              <a:t>The next instruction address is added to the address field to produce the EA</a:t>
            </a:r>
          </a:p>
          <a:p>
            <a:pPr lvl="1"/>
            <a:r>
              <a:rPr lang="en-US" sz="2000" dirty="0">
                <a:solidFill>
                  <a:srgbClr val="002060"/>
                </a:solidFill>
              </a:rPr>
              <a:t>Typically the address field is treated as a twos complement number for this operation</a:t>
            </a:r>
          </a:p>
          <a:p>
            <a:pPr lvl="1"/>
            <a:r>
              <a:rPr lang="en-US" sz="2000" dirty="0">
                <a:solidFill>
                  <a:srgbClr val="002060"/>
                </a:solidFill>
              </a:rPr>
              <a:t>Thus the effective address is a displacement relative to the address of the instruction</a:t>
            </a:r>
          </a:p>
          <a:p>
            <a:r>
              <a:rPr lang="en-US" sz="2400" dirty="0">
                <a:solidFill>
                  <a:srgbClr val="002060"/>
                </a:solidFill>
              </a:rPr>
              <a:t>Exploits the concept of locality</a:t>
            </a:r>
          </a:p>
          <a:p>
            <a:r>
              <a:rPr lang="en-US" sz="2400" dirty="0">
                <a:solidFill>
                  <a:srgbClr val="002060"/>
                </a:solidFill>
              </a:rPr>
              <a:t>Saves address bits in the instruction if most memory references are relatively near to the instruction being executed</a:t>
            </a:r>
          </a:p>
        </p:txBody>
      </p:sp>
      <p:sp>
        <p:nvSpPr>
          <p:cNvPr id="6" name="Slide Number Placeholder 5"/>
          <p:cNvSpPr>
            <a:spLocks noGrp="1"/>
          </p:cNvSpPr>
          <p:nvPr>
            <p:ph type="sldNum" sz="quarter" idx="12"/>
          </p:nvPr>
        </p:nvSpPr>
        <p:spPr/>
        <p:txBody>
          <a:bodyPr/>
          <a:lstStyle/>
          <a:p>
            <a:fld id="{8AF02B71-8991-4516-A01E-F1A9ACD28BDC}" type="slidenum">
              <a:rPr lang="en-US" smtClean="0"/>
              <a:pPr/>
              <a:t>13</a:t>
            </a:fld>
            <a:endParaRPr lang="en-US"/>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891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8916" name="Rectangle 4"/>
          <p:cNvSpPr>
            <a:spLocks noGrp="1" noChangeArrowheads="1"/>
          </p:cNvSpPr>
          <p:nvPr>
            <p:ph type="title"/>
          </p:nvPr>
        </p:nvSpPr>
        <p:spPr>
          <a:noFill/>
          <a:ln/>
        </p:spPr>
        <p:txBody>
          <a:bodyPr lIns="90488" tIns="44450" rIns="90488" bIns="44450"/>
          <a:lstStyle/>
          <a:p>
            <a:r>
              <a:rPr lang="en-US" dirty="0">
                <a:effectLst>
                  <a:outerShdw blurRad="38100" dist="38100" dir="2700000" algn="tl">
                    <a:srgbClr val="000000">
                      <a:alpha val="43137"/>
                    </a:srgbClr>
                  </a:outerShdw>
                </a:effectLst>
              </a:rPr>
              <a:t>Base-Register Addressing</a:t>
            </a:r>
          </a:p>
        </p:txBody>
      </p:sp>
      <p:sp>
        <p:nvSpPr>
          <p:cNvPr id="38917" name="Rectangle 5"/>
          <p:cNvSpPr>
            <a:spLocks noGrp="1" noChangeArrowheads="1"/>
          </p:cNvSpPr>
          <p:nvPr>
            <p:ph idx="1"/>
          </p:nvPr>
        </p:nvSpPr>
        <p:spPr>
          <a:xfrm>
            <a:off x="498474" y="1446217"/>
            <a:ext cx="7556313" cy="4911741"/>
          </a:xfrm>
          <a:noFill/>
          <a:ln/>
        </p:spPr>
        <p:txBody>
          <a:bodyPr lIns="90488" tIns="44450" rIns="90488" bIns="44450">
            <a:noAutofit/>
          </a:bodyPr>
          <a:lstStyle/>
          <a:p>
            <a:r>
              <a:rPr lang="en-US" dirty="0">
                <a:solidFill>
                  <a:srgbClr val="002060"/>
                </a:solidFill>
              </a:rPr>
              <a:t>The referenced register contains a main memory address and the address field contains a displacement from that address</a:t>
            </a:r>
          </a:p>
          <a:p>
            <a:r>
              <a:rPr lang="en-US" dirty="0">
                <a:solidFill>
                  <a:srgbClr val="002060"/>
                </a:solidFill>
              </a:rPr>
              <a:t>The register reference may be explicit or implicit</a:t>
            </a:r>
          </a:p>
          <a:p>
            <a:r>
              <a:rPr lang="en-US" dirty="0">
                <a:solidFill>
                  <a:srgbClr val="002060"/>
                </a:solidFill>
              </a:rPr>
              <a:t>Exploits the locality of memory references</a:t>
            </a:r>
          </a:p>
          <a:p>
            <a:r>
              <a:rPr lang="en-US" dirty="0">
                <a:solidFill>
                  <a:srgbClr val="002060"/>
                </a:solidFill>
              </a:rPr>
              <a:t>Convenient means of implementing segmentation</a:t>
            </a:r>
          </a:p>
          <a:p>
            <a:r>
              <a:rPr lang="en-US" dirty="0">
                <a:solidFill>
                  <a:srgbClr val="002060"/>
                </a:solidFill>
              </a:rPr>
              <a:t>In some implementations a single segment base register is employed and is used implicitly</a:t>
            </a:r>
          </a:p>
          <a:p>
            <a:r>
              <a:rPr lang="en-US" dirty="0">
                <a:solidFill>
                  <a:srgbClr val="002060"/>
                </a:solidFill>
              </a:rPr>
              <a:t>In others the programmer may choose a register to hold the base address of a segment and the instruction must reference it explicitly</a:t>
            </a:r>
          </a:p>
        </p:txBody>
      </p:sp>
      <p:sp>
        <p:nvSpPr>
          <p:cNvPr id="6" name="Slide Number Placeholder 5"/>
          <p:cNvSpPr>
            <a:spLocks noGrp="1"/>
          </p:cNvSpPr>
          <p:nvPr>
            <p:ph type="sldNum" sz="quarter" idx="12"/>
          </p:nvPr>
        </p:nvSpPr>
        <p:spPr/>
        <p:txBody>
          <a:bodyPr/>
          <a:lstStyle/>
          <a:p>
            <a:fld id="{8AF02B71-8991-4516-A01E-F1A9ACD28BDC}" type="slidenum">
              <a:rPr lang="en-US" smtClean="0"/>
              <a:pPr/>
              <a:t>14</a:t>
            </a:fld>
            <a:endParaRPr lang="en-US"/>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0963"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0964" name="Rectangle 4"/>
          <p:cNvSpPr>
            <a:spLocks noGrp="1" noChangeArrowheads="1"/>
          </p:cNvSpPr>
          <p:nvPr>
            <p:ph type="title"/>
          </p:nvPr>
        </p:nvSpPr>
        <p:spPr>
          <a:xfrm>
            <a:off x="498474" y="214290"/>
            <a:ext cx="7556313" cy="801766"/>
          </a:xfrm>
          <a:noFill/>
          <a:ln/>
        </p:spPr>
        <p:txBody>
          <a:bodyPr lIns="90488" tIns="44450" rIns="90488" bIns="44450"/>
          <a:lstStyle/>
          <a:p>
            <a:r>
              <a:rPr lang="en-US" dirty="0">
                <a:effectLst>
                  <a:outerShdw blurRad="38100" dist="38100" dir="2700000" algn="tl">
                    <a:srgbClr val="000000">
                      <a:alpha val="43137"/>
                    </a:srgbClr>
                  </a:outerShdw>
                </a:effectLst>
              </a:rPr>
              <a:t>Indexed Addressing</a:t>
            </a:r>
          </a:p>
        </p:txBody>
      </p:sp>
      <p:sp>
        <p:nvSpPr>
          <p:cNvPr id="40965" name="Rectangle 5"/>
          <p:cNvSpPr>
            <a:spLocks noGrp="1" noChangeArrowheads="1"/>
          </p:cNvSpPr>
          <p:nvPr>
            <p:ph idx="1"/>
          </p:nvPr>
        </p:nvSpPr>
        <p:spPr>
          <a:xfrm>
            <a:off x="285720" y="1071546"/>
            <a:ext cx="8286808" cy="5643578"/>
          </a:xfrm>
          <a:noFill/>
          <a:ln/>
        </p:spPr>
        <p:txBody>
          <a:bodyPr lIns="90488" tIns="44450" rIns="90488" bIns="44450">
            <a:normAutofit fontScale="85000" lnSpcReduction="10000"/>
          </a:bodyPr>
          <a:lstStyle/>
          <a:p>
            <a:r>
              <a:rPr lang="en-US" b="1" dirty="0">
                <a:solidFill>
                  <a:srgbClr val="002060"/>
                </a:solidFill>
              </a:rPr>
              <a:t>The address field references a main memory address and the referenced register contains a positive displacement from that address</a:t>
            </a:r>
          </a:p>
          <a:p>
            <a:r>
              <a:rPr lang="en-US" dirty="0">
                <a:solidFill>
                  <a:srgbClr val="002060"/>
                </a:solidFill>
              </a:rPr>
              <a:t>The method of calculating the EA is the same as </a:t>
            </a:r>
            <a:r>
              <a:rPr lang="en-US" b="1" dirty="0">
                <a:solidFill>
                  <a:srgbClr val="002060"/>
                </a:solidFill>
              </a:rPr>
              <a:t>for base-register addressing</a:t>
            </a:r>
          </a:p>
          <a:p>
            <a:r>
              <a:rPr lang="en-US" dirty="0">
                <a:solidFill>
                  <a:srgbClr val="002060"/>
                </a:solidFill>
              </a:rPr>
              <a:t>An important use is to provide an efficient mechanism for </a:t>
            </a:r>
            <a:r>
              <a:rPr lang="en-US" b="1" dirty="0">
                <a:solidFill>
                  <a:srgbClr val="002060"/>
                </a:solidFill>
              </a:rPr>
              <a:t>performing iterative operations</a:t>
            </a:r>
          </a:p>
          <a:p>
            <a:r>
              <a:rPr lang="en-US" b="1" u="sng" dirty="0">
                <a:solidFill>
                  <a:srgbClr val="FF0000"/>
                </a:solidFill>
              </a:rPr>
              <a:t>Autoindexing</a:t>
            </a:r>
          </a:p>
          <a:p>
            <a:pPr lvl="1"/>
            <a:r>
              <a:rPr lang="en-US" dirty="0">
                <a:solidFill>
                  <a:srgbClr val="002060"/>
                </a:solidFill>
              </a:rPr>
              <a:t>Automatically increment or decrement the index register after each reference to it</a:t>
            </a:r>
          </a:p>
          <a:p>
            <a:pPr lvl="1"/>
            <a:r>
              <a:rPr lang="en-US" dirty="0">
                <a:solidFill>
                  <a:srgbClr val="002060"/>
                </a:solidFill>
              </a:rPr>
              <a:t>EA = A + (R)</a:t>
            </a:r>
          </a:p>
          <a:p>
            <a:pPr lvl="1"/>
            <a:r>
              <a:rPr lang="en-US" dirty="0">
                <a:solidFill>
                  <a:srgbClr val="002060"/>
                </a:solidFill>
              </a:rPr>
              <a:t>(R) </a:t>
            </a:r>
            <a:r>
              <a:rPr lang="en-US" dirty="0">
                <a:solidFill>
                  <a:srgbClr val="002060"/>
                </a:solidFill>
                <a:latin typeface="Wingdings"/>
                <a:ea typeface="Wingdings"/>
                <a:cs typeface="Wingdings"/>
              </a:rPr>
              <a:t> </a:t>
            </a:r>
            <a:r>
              <a:rPr lang="en-US" dirty="0">
                <a:solidFill>
                  <a:srgbClr val="002060"/>
                </a:solidFill>
                <a:ea typeface="Wingdings"/>
                <a:cs typeface="Wingdings"/>
              </a:rPr>
              <a:t>(R) + 1</a:t>
            </a:r>
            <a:endParaRPr lang="en-US" dirty="0">
              <a:solidFill>
                <a:srgbClr val="002060"/>
              </a:solidFill>
            </a:endParaRPr>
          </a:p>
          <a:p>
            <a:r>
              <a:rPr lang="en-US" b="1" u="sng" dirty="0">
                <a:solidFill>
                  <a:srgbClr val="FF0000"/>
                </a:solidFill>
              </a:rPr>
              <a:t>Postindexing</a:t>
            </a:r>
          </a:p>
          <a:p>
            <a:pPr lvl="1"/>
            <a:r>
              <a:rPr lang="en-US" dirty="0">
                <a:solidFill>
                  <a:srgbClr val="002060"/>
                </a:solidFill>
              </a:rPr>
              <a:t>Indexing is performed after the indirection</a:t>
            </a:r>
          </a:p>
          <a:p>
            <a:pPr lvl="1"/>
            <a:r>
              <a:rPr lang="en-US" dirty="0">
                <a:solidFill>
                  <a:srgbClr val="002060"/>
                </a:solidFill>
              </a:rPr>
              <a:t>EA = (A) + (R)</a:t>
            </a:r>
          </a:p>
          <a:p>
            <a:r>
              <a:rPr lang="en-US" b="1" u="sng" dirty="0">
                <a:solidFill>
                  <a:srgbClr val="FF0000"/>
                </a:solidFill>
              </a:rPr>
              <a:t>Preindexing</a:t>
            </a:r>
          </a:p>
          <a:p>
            <a:pPr lvl="1"/>
            <a:r>
              <a:rPr lang="en-US" dirty="0">
                <a:solidFill>
                  <a:srgbClr val="002060"/>
                </a:solidFill>
              </a:rPr>
              <a:t>Indexing is performed before the indirection</a:t>
            </a:r>
          </a:p>
          <a:p>
            <a:pPr lvl="1"/>
            <a:r>
              <a:rPr lang="en-US" dirty="0">
                <a:solidFill>
                  <a:srgbClr val="002060"/>
                </a:solidFill>
              </a:rPr>
              <a:t>EA = (A + (R))</a:t>
            </a:r>
          </a:p>
          <a:p>
            <a:endParaRPr lang="en-US" dirty="0">
              <a:solidFill>
                <a:srgbClr val="002060"/>
              </a:solidFill>
            </a:endParaRPr>
          </a:p>
        </p:txBody>
      </p:sp>
      <p:sp>
        <p:nvSpPr>
          <p:cNvPr id="6" name="Slide Number Placeholder 5"/>
          <p:cNvSpPr>
            <a:spLocks noGrp="1"/>
          </p:cNvSpPr>
          <p:nvPr>
            <p:ph type="sldNum" sz="quarter" idx="12"/>
          </p:nvPr>
        </p:nvSpPr>
        <p:spPr/>
        <p:txBody>
          <a:bodyPr/>
          <a:lstStyle/>
          <a:p>
            <a:fld id="{8AF02B71-8991-4516-A01E-F1A9ACD28BDC}" type="slidenum">
              <a:rPr lang="en-US" smtClean="0"/>
              <a:pPr/>
              <a:t>15</a:t>
            </a:fld>
            <a:endParaRPr lang="en-US"/>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5059"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5060" name="Rectangle 4"/>
          <p:cNvSpPr>
            <a:spLocks noGrp="1" noChangeArrowheads="1"/>
          </p:cNvSpPr>
          <p:nvPr>
            <p:ph type="title"/>
          </p:nvPr>
        </p:nvSpPr>
        <p:spPr>
          <a:noFill/>
          <a:ln/>
        </p:spPr>
        <p:txBody>
          <a:bodyPr lIns="90488" tIns="44450" rIns="90488" bIns="44450"/>
          <a:lstStyle/>
          <a:p>
            <a:r>
              <a:rPr lang="en-US" dirty="0">
                <a:effectLst>
                  <a:outerShdw blurRad="38100" dist="38100" dir="2700000" algn="tl">
                    <a:srgbClr val="000000">
                      <a:alpha val="43137"/>
                    </a:srgbClr>
                  </a:outerShdw>
                </a:effectLst>
              </a:rPr>
              <a:t>Stack Addressing</a:t>
            </a:r>
          </a:p>
        </p:txBody>
      </p:sp>
      <p:sp>
        <p:nvSpPr>
          <p:cNvPr id="45061" name="Rectangle 5"/>
          <p:cNvSpPr>
            <a:spLocks noGrp="1" noChangeArrowheads="1"/>
          </p:cNvSpPr>
          <p:nvPr>
            <p:ph idx="1"/>
          </p:nvPr>
        </p:nvSpPr>
        <p:spPr>
          <a:xfrm>
            <a:off x="498474" y="1357298"/>
            <a:ext cx="7556313" cy="4768865"/>
          </a:xfrm>
          <a:noFill/>
          <a:ln/>
        </p:spPr>
        <p:txBody>
          <a:bodyPr lIns="90488" tIns="44450" rIns="90488" bIns="44450">
            <a:normAutofit/>
          </a:bodyPr>
          <a:lstStyle/>
          <a:p>
            <a:pPr>
              <a:lnSpc>
                <a:spcPct val="80000"/>
              </a:lnSpc>
            </a:pPr>
            <a:r>
              <a:rPr lang="en-US" dirty="0">
                <a:solidFill>
                  <a:srgbClr val="002060"/>
                </a:solidFill>
              </a:rPr>
              <a:t>A stack is </a:t>
            </a:r>
            <a:r>
              <a:rPr lang="en-US" dirty="0">
                <a:solidFill>
                  <a:srgbClr val="FF0000"/>
                </a:solidFill>
              </a:rPr>
              <a:t>a linear array of locations</a:t>
            </a:r>
          </a:p>
          <a:p>
            <a:pPr lvl="1">
              <a:lnSpc>
                <a:spcPct val="80000"/>
              </a:lnSpc>
            </a:pPr>
            <a:r>
              <a:rPr lang="en-US" dirty="0">
                <a:solidFill>
                  <a:srgbClr val="002060"/>
                </a:solidFill>
              </a:rPr>
              <a:t>Sometimes referred to as a </a:t>
            </a:r>
            <a:r>
              <a:rPr lang="en-US" i="1" dirty="0">
                <a:solidFill>
                  <a:srgbClr val="002060"/>
                </a:solidFill>
              </a:rPr>
              <a:t>pushdown list </a:t>
            </a:r>
            <a:r>
              <a:rPr lang="en-US" dirty="0">
                <a:solidFill>
                  <a:srgbClr val="002060"/>
                </a:solidFill>
              </a:rPr>
              <a:t>or </a:t>
            </a:r>
            <a:r>
              <a:rPr lang="en-US" i="1" dirty="0">
                <a:solidFill>
                  <a:srgbClr val="002060"/>
                </a:solidFill>
              </a:rPr>
              <a:t>last-in-first-out queue</a:t>
            </a:r>
          </a:p>
          <a:p>
            <a:pPr>
              <a:lnSpc>
                <a:spcPct val="80000"/>
              </a:lnSpc>
            </a:pPr>
            <a:r>
              <a:rPr lang="en-US" dirty="0">
                <a:solidFill>
                  <a:srgbClr val="002060"/>
                </a:solidFill>
              </a:rPr>
              <a:t>A stack is a </a:t>
            </a:r>
            <a:r>
              <a:rPr lang="en-US" dirty="0">
                <a:solidFill>
                  <a:srgbClr val="FF0000"/>
                </a:solidFill>
              </a:rPr>
              <a:t>reserved</a:t>
            </a:r>
            <a:r>
              <a:rPr lang="en-US" dirty="0">
                <a:solidFill>
                  <a:srgbClr val="002060"/>
                </a:solidFill>
              </a:rPr>
              <a:t> block of locations</a:t>
            </a:r>
          </a:p>
          <a:p>
            <a:pPr lvl="1">
              <a:lnSpc>
                <a:spcPct val="80000"/>
              </a:lnSpc>
            </a:pPr>
            <a:r>
              <a:rPr lang="en-US" dirty="0">
                <a:solidFill>
                  <a:srgbClr val="002060"/>
                </a:solidFill>
              </a:rPr>
              <a:t>Items are appended to the top of the stack so that the block is partially filled</a:t>
            </a:r>
          </a:p>
          <a:p>
            <a:pPr>
              <a:lnSpc>
                <a:spcPct val="80000"/>
              </a:lnSpc>
            </a:pPr>
            <a:r>
              <a:rPr lang="en-US" dirty="0">
                <a:solidFill>
                  <a:srgbClr val="002060"/>
                </a:solidFill>
              </a:rPr>
              <a:t>Associated with the stack is a </a:t>
            </a:r>
            <a:r>
              <a:rPr lang="en-US" dirty="0">
                <a:solidFill>
                  <a:srgbClr val="FF0000"/>
                </a:solidFill>
              </a:rPr>
              <a:t>pointer</a:t>
            </a:r>
            <a:r>
              <a:rPr lang="en-US" dirty="0">
                <a:solidFill>
                  <a:srgbClr val="002060"/>
                </a:solidFill>
              </a:rPr>
              <a:t> whose value is the address of the </a:t>
            </a:r>
            <a:r>
              <a:rPr lang="en-US" dirty="0">
                <a:solidFill>
                  <a:srgbClr val="FF0000"/>
                </a:solidFill>
              </a:rPr>
              <a:t>top</a:t>
            </a:r>
            <a:r>
              <a:rPr lang="en-US" dirty="0">
                <a:solidFill>
                  <a:srgbClr val="002060"/>
                </a:solidFill>
              </a:rPr>
              <a:t> of the stack</a:t>
            </a:r>
          </a:p>
          <a:p>
            <a:pPr lvl="1">
              <a:lnSpc>
                <a:spcPct val="80000"/>
              </a:lnSpc>
            </a:pPr>
            <a:r>
              <a:rPr lang="en-US" dirty="0">
                <a:solidFill>
                  <a:srgbClr val="002060"/>
                </a:solidFill>
              </a:rPr>
              <a:t>The stack pointer is maintained in a register</a:t>
            </a:r>
          </a:p>
          <a:p>
            <a:pPr lvl="1">
              <a:lnSpc>
                <a:spcPct val="80000"/>
              </a:lnSpc>
            </a:pPr>
            <a:r>
              <a:rPr lang="en-US" dirty="0">
                <a:solidFill>
                  <a:srgbClr val="002060"/>
                </a:solidFill>
              </a:rPr>
              <a:t>Thus references to stack locations in memory are in fact </a:t>
            </a:r>
            <a:r>
              <a:rPr lang="en-US" b="1" dirty="0">
                <a:solidFill>
                  <a:srgbClr val="002060"/>
                </a:solidFill>
              </a:rPr>
              <a:t>register indirect addresses</a:t>
            </a:r>
          </a:p>
          <a:p>
            <a:pPr marL="228600" lvl="1">
              <a:lnSpc>
                <a:spcPct val="80000"/>
              </a:lnSpc>
              <a:spcBef>
                <a:spcPts val="2000"/>
              </a:spcBef>
              <a:buClr>
                <a:schemeClr val="accent1"/>
              </a:buClr>
            </a:pPr>
            <a:r>
              <a:rPr lang="en-US" sz="2000" dirty="0">
                <a:solidFill>
                  <a:srgbClr val="002060"/>
                </a:solidFill>
              </a:rPr>
              <a:t>Is a form of implied addressing</a:t>
            </a:r>
          </a:p>
          <a:p>
            <a:pPr marL="228600" lvl="1">
              <a:lnSpc>
                <a:spcPct val="80000"/>
              </a:lnSpc>
              <a:spcBef>
                <a:spcPts val="2000"/>
              </a:spcBef>
              <a:buClr>
                <a:schemeClr val="accent1"/>
              </a:buClr>
            </a:pPr>
            <a:r>
              <a:rPr lang="en-US" sz="2000" dirty="0">
                <a:solidFill>
                  <a:srgbClr val="002060"/>
                </a:solidFill>
              </a:rPr>
              <a:t>The machine instructions need not include a memory reference but implicitly </a:t>
            </a:r>
            <a:r>
              <a:rPr lang="en-US" sz="2000" dirty="0">
                <a:solidFill>
                  <a:srgbClr val="FF0000"/>
                </a:solidFill>
              </a:rPr>
              <a:t>operate on the top of the stack</a:t>
            </a:r>
          </a:p>
        </p:txBody>
      </p:sp>
      <p:sp>
        <p:nvSpPr>
          <p:cNvPr id="6" name="Slide Number Placeholder 5"/>
          <p:cNvSpPr>
            <a:spLocks noGrp="1"/>
          </p:cNvSpPr>
          <p:nvPr>
            <p:ph type="sldNum" sz="quarter" idx="12"/>
          </p:nvPr>
        </p:nvSpPr>
        <p:spPr/>
        <p:txBody>
          <a:bodyPr/>
          <a:lstStyle/>
          <a:p>
            <a:fld id="{8AF02B71-8991-4516-A01E-F1A9ACD28BDC}" type="slidenum">
              <a:rPr lang="en-US" smtClean="0"/>
              <a:pPr/>
              <a:t>16</a:t>
            </a:fld>
            <a:endParaRPr lang="en-US"/>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idx="4294967295"/>
          </p:nvPr>
        </p:nvSpPr>
        <p:spPr>
          <a:xfrm>
            <a:off x="304800" y="228600"/>
            <a:ext cx="7556500" cy="1116013"/>
          </a:xfrm>
        </p:spPr>
        <p:txBody>
          <a:bodyPr/>
          <a:lstStyle/>
          <a:p>
            <a:r>
              <a:rPr lang="en-US">
                <a:effectLst>
                  <a:outerShdw blurRad="38100" dist="38100" dir="2700000" algn="tl">
                    <a:srgbClr val="000000">
                      <a:alpha val="43137"/>
                    </a:srgbClr>
                  </a:outerShdw>
                </a:effectLst>
              </a:rPr>
              <a:t>13.3- Instruction </a:t>
            </a:r>
            <a:r>
              <a:rPr lang="en-US" dirty="0">
                <a:effectLst>
                  <a:outerShdw blurRad="38100" dist="38100" dir="2700000" algn="tl">
                    <a:srgbClr val="000000">
                      <a:alpha val="43137"/>
                    </a:srgbClr>
                  </a:outerShdw>
                </a:effectLst>
              </a:rPr>
              <a:t>Formats</a:t>
            </a:r>
          </a:p>
        </p:txBody>
      </p:sp>
      <p:graphicFrame>
        <p:nvGraphicFramePr>
          <p:cNvPr id="4" name="Content Placeholder 3"/>
          <p:cNvGraphicFramePr>
            <a:graphicFrameLocks noGrp="1"/>
          </p:cNvGraphicFramePr>
          <p:nvPr>
            <p:ph idx="4294967295"/>
          </p:nvPr>
        </p:nvGraphicFramePr>
        <p:xfrm>
          <a:off x="609600" y="1676400"/>
          <a:ext cx="8077200" cy="4906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lstStyle/>
          <a:p>
            <a:fld id="{8AF02B71-8991-4516-A01E-F1A9ACD28BDC}"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050"/>
          <p:cNvSpPr>
            <a:spLocks noGrp="1" noChangeArrowheads="1"/>
          </p:cNvSpPr>
          <p:nvPr>
            <p:ph type="title"/>
          </p:nvPr>
        </p:nvSpPr>
        <p:spPr>
          <a:xfrm>
            <a:off x="762000" y="214290"/>
            <a:ext cx="7556313" cy="681022"/>
          </a:xfrm>
        </p:spPr>
        <p:txBody>
          <a:bodyPr/>
          <a:lstStyle/>
          <a:p>
            <a:r>
              <a:rPr lang="en-US" dirty="0">
                <a:effectLst>
                  <a:outerShdw blurRad="38100" dist="38100" dir="2700000" algn="tl">
                    <a:srgbClr val="000000">
                      <a:alpha val="43137"/>
                    </a:srgbClr>
                  </a:outerShdw>
                </a:effectLst>
              </a:rPr>
              <a:t>Instruction Length</a:t>
            </a:r>
          </a:p>
        </p:txBody>
      </p:sp>
      <p:sp>
        <p:nvSpPr>
          <p:cNvPr id="107523" name="Rectangle 2051"/>
          <p:cNvSpPr>
            <a:spLocks noGrp="1" noChangeArrowheads="1"/>
          </p:cNvSpPr>
          <p:nvPr>
            <p:ph idx="1"/>
          </p:nvPr>
        </p:nvSpPr>
        <p:spPr>
          <a:xfrm>
            <a:off x="498474" y="1214422"/>
            <a:ext cx="7556313" cy="5429288"/>
          </a:xfrm>
        </p:spPr>
        <p:txBody>
          <a:bodyPr>
            <a:noAutofit/>
          </a:bodyPr>
          <a:lstStyle/>
          <a:p>
            <a:r>
              <a:rPr lang="en-US" sz="2400" dirty="0">
                <a:solidFill>
                  <a:srgbClr val="FF0000"/>
                </a:solidFill>
              </a:rPr>
              <a:t>Most basic design issue</a:t>
            </a:r>
          </a:p>
          <a:p>
            <a:r>
              <a:rPr lang="en-US" sz="2400" dirty="0">
                <a:solidFill>
                  <a:srgbClr val="FF0000"/>
                </a:solidFill>
              </a:rPr>
              <a:t>Affects</a:t>
            </a:r>
            <a:r>
              <a:rPr lang="en-US" sz="2400" dirty="0">
                <a:solidFill>
                  <a:srgbClr val="002060"/>
                </a:solidFill>
              </a:rPr>
              <a:t>, and is affected by:</a:t>
            </a:r>
          </a:p>
          <a:p>
            <a:pPr lvl="1"/>
            <a:r>
              <a:rPr lang="en-US" sz="2000" dirty="0">
                <a:solidFill>
                  <a:srgbClr val="002060"/>
                </a:solidFill>
              </a:rPr>
              <a:t>Memory size</a:t>
            </a:r>
          </a:p>
          <a:p>
            <a:pPr lvl="1"/>
            <a:r>
              <a:rPr lang="en-US" sz="2000" dirty="0">
                <a:solidFill>
                  <a:srgbClr val="002060"/>
                </a:solidFill>
              </a:rPr>
              <a:t>Memory organization</a:t>
            </a:r>
          </a:p>
          <a:p>
            <a:pPr lvl="1"/>
            <a:r>
              <a:rPr lang="en-US" sz="2000" dirty="0">
                <a:solidFill>
                  <a:srgbClr val="002060"/>
                </a:solidFill>
              </a:rPr>
              <a:t>Bus structure</a:t>
            </a:r>
          </a:p>
          <a:p>
            <a:pPr lvl="1"/>
            <a:r>
              <a:rPr lang="en-US" sz="2000" dirty="0">
                <a:solidFill>
                  <a:srgbClr val="002060"/>
                </a:solidFill>
              </a:rPr>
              <a:t>Processor complexity</a:t>
            </a:r>
          </a:p>
          <a:p>
            <a:pPr lvl="1"/>
            <a:r>
              <a:rPr lang="en-US" sz="2000" dirty="0">
                <a:solidFill>
                  <a:srgbClr val="002060"/>
                </a:solidFill>
              </a:rPr>
              <a:t>Processor speed</a:t>
            </a:r>
          </a:p>
          <a:p>
            <a:pPr marL="228600" lvl="1">
              <a:spcBef>
                <a:spcPts val="2000"/>
              </a:spcBef>
              <a:buClr>
                <a:schemeClr val="accent1"/>
              </a:buClr>
            </a:pPr>
            <a:r>
              <a:rPr lang="en-US" sz="2400" dirty="0">
                <a:solidFill>
                  <a:srgbClr val="002060"/>
                </a:solidFill>
              </a:rPr>
              <a:t>Should be </a:t>
            </a:r>
            <a:r>
              <a:rPr lang="en-US" sz="2400" dirty="0">
                <a:solidFill>
                  <a:srgbClr val="FF0000"/>
                </a:solidFill>
              </a:rPr>
              <a:t>equal to the memory-transfer length </a:t>
            </a:r>
            <a:r>
              <a:rPr lang="en-US" sz="2400" dirty="0">
                <a:solidFill>
                  <a:srgbClr val="002060"/>
                </a:solidFill>
              </a:rPr>
              <a:t>or one should be a </a:t>
            </a:r>
            <a:r>
              <a:rPr lang="en-US" sz="2400" dirty="0">
                <a:solidFill>
                  <a:srgbClr val="FF0000"/>
                </a:solidFill>
              </a:rPr>
              <a:t>multiple of the other</a:t>
            </a:r>
          </a:p>
          <a:p>
            <a:pPr marL="228600" lvl="1">
              <a:spcBef>
                <a:spcPts val="2000"/>
              </a:spcBef>
              <a:buClr>
                <a:schemeClr val="accent1"/>
              </a:buClr>
            </a:pPr>
            <a:r>
              <a:rPr lang="en-US" sz="2400" dirty="0">
                <a:solidFill>
                  <a:srgbClr val="002060"/>
                </a:solidFill>
              </a:rPr>
              <a:t>Should be a </a:t>
            </a:r>
            <a:r>
              <a:rPr lang="en-US" sz="2400" dirty="0">
                <a:solidFill>
                  <a:srgbClr val="FF0000"/>
                </a:solidFill>
              </a:rPr>
              <a:t>multiple of the character length</a:t>
            </a:r>
            <a:r>
              <a:rPr lang="en-US" sz="2400" dirty="0">
                <a:solidFill>
                  <a:srgbClr val="002060"/>
                </a:solidFill>
              </a:rPr>
              <a:t>, which is usually 8 bits, and of the length of fixed-point numbers</a:t>
            </a:r>
          </a:p>
        </p:txBody>
      </p:sp>
      <p:sp>
        <p:nvSpPr>
          <p:cNvPr id="4" name="Slide Number Placeholder 3"/>
          <p:cNvSpPr>
            <a:spLocks noGrp="1"/>
          </p:cNvSpPr>
          <p:nvPr>
            <p:ph type="sldNum" sz="quarter" idx="12"/>
          </p:nvPr>
        </p:nvSpPr>
        <p:spPr/>
        <p:txBody>
          <a:bodyPr/>
          <a:lstStyle/>
          <a:p>
            <a:fld id="{8AF02B71-8991-4516-A01E-F1A9ACD28BDC}"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685800" y="533400"/>
            <a:ext cx="7556313" cy="1116106"/>
          </a:xfrm>
        </p:spPr>
        <p:txBody>
          <a:bodyPr/>
          <a:lstStyle/>
          <a:p>
            <a:r>
              <a:rPr lang="en-US" dirty="0">
                <a:effectLst>
                  <a:outerShdw blurRad="38100" dist="38100" dir="2700000" algn="tl">
                    <a:srgbClr val="000000">
                      <a:alpha val="43137"/>
                    </a:srgbClr>
                  </a:outerShdw>
                </a:effectLst>
              </a:rPr>
              <a:t>Allocation of Bits</a:t>
            </a:r>
          </a:p>
        </p:txBody>
      </p:sp>
      <p:sp>
        <p:nvSpPr>
          <p:cNvPr id="108547" name="Rectangle 3"/>
          <p:cNvSpPr>
            <a:spLocks noGrp="1" noChangeArrowheads="1"/>
          </p:cNvSpPr>
          <p:nvPr>
            <p:ph idx="1"/>
          </p:nvPr>
        </p:nvSpPr>
        <p:spPr>
          <a:xfrm>
            <a:off x="498474" y="1500174"/>
            <a:ext cx="7556313" cy="4625989"/>
          </a:xfrm>
        </p:spPr>
        <p:txBody>
          <a:bodyPr>
            <a:normAutofit/>
          </a:bodyPr>
          <a:lstStyle/>
          <a:p>
            <a:r>
              <a:rPr lang="en-US" sz="2400" dirty="0">
                <a:solidFill>
                  <a:srgbClr val="002060"/>
                </a:solidFill>
              </a:rPr>
              <a:t>Number of addressing modes	</a:t>
            </a:r>
          </a:p>
          <a:p>
            <a:r>
              <a:rPr lang="en-US" sz="2400" dirty="0">
                <a:solidFill>
                  <a:srgbClr val="002060"/>
                </a:solidFill>
              </a:rPr>
              <a:t>Number of operands</a:t>
            </a:r>
          </a:p>
          <a:p>
            <a:r>
              <a:rPr lang="en-US" sz="2400" dirty="0">
                <a:solidFill>
                  <a:srgbClr val="002060"/>
                </a:solidFill>
              </a:rPr>
              <a:t>Register versus memory</a:t>
            </a:r>
          </a:p>
          <a:p>
            <a:r>
              <a:rPr lang="en-US" sz="2400" dirty="0">
                <a:solidFill>
                  <a:srgbClr val="002060"/>
                </a:solidFill>
              </a:rPr>
              <a:t>Number of register sets</a:t>
            </a:r>
          </a:p>
          <a:p>
            <a:r>
              <a:rPr lang="en-US" sz="2400" dirty="0">
                <a:solidFill>
                  <a:srgbClr val="002060"/>
                </a:solidFill>
              </a:rPr>
              <a:t>Address range</a:t>
            </a:r>
          </a:p>
          <a:p>
            <a:r>
              <a:rPr lang="en-US" sz="2400" dirty="0">
                <a:solidFill>
                  <a:srgbClr val="002060"/>
                </a:solidFill>
              </a:rPr>
              <a:t>Address granularity (</a:t>
            </a:r>
            <a:r>
              <a:rPr lang="en-US" sz="2400" dirty="0" err="1">
                <a:solidFill>
                  <a:srgbClr val="002060"/>
                </a:solidFill>
              </a:rPr>
              <a:t>cốt</a:t>
            </a:r>
            <a:r>
              <a:rPr lang="en-US" sz="2400" dirty="0">
                <a:solidFill>
                  <a:srgbClr val="002060"/>
                </a:solidFill>
              </a:rPr>
              <a:t> </a:t>
            </a:r>
            <a:r>
              <a:rPr lang="en-US" sz="2400" dirty="0" err="1">
                <a:solidFill>
                  <a:srgbClr val="002060"/>
                </a:solidFill>
              </a:rPr>
              <a:t>lõi</a:t>
            </a:r>
            <a:r>
              <a:rPr lang="en-US" sz="2400" dirty="0">
                <a:solidFill>
                  <a:srgbClr val="002060"/>
                </a:solidFill>
              </a:rPr>
              <a:t>)</a:t>
            </a:r>
          </a:p>
          <a:p>
            <a:endParaRPr lang="en-US" sz="2400" dirty="0">
              <a:solidFill>
                <a:srgbClr val="002060"/>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484094"/>
            <a:ext cx="7556313" cy="658890"/>
          </a:xfrm>
        </p:spPr>
        <p:txBody>
          <a:bodyPr/>
          <a:lstStyle/>
          <a:p>
            <a:r>
              <a:rPr lang="en-US" sz="4000">
                <a:effectLst>
                  <a:outerShdw blurRad="38100" dist="38100" dir="2700000" algn="tl">
                    <a:srgbClr val="000000">
                      <a:alpha val="43137"/>
                    </a:srgbClr>
                  </a:outerShdw>
                </a:effectLst>
              </a:rPr>
              <a:t>Objectives</a:t>
            </a:r>
            <a:endParaRPr lang="en-US" sz="4000" dirty="0">
              <a:effectLst>
                <a:outerShdw blurRad="38100" dist="38100" dir="2700000" algn="tl">
                  <a:srgbClr val="000000">
                    <a:alpha val="43137"/>
                  </a:srgbClr>
                </a:outerShdw>
              </a:effectLst>
            </a:endParaRPr>
          </a:p>
        </p:txBody>
      </p:sp>
      <p:sp>
        <p:nvSpPr>
          <p:cNvPr id="4" name="Content Placeholder 3"/>
          <p:cNvSpPr>
            <a:spLocks noGrp="1"/>
          </p:cNvSpPr>
          <p:nvPr>
            <p:ph idx="1"/>
          </p:nvPr>
        </p:nvSpPr>
        <p:spPr>
          <a:xfrm>
            <a:off x="357158" y="1285860"/>
            <a:ext cx="8429684" cy="4625989"/>
          </a:xfrm>
        </p:spPr>
        <p:txBody>
          <a:bodyPr>
            <a:noAutofit/>
          </a:bodyPr>
          <a:lstStyle/>
          <a:p>
            <a:pPr lvl="0">
              <a:buNone/>
              <a:defRPr/>
            </a:pPr>
            <a:r>
              <a:rPr lang="en-US" sz="2400" dirty="0">
                <a:solidFill>
                  <a:srgbClr val="002060"/>
                </a:solidFill>
              </a:rPr>
              <a:t>After studying this chapter, you should be able to: </a:t>
            </a:r>
          </a:p>
          <a:p>
            <a:pPr lvl="0">
              <a:defRPr/>
            </a:pPr>
            <a:r>
              <a:rPr lang="en-US" sz="2400" dirty="0">
                <a:solidFill>
                  <a:srgbClr val="002060"/>
                </a:solidFill>
              </a:rPr>
              <a:t>Describe the various types of addressing modes common in instruction sets. </a:t>
            </a:r>
          </a:p>
          <a:p>
            <a:pPr lvl="0">
              <a:defRPr/>
            </a:pPr>
            <a:r>
              <a:rPr lang="en-US" sz="2400" dirty="0">
                <a:solidFill>
                  <a:srgbClr val="002060"/>
                </a:solidFill>
              </a:rPr>
              <a:t>Present an overview of x86 and ARM addressing modes (ARM: Advanced RISC Machine, RISC: Reduced Instruction Set Computer).</a:t>
            </a:r>
          </a:p>
          <a:p>
            <a:pPr lvl="0">
              <a:defRPr/>
            </a:pPr>
            <a:r>
              <a:rPr lang="en-US" sz="2400" dirty="0">
                <a:solidFill>
                  <a:srgbClr val="002060"/>
                </a:solidFill>
              </a:rPr>
              <a:t> Summarize the issues and trade-offs involved in designing an instruction format. </a:t>
            </a:r>
          </a:p>
          <a:p>
            <a:pPr lvl="0">
              <a:defRPr/>
            </a:pPr>
            <a:r>
              <a:rPr lang="en-US" sz="2400" dirty="0">
                <a:solidFill>
                  <a:srgbClr val="002060"/>
                </a:solidFill>
              </a:rPr>
              <a:t>Present an overview of x86 and ARM instruction formats. </a:t>
            </a:r>
          </a:p>
          <a:p>
            <a:pPr lvl="0">
              <a:defRPr/>
            </a:pPr>
            <a:r>
              <a:rPr lang="en-US" sz="2400" dirty="0">
                <a:solidFill>
                  <a:srgbClr val="002060"/>
                </a:solidFill>
              </a:rPr>
              <a:t>Understand the distinction between machine language and assembly language.</a:t>
            </a:r>
          </a:p>
          <a:p>
            <a:pPr>
              <a:buNone/>
            </a:pPr>
            <a:endParaRPr lang="en-US" sz="2400" dirty="0"/>
          </a:p>
        </p:txBody>
      </p:sp>
      <p:sp>
        <p:nvSpPr>
          <p:cNvPr id="5" name="Slide Number Placeholder 4"/>
          <p:cNvSpPr>
            <a:spLocks noGrp="1"/>
          </p:cNvSpPr>
          <p:nvPr>
            <p:ph type="sldNum" sz="quarter" idx="12"/>
          </p:nvPr>
        </p:nvSpPr>
        <p:spPr/>
        <p:txBody>
          <a:bodyPr/>
          <a:lstStyle/>
          <a:p>
            <a:fld id="{8AF02B71-8991-4516-A01E-F1A9ACD28BDC}"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idx="4294967295"/>
          </p:nvPr>
        </p:nvSpPr>
        <p:spPr>
          <a:xfrm>
            <a:off x="142876" y="-24"/>
            <a:ext cx="8001024" cy="642942"/>
          </a:xfrm>
        </p:spPr>
        <p:txBody>
          <a:bodyPr/>
          <a:lstStyle/>
          <a:p>
            <a:r>
              <a:rPr lang="en-GB" dirty="0">
                <a:effectLst>
                  <a:outerShdw blurRad="38100" dist="38100" dir="2700000" algn="tl">
                    <a:srgbClr val="000000">
                      <a:alpha val="43137"/>
                    </a:srgbClr>
                  </a:outerShdw>
                </a:effectLst>
              </a:rPr>
              <a:t>PDP-8 Instruction Format</a:t>
            </a:r>
          </a:p>
        </p:txBody>
      </p:sp>
      <p:pic>
        <p:nvPicPr>
          <p:cNvPr id="3074" name="Picture 2"/>
          <p:cNvPicPr>
            <a:picLocks noChangeAspect="1" noChangeArrowheads="1"/>
          </p:cNvPicPr>
          <p:nvPr/>
        </p:nvPicPr>
        <p:blipFill>
          <a:blip r:embed="rId3"/>
          <a:srcRect/>
          <a:stretch>
            <a:fillRect/>
          </a:stretch>
        </p:blipFill>
        <p:spPr bwMode="auto">
          <a:xfrm>
            <a:off x="1843119" y="628674"/>
            <a:ext cx="7229475" cy="622935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8AF02B71-8991-4516-A01E-F1A9ACD28BDC}"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533400" y="609600"/>
            <a:ext cx="7556313" cy="1116106"/>
          </a:xfrm>
        </p:spPr>
        <p:txBody>
          <a:bodyPr/>
          <a:lstStyle/>
          <a:p>
            <a:r>
              <a:rPr lang="en-GB" dirty="0">
                <a:effectLst>
                  <a:outerShdw blurRad="38100" dist="38100" dir="2700000" algn="tl">
                    <a:srgbClr val="000000">
                      <a:alpha val="43137"/>
                    </a:srgbClr>
                  </a:outerShdw>
                </a:effectLst>
              </a:rPr>
              <a:t>PDP-10 Instruction Format</a:t>
            </a:r>
          </a:p>
        </p:txBody>
      </p:sp>
      <p:pic>
        <p:nvPicPr>
          <p:cNvPr id="4098" name="Picture 2"/>
          <p:cNvPicPr>
            <a:picLocks noChangeAspect="1" noChangeArrowheads="1"/>
          </p:cNvPicPr>
          <p:nvPr/>
        </p:nvPicPr>
        <p:blipFill>
          <a:blip r:embed="rId3"/>
          <a:srcRect/>
          <a:stretch>
            <a:fillRect/>
          </a:stretch>
        </p:blipFill>
        <p:spPr bwMode="auto">
          <a:xfrm>
            <a:off x="223838" y="2214554"/>
            <a:ext cx="8696325" cy="12954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8AF02B71-8991-4516-A01E-F1A9ACD28BDC}"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142852"/>
            <a:ext cx="7556313" cy="516014"/>
          </a:xfrm>
        </p:spPr>
        <p:txBody>
          <a:bodyPr/>
          <a:lstStyle/>
          <a:p>
            <a:r>
              <a:rPr lang="en-US" dirty="0">
                <a:effectLst>
                  <a:outerShdw blurRad="38100" dist="38100" dir="2700000" algn="tl">
                    <a:srgbClr val="000000">
                      <a:alpha val="43137"/>
                    </a:srgbClr>
                  </a:outerShdw>
                </a:effectLst>
              </a:rPr>
              <a:t>Variable-Length Instructions</a:t>
            </a:r>
          </a:p>
        </p:txBody>
      </p:sp>
      <p:sp>
        <p:nvSpPr>
          <p:cNvPr id="3" name="Content Placeholder 2"/>
          <p:cNvSpPr>
            <a:spLocks noGrp="1"/>
          </p:cNvSpPr>
          <p:nvPr>
            <p:ph idx="1"/>
          </p:nvPr>
        </p:nvSpPr>
        <p:spPr>
          <a:xfrm>
            <a:off x="498474" y="1285860"/>
            <a:ext cx="7556313" cy="5167476"/>
          </a:xfrm>
        </p:spPr>
        <p:txBody>
          <a:bodyPr>
            <a:noAutofit/>
          </a:bodyPr>
          <a:lstStyle/>
          <a:p>
            <a:r>
              <a:rPr lang="en-US" sz="2800" dirty="0">
                <a:solidFill>
                  <a:srgbClr val="002060"/>
                </a:solidFill>
              </a:rPr>
              <a:t>Variations can be provided efficiently and compactly</a:t>
            </a:r>
          </a:p>
          <a:p>
            <a:r>
              <a:rPr lang="en-US" sz="2800" dirty="0">
                <a:solidFill>
                  <a:srgbClr val="002060"/>
                </a:solidFill>
              </a:rPr>
              <a:t>Increases the complexity of the processor</a:t>
            </a:r>
          </a:p>
          <a:p>
            <a:r>
              <a:rPr lang="en-US" sz="2800" dirty="0">
                <a:solidFill>
                  <a:srgbClr val="002060"/>
                </a:solidFill>
              </a:rPr>
              <a:t>Does not remove the desirability of making all of the instruction lengths integrally related to word length</a:t>
            </a:r>
          </a:p>
          <a:p>
            <a:pPr lvl="1"/>
            <a:r>
              <a:rPr lang="en-US" sz="2400" dirty="0">
                <a:solidFill>
                  <a:srgbClr val="002060"/>
                </a:solidFill>
              </a:rPr>
              <a:t>Because the processor does not know the length of the next instruction to be fetched a typical strategy is to fetch a number of bytes or words equal to at least the longest possible instruction</a:t>
            </a:r>
          </a:p>
          <a:p>
            <a:pPr lvl="1"/>
            <a:r>
              <a:rPr lang="en-US" sz="2400" dirty="0">
                <a:solidFill>
                  <a:srgbClr val="002060"/>
                </a:solidFill>
              </a:rPr>
              <a:t>Sometimes multiple instructions are fetched</a:t>
            </a:r>
          </a:p>
        </p:txBody>
      </p:sp>
      <p:sp>
        <p:nvSpPr>
          <p:cNvPr id="4" name="Slide Number Placeholder 3"/>
          <p:cNvSpPr>
            <a:spLocks noGrp="1"/>
          </p:cNvSpPr>
          <p:nvPr>
            <p:ph type="sldNum" sz="quarter" idx="12"/>
          </p:nvPr>
        </p:nvSpPr>
        <p:spPr/>
        <p:txBody>
          <a:bodyPr/>
          <a:lstStyle/>
          <a:p>
            <a:fld id="{8AF02B71-8991-4516-A01E-F1A9ACD28BDC}"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idx="4294967295"/>
          </p:nvPr>
        </p:nvSpPr>
        <p:spPr>
          <a:xfrm>
            <a:off x="152400" y="152400"/>
            <a:ext cx="7556500" cy="1116012"/>
          </a:xfrm>
        </p:spPr>
        <p:txBody>
          <a:bodyPr/>
          <a:lstStyle/>
          <a:p>
            <a:r>
              <a:rPr lang="en-GB" dirty="0">
                <a:effectLst>
                  <a:outerShdw blurRad="38100" dist="38100" dir="2700000" algn="tl">
                    <a:srgbClr val="000000">
                      <a:alpha val="43137"/>
                    </a:srgbClr>
                  </a:outerShdw>
                </a:effectLst>
              </a:rPr>
              <a:t>PDP-11 Instruction Format</a:t>
            </a:r>
          </a:p>
        </p:txBody>
      </p:sp>
      <p:grpSp>
        <p:nvGrpSpPr>
          <p:cNvPr id="6" name="Group 5"/>
          <p:cNvGrpSpPr/>
          <p:nvPr/>
        </p:nvGrpSpPr>
        <p:grpSpPr>
          <a:xfrm>
            <a:off x="71406" y="1067628"/>
            <a:ext cx="9001126" cy="5576082"/>
            <a:chOff x="-32" y="910456"/>
            <a:chExt cx="9001126" cy="5576082"/>
          </a:xfrm>
        </p:grpSpPr>
        <p:pic>
          <p:nvPicPr>
            <p:cNvPr id="5122" name="Picture 2"/>
            <p:cNvPicPr>
              <a:picLocks noChangeAspect="1" noChangeArrowheads="1"/>
            </p:cNvPicPr>
            <p:nvPr/>
          </p:nvPicPr>
          <p:blipFill>
            <a:blip r:embed="rId3"/>
            <a:srcRect/>
            <a:stretch>
              <a:fillRect/>
            </a:stretch>
          </p:blipFill>
          <p:spPr bwMode="auto">
            <a:xfrm>
              <a:off x="-32" y="910456"/>
              <a:ext cx="9001126" cy="4375932"/>
            </a:xfrm>
            <a:prstGeom prst="rect">
              <a:avLst/>
            </a:prstGeom>
            <a:noFill/>
            <a:ln w="9525">
              <a:noFill/>
              <a:miter lim="800000"/>
              <a:headEnd/>
              <a:tailEnd/>
            </a:ln>
            <a:effectLst/>
          </p:spPr>
        </p:pic>
        <p:pic>
          <p:nvPicPr>
            <p:cNvPr id="5123" name="Picture 3"/>
            <p:cNvPicPr>
              <a:picLocks noChangeAspect="1" noChangeArrowheads="1"/>
            </p:cNvPicPr>
            <p:nvPr/>
          </p:nvPicPr>
          <p:blipFill>
            <a:blip r:embed="rId4"/>
            <a:srcRect/>
            <a:stretch>
              <a:fillRect/>
            </a:stretch>
          </p:blipFill>
          <p:spPr bwMode="auto">
            <a:xfrm>
              <a:off x="0" y="5286388"/>
              <a:ext cx="6200775" cy="1200150"/>
            </a:xfrm>
            <a:prstGeom prst="rect">
              <a:avLst/>
            </a:prstGeom>
            <a:noFill/>
            <a:ln w="9525">
              <a:noFill/>
              <a:miter lim="800000"/>
              <a:headEnd/>
              <a:tailEnd/>
            </a:ln>
            <a:effectLst/>
          </p:spPr>
        </p:pic>
      </p:grpSp>
      <p:sp>
        <p:nvSpPr>
          <p:cNvPr id="7" name="Slide Number Placeholder 6"/>
          <p:cNvSpPr>
            <a:spLocks noGrp="1"/>
          </p:cNvSpPr>
          <p:nvPr>
            <p:ph type="sldNum" sz="quarter" idx="12"/>
          </p:nvPr>
        </p:nvSpPr>
        <p:spPr/>
        <p:txBody>
          <a:bodyPr/>
          <a:lstStyle/>
          <a:p>
            <a:fld id="{8AF02B71-8991-4516-A01E-F1A9ACD28BDC}"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381000" y="1371600"/>
            <a:ext cx="3255264" cy="1162050"/>
          </a:xfrm>
        </p:spPr>
        <p:txBody>
          <a:bodyPr/>
          <a:lstStyle/>
          <a:p>
            <a:r>
              <a:rPr lang="en-GB" dirty="0">
                <a:effectLst>
                  <a:outerShdw blurRad="38100" dist="38100" dir="2700000" algn="tl">
                    <a:srgbClr val="000000">
                      <a:alpha val="43137"/>
                    </a:srgbClr>
                  </a:outerShdw>
                </a:effectLst>
              </a:rPr>
              <a:t>VAX Instruction Examples</a:t>
            </a:r>
          </a:p>
        </p:txBody>
      </p:sp>
      <p:pic>
        <p:nvPicPr>
          <p:cNvPr id="6148" name="Picture 4"/>
          <p:cNvPicPr>
            <a:picLocks noChangeAspect="1" noChangeArrowheads="1"/>
          </p:cNvPicPr>
          <p:nvPr/>
        </p:nvPicPr>
        <p:blipFill>
          <a:blip r:embed="rId3"/>
          <a:srcRect/>
          <a:stretch>
            <a:fillRect/>
          </a:stretch>
        </p:blipFill>
        <p:spPr bwMode="auto">
          <a:xfrm>
            <a:off x="3400456" y="342900"/>
            <a:ext cx="5600700" cy="617220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idx="4294967295"/>
          </p:nvPr>
        </p:nvSpPr>
        <p:spPr>
          <a:xfrm>
            <a:off x="609600" y="152400"/>
            <a:ext cx="7556500" cy="1116012"/>
          </a:xfrm>
        </p:spPr>
        <p:txBody>
          <a:bodyPr/>
          <a:lstStyle/>
          <a:p>
            <a:r>
              <a:rPr lang="en-GB" dirty="0">
                <a:effectLst>
                  <a:outerShdw blurRad="38100" dist="38100" dir="2700000" algn="tl">
                    <a:srgbClr val="000000">
                      <a:alpha val="43137"/>
                    </a:srgbClr>
                  </a:outerShdw>
                </a:effectLst>
              </a:rPr>
              <a:t>x86 Instruction Format</a:t>
            </a:r>
          </a:p>
        </p:txBody>
      </p:sp>
      <p:pic>
        <p:nvPicPr>
          <p:cNvPr id="4" name="Picture 3" descr="f9.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19091" b="20909"/>
              <a:stretch>
                <a:fillRect/>
              </a:stretch>
            </p:blipFill>
          </mc:Choice>
          <mc:Fallback>
            <p:blipFill>
              <a:blip r:embed="rId4"/>
              <a:srcRect t="19091" b="20909"/>
              <a:stretch>
                <a:fillRect/>
              </a:stretch>
            </p:blipFill>
          </mc:Fallback>
        </mc:AlternateContent>
        <p:spPr>
          <a:xfrm>
            <a:off x="228600" y="457200"/>
            <a:ext cx="8537813" cy="6629400"/>
          </a:xfrm>
          <a:prstGeom prst="rect">
            <a:avLst/>
          </a:prstGeom>
        </p:spPr>
      </p:pic>
      <p:sp>
        <p:nvSpPr>
          <p:cNvPr id="5" name="Slide Number Placeholder 4"/>
          <p:cNvSpPr>
            <a:spLocks noGrp="1"/>
          </p:cNvSpPr>
          <p:nvPr>
            <p:ph type="sldNum" sz="quarter" idx="12"/>
          </p:nvPr>
        </p:nvSpPr>
        <p:spPr/>
        <p:txBody>
          <a:bodyPr/>
          <a:lstStyle/>
          <a:p>
            <a:fld id="{8AF02B71-8991-4516-A01E-F1A9ACD28BDC}"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idx="4294967295"/>
          </p:nvPr>
        </p:nvSpPr>
        <p:spPr>
          <a:xfrm>
            <a:off x="357158" y="142876"/>
            <a:ext cx="7099300" cy="857232"/>
          </a:xfrm>
        </p:spPr>
        <p:txBody>
          <a:bodyPr/>
          <a:lstStyle/>
          <a:p>
            <a:r>
              <a:rPr lang="en-GB" sz="4000">
                <a:effectLst>
                  <a:outerShdw blurRad="38100" dist="38100" dir="2700000" algn="tl">
                    <a:srgbClr val="000000">
                      <a:alpha val="43137"/>
                    </a:srgbClr>
                  </a:outerShdw>
                </a:effectLst>
              </a:rPr>
              <a:t>13.5- Assembly Language</a:t>
            </a:r>
            <a:endParaRPr lang="en-GB" sz="4000" dirty="0">
              <a:effectLst>
                <a:outerShdw blurRad="38100" dist="38100" dir="2700000" algn="tl">
                  <a:srgbClr val="000000">
                    <a:alpha val="43137"/>
                  </a:srgbClr>
                </a:outerShdw>
              </a:effectLst>
            </a:endParaRPr>
          </a:p>
        </p:txBody>
      </p:sp>
      <p:sp>
        <p:nvSpPr>
          <p:cNvPr id="5" name="Rectangle 4"/>
          <p:cNvSpPr/>
          <p:nvPr/>
        </p:nvSpPr>
        <p:spPr>
          <a:xfrm>
            <a:off x="285752" y="1094979"/>
            <a:ext cx="8786842" cy="5632311"/>
          </a:xfrm>
          <a:prstGeom prst="rect">
            <a:avLst/>
          </a:prstGeom>
        </p:spPr>
        <p:txBody>
          <a:bodyPr wrap="square">
            <a:spAutoFit/>
          </a:bodyPr>
          <a:lstStyle/>
          <a:p>
            <a:r>
              <a:rPr lang="en-US"/>
              <a:t>Consider the simple BASIC statement:   </a:t>
            </a:r>
            <a:r>
              <a:rPr lang="en-US" b="1">
                <a:solidFill>
                  <a:srgbClr val="FF0000"/>
                </a:solidFill>
              </a:rPr>
              <a:t>N = I + J + K </a:t>
            </a:r>
          </a:p>
          <a:p>
            <a:endParaRPr lang="en-US">
              <a:solidFill>
                <a:srgbClr val="002060"/>
              </a:solidFill>
            </a:endParaRPr>
          </a:p>
          <a:p>
            <a:r>
              <a:rPr lang="en-US">
                <a:solidFill>
                  <a:srgbClr val="002060"/>
                </a:solidFill>
              </a:rPr>
              <a:t>Suppose we wished to program this statement in machine language and to initialize I, J, and K to 2, 3, and 4, respectively. </a:t>
            </a:r>
          </a:p>
          <a:p>
            <a:r>
              <a:rPr lang="en-US">
                <a:solidFill>
                  <a:srgbClr val="002060"/>
                </a:solidFill>
              </a:rPr>
              <a:t>This is shown in Figure 13.13a.  (next slide) </a:t>
            </a:r>
          </a:p>
          <a:p>
            <a:r>
              <a:rPr lang="en-US">
                <a:solidFill>
                  <a:srgbClr val="002060"/>
                </a:solidFill>
              </a:rPr>
              <a:t>The program starts in location 101 (hexadecimal). Memory is reserved for the four variables starting at location 201</a:t>
            </a:r>
            <a:r>
              <a:rPr lang="en-US"/>
              <a:t>. </a:t>
            </a:r>
          </a:p>
          <a:p>
            <a:endParaRPr lang="en-US"/>
          </a:p>
          <a:p>
            <a:r>
              <a:rPr lang="en-US"/>
              <a:t>The program consists of four instructions: </a:t>
            </a:r>
          </a:p>
          <a:p>
            <a:pPr marL="457200" indent="-457200">
              <a:buAutoNum type="arabicPeriod"/>
            </a:pPr>
            <a:r>
              <a:rPr lang="en-US"/>
              <a:t>Load the contents of location 201 into the AC ( variable I) </a:t>
            </a:r>
          </a:p>
          <a:p>
            <a:pPr marL="457200" indent="-457200">
              <a:buAutoNum type="arabicPeriod"/>
            </a:pPr>
            <a:r>
              <a:rPr lang="en-US"/>
              <a:t>Add the contents of location 202 to the AC (J)</a:t>
            </a:r>
          </a:p>
          <a:p>
            <a:pPr marL="457200" indent="-457200">
              <a:buAutoNum type="arabicPeriod"/>
            </a:pPr>
            <a:r>
              <a:rPr lang="en-US"/>
              <a:t>Add the contents of location 203 to the AC.(K)</a:t>
            </a:r>
          </a:p>
          <a:p>
            <a:pPr marL="457200" indent="-457200">
              <a:buAutoNum type="arabicPeriod"/>
            </a:pPr>
            <a:r>
              <a:rPr lang="en-US"/>
              <a:t>Store the contents of the AC in location 204(N)</a:t>
            </a:r>
          </a:p>
          <a:p>
            <a:pPr marL="457200" indent="-457200"/>
            <a:r>
              <a:rPr lang="en-US"/>
              <a:t>This is clearly a tedious </a:t>
            </a:r>
            <a:r>
              <a:rPr lang="en-US" sz="1600"/>
              <a:t>(buồn tẻ)</a:t>
            </a:r>
            <a:r>
              <a:rPr lang="en-US"/>
              <a:t> and very error-prone </a:t>
            </a:r>
            <a:r>
              <a:rPr lang="en-US" sz="1600"/>
              <a:t>(dễ mắc lỗi)</a:t>
            </a:r>
            <a:r>
              <a:rPr lang="en-US"/>
              <a:t> process.</a:t>
            </a:r>
          </a:p>
          <a:p>
            <a:pPr marL="457200" indent="-457200"/>
            <a:r>
              <a:rPr lang="en-US">
                <a:sym typeface="Wingdings" pitchFamily="2" charset="2"/>
              </a:rPr>
              <a:t> Assembly Language</a:t>
            </a:r>
            <a:endParaRPr lang="en-US"/>
          </a:p>
        </p:txBody>
      </p:sp>
      <p:sp>
        <p:nvSpPr>
          <p:cNvPr id="4" name="Slide Number Placeholder 3"/>
          <p:cNvSpPr>
            <a:spLocks noGrp="1"/>
          </p:cNvSpPr>
          <p:nvPr>
            <p:ph type="sldNum" sz="quarter" idx="12"/>
          </p:nvPr>
        </p:nvSpPr>
        <p:spPr/>
        <p:txBody>
          <a:bodyPr/>
          <a:lstStyle/>
          <a:p>
            <a:fld id="{8AF02B71-8991-4516-A01E-F1A9ACD28BDC}"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idx="4294967295"/>
          </p:nvPr>
        </p:nvSpPr>
        <p:spPr>
          <a:xfrm>
            <a:off x="457200" y="0"/>
            <a:ext cx="7099300" cy="785794"/>
          </a:xfrm>
        </p:spPr>
        <p:txBody>
          <a:bodyPr/>
          <a:lstStyle/>
          <a:p>
            <a:r>
              <a:rPr lang="en-GB">
                <a:effectLst>
                  <a:outerShdw blurRad="38100" dist="38100" dir="2700000" algn="tl">
                    <a:srgbClr val="000000">
                      <a:alpha val="43137"/>
                    </a:srgbClr>
                  </a:outerShdw>
                </a:effectLst>
              </a:rPr>
              <a:t>Assembler – Assembly Compiler</a:t>
            </a:r>
            <a:endParaRPr lang="en-GB" dirty="0">
              <a:effectLst>
                <a:outerShdw blurRad="38100" dist="38100" dir="2700000" algn="tl">
                  <a:srgbClr val="000000">
                    <a:alpha val="43137"/>
                  </a:srgbClr>
                </a:outerShdw>
              </a:effectLst>
            </a:endParaRPr>
          </a:p>
        </p:txBody>
      </p:sp>
      <p:pic>
        <p:nvPicPr>
          <p:cNvPr id="7170" name="Picture 2"/>
          <p:cNvPicPr>
            <a:picLocks noChangeAspect="1" noChangeArrowheads="1"/>
          </p:cNvPicPr>
          <p:nvPr/>
        </p:nvPicPr>
        <p:blipFill>
          <a:blip r:embed="rId3"/>
          <a:srcRect/>
          <a:stretch>
            <a:fillRect/>
          </a:stretch>
        </p:blipFill>
        <p:spPr bwMode="auto">
          <a:xfrm>
            <a:off x="142844" y="785794"/>
            <a:ext cx="6276975" cy="5629275"/>
          </a:xfrm>
          <a:prstGeom prst="rect">
            <a:avLst/>
          </a:prstGeom>
          <a:noFill/>
          <a:ln w="9525">
            <a:noFill/>
            <a:miter lim="800000"/>
            <a:headEnd/>
            <a:tailEnd/>
          </a:ln>
          <a:effectLst/>
        </p:spPr>
      </p:pic>
      <p:sp>
        <p:nvSpPr>
          <p:cNvPr id="5" name="Rectangle 4"/>
          <p:cNvSpPr/>
          <p:nvPr/>
        </p:nvSpPr>
        <p:spPr>
          <a:xfrm>
            <a:off x="6429388" y="3714752"/>
            <a:ext cx="2500330" cy="20002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800"/>
              <a:t>More understandable</a:t>
            </a:r>
          </a:p>
          <a:p>
            <a:r>
              <a:rPr lang="en-US" sz="1800"/>
              <a:t>More readable</a:t>
            </a:r>
          </a:p>
          <a:p>
            <a:r>
              <a:rPr lang="en-US" sz="1800"/>
              <a:t>( Assembly program looks like this)</a:t>
            </a:r>
          </a:p>
        </p:txBody>
      </p:sp>
      <p:sp>
        <p:nvSpPr>
          <p:cNvPr id="6" name="Rectangle 5"/>
          <p:cNvSpPr/>
          <p:nvPr/>
        </p:nvSpPr>
        <p:spPr>
          <a:xfrm>
            <a:off x="6429388" y="857232"/>
            <a:ext cx="2500330" cy="22860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800"/>
              <a:t>How can we understand it?</a:t>
            </a:r>
          </a:p>
        </p:txBody>
      </p:sp>
      <p:sp>
        <p:nvSpPr>
          <p:cNvPr id="7" name="Slide Number Placeholder 6"/>
          <p:cNvSpPr>
            <a:spLocks noGrp="1"/>
          </p:cNvSpPr>
          <p:nvPr>
            <p:ph type="sldNum" sz="quarter" idx="12"/>
          </p:nvPr>
        </p:nvSpPr>
        <p:spPr/>
        <p:txBody>
          <a:bodyPr/>
          <a:lstStyle/>
          <a:p>
            <a:fld id="{8AF02B71-8991-4516-A01E-F1A9ACD28BDC}"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idx="4294967295"/>
          </p:nvPr>
        </p:nvSpPr>
        <p:spPr>
          <a:xfrm>
            <a:off x="357158" y="142876"/>
            <a:ext cx="7099300" cy="857232"/>
          </a:xfrm>
        </p:spPr>
        <p:txBody>
          <a:bodyPr/>
          <a:lstStyle/>
          <a:p>
            <a:r>
              <a:rPr lang="en-GB" sz="4000" dirty="0">
                <a:effectLst>
                  <a:outerShdw blurRad="38100" dist="38100" dir="2700000" algn="tl">
                    <a:srgbClr val="000000">
                      <a:alpha val="43137"/>
                    </a:srgbClr>
                  </a:outerShdw>
                </a:effectLst>
              </a:rPr>
              <a:t>Assembly Language (Wiki)</a:t>
            </a:r>
          </a:p>
        </p:txBody>
      </p:sp>
      <p:sp>
        <p:nvSpPr>
          <p:cNvPr id="5" name="Rectangle 4"/>
          <p:cNvSpPr/>
          <p:nvPr/>
        </p:nvSpPr>
        <p:spPr>
          <a:xfrm>
            <a:off x="285752" y="1128578"/>
            <a:ext cx="8786842" cy="4524315"/>
          </a:xfrm>
          <a:prstGeom prst="rect">
            <a:avLst/>
          </a:prstGeom>
        </p:spPr>
        <p:txBody>
          <a:bodyPr wrap="square">
            <a:spAutoFit/>
          </a:bodyPr>
          <a:lstStyle/>
          <a:p>
            <a:pPr>
              <a:buFont typeface="Arial" pitchFamily="34" charset="0"/>
              <a:buChar char="•"/>
            </a:pPr>
            <a:r>
              <a:rPr lang="en-US" dirty="0"/>
              <a:t>  </a:t>
            </a:r>
            <a:r>
              <a:rPr lang="en-US" b="1" dirty="0">
                <a:solidFill>
                  <a:srgbClr val="FF0000"/>
                </a:solidFill>
              </a:rPr>
              <a:t>Assembly language</a:t>
            </a:r>
            <a:r>
              <a:rPr lang="en-US" dirty="0"/>
              <a:t> (or assembler language) is a</a:t>
            </a:r>
            <a:r>
              <a:rPr lang="en-US" dirty="0">
                <a:solidFill>
                  <a:srgbClr val="FF0000"/>
                </a:solidFill>
              </a:rPr>
              <a:t> low-level </a:t>
            </a:r>
            <a:r>
              <a:rPr lang="en-US" dirty="0"/>
              <a:t>programming language for a computer, or other programmable device</a:t>
            </a:r>
          </a:p>
          <a:p>
            <a:pPr>
              <a:buFont typeface="Arial" pitchFamily="34" charset="0"/>
              <a:buChar char="•"/>
            </a:pPr>
            <a:r>
              <a:rPr lang="en-US" dirty="0"/>
              <a:t> There is a very strong (generally one-to-one) </a:t>
            </a:r>
            <a:r>
              <a:rPr lang="en-US" b="1" dirty="0">
                <a:solidFill>
                  <a:srgbClr val="3333FF"/>
                </a:solidFill>
              </a:rPr>
              <a:t>correspondence</a:t>
            </a:r>
            <a:r>
              <a:rPr lang="en-US" dirty="0"/>
              <a:t> between the </a:t>
            </a:r>
            <a:r>
              <a:rPr lang="en-US" dirty="0">
                <a:solidFill>
                  <a:srgbClr val="3333FF"/>
                </a:solidFill>
              </a:rPr>
              <a:t>language</a:t>
            </a:r>
            <a:r>
              <a:rPr lang="en-US" dirty="0"/>
              <a:t> and the architecture's </a:t>
            </a:r>
            <a:r>
              <a:rPr lang="en-US" dirty="0">
                <a:solidFill>
                  <a:srgbClr val="3333FF"/>
                </a:solidFill>
              </a:rPr>
              <a:t>machine code</a:t>
            </a:r>
            <a:r>
              <a:rPr lang="en-US" dirty="0"/>
              <a:t> instructions. </a:t>
            </a:r>
          </a:p>
          <a:p>
            <a:pPr>
              <a:buFont typeface="Arial" pitchFamily="34" charset="0"/>
              <a:buChar char="•"/>
            </a:pPr>
            <a:r>
              <a:rPr lang="en-US" dirty="0"/>
              <a:t> </a:t>
            </a:r>
            <a:r>
              <a:rPr lang="en-US" dirty="0">
                <a:solidFill>
                  <a:srgbClr val="FF0000"/>
                </a:solidFill>
              </a:rPr>
              <a:t>Each assembly language </a:t>
            </a:r>
            <a:r>
              <a:rPr lang="en-US" dirty="0"/>
              <a:t>is specific to </a:t>
            </a:r>
            <a:r>
              <a:rPr lang="en-US" dirty="0">
                <a:solidFill>
                  <a:srgbClr val="FF0000"/>
                </a:solidFill>
              </a:rPr>
              <a:t>a particular computer </a:t>
            </a:r>
            <a:r>
              <a:rPr lang="en-US" dirty="0"/>
              <a:t>architecture, in contrast to most high-level programming languages, which are generally portable across multiple architectures, but require interpreting or compiling.</a:t>
            </a:r>
          </a:p>
          <a:p>
            <a:pPr>
              <a:buFont typeface="Arial" pitchFamily="34" charset="0"/>
              <a:buChar char="•"/>
            </a:pPr>
            <a:r>
              <a:rPr lang="en-US" dirty="0"/>
              <a:t> Assembly language is </a:t>
            </a:r>
            <a:r>
              <a:rPr lang="en-US" b="1" dirty="0">
                <a:solidFill>
                  <a:srgbClr val="3333FF"/>
                </a:solidFill>
              </a:rPr>
              <a:t>converted</a:t>
            </a:r>
            <a:r>
              <a:rPr lang="en-US" dirty="0"/>
              <a:t> into executable machine code by a utility program referred to as an </a:t>
            </a:r>
            <a:r>
              <a:rPr lang="en-US" b="1" i="1" dirty="0">
                <a:solidFill>
                  <a:srgbClr val="3333FF"/>
                </a:solidFill>
              </a:rPr>
              <a:t>assembler</a:t>
            </a:r>
            <a:r>
              <a:rPr lang="en-US" dirty="0"/>
              <a:t>; the conversion process is referred to as </a:t>
            </a:r>
            <a:r>
              <a:rPr lang="en-US" i="1" dirty="0"/>
              <a:t>assembly</a:t>
            </a:r>
            <a:r>
              <a:rPr lang="en-US" dirty="0"/>
              <a:t>, or </a:t>
            </a:r>
            <a:r>
              <a:rPr lang="en-US" i="1" dirty="0"/>
              <a:t>assembling</a:t>
            </a:r>
            <a:r>
              <a:rPr lang="en-US" dirty="0"/>
              <a:t> the code.</a:t>
            </a:r>
          </a:p>
        </p:txBody>
      </p:sp>
      <p:sp>
        <p:nvSpPr>
          <p:cNvPr id="4" name="Slide Number Placeholder 3"/>
          <p:cNvSpPr>
            <a:spLocks noGrp="1"/>
          </p:cNvSpPr>
          <p:nvPr>
            <p:ph type="sldNum" sz="quarter" idx="12"/>
          </p:nvPr>
        </p:nvSpPr>
        <p:spPr/>
        <p:txBody>
          <a:bodyPr/>
          <a:lstStyle/>
          <a:p>
            <a:fld id="{8AF02B71-8991-4516-A01E-F1A9ACD28BDC}"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idx="4294967295"/>
          </p:nvPr>
        </p:nvSpPr>
        <p:spPr>
          <a:xfrm>
            <a:off x="357158" y="142876"/>
            <a:ext cx="7099300" cy="857232"/>
          </a:xfrm>
        </p:spPr>
        <p:txBody>
          <a:bodyPr/>
          <a:lstStyle/>
          <a:p>
            <a:r>
              <a:rPr lang="en-GB" sz="4000">
                <a:effectLst>
                  <a:outerShdw blurRad="38100" dist="38100" dir="2700000" algn="tl">
                    <a:srgbClr val="000000">
                      <a:alpha val="43137"/>
                    </a:srgbClr>
                  </a:outerShdw>
                </a:effectLst>
              </a:rPr>
              <a:t>Assembly Language (Wiki)...</a:t>
            </a:r>
            <a:endParaRPr lang="en-GB" sz="4000" dirty="0">
              <a:effectLst>
                <a:outerShdw blurRad="38100" dist="38100" dir="2700000" algn="tl">
                  <a:srgbClr val="000000">
                    <a:alpha val="43137"/>
                  </a:srgbClr>
                </a:outerShdw>
              </a:effectLst>
            </a:endParaRPr>
          </a:p>
        </p:txBody>
      </p:sp>
      <p:sp>
        <p:nvSpPr>
          <p:cNvPr id="5" name="Rectangle 4"/>
          <p:cNvSpPr/>
          <p:nvPr/>
        </p:nvSpPr>
        <p:spPr>
          <a:xfrm>
            <a:off x="500066" y="1000108"/>
            <a:ext cx="8286776" cy="4278094"/>
          </a:xfrm>
          <a:prstGeom prst="rect">
            <a:avLst/>
          </a:prstGeom>
        </p:spPr>
        <p:txBody>
          <a:bodyPr wrap="square">
            <a:spAutoFit/>
          </a:bodyPr>
          <a:lstStyle/>
          <a:p>
            <a:pPr>
              <a:buFont typeface="Arial" pitchFamily="34" charset="0"/>
              <a:buChar char="•"/>
            </a:pPr>
            <a:r>
              <a:rPr lang="en-US" b="1" dirty="0">
                <a:solidFill>
                  <a:srgbClr val="FF0000"/>
                </a:solidFill>
              </a:rPr>
              <a:t>Assembly language uses a mnemonic </a:t>
            </a:r>
            <a:r>
              <a:rPr lang="en-US" sz="2000" dirty="0">
                <a:solidFill>
                  <a:srgbClr val="002060"/>
                </a:solidFill>
                <a:latin typeface="+mn-lt"/>
              </a:rPr>
              <a:t>to represent each low-level machine instruction or operation. Typical operations require one or more operands in order to form a complete instruction, and most assemblers can therefore take labels, symbols and expressions as operands to represent addresses and other constants, freeing the programmer from tedious manual calculations. </a:t>
            </a:r>
          </a:p>
          <a:p>
            <a:pPr>
              <a:buFont typeface="Arial" pitchFamily="34" charset="0"/>
              <a:buChar char="•"/>
            </a:pPr>
            <a:r>
              <a:rPr lang="en-US" b="1" dirty="0"/>
              <a:t> </a:t>
            </a:r>
            <a:r>
              <a:rPr lang="en-US" b="1" dirty="0">
                <a:solidFill>
                  <a:srgbClr val="3333FF"/>
                </a:solidFill>
              </a:rPr>
              <a:t>Macro assemblers</a:t>
            </a:r>
            <a:r>
              <a:rPr lang="en-US" dirty="0"/>
              <a:t> </a:t>
            </a:r>
            <a:r>
              <a:rPr lang="en-US" sz="2000" dirty="0">
                <a:solidFill>
                  <a:srgbClr val="002060"/>
                </a:solidFill>
                <a:latin typeface="+mn-lt"/>
              </a:rPr>
              <a:t>include a macro instruction facility so that (parameterized) assembly language text can be represented by a name, and that name can be used to insert the expanded text into other code. </a:t>
            </a:r>
          </a:p>
          <a:p>
            <a:pPr>
              <a:buFont typeface="Arial" pitchFamily="34" charset="0"/>
              <a:buChar char="•"/>
            </a:pPr>
            <a:r>
              <a:rPr lang="en-US" sz="2000" dirty="0">
                <a:solidFill>
                  <a:srgbClr val="002060"/>
                </a:solidFill>
                <a:latin typeface="+mn-lt"/>
              </a:rPr>
              <a:t> Many assemblers offer additional mechanisms to facilitate program development, to control the assembly process, and to aid debugging.</a:t>
            </a:r>
          </a:p>
          <a:p>
            <a:endParaRPr lang="en-US" dirty="0"/>
          </a:p>
        </p:txBody>
      </p:sp>
      <p:sp>
        <p:nvSpPr>
          <p:cNvPr id="4" name="Slide Number Placeholder 3"/>
          <p:cNvSpPr>
            <a:spLocks noGrp="1"/>
          </p:cNvSpPr>
          <p:nvPr>
            <p:ph type="sldNum" sz="quarter" idx="12"/>
          </p:nvPr>
        </p:nvSpPr>
        <p:spPr/>
        <p:txBody>
          <a:bodyPr/>
          <a:lstStyle/>
          <a:p>
            <a:fld id="{8AF02B71-8991-4516-A01E-F1A9ACD28BDC}"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484094"/>
            <a:ext cx="7556313" cy="658890"/>
          </a:xfrm>
        </p:spPr>
        <p:txBody>
          <a:bodyPr/>
          <a:lstStyle/>
          <a:p>
            <a:r>
              <a:rPr lang="en-US" sz="4000">
                <a:effectLst>
                  <a:outerShdw blurRad="38100" dist="38100" dir="2700000" algn="tl">
                    <a:srgbClr val="000000">
                      <a:alpha val="43137"/>
                    </a:srgbClr>
                  </a:outerShdw>
                </a:effectLst>
              </a:rPr>
              <a:t>Contents</a:t>
            </a:r>
            <a:endParaRPr lang="en-US" sz="4000" dirty="0">
              <a:effectLst>
                <a:outerShdw blurRad="38100" dist="38100" dir="2700000" algn="tl">
                  <a:srgbClr val="000000">
                    <a:alpha val="43137"/>
                  </a:srgbClr>
                </a:outerShdw>
              </a:effectLst>
            </a:endParaRPr>
          </a:p>
        </p:txBody>
      </p:sp>
      <p:sp>
        <p:nvSpPr>
          <p:cNvPr id="4" name="Content Placeholder 3"/>
          <p:cNvSpPr>
            <a:spLocks noGrp="1"/>
          </p:cNvSpPr>
          <p:nvPr>
            <p:ph idx="1"/>
          </p:nvPr>
        </p:nvSpPr>
        <p:spPr>
          <a:xfrm>
            <a:off x="498474" y="1981201"/>
            <a:ext cx="7556313" cy="2162180"/>
          </a:xfrm>
        </p:spPr>
        <p:txBody>
          <a:bodyPr>
            <a:normAutofit/>
          </a:bodyPr>
          <a:lstStyle/>
          <a:p>
            <a:r>
              <a:rPr lang="en-US" sz="2800">
                <a:solidFill>
                  <a:srgbClr val="002060"/>
                </a:solidFill>
              </a:rPr>
              <a:t>13.1 Addressing Modes </a:t>
            </a:r>
          </a:p>
          <a:p>
            <a:r>
              <a:rPr lang="en-US" sz="2800">
                <a:solidFill>
                  <a:srgbClr val="002060"/>
                </a:solidFill>
              </a:rPr>
              <a:t>13.3 Instruction Formats </a:t>
            </a:r>
          </a:p>
          <a:p>
            <a:r>
              <a:rPr lang="en-US" sz="2800">
                <a:solidFill>
                  <a:srgbClr val="002060"/>
                </a:solidFill>
              </a:rPr>
              <a:t>13.5 Assembly Language</a:t>
            </a:r>
          </a:p>
        </p:txBody>
      </p:sp>
      <p:sp>
        <p:nvSpPr>
          <p:cNvPr id="5" name="Slide Number Placeholder 4"/>
          <p:cNvSpPr>
            <a:spLocks noGrp="1"/>
          </p:cNvSpPr>
          <p:nvPr>
            <p:ph type="sldNum" sz="quarter" idx="12"/>
          </p:nvPr>
        </p:nvSpPr>
        <p:spPr/>
        <p:txBody>
          <a:bodyPr/>
          <a:lstStyle/>
          <a:p>
            <a:fld id="{8AF02B71-8991-4516-A01E-F1A9ACD28BDC}"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idx="4294967295"/>
          </p:nvPr>
        </p:nvSpPr>
        <p:spPr>
          <a:xfrm>
            <a:off x="457200" y="0"/>
            <a:ext cx="7099300" cy="1116012"/>
          </a:xfrm>
        </p:spPr>
        <p:txBody>
          <a:bodyPr/>
          <a:lstStyle/>
          <a:p>
            <a:r>
              <a:rPr lang="en-GB">
                <a:effectLst>
                  <a:outerShdw blurRad="38100" dist="38100" dir="2700000" algn="tl">
                    <a:srgbClr val="000000">
                      <a:alpha val="43137"/>
                    </a:srgbClr>
                  </a:outerShdw>
                </a:effectLst>
              </a:rPr>
              <a:t>Exercises</a:t>
            </a:r>
            <a:endParaRPr lang="en-GB" dirty="0">
              <a:effectLst>
                <a:outerShdw blurRad="38100" dist="38100" dir="2700000" algn="tl">
                  <a:srgbClr val="000000">
                    <a:alpha val="43137"/>
                  </a:srgbClr>
                </a:outerShdw>
              </a:effectLst>
            </a:endParaRPr>
          </a:p>
        </p:txBody>
      </p:sp>
      <p:sp>
        <p:nvSpPr>
          <p:cNvPr id="7" name="Rectangle 6"/>
          <p:cNvSpPr/>
          <p:nvPr/>
        </p:nvSpPr>
        <p:spPr>
          <a:xfrm>
            <a:off x="428596" y="1000670"/>
            <a:ext cx="8286808" cy="5170646"/>
          </a:xfrm>
          <a:prstGeom prst="rect">
            <a:avLst/>
          </a:prstGeom>
        </p:spPr>
        <p:txBody>
          <a:bodyPr wrap="square">
            <a:spAutoFit/>
          </a:bodyPr>
          <a:lstStyle/>
          <a:p>
            <a:pPr lvl="1" indent="-228600" eaLnBrk="1" hangingPunct="1">
              <a:spcBef>
                <a:spcPts val="600"/>
              </a:spcBef>
              <a:buClr>
                <a:schemeClr val="accent1">
                  <a:lumMod val="60000"/>
                  <a:lumOff val="40000"/>
                </a:schemeClr>
              </a:buClr>
              <a:buSzPct val="75000"/>
              <a:buFont typeface="Wingdings" pitchFamily="2" charset="2"/>
              <a:buChar char="n"/>
            </a:pPr>
            <a:r>
              <a:rPr lang="en-US" sz="2000" dirty="0">
                <a:solidFill>
                  <a:srgbClr val="002060"/>
                </a:solidFill>
                <a:latin typeface="+mn-lt"/>
              </a:rPr>
              <a:t>13.1 Briefly define immediate addressing. </a:t>
            </a:r>
          </a:p>
          <a:p>
            <a:pPr lvl="1" indent="-228600" eaLnBrk="1" hangingPunct="1">
              <a:spcBef>
                <a:spcPts val="600"/>
              </a:spcBef>
              <a:buClr>
                <a:schemeClr val="accent1">
                  <a:lumMod val="60000"/>
                  <a:lumOff val="40000"/>
                </a:schemeClr>
              </a:buClr>
              <a:buSzPct val="75000"/>
              <a:buFont typeface="Wingdings" pitchFamily="2" charset="2"/>
              <a:buChar char="n"/>
            </a:pPr>
            <a:r>
              <a:rPr lang="en-US" sz="2000" dirty="0">
                <a:solidFill>
                  <a:srgbClr val="002060"/>
                </a:solidFill>
                <a:latin typeface="+mn-lt"/>
              </a:rPr>
              <a:t>13.2 Briefly define direct addressing. </a:t>
            </a:r>
          </a:p>
          <a:p>
            <a:pPr lvl="1" indent="-228600" eaLnBrk="1" hangingPunct="1">
              <a:spcBef>
                <a:spcPts val="600"/>
              </a:spcBef>
              <a:buClr>
                <a:schemeClr val="accent1">
                  <a:lumMod val="60000"/>
                  <a:lumOff val="40000"/>
                </a:schemeClr>
              </a:buClr>
              <a:buSzPct val="75000"/>
              <a:buFont typeface="Wingdings" pitchFamily="2" charset="2"/>
              <a:buChar char="n"/>
            </a:pPr>
            <a:r>
              <a:rPr lang="en-US" sz="2000" dirty="0">
                <a:solidFill>
                  <a:srgbClr val="002060"/>
                </a:solidFill>
                <a:latin typeface="+mn-lt"/>
              </a:rPr>
              <a:t>13.3 Briefly define indirect addressing. </a:t>
            </a:r>
          </a:p>
          <a:p>
            <a:pPr lvl="1" indent="-228600" eaLnBrk="1" hangingPunct="1">
              <a:spcBef>
                <a:spcPts val="600"/>
              </a:spcBef>
              <a:buClr>
                <a:schemeClr val="accent1">
                  <a:lumMod val="60000"/>
                  <a:lumOff val="40000"/>
                </a:schemeClr>
              </a:buClr>
              <a:buSzPct val="75000"/>
              <a:buFont typeface="Wingdings" pitchFamily="2" charset="2"/>
              <a:buChar char="n"/>
            </a:pPr>
            <a:r>
              <a:rPr lang="en-US" sz="2000" dirty="0">
                <a:solidFill>
                  <a:srgbClr val="002060"/>
                </a:solidFill>
                <a:latin typeface="+mn-lt"/>
              </a:rPr>
              <a:t>13.4 Briefly define register addressing. </a:t>
            </a:r>
          </a:p>
          <a:p>
            <a:pPr lvl="1" indent="-228600" eaLnBrk="1" hangingPunct="1">
              <a:spcBef>
                <a:spcPts val="600"/>
              </a:spcBef>
              <a:buClr>
                <a:schemeClr val="accent1">
                  <a:lumMod val="60000"/>
                  <a:lumOff val="40000"/>
                </a:schemeClr>
              </a:buClr>
              <a:buSzPct val="75000"/>
              <a:buFont typeface="Wingdings" pitchFamily="2" charset="2"/>
              <a:buChar char="n"/>
            </a:pPr>
            <a:r>
              <a:rPr lang="en-US" sz="2000" dirty="0">
                <a:solidFill>
                  <a:srgbClr val="002060"/>
                </a:solidFill>
                <a:latin typeface="+mn-lt"/>
              </a:rPr>
              <a:t>13.5 Briefly define register indirect addressing. </a:t>
            </a:r>
          </a:p>
          <a:p>
            <a:pPr lvl="1" indent="-228600" eaLnBrk="1" hangingPunct="1">
              <a:spcBef>
                <a:spcPts val="600"/>
              </a:spcBef>
              <a:buClr>
                <a:schemeClr val="accent1">
                  <a:lumMod val="60000"/>
                  <a:lumOff val="40000"/>
                </a:schemeClr>
              </a:buClr>
              <a:buSzPct val="75000"/>
              <a:buFont typeface="Wingdings" pitchFamily="2" charset="2"/>
              <a:buChar char="n"/>
            </a:pPr>
            <a:r>
              <a:rPr lang="en-US" sz="2000" dirty="0">
                <a:solidFill>
                  <a:srgbClr val="002060"/>
                </a:solidFill>
                <a:latin typeface="+mn-lt"/>
              </a:rPr>
              <a:t>13.6 Briefly define displacement addressing. </a:t>
            </a:r>
          </a:p>
          <a:p>
            <a:pPr lvl="1" indent="-228600" eaLnBrk="1" hangingPunct="1">
              <a:spcBef>
                <a:spcPts val="600"/>
              </a:spcBef>
              <a:buClr>
                <a:schemeClr val="accent1">
                  <a:lumMod val="60000"/>
                  <a:lumOff val="40000"/>
                </a:schemeClr>
              </a:buClr>
              <a:buSzPct val="75000"/>
              <a:buFont typeface="Wingdings" pitchFamily="2" charset="2"/>
              <a:buChar char="n"/>
            </a:pPr>
            <a:r>
              <a:rPr lang="en-US" sz="2000" dirty="0">
                <a:solidFill>
                  <a:srgbClr val="002060"/>
                </a:solidFill>
                <a:latin typeface="+mn-lt"/>
              </a:rPr>
              <a:t>13.7 Briefly define relative addressing. </a:t>
            </a:r>
          </a:p>
          <a:p>
            <a:pPr lvl="1" indent="-228600" eaLnBrk="1" hangingPunct="1">
              <a:spcBef>
                <a:spcPts val="600"/>
              </a:spcBef>
              <a:buClr>
                <a:schemeClr val="accent1">
                  <a:lumMod val="60000"/>
                  <a:lumOff val="40000"/>
                </a:schemeClr>
              </a:buClr>
              <a:buSzPct val="75000"/>
              <a:buFont typeface="Wingdings" pitchFamily="2" charset="2"/>
              <a:buChar char="n"/>
            </a:pPr>
            <a:r>
              <a:rPr lang="en-US" sz="2000" dirty="0">
                <a:solidFill>
                  <a:srgbClr val="002060"/>
                </a:solidFill>
                <a:latin typeface="+mn-lt"/>
              </a:rPr>
              <a:t>13.8 What is the advantage of autoindexing? </a:t>
            </a:r>
          </a:p>
          <a:p>
            <a:pPr lvl="1" indent="-228600" eaLnBrk="1" hangingPunct="1">
              <a:spcBef>
                <a:spcPts val="600"/>
              </a:spcBef>
              <a:buClr>
                <a:schemeClr val="accent1">
                  <a:lumMod val="60000"/>
                  <a:lumOff val="40000"/>
                </a:schemeClr>
              </a:buClr>
              <a:buSzPct val="75000"/>
              <a:buFont typeface="Wingdings" pitchFamily="2" charset="2"/>
              <a:buChar char="n"/>
            </a:pPr>
            <a:r>
              <a:rPr lang="en-US" sz="2000" dirty="0">
                <a:solidFill>
                  <a:srgbClr val="002060"/>
                </a:solidFill>
                <a:latin typeface="+mn-lt"/>
              </a:rPr>
              <a:t>13.9 What is the difference between </a:t>
            </a:r>
            <a:r>
              <a:rPr lang="en-US" sz="2000" dirty="0" err="1">
                <a:solidFill>
                  <a:srgbClr val="002060"/>
                </a:solidFill>
                <a:latin typeface="+mn-lt"/>
              </a:rPr>
              <a:t>postindexing</a:t>
            </a:r>
            <a:r>
              <a:rPr lang="en-US" sz="2000" dirty="0">
                <a:solidFill>
                  <a:srgbClr val="002060"/>
                </a:solidFill>
                <a:latin typeface="+mn-lt"/>
              </a:rPr>
              <a:t> and </a:t>
            </a:r>
            <a:r>
              <a:rPr lang="en-US" sz="2000" dirty="0" err="1">
                <a:solidFill>
                  <a:srgbClr val="002060"/>
                </a:solidFill>
                <a:latin typeface="+mn-lt"/>
              </a:rPr>
              <a:t>preindexing</a:t>
            </a:r>
            <a:r>
              <a:rPr lang="en-US" sz="2000" dirty="0">
                <a:solidFill>
                  <a:srgbClr val="002060"/>
                </a:solidFill>
                <a:latin typeface="+mn-lt"/>
              </a:rPr>
              <a:t>? </a:t>
            </a:r>
          </a:p>
          <a:p>
            <a:pPr lvl="1" indent="-228600" eaLnBrk="1" hangingPunct="1">
              <a:spcBef>
                <a:spcPts val="600"/>
              </a:spcBef>
              <a:buClr>
                <a:schemeClr val="accent1">
                  <a:lumMod val="60000"/>
                  <a:lumOff val="40000"/>
                </a:schemeClr>
              </a:buClr>
              <a:buSzPct val="75000"/>
              <a:buFont typeface="Wingdings" pitchFamily="2" charset="2"/>
              <a:buChar char="n"/>
            </a:pPr>
            <a:r>
              <a:rPr lang="en-US" sz="2000" dirty="0">
                <a:solidFill>
                  <a:srgbClr val="002060"/>
                </a:solidFill>
                <a:latin typeface="+mn-lt"/>
              </a:rPr>
              <a:t>13.10 What facts go into determining the use of the addressing bits of an instruction? </a:t>
            </a:r>
          </a:p>
          <a:p>
            <a:pPr lvl="1" indent="-228600" eaLnBrk="1" hangingPunct="1">
              <a:spcBef>
                <a:spcPts val="600"/>
              </a:spcBef>
              <a:buClr>
                <a:schemeClr val="accent1">
                  <a:lumMod val="60000"/>
                  <a:lumOff val="40000"/>
                </a:schemeClr>
              </a:buClr>
              <a:buSzPct val="75000"/>
              <a:buFont typeface="Wingdings" pitchFamily="2" charset="2"/>
              <a:buChar char="n"/>
            </a:pPr>
            <a:r>
              <a:rPr lang="en-US" sz="2000" dirty="0">
                <a:solidFill>
                  <a:srgbClr val="002060"/>
                </a:solidFill>
                <a:latin typeface="+mn-lt"/>
              </a:rPr>
              <a:t>13.11 What are the advantages and disadvantages of using a variable-length instruction format?</a:t>
            </a:r>
          </a:p>
        </p:txBody>
      </p:sp>
      <p:sp>
        <p:nvSpPr>
          <p:cNvPr id="4" name="Slide Number Placeholder 3"/>
          <p:cNvSpPr>
            <a:spLocks noGrp="1"/>
          </p:cNvSpPr>
          <p:nvPr>
            <p:ph type="sldNum" sz="quarter" idx="12"/>
          </p:nvPr>
        </p:nvSpPr>
        <p:spPr/>
        <p:txBody>
          <a:bodyPr/>
          <a:lstStyle/>
          <a:p>
            <a:fld id="{8AF02B71-8991-4516-A01E-F1A9ACD28BDC}"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4073526" cy="1116106"/>
          </a:xfrm>
        </p:spPr>
        <p:txBody>
          <a:bodyPr>
            <a:normAutofit/>
          </a:bodyPr>
          <a:lstStyle/>
          <a:p>
            <a:r>
              <a:rPr lang="en-US" sz="4400" dirty="0"/>
              <a:t>Summary</a:t>
            </a:r>
          </a:p>
        </p:txBody>
      </p:sp>
      <p:sp>
        <p:nvSpPr>
          <p:cNvPr id="30" name="Content Placeholder 29"/>
          <p:cNvSpPr>
            <a:spLocks noGrp="1"/>
          </p:cNvSpPr>
          <p:nvPr>
            <p:ph sz="half" idx="2"/>
          </p:nvPr>
        </p:nvSpPr>
        <p:spPr>
          <a:xfrm>
            <a:off x="497541" y="1857364"/>
            <a:ext cx="3657600" cy="3548082"/>
          </a:xfrm>
        </p:spPr>
        <p:txBody>
          <a:bodyPr>
            <a:noAutofit/>
          </a:bodyPr>
          <a:lstStyle/>
          <a:p>
            <a:r>
              <a:rPr lang="en-US" sz="2400" dirty="0">
                <a:solidFill>
                  <a:srgbClr val="002060"/>
                </a:solidFill>
              </a:rPr>
              <a:t>Addressing modes</a:t>
            </a:r>
          </a:p>
          <a:p>
            <a:pPr lvl="1"/>
            <a:r>
              <a:rPr lang="en-US" sz="2400" dirty="0">
                <a:solidFill>
                  <a:srgbClr val="002060"/>
                </a:solidFill>
              </a:rPr>
              <a:t>Immediate addressing</a:t>
            </a:r>
          </a:p>
          <a:p>
            <a:pPr lvl="1"/>
            <a:r>
              <a:rPr lang="en-US" sz="2400" dirty="0">
                <a:solidFill>
                  <a:srgbClr val="002060"/>
                </a:solidFill>
              </a:rPr>
              <a:t>Direct addressing</a:t>
            </a:r>
          </a:p>
          <a:p>
            <a:pPr lvl="1"/>
            <a:r>
              <a:rPr lang="en-US" sz="2400" dirty="0">
                <a:solidFill>
                  <a:srgbClr val="002060"/>
                </a:solidFill>
              </a:rPr>
              <a:t>Indirect addressing</a:t>
            </a:r>
          </a:p>
          <a:p>
            <a:pPr lvl="1"/>
            <a:r>
              <a:rPr lang="en-US" sz="2400" dirty="0">
                <a:solidFill>
                  <a:srgbClr val="002060"/>
                </a:solidFill>
              </a:rPr>
              <a:t>Register addressing</a:t>
            </a:r>
          </a:p>
          <a:p>
            <a:pPr lvl="1"/>
            <a:r>
              <a:rPr lang="en-US" sz="2400" dirty="0">
                <a:solidFill>
                  <a:srgbClr val="002060"/>
                </a:solidFill>
              </a:rPr>
              <a:t>Register indirect addressing</a:t>
            </a:r>
          </a:p>
          <a:p>
            <a:pPr lvl="1"/>
            <a:r>
              <a:rPr lang="en-US" sz="2400" dirty="0">
                <a:solidFill>
                  <a:srgbClr val="002060"/>
                </a:solidFill>
              </a:rPr>
              <a:t>Displacement addressing </a:t>
            </a:r>
          </a:p>
          <a:p>
            <a:pPr lvl="1"/>
            <a:r>
              <a:rPr lang="en-US" sz="2400" dirty="0">
                <a:solidFill>
                  <a:srgbClr val="002060"/>
                </a:solidFill>
              </a:rPr>
              <a:t>Stack addressing</a:t>
            </a:r>
          </a:p>
        </p:txBody>
      </p:sp>
      <p:sp>
        <p:nvSpPr>
          <p:cNvPr id="32" name="Content Placeholder 31"/>
          <p:cNvSpPr>
            <a:spLocks noGrp="1"/>
          </p:cNvSpPr>
          <p:nvPr>
            <p:ph sz="quarter" idx="4"/>
          </p:nvPr>
        </p:nvSpPr>
        <p:spPr>
          <a:xfrm>
            <a:off x="4800600" y="2286000"/>
            <a:ext cx="3657600" cy="4114800"/>
          </a:xfrm>
        </p:spPr>
        <p:txBody>
          <a:bodyPr>
            <a:normAutofit/>
          </a:bodyPr>
          <a:lstStyle/>
          <a:p>
            <a:r>
              <a:rPr lang="en-US" sz="2400" dirty="0">
                <a:solidFill>
                  <a:srgbClr val="002060"/>
                </a:solidFill>
              </a:rPr>
              <a:t>Instruction formats</a:t>
            </a:r>
          </a:p>
          <a:p>
            <a:pPr lvl="1"/>
            <a:r>
              <a:rPr lang="en-US" sz="2400" dirty="0">
                <a:solidFill>
                  <a:srgbClr val="002060"/>
                </a:solidFill>
              </a:rPr>
              <a:t>Instruction length</a:t>
            </a:r>
          </a:p>
          <a:p>
            <a:pPr lvl="1"/>
            <a:r>
              <a:rPr lang="en-US" sz="2400" dirty="0">
                <a:solidFill>
                  <a:srgbClr val="002060"/>
                </a:solidFill>
              </a:rPr>
              <a:t>Allocation of bits</a:t>
            </a:r>
          </a:p>
          <a:p>
            <a:pPr lvl="1"/>
            <a:r>
              <a:rPr lang="en-US" sz="2400" dirty="0">
                <a:solidFill>
                  <a:srgbClr val="002060"/>
                </a:solidFill>
              </a:rPr>
              <a:t>Variable-length instructions</a:t>
            </a:r>
          </a:p>
          <a:p>
            <a:r>
              <a:rPr lang="en-US" sz="2400" dirty="0">
                <a:solidFill>
                  <a:srgbClr val="002060"/>
                </a:solidFill>
              </a:rPr>
              <a:t>Instruction to Assembly language</a:t>
            </a:r>
          </a:p>
        </p:txBody>
      </p:sp>
      <p:sp>
        <p:nvSpPr>
          <p:cNvPr id="44035" name="Rectangle 3"/>
          <p:cNvSpPr>
            <a:spLocks noGrp="1" noChangeArrowheads="1"/>
          </p:cNvSpPr>
          <p:nvPr>
            <p:ph type="body" idx="1"/>
          </p:nvPr>
        </p:nvSpPr>
        <p:spPr>
          <a:xfrm>
            <a:off x="497541" y="1142984"/>
            <a:ext cx="3657600" cy="633402"/>
          </a:xfrm>
        </p:spPr>
        <p:txBody>
          <a:bodyPr>
            <a:noAutofit/>
          </a:bodyPr>
          <a:lstStyle/>
          <a:p>
            <a:endParaRPr dirty="0"/>
          </a:p>
          <a:p>
            <a:endParaRPr lang="en-US" sz="800" dirty="0"/>
          </a:p>
          <a:p>
            <a:endParaRPr lang="en-US" sz="800" dirty="0"/>
          </a:p>
          <a:p>
            <a:r>
              <a:rPr lang="en-US" sz="3200" dirty="0"/>
              <a:t>Chapter 13     </a:t>
            </a:r>
          </a:p>
          <a:p>
            <a:endParaRPr lang="en-US" sz="3200" dirty="0"/>
          </a:p>
        </p:txBody>
      </p:sp>
      <p:sp>
        <p:nvSpPr>
          <p:cNvPr id="31" name="Text Placeholder 30"/>
          <p:cNvSpPr>
            <a:spLocks noGrp="1"/>
          </p:cNvSpPr>
          <p:nvPr>
            <p:ph type="body" sz="quarter" idx="3"/>
          </p:nvPr>
        </p:nvSpPr>
        <p:spPr>
          <a:xfrm>
            <a:off x="4419600" y="304800"/>
            <a:ext cx="3657600" cy="1707776"/>
          </a:xfrm>
        </p:spPr>
        <p:txBody>
          <a:bodyPr/>
          <a:lstStyle/>
          <a:p>
            <a:r>
              <a:rPr lang="en-US" sz="2800" dirty="0">
                <a:solidFill>
                  <a:schemeClr val="accent1">
                    <a:lumMod val="50000"/>
                  </a:schemeClr>
                </a:solidFill>
              </a:rPr>
              <a:t>Instruction Sets: Addressing Modes and Formats</a:t>
            </a:r>
            <a:endParaRPr lang="en-US" dirty="0">
              <a:solidFill>
                <a:srgbClr val="6666CC"/>
              </a:solidFill>
            </a:endParaRPr>
          </a:p>
        </p:txBody>
      </p:sp>
      <p:sp>
        <p:nvSpPr>
          <p:cNvPr id="7" name="Slide Number Placeholder 6"/>
          <p:cNvSpPr>
            <a:spLocks noGrp="1"/>
          </p:cNvSpPr>
          <p:nvPr>
            <p:ph type="sldNum" sz="quarter" idx="12"/>
          </p:nvPr>
        </p:nvSpPr>
        <p:spPr/>
        <p:txBody>
          <a:bodyPr/>
          <a:lstStyle/>
          <a:p>
            <a:fld id="{8AF02B71-8991-4516-A01E-F1A9ACD28BDC}" type="slidenum">
              <a:rPr lang="en-US" smtClean="0"/>
              <a:pPr/>
              <a:t>31</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effectLst>
                  <a:outerShdw blurRad="38100" dist="38100" dir="2700000" algn="tl">
                    <a:srgbClr val="000000">
                      <a:alpha val="43137"/>
                    </a:srgbClr>
                  </a:outerShdw>
                </a:effectLst>
              </a:rPr>
              <a:t>13.1- Addressing </a:t>
            </a:r>
            <a:r>
              <a:rPr lang="en-US" dirty="0">
                <a:effectLst>
                  <a:outerShdw blurRad="38100" dist="38100" dir="2700000" algn="tl">
                    <a:srgbClr val="000000">
                      <a:alpha val="43137"/>
                    </a:srgbClr>
                  </a:outerShdw>
                </a:effectLst>
              </a:rPr>
              <a:t>Modes</a:t>
            </a:r>
          </a:p>
        </p:txBody>
      </p:sp>
      <p:sp>
        <p:nvSpPr>
          <p:cNvPr id="3" name="Content Placeholder 2"/>
          <p:cNvSpPr>
            <a:spLocks noGrp="1"/>
          </p:cNvSpPr>
          <p:nvPr>
            <p:ph idx="1"/>
          </p:nvPr>
        </p:nvSpPr>
        <p:spPr>
          <a:xfrm>
            <a:off x="5010176" y="1676400"/>
            <a:ext cx="3776666" cy="4144963"/>
          </a:xfrm>
        </p:spPr>
        <p:txBody>
          <a:bodyPr>
            <a:noAutofit/>
          </a:bodyPr>
          <a:lstStyle/>
          <a:p>
            <a:r>
              <a:rPr lang="en-US" sz="2400" dirty="0">
                <a:solidFill>
                  <a:srgbClr val="002060"/>
                </a:solidFill>
              </a:rPr>
              <a:t>Immediate</a:t>
            </a:r>
          </a:p>
          <a:p>
            <a:r>
              <a:rPr lang="en-US" sz="2400" dirty="0">
                <a:solidFill>
                  <a:srgbClr val="002060"/>
                </a:solidFill>
              </a:rPr>
              <a:t>Direct</a:t>
            </a:r>
          </a:p>
          <a:p>
            <a:r>
              <a:rPr lang="en-US" sz="2400" dirty="0">
                <a:solidFill>
                  <a:srgbClr val="002060"/>
                </a:solidFill>
              </a:rPr>
              <a:t>Indirect</a:t>
            </a:r>
          </a:p>
          <a:p>
            <a:r>
              <a:rPr lang="en-US" sz="2400" dirty="0">
                <a:solidFill>
                  <a:srgbClr val="002060"/>
                </a:solidFill>
              </a:rPr>
              <a:t>Register</a:t>
            </a:r>
          </a:p>
          <a:p>
            <a:r>
              <a:rPr lang="en-US" sz="2400" dirty="0">
                <a:solidFill>
                  <a:srgbClr val="002060"/>
                </a:solidFill>
              </a:rPr>
              <a:t>Register indirect</a:t>
            </a:r>
          </a:p>
          <a:p>
            <a:r>
              <a:rPr lang="en-US" sz="2400">
                <a:solidFill>
                  <a:srgbClr val="002060"/>
                </a:solidFill>
              </a:rPr>
              <a:t>Displacement (replace)</a:t>
            </a:r>
            <a:endParaRPr lang="en-US" sz="2400" dirty="0">
              <a:solidFill>
                <a:srgbClr val="002060"/>
              </a:solidFill>
            </a:endParaRPr>
          </a:p>
          <a:p>
            <a:r>
              <a:rPr lang="en-US" sz="2400" dirty="0">
                <a:solidFill>
                  <a:srgbClr val="002060"/>
                </a:solidFill>
              </a:rPr>
              <a:t>Stack</a:t>
            </a:r>
          </a:p>
        </p:txBody>
      </p:sp>
      <p:sp>
        <p:nvSpPr>
          <p:cNvPr id="4" name="Rectangle 3"/>
          <p:cNvSpPr/>
          <p:nvPr/>
        </p:nvSpPr>
        <p:spPr>
          <a:xfrm>
            <a:off x="428596" y="2571744"/>
            <a:ext cx="4139403" cy="954107"/>
          </a:xfrm>
          <a:prstGeom prst="rect">
            <a:avLst/>
          </a:prstGeom>
        </p:spPr>
        <p:txBody>
          <a:bodyPr wrap="none">
            <a:spAutoFit/>
          </a:bodyPr>
          <a:lstStyle/>
          <a:p>
            <a:r>
              <a:rPr lang="en-GB" sz="2800"/>
              <a:t>Ways to specify an operand</a:t>
            </a:r>
          </a:p>
          <a:p>
            <a:r>
              <a:rPr lang="en-GB" sz="2800"/>
              <a:t>in an instruction:</a:t>
            </a:r>
            <a:endParaRPr lang="en-GB" sz="2800" dirty="0"/>
          </a:p>
        </p:txBody>
      </p:sp>
      <p:sp>
        <p:nvSpPr>
          <p:cNvPr id="5" name="Slide Number Placeholder 4"/>
          <p:cNvSpPr>
            <a:spLocks noGrp="1"/>
          </p:cNvSpPr>
          <p:nvPr>
            <p:ph type="sldNum" sz="quarter" idx="12"/>
          </p:nvPr>
        </p:nvSpPr>
        <p:spPr/>
        <p:txBody>
          <a:bodyPr/>
          <a:lstStyle/>
          <a:p>
            <a:fld id="{8AF02B71-8991-4516-A01E-F1A9ACD28BDC}"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728" y="428604"/>
            <a:ext cx="3255264" cy="1162050"/>
          </a:xfrm>
        </p:spPr>
        <p:txBody>
          <a:bodyPr/>
          <a:lstStyle/>
          <a:p>
            <a:r>
              <a:rPr lang="en-US" dirty="0">
                <a:effectLst>
                  <a:outerShdw blurRad="38100" dist="38100" dir="2700000" algn="tl">
                    <a:srgbClr val="000000">
                      <a:alpha val="43137"/>
                    </a:srgbClr>
                  </a:outerShdw>
                </a:effectLst>
              </a:rPr>
              <a:t>Addressing </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Modes</a:t>
            </a:r>
          </a:p>
        </p:txBody>
      </p:sp>
      <p:pic>
        <p:nvPicPr>
          <p:cNvPr id="1026" name="Picture 2"/>
          <p:cNvPicPr>
            <a:picLocks noChangeAspect="1" noChangeArrowheads="1"/>
          </p:cNvPicPr>
          <p:nvPr/>
        </p:nvPicPr>
        <p:blipFill>
          <a:blip r:embed="rId3"/>
          <a:srcRect/>
          <a:stretch>
            <a:fillRect/>
          </a:stretch>
        </p:blipFill>
        <p:spPr bwMode="auto">
          <a:xfrm>
            <a:off x="3700477" y="357166"/>
            <a:ext cx="2943225" cy="5991225"/>
          </a:xfrm>
          <a:prstGeom prst="rect">
            <a:avLst/>
          </a:prstGeom>
          <a:noFill/>
          <a:ln w="9525">
            <a:noFill/>
            <a:miter lim="800000"/>
            <a:headEnd/>
            <a:tailEnd/>
          </a:ln>
          <a:effectLst/>
        </p:spPr>
      </p:pic>
      <p:sp>
        <p:nvSpPr>
          <p:cNvPr id="5" name="Rectangle 4"/>
          <p:cNvSpPr/>
          <p:nvPr/>
        </p:nvSpPr>
        <p:spPr>
          <a:xfrm>
            <a:off x="2000232" y="428604"/>
            <a:ext cx="1643074" cy="1357322"/>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u="sng" dirty="0">
                <a:solidFill>
                  <a:srgbClr val="002060"/>
                </a:solidFill>
              </a:rPr>
              <a:t>Immediate</a:t>
            </a:r>
            <a:r>
              <a:rPr lang="en-US" sz="1800" b="1" dirty="0">
                <a:solidFill>
                  <a:srgbClr val="002060"/>
                </a:solidFill>
              </a:rPr>
              <a:t> :</a:t>
            </a:r>
            <a:r>
              <a:rPr lang="en-US" sz="1800" b="1" u="sng" dirty="0">
                <a:solidFill>
                  <a:srgbClr val="002060"/>
                </a:solidFill>
              </a:rPr>
              <a:t> </a:t>
            </a:r>
            <a:r>
              <a:rPr lang="en-US" sz="1800" dirty="0">
                <a:solidFill>
                  <a:srgbClr val="002060"/>
                </a:solidFill>
              </a:rPr>
              <a:t>Operand is a specific value</a:t>
            </a:r>
          </a:p>
        </p:txBody>
      </p:sp>
      <p:sp>
        <p:nvSpPr>
          <p:cNvPr id="6" name="Rectangle 5"/>
          <p:cNvSpPr/>
          <p:nvPr/>
        </p:nvSpPr>
        <p:spPr>
          <a:xfrm>
            <a:off x="1357290" y="1857364"/>
            <a:ext cx="2286016" cy="1285884"/>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u="sng" dirty="0">
                <a:solidFill>
                  <a:srgbClr val="002060"/>
                </a:solidFill>
              </a:rPr>
              <a:t>Indirect</a:t>
            </a:r>
            <a:r>
              <a:rPr lang="en-US" sz="1800" b="1" dirty="0">
                <a:solidFill>
                  <a:srgbClr val="002060"/>
                </a:solidFill>
              </a:rPr>
              <a:t> :</a:t>
            </a:r>
            <a:r>
              <a:rPr lang="en-US" sz="1800" b="1" u="sng" dirty="0">
                <a:solidFill>
                  <a:srgbClr val="002060"/>
                </a:solidFill>
              </a:rPr>
              <a:t> </a:t>
            </a:r>
            <a:r>
              <a:rPr lang="en-US" sz="1800" dirty="0">
                <a:solidFill>
                  <a:srgbClr val="002060"/>
                </a:solidFill>
              </a:rPr>
              <a:t>Operand address is stored in another variable</a:t>
            </a:r>
          </a:p>
        </p:txBody>
      </p:sp>
      <p:sp>
        <p:nvSpPr>
          <p:cNvPr id="7" name="Rectangle 6"/>
          <p:cNvSpPr/>
          <p:nvPr/>
        </p:nvSpPr>
        <p:spPr>
          <a:xfrm>
            <a:off x="1357290" y="3214686"/>
            <a:ext cx="2286016" cy="1357322"/>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u="sng" dirty="0">
                <a:solidFill>
                  <a:srgbClr val="002060"/>
                </a:solidFill>
              </a:rPr>
              <a:t>Register Indirect</a:t>
            </a:r>
            <a:r>
              <a:rPr lang="en-US" sz="1800" b="1" dirty="0">
                <a:solidFill>
                  <a:srgbClr val="002060"/>
                </a:solidFill>
              </a:rPr>
              <a:t> :</a:t>
            </a:r>
            <a:r>
              <a:rPr lang="en-US" sz="1800" b="1" u="sng" dirty="0">
                <a:solidFill>
                  <a:srgbClr val="002060"/>
                </a:solidFill>
              </a:rPr>
              <a:t> </a:t>
            </a:r>
            <a:r>
              <a:rPr lang="en-US" sz="1800" dirty="0">
                <a:solidFill>
                  <a:srgbClr val="002060"/>
                </a:solidFill>
              </a:rPr>
              <a:t>Operand address is stored in a register</a:t>
            </a:r>
          </a:p>
        </p:txBody>
      </p:sp>
      <p:sp>
        <p:nvSpPr>
          <p:cNvPr id="8" name="Rectangle 7"/>
          <p:cNvSpPr/>
          <p:nvPr/>
        </p:nvSpPr>
        <p:spPr>
          <a:xfrm>
            <a:off x="1357290" y="4714884"/>
            <a:ext cx="2286016" cy="1357322"/>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u="sng" dirty="0">
                <a:solidFill>
                  <a:srgbClr val="002060"/>
                </a:solidFill>
              </a:rPr>
              <a:t>Implicit</a:t>
            </a:r>
            <a:r>
              <a:rPr lang="en-US" sz="1800" b="1" dirty="0">
                <a:solidFill>
                  <a:srgbClr val="002060"/>
                </a:solidFill>
              </a:rPr>
              <a:t> :</a:t>
            </a:r>
            <a:r>
              <a:rPr lang="en-US" sz="1800" b="1" u="sng" dirty="0">
                <a:solidFill>
                  <a:srgbClr val="002060"/>
                </a:solidFill>
              </a:rPr>
              <a:t> </a:t>
            </a:r>
            <a:r>
              <a:rPr lang="en-US" sz="1800" dirty="0">
                <a:solidFill>
                  <a:srgbClr val="002060"/>
                </a:solidFill>
              </a:rPr>
              <a:t>Operand address is stored in stack register</a:t>
            </a:r>
          </a:p>
        </p:txBody>
      </p:sp>
      <p:sp>
        <p:nvSpPr>
          <p:cNvPr id="9" name="Rectangle 8"/>
          <p:cNvSpPr/>
          <p:nvPr/>
        </p:nvSpPr>
        <p:spPr>
          <a:xfrm>
            <a:off x="6715140" y="428604"/>
            <a:ext cx="1643074" cy="1357322"/>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u="sng" dirty="0">
                <a:solidFill>
                  <a:srgbClr val="002060"/>
                </a:solidFill>
              </a:rPr>
              <a:t>Direct</a:t>
            </a:r>
            <a:r>
              <a:rPr lang="en-US" sz="1800" b="1" dirty="0">
                <a:solidFill>
                  <a:srgbClr val="002060"/>
                </a:solidFill>
              </a:rPr>
              <a:t> :</a:t>
            </a:r>
            <a:r>
              <a:rPr lang="en-US" sz="1800" b="1" u="sng" dirty="0">
                <a:solidFill>
                  <a:srgbClr val="002060"/>
                </a:solidFill>
              </a:rPr>
              <a:t> </a:t>
            </a:r>
            <a:r>
              <a:rPr lang="en-US" sz="1800" dirty="0">
                <a:solidFill>
                  <a:srgbClr val="002060"/>
                </a:solidFill>
              </a:rPr>
              <a:t>Operand is the value of a variable</a:t>
            </a:r>
          </a:p>
        </p:txBody>
      </p:sp>
      <p:sp>
        <p:nvSpPr>
          <p:cNvPr id="11" name="Rectangle 10"/>
          <p:cNvSpPr/>
          <p:nvPr/>
        </p:nvSpPr>
        <p:spPr>
          <a:xfrm>
            <a:off x="6715140" y="1857364"/>
            <a:ext cx="2286016" cy="1285884"/>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u="sng" dirty="0">
                <a:solidFill>
                  <a:srgbClr val="002060"/>
                </a:solidFill>
              </a:rPr>
              <a:t>Register</a:t>
            </a:r>
            <a:r>
              <a:rPr lang="en-US" sz="1800" b="1" dirty="0">
                <a:solidFill>
                  <a:srgbClr val="002060"/>
                </a:solidFill>
              </a:rPr>
              <a:t> :</a:t>
            </a:r>
            <a:r>
              <a:rPr lang="en-US" sz="1800" b="1" u="sng" dirty="0">
                <a:solidFill>
                  <a:srgbClr val="002060"/>
                </a:solidFill>
              </a:rPr>
              <a:t> </a:t>
            </a:r>
            <a:r>
              <a:rPr lang="en-US" sz="1800" dirty="0">
                <a:solidFill>
                  <a:srgbClr val="002060"/>
                </a:solidFill>
              </a:rPr>
              <a:t>Operand is a specific register</a:t>
            </a:r>
          </a:p>
        </p:txBody>
      </p:sp>
      <p:sp>
        <p:nvSpPr>
          <p:cNvPr id="12" name="Rectangle 11"/>
          <p:cNvSpPr/>
          <p:nvPr/>
        </p:nvSpPr>
        <p:spPr>
          <a:xfrm>
            <a:off x="6715140" y="3214686"/>
            <a:ext cx="2286016" cy="1285884"/>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u="sng" dirty="0">
                <a:solidFill>
                  <a:srgbClr val="002060"/>
                </a:solidFill>
              </a:rPr>
              <a:t>Displacement</a:t>
            </a:r>
            <a:r>
              <a:rPr lang="en-US" sz="1800" b="1" dirty="0">
                <a:solidFill>
                  <a:srgbClr val="002060"/>
                </a:solidFill>
              </a:rPr>
              <a:t> :</a:t>
            </a:r>
            <a:r>
              <a:rPr lang="en-US" sz="1800" b="1" u="sng" dirty="0">
                <a:solidFill>
                  <a:srgbClr val="002060"/>
                </a:solidFill>
              </a:rPr>
              <a:t> </a:t>
            </a:r>
            <a:r>
              <a:rPr lang="en-US" sz="1800" dirty="0">
                <a:solidFill>
                  <a:srgbClr val="002060"/>
                </a:solidFill>
              </a:rPr>
              <a:t>Replace the value of a variable with an expression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33400" y="609600"/>
            <a:ext cx="7556313" cy="1116106"/>
          </a:xfrm>
        </p:spPr>
        <p:txBody>
          <a:bodyPr/>
          <a:lstStyle/>
          <a:p>
            <a:r>
              <a:rPr lang="en-US" dirty="0">
                <a:effectLst>
                  <a:outerShdw blurRad="38100" dist="38100" dir="2700000" algn="tl">
                    <a:srgbClr val="000000">
                      <a:alpha val="43137"/>
                    </a:srgbClr>
                  </a:outerShdw>
                </a:effectLst>
              </a:rPr>
              <a:t>Basic Addressing Modes</a:t>
            </a:r>
          </a:p>
        </p:txBody>
      </p:sp>
      <p:sp>
        <p:nvSpPr>
          <p:cNvPr id="5" name="Rectangle 4"/>
          <p:cNvSpPr/>
          <p:nvPr/>
        </p:nvSpPr>
        <p:spPr>
          <a:xfrm>
            <a:off x="142876" y="1605495"/>
            <a:ext cx="8929718" cy="1323439"/>
          </a:xfrm>
          <a:prstGeom prst="rect">
            <a:avLst/>
          </a:prstGeom>
        </p:spPr>
        <p:txBody>
          <a:bodyPr wrap="square">
            <a:spAutoFit/>
          </a:bodyPr>
          <a:lstStyle/>
          <a:p>
            <a:r>
              <a:rPr lang="en-US" sz="2000"/>
              <a:t>A = contents of an address field in the instruction </a:t>
            </a:r>
          </a:p>
          <a:p>
            <a:r>
              <a:rPr lang="en-US" sz="2000"/>
              <a:t>R = contents of an address field in the instruction that refers to a register</a:t>
            </a:r>
          </a:p>
          <a:p>
            <a:r>
              <a:rPr lang="en-US" sz="2000"/>
              <a:t>EA = actual (effective) address of the location containing the referenced operand </a:t>
            </a:r>
          </a:p>
          <a:p>
            <a:r>
              <a:rPr lang="en-US" sz="2000"/>
              <a:t>(X) = contents of memory location X or register X</a:t>
            </a:r>
          </a:p>
        </p:txBody>
      </p:sp>
      <p:pic>
        <p:nvPicPr>
          <p:cNvPr id="2050" name="Picture 2"/>
          <p:cNvPicPr>
            <a:picLocks noChangeAspect="1" noChangeArrowheads="1"/>
          </p:cNvPicPr>
          <p:nvPr/>
        </p:nvPicPr>
        <p:blipFill>
          <a:blip r:embed="rId3"/>
          <a:srcRect/>
          <a:stretch>
            <a:fillRect/>
          </a:stretch>
        </p:blipFill>
        <p:spPr bwMode="auto">
          <a:xfrm>
            <a:off x="190500" y="3109930"/>
            <a:ext cx="8763000" cy="2819400"/>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8AF02B71-8991-4516-A01E-F1A9ACD28BDC}"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19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198" name="Rectangle 6"/>
          <p:cNvSpPr>
            <a:spLocks noGrp="1" noChangeArrowheads="1"/>
          </p:cNvSpPr>
          <p:nvPr>
            <p:ph type="title"/>
          </p:nvPr>
        </p:nvSpPr>
        <p:spPr>
          <a:xfrm>
            <a:off x="609600" y="609600"/>
            <a:ext cx="7556313" cy="1116106"/>
          </a:xfrm>
        </p:spPr>
        <p:txBody>
          <a:bodyPr/>
          <a:lstStyle/>
          <a:p>
            <a:r>
              <a:rPr lang="en-US" dirty="0">
                <a:effectLst>
                  <a:outerShdw blurRad="38100" dist="38100" dir="2700000" algn="tl">
                    <a:srgbClr val="000000">
                      <a:alpha val="43137"/>
                    </a:srgbClr>
                  </a:outerShdw>
                </a:effectLst>
              </a:rPr>
              <a:t>Immediate Addressing</a:t>
            </a:r>
          </a:p>
        </p:txBody>
      </p:sp>
      <p:sp>
        <p:nvSpPr>
          <p:cNvPr id="8199" name="Rectangle 7"/>
          <p:cNvSpPr>
            <a:spLocks noGrp="1" noChangeArrowheads="1"/>
          </p:cNvSpPr>
          <p:nvPr>
            <p:ph idx="1"/>
          </p:nvPr>
        </p:nvSpPr>
        <p:spPr>
          <a:xfrm>
            <a:off x="497936" y="1484784"/>
            <a:ext cx="7556313" cy="4419600"/>
          </a:xfrm>
        </p:spPr>
        <p:txBody>
          <a:bodyPr>
            <a:normAutofit fontScale="92500" lnSpcReduction="20000"/>
          </a:bodyPr>
          <a:lstStyle/>
          <a:p>
            <a:r>
              <a:rPr lang="en-US" dirty="0">
                <a:solidFill>
                  <a:srgbClr val="002060"/>
                </a:solidFill>
              </a:rPr>
              <a:t>Simplest form of addressing</a:t>
            </a:r>
          </a:p>
          <a:p>
            <a:r>
              <a:rPr lang="en-US" dirty="0">
                <a:solidFill>
                  <a:srgbClr val="002060"/>
                </a:solidFill>
              </a:rPr>
              <a:t>Operand = A</a:t>
            </a:r>
          </a:p>
          <a:p>
            <a:r>
              <a:rPr lang="en-US" dirty="0">
                <a:solidFill>
                  <a:srgbClr val="002060"/>
                </a:solidFill>
              </a:rPr>
              <a:t>This mode can be used to define and use constants or set initial values of variables</a:t>
            </a:r>
          </a:p>
          <a:p>
            <a:pPr lvl="1"/>
            <a:r>
              <a:rPr lang="en-US" dirty="0">
                <a:solidFill>
                  <a:srgbClr val="002060"/>
                </a:solidFill>
              </a:rPr>
              <a:t>Typically the number will be stored in twos complement form</a:t>
            </a:r>
          </a:p>
          <a:p>
            <a:pPr lvl="1"/>
            <a:r>
              <a:rPr lang="en-US" dirty="0">
                <a:solidFill>
                  <a:srgbClr val="002060"/>
                </a:solidFill>
              </a:rPr>
              <a:t>The leftmost bit of the operand field is used as a sign bit</a:t>
            </a:r>
          </a:p>
          <a:p>
            <a:r>
              <a:rPr lang="en-US" dirty="0">
                <a:solidFill>
                  <a:srgbClr val="002060"/>
                </a:solidFill>
              </a:rPr>
              <a:t>Advantage:</a:t>
            </a:r>
          </a:p>
          <a:p>
            <a:pPr lvl="1"/>
            <a:r>
              <a:rPr lang="en-US" dirty="0">
                <a:solidFill>
                  <a:srgbClr val="002060"/>
                </a:solidFill>
              </a:rPr>
              <a:t>no memory reference other than the instruction fetch is required to obtain the operand, thus saving one memory or cache cycle in the instruction cycle</a:t>
            </a:r>
          </a:p>
          <a:p>
            <a:pPr marL="228600" lvl="1">
              <a:spcBef>
                <a:spcPts val="2000"/>
              </a:spcBef>
              <a:buClr>
                <a:schemeClr val="accent1"/>
              </a:buClr>
            </a:pPr>
            <a:r>
              <a:rPr lang="en-US" sz="2000" dirty="0">
                <a:solidFill>
                  <a:srgbClr val="002060"/>
                </a:solidFill>
              </a:rPr>
              <a:t>Disadvantage:</a:t>
            </a:r>
          </a:p>
          <a:p>
            <a:pPr lvl="1"/>
            <a:r>
              <a:rPr lang="en-US" sz="1765" dirty="0">
                <a:solidFill>
                  <a:srgbClr val="002060"/>
                </a:solidFill>
              </a:rPr>
              <a:t>The size of the number is restricted to the size of the address field, which, in most instruction sets, is small compared with the word length</a:t>
            </a:r>
          </a:p>
        </p:txBody>
      </p:sp>
      <p:sp>
        <p:nvSpPr>
          <p:cNvPr id="6" name="Slide Number Placeholder 5"/>
          <p:cNvSpPr>
            <a:spLocks noGrp="1"/>
          </p:cNvSpPr>
          <p:nvPr>
            <p:ph type="sldNum" sz="quarter" idx="12"/>
          </p:nvPr>
        </p:nvSpPr>
        <p:spPr/>
        <p:txBody>
          <a:bodyPr/>
          <a:lstStyle/>
          <a:p>
            <a:fld id="{8AF02B71-8991-4516-A01E-F1A9ACD28BDC}" type="slidenum">
              <a:rPr lang="en-US" smtClean="0"/>
              <a:pPr/>
              <a:t>7</a:t>
            </a:fld>
            <a:endParaRPr lang="en-US"/>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4294967295"/>
            <p:extLst>
              <p:ext uri="{D42A27DB-BD31-4B8C-83A1-F6EECF244321}">
                <p14:modId xmlns:p14="http://schemas.microsoft.com/office/powerpoint/2010/main" val="3779825912"/>
              </p:ext>
            </p:extLst>
          </p:nvPr>
        </p:nvGraphicFramePr>
        <p:xfrm>
          <a:off x="304800" y="1066800"/>
          <a:ext cx="86106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29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2291"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2294" name="Rectangle 6"/>
          <p:cNvSpPr>
            <a:spLocks noGrp="1" noChangeArrowheads="1"/>
          </p:cNvSpPr>
          <p:nvPr>
            <p:ph type="title" idx="4294967295"/>
          </p:nvPr>
        </p:nvSpPr>
        <p:spPr>
          <a:xfrm>
            <a:off x="457200" y="228600"/>
            <a:ext cx="7556500" cy="1116013"/>
          </a:xfrm>
        </p:spPr>
        <p:txBody>
          <a:bodyPr/>
          <a:lstStyle/>
          <a:p>
            <a:r>
              <a:rPr lang="en-US" dirty="0">
                <a:effectLst>
                  <a:outerShdw blurRad="38100" dist="38100" dir="2700000" algn="tl">
                    <a:srgbClr val="000000">
                      <a:alpha val="43137"/>
                    </a:srgbClr>
                  </a:outerShdw>
                </a:effectLst>
              </a:rPr>
              <a:t>Direct Addressing</a:t>
            </a:r>
          </a:p>
        </p:txBody>
      </p:sp>
      <p:sp>
        <p:nvSpPr>
          <p:cNvPr id="6" name="Slide Number Placeholder 5"/>
          <p:cNvSpPr>
            <a:spLocks noGrp="1"/>
          </p:cNvSpPr>
          <p:nvPr>
            <p:ph type="sldNum" sz="quarter" idx="12"/>
          </p:nvPr>
        </p:nvSpPr>
        <p:spPr/>
        <p:txBody>
          <a:bodyPr/>
          <a:lstStyle/>
          <a:p>
            <a:fld id="{8AF02B71-8991-4516-A01E-F1A9ACD28BDC}" type="slidenum">
              <a:rPr lang="en-US" smtClean="0"/>
              <a:pPr/>
              <a:t>8</a:t>
            </a:fld>
            <a:endParaRPr lang="en-US"/>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638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6388" name="Rectangle 4"/>
          <p:cNvSpPr>
            <a:spLocks noGrp="1" noChangeArrowheads="1"/>
          </p:cNvSpPr>
          <p:nvPr>
            <p:ph type="title"/>
          </p:nvPr>
        </p:nvSpPr>
        <p:spPr>
          <a:noFill/>
          <a:ln/>
        </p:spPr>
        <p:txBody>
          <a:bodyPr lIns="90488" tIns="44450" rIns="90488" bIns="44450"/>
          <a:lstStyle/>
          <a:p>
            <a:r>
              <a:rPr lang="en-US" dirty="0">
                <a:effectLst>
                  <a:outerShdw blurRad="38100" dist="38100" dir="2700000" algn="tl">
                    <a:srgbClr val="000000">
                      <a:alpha val="43137"/>
                    </a:srgbClr>
                  </a:outerShdw>
                </a:effectLst>
              </a:rPr>
              <a:t>Indirect Addressing</a:t>
            </a:r>
          </a:p>
        </p:txBody>
      </p:sp>
      <p:sp>
        <p:nvSpPr>
          <p:cNvPr id="16389" name="Rectangle 5"/>
          <p:cNvSpPr>
            <a:spLocks noGrp="1" noChangeArrowheads="1"/>
          </p:cNvSpPr>
          <p:nvPr>
            <p:ph idx="1"/>
          </p:nvPr>
        </p:nvSpPr>
        <p:spPr>
          <a:xfrm>
            <a:off x="498474" y="1324110"/>
            <a:ext cx="7556313" cy="5129226"/>
          </a:xfrm>
          <a:noFill/>
          <a:ln/>
        </p:spPr>
        <p:txBody>
          <a:bodyPr lIns="90488" tIns="44450" rIns="90488" bIns="44450">
            <a:normAutofit fontScale="92500" lnSpcReduction="20000"/>
          </a:bodyPr>
          <a:lstStyle/>
          <a:p>
            <a:r>
              <a:rPr lang="en-US" dirty="0">
                <a:solidFill>
                  <a:srgbClr val="002060"/>
                </a:solidFill>
              </a:rPr>
              <a:t>Reference to the address of a word in memory which contains a full-length address of the operand</a:t>
            </a:r>
          </a:p>
          <a:p>
            <a:r>
              <a:rPr lang="en-US" dirty="0">
                <a:solidFill>
                  <a:srgbClr val="002060"/>
                </a:solidFill>
              </a:rPr>
              <a:t>EA = (A)</a:t>
            </a:r>
          </a:p>
          <a:p>
            <a:pPr lvl="1"/>
            <a:r>
              <a:rPr lang="en-US" dirty="0">
                <a:solidFill>
                  <a:srgbClr val="002060"/>
                </a:solidFill>
              </a:rPr>
              <a:t>Parentheses are to be interpreted as meaning </a:t>
            </a:r>
            <a:r>
              <a:rPr lang="en-US" b="1" i="1" dirty="0">
                <a:solidFill>
                  <a:srgbClr val="002060"/>
                </a:solidFill>
              </a:rPr>
              <a:t>contents of</a:t>
            </a:r>
          </a:p>
          <a:p>
            <a:r>
              <a:rPr lang="en-US" dirty="0">
                <a:solidFill>
                  <a:srgbClr val="002060"/>
                </a:solidFill>
              </a:rPr>
              <a:t>Advantage:</a:t>
            </a:r>
          </a:p>
          <a:p>
            <a:pPr lvl="1"/>
            <a:r>
              <a:rPr lang="en-US" dirty="0">
                <a:solidFill>
                  <a:srgbClr val="002060"/>
                </a:solidFill>
              </a:rPr>
              <a:t>For a word length of </a:t>
            </a:r>
            <a:r>
              <a:rPr lang="en-US" i="1" dirty="0">
                <a:solidFill>
                  <a:srgbClr val="002060"/>
                </a:solidFill>
              </a:rPr>
              <a:t>N</a:t>
            </a:r>
            <a:r>
              <a:rPr lang="en-US" dirty="0">
                <a:solidFill>
                  <a:srgbClr val="002060"/>
                </a:solidFill>
              </a:rPr>
              <a:t> an </a:t>
            </a:r>
            <a:r>
              <a:rPr lang="en-US" b="1" dirty="0">
                <a:solidFill>
                  <a:srgbClr val="002060"/>
                </a:solidFill>
              </a:rPr>
              <a:t>address space of 2</a:t>
            </a:r>
            <a:r>
              <a:rPr lang="en-US" b="1" baseline="30000" dirty="0">
                <a:solidFill>
                  <a:srgbClr val="002060"/>
                </a:solidFill>
              </a:rPr>
              <a:t>N</a:t>
            </a:r>
            <a:r>
              <a:rPr lang="en-US" baseline="30000" dirty="0">
                <a:solidFill>
                  <a:srgbClr val="002060"/>
                </a:solidFill>
              </a:rPr>
              <a:t> </a:t>
            </a:r>
            <a:r>
              <a:rPr lang="en-US" dirty="0">
                <a:solidFill>
                  <a:srgbClr val="002060"/>
                </a:solidFill>
              </a:rPr>
              <a:t>is now available</a:t>
            </a:r>
          </a:p>
          <a:p>
            <a:r>
              <a:rPr lang="en-US" dirty="0">
                <a:solidFill>
                  <a:srgbClr val="002060"/>
                </a:solidFill>
              </a:rPr>
              <a:t>Disadvantage:</a:t>
            </a:r>
          </a:p>
          <a:p>
            <a:pPr lvl="1"/>
            <a:r>
              <a:rPr lang="en-US" dirty="0">
                <a:solidFill>
                  <a:srgbClr val="002060"/>
                </a:solidFill>
              </a:rPr>
              <a:t>Instruction execution requires two memory references to fetch the operand</a:t>
            </a:r>
          </a:p>
          <a:p>
            <a:pPr lvl="2"/>
            <a:r>
              <a:rPr lang="en-US" dirty="0">
                <a:solidFill>
                  <a:srgbClr val="002060"/>
                </a:solidFill>
              </a:rPr>
              <a:t>One to get its address and a second to get its value</a:t>
            </a:r>
          </a:p>
          <a:p>
            <a:pPr marL="228600" lvl="2">
              <a:spcBef>
                <a:spcPts val="2000"/>
              </a:spcBef>
            </a:pPr>
            <a:r>
              <a:rPr lang="en-US" sz="2054" dirty="0">
                <a:solidFill>
                  <a:srgbClr val="002060"/>
                </a:solidFill>
              </a:rPr>
              <a:t>A rarely used variant of indirect addressing is multilevel or cascaded indirect addressing</a:t>
            </a:r>
          </a:p>
          <a:p>
            <a:pPr lvl="1"/>
            <a:r>
              <a:rPr lang="en-US" sz="1838" dirty="0">
                <a:solidFill>
                  <a:srgbClr val="002060"/>
                </a:solidFill>
              </a:rPr>
              <a:t>EA = ( . . . (A) . . . )</a:t>
            </a:r>
          </a:p>
          <a:p>
            <a:pPr lvl="1"/>
            <a:r>
              <a:rPr lang="en-US" sz="1838" dirty="0">
                <a:solidFill>
                  <a:srgbClr val="002060"/>
                </a:solidFill>
              </a:rPr>
              <a:t>Disadvantage is that three or more memory references could be required to fetch an operand</a:t>
            </a:r>
          </a:p>
          <a:p>
            <a:endParaRPr lang="en-US" dirty="0">
              <a:solidFill>
                <a:srgbClr val="002060"/>
              </a:solidFill>
            </a:endParaRPr>
          </a:p>
        </p:txBody>
      </p:sp>
      <p:sp>
        <p:nvSpPr>
          <p:cNvPr id="6" name="Slide Number Placeholder 5"/>
          <p:cNvSpPr>
            <a:spLocks noGrp="1"/>
          </p:cNvSpPr>
          <p:nvPr>
            <p:ph type="sldNum" sz="quarter" idx="12"/>
          </p:nvPr>
        </p:nvSpPr>
        <p:spPr/>
        <p:txBody>
          <a:bodyPr/>
          <a:lstStyle/>
          <a:p>
            <a:fld id="{8AF02B71-8991-4516-A01E-F1A9ACD28BDC}" type="slidenum">
              <a:rPr lang="en-US" smtClean="0"/>
              <a:pPr/>
              <a:t>9</a:t>
            </a:fld>
            <a:endParaRPr lang="en-US"/>
          </a:p>
        </p:txBody>
      </p:sp>
    </p:spTree>
  </p:cSld>
  <p:clrMapOvr>
    <a:masterClrMapping/>
  </p:clrMapOvr>
  <p:transition spd="slow"/>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5215</TotalTime>
  <Words>9366</Words>
  <Application>Microsoft Office PowerPoint</Application>
  <PresentationFormat>On-screen Show (4:3)</PresentationFormat>
  <Paragraphs>485</Paragraphs>
  <Slides>31</Slides>
  <Notes>31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Rockwell</vt:lpstr>
      <vt:lpstr>Times New Roman</vt:lpstr>
      <vt:lpstr>Wingdings</vt:lpstr>
      <vt:lpstr>Advantage</vt:lpstr>
      <vt:lpstr>William Stallings, Computer Organization and Architecture, 9th Edition</vt:lpstr>
      <vt:lpstr>Objectives</vt:lpstr>
      <vt:lpstr>Contents</vt:lpstr>
      <vt:lpstr>13.1- Addressing Modes</vt:lpstr>
      <vt:lpstr>Addressing  Modes</vt:lpstr>
      <vt:lpstr>Basic Addressing Modes</vt:lpstr>
      <vt:lpstr>Immediate Addressing</vt:lpstr>
      <vt:lpstr>Direct Addressing</vt:lpstr>
      <vt:lpstr>Indirect Addressing</vt:lpstr>
      <vt:lpstr>Register Addressing</vt:lpstr>
      <vt:lpstr>Register Indirect Addressing</vt:lpstr>
      <vt:lpstr>Displacement Addressing</vt:lpstr>
      <vt:lpstr>Relative Addressing</vt:lpstr>
      <vt:lpstr>Base-Register Addressing</vt:lpstr>
      <vt:lpstr>Indexed Addressing</vt:lpstr>
      <vt:lpstr>Stack Addressing</vt:lpstr>
      <vt:lpstr>13.3- Instruction Formats</vt:lpstr>
      <vt:lpstr>Instruction Length</vt:lpstr>
      <vt:lpstr>Allocation of Bits</vt:lpstr>
      <vt:lpstr>PDP-8 Instruction Format</vt:lpstr>
      <vt:lpstr>PDP-10 Instruction Format</vt:lpstr>
      <vt:lpstr>Variable-Length Instructions</vt:lpstr>
      <vt:lpstr>PDP-11 Instruction Format</vt:lpstr>
      <vt:lpstr>VAX Instruction Examples</vt:lpstr>
      <vt:lpstr>x86 Instruction Format</vt:lpstr>
      <vt:lpstr>13.5- Assembly Language</vt:lpstr>
      <vt:lpstr>Assembler – Assembly Compiler</vt:lpstr>
      <vt:lpstr>Assembly Language (Wiki)</vt:lpstr>
      <vt:lpstr>Assembly Language (Wiki)...</vt:lpstr>
      <vt:lpstr>Exercises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Addressing Modes</dc:title>
  <dc:creator>Adrian &amp; Wendy</dc:creator>
  <cp:lastModifiedBy>Nguyen Dang Loc</cp:lastModifiedBy>
  <cp:revision>98</cp:revision>
  <dcterms:created xsi:type="dcterms:W3CDTF">2012-07-21T04:30:17Z</dcterms:created>
  <dcterms:modified xsi:type="dcterms:W3CDTF">2021-04-02T09:05:10Z</dcterms:modified>
</cp:coreProperties>
</file>