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4"/>
  </p:notesMasterIdLst>
  <p:handoutMasterIdLst>
    <p:handoutMasterId r:id="rId25"/>
  </p:handoutMasterIdLst>
  <p:sldIdLst>
    <p:sldId id="311" r:id="rId2"/>
    <p:sldId id="321" r:id="rId3"/>
    <p:sldId id="322" r:id="rId4"/>
    <p:sldId id="257" r:id="rId5"/>
    <p:sldId id="276" r:id="rId6"/>
    <p:sldId id="260" r:id="rId7"/>
    <p:sldId id="261" r:id="rId8"/>
    <p:sldId id="323" r:id="rId9"/>
    <p:sldId id="265" r:id="rId10"/>
    <p:sldId id="266" r:id="rId11"/>
    <p:sldId id="267" r:id="rId12"/>
    <p:sldId id="268" r:id="rId13"/>
    <p:sldId id="315" r:id="rId14"/>
    <p:sldId id="271" r:id="rId15"/>
    <p:sldId id="324" r:id="rId16"/>
    <p:sldId id="299" r:id="rId17"/>
    <p:sldId id="325" r:id="rId18"/>
    <p:sldId id="280" r:id="rId19"/>
    <p:sldId id="282" r:id="rId20"/>
    <p:sldId id="283" r:id="rId21"/>
    <p:sldId id="326" r:id="rId22"/>
    <p:sldId id="313"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a:srgbClr val="99FF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9" autoAdjust="0"/>
    <p:restoredTop sz="95281" autoAdjust="0"/>
  </p:normalViewPr>
  <p:slideViewPr>
    <p:cSldViewPr>
      <p:cViewPr varScale="1">
        <p:scale>
          <a:sx n="110" d="100"/>
          <a:sy n="110" d="100"/>
        </p:scale>
        <p:origin x="1380"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0.xml"/><Relationship Id="rId3" Type="http://schemas.openxmlformats.org/officeDocument/2006/relationships/slide" Target="slides/slide3.xml"/><Relationship Id="rId7" Type="http://schemas.openxmlformats.org/officeDocument/2006/relationships/slide" Target="slides/slide10.xml"/><Relationship Id="rId12" Type="http://schemas.openxmlformats.org/officeDocument/2006/relationships/slide" Target="slides/slide1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5.xml"/><Relationship Id="rId5" Type="http://schemas.openxmlformats.org/officeDocument/2006/relationships/slide" Target="slides/slide7.xml"/><Relationship Id="rId15" Type="http://schemas.openxmlformats.org/officeDocument/2006/relationships/slide" Target="slides/slide22.xml"/><Relationship Id="rId10" Type="http://schemas.openxmlformats.org/officeDocument/2006/relationships/slide" Target="slides/slide14.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3546451-0A7F-D945-AFB3-86539740A1F6}">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Term first coined in 1987</a:t>
          </a: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Refers to a machine that is </a:t>
          </a:r>
          <a:r>
            <a:rPr lang="en-US" dirty="0">
              <a:solidFill>
                <a:schemeClr val="accent6">
                  <a:lumMod val="60000"/>
                  <a:lumOff val="40000"/>
                </a:schemeClr>
              </a:solidFill>
              <a:effectLst>
                <a:outerShdw blurRad="38100" dist="38100" dir="2700000" algn="tl">
                  <a:srgbClr val="000000">
                    <a:alpha val="43137"/>
                  </a:srgbClr>
                </a:outerShdw>
              </a:effectLst>
            </a:rPr>
            <a:t>designed to improve the performance </a:t>
          </a:r>
          <a:r>
            <a:rPr lang="en-US" dirty="0">
              <a:effectLst>
                <a:outerShdw blurRad="38100" dist="38100" dir="2700000" algn="tl">
                  <a:srgbClr val="000000">
                    <a:alpha val="43137"/>
                  </a:srgbClr>
                </a:outerShdw>
              </a:effectLst>
            </a:rPr>
            <a:t>of the execution of scalar instructions</a:t>
          </a: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ln>
          <a:solidFill>
            <a:schemeClr val="accent1"/>
          </a:solidFill>
        </a:ln>
      </dgm:spPr>
      <dgm:t>
        <a:bodyPr/>
        <a:lstStyle/>
        <a:p>
          <a:pPr rtl="0"/>
          <a:r>
            <a:rPr lang="en-US" dirty="0">
              <a:effectLst>
                <a:outerShdw blurRad="38100" dist="38100" dir="2700000" algn="tl">
                  <a:srgbClr val="000000">
                    <a:alpha val="43137"/>
                  </a:srgbClr>
                </a:outerShdw>
              </a:effectLst>
            </a:rPr>
            <a:t>In most applications the bulk (almost) of the operations are on scalar quantities</a:t>
          </a: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Represents the next step in the evolution of high-performance general-purpose processors</a:t>
          </a: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Essence of the approach is the </a:t>
          </a:r>
          <a:r>
            <a:rPr lang="en-US" u="sng" dirty="0">
              <a:solidFill>
                <a:schemeClr val="accent6">
                  <a:lumMod val="60000"/>
                  <a:lumOff val="40000"/>
                </a:schemeClr>
              </a:solidFill>
              <a:effectLst>
                <a:outerShdw blurRad="38100" dist="38100" dir="2700000" algn="tl">
                  <a:srgbClr val="000000">
                    <a:alpha val="43137"/>
                  </a:srgbClr>
                </a:outerShdw>
              </a:effectLst>
            </a:rPr>
            <a:t>ability to execute instructions independently and concurrently in different pipelines</a:t>
          </a: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ln>
          <a:solidFill>
            <a:schemeClr val="accent1"/>
          </a:solidFill>
        </a:ln>
      </dgm:spPr>
      <dgm:t>
        <a:bodyPr/>
        <a:lstStyle/>
        <a:p>
          <a:pPr rtl="0"/>
          <a:r>
            <a:rPr lang="en-US" dirty="0">
              <a:effectLst>
                <a:outerShdw blurRad="38100" dist="38100" dir="2700000" algn="tl">
                  <a:srgbClr val="000000">
                    <a:alpha val="43137"/>
                  </a:srgbClr>
                </a:outerShdw>
              </a:effectLst>
            </a:rPr>
            <a:t>Concept can be further exploited by allowing instructions to be executed in an order different from the program order</a:t>
          </a: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pt>
    <dgm:pt modelId="{0E85A06D-5EA6-6F48-84D4-C6C5C0FFDA4B}" type="pres">
      <dgm:prSet presAssocID="{23546451-0A7F-D945-AFB3-86539740A1F6}" presName="node" presStyleLbl="node1" presStyleIdx="0" presStyleCnt="6">
        <dgm:presLayoutVars>
          <dgm:bulletEnabled val="1"/>
        </dgm:presLayoutVars>
      </dgm:prSet>
      <dgm:spPr/>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pt>
  </dgm:ptLst>
  <dgm:cxnLst>
    <dgm:cxn modelId="{49C1C80B-D7BA-6145-BCC7-185FD2952AC5}" type="presOf" srcId="{080EF3B0-C666-4241-885E-B86E3A4DF3BE}" destId="{D498951D-B9E5-074D-A633-8765BD0E40E7}" srcOrd="0" destOrd="0" presId="urn:microsoft.com/office/officeart/2005/8/layout/default"/>
    <dgm:cxn modelId="{72328E18-C482-6244-AE3D-3C20C0D0662F}" srcId="{06770207-E8F9-274C-B2D0-7F48805A0569}" destId="{6635D30B-C01A-E64C-89DF-F743F5B3200B}" srcOrd="5" destOrd="0" parTransId="{40DF8400-4872-6241-B296-72CE4AF92512}" sibTransId="{CF343699-F151-604D-9DA7-1A9931B9BEB5}"/>
    <dgm:cxn modelId="{5C05591D-E0C5-E745-BECD-0B88B0822517}" type="presOf" srcId="{E860D186-F591-2F4F-8665-BF7EA64D0A37}" destId="{9468F249-2229-6343-955A-16E121E67C0B}" srcOrd="0" destOrd="0" presId="urn:microsoft.com/office/officeart/2005/8/layout/default"/>
    <dgm:cxn modelId="{3E8C0426-10AB-4840-8F2B-A5BA1DA59222}" type="presOf" srcId="{06770207-E8F9-274C-B2D0-7F48805A0569}" destId="{B4372D5C-9BB6-CA40-B31B-A552D93CA37C}" srcOrd="0" destOrd="0" presId="urn:microsoft.com/office/officeart/2005/8/layout/default"/>
    <dgm:cxn modelId="{56D0ED35-4F83-D346-A39C-73F555FC56EB}" type="presOf" srcId="{0B9416B4-8593-2940-95D7-C4901EE5254E}" destId="{CA4CB505-AC4B-A344-9B73-DBAE688B3B56}" srcOrd="0" destOrd="0" presId="urn:microsoft.com/office/officeart/2005/8/layout/default"/>
    <dgm:cxn modelId="{872FE950-61ED-7F4C-B12F-54B8D15B1C1D}" srcId="{06770207-E8F9-274C-B2D0-7F48805A0569}" destId="{FBD38ED5-0C16-A448-93D8-1A36839046B6}" srcOrd="3" destOrd="0" parTransId="{5CEB8A04-BED6-814C-BA38-FA1E7284BC3F}" sibTransId="{D27A1059-5D09-CD43-90C2-D89F91098134}"/>
    <dgm:cxn modelId="{641FE353-4C48-204B-9CDD-08F9D07FCB91}" type="presOf" srcId="{23546451-0A7F-D945-AFB3-86539740A1F6}" destId="{0E85A06D-5EA6-6F48-84D4-C6C5C0FFDA4B}" srcOrd="0" destOrd="0" presId="urn:microsoft.com/office/officeart/2005/8/layout/default"/>
    <dgm:cxn modelId="{9C908954-EAB6-624F-AD71-11B86B379818}" type="presOf" srcId="{6635D30B-C01A-E64C-89DF-F743F5B3200B}" destId="{5B42ECAD-645F-8245-B99E-D104F7E56740}" srcOrd="0" destOrd="0" presId="urn:microsoft.com/office/officeart/2005/8/layout/default"/>
    <dgm:cxn modelId="{3F3C4279-FE42-FA4A-BEDC-962AE0A5BDA1}" srcId="{06770207-E8F9-274C-B2D0-7F48805A0569}" destId="{E860D186-F591-2F4F-8665-BF7EA64D0A37}" srcOrd="1" destOrd="0" parTransId="{8EEDF29D-F18E-CE48-AAFF-D3E36CD13A87}" sibTransId="{BA6DD07D-4CFE-EF4C-A87B-7EF49F1AFDBD}"/>
    <dgm:cxn modelId="{91665A90-F719-304D-9C72-9CA2D7FF075A}" type="presOf" srcId="{FBD38ED5-0C16-A448-93D8-1A36839046B6}" destId="{300E7B59-DB65-E342-8A39-01609CEE9560}" srcOrd="0" destOrd="0" presId="urn:microsoft.com/office/officeart/2005/8/layout/default"/>
    <dgm:cxn modelId="{DBB944AF-3317-DE4A-9F1B-D1E247B1CEA5}" srcId="{06770207-E8F9-274C-B2D0-7F48805A0569}" destId="{0B9416B4-8593-2940-95D7-C4901EE5254E}" srcOrd="4" destOrd="0" parTransId="{54226844-DBC9-3243-A6BF-43A9226CB424}" sibTransId="{7DE9C6ED-9BC4-EE41-B7F7-0F1C6B60A220}"/>
    <dgm:cxn modelId="{AB5104C3-5259-4B42-A0E2-BEDC01453BEA}" srcId="{06770207-E8F9-274C-B2D0-7F48805A0569}" destId="{23546451-0A7F-D945-AFB3-86539740A1F6}" srcOrd="0" destOrd="0" parTransId="{EF00463F-1226-4D47-9165-FD7A200A213C}" sibTransId="{DA271BAF-2D6D-5C47-9DC0-B2CF89DC40CB}"/>
    <dgm:cxn modelId="{357191D1-23F9-7343-B4A8-7F6B9FC27CB2}" srcId="{06770207-E8F9-274C-B2D0-7F48805A0569}" destId="{080EF3B0-C666-4241-885E-B86E3A4DF3BE}" srcOrd="2" destOrd="0" parTransId="{0D0067CF-5474-2345-8851-6D51F101E0B1}" sibTransId="{B1C953F8-9C64-3140-B300-A718C6D10265}"/>
    <dgm:cxn modelId="{F68E817B-59BE-A44A-9962-D5A0C6C3754A}" type="presParOf" srcId="{B4372D5C-9BB6-CA40-B31B-A552D93CA37C}" destId="{0E85A06D-5EA6-6F48-84D4-C6C5C0FFDA4B}" srcOrd="0" destOrd="0" presId="urn:microsoft.com/office/officeart/2005/8/layout/default"/>
    <dgm:cxn modelId="{FAD1788A-3E66-1C47-A2EE-4392649FA56C}" type="presParOf" srcId="{B4372D5C-9BB6-CA40-B31B-A552D93CA37C}" destId="{86D08747-5BEA-A44A-AEBF-9B228BB6E8D3}" srcOrd="1" destOrd="0" presId="urn:microsoft.com/office/officeart/2005/8/layout/default"/>
    <dgm:cxn modelId="{8C87236B-FD3D-C648-8F81-5B6284784ADE}" type="presParOf" srcId="{B4372D5C-9BB6-CA40-B31B-A552D93CA37C}" destId="{9468F249-2229-6343-955A-16E121E67C0B}" srcOrd="2" destOrd="0" presId="urn:microsoft.com/office/officeart/2005/8/layout/default"/>
    <dgm:cxn modelId="{0C1B01CB-1311-DD48-9633-D331D9197FD0}" type="presParOf" srcId="{B4372D5C-9BB6-CA40-B31B-A552D93CA37C}" destId="{E38BD760-CBD2-A74F-A348-4D2220C09F02}" srcOrd="3" destOrd="0" presId="urn:microsoft.com/office/officeart/2005/8/layout/default"/>
    <dgm:cxn modelId="{17697351-03D3-0244-813A-2D7A3CA6D771}" type="presParOf" srcId="{B4372D5C-9BB6-CA40-B31B-A552D93CA37C}" destId="{D498951D-B9E5-074D-A633-8765BD0E40E7}" srcOrd="4" destOrd="0" presId="urn:microsoft.com/office/officeart/2005/8/layout/default"/>
    <dgm:cxn modelId="{21A160F8-FAEE-2B4F-ABDC-2040EB49AF31}" type="presParOf" srcId="{B4372D5C-9BB6-CA40-B31B-A552D93CA37C}" destId="{D604DB1D-1EE6-7144-9EF4-55DAB5D39A52}" srcOrd="5" destOrd="0" presId="urn:microsoft.com/office/officeart/2005/8/layout/default"/>
    <dgm:cxn modelId="{27BF99DE-C5BA-2944-8B2A-C6E2AB224D52}" type="presParOf" srcId="{B4372D5C-9BB6-CA40-B31B-A552D93CA37C}" destId="{300E7B59-DB65-E342-8A39-01609CEE9560}" srcOrd="6" destOrd="0" presId="urn:microsoft.com/office/officeart/2005/8/layout/default"/>
    <dgm:cxn modelId="{F14FBC98-278D-6A4D-A599-68700C7B54BE}" type="presParOf" srcId="{B4372D5C-9BB6-CA40-B31B-A552D93CA37C}" destId="{27C5CCF5-123F-1246-A67C-B0E3F994F65C}" srcOrd="7" destOrd="0" presId="urn:microsoft.com/office/officeart/2005/8/layout/default"/>
    <dgm:cxn modelId="{4FD07230-B8D5-F74E-B5FB-6C1BC03049EE}" type="presParOf" srcId="{B4372D5C-9BB6-CA40-B31B-A552D93CA37C}" destId="{CA4CB505-AC4B-A344-9B73-DBAE688B3B56}" srcOrd="8" destOrd="0" presId="urn:microsoft.com/office/officeart/2005/8/layout/default"/>
    <dgm:cxn modelId="{6C090782-7520-9F4C-8C2B-69A910254D41}" type="presParOf" srcId="{B4372D5C-9BB6-CA40-B31B-A552D93CA37C}" destId="{F90B1948-796B-8A46-80BB-F0FF9E483867}" srcOrd="9" destOrd="0" presId="urn:microsoft.com/office/officeart/2005/8/layout/default"/>
    <dgm:cxn modelId="{F82E3F8F-40EC-5148-8D37-CB6AB2025E58}" type="presParOf" srcId="{B4372D5C-9BB6-CA40-B31B-A552D93CA37C}" destId="{5B42ECAD-645F-8245-B99E-D104F7E5674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Output and antidependencies occur because register contents may not reflect the correct ordering from the program</a:t>
          </a: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ln>
          <a:solidFill>
            <a:schemeClr val="accent1"/>
          </a:solidFill>
        </a:ln>
      </dgm:spPr>
      <dgm:t>
        <a:bodyPr/>
        <a:lstStyle/>
        <a:p>
          <a:endParaRPr lang="en-US" dirty="0"/>
        </a:p>
      </dgm:t>
    </dgm:pt>
    <dgm:pt modelId="{C576F49B-7A7D-7049-968E-0D7733DF143E}">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May result in a pipeline stall (nghẽn)</a:t>
          </a: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ln>
          <a:solidFill>
            <a:schemeClr val="accent1"/>
          </a:solidFill>
        </a:ln>
      </dgm:spPr>
      <dgm:t>
        <a:bodyPr/>
        <a:lstStyle/>
        <a:p>
          <a:endParaRPr lang="en-US" dirty="0"/>
        </a:p>
      </dgm:t>
    </dgm:pt>
    <dgm:pt modelId="{7169DFE4-1FF9-8D4B-9797-71FBB2B64AF6}">
      <dgm:prSet/>
      <dgm:spPr>
        <a:ln>
          <a:solidFill>
            <a:schemeClr val="accent1"/>
          </a:solidFill>
        </a:ln>
      </dgm:spPr>
      <dgm:t>
        <a:bodyPr/>
        <a:lstStyle/>
        <a:p>
          <a:pPr rtl="0"/>
          <a:r>
            <a:rPr lang="en-US" dirty="0">
              <a:effectLst>
                <a:outerShdw blurRad="38100" dist="38100" dir="2700000" algn="tl">
                  <a:srgbClr val="000000">
                    <a:alpha val="43137"/>
                  </a:srgbClr>
                </a:outerShdw>
              </a:effectLst>
            </a:rPr>
            <a:t>Registers allocated dynamically</a:t>
          </a: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custScaleY="89984" custLinFactNeighborY="38008">
        <dgm:presLayoutVars>
          <dgm:bulletEnabled val="1"/>
        </dgm:presLayoutVars>
      </dgm:prSet>
      <dgm:spPr/>
    </dgm:pt>
    <dgm:pt modelId="{A63A6BB4-631A-F541-A6C4-BD7C6D329DDC}" type="pres">
      <dgm:prSet presAssocID="{53B70887-0632-164A-91EE-F84480B9716A}" presName="ThreeNodes_2" presStyleLbl="node1" presStyleIdx="1" presStyleCnt="3" custScaleY="41959" custLinFactNeighborY="-5452">
        <dgm:presLayoutVars>
          <dgm:bulletEnabled val="1"/>
        </dgm:presLayoutVars>
      </dgm:prSet>
      <dgm:spPr/>
    </dgm:pt>
    <dgm:pt modelId="{2A50F408-9870-6649-B2DC-8132E229FE59}" type="pres">
      <dgm:prSet presAssocID="{53B70887-0632-164A-91EE-F84480B9716A}" presName="ThreeNodes_3" presStyleLbl="node1" presStyleIdx="2" presStyleCnt="3" custScaleY="40231" custLinFactNeighborY="-62883">
        <dgm:presLayoutVars>
          <dgm:bulletEnabled val="1"/>
        </dgm:presLayoutVars>
      </dgm:prSet>
      <dgm:spPr/>
    </dgm:pt>
    <dgm:pt modelId="{8A8FF73D-6895-2448-830F-4E9AE4DC3C03}" type="pres">
      <dgm:prSet presAssocID="{53B70887-0632-164A-91EE-F84480B9716A}" presName="ThreeConn_1-2" presStyleLbl="fgAccFollowNode1" presStyleIdx="0" presStyleCnt="2" custLinFactNeighborY="45143">
        <dgm:presLayoutVars>
          <dgm:bulletEnabled val="1"/>
        </dgm:presLayoutVars>
      </dgm:prSet>
      <dgm:spPr/>
    </dgm:pt>
    <dgm:pt modelId="{22ECF5CB-3144-F94E-A7F2-7180A9A6B2BD}" type="pres">
      <dgm:prSet presAssocID="{53B70887-0632-164A-91EE-F84480B9716A}" presName="ThreeConn_2-3" presStyleLbl="fgAccFollowNode1" presStyleIdx="1" presStyleCnt="2" custScaleY="100000" custLinFactNeighborY="-33151">
        <dgm:presLayoutVars>
          <dgm:bulletEnabled val="1"/>
        </dgm:presLayoutVars>
      </dgm:prSet>
      <dgm:spPr/>
    </dgm:pt>
    <dgm:pt modelId="{19F80D04-5105-FE4C-8942-7946D27255DF}" type="pres">
      <dgm:prSet presAssocID="{53B70887-0632-164A-91EE-F84480B9716A}" presName="ThreeNodes_1_text" presStyleLbl="node1" presStyleIdx="2" presStyleCnt="3">
        <dgm:presLayoutVars>
          <dgm:bulletEnabled val="1"/>
        </dgm:presLayoutVars>
      </dgm:prSet>
      <dgm:spPr/>
    </dgm:pt>
    <dgm:pt modelId="{81E1DB5A-51F8-704C-BEB0-41756D537339}" type="pres">
      <dgm:prSet presAssocID="{53B70887-0632-164A-91EE-F84480B9716A}" presName="ThreeNodes_2_text" presStyleLbl="node1" presStyleIdx="2" presStyleCnt="3">
        <dgm:presLayoutVars>
          <dgm:bulletEnabled val="1"/>
        </dgm:presLayoutVars>
      </dgm:prSet>
      <dgm:spPr/>
    </dgm:pt>
    <dgm:pt modelId="{F7F130AF-91E5-8F4B-BD3A-84EE15FD26D3}" type="pres">
      <dgm:prSet presAssocID="{53B70887-0632-164A-91EE-F84480B9716A}" presName="ThreeNodes_3_text" presStyleLbl="node1" presStyleIdx="2" presStyleCnt="3">
        <dgm:presLayoutVars>
          <dgm:bulletEnabled val="1"/>
        </dgm:presLayoutVars>
      </dgm:prSet>
      <dgm:spPr/>
    </dgm:pt>
  </dgm:ptLst>
  <dgm:cxnLst>
    <dgm:cxn modelId="{02D87A00-34EB-E84A-B4B7-7A6962079D4C}" srcId="{53B70887-0632-164A-91EE-F84480B9716A}" destId="{C576F49B-7A7D-7049-968E-0D7733DF143E}" srcOrd="1" destOrd="0" parTransId="{00FEF39B-1544-5540-BC40-F8DFACF4F3F2}" sibTransId="{6C82B35B-1157-CD4F-87FD-A6A6701FBF0A}"/>
    <dgm:cxn modelId="{12889F65-0A0B-3640-BDF0-FB086C4E5CE7}" type="presOf" srcId="{C41F9DE7-CFF6-C445-BDF9-0F503863B044}" destId="{19F80D04-5105-FE4C-8942-7946D27255DF}" srcOrd="1" destOrd="0" presId="urn:microsoft.com/office/officeart/2005/8/layout/vProcess5"/>
    <dgm:cxn modelId="{7644D86B-A3AE-D24D-8F4E-627793E74915}" type="presOf" srcId="{7169DFE4-1FF9-8D4B-9797-71FBB2B64AF6}" destId="{2A50F408-9870-6649-B2DC-8132E229FE59}" srcOrd="0"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91B1D255-3E28-314E-8460-B7674ECAD730}" type="presOf" srcId="{C41F9DE7-CFF6-C445-BDF9-0F503863B044}" destId="{95899F77-A380-A24B-91DE-A74798A203B8}" srcOrd="0" destOrd="0" presId="urn:microsoft.com/office/officeart/2005/8/layout/vProcess5"/>
    <dgm:cxn modelId="{A6A7BF82-DFD8-3C40-8471-6C479BEA4C09}" srcId="{53B70887-0632-164A-91EE-F84480B9716A}" destId="{C41F9DE7-CFF6-C445-BDF9-0F503863B044}" srcOrd="0" destOrd="0" parTransId="{4B20DAE4-2D2E-A74C-8D43-0363CB1C46E6}" sibTransId="{C19EEE46-4A97-CC48-AD29-DF007BA77806}"/>
    <dgm:cxn modelId="{F97C5383-6715-C745-B4B3-E8F57FB46B6E}" type="presOf" srcId="{7169DFE4-1FF9-8D4B-9797-71FBB2B64AF6}" destId="{F7F130AF-91E5-8F4B-BD3A-84EE15FD26D3}" srcOrd="1" destOrd="0" presId="urn:microsoft.com/office/officeart/2005/8/layout/vProcess5"/>
    <dgm:cxn modelId="{C453AE91-089F-2745-ABF4-1D0B396443DD}" srcId="{53B70887-0632-164A-91EE-F84480B9716A}" destId="{7169DFE4-1FF9-8D4B-9797-71FBB2B64AF6}" srcOrd="2" destOrd="0" parTransId="{B489D80A-73F0-8643-959E-E85AF9DA81B9}" sibTransId="{974116CD-8907-7E4D-B126-DB23D94CD0F7}"/>
    <dgm:cxn modelId="{9D5973A2-1F04-1145-92DF-5D9C377085FF}" type="presOf" srcId="{C576F49B-7A7D-7049-968E-0D7733DF143E}" destId="{A63A6BB4-631A-F541-A6C4-BD7C6D329DDC}" srcOrd="0" destOrd="0" presId="urn:microsoft.com/office/officeart/2005/8/layout/vProcess5"/>
    <dgm:cxn modelId="{1D9DACB5-8947-124C-867C-4BDB84D487FB}" type="presOf" srcId="{C576F49B-7A7D-7049-968E-0D7733DF143E}" destId="{81E1DB5A-51F8-704C-BEB0-41756D537339}" srcOrd="1" destOrd="0" presId="urn:microsoft.com/office/officeart/2005/8/layout/vProcess5"/>
    <dgm:cxn modelId="{99A845BF-C7D7-8E41-B87A-78E052DEDD4B}" type="presOf" srcId="{C19EEE46-4A97-CC48-AD29-DF007BA77806}" destId="{8A8FF73D-6895-2448-830F-4E9AE4DC3C03}" srcOrd="0" destOrd="0" presId="urn:microsoft.com/office/officeart/2005/8/layout/vProcess5"/>
    <dgm:cxn modelId="{0C4B69F5-CE13-FD48-93A5-618F36EB7EF9}" type="presOf" srcId="{53B70887-0632-164A-91EE-F84480B9716A}" destId="{AB927E4D-B04C-EE4E-B15D-5E4C87597F9C}" srcOrd="0"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5A06D-5EA6-6F48-84D4-C6C5C0FFDA4B}">
      <dsp:nvSpPr>
        <dsp:cNvPr id="0" name=""/>
        <dsp:cNvSpPr/>
      </dsp:nvSpPr>
      <dsp:spPr>
        <a:xfrm>
          <a:off x="429797" y="1116"/>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Term first coined in 1987</a:t>
          </a:r>
        </a:p>
      </dsp:txBody>
      <dsp:txXfrm>
        <a:off x="429797" y="1116"/>
        <a:ext cx="2856383" cy="1713830"/>
      </dsp:txXfrm>
    </dsp:sp>
    <dsp:sp modelId="{9468F249-2229-6343-955A-16E121E67C0B}">
      <dsp:nvSpPr>
        <dsp:cNvPr id="0" name=""/>
        <dsp:cNvSpPr/>
      </dsp:nvSpPr>
      <dsp:spPr>
        <a:xfrm>
          <a:off x="3571819" y="1116"/>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Refers to a machine that is </a:t>
          </a:r>
          <a:r>
            <a:rPr lang="en-US" sz="1900" kern="1200" dirty="0">
              <a:solidFill>
                <a:schemeClr val="accent6">
                  <a:lumMod val="60000"/>
                  <a:lumOff val="40000"/>
                </a:schemeClr>
              </a:solidFill>
              <a:effectLst>
                <a:outerShdw blurRad="38100" dist="38100" dir="2700000" algn="tl">
                  <a:srgbClr val="000000">
                    <a:alpha val="43137"/>
                  </a:srgbClr>
                </a:outerShdw>
              </a:effectLst>
            </a:rPr>
            <a:t>designed to improve the performance </a:t>
          </a:r>
          <a:r>
            <a:rPr lang="en-US" sz="1900" kern="1200" dirty="0">
              <a:effectLst>
                <a:outerShdw blurRad="38100" dist="38100" dir="2700000" algn="tl">
                  <a:srgbClr val="000000">
                    <a:alpha val="43137"/>
                  </a:srgbClr>
                </a:outerShdw>
              </a:effectLst>
            </a:rPr>
            <a:t>of the execution of scalar instructions</a:t>
          </a:r>
        </a:p>
      </dsp:txBody>
      <dsp:txXfrm>
        <a:off x="3571819" y="1116"/>
        <a:ext cx="2856383" cy="1713830"/>
      </dsp:txXfrm>
    </dsp:sp>
    <dsp:sp modelId="{D498951D-B9E5-074D-A633-8765BD0E40E7}">
      <dsp:nvSpPr>
        <dsp:cNvPr id="0" name=""/>
        <dsp:cNvSpPr/>
      </dsp:nvSpPr>
      <dsp:spPr>
        <a:xfrm>
          <a:off x="429797" y="2000584"/>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In most applications the bulk (almost) of the operations are on scalar quantities</a:t>
          </a:r>
        </a:p>
      </dsp:txBody>
      <dsp:txXfrm>
        <a:off x="429797" y="2000584"/>
        <a:ext cx="2856383" cy="1713830"/>
      </dsp:txXfrm>
    </dsp:sp>
    <dsp:sp modelId="{300E7B59-DB65-E342-8A39-01609CEE9560}">
      <dsp:nvSpPr>
        <dsp:cNvPr id="0" name=""/>
        <dsp:cNvSpPr/>
      </dsp:nvSpPr>
      <dsp:spPr>
        <a:xfrm>
          <a:off x="3571819" y="2000584"/>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Represents the next step in the evolution of high-performance general-purpose processors</a:t>
          </a:r>
        </a:p>
      </dsp:txBody>
      <dsp:txXfrm>
        <a:off x="3571819" y="2000584"/>
        <a:ext cx="2856383" cy="1713830"/>
      </dsp:txXfrm>
    </dsp:sp>
    <dsp:sp modelId="{CA4CB505-AC4B-A344-9B73-DBAE688B3B56}">
      <dsp:nvSpPr>
        <dsp:cNvPr id="0" name=""/>
        <dsp:cNvSpPr/>
      </dsp:nvSpPr>
      <dsp:spPr>
        <a:xfrm>
          <a:off x="429797" y="4000053"/>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Essence of the approach is the </a:t>
          </a:r>
          <a:r>
            <a:rPr lang="en-US" sz="1900" u="sng" kern="1200" dirty="0">
              <a:solidFill>
                <a:schemeClr val="accent6">
                  <a:lumMod val="60000"/>
                  <a:lumOff val="40000"/>
                </a:schemeClr>
              </a:solidFill>
              <a:effectLst>
                <a:outerShdw blurRad="38100" dist="38100" dir="2700000" algn="tl">
                  <a:srgbClr val="000000">
                    <a:alpha val="43137"/>
                  </a:srgbClr>
                </a:outerShdw>
              </a:effectLst>
            </a:rPr>
            <a:t>ability to execute instructions independently and concurrently in different pipelines</a:t>
          </a:r>
        </a:p>
      </dsp:txBody>
      <dsp:txXfrm>
        <a:off x="429797" y="4000053"/>
        <a:ext cx="2856383" cy="1713830"/>
      </dsp:txXfrm>
    </dsp:sp>
    <dsp:sp modelId="{5B42ECAD-645F-8245-B99E-D104F7E56740}">
      <dsp:nvSpPr>
        <dsp:cNvPr id="0" name=""/>
        <dsp:cNvSpPr/>
      </dsp:nvSpPr>
      <dsp:spPr>
        <a:xfrm>
          <a:off x="3571819" y="4000053"/>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effectLst>
                <a:outerShdw blurRad="38100" dist="38100" dir="2700000" algn="tl">
                  <a:srgbClr val="000000">
                    <a:alpha val="43137"/>
                  </a:srgbClr>
                </a:outerShdw>
              </a:effectLst>
            </a:rPr>
            <a:t>Concept can be further exploited by allowing instructions to be executed in an order different from the program order</a:t>
          </a:r>
        </a:p>
      </dsp:txBody>
      <dsp:txXfrm>
        <a:off x="3571819" y="4000053"/>
        <a:ext cx="2856383" cy="1713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99F77-A380-A24B-91DE-A74798A203B8}">
      <dsp:nvSpPr>
        <dsp:cNvPr id="0" name=""/>
        <dsp:cNvSpPr/>
      </dsp:nvSpPr>
      <dsp:spPr>
        <a:xfrm>
          <a:off x="0" y="613566"/>
          <a:ext cx="6995160" cy="128350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Output and antidependencies occur because register contents may not reflect the correct ordering from the program</a:t>
          </a:r>
        </a:p>
      </dsp:txBody>
      <dsp:txXfrm>
        <a:off x="37593" y="651159"/>
        <a:ext cx="5464364" cy="1208317"/>
      </dsp:txXfrm>
    </dsp:sp>
    <dsp:sp modelId="{A63A6BB4-631A-F541-A6C4-BD7C6D329DDC}">
      <dsp:nvSpPr>
        <dsp:cNvPr id="0" name=""/>
        <dsp:cNvSpPr/>
      </dsp:nvSpPr>
      <dsp:spPr>
        <a:xfrm>
          <a:off x="617219" y="2000270"/>
          <a:ext cx="6995160" cy="598490"/>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May result in a pipeline stall (nghẽn)</a:t>
          </a:r>
        </a:p>
      </dsp:txBody>
      <dsp:txXfrm>
        <a:off x="634748" y="2017799"/>
        <a:ext cx="5415742" cy="563432"/>
      </dsp:txXfrm>
    </dsp:sp>
    <dsp:sp modelId="{2A50F408-9870-6649-B2DC-8132E229FE59}">
      <dsp:nvSpPr>
        <dsp:cNvPr id="0" name=""/>
        <dsp:cNvSpPr/>
      </dsp:nvSpPr>
      <dsp:spPr>
        <a:xfrm>
          <a:off x="1234439" y="2857513"/>
          <a:ext cx="6995160" cy="57384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dirty="0">
              <a:effectLst>
                <a:outerShdw blurRad="38100" dist="38100" dir="2700000" algn="tl">
                  <a:srgbClr val="000000">
                    <a:alpha val="43137"/>
                  </a:srgbClr>
                </a:outerShdw>
              </a:effectLst>
            </a:rPr>
            <a:t>Registers allocated dynamically</a:t>
          </a:r>
        </a:p>
      </dsp:txBody>
      <dsp:txXfrm>
        <a:off x="1251246" y="2874320"/>
        <a:ext cx="5417186" cy="540228"/>
      </dsp:txXfrm>
    </dsp:sp>
    <dsp:sp modelId="{8A8FF73D-6895-2448-830F-4E9AE4DC3C03}">
      <dsp:nvSpPr>
        <dsp:cNvPr id="0" name=""/>
        <dsp:cNvSpPr/>
      </dsp:nvSpPr>
      <dsp:spPr>
        <a:xfrm>
          <a:off x="6068020" y="1500201"/>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276626" y="1500201"/>
        <a:ext cx="509927" cy="697672"/>
      </dsp:txXfrm>
    </dsp:sp>
    <dsp:sp modelId="{22ECF5CB-3144-F94E-A7F2-7180A9A6B2BD}">
      <dsp:nvSpPr>
        <dsp:cNvPr id="0" name=""/>
        <dsp:cNvSpPr/>
      </dsp:nvSpPr>
      <dsp:spPr>
        <a:xfrm>
          <a:off x="6685240" y="2428894"/>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893846" y="2428894"/>
        <a:ext cx="509927" cy="6976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16 “Instruction-Level</a:t>
            </a:r>
            <a:r>
              <a:rPr lang="en-US" baseline="0" dirty="0">
                <a:latin typeface="Times New Roman" pitchFamily="-110" charset="0"/>
              </a:rPr>
              <a:t> Parallelism and Superscalar Processors</a:t>
            </a:r>
            <a:r>
              <a:rPr lang="en-US" dirty="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 by Thân</a:t>
            </a:r>
            <a:r>
              <a:rPr lang="en-US" baseline="0" dirty="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Times New Roman" pitchFamily="-110" charset="0"/>
            </a:endParaRPr>
          </a:p>
          <a:p>
            <a:r>
              <a:rPr kumimoji="1" lang="en-US" sz="1200" kern="1200" dirty="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Superscalar design arrived on the scene </a:t>
            </a:r>
            <a:r>
              <a:rPr kumimoji="1" lang="en-US" sz="1200" b="1" u="sng" kern="1200" dirty="0">
                <a:solidFill>
                  <a:schemeClr val="tx1"/>
                </a:solidFill>
                <a:latin typeface="Times New Roman" pitchFamily="-84" charset="0"/>
                <a:ea typeface="+mn-ea"/>
                <a:cs typeface="+mn-cs"/>
              </a:rPr>
              <a:t>hard on </a:t>
            </a:r>
            <a:r>
              <a:rPr kumimoji="1" lang="en-US" sz="1200" b="1" u="sng" kern="1200">
                <a:solidFill>
                  <a:schemeClr val="tx1"/>
                </a:solidFill>
                <a:latin typeface="Times New Roman" pitchFamily="-84" charset="0"/>
                <a:ea typeface="+mn-ea"/>
                <a:cs typeface="+mn-cs"/>
              </a:rPr>
              <a:t>the heels</a:t>
            </a:r>
            <a:r>
              <a:rPr kumimoji="1" lang="en-US" sz="1200" kern="1200">
                <a:solidFill>
                  <a:schemeClr val="tx1"/>
                </a:solidFill>
                <a:latin typeface="Times New Roman" pitchFamily="-84" charset="0"/>
                <a:ea typeface="+mn-ea"/>
                <a:cs typeface="+mn-cs"/>
              </a:rPr>
              <a:t> (điểm</a:t>
            </a:r>
            <a:r>
              <a:rPr kumimoji="1" lang="en-US" sz="1200" kern="1200" baseline="0">
                <a:solidFill>
                  <a:schemeClr val="tx1"/>
                </a:solidFill>
                <a:latin typeface="Times New Roman" pitchFamily="-84" charset="0"/>
                <a:ea typeface="+mn-ea"/>
                <a:cs typeface="+mn-cs"/>
              </a:rPr>
              <a:t> yêu)</a:t>
            </a:r>
            <a:r>
              <a:rPr kumimoji="1" lang="en-US" sz="1200" kern="1200">
                <a:solidFill>
                  <a:schemeClr val="tx1"/>
                </a:solidFill>
                <a:latin typeface="Times New Roman" pitchFamily="-84" charset="0"/>
                <a:ea typeface="+mn-ea"/>
                <a:cs typeface="+mn-cs"/>
              </a:rPr>
              <a:t> </a:t>
            </a:r>
            <a:r>
              <a:rPr kumimoji="1" lang="en-US" sz="1200" kern="1200" dirty="0">
                <a:solidFill>
                  <a:schemeClr val="tx1"/>
                </a:solidFill>
                <a:latin typeface="Times New Roman" pitchFamily="-84" charset="0"/>
                <a:ea typeface="+mn-ea"/>
                <a:cs typeface="+mn-cs"/>
              </a:rPr>
              <a:t>of RISC architecture. Although the simplified instruction set architecture of a RISC machine lends itself readily to superscalar techniques, the superscalar approach can be used on either a RISC or CISC architecture.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a:solidFill>
                  <a:schemeClr val="tx1"/>
                </a:solidFill>
                <a:latin typeface="Times New Roman" pitchFamily="-84" charset="0"/>
                <a:ea typeface="+mn-ea"/>
                <a:cs typeface="+mn-cs"/>
              </a:rPr>
              <a:t>superscalar. </a:t>
            </a:r>
            <a:r>
              <a:rPr kumimoji="1" lang="en-US" sz="1200" kern="1200" dirty="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this chapter, we begin with an overview of the superscalar approach, contrasting it with super pipelining. Next, we present the key design issues associated with superscalar implementation. Then we look at several important examples of superscalar architecture.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10</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exists when instructions in a sequence are independent and thus can be executed in parallel by overlapping. </a:t>
            </a:r>
            <a:endParaRPr lang="en-US" dirty="0"/>
          </a:p>
          <a:p>
            <a:endParaRPr lang="en-GB" dirty="0"/>
          </a:p>
          <a:p>
            <a:r>
              <a:rPr kumimoji="1" lang="en-US" sz="1200" kern="1200" dirty="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Machine parallelism </a:t>
            </a:r>
            <a:r>
              <a:rPr kumimoji="1" lang="en-US" sz="1200" kern="1200" dirty="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11</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a:solidFill>
                  <a:schemeClr val="tx1"/>
                </a:solidFill>
                <a:latin typeface="Times New Roman" pitchFamily="-84" charset="0"/>
                <a:ea typeface="+mn-ea"/>
                <a:cs typeface="+mn-cs"/>
              </a:rPr>
              <a:t>instruction issue </a:t>
            </a:r>
            <a:r>
              <a:rPr kumimoji="1" lang="en-US" sz="1200" kern="1200" dirty="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a:solidFill>
                  <a:schemeClr val="tx1"/>
                </a:solidFill>
                <a:latin typeface="Times New Roman" pitchFamily="-84" charset="0"/>
                <a:ea typeface="+mn-ea"/>
                <a:cs typeface="+mn-cs"/>
              </a:rPr>
              <a:t>instruction issue policy </a:t>
            </a:r>
            <a:r>
              <a:rPr kumimoji="1" lang="en-US" sz="1200" kern="1200" dirty="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general terms, we can group superscalar instruction issue policies into the </a:t>
            </a:r>
            <a:endParaRPr lang="en-US" dirty="0"/>
          </a:p>
          <a:p>
            <a:r>
              <a:rPr kumimoji="1" lang="en-US" sz="1200" kern="1200" dirty="0">
                <a:solidFill>
                  <a:schemeClr val="tx1"/>
                </a:solidFill>
                <a:latin typeface="Times New Roman" pitchFamily="-84" charset="0"/>
                <a:ea typeface="+mn-ea"/>
                <a:cs typeface="+mn-cs"/>
              </a:rPr>
              <a:t>following categories: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In-order issue with in-order completion</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In-order issue with </a:t>
            </a:r>
            <a:r>
              <a:rPr kumimoji="1" lang="en-US" sz="1200" b="1" kern="1200" dirty="0">
                <a:solidFill>
                  <a:schemeClr val="tx1"/>
                </a:solidFill>
                <a:latin typeface="Times New Roman" pitchFamily="-84" charset="0"/>
                <a:ea typeface="+mn-ea"/>
                <a:cs typeface="+mn-cs"/>
              </a:rPr>
              <a:t>out-of-order </a:t>
            </a:r>
            <a:r>
              <a:rPr kumimoji="1" lang="en-US" sz="1200" kern="1200" dirty="0">
                <a:solidFill>
                  <a:schemeClr val="tx1"/>
                </a:solidFill>
                <a:latin typeface="Times New Roman" pitchFamily="-84" charset="0"/>
                <a:ea typeface="+mn-ea"/>
                <a:cs typeface="+mn-cs"/>
              </a:rPr>
              <a:t>completion</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Out-of-order issue with out-of-order completion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essence, the processor is trying to look ahead of the current point of execution to locate instructions that can be brought into the pipeline and executed. Three types of orderings are important in this regard: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order in which instructions are fetched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order in which instructions are executed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order in which instructions update the contents of register and memory locations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12</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a:solidFill>
                  <a:schemeClr val="tx1"/>
                </a:solidFill>
                <a:latin typeface="Times New Roman" pitchFamily="-84" charset="0"/>
                <a:ea typeface="+mn-ea"/>
                <a:cs typeface="+mn-cs"/>
              </a:rPr>
              <a:t>issue) </a:t>
            </a:r>
            <a:r>
              <a:rPr kumimoji="1" lang="en-US" sz="1200" kern="1200" dirty="0">
                <a:solidFill>
                  <a:schemeClr val="tx1"/>
                </a:solidFill>
                <a:latin typeface="Times New Roman" pitchFamily="-84" charset="0"/>
                <a:ea typeface="+mn-ea"/>
                <a:cs typeface="+mn-cs"/>
              </a:rPr>
              <a:t>and to write results in that same order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I1 requires two cycles to execute.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I3 and I4 conflict for the same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depends on the value produced by I4.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and I6 conflict for a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a:p>
          <a:p>
            <a:r>
              <a:rPr kumimoji="1" lang="en-US" sz="1200" kern="1200" dirty="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a:solidFill>
                  <a:schemeClr val="tx1"/>
                </a:solidFill>
                <a:latin typeface="Times New Roman" pitchFamily="-84" charset="0"/>
                <a:ea typeface="+mn-ea"/>
                <a:cs typeface="+mn-cs"/>
              </a:rPr>
              <a:t>output dependency </a:t>
            </a:r>
            <a:r>
              <a:rPr kumimoji="1" lang="en-US" sz="1200" kern="1200" dirty="0">
                <a:solidFill>
                  <a:schemeClr val="tx1"/>
                </a:solidFill>
                <a:latin typeface="Times New Roman" pitchFamily="-84" charset="0"/>
                <a:ea typeface="+mn-ea"/>
                <a:cs typeface="+mn-cs"/>
              </a:rPr>
              <a:t>(also called </a:t>
            </a:r>
            <a:r>
              <a:rPr kumimoji="1" lang="en-US" sz="1200" b="1" kern="1200" dirty="0">
                <a:solidFill>
                  <a:schemeClr val="tx1"/>
                </a:solidFill>
                <a:latin typeface="Times New Roman" pitchFamily="-84" charset="0"/>
                <a:ea typeface="+mn-ea"/>
                <a:cs typeface="+mn-cs"/>
              </a:rPr>
              <a:t>write after write [WAW] dependency), </a:t>
            </a:r>
            <a:r>
              <a:rPr kumimoji="1" lang="en-US" sz="1200" kern="1200" dirty="0">
                <a:solidFill>
                  <a:schemeClr val="tx1"/>
                </a:solidFill>
                <a:latin typeface="Times New Roman" pitchFamily="-84" charset="0"/>
                <a:ea typeface="+mn-ea"/>
                <a:cs typeface="+mn-cs"/>
              </a:rPr>
              <a:t>arises.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With in-order issue, the processor will only decode instructions up to the point of a dependency or conflict. No additional instructions are decoded until the conflict is resolved. As a result, the processor cannot look ahead of the point of conflict to subsequent instructions that may be independent of those already in the pipeline and that may be usefully introduced into the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To allow </a:t>
            </a:r>
            <a:r>
              <a:rPr kumimoji="1" lang="en-US" sz="1200" b="1" kern="1200" dirty="0">
                <a:solidFill>
                  <a:schemeClr val="tx1"/>
                </a:solidFill>
                <a:latin typeface="Times New Roman" pitchFamily="-84" charset="0"/>
                <a:ea typeface="+mn-ea"/>
                <a:cs typeface="+mn-cs"/>
              </a:rPr>
              <a:t>out-of-order issue, </a:t>
            </a:r>
            <a:r>
              <a:rPr kumimoji="1" lang="en-US" sz="1200" kern="1200" dirty="0">
                <a:solidFill>
                  <a:schemeClr val="tx1"/>
                </a:solidFill>
                <a:latin typeface="Times New Roman" pitchFamily="-84" charset="0"/>
                <a:ea typeface="+mn-ea"/>
                <a:cs typeface="+mn-cs"/>
              </a:rPr>
              <a:t>it is necessary to decouple the decode and exe- cute stages of the pipeline. This is done with a buffer referred to as an </a:t>
            </a:r>
            <a:r>
              <a:rPr kumimoji="1" lang="en-US" sz="1200" b="1" kern="1200" dirty="0">
                <a:solidFill>
                  <a:schemeClr val="tx1"/>
                </a:solidFill>
                <a:latin typeface="Times New Roman" pitchFamily="-84" charset="0"/>
                <a:ea typeface="+mn-ea"/>
                <a:cs typeface="+mn-cs"/>
              </a:rPr>
              <a:t>instruction window. </a:t>
            </a:r>
            <a:r>
              <a:rPr kumimoji="1" lang="en-US" sz="1200" kern="1200" dirty="0">
                <a:solidFill>
                  <a:schemeClr val="tx1"/>
                </a:solidFill>
                <a:latin typeface="Times New Roman" pitchFamily="-84" charset="0"/>
                <a:ea typeface="+mn-ea"/>
                <a:cs typeface="+mn-cs"/>
              </a:rPr>
              <a:t>With this organization, after a processor has finished decoding an instruction, it is placed in the instruction window. As long as this buffer is not full, the processor can continue to fetch and decode new instructions. When a functional unit becomes available in the execute stage, an instruction from the instruction window may be issued to the execute stage. Any instruction may be issued, provided that (1) it needs the particular functional unit that is available, and (2) no conflicts or dependencies block this instruction. Figure 16.5 suggests this organization.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result of this organization is that the processor has a lookahead capability, allowing it to identify independent instructions that can be brought into the execute stage. Instructions are issued from the instruction window with little regard for their original program order. As before, the only constraint is that the program execution behaves correctly.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Figures 16.4c illustrates this policy. During each of the first three cycles, two instructions are fetched into the decode stage. During each cycle, subject to the constraint of the buffer size, two instructions move from the decode stage to the instruction window. In this example, it is possible to issue instruction I6 ahead of I5 (recall that I5 depends on I4, but I6 does not). Thus, one cycle is saved in both the execute and write-back stages, and the end-to-end savings, compared with Figure 16.4b, is one cycle. </a:t>
            </a:r>
            <a:endParaRPr lang="en-US" dirty="0"/>
          </a:p>
          <a:p>
            <a:endParaRPr lang="en-US" dirty="0"/>
          </a:p>
          <a:p>
            <a:r>
              <a:rPr kumimoji="1" lang="en-US" sz="1200" kern="1200" dirty="0">
                <a:solidFill>
                  <a:schemeClr val="tx1"/>
                </a:solidFill>
                <a:latin typeface="Times New Roman" pitchFamily="-84" charset="0"/>
                <a:ea typeface="+mn-ea"/>
                <a:cs typeface="+mn-cs"/>
              </a:rPr>
              <a:t>The instruction window is depicted in Figure 16.4c to illustrate its role. However, this window is not an additional pipeline stage. An instruction being in the window simply implies that the processor has sufficient information about that instruction to decide when it can be issued.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out-of-order issue, out-of-order completion policy is subject to the same constraints described earlier. An instruction cannot be issued if it violates a dependency or conflict. The difference is that more instructions are available for issuing, reducing the probability that a pipeline stage will have to stall. In addition, a new dependency, which we referred to earlier as an </a:t>
            </a:r>
            <a:r>
              <a:rPr kumimoji="1" lang="en-US" sz="1200" b="1" kern="1200" dirty="0">
                <a:solidFill>
                  <a:schemeClr val="tx1"/>
                </a:solidFill>
                <a:latin typeface="Times New Roman" pitchFamily="-84" charset="0"/>
                <a:ea typeface="+mn-ea"/>
                <a:cs typeface="+mn-cs"/>
              </a:rPr>
              <a:t>antidependency </a:t>
            </a:r>
            <a:r>
              <a:rPr kumimoji="1" lang="en-US" sz="1200" kern="1200" dirty="0">
                <a:solidFill>
                  <a:schemeClr val="tx1"/>
                </a:solidFill>
                <a:latin typeface="Times New Roman" pitchFamily="-84" charset="0"/>
                <a:ea typeface="+mn-ea"/>
                <a:cs typeface="+mn-cs"/>
              </a:rPr>
              <a:t>(also called </a:t>
            </a:r>
            <a:r>
              <a:rPr kumimoji="1" lang="en-US" sz="1200" b="1" kern="1200" dirty="0">
                <a:solidFill>
                  <a:schemeClr val="tx1"/>
                </a:solidFill>
                <a:latin typeface="Times New Roman" pitchFamily="-84" charset="0"/>
                <a:ea typeface="+mn-ea"/>
                <a:cs typeface="+mn-cs"/>
              </a:rPr>
              <a:t>write after read [WAR] dependency), </a:t>
            </a:r>
            <a:r>
              <a:rPr kumimoji="1" lang="en-US" sz="1200" kern="1200" dirty="0">
                <a:solidFill>
                  <a:schemeClr val="tx1"/>
                </a:solidFill>
                <a:latin typeface="Times New Roman" pitchFamily="-84" charset="0"/>
                <a:ea typeface="+mn-ea"/>
                <a:cs typeface="+mn-cs"/>
              </a:rPr>
              <a:t>arises.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Instruction I3 cannot complete execution before instruction I2 begins execution and has fetched its operands. This is so because I3 updates register R3, which is a source operand for I2. The term </a:t>
            </a:r>
            <a:r>
              <a:rPr kumimoji="1" lang="en-US" sz="1200" i="1" kern="1200" dirty="0">
                <a:solidFill>
                  <a:schemeClr val="tx1"/>
                </a:solidFill>
                <a:latin typeface="Times New Roman" pitchFamily="-84" charset="0"/>
                <a:ea typeface="+mn-ea"/>
                <a:cs typeface="+mn-cs"/>
              </a:rPr>
              <a:t>antidependency </a:t>
            </a:r>
            <a:r>
              <a:rPr kumimoji="1" lang="en-US" sz="1200" kern="1200" dirty="0">
                <a:solidFill>
                  <a:schemeClr val="tx1"/>
                </a:solidFill>
                <a:latin typeface="Times New Roman" pitchFamily="-84" charset="0"/>
                <a:ea typeface="+mn-ea"/>
                <a:cs typeface="+mn-cs"/>
              </a:rPr>
              <a:t>is used because the constraint is similar to that of a true data dependency, but reversed: Instead of the first instruction producing a value that the second instruction uses, the second instruction destroys a value that the first instruction uses.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14</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a:solidFill>
                  <a:schemeClr val="tx1"/>
                </a:solidFill>
                <a:latin typeface="Times New Roman" pitchFamily="-84" charset="0"/>
                <a:ea typeface="+mn-ea"/>
                <a:cs typeface="+mn-cs"/>
              </a:rPr>
              <a:t>register renaming. </a:t>
            </a:r>
            <a:r>
              <a:rPr kumimoji="1" lang="en-US" sz="1200" kern="1200" dirty="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15</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16</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In the preceding discussion, we have looked at three hardware techniques that can be used in a superscalar processor to enhance performance: duplication of resources, out-of-order issue, and renaming. One study that illuminates the relationship among these techniques was reported in [SMIT89]. The study made use of a simulation that modeled a machine with the characteristics of the MIPS R2000, augmented with various superscalar features. A number of different program sequences were simulated.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16.6 shows the results. In each of the graphs, the vertical axis corresponds to the mean speedup of the superscalar machine over the scalar machine. The horizontal axis shows the results for four alternative processor organizations. The base machine does not duplicate any of the functional units, but it can issue instructions out of order. The second configuration duplicates the load/store functional unit that accesses a data cache. The third configuration duplicates the ALU, and the fourth configuration duplicates both load/store and ALU. In each graph, results are shown for instruction window sizes of 8, 16, and 32 instructions, which dictates the amount of lookahead the processor can do. The difference between the two graphs is that, in the second, register renaming is allowed. This is equivalent to saying that the first graph reflects a machine that is limited by all dependencies, whereas the second graph corresponds to a machine that is limited only by true dependencies.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two graphs, combined, yield some important conclusions. The first is that it is probably not worthwhile to add functional units without register renaming.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There is some slight improvement in performance, but at the cost of increased hard- ware complexity. With register renaming, which eliminates antidependencies and output dependencies, noticeable gains are achieved by adding more functional units. Note, however, that there is a significant difference in the amount of gain achievable between using an instruction window of 8 versus a larger instruction window. This indicates that if the instruction window is too small, data dependencies will prevent effective utilization of the extra functional units; the processor must be able to look quite far ahead to find independent instructions to utilize the hardware more fully.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18</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a:solidFill>
                  <a:schemeClr val="tx1"/>
                </a:solidFill>
                <a:latin typeface="Times New Roman" pitchFamily="-84" charset="0"/>
                <a:ea typeface="+mn-ea"/>
                <a:cs typeface="+mn-cs"/>
              </a:rPr>
              <a:t>branch prediction. </a:t>
            </a:r>
            <a:r>
              <a:rPr kumimoji="1" lang="en-US" sz="1200" kern="1200" dirty="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19</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We are now in a position to provide an overview of superscalar execution of pro- grams; this is illustrated in Figure 16.7. The program to be executed consists of a linear sequence of instructions. This is the static program as written by the programmer or generated by the compiler. The instruction fetch stage, which includes branch prediction, is used to form a dynamic stream of instructions. This stream is examined for dependencies, and the processor may remove artificial dependencies. The processor then dispatches the instructions into a window of execution. In this window, instructions no longer form a sequential stream but are structured according to their true data dependencies. The processor executes each instruction in an order determined by the true data dependencies and hardware resource availability. Finally, instructions are conceptually put back into sequential order and their results are recorded.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final step mentioned in the preceding paragraph is referred to as </a:t>
            </a:r>
            <a:r>
              <a:rPr kumimoji="1" lang="en-US" sz="1200" b="1" kern="1200" dirty="0">
                <a:solidFill>
                  <a:schemeClr val="tx1"/>
                </a:solidFill>
                <a:latin typeface="Times New Roman" pitchFamily="-84" charset="0"/>
                <a:ea typeface="+mn-ea"/>
                <a:cs typeface="+mn-cs"/>
              </a:rPr>
              <a:t>committing, </a:t>
            </a:r>
            <a:r>
              <a:rPr kumimoji="1" lang="en-US" sz="1200" kern="1200" dirty="0">
                <a:solidFill>
                  <a:schemeClr val="tx1"/>
                </a:solidFill>
                <a:latin typeface="Times New Roman" pitchFamily="-84" charset="0"/>
                <a:ea typeface="+mn-ea"/>
                <a:cs typeface="+mn-cs"/>
              </a:rPr>
              <a:t>or </a:t>
            </a:r>
            <a:r>
              <a:rPr kumimoji="1" lang="en-US" sz="1200" b="1" kern="1200" dirty="0">
                <a:solidFill>
                  <a:schemeClr val="tx1"/>
                </a:solidFill>
                <a:latin typeface="Times New Roman" pitchFamily="-84" charset="0"/>
                <a:ea typeface="+mn-ea"/>
                <a:cs typeface="+mn-cs"/>
              </a:rPr>
              <a:t>retiring, </a:t>
            </a:r>
            <a:r>
              <a:rPr kumimoji="1" lang="en-US" sz="1200" kern="1200" dirty="0">
                <a:solidFill>
                  <a:schemeClr val="tx1"/>
                </a:solidFill>
                <a:latin typeface="Times New Roman" pitchFamily="-84" charset="0"/>
                <a:ea typeface="+mn-ea"/>
                <a:cs typeface="+mn-cs"/>
              </a:rPr>
              <a:t>the instruction. This step is needed for the following reason. Because of the use of parallel, multiple pipelines, instructions may complete in an order different from that shown in the static program. Further, the use of branch prediction and speculative execution means that some instructions may complete execution and then must be abandoned because the branch they represent is not taken. Therefore, permanent storage and program-visible registers cannot be updated immediately when instructions complete execution. Results must be held in some sort of temporary storage that is usable by dependent instructions and then made permanent when it is determined that the sequential model would have executed the instruction. </a:t>
            </a:r>
            <a:endParaRPr lang="en-US" dirty="0"/>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2</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20</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a:p>
          <a:p>
            <a:endParaRPr lang="en-US" dirty="0"/>
          </a:p>
          <a:p>
            <a:r>
              <a:rPr kumimoji="1" lang="en-US" sz="1200" kern="1200" dirty="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Logic for determining true dependencies involving register valuesand mechanisms for communicating these values to where they are needed during execution.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Mechanisms for initiating, or issuing, multiple instructions in parallel.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Mechanisms for committing the process state in correct order. </a:t>
            </a:r>
            <a:endParaRPr lang="en-US" dirty="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21</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16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3</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4</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term </a:t>
            </a:r>
            <a:r>
              <a:rPr kumimoji="1" lang="en-US" sz="1200" i="1" kern="1200" dirty="0">
                <a:solidFill>
                  <a:schemeClr val="tx1"/>
                </a:solidFill>
                <a:latin typeface="Times New Roman" pitchFamily="-84" charset="0"/>
                <a:ea typeface="+mn-ea"/>
                <a:cs typeface="+mn-cs"/>
              </a:rPr>
              <a:t>superscalar, </a:t>
            </a:r>
            <a:r>
              <a:rPr kumimoji="1" lang="en-US" sz="1200" kern="1200" dirty="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5</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Figure 16.1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r>
              <a:rPr kumimoji="1" lang="en-US" sz="1200" kern="1200" dirty="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16.1 presents the reported performance advantages. The differences in the results arise from differences both in the hardware of the simulated machine and in the applications being simulated.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6</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next part of the diagram shows a </a:t>
            </a:r>
            <a:r>
              <a:rPr kumimoji="1" lang="en-US" sz="1200" b="1" kern="1200" dirty="0">
                <a:solidFill>
                  <a:schemeClr val="tx1"/>
                </a:solidFill>
                <a:latin typeface="Times New Roman" pitchFamily="-84" charset="0"/>
                <a:ea typeface="+mn-ea"/>
                <a:cs typeface="+mn-cs"/>
              </a:rPr>
              <a:t>superpipelined </a:t>
            </a:r>
            <a:r>
              <a:rPr kumimoji="1" lang="en-US" sz="1200" kern="1200" dirty="0">
                <a:solidFill>
                  <a:schemeClr val="tx1"/>
                </a:solidFill>
                <a:latin typeface="Times New Roman" pitchFamily="-84" charset="0"/>
                <a:ea typeface="+mn-ea"/>
                <a:cs typeface="+mn-cs"/>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lang="en-US" dirty="0"/>
          </a:p>
          <a:p>
            <a:endParaRPr lang="en-US" dirty="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7</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True data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Procedural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Resource conflicts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Output dependency</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Antidependency </a:t>
            </a:r>
            <a:endParaRPr lang="en-US" dirty="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8</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True data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Procedural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Resource conflicts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Output dependency</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Antidependency </a:t>
            </a:r>
            <a:endParaRPr lang="en-US"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9</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was discussed in Chapter 14, the presence of branches in an instruction sequence complicates the pipeline operation. The instructions following a branch (taken or not taken) have a </a:t>
            </a:r>
            <a:r>
              <a:rPr kumimoji="1" lang="en-US" sz="1200" b="1" kern="1200" dirty="0">
                <a:solidFill>
                  <a:schemeClr val="tx1"/>
                </a:solidFill>
                <a:latin typeface="Times New Roman" pitchFamily="-84" charset="0"/>
                <a:ea typeface="+mn-ea"/>
                <a:cs typeface="+mn-cs"/>
              </a:rPr>
              <a:t>procedural dependency </a:t>
            </a:r>
            <a:r>
              <a:rPr kumimoji="1" lang="en-US" sz="1200" kern="1200" dirty="0">
                <a:solidFill>
                  <a:schemeClr val="tx1"/>
                </a:solidFill>
                <a:latin typeface="Times New Roman" pitchFamily="-84" charset="0"/>
                <a:ea typeface="+mn-ea"/>
                <a:cs typeface="+mn-cs"/>
              </a:rPr>
              <a:t>on the branch and cannot be executed until the branch is executed. Figure 16.3 illustrates the effect of a branch on a superscalar pipeline of degree 2.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As we have seen, this type of procedural dependency also affects a scalar pipe- line. The consequence for a superscalar pipeline is more severe, because a greater magnitude of opportunity is lost with each delay.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lang="en-US" dirty="0"/>
          </a:p>
          <a:p>
            <a:endParaRPr lang="en-GB" dirty="0"/>
          </a:p>
          <a:p>
            <a:r>
              <a:rPr kumimoji="1" lang="en-US" sz="1200" kern="1200" dirty="0">
                <a:solidFill>
                  <a:schemeClr val="tx1"/>
                </a:solidFill>
                <a:latin typeface="Times New Roman" pitchFamily="-84" charset="0"/>
                <a:ea typeface="+mn-ea"/>
                <a:cs typeface="+mn-cs"/>
              </a:rPr>
              <a:t>A </a:t>
            </a:r>
            <a:r>
              <a:rPr kumimoji="1" lang="en-US" sz="1200" b="1" kern="1200" dirty="0">
                <a:solidFill>
                  <a:schemeClr val="tx1"/>
                </a:solidFill>
                <a:latin typeface="Times New Roman" pitchFamily="-84" charset="0"/>
                <a:ea typeface="+mn-ea"/>
                <a:cs typeface="+mn-cs"/>
              </a:rPr>
              <a:t>resource conflict </a:t>
            </a:r>
            <a:r>
              <a:rPr kumimoji="1" lang="en-US" sz="1200" kern="1200" dirty="0">
                <a:solidFill>
                  <a:schemeClr val="tx1"/>
                </a:solidFill>
                <a:latin typeface="Times New Roman" pitchFamily="-84" charset="0"/>
                <a:ea typeface="+mn-ea"/>
                <a:cs typeface="+mn-cs"/>
              </a:rPr>
              <a:t>is a competition of two or more instructions for the same resource at the same time. Examples of resources include memories, caches, buses, register-file ports, and functional units (e.g., ALU adder).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lang="en-US" dirty="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4/3/2021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4/3/2021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4/3/2021</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4/3/2021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4/3/2021</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4/3/2021</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4/3/2021</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4/3/2021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4/3/2021</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4/3/2021</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4/3/2021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4/3/2021</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4/3/2021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4/3/2021</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339166" cy="414606"/>
          </a:xfrm>
        </p:spPr>
        <p:txBody>
          <a:bodyPr>
            <a:noAutofit/>
          </a:bodyPr>
          <a:lstStyle/>
          <a:p>
            <a:r>
              <a:rPr lang="en-GB" sz="1800" dirty="0"/>
              <a:t>William Stallings,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167050"/>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16</a:t>
            </a:r>
          </a:p>
        </p:txBody>
      </p:sp>
      <p:sp>
        <p:nvSpPr>
          <p:cNvPr id="6" name="Text Placeholder 10"/>
          <p:cNvSpPr txBox="1">
            <a:spLocks/>
          </p:cNvSpPr>
          <p:nvPr/>
        </p:nvSpPr>
        <p:spPr>
          <a:xfrm>
            <a:off x="4714876" y="4429133"/>
            <a:ext cx="4357718" cy="1928826"/>
          </a:xfrm>
          <a:prstGeom prst="rect">
            <a:avLst/>
          </a:prstGeom>
        </p:spPr>
        <p:txBody>
          <a:bodyPr>
            <a:noAutofit/>
          </a:bodyPr>
          <a:lstStyle/>
          <a:p>
            <a:pPr marL="58738" marR="0" lvl="0" indent="-58738" algn="l" defTabSz="914400" rtl="0" eaLnBrk="1" fontAlgn="auto" latinLnBrk="0" hangingPunct="1">
              <a:lnSpc>
                <a:spcPct val="100000"/>
              </a:lnSpc>
              <a:spcBef>
                <a:spcPts val="2000"/>
              </a:spcBef>
              <a:spcAft>
                <a:spcPts val="0"/>
              </a:spcAft>
              <a:buClr>
                <a:schemeClr val="accent1"/>
              </a:buClr>
              <a:buSzPct val="75000"/>
              <a:tabLst/>
              <a:defRPr/>
            </a:pPr>
            <a:r>
              <a:rPr kumimoji="0" lang="en-US" sz="3200" b="1" i="0" u="none" strike="noStrike" kern="1200" cap="none" spc="0" normalizeH="0" baseline="0" noProof="0" dirty="0">
                <a:ln>
                  <a:noFill/>
                </a:ln>
                <a:solidFill>
                  <a:srgbClr val="002060"/>
                </a:solidFill>
                <a:effectLst/>
                <a:uLnTx/>
                <a:uFillTx/>
                <a:latin typeface="+mn-lt"/>
                <a:ea typeface="+mn-ea"/>
                <a:cs typeface="+mn-cs"/>
              </a:rPr>
              <a:t>Instruction-Level Parallelism and Superscalar Processors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Design Issues</a:t>
            </a:r>
          </a:p>
        </p:txBody>
      </p:sp>
      <p:sp>
        <p:nvSpPr>
          <p:cNvPr id="15363" name="Rectangle 3"/>
          <p:cNvSpPr>
            <a:spLocks noGrp="1" noChangeArrowheads="1"/>
          </p:cNvSpPr>
          <p:nvPr>
            <p:ph idx="1"/>
          </p:nvPr>
        </p:nvSpPr>
        <p:spPr>
          <a:xfrm>
            <a:off x="457200" y="2214555"/>
            <a:ext cx="7556313" cy="3429024"/>
          </a:xfrm>
        </p:spPr>
        <p:txBody>
          <a:bodyPr>
            <a:normAutofit/>
          </a:bodyPr>
          <a:lstStyle/>
          <a:p>
            <a:r>
              <a:rPr lang="en-GB" sz="2400" b="1" dirty="0">
                <a:solidFill>
                  <a:srgbClr val="002060"/>
                </a:solidFill>
              </a:rPr>
              <a:t>Instruction level parallelism</a:t>
            </a:r>
          </a:p>
          <a:p>
            <a:pPr lvl="1"/>
            <a:r>
              <a:rPr lang="en-GB" sz="2000" b="1" dirty="0">
                <a:solidFill>
                  <a:srgbClr val="002060"/>
                </a:solidFill>
              </a:rPr>
              <a:t>Instructions</a:t>
            </a:r>
            <a:r>
              <a:rPr lang="en-GB" sz="2000" dirty="0">
                <a:solidFill>
                  <a:srgbClr val="002060"/>
                </a:solidFill>
              </a:rPr>
              <a:t> in a sequence are </a:t>
            </a:r>
            <a:r>
              <a:rPr lang="en-GB" sz="2000" b="1" dirty="0">
                <a:solidFill>
                  <a:srgbClr val="002060"/>
                </a:solidFill>
              </a:rPr>
              <a:t>independent</a:t>
            </a:r>
          </a:p>
          <a:p>
            <a:pPr lvl="1"/>
            <a:r>
              <a:rPr lang="en-GB" sz="2000" b="1" dirty="0">
                <a:solidFill>
                  <a:srgbClr val="002060"/>
                </a:solidFill>
              </a:rPr>
              <a:t>Execution</a:t>
            </a:r>
            <a:r>
              <a:rPr lang="en-GB" sz="2000" dirty="0">
                <a:solidFill>
                  <a:srgbClr val="002060"/>
                </a:solidFill>
              </a:rPr>
              <a:t> can be </a:t>
            </a:r>
            <a:r>
              <a:rPr lang="en-GB" sz="2000" b="1" dirty="0">
                <a:solidFill>
                  <a:srgbClr val="002060"/>
                </a:solidFill>
              </a:rPr>
              <a:t>overlapped</a:t>
            </a:r>
          </a:p>
          <a:p>
            <a:pPr lvl="1"/>
            <a:r>
              <a:rPr lang="en-GB" sz="2000" dirty="0">
                <a:solidFill>
                  <a:srgbClr val="002060"/>
                </a:solidFill>
              </a:rPr>
              <a:t>Governed by data and procedural dependency</a:t>
            </a:r>
          </a:p>
          <a:p>
            <a:r>
              <a:rPr lang="en-GB" sz="2400" b="1" dirty="0">
                <a:solidFill>
                  <a:srgbClr val="002060"/>
                </a:solidFill>
              </a:rPr>
              <a:t>Machine Parallelism</a:t>
            </a:r>
          </a:p>
          <a:p>
            <a:pPr lvl="1"/>
            <a:r>
              <a:rPr lang="en-GB" sz="2000" dirty="0">
                <a:solidFill>
                  <a:srgbClr val="002060"/>
                </a:solidFill>
              </a:rPr>
              <a:t>Ability to take advantage of instruction level parallelism</a:t>
            </a:r>
          </a:p>
          <a:p>
            <a:pPr lvl="1"/>
            <a:r>
              <a:rPr lang="en-GB" sz="2000" dirty="0">
                <a:solidFill>
                  <a:srgbClr val="002060"/>
                </a:solidFill>
              </a:rPr>
              <a:t>Governed by number of parallel pipelines</a:t>
            </a:r>
          </a:p>
        </p:txBody>
      </p:sp>
      <p:sp>
        <p:nvSpPr>
          <p:cNvPr id="4" name="Text Placeholder 3"/>
          <p:cNvSpPr>
            <a:spLocks noGrp="1"/>
          </p:cNvSpPr>
          <p:nvPr>
            <p:ph type="body" sz="half" idx="2"/>
          </p:nvPr>
        </p:nvSpPr>
        <p:spPr>
          <a:xfrm>
            <a:off x="457200" y="1129552"/>
            <a:ext cx="7696200" cy="1080247"/>
          </a:xfrm>
        </p:spPr>
        <p:txBody>
          <a:bodyPr/>
          <a:lstStyle/>
          <a:p>
            <a:pPr>
              <a:spcBef>
                <a:spcPts val="0"/>
              </a:spcBef>
            </a:pPr>
            <a:r>
              <a:rPr lang="en-US" b="1" dirty="0"/>
              <a:t>Instruction-Level Parallelism</a:t>
            </a:r>
            <a:endParaRPr lang="en-US" sz="1400" b="1" dirty="0"/>
          </a:p>
          <a:p>
            <a:pPr>
              <a:spcBef>
                <a:spcPts val="0"/>
              </a:spcBef>
            </a:pPr>
            <a:r>
              <a:rPr lang="en-US" b="1" dirty="0"/>
              <a:t>and Machine Parallelism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8474" y="142852"/>
            <a:ext cx="7556313" cy="1071570"/>
          </a:xfrm>
        </p:spPr>
        <p:txBody>
          <a:bodyPr/>
          <a:lstStyle/>
          <a:p>
            <a:r>
              <a:rPr lang="en-GB" dirty="0">
                <a:effectLst>
                  <a:outerShdw blurRad="38100" dist="38100" dir="2700000" algn="tl">
                    <a:srgbClr val="000000">
                      <a:alpha val="43137"/>
                    </a:srgbClr>
                  </a:outerShdw>
                </a:effectLst>
              </a:rPr>
              <a:t>Instruction </a:t>
            </a:r>
            <a:r>
              <a:rPr lang="en-GB">
                <a:effectLst>
                  <a:outerShdw blurRad="38100" dist="38100" dir="2700000" algn="tl">
                    <a:srgbClr val="000000">
                      <a:alpha val="43137"/>
                    </a:srgbClr>
                  </a:outerShdw>
                </a:effectLst>
              </a:rPr>
              <a:t>Issue Policy</a:t>
            </a:r>
            <a:br>
              <a:rPr lang="en-GB" sz="2000">
                <a:effectLst>
                  <a:outerShdw blurRad="38100" dist="38100" dir="2700000" algn="tl">
                    <a:srgbClr val="000000">
                      <a:alpha val="43137"/>
                    </a:srgbClr>
                  </a:outerShdw>
                </a:effectLst>
              </a:rPr>
            </a:br>
            <a:r>
              <a:rPr lang="en-GB" sz="2000">
                <a:effectLst>
                  <a:outerShdw blurRad="38100" dist="38100" dir="2700000" algn="tl">
                    <a:srgbClr val="000000">
                      <a:alpha val="43137"/>
                    </a:srgbClr>
                  </a:outerShdw>
                </a:effectLst>
              </a:rPr>
              <a:t>Chiến lược phát lệnh</a:t>
            </a:r>
            <a:endParaRPr lang="en-GB" dirty="0">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498474" y="1285860"/>
            <a:ext cx="7556313" cy="5343540"/>
          </a:xfrm>
        </p:spPr>
        <p:txBody>
          <a:bodyPr>
            <a:normAutofit fontScale="92500" lnSpcReduction="20000"/>
          </a:bodyPr>
          <a:lstStyle/>
          <a:p>
            <a:r>
              <a:rPr lang="en-GB" b="1" dirty="0">
                <a:solidFill>
                  <a:srgbClr val="002060"/>
                </a:solidFill>
              </a:rPr>
              <a:t>Instruction issue</a:t>
            </a:r>
          </a:p>
          <a:p>
            <a:pPr lvl="1"/>
            <a:r>
              <a:rPr lang="en-GB" dirty="0">
                <a:solidFill>
                  <a:srgbClr val="002060"/>
                </a:solidFill>
              </a:rPr>
              <a:t>Refers to the process of </a:t>
            </a:r>
            <a:r>
              <a:rPr lang="en-GB" b="1" dirty="0">
                <a:solidFill>
                  <a:srgbClr val="002060"/>
                </a:solidFill>
              </a:rPr>
              <a:t>initiating</a:t>
            </a:r>
            <a:r>
              <a:rPr lang="en-GB" dirty="0">
                <a:solidFill>
                  <a:srgbClr val="002060"/>
                </a:solidFill>
              </a:rPr>
              <a:t> instruction execution </a:t>
            </a:r>
            <a:r>
              <a:rPr lang="en-GB" b="1" dirty="0">
                <a:solidFill>
                  <a:srgbClr val="002060"/>
                </a:solidFill>
              </a:rPr>
              <a:t>in</a:t>
            </a:r>
            <a:r>
              <a:rPr lang="en-GB" dirty="0">
                <a:solidFill>
                  <a:srgbClr val="002060"/>
                </a:solidFill>
              </a:rPr>
              <a:t> the </a:t>
            </a:r>
            <a:r>
              <a:rPr lang="en-GB" b="1" dirty="0">
                <a:solidFill>
                  <a:srgbClr val="002060"/>
                </a:solidFill>
              </a:rPr>
              <a:t>processor’s functional units</a:t>
            </a:r>
          </a:p>
          <a:p>
            <a:r>
              <a:rPr lang="en-GB" b="1" dirty="0">
                <a:solidFill>
                  <a:srgbClr val="0000CC"/>
                </a:solidFill>
              </a:rPr>
              <a:t>Instruction issue policy</a:t>
            </a:r>
          </a:p>
          <a:p>
            <a:pPr lvl="1"/>
            <a:r>
              <a:rPr lang="en-GB" dirty="0">
                <a:solidFill>
                  <a:srgbClr val="0000CC"/>
                </a:solidFill>
              </a:rPr>
              <a:t>Refers to the protocol used to issue instructions</a:t>
            </a:r>
          </a:p>
          <a:p>
            <a:pPr lvl="1"/>
            <a:r>
              <a:rPr lang="en-GB" dirty="0">
                <a:solidFill>
                  <a:srgbClr val="0000CC"/>
                </a:solidFill>
              </a:rPr>
              <a:t>Instruction issue occurs when instruction moves from the </a:t>
            </a:r>
            <a:r>
              <a:rPr lang="en-GB" b="1" dirty="0">
                <a:solidFill>
                  <a:srgbClr val="0000CC"/>
                </a:solidFill>
              </a:rPr>
              <a:t>decode stage of the pipeline to the first execute stage</a:t>
            </a:r>
            <a:r>
              <a:rPr lang="en-GB" dirty="0">
                <a:solidFill>
                  <a:srgbClr val="0000CC"/>
                </a:solidFill>
              </a:rPr>
              <a:t> of the pipeline</a:t>
            </a:r>
          </a:p>
          <a:p>
            <a:pPr marL="228600" lvl="1">
              <a:spcBef>
                <a:spcPts val="2000"/>
              </a:spcBef>
              <a:buClr>
                <a:schemeClr val="accent1"/>
              </a:buClr>
            </a:pPr>
            <a:r>
              <a:rPr lang="en-GB" sz="2000" b="1" dirty="0">
                <a:solidFill>
                  <a:srgbClr val="002060"/>
                </a:solidFill>
              </a:rPr>
              <a:t>Three types of orderings are important:</a:t>
            </a:r>
          </a:p>
          <a:p>
            <a:pPr lvl="1"/>
            <a:r>
              <a:rPr lang="en-GB" sz="1765" dirty="0">
                <a:solidFill>
                  <a:srgbClr val="002060"/>
                </a:solidFill>
              </a:rPr>
              <a:t>The </a:t>
            </a:r>
            <a:r>
              <a:rPr lang="en-GB" sz="1765" b="1" dirty="0">
                <a:solidFill>
                  <a:srgbClr val="002060"/>
                </a:solidFill>
              </a:rPr>
              <a:t>order</a:t>
            </a:r>
            <a:r>
              <a:rPr lang="en-GB" sz="1765" dirty="0">
                <a:solidFill>
                  <a:srgbClr val="002060"/>
                </a:solidFill>
              </a:rPr>
              <a:t> in which instructions are </a:t>
            </a:r>
            <a:r>
              <a:rPr lang="en-GB" sz="1765" b="1" dirty="0">
                <a:solidFill>
                  <a:srgbClr val="002060"/>
                </a:solidFill>
              </a:rPr>
              <a:t>fetched</a:t>
            </a:r>
          </a:p>
          <a:p>
            <a:pPr lvl="1"/>
            <a:r>
              <a:rPr lang="en-GB" sz="1765" dirty="0">
                <a:solidFill>
                  <a:srgbClr val="002060"/>
                </a:solidFill>
              </a:rPr>
              <a:t>The </a:t>
            </a:r>
            <a:r>
              <a:rPr lang="en-GB" sz="1765" b="1" dirty="0">
                <a:solidFill>
                  <a:srgbClr val="002060"/>
                </a:solidFill>
              </a:rPr>
              <a:t>order</a:t>
            </a:r>
            <a:r>
              <a:rPr lang="en-GB" sz="1765" dirty="0">
                <a:solidFill>
                  <a:srgbClr val="002060"/>
                </a:solidFill>
              </a:rPr>
              <a:t> in which instructions are </a:t>
            </a:r>
            <a:r>
              <a:rPr lang="en-GB" sz="1765" b="1" dirty="0">
                <a:solidFill>
                  <a:srgbClr val="002060"/>
                </a:solidFill>
              </a:rPr>
              <a:t>executed</a:t>
            </a:r>
          </a:p>
          <a:p>
            <a:pPr lvl="1"/>
            <a:r>
              <a:rPr lang="en-GB" sz="1765" dirty="0">
                <a:solidFill>
                  <a:srgbClr val="002060"/>
                </a:solidFill>
              </a:rPr>
              <a:t>The </a:t>
            </a:r>
            <a:r>
              <a:rPr lang="en-GB" sz="1765" b="1" dirty="0">
                <a:solidFill>
                  <a:srgbClr val="002060"/>
                </a:solidFill>
              </a:rPr>
              <a:t>order</a:t>
            </a:r>
            <a:r>
              <a:rPr lang="en-GB" sz="1765" dirty="0">
                <a:solidFill>
                  <a:srgbClr val="002060"/>
                </a:solidFill>
              </a:rPr>
              <a:t> in which instructions </a:t>
            </a:r>
            <a:r>
              <a:rPr lang="en-GB" sz="1765" b="1" dirty="0">
                <a:solidFill>
                  <a:srgbClr val="002060"/>
                </a:solidFill>
              </a:rPr>
              <a:t>update</a:t>
            </a:r>
            <a:r>
              <a:rPr lang="en-GB" sz="1765" dirty="0">
                <a:solidFill>
                  <a:srgbClr val="002060"/>
                </a:solidFill>
              </a:rPr>
              <a:t> the contents of register and memory locations</a:t>
            </a:r>
          </a:p>
          <a:p>
            <a:pPr marL="228600" lvl="1">
              <a:spcBef>
                <a:spcPts val="2000"/>
              </a:spcBef>
              <a:buClr>
                <a:schemeClr val="accent1"/>
              </a:buClr>
            </a:pPr>
            <a:r>
              <a:rPr lang="en-GB" sz="2054" b="1" dirty="0">
                <a:solidFill>
                  <a:srgbClr val="0000CC"/>
                </a:solidFill>
              </a:rPr>
              <a:t>Superscalar instruction issue policies can be grouped into the following categories:</a:t>
            </a:r>
          </a:p>
          <a:p>
            <a:pPr lvl="1"/>
            <a:r>
              <a:rPr lang="en-GB" sz="1857" b="1" dirty="0">
                <a:solidFill>
                  <a:srgbClr val="0000CC"/>
                </a:solidFill>
              </a:rPr>
              <a:t>In-order</a:t>
            </a:r>
            <a:r>
              <a:rPr lang="en-GB" sz="1857" dirty="0">
                <a:solidFill>
                  <a:srgbClr val="0000CC"/>
                </a:solidFill>
              </a:rPr>
              <a:t> issue with </a:t>
            </a:r>
            <a:r>
              <a:rPr lang="en-GB" sz="1857" b="1" dirty="0">
                <a:solidFill>
                  <a:srgbClr val="0000CC"/>
                </a:solidFill>
              </a:rPr>
              <a:t>in-order</a:t>
            </a:r>
            <a:r>
              <a:rPr lang="en-GB" sz="1857" dirty="0">
                <a:solidFill>
                  <a:srgbClr val="0000CC"/>
                </a:solidFill>
              </a:rPr>
              <a:t> completion</a:t>
            </a:r>
          </a:p>
          <a:p>
            <a:pPr lvl="1"/>
            <a:r>
              <a:rPr lang="en-GB" sz="1857" b="1" dirty="0">
                <a:solidFill>
                  <a:srgbClr val="0000CC"/>
                </a:solidFill>
              </a:rPr>
              <a:t>In-order</a:t>
            </a:r>
            <a:r>
              <a:rPr lang="en-GB" sz="1857" dirty="0">
                <a:solidFill>
                  <a:srgbClr val="0000CC"/>
                </a:solidFill>
              </a:rPr>
              <a:t> issue with </a:t>
            </a:r>
            <a:r>
              <a:rPr lang="en-GB" sz="1857" b="1" dirty="0">
                <a:solidFill>
                  <a:srgbClr val="0000CC"/>
                </a:solidFill>
              </a:rPr>
              <a:t>out-of-order</a:t>
            </a:r>
            <a:r>
              <a:rPr lang="en-GB" sz="1857" dirty="0">
                <a:solidFill>
                  <a:srgbClr val="0000CC"/>
                </a:solidFill>
              </a:rPr>
              <a:t> completion</a:t>
            </a:r>
          </a:p>
          <a:p>
            <a:pPr lvl="1"/>
            <a:r>
              <a:rPr lang="en-GB" sz="1857" b="1" dirty="0">
                <a:solidFill>
                  <a:srgbClr val="0000CC"/>
                </a:solidFill>
              </a:rPr>
              <a:t>Out-of-order</a:t>
            </a:r>
            <a:r>
              <a:rPr lang="en-GB" sz="1857" dirty="0">
                <a:solidFill>
                  <a:srgbClr val="0000CC"/>
                </a:solidFill>
              </a:rPr>
              <a:t> issue with </a:t>
            </a:r>
            <a:r>
              <a:rPr lang="en-GB" sz="1857" b="1" dirty="0">
                <a:solidFill>
                  <a:srgbClr val="0000CC"/>
                </a:solidFill>
              </a:rPr>
              <a:t>out-of-order</a:t>
            </a:r>
            <a:r>
              <a:rPr lang="en-GB" sz="1857" dirty="0">
                <a:solidFill>
                  <a:srgbClr val="0000CC"/>
                </a:solidFill>
              </a:rPr>
              <a:t> completion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5720" y="857232"/>
            <a:ext cx="3000396" cy="1871658"/>
          </a:xfrm>
        </p:spPr>
        <p:txBody>
          <a:bodyPr>
            <a:normAutofit/>
          </a:bodyPr>
          <a:lstStyle/>
          <a:p>
            <a:r>
              <a:rPr lang="en-GB" dirty="0">
                <a:effectLst>
                  <a:outerShdw blurRad="38100" dist="38100" dir="2700000" algn="tl">
                    <a:srgbClr val="000000">
                      <a:alpha val="43137"/>
                    </a:srgbClr>
                  </a:outerShdw>
                </a:effectLst>
              </a:rPr>
              <a:t>Superscalar Instruction Issue and Completion Policies</a:t>
            </a:r>
          </a:p>
        </p:txBody>
      </p:sp>
      <p:pic>
        <p:nvPicPr>
          <p:cNvPr id="51202" name="Picture 2"/>
          <p:cNvPicPr>
            <a:picLocks noChangeAspect="1" noChangeArrowheads="1"/>
          </p:cNvPicPr>
          <p:nvPr/>
        </p:nvPicPr>
        <p:blipFill>
          <a:blip r:embed="rId3"/>
          <a:srcRect/>
          <a:stretch>
            <a:fillRect/>
          </a:stretch>
        </p:blipFill>
        <p:spPr bwMode="auto">
          <a:xfrm>
            <a:off x="3214678" y="81892"/>
            <a:ext cx="5874144" cy="6443304"/>
          </a:xfrm>
          <a:prstGeom prst="rect">
            <a:avLst/>
          </a:prstGeom>
          <a:noFill/>
          <a:ln w="9525">
            <a:noFill/>
            <a:miter lim="800000"/>
            <a:headEnd/>
            <a:tailEnd/>
          </a:ln>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844" y="-24"/>
            <a:ext cx="7924800" cy="1066800"/>
          </a:xfrm>
        </p:spPr>
        <p:txBody>
          <a:bodyPr>
            <a:normAutofit fontScale="90000"/>
          </a:bodyPr>
          <a:lstStyle/>
          <a:p>
            <a:r>
              <a:rPr lang="en-US" dirty="0">
                <a:effectLst>
                  <a:outerShdw blurRad="38100" dist="38100" dir="2700000" algn="tl">
                    <a:srgbClr val="000000">
                      <a:alpha val="43137"/>
                    </a:srgbClr>
                  </a:outerShdw>
                </a:effectLst>
              </a:rPr>
              <a:t>Organization for Out-of-Order Issue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with Out-of-Order Completion</a:t>
            </a:r>
          </a:p>
        </p:txBody>
      </p:sp>
      <p:pic>
        <p:nvPicPr>
          <p:cNvPr id="49153" name="Picture 1"/>
          <p:cNvPicPr>
            <a:picLocks noChangeAspect="1" noChangeArrowheads="1"/>
          </p:cNvPicPr>
          <p:nvPr/>
        </p:nvPicPr>
        <p:blipFill>
          <a:blip r:embed="rId3"/>
          <a:srcRect/>
          <a:stretch>
            <a:fillRect/>
          </a:stretch>
        </p:blipFill>
        <p:spPr bwMode="auto">
          <a:xfrm>
            <a:off x="2376294" y="1071546"/>
            <a:ext cx="6696300" cy="4000528"/>
          </a:xfrm>
          <a:prstGeom prst="rect">
            <a:avLst/>
          </a:prstGeom>
          <a:noFill/>
          <a:ln w="9525">
            <a:noFill/>
            <a:miter lim="800000"/>
            <a:headEnd/>
            <a:tailEnd/>
          </a:ln>
          <a:effectLst/>
        </p:spPr>
      </p:pic>
      <p:sp>
        <p:nvSpPr>
          <p:cNvPr id="5" name="Rectangle 4"/>
          <p:cNvSpPr/>
          <p:nvPr/>
        </p:nvSpPr>
        <p:spPr>
          <a:xfrm>
            <a:off x="2857488" y="5148876"/>
            <a:ext cx="6072230" cy="923330"/>
          </a:xfrm>
          <a:prstGeom prst="rect">
            <a:avLst/>
          </a:prstGeom>
          <a:solidFill>
            <a:schemeClr val="accent6">
              <a:lumMod val="40000"/>
              <a:lumOff val="60000"/>
            </a:schemeClr>
          </a:solidFill>
        </p:spPr>
        <p:txBody>
          <a:bodyPr wrap="square">
            <a:spAutoFit/>
          </a:bodyPr>
          <a:lstStyle/>
          <a:p>
            <a:r>
              <a:rPr lang="en-US" sz="1800" dirty="0"/>
              <a:t>Any instruction in the buffer will be issued out-of-order if </a:t>
            </a:r>
          </a:p>
          <a:p>
            <a:pPr marL="342900" indent="-342900"/>
            <a:r>
              <a:rPr lang="en-US" sz="1800" dirty="0"/>
              <a:t>(1) It needs the particular functional unit that is available, and </a:t>
            </a:r>
          </a:p>
          <a:p>
            <a:pPr marL="342900" indent="-342900"/>
            <a:r>
              <a:rPr lang="en-US" sz="1800" dirty="0"/>
              <a:t>(2) No conflicts or dependencies block this instruction. </a:t>
            </a:r>
          </a:p>
        </p:txBody>
      </p:sp>
      <p:sp>
        <p:nvSpPr>
          <p:cNvPr id="6" name="Rectangle 5"/>
          <p:cNvSpPr/>
          <p:nvPr/>
        </p:nvSpPr>
        <p:spPr>
          <a:xfrm>
            <a:off x="142876" y="1500174"/>
            <a:ext cx="2143108" cy="4247317"/>
          </a:xfrm>
          <a:prstGeom prst="rect">
            <a:avLst/>
          </a:prstGeom>
          <a:solidFill>
            <a:srgbClr val="99FF99"/>
          </a:solidFill>
        </p:spPr>
        <p:txBody>
          <a:bodyPr wrap="square">
            <a:spAutoFit/>
          </a:bodyPr>
          <a:lstStyle/>
          <a:p>
            <a:r>
              <a:rPr lang="en-US" sz="1800" dirty="0"/>
              <a:t>An instruction buffer (</a:t>
            </a:r>
            <a:r>
              <a:rPr lang="en-US" sz="1800" b="1" u="sng" dirty="0"/>
              <a:t>instruction window</a:t>
            </a:r>
            <a:r>
              <a:rPr lang="en-US" sz="1800" dirty="0"/>
              <a:t>) is used to store instructions which are ready for executing. After a processor has finished decoding an instruction, it is placed in it. As long as this buffer is not full, the processor can continue to fetch and decode new instructions. </a:t>
            </a:r>
          </a:p>
        </p:txBody>
      </p:sp>
      <p:sp>
        <p:nvSpPr>
          <p:cNvPr id="7" name="Rectangle 6"/>
          <p:cNvSpPr/>
          <p:nvPr/>
        </p:nvSpPr>
        <p:spPr>
          <a:xfrm>
            <a:off x="142844" y="6143644"/>
            <a:ext cx="8786874" cy="646331"/>
          </a:xfrm>
          <a:prstGeom prst="rect">
            <a:avLst/>
          </a:prstGeom>
        </p:spPr>
        <p:txBody>
          <a:bodyPr wrap="square">
            <a:spAutoFit/>
          </a:bodyPr>
          <a:lstStyle/>
          <a:p>
            <a:r>
              <a:rPr lang="en-US" sz="1800" dirty="0"/>
              <a:t>Another buffer (reorder buffer) can be used as a temporary storage for results completed out of order that are then committed to the register file in program order</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57158" y="357166"/>
          <a:ext cx="82296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a:t>
            </a:r>
          </a:p>
        </p:txBody>
      </p:sp>
      <p:sp>
        <p:nvSpPr>
          <p:cNvPr id="6" name="Rectangle 5"/>
          <p:cNvSpPr/>
          <p:nvPr/>
        </p:nvSpPr>
        <p:spPr>
          <a:xfrm>
            <a:off x="214314" y="3786190"/>
            <a:ext cx="8858280" cy="3046988"/>
          </a:xfrm>
          <a:prstGeom prst="rect">
            <a:avLst/>
          </a:prstGeom>
        </p:spPr>
        <p:txBody>
          <a:bodyPr wrap="square">
            <a:spAutoFit/>
          </a:bodyPr>
          <a:lstStyle/>
          <a:p>
            <a:r>
              <a:rPr kumimoji="1" lang="en-US" dirty="0"/>
              <a:t>Compiler techniques attempt to maximize the use of registers </a:t>
            </a:r>
            <a:r>
              <a:rPr kumimoji="1" lang="en-US" dirty="0">
                <a:sym typeface="Wingdings" pitchFamily="2" charset="2"/>
              </a:rPr>
              <a:t> </a:t>
            </a:r>
            <a:r>
              <a:rPr kumimoji="1" lang="en-US" dirty="0"/>
              <a:t>maximizing the number of storage conflicts if parallel execution is applied. Register renaming is a technique of duplication of resources (</a:t>
            </a:r>
            <a:r>
              <a:rPr kumimoji="1" lang="en-US" b="1" dirty="0"/>
              <a:t>more registers are added</a:t>
            </a:r>
            <a:r>
              <a:rPr kumimoji="1" lang="en-US" dirty="0"/>
              <a:t>). Registers are allocated dynamically by the processor hardware, and they are associated with the values needed by instructions at various points in time. Thus, the same original register reference in several different instructions may refer to different actual registers.</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 Example</a:t>
            </a:r>
          </a:p>
        </p:txBody>
      </p:sp>
      <p:sp>
        <p:nvSpPr>
          <p:cNvPr id="5" name="Rectangle 4"/>
          <p:cNvSpPr/>
          <p:nvPr/>
        </p:nvSpPr>
        <p:spPr>
          <a:xfrm>
            <a:off x="357158" y="2428869"/>
            <a:ext cx="8358246" cy="4154984"/>
          </a:xfrm>
          <a:prstGeom prst="rect">
            <a:avLst/>
          </a:prstGeom>
        </p:spPr>
        <p:txBody>
          <a:bodyPr wrap="square">
            <a:spAutoFit/>
          </a:bodyPr>
          <a:lstStyle/>
          <a:p>
            <a:r>
              <a:rPr lang="en-US"/>
              <a:t>When </a:t>
            </a:r>
            <a:r>
              <a:rPr lang="en-US" dirty="0"/>
              <a:t>a new allocation is made for a particular logical register, subsequent instruction references to that logical register as a source operand are made to refer to the most recently allocated hardware register (recent in terms of the program sequence of instructions). In this example, the creation of register R3</a:t>
            </a:r>
            <a:r>
              <a:rPr lang="en-US" baseline="-25000" dirty="0"/>
              <a:t>c</a:t>
            </a:r>
            <a:r>
              <a:rPr lang="en-US" dirty="0"/>
              <a:t> in instruction I3 avoids the WAR dependency on the second instruction and the WAW on the first instruction, and it does not interfere with the correct value being accessed by I4. The result is that I3 can be issued immediately; without renaming, I3 cannot be issued until the first instruction is complete and the second instruction is issued.</a:t>
            </a:r>
          </a:p>
        </p:txBody>
      </p:sp>
      <p:pic>
        <p:nvPicPr>
          <p:cNvPr id="94210" name="Picture 2"/>
          <p:cNvPicPr>
            <a:picLocks noChangeAspect="1" noChangeArrowheads="1"/>
          </p:cNvPicPr>
          <p:nvPr/>
        </p:nvPicPr>
        <p:blipFill>
          <a:blip r:embed="rId3"/>
          <a:srcRect/>
          <a:stretch>
            <a:fillRect/>
          </a:stretch>
        </p:blipFill>
        <p:spPr bwMode="auto">
          <a:xfrm>
            <a:off x="71406" y="1071546"/>
            <a:ext cx="2914650" cy="1190625"/>
          </a:xfrm>
          <a:prstGeom prst="rect">
            <a:avLst/>
          </a:prstGeom>
          <a:noFill/>
          <a:ln w="9525">
            <a:noFill/>
            <a:miter lim="800000"/>
            <a:headEnd/>
            <a:tailEnd/>
          </a:ln>
          <a:effectLst/>
        </p:spPr>
      </p:pic>
      <p:sp>
        <p:nvSpPr>
          <p:cNvPr id="7" name="Rectangle 6"/>
          <p:cNvSpPr/>
          <p:nvPr/>
        </p:nvSpPr>
        <p:spPr>
          <a:xfrm>
            <a:off x="3143240" y="1071546"/>
            <a:ext cx="6000760" cy="830997"/>
          </a:xfrm>
          <a:prstGeom prst="rect">
            <a:avLst/>
          </a:prstGeom>
        </p:spPr>
        <p:txBody>
          <a:bodyPr wrap="square">
            <a:spAutoFit/>
          </a:bodyPr>
          <a:lstStyle/>
          <a:p>
            <a:r>
              <a:rPr lang="en-US" dirty="0"/>
              <a:t>R3: logical register</a:t>
            </a:r>
          </a:p>
          <a:p>
            <a:r>
              <a:rPr lang="en-US" dirty="0"/>
              <a:t>R3</a:t>
            </a:r>
            <a:r>
              <a:rPr lang="en-US" baseline="-25000" dirty="0"/>
              <a:t>a</a:t>
            </a:r>
            <a:r>
              <a:rPr lang="en-US" dirty="0"/>
              <a:t> :a hardware register allocated dynamically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28600" y="0"/>
            <a:ext cx="7772400" cy="1116012"/>
          </a:xfrm>
        </p:spPr>
        <p:txBody>
          <a:bodyPr/>
          <a:lstStyle/>
          <a:p>
            <a:r>
              <a:rPr lang="en-GB" dirty="0">
                <a:effectLst>
                  <a:outerShdw blurRad="38100" dist="38100" dir="2700000" algn="tl">
                    <a:srgbClr val="000000">
                      <a:alpha val="43137"/>
                    </a:srgbClr>
                  </a:outerShdw>
                </a:effectLst>
              </a:rPr>
              <a:t>Machine Parallelism</a:t>
            </a:r>
          </a:p>
        </p:txBody>
      </p:sp>
      <p:sp>
        <p:nvSpPr>
          <p:cNvPr id="5" name="Rectangle 4"/>
          <p:cNvSpPr/>
          <p:nvPr/>
        </p:nvSpPr>
        <p:spPr>
          <a:xfrm>
            <a:off x="500034" y="1024954"/>
            <a:ext cx="8358214" cy="2246769"/>
          </a:xfrm>
          <a:prstGeom prst="rect">
            <a:avLst/>
          </a:prstGeom>
        </p:spPr>
        <p:txBody>
          <a:bodyPr wrap="square">
            <a:spAutoFit/>
          </a:bodyPr>
          <a:lstStyle/>
          <a:p>
            <a:r>
              <a:rPr lang="en-US" sz="2800" dirty="0"/>
              <a:t>3 hardware techniques that can be used in a superscalar processor to enhance performance: </a:t>
            </a:r>
          </a:p>
          <a:p>
            <a:pPr marL="457200" indent="-457200">
              <a:buAutoNum type="arabicParenBoth"/>
            </a:pPr>
            <a:r>
              <a:rPr lang="en-US" sz="2800" dirty="0"/>
              <a:t>Duplication of resources, </a:t>
            </a:r>
          </a:p>
          <a:p>
            <a:pPr marL="457200" indent="-457200">
              <a:buAutoNum type="arabicParenBoth"/>
            </a:pPr>
            <a:r>
              <a:rPr lang="en-US" sz="2800" dirty="0"/>
              <a:t>Out-of-order issue, </a:t>
            </a:r>
          </a:p>
          <a:p>
            <a:pPr marL="457200" indent="-457200">
              <a:buAutoNum type="arabicParenBoth"/>
            </a:pPr>
            <a:r>
              <a:rPr lang="en-US" sz="2800" dirty="0"/>
              <a:t>Renaming registers.</a:t>
            </a:r>
          </a:p>
        </p:txBody>
      </p:sp>
      <p:sp>
        <p:nvSpPr>
          <p:cNvPr id="6" name="Rectangle 5"/>
          <p:cNvSpPr/>
          <p:nvPr/>
        </p:nvSpPr>
        <p:spPr>
          <a:xfrm>
            <a:off x="428596" y="3382408"/>
            <a:ext cx="8286808" cy="3416320"/>
          </a:xfrm>
          <a:prstGeom prst="rect">
            <a:avLst/>
          </a:prstGeom>
        </p:spPr>
        <p:txBody>
          <a:bodyPr wrap="square">
            <a:spAutoFit/>
          </a:bodyPr>
          <a:lstStyle/>
          <a:p>
            <a:r>
              <a:rPr kumimoji="1" lang="en-US" dirty="0">
                <a:solidFill>
                  <a:srgbClr val="002060"/>
                </a:solidFill>
              </a:rPr>
              <a:t>Figure 16.6 (next slide) shows the results in mean speedup of the superscalar machine over the scalar machine (without procedural dependencies). </a:t>
            </a:r>
          </a:p>
          <a:p>
            <a:r>
              <a:rPr kumimoji="1" lang="en-US" b="1" dirty="0">
                <a:solidFill>
                  <a:srgbClr val="002060"/>
                </a:solidFill>
              </a:rPr>
              <a:t>base</a:t>
            </a:r>
            <a:r>
              <a:rPr kumimoji="1" lang="en-US" dirty="0">
                <a:solidFill>
                  <a:srgbClr val="002060"/>
                </a:solidFill>
              </a:rPr>
              <a:t>: processor organization does not duplicate any of the functional units, but it can issue instructions out of order. </a:t>
            </a:r>
          </a:p>
          <a:p>
            <a:r>
              <a:rPr kumimoji="1" lang="en-US" b="1" dirty="0">
                <a:solidFill>
                  <a:srgbClr val="002060"/>
                </a:solidFill>
              </a:rPr>
              <a:t>+ld/st</a:t>
            </a:r>
            <a:r>
              <a:rPr kumimoji="1" lang="en-US" dirty="0">
                <a:solidFill>
                  <a:srgbClr val="002060"/>
                </a:solidFill>
              </a:rPr>
              <a:t>: duplicates the </a:t>
            </a:r>
            <a:r>
              <a:rPr kumimoji="1" lang="en-US" b="1" dirty="0">
                <a:solidFill>
                  <a:srgbClr val="002060"/>
                </a:solidFill>
              </a:rPr>
              <a:t>l</a:t>
            </a:r>
            <a:r>
              <a:rPr kumimoji="1" lang="en-US" dirty="0">
                <a:solidFill>
                  <a:srgbClr val="002060"/>
                </a:solidFill>
              </a:rPr>
              <a:t>oa</a:t>
            </a:r>
            <a:r>
              <a:rPr kumimoji="1" lang="en-US" b="1" dirty="0">
                <a:solidFill>
                  <a:srgbClr val="002060"/>
                </a:solidFill>
              </a:rPr>
              <a:t>d</a:t>
            </a:r>
            <a:r>
              <a:rPr kumimoji="1" lang="en-US" dirty="0">
                <a:solidFill>
                  <a:srgbClr val="002060"/>
                </a:solidFill>
              </a:rPr>
              <a:t>/</a:t>
            </a:r>
            <a:r>
              <a:rPr kumimoji="1" lang="en-US" b="1" dirty="0">
                <a:solidFill>
                  <a:srgbClr val="002060"/>
                </a:solidFill>
              </a:rPr>
              <a:t>st</a:t>
            </a:r>
            <a:r>
              <a:rPr kumimoji="1" lang="en-US" dirty="0">
                <a:solidFill>
                  <a:srgbClr val="002060"/>
                </a:solidFill>
              </a:rPr>
              <a:t>ore functional unit that accesses a data cache. </a:t>
            </a:r>
          </a:p>
          <a:p>
            <a:r>
              <a:rPr kumimoji="1" lang="en-US" b="1" dirty="0">
                <a:solidFill>
                  <a:srgbClr val="002060"/>
                </a:solidFill>
              </a:rPr>
              <a:t>+alu</a:t>
            </a:r>
            <a:r>
              <a:rPr kumimoji="1" lang="en-US" dirty="0">
                <a:solidFill>
                  <a:srgbClr val="002060"/>
                </a:solidFill>
              </a:rPr>
              <a:t>: duplicates the ALU,</a:t>
            </a:r>
          </a:p>
          <a:p>
            <a:r>
              <a:rPr kumimoji="1" lang="en-US" b="1" dirty="0">
                <a:solidFill>
                  <a:srgbClr val="002060"/>
                </a:solidFill>
              </a:rPr>
              <a:t>+both</a:t>
            </a:r>
            <a:r>
              <a:rPr kumimoji="1" lang="en-US" dirty="0">
                <a:solidFill>
                  <a:srgbClr val="002060"/>
                </a:solidFill>
              </a:rPr>
              <a:t>: duplicates both load/store and ALU. </a:t>
            </a:r>
            <a:endParaRPr lang="en-US" dirty="0">
              <a:solidFill>
                <a:srgbClr val="002060"/>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3"/>
          <a:srcRect/>
          <a:stretch>
            <a:fillRect/>
          </a:stretch>
        </p:blipFill>
        <p:spPr bwMode="auto">
          <a:xfrm>
            <a:off x="147638" y="428604"/>
            <a:ext cx="8848725" cy="6191250"/>
          </a:xfrm>
          <a:prstGeom prst="rect">
            <a:avLst/>
          </a:prstGeom>
          <a:noFill/>
          <a:ln w="9525">
            <a:noFill/>
            <a:miter lim="800000"/>
            <a:headEnd/>
            <a:tailEnd/>
          </a:ln>
          <a:effectLst/>
        </p:spPr>
      </p:pic>
      <p:sp>
        <p:nvSpPr>
          <p:cNvPr id="94210" name="Rectangle 2"/>
          <p:cNvSpPr>
            <a:spLocks noGrp="1" noChangeArrowheads="1"/>
          </p:cNvSpPr>
          <p:nvPr>
            <p:ph type="title" idx="4294967295"/>
          </p:nvPr>
        </p:nvSpPr>
        <p:spPr>
          <a:xfrm>
            <a:off x="228600" y="0"/>
            <a:ext cx="4700590" cy="1116012"/>
          </a:xfrm>
        </p:spPr>
        <p:txBody>
          <a:bodyPr/>
          <a:lstStyle/>
          <a:p>
            <a:r>
              <a:rPr lang="en-GB" sz="2400" b="1" dirty="0">
                <a:effectLst>
                  <a:outerShdw blurRad="38100" dist="38100" dir="2700000" algn="tl">
                    <a:srgbClr val="000000">
                      <a:alpha val="43137"/>
                    </a:srgbClr>
                  </a:outerShdw>
                </a:effectLst>
              </a:rPr>
              <a:t>Speedups of Various Machine Organizations Without Procedural Dependencies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8474" y="285728"/>
            <a:ext cx="7556313" cy="658890"/>
          </a:xfrm>
        </p:spPr>
        <p:txBody>
          <a:bodyPr/>
          <a:lstStyle/>
          <a:p>
            <a:r>
              <a:rPr lang="en-GB" dirty="0">
                <a:effectLst>
                  <a:outerShdw blurRad="38100" dist="38100" dir="2700000" algn="tl">
                    <a:srgbClr val="000000">
                      <a:alpha val="43137"/>
                    </a:srgbClr>
                  </a:outerShdw>
                </a:effectLst>
              </a:rPr>
              <a:t>Branch Prediction</a:t>
            </a:r>
          </a:p>
        </p:txBody>
      </p:sp>
      <p:sp>
        <p:nvSpPr>
          <p:cNvPr id="32771" name="Rectangle 3"/>
          <p:cNvSpPr>
            <a:spLocks noGrp="1" noChangeArrowheads="1"/>
          </p:cNvSpPr>
          <p:nvPr>
            <p:ph idx="1"/>
          </p:nvPr>
        </p:nvSpPr>
        <p:spPr>
          <a:xfrm>
            <a:off x="214282" y="1071546"/>
            <a:ext cx="7556313" cy="5643578"/>
          </a:xfrm>
        </p:spPr>
        <p:txBody>
          <a:bodyPr>
            <a:normAutofit/>
          </a:bodyPr>
          <a:lstStyle/>
          <a:p>
            <a:r>
              <a:rPr lang="en-GB" dirty="0">
                <a:solidFill>
                  <a:srgbClr val="002060"/>
                </a:solidFill>
              </a:rPr>
              <a:t>Any high-performance pipelined machine must address the issue of dealing with branches</a:t>
            </a:r>
          </a:p>
          <a:p>
            <a:r>
              <a:rPr lang="en-GB" dirty="0">
                <a:solidFill>
                  <a:srgbClr val="002060"/>
                </a:solidFill>
              </a:rPr>
              <a:t>Intel 80486 addressed the problem by fetching both the next sequential instruction after a branch and speculatively fetching the branch target instruction</a:t>
            </a:r>
          </a:p>
          <a:p>
            <a:r>
              <a:rPr lang="en-GB" b="1" dirty="0">
                <a:solidFill>
                  <a:srgbClr val="002060"/>
                </a:solidFill>
              </a:rPr>
              <a:t>RISC machines</a:t>
            </a:r>
            <a:r>
              <a:rPr lang="en-GB" dirty="0">
                <a:solidFill>
                  <a:srgbClr val="002060"/>
                </a:solidFill>
              </a:rPr>
              <a:t>:</a:t>
            </a:r>
          </a:p>
          <a:p>
            <a:pPr lvl="1"/>
            <a:r>
              <a:rPr lang="en-GB" b="1" dirty="0">
                <a:solidFill>
                  <a:schemeClr val="tx1"/>
                </a:solidFill>
              </a:rPr>
              <a:t>Delayed branch</a:t>
            </a:r>
            <a:r>
              <a:rPr lang="en-GB" dirty="0">
                <a:solidFill>
                  <a:srgbClr val="002060"/>
                </a:solidFill>
              </a:rPr>
              <a:t> strategy was explored</a:t>
            </a:r>
          </a:p>
          <a:p>
            <a:pPr lvl="1"/>
            <a:r>
              <a:rPr lang="en-GB" dirty="0">
                <a:solidFill>
                  <a:srgbClr val="002060"/>
                </a:solidFill>
              </a:rPr>
              <a:t>Processor always executes the single instruction that immediately follows the branch</a:t>
            </a:r>
          </a:p>
          <a:p>
            <a:pPr lvl="1"/>
            <a:r>
              <a:rPr lang="en-GB" dirty="0">
                <a:solidFill>
                  <a:srgbClr val="002060"/>
                </a:solidFill>
              </a:rPr>
              <a:t>Keeps the pipeline full while the processor fetches a new instruction stream</a:t>
            </a:r>
          </a:p>
          <a:p>
            <a:r>
              <a:rPr lang="en-GB" b="1" dirty="0">
                <a:solidFill>
                  <a:srgbClr val="002060"/>
                </a:solidFill>
              </a:rPr>
              <a:t>Superscalar machines</a:t>
            </a:r>
            <a:r>
              <a:rPr lang="en-GB" dirty="0">
                <a:solidFill>
                  <a:srgbClr val="002060"/>
                </a:solidFill>
              </a:rPr>
              <a:t>:</a:t>
            </a:r>
          </a:p>
          <a:p>
            <a:pPr lvl="1"/>
            <a:r>
              <a:rPr lang="en-GB" dirty="0">
                <a:solidFill>
                  <a:srgbClr val="002060"/>
                </a:solidFill>
              </a:rPr>
              <a:t>Delayed branch strategy has </a:t>
            </a:r>
            <a:r>
              <a:rPr lang="en-GB" b="1" u="sng" dirty="0">
                <a:solidFill>
                  <a:srgbClr val="002060"/>
                </a:solidFill>
              </a:rPr>
              <a:t>less appeal </a:t>
            </a:r>
            <a:r>
              <a:rPr lang="en-GB" dirty="0">
                <a:solidFill>
                  <a:srgbClr val="002060"/>
                </a:solidFill>
              </a:rPr>
              <a:t>(không là yêu cầu)</a:t>
            </a:r>
          </a:p>
          <a:p>
            <a:pPr lvl="1"/>
            <a:r>
              <a:rPr lang="en-GB" dirty="0">
                <a:solidFill>
                  <a:srgbClr val="002060"/>
                </a:solidFill>
              </a:rPr>
              <a:t>Have returned to pre-RISC techniques of branch prediction</a:t>
            </a:r>
          </a:p>
        </p:txBody>
      </p:sp>
      <p:sp>
        <p:nvSpPr>
          <p:cNvPr id="4" name="Rectangle 3"/>
          <p:cNvSpPr/>
          <p:nvPr/>
        </p:nvSpPr>
        <p:spPr>
          <a:xfrm>
            <a:off x="3571868" y="5000636"/>
            <a:ext cx="5286412" cy="646331"/>
          </a:xfrm>
          <a:prstGeom prst="rect">
            <a:avLst/>
          </a:prstGeom>
        </p:spPr>
        <p:txBody>
          <a:bodyPr wrap="square">
            <a:spAutoFit/>
          </a:bodyPr>
          <a:lstStyle/>
          <a:p>
            <a:r>
              <a:rPr kumimoji="1" lang="en-US" sz="1800" dirty="0"/>
              <a:t>Reasons: multiple instructions need to execute in the delay slot,  instruction dependencies are major interest</a:t>
            </a:r>
            <a:endParaRPr lang="en-US" sz="1800"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0"/>
            <a:ext cx="8763000" cy="785794"/>
          </a:xfrm>
        </p:spPr>
        <p:txBody>
          <a:bodyPr/>
          <a:lstStyle/>
          <a:p>
            <a:r>
              <a:rPr lang="en-GB" dirty="0">
                <a:effectLst>
                  <a:outerShdw blurRad="38100" dist="38100" dir="2700000" algn="tl">
                    <a:srgbClr val="000000">
                      <a:alpha val="43137"/>
                    </a:srgbClr>
                  </a:outerShdw>
                </a:effectLst>
              </a:rPr>
              <a:t>Superscalar Execution</a:t>
            </a:r>
          </a:p>
        </p:txBody>
      </p:sp>
      <p:pic>
        <p:nvPicPr>
          <p:cNvPr id="40961" name="Picture 1"/>
          <p:cNvPicPr>
            <a:picLocks noChangeAspect="1" noChangeArrowheads="1"/>
          </p:cNvPicPr>
          <p:nvPr/>
        </p:nvPicPr>
        <p:blipFill>
          <a:blip r:embed="rId3"/>
          <a:srcRect/>
          <a:stretch>
            <a:fillRect/>
          </a:stretch>
        </p:blipFill>
        <p:spPr bwMode="auto">
          <a:xfrm>
            <a:off x="257175" y="1171592"/>
            <a:ext cx="8629650" cy="4686300"/>
          </a:xfrm>
          <a:prstGeom prst="rect">
            <a:avLst/>
          </a:prstGeom>
          <a:noFill/>
          <a:ln w="9525">
            <a:noFill/>
            <a:miter lim="800000"/>
            <a:headEnd/>
            <a:tailEnd/>
          </a:ln>
          <a:effec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98474" y="71414"/>
            <a:ext cx="7556313" cy="801766"/>
          </a:xfrm>
        </p:spPr>
        <p:txBody>
          <a:bodyPr/>
          <a:lstStyle/>
          <a:p>
            <a:r>
              <a:rPr lang="en-GB" dirty="0">
                <a:effectLst>
                  <a:outerShdw blurRad="38100" dist="38100" dir="2700000" algn="tl">
                    <a:srgbClr val="000000">
                      <a:alpha val="43137"/>
                    </a:srgbClr>
                  </a:outerShdw>
                </a:effectLst>
              </a:rPr>
              <a:t>Objectives </a:t>
            </a:r>
          </a:p>
        </p:txBody>
      </p:sp>
      <p:sp>
        <p:nvSpPr>
          <p:cNvPr id="10245" name="Rectangle 5"/>
          <p:cNvSpPr>
            <a:spLocks noGrp="1" noChangeArrowheads="1"/>
          </p:cNvSpPr>
          <p:nvPr>
            <p:ph idx="1"/>
          </p:nvPr>
        </p:nvSpPr>
        <p:spPr>
          <a:xfrm>
            <a:off x="498474" y="1357298"/>
            <a:ext cx="8002616" cy="4768865"/>
          </a:xfrm>
        </p:spPr>
        <p:txBody>
          <a:bodyPr>
            <a:noAutofit/>
          </a:bodyPr>
          <a:lstStyle/>
          <a:p>
            <a:pPr>
              <a:buNone/>
            </a:pPr>
            <a:r>
              <a:rPr lang="en-US" sz="2400" dirty="0">
                <a:solidFill>
                  <a:srgbClr val="002060"/>
                </a:solidFill>
              </a:rPr>
              <a:t>After studying this chapter, you should be able to: </a:t>
            </a:r>
          </a:p>
          <a:p>
            <a:r>
              <a:rPr lang="en-US" sz="2400" dirty="0">
                <a:solidFill>
                  <a:srgbClr val="002060"/>
                </a:solidFill>
              </a:rPr>
              <a:t>Explain the difference between superscalar and super pipelined approaches. </a:t>
            </a:r>
          </a:p>
          <a:p>
            <a:r>
              <a:rPr lang="en-US" sz="2400" dirty="0">
                <a:solidFill>
                  <a:srgbClr val="002060"/>
                </a:solidFill>
              </a:rPr>
              <a:t>Define instruction-level parallelism. </a:t>
            </a:r>
          </a:p>
          <a:p>
            <a:r>
              <a:rPr lang="en-US" sz="2400" dirty="0">
                <a:solidFill>
                  <a:srgbClr val="002060"/>
                </a:solidFill>
              </a:rPr>
              <a:t>Discuss dependencies and resource conflicts as limitations to instruction level parallelism </a:t>
            </a:r>
          </a:p>
          <a:p>
            <a:r>
              <a:rPr lang="en-US" sz="2400" dirty="0">
                <a:solidFill>
                  <a:srgbClr val="002060"/>
                </a:solidFill>
              </a:rPr>
              <a:t>Present an overview of the design issues involved in instruction-level parallelism. </a:t>
            </a:r>
          </a:p>
          <a:p>
            <a:r>
              <a:rPr lang="en-US" sz="2400" dirty="0">
                <a:solidFill>
                  <a:srgbClr val="002060"/>
                </a:solidFill>
              </a:rPr>
              <a:t>Compare and contrast techniques of improving pipeline performance in RISC machines and superscalar machines.</a:t>
            </a:r>
            <a:endParaRPr lang="en-GB" sz="2400" dirty="0">
              <a:solidFill>
                <a:srgbClr val="002060"/>
              </a:solidFill>
            </a:endParaRPr>
          </a:p>
        </p:txBody>
      </p:sp>
      <p:sp>
        <p:nvSpPr>
          <p:cNvPr id="4" name="TextBox 3"/>
          <p:cNvSpPr txBox="1"/>
          <p:nvPr/>
        </p:nvSpPr>
        <p:spPr>
          <a:xfrm>
            <a:off x="1928794" y="785794"/>
            <a:ext cx="6000792" cy="461665"/>
          </a:xfrm>
          <a:prstGeom prst="rect">
            <a:avLst/>
          </a:prstGeom>
          <a:solidFill>
            <a:schemeClr val="accent6">
              <a:lumMod val="40000"/>
              <a:lumOff val="60000"/>
            </a:schemeClr>
          </a:solidFill>
        </p:spPr>
        <p:txBody>
          <a:bodyPr wrap="square" rtlCol="0">
            <a:spAutoFit/>
          </a:bodyPr>
          <a:lstStyle/>
          <a:p>
            <a:r>
              <a:rPr lang="en-US" b="1" dirty="0">
                <a:solidFill>
                  <a:srgbClr val="002060"/>
                </a:solidFill>
              </a:rPr>
              <a:t>Parallel execution </a:t>
            </a:r>
            <a:r>
              <a:rPr lang="en-US" b="1" dirty="0">
                <a:solidFill>
                  <a:srgbClr val="002060"/>
                </a:solidFill>
                <a:sym typeface="Wingdings" pitchFamily="2" charset="2"/>
              </a:rPr>
              <a:t> </a:t>
            </a:r>
            <a:r>
              <a:rPr lang="en-US" b="1" dirty="0">
                <a:solidFill>
                  <a:srgbClr val="002060"/>
                </a:solidFill>
              </a:rPr>
              <a:t>High performance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Superscalar Implementation</a:t>
            </a:r>
          </a:p>
        </p:txBody>
      </p:sp>
      <p:sp>
        <p:nvSpPr>
          <p:cNvPr id="35843" name="Rectangle 3"/>
          <p:cNvSpPr>
            <a:spLocks noGrp="1" noChangeArrowheads="1"/>
          </p:cNvSpPr>
          <p:nvPr>
            <p:ph idx="1"/>
          </p:nvPr>
        </p:nvSpPr>
        <p:spPr>
          <a:xfrm>
            <a:off x="498474" y="1500174"/>
            <a:ext cx="7556313" cy="4625989"/>
          </a:xfrm>
        </p:spPr>
        <p:txBody>
          <a:bodyPr>
            <a:noAutofit/>
          </a:bodyPr>
          <a:lstStyle/>
          <a:p>
            <a:r>
              <a:rPr lang="en-GB" sz="2400" b="1" dirty="0">
                <a:solidFill>
                  <a:srgbClr val="FF0000"/>
                </a:solidFill>
              </a:rPr>
              <a:t>Key elements</a:t>
            </a:r>
            <a:r>
              <a:rPr lang="en-GB" sz="2400" dirty="0">
                <a:solidFill>
                  <a:srgbClr val="FF0000"/>
                </a:solidFill>
              </a:rPr>
              <a:t>:</a:t>
            </a:r>
          </a:p>
          <a:p>
            <a:pPr lvl="1"/>
            <a:r>
              <a:rPr lang="en-GB" sz="2000" dirty="0">
                <a:solidFill>
                  <a:srgbClr val="0000CC"/>
                </a:solidFill>
              </a:rPr>
              <a:t>Instruction fetch strategies that </a:t>
            </a:r>
            <a:r>
              <a:rPr lang="en-GB" sz="2000" b="1" dirty="0">
                <a:solidFill>
                  <a:srgbClr val="0000CC"/>
                </a:solidFill>
              </a:rPr>
              <a:t>simultaneously fetch multiple instruction</a:t>
            </a:r>
          </a:p>
          <a:p>
            <a:pPr lvl="1"/>
            <a:r>
              <a:rPr lang="en-GB" sz="2000" dirty="0">
                <a:solidFill>
                  <a:srgbClr val="002060"/>
                </a:solidFill>
              </a:rPr>
              <a:t>Logic for determining true dependencies involving </a:t>
            </a:r>
            <a:r>
              <a:rPr lang="en-GB" sz="2000" b="1" dirty="0">
                <a:solidFill>
                  <a:srgbClr val="002060"/>
                </a:solidFill>
              </a:rPr>
              <a:t>register values</a:t>
            </a:r>
            <a:r>
              <a:rPr lang="en-GB" sz="2000" dirty="0">
                <a:solidFill>
                  <a:srgbClr val="002060"/>
                </a:solidFill>
              </a:rPr>
              <a:t>, and </a:t>
            </a:r>
            <a:r>
              <a:rPr lang="en-GB" sz="2000" b="1" dirty="0">
                <a:solidFill>
                  <a:srgbClr val="002060"/>
                </a:solidFill>
              </a:rPr>
              <a:t>mechanisms </a:t>
            </a:r>
            <a:r>
              <a:rPr lang="en-GB" sz="2000" dirty="0">
                <a:solidFill>
                  <a:srgbClr val="002060"/>
                </a:solidFill>
              </a:rPr>
              <a:t>for communicating these </a:t>
            </a:r>
            <a:r>
              <a:rPr lang="en-GB" sz="2000" b="1" dirty="0">
                <a:solidFill>
                  <a:srgbClr val="002060"/>
                </a:solidFill>
              </a:rPr>
              <a:t>values to where they are needed </a:t>
            </a:r>
            <a:r>
              <a:rPr lang="en-GB" sz="2000" dirty="0">
                <a:solidFill>
                  <a:srgbClr val="002060"/>
                </a:solidFill>
              </a:rPr>
              <a:t>during execution</a:t>
            </a:r>
          </a:p>
          <a:p>
            <a:pPr lvl="1"/>
            <a:r>
              <a:rPr lang="en-GB" sz="2000" b="1" dirty="0">
                <a:solidFill>
                  <a:srgbClr val="0000CC"/>
                </a:solidFill>
              </a:rPr>
              <a:t>Mechanisms for initiating, or issuing</a:t>
            </a:r>
            <a:r>
              <a:rPr lang="en-GB" sz="2000" dirty="0">
                <a:solidFill>
                  <a:srgbClr val="0000CC"/>
                </a:solidFill>
              </a:rPr>
              <a:t>, multiple instructions in parallel</a:t>
            </a:r>
          </a:p>
          <a:p>
            <a:pPr lvl="1"/>
            <a:r>
              <a:rPr lang="en-GB" sz="2000" b="1" dirty="0">
                <a:solidFill>
                  <a:srgbClr val="002060"/>
                </a:solidFill>
              </a:rPr>
              <a:t>Resources </a:t>
            </a:r>
            <a:r>
              <a:rPr lang="en-GB" sz="2000" dirty="0">
                <a:solidFill>
                  <a:srgbClr val="002060"/>
                </a:solidFill>
              </a:rPr>
              <a:t>for parallel execution of multiple instructions, including </a:t>
            </a:r>
            <a:r>
              <a:rPr lang="en-GB" sz="2000" b="1" dirty="0">
                <a:solidFill>
                  <a:srgbClr val="002060"/>
                </a:solidFill>
              </a:rPr>
              <a:t>multiple pipelined </a:t>
            </a:r>
            <a:r>
              <a:rPr lang="en-GB" sz="2000" dirty="0">
                <a:solidFill>
                  <a:srgbClr val="002060"/>
                </a:solidFill>
              </a:rPr>
              <a:t>functional units and </a:t>
            </a:r>
            <a:r>
              <a:rPr lang="en-GB" sz="2000" b="1" dirty="0">
                <a:solidFill>
                  <a:srgbClr val="002060"/>
                </a:solidFill>
              </a:rPr>
              <a:t>memory hierarchies</a:t>
            </a:r>
            <a:r>
              <a:rPr lang="en-GB" sz="2000" dirty="0">
                <a:solidFill>
                  <a:srgbClr val="002060"/>
                </a:solidFill>
              </a:rPr>
              <a:t> capable of simultaneously servicing multiple memory references</a:t>
            </a:r>
          </a:p>
          <a:p>
            <a:pPr lvl="1"/>
            <a:r>
              <a:rPr lang="en-GB" sz="2000" b="1" dirty="0">
                <a:solidFill>
                  <a:srgbClr val="0000CC"/>
                </a:solidFill>
              </a:rPr>
              <a:t>Mechanisms for committing the process state in correct order</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Exercises</a:t>
            </a:r>
          </a:p>
        </p:txBody>
      </p:sp>
      <p:sp>
        <p:nvSpPr>
          <p:cNvPr id="5" name="TextBox 4"/>
          <p:cNvSpPr txBox="1"/>
          <p:nvPr/>
        </p:nvSpPr>
        <p:spPr>
          <a:xfrm>
            <a:off x="107504" y="1214422"/>
            <a:ext cx="8643966" cy="5098832"/>
          </a:xfrm>
          <a:prstGeom prst="rect">
            <a:avLst/>
          </a:prstGeom>
          <a:noFill/>
        </p:spPr>
        <p:txBody>
          <a:bodyPr wrap="square" rtlCol="0">
            <a:spAutoFit/>
          </a:bodyPr>
          <a:lstStyle/>
          <a:p>
            <a:pPr marL="91440" eaLnBrk="1" hangingPunct="1">
              <a:spcBef>
                <a:spcPts val="2000"/>
              </a:spcBef>
              <a:buClr>
                <a:schemeClr val="accent1"/>
              </a:buClr>
              <a:buSzPct val="75000"/>
              <a:buFont typeface="Wingdings" pitchFamily="2" charset="2"/>
              <a:buChar char="n"/>
            </a:pPr>
            <a:r>
              <a:rPr lang="en-US" sz="1600" dirty="0">
                <a:solidFill>
                  <a:srgbClr val="002060"/>
                </a:solidFill>
                <a:latin typeface="+mn-lt"/>
              </a:rPr>
              <a:t>16.1 What is the essential characteristic of the superscalar approach to processor design? </a:t>
            </a:r>
          </a:p>
          <a:p>
            <a:pPr marL="91440" eaLnBrk="1" hangingPunct="1">
              <a:spcBef>
                <a:spcPts val="2000"/>
              </a:spcBef>
              <a:buClr>
                <a:schemeClr val="accent1"/>
              </a:buClr>
              <a:buSzPct val="75000"/>
              <a:buFont typeface="Wingdings" pitchFamily="2" charset="2"/>
              <a:buChar char="n"/>
            </a:pPr>
            <a:r>
              <a:rPr lang="en-US" sz="1600" dirty="0">
                <a:solidFill>
                  <a:srgbClr val="002060"/>
                </a:solidFill>
                <a:latin typeface="+mn-lt"/>
              </a:rPr>
              <a:t>16.2 What is the difference between the superscalar and super pipelined approaches? </a:t>
            </a:r>
          </a:p>
          <a:p>
            <a:pPr marL="91440" eaLnBrk="1" hangingPunct="1">
              <a:spcBef>
                <a:spcPts val="2000"/>
              </a:spcBef>
              <a:buClr>
                <a:schemeClr val="accent1"/>
              </a:buClr>
              <a:buSzPct val="75000"/>
              <a:buFont typeface="Wingdings" pitchFamily="2" charset="2"/>
              <a:buChar char="n"/>
            </a:pPr>
            <a:r>
              <a:rPr lang="en-US" sz="1600" dirty="0">
                <a:solidFill>
                  <a:srgbClr val="002060"/>
                </a:solidFill>
                <a:latin typeface="+mn-lt"/>
              </a:rPr>
              <a:t>16.3 What is instruction-level parallelism? </a:t>
            </a:r>
          </a:p>
          <a:p>
            <a:pPr marL="91440" eaLnBrk="1" hangingPunct="1">
              <a:spcBef>
                <a:spcPts val="2000"/>
              </a:spcBef>
              <a:buClr>
                <a:schemeClr val="accent1"/>
              </a:buClr>
              <a:buSzPct val="75000"/>
              <a:buFont typeface="Wingdings" pitchFamily="2" charset="2"/>
              <a:buChar char="n"/>
            </a:pPr>
            <a:r>
              <a:rPr lang="en-US" sz="1600" dirty="0">
                <a:solidFill>
                  <a:srgbClr val="002060"/>
                </a:solidFill>
                <a:latin typeface="+mn-lt"/>
              </a:rPr>
              <a:t>16.4 Briefly define the following terms: • True data dependency • Procedural dependency • Resource conflicts • Output dependency • Antidependency </a:t>
            </a:r>
          </a:p>
          <a:p>
            <a:pPr marL="91440" eaLnBrk="1" hangingPunct="1">
              <a:spcBef>
                <a:spcPts val="2000"/>
              </a:spcBef>
              <a:buClr>
                <a:schemeClr val="accent1"/>
              </a:buClr>
              <a:buSzPct val="75000"/>
              <a:buFont typeface="Wingdings" pitchFamily="2" charset="2"/>
              <a:buChar char="n"/>
            </a:pPr>
            <a:r>
              <a:rPr lang="en-US" sz="1600" dirty="0">
                <a:solidFill>
                  <a:srgbClr val="002060"/>
                </a:solidFill>
                <a:latin typeface="+mn-lt"/>
              </a:rPr>
              <a:t>16.5 What is the distinction between instruction-level parallelism and machine parallelism? </a:t>
            </a:r>
          </a:p>
          <a:p>
            <a:pPr marL="91440" eaLnBrk="1" hangingPunct="1">
              <a:spcBef>
                <a:spcPts val="2000"/>
              </a:spcBef>
              <a:buClr>
                <a:schemeClr val="accent1"/>
              </a:buClr>
              <a:buSzPct val="75000"/>
              <a:buFont typeface="Wingdings" pitchFamily="2" charset="2"/>
              <a:buChar char="n"/>
            </a:pPr>
            <a:r>
              <a:rPr lang="en-US" sz="1600" dirty="0">
                <a:solidFill>
                  <a:srgbClr val="002060"/>
                </a:solidFill>
                <a:latin typeface="+mn-lt"/>
              </a:rPr>
              <a:t>16.6 List and briefly define three types of superscalar instruction issue policies. </a:t>
            </a:r>
          </a:p>
          <a:p>
            <a:pPr marL="91440" eaLnBrk="1" hangingPunct="1">
              <a:spcBef>
                <a:spcPts val="2000"/>
              </a:spcBef>
              <a:buClr>
                <a:schemeClr val="accent1"/>
              </a:buClr>
              <a:buSzPct val="75000"/>
              <a:buFont typeface="Wingdings" pitchFamily="2" charset="2"/>
              <a:buChar char="n"/>
            </a:pPr>
            <a:r>
              <a:rPr lang="en-US" sz="1600" dirty="0">
                <a:solidFill>
                  <a:srgbClr val="002060"/>
                </a:solidFill>
                <a:latin typeface="+mn-lt"/>
              </a:rPr>
              <a:t>16.7 What is the purpose of an instruction window? </a:t>
            </a:r>
          </a:p>
          <a:p>
            <a:pPr marL="91440" eaLnBrk="1" hangingPunct="1">
              <a:spcBef>
                <a:spcPts val="2000"/>
              </a:spcBef>
              <a:buClr>
                <a:schemeClr val="accent1"/>
              </a:buClr>
              <a:buSzPct val="75000"/>
              <a:buFont typeface="Wingdings" pitchFamily="2" charset="2"/>
              <a:buChar char="n"/>
            </a:pPr>
            <a:r>
              <a:rPr lang="en-US" sz="1600" dirty="0">
                <a:solidFill>
                  <a:srgbClr val="002060"/>
                </a:solidFill>
                <a:latin typeface="+mn-lt"/>
              </a:rPr>
              <a:t>16.8 What is register renaming and what is its purpose? </a:t>
            </a:r>
          </a:p>
          <a:p>
            <a:pPr marL="91440" eaLnBrk="1" hangingPunct="1">
              <a:spcBef>
                <a:spcPts val="2000"/>
              </a:spcBef>
              <a:buClr>
                <a:schemeClr val="accent1"/>
              </a:buClr>
              <a:buSzPct val="75000"/>
              <a:buFont typeface="Wingdings" pitchFamily="2" charset="2"/>
              <a:buChar char="n"/>
            </a:pPr>
            <a:r>
              <a:rPr lang="en-US" sz="1600" dirty="0">
                <a:solidFill>
                  <a:srgbClr val="002060"/>
                </a:solidFill>
                <a:latin typeface="+mn-lt"/>
              </a:rPr>
              <a:t>16.9 What are the key elements of a superscalar processor organization?</a:t>
            </a:r>
            <a:endParaRPr lang="en-US" sz="2800" dirty="0">
              <a:solidFill>
                <a:srgbClr val="002060"/>
              </a:solidFill>
              <a:latin typeface="+mn-lt"/>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a:t>Summary</a:t>
            </a:r>
          </a:p>
        </p:txBody>
      </p:sp>
      <p:sp>
        <p:nvSpPr>
          <p:cNvPr id="30" name="Content Placeholder 29"/>
          <p:cNvSpPr>
            <a:spLocks noGrp="1"/>
          </p:cNvSpPr>
          <p:nvPr>
            <p:ph sz="half" idx="2"/>
          </p:nvPr>
        </p:nvSpPr>
        <p:spPr>
          <a:xfrm>
            <a:off x="497541" y="2447365"/>
            <a:ext cx="3657600" cy="4029635"/>
          </a:xfrm>
        </p:spPr>
        <p:txBody>
          <a:bodyPr>
            <a:normAutofit/>
          </a:bodyPr>
          <a:lstStyle/>
          <a:p>
            <a:r>
              <a:rPr lang="en-US" sz="2400" dirty="0">
                <a:solidFill>
                  <a:srgbClr val="002060"/>
                </a:solidFill>
              </a:rPr>
              <a:t>Superscalar versus Superpipelined</a:t>
            </a:r>
          </a:p>
        </p:txBody>
      </p:sp>
      <p:sp>
        <p:nvSpPr>
          <p:cNvPr id="44035" name="Rectangle 3"/>
          <p:cNvSpPr>
            <a:spLocks noGrp="1" noChangeArrowheads="1"/>
          </p:cNvSpPr>
          <p:nvPr>
            <p:ph type="body" idx="1"/>
          </p:nvPr>
        </p:nvSpPr>
        <p:spPr>
          <a:xfrm>
            <a:off x="357158" y="1071546"/>
            <a:ext cx="3657600" cy="633402"/>
          </a:xfrm>
        </p:spPr>
        <p:txBody>
          <a:bodyPr>
            <a:normAutofit fontScale="77500" lnSpcReduction="20000"/>
          </a:bodyPr>
          <a:lstStyle/>
          <a:p>
            <a:endParaRPr/>
          </a:p>
          <a:p>
            <a:endParaRPr lang="en-US" sz="800" dirty="0"/>
          </a:p>
          <a:p>
            <a:endParaRPr lang="en-US" sz="800" dirty="0"/>
          </a:p>
          <a:p>
            <a:r>
              <a:rPr lang="en-US" sz="3200" dirty="0"/>
              <a:t>Chapter 16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a:solidFill>
                  <a:schemeClr val="accent1">
                    <a:lumMod val="50000"/>
                  </a:schemeClr>
                </a:solidFill>
              </a:rPr>
              <a:t>Instruction-Level Parallelism and Superscalar Processors</a:t>
            </a:r>
            <a:endParaRPr lang="en-US" dirty="0">
              <a:solidFill>
                <a:srgbClr val="6666CC"/>
              </a:solidFill>
            </a:endParaRPr>
          </a:p>
        </p:txBody>
      </p:sp>
      <p:sp>
        <p:nvSpPr>
          <p:cNvPr id="7" name="Content Placeholder 6"/>
          <p:cNvSpPr>
            <a:spLocks noGrp="1"/>
          </p:cNvSpPr>
          <p:nvPr>
            <p:ph sz="quarter" idx="4"/>
          </p:nvPr>
        </p:nvSpPr>
        <p:spPr>
          <a:xfrm>
            <a:off x="4143372" y="2447365"/>
            <a:ext cx="4744122" cy="3678797"/>
          </a:xfrm>
        </p:spPr>
        <p:txBody>
          <a:bodyPr>
            <a:noAutofit/>
          </a:bodyPr>
          <a:lstStyle/>
          <a:p>
            <a:r>
              <a:rPr lang="en-US" sz="2400" dirty="0">
                <a:solidFill>
                  <a:srgbClr val="002060"/>
                </a:solidFill>
              </a:rPr>
              <a:t>Design issues</a:t>
            </a:r>
          </a:p>
          <a:p>
            <a:pPr lvl="1"/>
            <a:r>
              <a:rPr lang="en-US" sz="2400" dirty="0">
                <a:solidFill>
                  <a:srgbClr val="002060"/>
                </a:solidFill>
              </a:rPr>
              <a:t>Instruction-level parallelism</a:t>
            </a:r>
          </a:p>
          <a:p>
            <a:pPr lvl="1"/>
            <a:r>
              <a:rPr lang="en-US" sz="2400" dirty="0">
                <a:solidFill>
                  <a:srgbClr val="002060"/>
                </a:solidFill>
              </a:rPr>
              <a:t>Machine parallelism</a:t>
            </a:r>
          </a:p>
          <a:p>
            <a:pPr lvl="1"/>
            <a:r>
              <a:rPr lang="en-US" sz="2400" dirty="0">
                <a:solidFill>
                  <a:srgbClr val="002060"/>
                </a:solidFill>
              </a:rPr>
              <a:t>Instruction issue policy</a:t>
            </a:r>
          </a:p>
          <a:p>
            <a:pPr lvl="1"/>
            <a:r>
              <a:rPr lang="en-US" sz="2400" dirty="0">
                <a:solidFill>
                  <a:srgbClr val="002060"/>
                </a:solidFill>
              </a:rPr>
              <a:t>Register renaming</a:t>
            </a:r>
          </a:p>
          <a:p>
            <a:pPr lvl="1"/>
            <a:r>
              <a:rPr lang="en-US" sz="2400" dirty="0">
                <a:solidFill>
                  <a:srgbClr val="002060"/>
                </a:solidFill>
              </a:rPr>
              <a:t>Branch prediction</a:t>
            </a:r>
          </a:p>
          <a:p>
            <a:pPr lvl="1"/>
            <a:r>
              <a:rPr lang="en-US" sz="2400" dirty="0">
                <a:solidFill>
                  <a:srgbClr val="002060"/>
                </a:solidFill>
              </a:rPr>
              <a:t>Superscalar execution</a:t>
            </a:r>
          </a:p>
          <a:p>
            <a:pPr lvl="1"/>
            <a:r>
              <a:rPr lang="en-US" sz="2400" dirty="0">
                <a:solidFill>
                  <a:srgbClr val="002060"/>
                </a:solidFill>
              </a:rPr>
              <a:t>Superscalar implementation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Contents </a:t>
            </a:r>
          </a:p>
        </p:txBody>
      </p:sp>
      <p:sp>
        <p:nvSpPr>
          <p:cNvPr id="10245" name="Rectangle 5"/>
          <p:cNvSpPr>
            <a:spLocks noGrp="1" noChangeArrowheads="1"/>
          </p:cNvSpPr>
          <p:nvPr>
            <p:ph idx="1"/>
          </p:nvPr>
        </p:nvSpPr>
        <p:spPr/>
        <p:txBody>
          <a:bodyPr>
            <a:normAutofit/>
          </a:bodyPr>
          <a:lstStyle/>
          <a:p>
            <a:r>
              <a:rPr lang="en-US" sz="2800" dirty="0">
                <a:solidFill>
                  <a:srgbClr val="002060"/>
                </a:solidFill>
              </a:rPr>
              <a:t>16.1 Overview</a:t>
            </a:r>
          </a:p>
          <a:p>
            <a:r>
              <a:rPr lang="en-US" sz="2800" dirty="0">
                <a:solidFill>
                  <a:srgbClr val="002060"/>
                </a:solidFill>
              </a:rPr>
              <a:t>16.2 Design Issues</a:t>
            </a:r>
            <a:endParaRPr lang="en-GB" sz="2800" dirty="0">
              <a:solidFill>
                <a:srgbClr val="00206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152400"/>
            <a:ext cx="7556313" cy="685800"/>
          </a:xfrm>
        </p:spPr>
        <p:txBody>
          <a:bodyPr/>
          <a:lstStyle/>
          <a:p>
            <a:r>
              <a:rPr lang="en-GB" dirty="0">
                <a:effectLst>
                  <a:outerShdw blurRad="38100" dist="38100" dir="2700000" algn="tl">
                    <a:srgbClr val="000000">
                      <a:alpha val="43137"/>
                    </a:srgbClr>
                  </a:outerShdw>
                </a:effectLst>
              </a:rPr>
              <a:t>16.1- Superscalar</a:t>
            </a:r>
          </a:p>
        </p:txBody>
      </p:sp>
      <p:graphicFrame>
        <p:nvGraphicFramePr>
          <p:cNvPr id="7" name="Content Placeholder 6"/>
          <p:cNvGraphicFramePr>
            <a:graphicFrameLocks noGrp="1"/>
          </p:cNvGraphicFramePr>
          <p:nvPr>
            <p:ph idx="1"/>
          </p:nvPr>
        </p:nvGraphicFramePr>
        <p:xfrm>
          <a:off x="2143108" y="1000148"/>
          <a:ext cx="6858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285720" y="785794"/>
            <a:ext cx="2514600" cy="914400"/>
          </a:xfrm>
        </p:spPr>
        <p:txBody>
          <a:bodyPr/>
          <a:lstStyle/>
          <a:p>
            <a:r>
              <a:rPr lang="en-US" sz="3200" b="1" dirty="0"/>
              <a:t>Overview</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166676" y="997291"/>
            <a:ext cx="6048398" cy="5082458"/>
          </a:xfrm>
          <a:prstGeom prst="rect">
            <a:avLst/>
          </a:prstGeom>
          <a:noFill/>
          <a:ln w="9525">
            <a:noFill/>
            <a:miter lim="800000"/>
            <a:headEnd/>
            <a:tailEnd/>
          </a:ln>
          <a:effectLst/>
        </p:spPr>
      </p:pic>
      <p:sp>
        <p:nvSpPr>
          <p:cNvPr id="27650" name="Rectangle 2"/>
          <p:cNvSpPr>
            <a:spLocks noGrp="1" noChangeArrowheads="1"/>
          </p:cNvSpPr>
          <p:nvPr>
            <p:ph type="title" idx="4294967295"/>
          </p:nvPr>
        </p:nvSpPr>
        <p:spPr>
          <a:xfrm>
            <a:off x="142844" y="142852"/>
            <a:ext cx="1928826" cy="642942"/>
          </a:xfrm>
        </p:spPr>
        <p:txBody>
          <a:bodyPr>
            <a:noAutofit/>
          </a:bodyPr>
          <a:lstStyle/>
          <a:p>
            <a:pPr>
              <a:lnSpc>
                <a:spcPct val="130000"/>
              </a:lnSpc>
              <a:spcBef>
                <a:spcPts val="0"/>
              </a:spcBef>
            </a:pPr>
            <a:r>
              <a:rPr lang="en-GB" sz="2800" dirty="0">
                <a:effectLst>
                  <a:outerShdw blurRad="38100" dist="38100" dir="2700000" algn="tl">
                    <a:srgbClr val="000000">
                      <a:alpha val="43137"/>
                    </a:srgbClr>
                  </a:outerShdw>
                </a:effectLst>
              </a:rPr>
              <a:t>Compare</a:t>
            </a:r>
          </a:p>
        </p:txBody>
      </p:sp>
      <p:pic>
        <p:nvPicPr>
          <p:cNvPr id="1027" name="Picture 3"/>
          <p:cNvPicPr>
            <a:picLocks noChangeAspect="1" noChangeArrowheads="1"/>
          </p:cNvPicPr>
          <p:nvPr/>
        </p:nvPicPr>
        <p:blipFill>
          <a:blip r:embed="rId4"/>
          <a:srcRect/>
          <a:stretch>
            <a:fillRect/>
          </a:stretch>
        </p:blipFill>
        <p:spPr bwMode="auto">
          <a:xfrm>
            <a:off x="6143636" y="2021942"/>
            <a:ext cx="2924176" cy="3335884"/>
          </a:xfrm>
          <a:prstGeom prst="rect">
            <a:avLst/>
          </a:prstGeom>
          <a:noFill/>
          <a:ln w="9525">
            <a:noFill/>
            <a:miter lim="800000"/>
            <a:headEnd/>
            <a:tailEnd/>
          </a:ln>
          <a:effectLst/>
        </p:spPr>
      </p:pic>
      <p:sp>
        <p:nvSpPr>
          <p:cNvPr id="10" name="Rectangle 2"/>
          <p:cNvSpPr txBox="1">
            <a:spLocks noChangeArrowheads="1"/>
          </p:cNvSpPr>
          <p:nvPr/>
        </p:nvSpPr>
        <p:spPr>
          <a:xfrm>
            <a:off x="6500826" y="1428736"/>
            <a:ext cx="2428860" cy="64294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GB" sz="2800" dirty="0">
                <a:solidFill>
                  <a:schemeClr val="accent1"/>
                </a:solidFill>
                <a:effectLst>
                  <a:outerShdw blurRad="38100" dist="38100" dir="2700000" algn="tl">
                    <a:srgbClr val="000000">
                      <a:alpha val="43137"/>
                    </a:srgbClr>
                  </a:outerShdw>
                </a:effectLst>
                <a:latin typeface="+mj-lt"/>
                <a:ea typeface="+mj-ea"/>
                <a:cs typeface="+mj-cs"/>
              </a:rPr>
              <a:t>Some results</a:t>
            </a:r>
            <a:endParaRPr kumimoji="0" lang="en-GB" sz="28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0555" y="1447800"/>
            <a:ext cx="2619809" cy="3267084"/>
          </a:xfrm>
        </p:spPr>
        <p:txBody>
          <a:bodyPr>
            <a:normAutofit/>
          </a:bodyPr>
          <a:lstStyle/>
          <a:p>
            <a:pPr algn="ctr"/>
            <a:r>
              <a:rPr lang="en-GB" sz="2800" dirty="0">
                <a:effectLst>
                  <a:outerShdw blurRad="38100" dist="38100" dir="2700000" algn="tl">
                    <a:srgbClr val="000000">
                      <a:alpha val="43137"/>
                    </a:srgbClr>
                  </a:outerShdw>
                </a:effectLst>
              </a:rPr>
              <a:t>Comparison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of Superscalar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and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Superpipeline Approaches</a:t>
            </a:r>
          </a:p>
        </p:txBody>
      </p:sp>
      <p:pic>
        <p:nvPicPr>
          <p:cNvPr id="2050" name="Picture 2"/>
          <p:cNvPicPr>
            <a:picLocks noChangeAspect="1" noChangeArrowheads="1"/>
          </p:cNvPicPr>
          <p:nvPr/>
        </p:nvPicPr>
        <p:blipFill>
          <a:blip r:embed="rId3"/>
          <a:srcRect/>
          <a:stretch>
            <a:fillRect/>
          </a:stretch>
        </p:blipFill>
        <p:spPr bwMode="auto">
          <a:xfrm>
            <a:off x="4143403" y="214290"/>
            <a:ext cx="4429125" cy="6324600"/>
          </a:xfrm>
          <a:prstGeom prst="rect">
            <a:avLst/>
          </a:prstGeom>
          <a:noFill/>
          <a:ln w="9525">
            <a:noFill/>
            <a:miter lim="800000"/>
            <a:headEnd/>
            <a:tailEnd/>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Constraints </a:t>
            </a:r>
          </a:p>
        </p:txBody>
      </p:sp>
      <p:sp>
        <p:nvSpPr>
          <p:cNvPr id="10245" name="Rectangle 5"/>
          <p:cNvSpPr>
            <a:spLocks noGrp="1" noChangeArrowheads="1"/>
          </p:cNvSpPr>
          <p:nvPr>
            <p:ph idx="1"/>
          </p:nvPr>
        </p:nvSpPr>
        <p:spPr>
          <a:xfrm>
            <a:off x="498474" y="1357298"/>
            <a:ext cx="7556313" cy="4768865"/>
          </a:xfrm>
        </p:spPr>
        <p:txBody>
          <a:bodyPr>
            <a:normAutofit/>
          </a:bodyPr>
          <a:lstStyle/>
          <a:p>
            <a:r>
              <a:rPr lang="en-GB" sz="2400" dirty="0">
                <a:solidFill>
                  <a:srgbClr val="002060"/>
                </a:solidFill>
              </a:rPr>
              <a:t>Instruction level parallelism</a:t>
            </a:r>
          </a:p>
          <a:p>
            <a:pPr lvl="1"/>
            <a:r>
              <a:rPr lang="en-GB" sz="2000" dirty="0">
                <a:solidFill>
                  <a:srgbClr val="002060"/>
                </a:solidFill>
              </a:rPr>
              <a:t>Refers to the </a:t>
            </a:r>
            <a:r>
              <a:rPr lang="en-GB" sz="2000" dirty="0">
                <a:solidFill>
                  <a:srgbClr val="FF0000"/>
                </a:solidFill>
              </a:rPr>
              <a:t>degree</a:t>
            </a:r>
            <a:r>
              <a:rPr lang="en-GB" sz="2000" dirty="0">
                <a:solidFill>
                  <a:srgbClr val="002060"/>
                </a:solidFill>
              </a:rPr>
              <a:t> to which the instructions of a program can be executed </a:t>
            </a:r>
            <a:r>
              <a:rPr lang="en-GB" sz="2000" dirty="0">
                <a:solidFill>
                  <a:srgbClr val="FF0000"/>
                </a:solidFill>
              </a:rPr>
              <a:t>in parallel</a:t>
            </a:r>
          </a:p>
          <a:p>
            <a:pPr lvl="1"/>
            <a:r>
              <a:rPr lang="en-GB" sz="2000" dirty="0">
                <a:solidFill>
                  <a:srgbClr val="002060"/>
                </a:solidFill>
              </a:rPr>
              <a:t>A </a:t>
            </a:r>
            <a:r>
              <a:rPr lang="en-GB" sz="2000" dirty="0">
                <a:solidFill>
                  <a:srgbClr val="3333FF"/>
                </a:solidFill>
              </a:rPr>
              <a:t>combination </a:t>
            </a:r>
            <a:r>
              <a:rPr lang="en-GB" sz="2000" dirty="0">
                <a:solidFill>
                  <a:srgbClr val="002060"/>
                </a:solidFill>
              </a:rPr>
              <a:t>of compiler based </a:t>
            </a:r>
            <a:r>
              <a:rPr lang="en-GB" sz="2000" dirty="0">
                <a:solidFill>
                  <a:srgbClr val="3333FF"/>
                </a:solidFill>
              </a:rPr>
              <a:t>optimization</a:t>
            </a:r>
            <a:r>
              <a:rPr lang="en-GB" sz="2000" dirty="0">
                <a:solidFill>
                  <a:srgbClr val="002060"/>
                </a:solidFill>
              </a:rPr>
              <a:t> and </a:t>
            </a:r>
            <a:r>
              <a:rPr lang="en-GB" sz="2000" dirty="0">
                <a:solidFill>
                  <a:srgbClr val="3333FF"/>
                </a:solidFill>
              </a:rPr>
              <a:t>hardware techniques </a:t>
            </a:r>
            <a:r>
              <a:rPr lang="en-GB" sz="2000" dirty="0">
                <a:solidFill>
                  <a:srgbClr val="002060"/>
                </a:solidFill>
              </a:rPr>
              <a:t>can be used to maximize instruction level parallelism</a:t>
            </a:r>
          </a:p>
          <a:p>
            <a:r>
              <a:rPr lang="en-GB" sz="2400" b="1" u="sng" dirty="0">
                <a:solidFill>
                  <a:srgbClr val="002060"/>
                </a:solidFill>
              </a:rPr>
              <a:t>Limitations</a:t>
            </a:r>
            <a:r>
              <a:rPr lang="en-GB" sz="2400" dirty="0">
                <a:solidFill>
                  <a:srgbClr val="002060"/>
                </a:solidFill>
              </a:rPr>
              <a:t>:</a:t>
            </a:r>
          </a:p>
          <a:p>
            <a:pPr lvl="3"/>
            <a:r>
              <a:rPr lang="en-GB" sz="2000" dirty="0">
                <a:solidFill>
                  <a:srgbClr val="002060"/>
                </a:solidFill>
              </a:rPr>
              <a:t>True data dependency</a:t>
            </a:r>
          </a:p>
          <a:p>
            <a:pPr lvl="3"/>
            <a:r>
              <a:rPr lang="en-GB" sz="2000" dirty="0">
                <a:solidFill>
                  <a:srgbClr val="002060"/>
                </a:solidFill>
              </a:rPr>
              <a:t>Procedural dependency</a:t>
            </a:r>
          </a:p>
          <a:p>
            <a:pPr lvl="3"/>
            <a:r>
              <a:rPr lang="en-GB" sz="2000" dirty="0">
                <a:solidFill>
                  <a:srgbClr val="002060"/>
                </a:solidFill>
              </a:rPr>
              <a:t>Resource conflicts</a:t>
            </a:r>
          </a:p>
          <a:p>
            <a:pPr lvl="3"/>
            <a:r>
              <a:rPr lang="en-GB" sz="2000" dirty="0">
                <a:solidFill>
                  <a:srgbClr val="002060"/>
                </a:solidFill>
              </a:rPr>
              <a:t>Output dependency</a:t>
            </a:r>
          </a:p>
          <a:p>
            <a:pPr lvl="3"/>
            <a:r>
              <a:rPr lang="en-GB" sz="2000" dirty="0">
                <a:solidFill>
                  <a:srgbClr val="002060"/>
                </a:solidFill>
              </a:rPr>
              <a:t>Anti-dependency</a:t>
            </a:r>
          </a:p>
        </p:txBody>
      </p:sp>
      <p:sp>
        <p:nvSpPr>
          <p:cNvPr id="4" name="TextBox 3"/>
          <p:cNvSpPr txBox="1"/>
          <p:nvPr/>
        </p:nvSpPr>
        <p:spPr>
          <a:xfrm>
            <a:off x="4929190" y="3214686"/>
            <a:ext cx="3786214" cy="646331"/>
          </a:xfrm>
          <a:prstGeom prst="rect">
            <a:avLst/>
          </a:prstGeom>
          <a:solidFill>
            <a:schemeClr val="accent6">
              <a:lumMod val="40000"/>
              <a:lumOff val="60000"/>
            </a:schemeClr>
          </a:solidFill>
        </p:spPr>
        <p:txBody>
          <a:bodyPr wrap="square" rtlCol="0">
            <a:spAutoFit/>
          </a:bodyPr>
          <a:lstStyle/>
          <a:p>
            <a:r>
              <a:rPr lang="en-US" sz="1800" dirty="0"/>
              <a:t>Input of the next instruction is the output of </a:t>
            </a:r>
            <a:r>
              <a:rPr lang="en-US" sz="1800"/>
              <a:t>the previous (RAW)</a:t>
            </a:r>
            <a:endParaRPr lang="en-US" sz="1800" dirty="0"/>
          </a:p>
        </p:txBody>
      </p:sp>
      <p:sp>
        <p:nvSpPr>
          <p:cNvPr id="5" name="TextBox 4"/>
          <p:cNvSpPr txBox="1"/>
          <p:nvPr/>
        </p:nvSpPr>
        <p:spPr>
          <a:xfrm>
            <a:off x="4929190" y="3929066"/>
            <a:ext cx="4000528" cy="923330"/>
          </a:xfrm>
          <a:prstGeom prst="rect">
            <a:avLst/>
          </a:prstGeom>
          <a:solidFill>
            <a:schemeClr val="accent3">
              <a:lumMod val="40000"/>
              <a:lumOff val="60000"/>
            </a:schemeClr>
          </a:solidFill>
        </p:spPr>
        <p:txBody>
          <a:bodyPr wrap="square" rtlCol="0">
            <a:spAutoFit/>
          </a:bodyPr>
          <a:lstStyle/>
          <a:p>
            <a:r>
              <a:rPr lang="en-US" sz="1800" dirty="0"/>
              <a:t>Previous instruction is a branch, code of the target can cause affects on input of the next</a:t>
            </a:r>
          </a:p>
        </p:txBody>
      </p:sp>
      <p:sp>
        <p:nvSpPr>
          <p:cNvPr id="6" name="TextBox 5"/>
          <p:cNvSpPr txBox="1"/>
          <p:nvPr/>
        </p:nvSpPr>
        <p:spPr>
          <a:xfrm>
            <a:off x="4357686" y="4857760"/>
            <a:ext cx="4714908" cy="646331"/>
          </a:xfrm>
          <a:prstGeom prst="rect">
            <a:avLst/>
          </a:prstGeom>
          <a:solidFill>
            <a:schemeClr val="accent1">
              <a:lumMod val="40000"/>
              <a:lumOff val="60000"/>
            </a:schemeClr>
          </a:solidFill>
        </p:spPr>
        <p:txBody>
          <a:bodyPr wrap="square" rtlCol="0">
            <a:spAutoFit/>
          </a:bodyPr>
          <a:lstStyle/>
          <a:p>
            <a:r>
              <a:rPr lang="en-US" sz="1800" dirty="0"/>
              <a:t>2 instructions access the same resource (bus, registers,…)</a:t>
            </a:r>
          </a:p>
        </p:txBody>
      </p:sp>
      <p:sp>
        <p:nvSpPr>
          <p:cNvPr id="7" name="TextBox 6"/>
          <p:cNvSpPr txBox="1"/>
          <p:nvPr/>
        </p:nvSpPr>
        <p:spPr>
          <a:xfrm>
            <a:off x="4286248" y="5500702"/>
            <a:ext cx="4714908" cy="646331"/>
          </a:xfrm>
          <a:prstGeom prst="rect">
            <a:avLst/>
          </a:prstGeom>
          <a:solidFill>
            <a:srgbClr val="99FF99"/>
          </a:solidFill>
        </p:spPr>
        <p:txBody>
          <a:bodyPr wrap="square" rtlCol="0">
            <a:spAutoFit/>
          </a:bodyPr>
          <a:lstStyle/>
          <a:p>
            <a:r>
              <a:rPr lang="en-US" sz="1800" dirty="0"/>
              <a:t>2 instructions write values to the same output </a:t>
            </a:r>
            <a:r>
              <a:rPr lang="en-US" sz="1800"/>
              <a:t>(Write-after-write - WAW)</a:t>
            </a:r>
            <a:endParaRPr lang="en-US" sz="1800" dirty="0"/>
          </a:p>
        </p:txBody>
      </p:sp>
      <p:sp>
        <p:nvSpPr>
          <p:cNvPr id="8" name="TextBox 7"/>
          <p:cNvSpPr txBox="1"/>
          <p:nvPr/>
        </p:nvSpPr>
        <p:spPr>
          <a:xfrm>
            <a:off x="5286380" y="6345816"/>
            <a:ext cx="3286148" cy="369332"/>
          </a:xfrm>
          <a:prstGeom prst="rect">
            <a:avLst/>
          </a:prstGeom>
          <a:solidFill>
            <a:schemeClr val="accent6">
              <a:lumMod val="40000"/>
              <a:lumOff val="60000"/>
            </a:schemeClr>
          </a:solidFill>
        </p:spPr>
        <p:txBody>
          <a:bodyPr wrap="square" rtlCol="0">
            <a:spAutoFit/>
          </a:bodyPr>
          <a:lstStyle/>
          <a:p>
            <a:r>
              <a:rPr lang="en-US" sz="1800"/>
              <a:t>Write-after-read situation (WAR)</a:t>
            </a:r>
            <a:endParaRPr lang="en-US" sz="1800" dirty="0"/>
          </a:p>
        </p:txBody>
      </p:sp>
      <p:cxnSp>
        <p:nvCxnSpPr>
          <p:cNvPr id="10" name="Straight Arrow Connector 9"/>
          <p:cNvCxnSpPr>
            <a:endCxn id="4" idx="1"/>
          </p:cNvCxnSpPr>
          <p:nvPr/>
        </p:nvCxnSpPr>
        <p:spPr>
          <a:xfrm flipV="1">
            <a:off x="4214810" y="3537852"/>
            <a:ext cx="714380" cy="6055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5" idx="1"/>
          </p:cNvCxnSpPr>
          <p:nvPr/>
        </p:nvCxnSpPr>
        <p:spPr>
          <a:xfrm flipV="1">
            <a:off x="4357686" y="4390731"/>
            <a:ext cx="571504" cy="3241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6" idx="1"/>
          </p:cNvCxnSpPr>
          <p:nvPr/>
        </p:nvCxnSpPr>
        <p:spPr>
          <a:xfrm>
            <a:off x="3714744" y="5143512"/>
            <a:ext cx="642942" cy="37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7" idx="1"/>
          </p:cNvCxnSpPr>
          <p:nvPr/>
        </p:nvCxnSpPr>
        <p:spPr>
          <a:xfrm>
            <a:off x="3857620" y="5572140"/>
            <a:ext cx="428628" cy="251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8" idx="1"/>
          </p:cNvCxnSpPr>
          <p:nvPr/>
        </p:nvCxnSpPr>
        <p:spPr>
          <a:xfrm>
            <a:off x="3643306" y="5929330"/>
            <a:ext cx="1643074" cy="601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14282" y="6078700"/>
            <a:ext cx="3143272" cy="707886"/>
          </a:xfrm>
          <a:prstGeom prst="rect">
            <a:avLst/>
          </a:prstGeom>
          <a:solidFill>
            <a:srgbClr val="FF0000"/>
          </a:solidFill>
        </p:spPr>
        <p:txBody>
          <a:bodyPr wrap="square" rtlCol="0">
            <a:spAutoFit/>
          </a:bodyPr>
          <a:lstStyle/>
          <a:p>
            <a:r>
              <a:rPr lang="en-US" sz="2000" dirty="0">
                <a:solidFill>
                  <a:schemeClr val="bg1"/>
                </a:solidFill>
              </a:rPr>
              <a:t>Situations in which parallel executions can not be used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Constraints - Examples </a:t>
            </a:r>
          </a:p>
        </p:txBody>
      </p:sp>
      <p:sp>
        <p:nvSpPr>
          <p:cNvPr id="3073" name="Rectangle 1"/>
          <p:cNvSpPr>
            <a:spLocks noChangeArrowheads="1"/>
          </p:cNvSpPr>
          <p:nvPr/>
        </p:nvSpPr>
        <p:spPr bwMode="auto">
          <a:xfrm>
            <a:off x="214282" y="5000636"/>
            <a:ext cx="2357454" cy="1015663"/>
          </a:xfrm>
          <a:prstGeom prst="rect">
            <a:avLst/>
          </a:prstGeom>
          <a:solidFill>
            <a:srgbClr val="99FF9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a:solidFill>
                  <a:srgbClr val="000000"/>
                </a:solidFill>
                <a:latin typeface="Courier New" pitchFamily="49" charset="0"/>
                <a:cs typeface="Arial" pitchFamily="34" charset="0"/>
              </a:rPr>
              <a:t> </a:t>
            </a:r>
            <a:r>
              <a:rPr kumimoji="0" lang="en-US" sz="2000" b="0" i="0" u="none" strike="noStrike" cap="none" normalizeH="0" baseline="0" dirty="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B = 7</a:t>
            </a:r>
            <a:r>
              <a:rPr kumimoji="0" lang="en-US" sz="18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7"/>
          <p:cNvSpPr/>
          <p:nvPr/>
        </p:nvSpPr>
        <p:spPr>
          <a:xfrm>
            <a:off x="2643174" y="5022661"/>
            <a:ext cx="6357950" cy="1015663"/>
          </a:xfrm>
          <a:prstGeom prst="rect">
            <a:avLst/>
          </a:prstGeom>
          <a:solidFill>
            <a:srgbClr val="99FF99"/>
          </a:solidFill>
        </p:spPr>
        <p:txBody>
          <a:bodyPr wrap="square">
            <a:spAutoFit/>
          </a:bodyPr>
          <a:lstStyle/>
          <a:p>
            <a:r>
              <a:rPr kumimoji="1" lang="en-US" sz="2000" dirty="0"/>
              <a:t>Instruction 2 is </a:t>
            </a:r>
            <a:r>
              <a:rPr kumimoji="1" lang="en-US" sz="2000" b="1" dirty="0"/>
              <a:t>anti-dependent</a:t>
            </a:r>
            <a:r>
              <a:rPr kumimoji="1" lang="en-US" sz="2000" dirty="0"/>
              <a:t> </a:t>
            </a:r>
            <a:r>
              <a:rPr kumimoji="1" lang="en-US" sz="2000" dirty="0">
                <a:sym typeface="Wingdings" pitchFamily="2" charset="2"/>
              </a:rPr>
              <a:t> Order of instructions can not be changed  They can not be parallelized</a:t>
            </a:r>
            <a:r>
              <a:rPr kumimoji="1" lang="en-US" sz="2000" dirty="0"/>
              <a:t> , instruction 3: Write after read (WAR) </a:t>
            </a:r>
            <a:endParaRPr lang="en-US" sz="2000" dirty="0"/>
          </a:p>
        </p:txBody>
      </p:sp>
      <p:sp>
        <p:nvSpPr>
          <p:cNvPr id="19" name="Rectangle 1"/>
          <p:cNvSpPr>
            <a:spLocks noChangeArrowheads="1"/>
          </p:cNvSpPr>
          <p:nvPr/>
        </p:nvSpPr>
        <p:spPr bwMode="auto">
          <a:xfrm>
            <a:off x="214282" y="1500174"/>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A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a:solidFill>
                  <a:srgbClr val="000000"/>
                </a:solidFill>
                <a:latin typeface="Courier New" pitchFamily="49" charset="0"/>
                <a:cs typeface="Arial" pitchFamily="34" charset="0"/>
              </a:rPr>
              <a:t> </a:t>
            </a:r>
            <a:r>
              <a:rPr kumimoji="0" lang="en-US" sz="2000" b="0" i="0" u="none" strike="noStrike" cap="none" normalizeH="0" baseline="0" dirty="0">
                <a:ln>
                  <a:noFill/>
                </a:ln>
                <a:solidFill>
                  <a:srgbClr val="000000"/>
                </a:solidFill>
                <a:effectLst/>
                <a:latin typeface="Courier New" pitchFamily="49" charset="0"/>
                <a:cs typeface="Arial" pitchFamily="34" charset="0"/>
              </a:rPr>
              <a:t> B = A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C = B</a:t>
            </a:r>
            <a:r>
              <a:rPr kumimoji="0" lang="en-US" sz="18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21" name="Rectangle 20"/>
          <p:cNvSpPr/>
          <p:nvPr/>
        </p:nvSpPr>
        <p:spPr>
          <a:xfrm>
            <a:off x="2643174" y="1665075"/>
            <a:ext cx="6357950" cy="707886"/>
          </a:xfrm>
          <a:prstGeom prst="rect">
            <a:avLst/>
          </a:prstGeom>
          <a:solidFill>
            <a:schemeClr val="accent6">
              <a:lumMod val="20000"/>
              <a:lumOff val="80000"/>
            </a:schemeClr>
          </a:solidFill>
        </p:spPr>
        <p:txBody>
          <a:bodyPr wrap="square">
            <a:spAutoFit/>
          </a:bodyPr>
          <a:lstStyle/>
          <a:p>
            <a:r>
              <a:rPr kumimoji="1" lang="en-US" sz="2000" b="1" dirty="0"/>
              <a:t>Data dependency</a:t>
            </a:r>
            <a:r>
              <a:rPr kumimoji="1" lang="en-US" sz="2000" dirty="0"/>
              <a:t> </a:t>
            </a:r>
            <a:r>
              <a:rPr kumimoji="1" lang="en-US" sz="2000" dirty="0">
                <a:sym typeface="Wingdings" pitchFamily="2" charset="2"/>
              </a:rPr>
              <a:t> Order of instructions can not be changed  They can not be parallelized</a:t>
            </a:r>
            <a:r>
              <a:rPr kumimoji="1" lang="en-US" sz="2000" dirty="0"/>
              <a:t> </a:t>
            </a:r>
            <a:endParaRPr lang="en-US" sz="2000" dirty="0"/>
          </a:p>
        </p:txBody>
      </p:sp>
      <p:sp>
        <p:nvSpPr>
          <p:cNvPr id="22" name="Rectangle 21"/>
          <p:cNvSpPr/>
          <p:nvPr/>
        </p:nvSpPr>
        <p:spPr>
          <a:xfrm>
            <a:off x="142844" y="2643182"/>
            <a:ext cx="8858280" cy="830997"/>
          </a:xfrm>
          <a:prstGeom prst="rect">
            <a:avLst/>
          </a:prstGeom>
          <a:solidFill>
            <a:srgbClr val="99FF99"/>
          </a:solidFill>
        </p:spPr>
        <p:txBody>
          <a:bodyPr wrap="square">
            <a:spAutoFit/>
          </a:bodyPr>
          <a:lstStyle/>
          <a:p>
            <a:r>
              <a:rPr lang="en-US" dirty="0"/>
              <a:t>MOV EAX, eff ; /* copy variable eff to the register</a:t>
            </a:r>
          </a:p>
          <a:p>
            <a:r>
              <a:rPr lang="en-US" dirty="0"/>
              <a:t>MOV EBX, EAX ; /* copy EAX to EBX  </a:t>
            </a:r>
            <a:r>
              <a:rPr lang="en-US" dirty="0">
                <a:sym typeface="Wingdings" pitchFamily="2" charset="2"/>
              </a:rPr>
              <a:t> Data dependency</a:t>
            </a:r>
            <a:endParaRPr lang="en-US" dirty="0"/>
          </a:p>
        </p:txBody>
      </p:sp>
      <p:sp>
        <p:nvSpPr>
          <p:cNvPr id="24" name="Rectangle 1"/>
          <p:cNvSpPr>
            <a:spLocks noChangeArrowheads="1"/>
          </p:cNvSpPr>
          <p:nvPr/>
        </p:nvSpPr>
        <p:spPr bwMode="auto">
          <a:xfrm>
            <a:off x="214282" y="3699221"/>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a:solidFill>
                  <a:srgbClr val="000000"/>
                </a:solidFill>
                <a:latin typeface="Courier New" pitchFamily="49" charset="0"/>
                <a:cs typeface="Arial" pitchFamily="34" charset="0"/>
              </a:rPr>
              <a:t> </a:t>
            </a:r>
            <a:r>
              <a:rPr kumimoji="0" lang="en-US" sz="2000" b="0" i="0" u="none" strike="noStrike" cap="none" normalizeH="0" baseline="0" dirty="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rgbClr val="000000"/>
                </a:solidFill>
                <a:effectLst/>
                <a:latin typeface="Courier New" pitchFamily="49" charset="0"/>
                <a:cs typeface="Arial" pitchFamily="34" charset="0"/>
              </a:rPr>
              <a:t>  B = 7</a:t>
            </a:r>
            <a:r>
              <a:rPr kumimoji="0" lang="en-US" sz="1800" b="0" i="0" u="none" strike="noStrike" cap="none" normalizeH="0" baseline="0" dirty="0">
                <a:ln>
                  <a:noFill/>
                </a:ln>
                <a:solidFill>
                  <a:schemeClr val="tx1"/>
                </a:solidFill>
                <a:effectLst/>
                <a:latin typeface="Arial" pitchFamily="34" charset="0"/>
                <a:cs typeface="Arial" pitchFamily="34" charset="0"/>
              </a:rPr>
              <a:t> </a:t>
            </a:r>
            <a:endParaRPr kumimoji="0" lang="en-US" sz="44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24"/>
          <p:cNvSpPr/>
          <p:nvPr/>
        </p:nvSpPr>
        <p:spPr>
          <a:xfrm>
            <a:off x="2714644" y="3864122"/>
            <a:ext cx="6357950" cy="707886"/>
          </a:xfrm>
          <a:prstGeom prst="rect">
            <a:avLst/>
          </a:prstGeom>
          <a:solidFill>
            <a:schemeClr val="accent6">
              <a:lumMod val="20000"/>
              <a:lumOff val="80000"/>
            </a:schemeClr>
          </a:solidFill>
        </p:spPr>
        <p:txBody>
          <a:bodyPr wrap="square">
            <a:spAutoFit/>
          </a:bodyPr>
          <a:lstStyle/>
          <a:p>
            <a:r>
              <a:rPr kumimoji="1" lang="en-US" sz="2000" dirty="0"/>
              <a:t>Instruction 1, 3 can not be parallelized be cause they are Write-after-write (WAW) </a:t>
            </a:r>
            <a:r>
              <a:rPr kumimoji="1" lang="en-US" sz="2000" dirty="0">
                <a:sym typeface="Wingdings" pitchFamily="2" charset="2"/>
              </a:rPr>
              <a:t> </a:t>
            </a:r>
            <a:r>
              <a:rPr kumimoji="1" lang="en-US" sz="2000" b="1" dirty="0">
                <a:sym typeface="Wingdings" pitchFamily="2" charset="2"/>
              </a:rPr>
              <a:t>Output dependency</a:t>
            </a:r>
            <a:endParaRPr lang="en-US"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a:xfrm>
            <a:off x="380555" y="695308"/>
            <a:ext cx="2762685" cy="1019180"/>
          </a:xfrm>
        </p:spPr>
        <p:txBody>
          <a:bodyPr>
            <a:noAutofit/>
          </a:bodyPr>
          <a:lstStyle/>
          <a:p>
            <a:r>
              <a:rPr lang="en-GB" sz="2800" dirty="0">
                <a:effectLst>
                  <a:outerShdw blurRad="38100" dist="38100" dir="2700000" algn="tl">
                    <a:srgbClr val="000000">
                      <a:alpha val="43137"/>
                    </a:srgbClr>
                  </a:outerShdw>
                </a:effectLst>
              </a:rPr>
              <a:t>Effect of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Dependencies</a:t>
            </a:r>
          </a:p>
        </p:txBody>
      </p:sp>
      <p:pic>
        <p:nvPicPr>
          <p:cNvPr id="1026" name="Picture 2"/>
          <p:cNvPicPr>
            <a:picLocks noChangeAspect="1" noChangeArrowheads="1"/>
          </p:cNvPicPr>
          <p:nvPr/>
        </p:nvPicPr>
        <p:blipFill>
          <a:blip r:embed="rId3"/>
          <a:srcRect/>
          <a:stretch>
            <a:fillRect/>
          </a:stretch>
        </p:blipFill>
        <p:spPr bwMode="auto">
          <a:xfrm>
            <a:off x="3062318" y="319088"/>
            <a:ext cx="5867400" cy="6219825"/>
          </a:xfrm>
          <a:prstGeom prst="rect">
            <a:avLst/>
          </a:prstGeom>
          <a:noFill/>
          <a:ln w="9525">
            <a:noFill/>
            <a:miter lim="800000"/>
            <a:headEnd/>
            <a:tailEnd/>
          </a:ln>
          <a:effectLst/>
        </p:spPr>
      </p:pic>
      <p:sp>
        <p:nvSpPr>
          <p:cNvPr id="6" name="Rectangle 5"/>
          <p:cNvSpPr/>
          <p:nvPr/>
        </p:nvSpPr>
        <p:spPr>
          <a:xfrm>
            <a:off x="500035" y="1857364"/>
            <a:ext cx="2357454" cy="646331"/>
          </a:xfrm>
          <a:prstGeom prst="rect">
            <a:avLst/>
          </a:prstGeom>
          <a:solidFill>
            <a:srgbClr val="99FF99"/>
          </a:solidFill>
        </p:spPr>
        <p:txBody>
          <a:bodyPr wrap="square">
            <a:spAutoFit/>
          </a:bodyPr>
          <a:lstStyle/>
          <a:p>
            <a:pPr algn="ctr"/>
            <a:r>
              <a:rPr lang="en-US" sz="1800" dirty="0"/>
              <a:t>i1 and i2 are executed concurrently</a:t>
            </a:r>
          </a:p>
        </p:txBody>
      </p:sp>
      <p:sp>
        <p:nvSpPr>
          <p:cNvPr id="7" name="Rectangle 6"/>
          <p:cNvSpPr/>
          <p:nvPr/>
        </p:nvSpPr>
        <p:spPr>
          <a:xfrm>
            <a:off x="500034" y="2568355"/>
            <a:ext cx="2357454" cy="646331"/>
          </a:xfrm>
          <a:prstGeom prst="rect">
            <a:avLst/>
          </a:prstGeom>
          <a:solidFill>
            <a:schemeClr val="accent6">
              <a:lumMod val="20000"/>
              <a:lumOff val="80000"/>
            </a:schemeClr>
          </a:solidFill>
        </p:spPr>
        <p:txBody>
          <a:bodyPr wrap="square">
            <a:spAutoFit/>
          </a:bodyPr>
          <a:lstStyle/>
          <a:p>
            <a:pPr algn="ctr"/>
            <a:r>
              <a:rPr lang="en-US" sz="1800" dirty="0"/>
              <a:t>Input of i2 depends on  i1 </a:t>
            </a:r>
            <a:r>
              <a:rPr lang="en-US" sz="1800" dirty="0">
                <a:sym typeface="Wingdings" pitchFamily="2" charset="2"/>
              </a:rPr>
              <a:t> i2 waits</a:t>
            </a:r>
            <a:endParaRPr lang="en-US" sz="1800" dirty="0"/>
          </a:p>
        </p:txBody>
      </p:sp>
      <p:sp>
        <p:nvSpPr>
          <p:cNvPr id="8" name="Rectangle 7"/>
          <p:cNvSpPr/>
          <p:nvPr/>
        </p:nvSpPr>
        <p:spPr>
          <a:xfrm>
            <a:off x="500034" y="3568487"/>
            <a:ext cx="2357454" cy="646331"/>
          </a:xfrm>
          <a:prstGeom prst="rect">
            <a:avLst/>
          </a:prstGeom>
          <a:solidFill>
            <a:schemeClr val="accent1">
              <a:lumMod val="20000"/>
              <a:lumOff val="80000"/>
            </a:schemeClr>
          </a:solidFill>
        </p:spPr>
        <p:txBody>
          <a:bodyPr wrap="square">
            <a:spAutoFit/>
          </a:bodyPr>
          <a:lstStyle/>
          <a:p>
            <a:pPr algn="ctr"/>
            <a:r>
              <a:rPr lang="en-US" sz="1800" dirty="0"/>
              <a:t>i2 must be waited due to a branch</a:t>
            </a:r>
          </a:p>
        </p:txBody>
      </p:sp>
      <p:sp>
        <p:nvSpPr>
          <p:cNvPr id="9" name="Rectangle 8"/>
          <p:cNvSpPr/>
          <p:nvPr/>
        </p:nvSpPr>
        <p:spPr>
          <a:xfrm>
            <a:off x="500034" y="5068685"/>
            <a:ext cx="2357454" cy="923330"/>
          </a:xfrm>
          <a:prstGeom prst="rect">
            <a:avLst/>
          </a:prstGeom>
          <a:solidFill>
            <a:srgbClr val="99FF99"/>
          </a:solidFill>
        </p:spPr>
        <p:txBody>
          <a:bodyPr wrap="square">
            <a:spAutoFit/>
          </a:bodyPr>
          <a:lstStyle/>
          <a:p>
            <a:pPr algn="ctr"/>
            <a:r>
              <a:rPr lang="en-US" sz="1800" dirty="0"/>
              <a:t>i2  waits resources which are being accessed by i1</a:t>
            </a:r>
          </a:p>
        </p:txBody>
      </p:sp>
      <p:cxnSp>
        <p:nvCxnSpPr>
          <p:cNvPr id="11" name="Straight Arrow Connector 10"/>
          <p:cNvCxnSpPr>
            <a:stCxn id="6" idx="3"/>
          </p:cNvCxnSpPr>
          <p:nvPr/>
        </p:nvCxnSpPr>
        <p:spPr>
          <a:xfrm flipV="1">
            <a:off x="2857489" y="1643050"/>
            <a:ext cx="714379" cy="537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p:cNvCxnSpPr>
          <p:nvPr/>
        </p:nvCxnSpPr>
        <p:spPr>
          <a:xfrm flipV="1">
            <a:off x="2857488" y="2500306"/>
            <a:ext cx="2071702" cy="391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p:cNvCxnSpPr>
          <p:nvPr/>
        </p:nvCxnSpPr>
        <p:spPr>
          <a:xfrm flipV="1">
            <a:off x="2857488" y="3786190"/>
            <a:ext cx="2214578" cy="105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3"/>
          </p:cNvCxnSpPr>
          <p:nvPr/>
        </p:nvCxnSpPr>
        <p:spPr>
          <a:xfrm flipV="1">
            <a:off x="2857488" y="5500702"/>
            <a:ext cx="2071702" cy="29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7340</TotalTime>
  <Words>6160</Words>
  <Application>Microsoft Office PowerPoint</Application>
  <PresentationFormat>On-screen Show (4:3)</PresentationFormat>
  <Paragraphs>330</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Rockwell</vt:lpstr>
      <vt:lpstr>Times New Roman</vt:lpstr>
      <vt:lpstr>Wingdings</vt:lpstr>
      <vt:lpstr>Advantage</vt:lpstr>
      <vt:lpstr>William Stallings, Computer Organization and Architecture, 9th Edition</vt:lpstr>
      <vt:lpstr>Objectives </vt:lpstr>
      <vt:lpstr>Contents </vt:lpstr>
      <vt:lpstr>16.1- Superscalar</vt:lpstr>
      <vt:lpstr>Compare</vt:lpstr>
      <vt:lpstr>Comparison  of Superscalar  and  Superpipeline Approaches</vt:lpstr>
      <vt:lpstr>Constraints </vt:lpstr>
      <vt:lpstr>Constraints - Examples </vt:lpstr>
      <vt:lpstr>Effect of  Dependencies</vt:lpstr>
      <vt:lpstr>Design Issues</vt:lpstr>
      <vt:lpstr>Instruction Issue Policy Chiến lược phát lệnh</vt:lpstr>
      <vt:lpstr>Superscalar Instruction Issue and Completion Policies</vt:lpstr>
      <vt:lpstr>Organization for Out-of-Order Issue  with Out-of-Order Completion</vt:lpstr>
      <vt:lpstr>Register Renaming</vt:lpstr>
      <vt:lpstr>Register Renaming- Example</vt:lpstr>
      <vt:lpstr>Machine Parallelism</vt:lpstr>
      <vt:lpstr>Speedups of Various Machine Organizations Without Procedural Dependencies</vt:lpstr>
      <vt:lpstr>Branch Prediction</vt:lpstr>
      <vt:lpstr>Superscalar Execution</vt:lpstr>
      <vt:lpstr>Superscalar Implementation</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Nguyen Dang Loc</cp:lastModifiedBy>
  <cp:revision>81</cp:revision>
  <dcterms:created xsi:type="dcterms:W3CDTF">2012-07-23T05:20:20Z</dcterms:created>
  <dcterms:modified xsi:type="dcterms:W3CDTF">2021-04-02T18:17:21Z</dcterms:modified>
</cp:coreProperties>
</file>