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6" r:id="rId2"/>
    <p:sldId id="278" r:id="rId3"/>
    <p:sldId id="304" r:id="rId4"/>
    <p:sldId id="308" r:id="rId5"/>
    <p:sldId id="321" r:id="rId6"/>
    <p:sldId id="309" r:id="rId7"/>
    <p:sldId id="320" r:id="rId8"/>
    <p:sldId id="311" r:id="rId9"/>
    <p:sldId id="312" r:id="rId10"/>
    <p:sldId id="330" r:id="rId11"/>
    <p:sldId id="313" r:id="rId12"/>
    <p:sldId id="280" r:id="rId13"/>
    <p:sldId id="316" r:id="rId14"/>
    <p:sldId id="317" r:id="rId15"/>
    <p:sldId id="318" r:id="rId16"/>
    <p:sldId id="322" r:id="rId17"/>
    <p:sldId id="324" r:id="rId18"/>
    <p:sldId id="325" r:id="rId19"/>
    <p:sldId id="326" r:id="rId20"/>
    <p:sldId id="327" r:id="rId21"/>
    <p:sldId id="328" r:id="rId22"/>
    <p:sldId id="329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6600"/>
    <a:srgbClr val="FFFF00"/>
    <a:srgbClr val="CC3300"/>
    <a:srgbClr val="0033CC"/>
    <a:srgbClr val="00CC0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8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7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AF0E95-8EFB-4E76-8556-B8F423B29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C43D4-D9E0-4E44-8DD7-1A5C407AF45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08C1226-460C-45ED-838E-171B207BC6AF}" type="datetimeFigureOut">
              <a:rPr lang="en-US"/>
              <a:pPr>
                <a:defRPr/>
              </a:pPr>
              <a:t>3/31/2021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039579-FDED-4D2F-936A-C0B808464F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68B78B4-ADF9-4FF3-BAA0-EFD03426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C1964-A102-4F2F-ACE0-2EB90E15A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215B-CFFE-4EEA-B87B-216D129B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B6F2907-3E50-4756-BC30-7C7FE26C1D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D95E48C-3160-4C2E-BFE8-1392196D41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2DA00858-40D4-4C8C-AF36-235505C4D1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The basis theory of finite dimensional vector space such concepts as subspaces, spanning sets, linear independence and dimension.</a:t>
            </a:r>
          </a:p>
          <a:p>
            <a:pPr eaLnBrk="1" hangingPunct="1"/>
            <a:r>
              <a:rPr lang="en-US" altLang="en-US"/>
              <a:t>The pace is slow because this is the first acquaintance may students have had with an abstract system.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5C26C9A-CDDE-4F40-853D-AF2750CEC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2FA5E0-36A1-496D-A72E-26FFB609755C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F7C49E5B-95F6-4E02-8719-20F5640428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F92E41C-6EF2-4AEA-A0A4-71ADB53BB4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Lưu ý A, D là các tổ hợp tuyến tính (linear combination) của u, v bởi vì các hệ pt tương ứng A=au+bv, D=au+bv có nghiệm a,b.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BT: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2 p.235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EC14783A-23EA-479E-939E-F72E156CA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6BCEFC-21D9-4CBA-B4E3-87A45AF4048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CB3B7DF9-58AA-428D-8B8E-6E45FC45C2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390D93B9-3D0D-46E1-972D-B36004C9AD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3,   </a:t>
            </a:r>
            <a:r>
              <a:rPr lang="en-US" altLang="en-US" b="1"/>
              <a:t>4</a:t>
            </a:r>
            <a:r>
              <a:rPr lang="en-US" altLang="en-US"/>
              <a:t>,  5,6 p. 252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78921B0B-A617-4722-AE6D-A55E82F74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965063-4BD9-47A7-8068-CA85D25FA668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6A02BD13-E697-47CB-BE8B-ED832E62E6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C4BAE4CA-7C5A-4ED3-BBDB-935A0B6F33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E33752B2-789A-4933-A588-A5F0B93E2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037F91-12AE-4006-A787-ACCA176AC17E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83EB6C84-69B5-48AA-8BD1-9C58429891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AF3B9D92-963B-4A5A-8AFD-A7E6AD22D6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1,2,7 p.260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B1E8253B-CBD0-4538-9E04-34E681BB7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FDDBD9-3C2C-48B5-8600-EB3A0D42C0EA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83BF2D-95F6-4F35-B2FA-AA8C8651E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D38607-65F5-4658-AE08-5BBEFC085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FD3E49-0A8B-41CC-844E-283B0F82C3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EB32E9-D9B3-4F72-BA8E-F4CEC13DCC42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3242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FBA156-08BA-40DB-BA9D-7093C999B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28B131-8E5D-4E1D-BB44-F9B3C1A7B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D6B9DF-FDCC-4041-85A8-078A901D46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93941-4361-4E64-B3EB-8DF853F107E8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11457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8D50B7-1A80-43BC-8E77-8641C37510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881DB6-2678-45CA-8563-EC32163C8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0CA8F2-645C-4CCF-ADE0-684051B65C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1D36747-119B-4555-97EA-9AF0E37C2A88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17982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93770-49AF-422A-8173-E2AD39D05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0CA5-8E2C-4412-A9B4-63EAE2FE2E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18591-6157-4DEC-B6C7-8A4158611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6795C-DFA0-4FD7-9CB3-CEA584F472F1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8650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ADA7BA-EB24-44CA-88FB-F27860606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C12555-91E4-492E-AED8-FCC16E9CF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96045C-E730-4252-B00E-22319FDD2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35B438-5E73-4679-96E4-7B816AB590D4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833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FCF88-C1DE-4721-A563-A228E2C08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18E114-9894-4657-9D61-A089A41312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4C20AD-D75C-4271-A8DF-F2EAB244A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1F6CAC-98CC-4566-9E81-4E808790E881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04507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2DBE4-1AF1-4B72-BDCC-B211A327B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38C7-6F98-41D9-A632-767175B153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64203-EC3B-4181-ABD0-33D64ED1B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C9E6D2-F0A5-478F-95E9-9F8D2ADD6D39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9223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775813-8B1D-4262-B5DB-5E6051D4E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5227D2-4B56-4EB3-8471-D0E8122C0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FCC6EAE-F65B-4ECB-98E3-44DA58493B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5B2BA9-5BA7-45D0-A6B0-FBEADF4B3B15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1263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4B0FFD-6FA9-48E1-90C3-0F0240F75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21923C-7EDC-404A-8701-BD7F48B55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67C060-33C2-4BA6-81E8-A59A97E78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9CC24-3148-4C62-9A0C-33E68B06DA92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9480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12B2996-7A1B-4EC2-A81D-9D98A4BE1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7154A4-E543-43CB-8EEE-09F074E16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A1E090-2C16-4449-910B-4ED8B6460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484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BD1B3-ED43-4C42-B6E4-BC7D8DBDA6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0E42-1203-42DE-895B-0E07C1A252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B9736-D943-4940-8CBE-97855DA82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4BCF9C-36A4-4BE3-9B1E-4492D0CAC313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91988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8623-54CC-47A7-A999-D472E1E2D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E9B7-DB82-4A78-899F-CC47A6F47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201C9-B69D-4E84-BCAF-3EF292ED0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B70A084-A556-4780-8777-1ECEAE84C666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22982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22F893-4947-492B-92BA-35ABA4A03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A8128D-1D7F-4A52-B7E0-02AE9F83E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Click to edit Master text styles</a:t>
            </a:r>
          </a:p>
          <a:p>
            <a:pPr lvl="1"/>
            <a:r>
              <a:rPr lang="vi-VN" altLang="en-US"/>
              <a:t>Second level</a:t>
            </a:r>
          </a:p>
          <a:p>
            <a:pPr lvl="2"/>
            <a:r>
              <a:rPr lang="vi-VN" altLang="en-US"/>
              <a:t>Third level</a:t>
            </a:r>
          </a:p>
          <a:p>
            <a:pPr lvl="3"/>
            <a:r>
              <a:rPr lang="vi-VN" altLang="en-US"/>
              <a:t>Fourth level</a:t>
            </a:r>
          </a:p>
          <a:p>
            <a:pPr lvl="4"/>
            <a:r>
              <a:rPr lang="vi-VN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13F3E2D-BACE-409B-8B91-6BA20771F9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A807827-F07F-453B-BF54-852B77BD00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B46445-C4E6-403E-96F0-E542C5B524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  <a:endParaRPr lang="vi-VN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DD482DED-0518-45D1-966A-42ACD286E2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86" r:id="rId7"/>
    <p:sldLayoutId id="2147484093" r:id="rId8"/>
    <p:sldLayoutId id="2147484094" r:id="rId9"/>
    <p:sldLayoutId id="2147484095" r:id="rId10"/>
    <p:sldLayoutId id="2147484096" r:id="rId11"/>
    <p:sldLayoutId id="21474840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BFDBC3DC-17DA-4F11-8374-1E6F78994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88913"/>
            <a:ext cx="41036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66A009-EEE9-44B2-846F-7FFB26926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287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6000" b="1" kern="0" dirty="0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Chapter 5</a:t>
            </a:r>
          </a:p>
          <a:p>
            <a:pPr algn="ctr" eaLnBrk="1" hangingPunct="1">
              <a:defRPr/>
            </a:pPr>
            <a:endParaRPr lang="en-US" sz="6000" b="1" kern="0" dirty="0">
              <a:solidFill>
                <a:srgbClr val="CC0000"/>
              </a:solidFill>
              <a:latin typeface="Calibri" pitchFamily="34" charset="0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6000" b="1" kern="0" dirty="0">
                <a:solidFill>
                  <a:srgbClr val="006699"/>
                </a:solidFill>
                <a:latin typeface="Calibri" pitchFamily="34" charset="0"/>
                <a:cs typeface="Arial" charset="0"/>
              </a:rPr>
              <a:t>The vector space R</a:t>
            </a:r>
            <a:r>
              <a:rPr lang="en-US" sz="6000" b="1" kern="0" baseline="30000" dirty="0">
                <a:solidFill>
                  <a:srgbClr val="006699"/>
                </a:solidFill>
                <a:latin typeface="Calibri" pitchFamily="34" charset="0"/>
                <a:cs typeface="Arial" charset="0"/>
              </a:rPr>
              <a:t>n</a:t>
            </a:r>
          </a:p>
          <a:p>
            <a:pPr algn="ctr" eaLnBrk="1" hangingPunct="1">
              <a:defRPr/>
            </a:pPr>
            <a:endParaRPr lang="en-US" sz="6000" b="1" kern="0" dirty="0">
              <a:solidFill>
                <a:srgbClr val="CC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CBBD63-8BAF-4350-9D7F-50268B945396}"/>
              </a:ext>
            </a:extLst>
          </p:cNvPr>
          <p:cNvSpPr txBox="1"/>
          <p:nvPr/>
        </p:nvSpPr>
        <p:spPr>
          <a:xfrm>
            <a:off x="474663" y="747713"/>
            <a:ext cx="8097837" cy="28622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If x=(1,3,-5) is expressed as a linear combination of the vectors 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(1, 1, 1); 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=(1,1,-1); 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(1, 0, 2); then the coefficient of 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is: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A. 2		B. 3		C. -2 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Calibri" pitchFamily="34" charset="0"/>
                <a:sym typeface="Wingdings 2"/>
              </a:rPr>
              <a:t>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	D. 1		E. 0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x is expressed as a linear combination of 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means x=av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+bv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+cv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for some a,b,c and c is called the </a:t>
            </a:r>
            <a:r>
              <a:rPr lang="en-US" sz="2000" b="1" i="1" dirty="0">
                <a:latin typeface="Calibri" pitchFamily="34" charset="0"/>
                <a:cs typeface="Calibri" pitchFamily="34" charset="0"/>
              </a:rPr>
              <a:t>coefficient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of v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the system is 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a + b + c  =  1                                                                                        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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=1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a + b        =  3                                                                                        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 b =2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a – b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+2c =-5                                                                                         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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=-2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0B43F7-EEA2-4AF3-92F1-EB7C65DF2588}"/>
              </a:ext>
            </a:extLst>
          </p:cNvPr>
          <p:cNvGraphicFramePr>
            <a:graphicFrameLocks noGrp="1"/>
          </p:cNvGraphicFramePr>
          <p:nvPr/>
        </p:nvGraphicFramePr>
        <p:xfrm>
          <a:off x="2428875" y="2520950"/>
          <a:ext cx="1404940" cy="11033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-5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01" name="Title 1">
            <a:extLst>
              <a:ext uri="{FF2B5EF4-FFF2-40B4-BE49-F238E27FC236}">
                <a16:creationId xmlns:a16="http://schemas.microsoft.com/office/drawing/2014/main" id="{E0874789-6D4B-4429-938D-68F57EB6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Examples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74E680-7D80-4F23-918D-FF2D402540A4}"/>
              </a:ext>
            </a:extLst>
          </p:cNvPr>
          <p:cNvGraphicFramePr>
            <a:graphicFrameLocks noGrp="1"/>
          </p:cNvGraphicFramePr>
          <p:nvPr/>
        </p:nvGraphicFramePr>
        <p:xfrm>
          <a:off x="4143375" y="2540000"/>
          <a:ext cx="1404940" cy="11033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-6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F977DC-E624-4EE1-BAE5-6AD55A5FB620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2533650"/>
          <a:ext cx="1404940" cy="11033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-6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FF3204-42A4-45CF-8C19-5375C874BF7C}"/>
              </a:ext>
            </a:extLst>
          </p:cNvPr>
          <p:cNvSpPr txBox="1"/>
          <p:nvPr/>
        </p:nvSpPr>
        <p:spPr>
          <a:xfrm>
            <a:off x="285750" y="3857625"/>
            <a:ext cx="8572500" cy="10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 Which of the vectors below is a </a:t>
            </a:r>
            <a:r>
              <a:rPr lang="en-US" sz="2000" i="1" dirty="0">
                <a:latin typeface="Calibri" pitchFamily="34" charset="0"/>
                <a:cs typeface="Arial" charset="0"/>
              </a:rPr>
              <a:t>linear combination </a:t>
            </a:r>
            <a:r>
              <a:rPr lang="en-US" sz="2000" dirty="0">
                <a:latin typeface="Calibri" pitchFamily="34" charset="0"/>
                <a:cs typeface="Arial" charset="0"/>
              </a:rPr>
              <a:t>of u=(1,1,2); v=(2,3,5)?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 A. (0,1,1)  </a:t>
            </a:r>
            <a:r>
              <a:rPr lang="en-US" sz="2000" b="1" dirty="0">
                <a:latin typeface="Calibri" pitchFamily="34" charset="0"/>
                <a:cs typeface="Arial" charset="0"/>
                <a:sym typeface="Wingdings 2" pitchFamily="18" charset="2"/>
              </a:rPr>
              <a:t></a:t>
            </a:r>
            <a:r>
              <a:rPr lang="en-US" sz="2000" dirty="0">
                <a:latin typeface="Calibri" pitchFamily="34" charset="0"/>
                <a:cs typeface="Arial" charset="0"/>
              </a:rPr>
              <a:t>	B. (1,1,0)	C. (1,1,1)	D. (1,0,1)  </a:t>
            </a:r>
            <a:r>
              <a:rPr lang="en-US" sz="2000" b="1" dirty="0">
                <a:latin typeface="Calibri" pitchFamily="34" charset="0"/>
                <a:cs typeface="Arial" charset="0"/>
                <a:sym typeface="Wingdings 2" pitchFamily="18" charset="2"/>
              </a:rPr>
              <a:t> </a:t>
            </a:r>
            <a:r>
              <a:rPr lang="en-US" sz="2000" dirty="0">
                <a:latin typeface="Calibri" pitchFamily="34" charset="0"/>
                <a:cs typeface="Arial" charset="0"/>
              </a:rPr>
              <a:t>	E. (0,0,1)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 Có thể giải bằng biến đổi sơ cấp trên ma trận chứa các vector cột như sau: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3CF824-2283-43C9-B487-1F824F725485}"/>
              </a:ext>
            </a:extLst>
          </p:cNvPr>
          <p:cNvGraphicFramePr>
            <a:graphicFrameLocks noGrp="1"/>
          </p:cNvGraphicFramePr>
          <p:nvPr/>
        </p:nvGraphicFramePr>
        <p:xfrm>
          <a:off x="249238" y="5083175"/>
          <a:ext cx="2751140" cy="124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u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F504E3-0DBD-4CE8-9C26-9B26E31E310D}"/>
              </a:ext>
            </a:extLst>
          </p:cNvPr>
          <p:cNvGraphicFramePr>
            <a:graphicFrameLocks noGrp="1"/>
          </p:cNvGraphicFramePr>
          <p:nvPr/>
        </p:nvGraphicFramePr>
        <p:xfrm>
          <a:off x="3178175" y="5072063"/>
          <a:ext cx="2751140" cy="124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u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E6B6A6-0EB9-4C85-80F5-DE83A517D5EF}"/>
              </a:ext>
            </a:extLst>
          </p:cNvPr>
          <p:cNvGraphicFramePr>
            <a:graphicFrameLocks noGrp="1"/>
          </p:cNvGraphicFramePr>
          <p:nvPr/>
        </p:nvGraphicFramePr>
        <p:xfrm>
          <a:off x="6108700" y="5072063"/>
          <a:ext cx="2751140" cy="124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u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L="91466" marR="91466" marT="45743" marB="4574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L="91466" marR="91466" marT="45743" marB="4574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"/>
                        </a:rPr>
                        <a:t>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66" marR="91466" marT="45743" marB="4574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"/>
                        </a:rPr>
                        <a:t>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66" marR="91466" marT="45743" marB="4574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66" marR="91466" marT="45743" marB="45743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E6BA0A6-BFC7-4180-AA2E-4E848DB512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U=span{X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} is in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 and U is a subspace of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W is a subspace of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 such that X</a:t>
            </a:r>
            <a:r>
              <a:rPr lang="en-US" altLang="en-US" sz="2800" baseline="-25000">
                <a:latin typeface="Calibri" panose="020F0502020204030204" pitchFamily="34" charset="0"/>
              </a:rPr>
              <a:t>i</a:t>
            </a:r>
            <a:r>
              <a:rPr lang="en-US" altLang="en-US" sz="2800">
                <a:latin typeface="Calibri" panose="020F0502020204030204" pitchFamily="34" charset="0"/>
              </a:rPr>
              <a:t> are in W then</a:t>
            </a:r>
            <a:r>
              <a:rPr lang="en-US" altLang="en-US" sz="2800" b="1">
                <a:solidFill>
                  <a:srgbClr val="CC33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4D3C071B-DBE3-4ECF-8714-C80527455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714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Theorem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0D795354-C270-47F2-AE62-73784D683ED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997200"/>
            <a:ext cx="6732588" cy="2376488"/>
            <a:chOff x="612" y="1888"/>
            <a:chExt cx="4241" cy="1497"/>
          </a:xfrm>
        </p:grpSpPr>
        <p:sp>
          <p:nvSpPr>
            <p:cNvPr id="26629" name="Oval 8">
              <a:extLst>
                <a:ext uri="{FF2B5EF4-FFF2-40B4-BE49-F238E27FC236}">
                  <a16:creationId xmlns:a16="http://schemas.microsoft.com/office/drawing/2014/main" id="{287C88FC-F132-42F2-A2E5-BF652ACBE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2205"/>
              <a:ext cx="1632" cy="118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30" name="Oval 20">
              <a:extLst>
                <a:ext uri="{FF2B5EF4-FFF2-40B4-BE49-F238E27FC236}">
                  <a16:creationId xmlns:a16="http://schemas.microsoft.com/office/drawing/2014/main" id="{1C1764E4-7C27-4BF6-9156-947E6D349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296"/>
              <a:ext cx="1134" cy="9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26631" name="Object 5">
              <a:extLst>
                <a:ext uri="{FF2B5EF4-FFF2-40B4-BE49-F238E27FC236}">
                  <a16:creationId xmlns:a16="http://schemas.microsoft.com/office/drawing/2014/main" id="{8BF077C0-71D4-48DB-97C9-FB934A58EC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1" y="1888"/>
            <a:ext cx="93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6.0 Equation" r:id="rId2" imgW="508000" imgH="190500" progId="Equation.DSMT4">
                    <p:embed/>
                  </p:oleObj>
                </mc:Choice>
                <mc:Fallback>
                  <p:oleObj name="MathType 6.0 Equation" r:id="rId2" imgW="508000" imgH="190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1888"/>
                          <a:ext cx="93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Oval 9">
              <a:extLst>
                <a:ext uri="{FF2B5EF4-FFF2-40B4-BE49-F238E27FC236}">
                  <a16:creationId xmlns:a16="http://schemas.microsoft.com/office/drawing/2014/main" id="{C329BAB5-0F14-4DDC-9EA9-52ABAC164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477"/>
              <a:ext cx="862" cy="681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 • •</a:t>
              </a:r>
            </a:p>
          </p:txBody>
        </p:sp>
        <p:sp>
          <p:nvSpPr>
            <p:cNvPr id="26633" name="Text Box 10">
              <a:extLst>
                <a:ext uri="{FF2B5EF4-FFF2-40B4-BE49-F238E27FC236}">
                  <a16:creationId xmlns:a16="http://schemas.microsoft.com/office/drawing/2014/main" id="{DBC415CB-2330-4972-A06E-AEE8673C6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3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graphicFrame>
          <p:nvGraphicFramePr>
            <p:cNvPr id="26634" name="Object 11">
              <a:extLst>
                <a:ext uri="{FF2B5EF4-FFF2-40B4-BE49-F238E27FC236}">
                  <a16:creationId xmlns:a16="http://schemas.microsoft.com/office/drawing/2014/main" id="{9F36C09B-123D-49B0-82F1-C883AE8559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2579"/>
            <a:ext cx="34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6.0 Equation" r:id="rId4" imgW="228501" imgH="203112" progId="Equation.DSMT4">
                    <p:embed/>
                  </p:oleObj>
                </mc:Choice>
                <mc:Fallback>
                  <p:oleObj name="MathType 6.0 Equation" r:id="rId4" imgW="228501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579"/>
                          <a:ext cx="34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Text Box 12">
              <a:extLst>
                <a:ext uri="{FF2B5EF4-FFF2-40B4-BE49-F238E27FC236}">
                  <a16:creationId xmlns:a16="http://schemas.microsoft.com/office/drawing/2014/main" id="{FA833BA9-4279-427A-B6C6-B6B79E55A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3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26636" name="Text Box 14">
              <a:extLst>
                <a:ext uri="{FF2B5EF4-FFF2-40B4-BE49-F238E27FC236}">
                  <a16:creationId xmlns:a16="http://schemas.microsoft.com/office/drawing/2014/main" id="{32099743-3D56-45E3-8A03-93497DF0B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1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26637" name="Line 21">
              <a:extLst>
                <a:ext uri="{FF2B5EF4-FFF2-40B4-BE49-F238E27FC236}">
                  <a16:creationId xmlns:a16="http://schemas.microsoft.com/office/drawing/2014/main" id="{083068F8-9F33-44F4-8504-23D8D6999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6"/>
              <a:ext cx="249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638" name="Object 22">
              <a:extLst>
                <a:ext uri="{FF2B5EF4-FFF2-40B4-BE49-F238E27FC236}">
                  <a16:creationId xmlns:a16="http://schemas.microsoft.com/office/drawing/2014/main" id="{A485EC52-4EDA-495F-9E5E-8E93DC9FE1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961"/>
            <a:ext cx="226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6.0 Equation" r:id="rId6" imgW="1714500" imgH="254000" progId="Equation.DSMT4">
                    <p:embed/>
                  </p:oleObj>
                </mc:Choice>
                <mc:Fallback>
                  <p:oleObj name="MathType 6.0 Equation" r:id="rId6" imgW="1714500" imgH="254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961"/>
                          <a:ext cx="226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25">
              <a:extLst>
                <a:ext uri="{FF2B5EF4-FFF2-40B4-BE49-F238E27FC236}">
                  <a16:creationId xmlns:a16="http://schemas.microsoft.com/office/drawing/2014/main" id="{ACE82125-6BEB-42FC-91D4-C4F44DD1DB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387"/>
            <a:ext cx="24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6.0 Equation" r:id="rId8" imgW="190335" imgH="177646" progId="Equation.DSMT4">
                    <p:embed/>
                  </p:oleObj>
                </mc:Choice>
                <mc:Fallback>
                  <p:oleObj name="MathType 6.0 Equation" r:id="rId8" imgW="190335" imgH="177646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387"/>
                          <a:ext cx="24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0005F0C-976F-46DE-896D-2EAB494A51B7}"/>
              </a:ext>
            </a:extLst>
          </p:cNvPr>
          <p:cNvSpPr/>
          <p:nvPr/>
        </p:nvSpPr>
        <p:spPr>
          <a:xfrm>
            <a:off x="4143375" y="2562225"/>
            <a:ext cx="2643188" cy="500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7651" name="Text Box 6">
            <a:extLst>
              <a:ext uri="{FF2B5EF4-FFF2-40B4-BE49-F238E27FC236}">
                <a16:creationId xmlns:a16="http://schemas.microsoft.com/office/drawing/2014/main" id="{FF8B82A3-81DF-47E0-9B3B-5568631D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476375"/>
            <a:ext cx="85201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A set of vectors in R</a:t>
            </a:r>
            <a:r>
              <a:rPr lang="en-US" altLang="en-US" sz="2400" baseline="30000">
                <a:latin typeface="Calibri" panose="020F0502020204030204" pitchFamily="34" charset="0"/>
              </a:rPr>
              <a:t>m</a:t>
            </a:r>
            <a:r>
              <a:rPr lang="en-US" altLang="en-US" sz="2400">
                <a:latin typeface="Calibri" panose="020F0502020204030204" pitchFamily="34" charset="0"/>
              </a:rPr>
              <a:t>  {X</a:t>
            </a:r>
            <a:r>
              <a:rPr lang="en-US" altLang="en-US" sz="2400" baseline="-25000">
                <a:latin typeface="Calibri" panose="020F0502020204030204" pitchFamily="34" charset="0"/>
              </a:rPr>
              <a:t>1</a:t>
            </a:r>
            <a:r>
              <a:rPr lang="en-US" altLang="en-US" sz="2400">
                <a:latin typeface="Calibri" panose="020F0502020204030204" pitchFamily="34" charset="0"/>
              </a:rPr>
              <a:t>,X</a:t>
            </a:r>
            <a:r>
              <a:rPr lang="en-US" altLang="en-US" sz="2400" baseline="-25000">
                <a:latin typeface="Calibri" panose="020F0502020204030204" pitchFamily="34" charset="0"/>
              </a:rPr>
              <a:t>2</a:t>
            </a:r>
            <a:r>
              <a:rPr lang="en-US" altLang="en-US" sz="2400">
                <a:latin typeface="Calibri" panose="020F0502020204030204" pitchFamily="34" charset="0"/>
              </a:rPr>
              <a:t>,…,X</a:t>
            </a:r>
            <a:r>
              <a:rPr lang="en-US" altLang="en-US" sz="2400" baseline="-25000">
                <a:latin typeface="Calibri" panose="020F0502020204030204" pitchFamily="34" charset="0"/>
              </a:rPr>
              <a:t>n </a:t>
            </a:r>
            <a:r>
              <a:rPr lang="en-US" altLang="en-US" sz="2400">
                <a:latin typeface="Calibri" panose="020F0502020204030204" pitchFamily="34" charset="0"/>
              </a:rPr>
              <a:t>} is called </a:t>
            </a:r>
            <a:r>
              <a:rPr lang="en-US" altLang="en-US" sz="2400" b="1" u="sng">
                <a:solidFill>
                  <a:srgbClr val="CC3300"/>
                </a:solidFill>
                <a:latin typeface="Calibri" panose="020F0502020204030204" pitchFamily="34" charset="0"/>
              </a:rPr>
              <a:t>linearly independent</a:t>
            </a:r>
            <a:r>
              <a:rPr lang="en-US" altLang="en-US" sz="2400">
                <a:latin typeface="Calibri" panose="020F0502020204030204" pitchFamily="34" charset="0"/>
              </a:rPr>
              <a:t> (độc lập tuyến tính)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 if                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400" baseline="-250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400">
                <a:solidFill>
                  <a:srgbClr val="00206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aseline="-2500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+t</a:t>
            </a:r>
            <a:r>
              <a:rPr lang="en-US" altLang="en-US" sz="2400" baseline="-2500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400">
                <a:solidFill>
                  <a:srgbClr val="00206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aseline="-2500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+…+t</a:t>
            </a:r>
            <a:r>
              <a:rPr lang="en-US" altLang="en-US" sz="2400" baseline="-25000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400">
                <a:solidFill>
                  <a:srgbClr val="00206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aseline="-2500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=</a:t>
            </a:r>
            <a:r>
              <a:rPr lang="en-US" altLang="en-US" sz="2400">
                <a:solidFill>
                  <a:srgbClr val="002060"/>
                </a:solidFill>
                <a:latin typeface="Calibri" panose="020F0502020204030204" pitchFamily="34" charset="0"/>
              </a:rPr>
              <a:t>0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Euclid Symbol" pitchFamily="18" charset="2"/>
              </a:rPr>
              <a:t>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t</a:t>
            </a:r>
            <a:r>
              <a:rPr lang="en-US" altLang="en-US" sz="2400" baseline="-250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=t</a:t>
            </a:r>
            <a:r>
              <a:rPr lang="en-US" altLang="en-US" sz="2400" baseline="-250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=…=t</a:t>
            </a:r>
            <a:r>
              <a:rPr lang="en-US" altLang="en-US" sz="2400" baseline="-250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=0 only</a:t>
            </a:r>
            <a:endParaRPr lang="en-US" altLang="en-US" sz="2400" baseline="-2500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27652" name="Rectangle 7">
            <a:extLst>
              <a:ext uri="{FF2B5EF4-FFF2-40B4-BE49-F238E27FC236}">
                <a16:creationId xmlns:a16="http://schemas.microsoft.com/office/drawing/2014/main" id="{A80A8524-071D-40F6-8DE4-89515215B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4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Linear Independence (sự độc lập tuyến tính)</a:t>
            </a:r>
          </a:p>
        </p:txBody>
      </p:sp>
      <p:sp>
        <p:nvSpPr>
          <p:cNvPr id="27653" name="Line 8">
            <a:extLst>
              <a:ext uri="{FF2B5EF4-FFF2-40B4-BE49-F238E27FC236}">
                <a16:creationId xmlns:a16="http://schemas.microsoft.com/office/drawing/2014/main" id="{7FC64B43-AE76-43EC-BC55-84CFC254C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2990850"/>
            <a:ext cx="64293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9">
            <a:extLst>
              <a:ext uri="{FF2B5EF4-FFF2-40B4-BE49-F238E27FC236}">
                <a16:creationId xmlns:a16="http://schemas.microsoft.com/office/drawing/2014/main" id="{5A5EDAD6-2BC0-4686-8836-DD195687C3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3188" y="2990850"/>
            <a:ext cx="7143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Text Box 10">
            <a:extLst>
              <a:ext uri="{FF2B5EF4-FFF2-40B4-BE49-F238E27FC236}">
                <a16:creationId xmlns:a16="http://schemas.microsoft.com/office/drawing/2014/main" id="{C423F659-3C1C-439E-8F71-9C40BF3C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490913"/>
            <a:ext cx="1443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C3300"/>
                </a:solidFill>
                <a:latin typeface="Calibri" panose="020F0502020204030204" pitchFamily="34" charset="0"/>
              </a:rPr>
              <a:t>numbers in R</a:t>
            </a:r>
          </a:p>
        </p:txBody>
      </p:sp>
      <p:sp>
        <p:nvSpPr>
          <p:cNvPr id="27656" name="Text Box 11">
            <a:extLst>
              <a:ext uri="{FF2B5EF4-FFF2-40B4-BE49-F238E27FC236}">
                <a16:creationId xmlns:a16="http://schemas.microsoft.com/office/drawing/2014/main" id="{525AEE99-E348-4DD3-B6E6-B21CB9C64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490913"/>
            <a:ext cx="1414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alibri" panose="020F0502020204030204" pitchFamily="34" charset="0"/>
              </a:rPr>
              <a:t>vectors in R</a:t>
            </a:r>
            <a:r>
              <a:rPr lang="en-US" altLang="en-US" sz="1800" b="1" baseline="30000">
                <a:solidFill>
                  <a:srgbClr val="002060"/>
                </a:solidFill>
                <a:latin typeface="Calibri" panose="020F0502020204030204" pitchFamily="34" charset="0"/>
              </a:rPr>
              <a:t>m</a:t>
            </a:r>
          </a:p>
        </p:txBody>
      </p:sp>
      <p:sp>
        <p:nvSpPr>
          <p:cNvPr id="27657" name="Line 12">
            <a:extLst>
              <a:ext uri="{FF2B5EF4-FFF2-40B4-BE49-F238E27FC236}">
                <a16:creationId xmlns:a16="http://schemas.microsoft.com/office/drawing/2014/main" id="{2DE13FD5-8E45-4581-83C2-014BC4BA9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4563" y="2990850"/>
            <a:ext cx="1928812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3">
            <a:extLst>
              <a:ext uri="{FF2B5EF4-FFF2-40B4-BE49-F238E27FC236}">
                <a16:creationId xmlns:a16="http://schemas.microsoft.com/office/drawing/2014/main" id="{1347EE55-7D8B-4FAE-939A-AFD2A6D5C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3" y="2990850"/>
            <a:ext cx="500062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4">
            <a:extLst>
              <a:ext uri="{FF2B5EF4-FFF2-40B4-BE49-F238E27FC236}">
                <a16:creationId xmlns:a16="http://schemas.microsoft.com/office/drawing/2014/main" id="{6EDEBDD7-CF8A-4C23-8E27-1CF37EA67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313" y="2990850"/>
            <a:ext cx="714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5CDA1B3E-5DEC-4A18-8502-85E1B969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919538"/>
            <a:ext cx="842486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solidFill>
                  <a:srgbClr val="002060"/>
                </a:solidFill>
                <a:latin typeface="Calibri" panose="020F0502020204030204" pitchFamily="34" charset="0"/>
              </a:rPr>
              <a:t>Ex1.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 The set {[1  -1]</a:t>
            </a:r>
            <a:r>
              <a:rPr lang="en-US" altLang="en-US" sz="2000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, [2  3]</a:t>
            </a:r>
            <a:r>
              <a:rPr lang="en-US" altLang="en-US" sz="2000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}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  <a:sym typeface="Euclid Symbol" pitchFamily="18" charset="2"/>
              </a:rPr>
              <a:t>R</a:t>
            </a:r>
            <a:r>
              <a:rPr lang="en-US" altLang="en-US" sz="2000" baseline="30000" dirty="0">
                <a:solidFill>
                  <a:srgbClr val="002060"/>
                </a:solidFill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 is called </a:t>
            </a:r>
            <a:r>
              <a:rPr lang="en-US" altLang="en-US" sz="2000" u="sng" dirty="0">
                <a:solidFill>
                  <a:srgbClr val="002060"/>
                </a:solidFill>
                <a:latin typeface="Calibri" panose="020F0502020204030204" pitchFamily="34" charset="0"/>
              </a:rPr>
              <a:t>linearly independent 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since t</a:t>
            </a:r>
            <a:r>
              <a:rPr lang="en-US" altLang="en-US" sz="2000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[1  -1]</a:t>
            </a:r>
            <a:r>
              <a:rPr lang="en-US" altLang="en-US" sz="2000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+ t</a:t>
            </a:r>
            <a:r>
              <a:rPr lang="en-US" altLang="en-US" sz="2000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[2  3]</a:t>
            </a:r>
            <a:r>
              <a:rPr lang="en-US" altLang="en-US" sz="2000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= [0  0]</a:t>
            </a:r>
            <a:r>
              <a:rPr lang="en-US" altLang="en-US" sz="2000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 follows t</a:t>
            </a:r>
            <a:r>
              <a:rPr lang="en-US" altLang="en-US" sz="2000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=t</a:t>
            </a:r>
            <a:r>
              <a:rPr lang="en-US" altLang="en-US" sz="2000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=0.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solidFill>
                  <a:srgbClr val="002060"/>
                </a:solidFill>
                <a:latin typeface="Calibri" panose="020F0502020204030204" pitchFamily="34" charset="0"/>
              </a:rPr>
              <a:t>Ex2.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 A set of vectors that containing </a:t>
            </a:r>
            <a:r>
              <a:rPr lang="en-US" altLang="en-US" sz="2000" u="sng" dirty="0">
                <a:solidFill>
                  <a:srgbClr val="002060"/>
                </a:solidFill>
                <a:latin typeface="Calibri" panose="020F0502020204030204" pitchFamily="34" charset="0"/>
              </a:rPr>
              <a:t>zero vector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 never linearly independent.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Ex3. The set {(0,1,1), (1,-1,0), (1,0,1)} is</a:t>
            </a:r>
            <a:r>
              <a:rPr lang="en-US" altLang="en-US" sz="2000" i="1" dirty="0">
                <a:solidFill>
                  <a:srgbClr val="002060"/>
                </a:solidFill>
                <a:latin typeface="Calibri" panose="020F0502020204030204" pitchFamily="34" charset="0"/>
              </a:rPr>
              <a:t> not linearly independent 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because the system t</a:t>
            </a:r>
            <a:r>
              <a:rPr lang="en-US" altLang="en-US" sz="2000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(0,1,1)+t</a:t>
            </a:r>
            <a:r>
              <a:rPr lang="en-US" altLang="en-US" sz="2000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(1,-1,0)+t</a:t>
            </a:r>
            <a:r>
              <a:rPr lang="en-US" altLang="en-US" sz="2000" baseline="-25000" dirty="0">
                <a:solidFill>
                  <a:srgbClr val="00206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(1,0,1)=(0,0,0) has one </a:t>
            </a:r>
            <a:r>
              <a:rPr lang="en-US" altLang="en-US" sz="2000" i="1" dirty="0">
                <a:solidFill>
                  <a:srgbClr val="006600"/>
                </a:solidFill>
                <a:latin typeface="Calibri" panose="020F0502020204030204" pitchFamily="34" charset="0"/>
              </a:rPr>
              <a:t>solution t</a:t>
            </a:r>
            <a:r>
              <a:rPr lang="en-US" altLang="en-US" sz="2000" i="1" baseline="-25000" dirty="0">
                <a:solidFill>
                  <a:srgbClr val="0066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 i="1" dirty="0">
                <a:solidFill>
                  <a:srgbClr val="006600"/>
                </a:solidFill>
                <a:latin typeface="Calibri" panose="020F0502020204030204" pitchFamily="34" charset="0"/>
              </a:rPr>
              <a:t>=-1, t</a:t>
            </a:r>
            <a:r>
              <a:rPr lang="en-US" altLang="en-US" sz="2000" i="1" baseline="-25000" dirty="0">
                <a:solidFill>
                  <a:srgbClr val="0066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 i="1" dirty="0">
                <a:solidFill>
                  <a:srgbClr val="006600"/>
                </a:solidFill>
                <a:latin typeface="Calibri" panose="020F0502020204030204" pitchFamily="34" charset="0"/>
              </a:rPr>
              <a:t>=-1, t</a:t>
            </a:r>
            <a:r>
              <a:rPr lang="en-US" altLang="en-US" sz="2000" i="1" baseline="-25000" dirty="0">
                <a:solidFill>
                  <a:srgbClr val="00660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000" i="1" dirty="0">
                <a:solidFill>
                  <a:srgbClr val="006600"/>
                </a:solidFill>
                <a:latin typeface="Calibri" panose="020F0502020204030204" pitchFamily="34" charset="0"/>
              </a:rPr>
              <a:t>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F426F-5D57-4F6C-BDB1-B52A4645D170}"/>
              </a:ext>
            </a:extLst>
          </p:cNvPr>
          <p:cNvCxnSpPr/>
          <p:nvPr/>
        </p:nvCxnSpPr>
        <p:spPr>
          <a:xfrm rot="16200000" flipH="1">
            <a:off x="3750469" y="3169444"/>
            <a:ext cx="642937" cy="142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>
            <a:extLst>
              <a:ext uri="{FF2B5EF4-FFF2-40B4-BE49-F238E27FC236}">
                <a16:creationId xmlns:a16="http://schemas.microsoft.com/office/drawing/2014/main" id="{230D3A92-48AF-4AC2-82CD-CC76EFD359BD}"/>
              </a:ext>
            </a:extLst>
          </p:cNvPr>
          <p:cNvGrpSpPr>
            <a:grpSpLocks/>
          </p:cNvGrpSpPr>
          <p:nvPr/>
        </p:nvGrpSpPr>
        <p:grpSpPr bwMode="auto">
          <a:xfrm>
            <a:off x="6761163" y="5383213"/>
            <a:ext cx="1239837" cy="1157287"/>
            <a:chOff x="6760452" y="5383952"/>
            <a:chExt cx="1240572" cy="115607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C99464-C1C2-44EE-B44C-28788DE564D2}"/>
                </a:ext>
              </a:extLst>
            </p:cNvPr>
            <p:cNvSpPr/>
            <p:nvPr/>
          </p:nvSpPr>
          <p:spPr>
            <a:xfrm>
              <a:off x="6760452" y="5383952"/>
              <a:ext cx="428879" cy="428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BBC5D4-BD25-433C-B833-55F64BCA7E5A}"/>
                </a:ext>
              </a:extLst>
            </p:cNvPr>
            <p:cNvSpPr/>
            <p:nvPr/>
          </p:nvSpPr>
          <p:spPr>
            <a:xfrm>
              <a:off x="7182977" y="5740764"/>
              <a:ext cx="428879" cy="42976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77CF44-82A5-4C48-AF21-548033AE54C4}"/>
                </a:ext>
              </a:extLst>
            </p:cNvPr>
            <p:cNvSpPr/>
            <p:nvPr/>
          </p:nvSpPr>
          <p:spPr>
            <a:xfrm>
              <a:off x="7572145" y="6111848"/>
              <a:ext cx="428879" cy="428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A1B1371-EC14-4099-AA16-EA6B1DC61E95}"/>
              </a:ext>
            </a:extLst>
          </p:cNvPr>
          <p:cNvSpPr/>
          <p:nvPr/>
        </p:nvSpPr>
        <p:spPr>
          <a:xfrm>
            <a:off x="3214688" y="2786063"/>
            <a:ext cx="5143500" cy="1357312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94C54773-8A0B-473D-B043-F0001866A3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714375"/>
            <a:ext cx="8401050" cy="1000125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Show that {(1,1,0);(0,1,1);(1,0,1)} is linearly independent in R</a:t>
            </a:r>
            <a:r>
              <a:rPr lang="en-US" altLang="en-US" sz="2400" baseline="30000">
                <a:latin typeface="Calibri" panose="020F0502020204030204" pitchFamily="34" charset="0"/>
              </a:rPr>
              <a:t>3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baseline="30000">
              <a:latin typeface="Calibri" panose="020F0502020204030204" pitchFamily="34" charset="0"/>
            </a:endParaRP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25D5885-5252-4C47-8655-9A60FBBC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214313"/>
            <a:ext cx="822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Examples 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77DE6E10-89AB-4417-B800-F42421E0B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1309688"/>
          <a:ext cx="46720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508000" progId="Equation.DSMT4">
                  <p:embed/>
                </p:oleObj>
              </mc:Choice>
              <mc:Fallback>
                <p:oleObj name="Equation" r:id="rId2" imgW="26162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309688"/>
                        <a:ext cx="467201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D241D6-7708-4072-89FC-BAF7AFF11628}"/>
              </a:ext>
            </a:extLst>
          </p:cNvPr>
          <p:cNvSpPr txBox="1"/>
          <p:nvPr/>
        </p:nvSpPr>
        <p:spPr>
          <a:xfrm>
            <a:off x="1627188" y="4572000"/>
            <a:ext cx="5976937" cy="6461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Fast way to determine a set of vectors is independent or not: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independent  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Number of leading 1s = member of vectors 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B260D01A-DE52-4AA9-A127-32547D00A6F9}"/>
              </a:ext>
            </a:extLst>
          </p:cNvPr>
          <p:cNvGrpSpPr>
            <a:grpSpLocks/>
          </p:cNvGrpSpPr>
          <p:nvPr/>
        </p:nvGrpSpPr>
        <p:grpSpPr bwMode="auto">
          <a:xfrm>
            <a:off x="6845300" y="2805113"/>
            <a:ext cx="1214438" cy="1195387"/>
            <a:chOff x="6844953" y="2805244"/>
            <a:chExt cx="1214446" cy="11952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9CEF61-9437-4084-9854-34B4A376B318}"/>
                </a:ext>
              </a:extLst>
            </p:cNvPr>
            <p:cNvSpPr/>
            <p:nvPr/>
          </p:nvSpPr>
          <p:spPr>
            <a:xfrm>
              <a:off x="6844953" y="2805244"/>
              <a:ext cx="428628" cy="42857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3C8349-3043-4945-8B59-704E64140CD4}"/>
                </a:ext>
              </a:extLst>
            </p:cNvPr>
            <p:cNvSpPr/>
            <p:nvPr/>
          </p:nvSpPr>
          <p:spPr>
            <a:xfrm>
              <a:off x="7221193" y="3214775"/>
              <a:ext cx="428628" cy="42857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1D94BB-2D04-42D6-8C70-CAEC83571F61}"/>
                </a:ext>
              </a:extLst>
            </p:cNvPr>
            <p:cNvSpPr/>
            <p:nvPr/>
          </p:nvSpPr>
          <p:spPr>
            <a:xfrm>
              <a:off x="7630771" y="3571925"/>
              <a:ext cx="428628" cy="42857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</p:grpSp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BBDA669D-E63D-491A-8FE4-EC6AA87C9B4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14375" y="2357438"/>
          <a:ext cx="764381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37100" imgH="1308100" progId="Equation.DSMT4">
                  <p:embed/>
                </p:oleObj>
              </mc:Choice>
              <mc:Fallback>
                <p:oleObj name="Equation" r:id="rId4" imgW="4737100" imgH="1308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357438"/>
                        <a:ext cx="7643813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117E87-F771-4C6E-9187-8276AED1369E}"/>
              </a:ext>
            </a:extLst>
          </p:cNvPr>
          <p:cNvCxnSpPr/>
          <p:nvPr/>
        </p:nvCxnSpPr>
        <p:spPr>
          <a:xfrm>
            <a:off x="2317750" y="1101725"/>
            <a:ext cx="64293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49451A-6AC6-4909-932F-6FAF2C4D2FA4}"/>
              </a:ext>
            </a:extLst>
          </p:cNvPr>
          <p:cNvCxnSpPr/>
          <p:nvPr/>
        </p:nvCxnSpPr>
        <p:spPr>
          <a:xfrm rot="5400000">
            <a:off x="2924969" y="3393282"/>
            <a:ext cx="930275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3E65A-BBF3-42F0-A707-5AE613B7DEBB}"/>
              </a:ext>
            </a:extLst>
          </p:cNvPr>
          <p:cNvCxnSpPr/>
          <p:nvPr/>
        </p:nvCxnSpPr>
        <p:spPr>
          <a:xfrm rot="16200000" flipH="1">
            <a:off x="1785938" y="1714500"/>
            <a:ext cx="2143125" cy="100012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89CAFE-2812-4DB0-9A9F-BE6778F8BFED}"/>
              </a:ext>
            </a:extLst>
          </p:cNvPr>
          <p:cNvSpPr txBox="1"/>
          <p:nvPr/>
        </p:nvSpPr>
        <p:spPr>
          <a:xfrm>
            <a:off x="142875" y="5422900"/>
            <a:ext cx="2786063" cy="1323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i="1" u="sng" dirty="0">
                <a:latin typeface="Calibri" pitchFamily="34" charset="0"/>
                <a:cs typeface="Calibri" pitchFamily="34" charset="0"/>
              </a:rPr>
              <a:t>More ex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 {(1,0,-2), (2,1,0), (0,1,5), (-1,1,0)} is </a:t>
            </a:r>
            <a:r>
              <a:rPr lang="en-US" sz="1600" i="1" u="sng" dirty="0">
                <a:latin typeface="Calibri" pitchFamily="34" charset="0"/>
                <a:cs typeface="Calibri" pitchFamily="34" charset="0"/>
              </a:rPr>
              <a:t>not linearly independent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  (nu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mber of leading 1s = member of vectors) </a:t>
            </a:r>
            <a:endParaRPr lang="en-US" sz="1600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91E8F9-7ABE-4B25-8A4F-8534EEBB81CA}"/>
              </a:ext>
            </a:extLst>
          </p:cNvPr>
          <p:cNvGraphicFramePr>
            <a:graphicFrameLocks noGrp="1"/>
          </p:cNvGraphicFramePr>
          <p:nvPr/>
        </p:nvGraphicFramePr>
        <p:xfrm>
          <a:off x="3071813" y="5429250"/>
          <a:ext cx="1571624" cy="10493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F5EF69D-1F3D-4A4E-B271-E1FEAEB0916E}"/>
              </a:ext>
            </a:extLst>
          </p:cNvPr>
          <p:cNvGraphicFramePr>
            <a:graphicFrameLocks noGrp="1"/>
          </p:cNvGraphicFramePr>
          <p:nvPr/>
        </p:nvGraphicFramePr>
        <p:xfrm>
          <a:off x="4929188" y="5429250"/>
          <a:ext cx="1571624" cy="10493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C26726F-AC03-4CE3-AF09-CA5706C071C0}"/>
              </a:ext>
            </a:extLst>
          </p:cNvPr>
          <p:cNvGraphicFramePr>
            <a:graphicFrameLocks noGrp="1"/>
          </p:cNvGraphicFramePr>
          <p:nvPr/>
        </p:nvGraphicFramePr>
        <p:xfrm>
          <a:off x="6786563" y="5429250"/>
          <a:ext cx="1571624" cy="10493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34D51658-5538-4033-89B2-C6124F46B9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14375"/>
            <a:ext cx="8186738" cy="4525963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Determine whether each the following sets is linearly independent or linearly dependent.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{(-1,2,0)}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{(0,0,0); (1,2,3); (-3,0,1)}</a:t>
            </a:r>
            <a:endParaRPr lang="en-US" altLang="en-US" sz="2400" baseline="300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{(1,1,-1); (-1,1,1); (1,-1,1)}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{(-2,3,4,1); (4,-1,5,0); (-2,1,0,3)}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{(1,1,0); (-2,3,1); (5,0,1); (-1,0,2)}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{X-Y+Z,3X+Z,X+Y-Z}, where {X,Y,Z} is an independent set of vectors. (see below)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78474710-87BE-438A-9BDC-46E46179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214313"/>
            <a:ext cx="822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Examples – do your self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DDD3EF-8775-46C7-9C7F-C817FB09B047}"/>
              </a:ext>
            </a:extLst>
          </p:cNvPr>
          <p:cNvGraphicFramePr>
            <a:graphicFrameLocks noGrp="1"/>
          </p:cNvGraphicFramePr>
          <p:nvPr/>
        </p:nvGraphicFramePr>
        <p:xfrm>
          <a:off x="595313" y="4719638"/>
          <a:ext cx="1119186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CB6E0A-BB86-46A6-9C7B-DCDB48059416}"/>
              </a:ext>
            </a:extLst>
          </p:cNvPr>
          <p:cNvGraphicFramePr>
            <a:graphicFrameLocks noGrp="1"/>
          </p:cNvGraphicFramePr>
          <p:nvPr/>
        </p:nvGraphicFramePr>
        <p:xfrm>
          <a:off x="1952625" y="4714875"/>
          <a:ext cx="1119189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B99CB4-28DC-45F1-98F0-521F8899EC5F}"/>
              </a:ext>
            </a:extLst>
          </p:cNvPr>
          <p:cNvGraphicFramePr>
            <a:graphicFrameLocks noGrp="1"/>
          </p:cNvGraphicFramePr>
          <p:nvPr/>
        </p:nvGraphicFramePr>
        <p:xfrm>
          <a:off x="3309938" y="4714875"/>
          <a:ext cx="1119186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9C8F40-88DF-4097-856A-FC0026C139E4}"/>
              </a:ext>
            </a:extLst>
          </p:cNvPr>
          <p:cNvGraphicFramePr>
            <a:graphicFrameLocks noGrp="1"/>
          </p:cNvGraphicFramePr>
          <p:nvPr/>
        </p:nvGraphicFramePr>
        <p:xfrm>
          <a:off x="4667250" y="4714875"/>
          <a:ext cx="1119189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F98851-ECCE-47A3-B98A-C34AB058FE9F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714875"/>
          <a:ext cx="1119189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93AA8B-27BC-4CFE-8D65-171ED0B57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5072063"/>
            <a:ext cx="1684338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ym typeface="Euclid Symbol" pitchFamily="18" charset="2"/>
              </a:rPr>
              <a:t></a:t>
            </a:r>
            <a:r>
              <a:rPr lang="en-US" altLang="en-US" sz="1800"/>
              <a:t>independent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2C2C6D-3DA1-47DD-A8CE-383617EC473C}"/>
              </a:ext>
            </a:extLst>
          </p:cNvPr>
          <p:cNvCxnSpPr/>
          <p:nvPr/>
        </p:nvCxnSpPr>
        <p:spPr>
          <a:xfrm>
            <a:off x="1000125" y="4071938"/>
            <a:ext cx="642938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D349E9-92E1-480E-AAAC-2498699038C4}"/>
              </a:ext>
            </a:extLst>
          </p:cNvPr>
          <p:cNvCxnSpPr/>
          <p:nvPr/>
        </p:nvCxnSpPr>
        <p:spPr>
          <a:xfrm rot="5400000">
            <a:off x="497681" y="5250657"/>
            <a:ext cx="784225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1B3235-83E8-4C2A-99A2-12F8F1399AF5}"/>
              </a:ext>
            </a:extLst>
          </p:cNvPr>
          <p:cNvCxnSpPr/>
          <p:nvPr/>
        </p:nvCxnSpPr>
        <p:spPr>
          <a:xfrm rot="5400000">
            <a:off x="571501" y="4429125"/>
            <a:ext cx="1071562" cy="3571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82A8610B-6314-4945-B31A-3DCA08A470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9913" y="857250"/>
            <a:ext cx="8002587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i="1" u="sng" dirty="0">
                <a:latin typeface="Calibri" panose="020F0502020204030204" pitchFamily="34" charset="0"/>
              </a:rPr>
              <a:t>Theorem.</a:t>
            </a:r>
            <a:r>
              <a:rPr lang="en-US" altLang="en-US" sz="2400" dirty="0">
                <a:latin typeface="Calibri" panose="020F0502020204030204" pitchFamily="34" charset="0"/>
              </a:rPr>
              <a:t> Let U be a subspace of R</a:t>
            </a:r>
            <a:r>
              <a:rPr lang="en-US" altLang="en-US" sz="2400" baseline="30000" dirty="0">
                <a:latin typeface="Calibri" panose="020F0502020204030204" pitchFamily="34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</a:rPr>
              <a:t> is spanned by m vectors, if U contains k linearly independent vectors, then </a:t>
            </a:r>
            <a:r>
              <a:rPr lang="en-US" altLang="en-US" sz="2400" dirty="0" err="1">
                <a:latin typeface="Calibri" panose="020F0502020204030204" pitchFamily="34" charset="0"/>
              </a:rPr>
              <a:t>k≤m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This implies if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</a:rPr>
              <a:t>k&gt;m</a:t>
            </a:r>
            <a:r>
              <a:rPr lang="en-US" altLang="en-US" sz="2400" dirty="0">
                <a:latin typeface="Calibri" panose="020F0502020204030204" pitchFamily="34" charset="0"/>
              </a:rPr>
              <a:t>, then the set of k vectors is always linear </a:t>
            </a:r>
            <a:r>
              <a:rPr lang="en-US" altLang="en-US" sz="2400" b="1" dirty="0">
                <a:latin typeface="Calibri" panose="020F0502020204030204" pitchFamily="34" charset="0"/>
              </a:rPr>
              <a:t>dependence.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For example, Let U be the space spanned by {(1,0,1), (0,-1,1)} and S={(1,0,1), (0,-1,1), (2,-1,3)} </a:t>
            </a:r>
            <a:r>
              <a:rPr lang="en-US" altLang="en-US" sz="2400" dirty="0">
                <a:latin typeface="Calibri" panose="020F0502020204030204" pitchFamily="34" charset="0"/>
                <a:sym typeface="Euclid Symbol" pitchFamily="18" charset="2"/>
              </a:rPr>
              <a:t>U</a:t>
            </a:r>
            <a:r>
              <a:rPr lang="en-US" altLang="en-US" sz="2400" dirty="0">
                <a:latin typeface="Calibri" panose="020F0502020204030204" pitchFamily="34" charset="0"/>
              </a:rPr>
              <a:t>. Then, S is</a:t>
            </a:r>
            <a:r>
              <a:rPr lang="en-US" altLang="en-US" sz="2400" i="1" u="sng" dirty="0">
                <a:latin typeface="Calibri" panose="020F0502020204030204" pitchFamily="34" charset="0"/>
              </a:rPr>
              <a:t> not linearly independent</a:t>
            </a:r>
            <a:r>
              <a:rPr lang="en-US" altLang="en-US" sz="2400" dirty="0">
                <a:latin typeface="Calibri" panose="020F0502020204030204" pitchFamily="34" charset="0"/>
              </a:rPr>
              <a:t> (</a:t>
            </a:r>
            <a:r>
              <a:rPr lang="en-US" altLang="en-US" sz="2400" i="1" dirty="0">
                <a:latin typeface="Calibri" panose="020F0502020204030204" pitchFamily="34" charset="0"/>
              </a:rPr>
              <a:t>m=2, k=3</a:t>
            </a:r>
            <a:r>
              <a:rPr lang="en-US" altLang="en-US" sz="2400" dirty="0">
                <a:latin typeface="Calibri" panose="020F0502020204030204" pitchFamily="34" charset="0"/>
              </a:rPr>
              <a:t>).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baseline="30000" dirty="0">
              <a:latin typeface="Calibri" panose="020F0502020204030204" pitchFamily="34" charset="0"/>
            </a:endParaRP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CB6C8203-5E49-49CF-8534-3A2C118C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228600"/>
            <a:ext cx="822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Fundamental Theorem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BB81468-D1F3-406D-B5CE-7FA113B4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42875"/>
            <a:ext cx="8229600" cy="1143000"/>
          </a:xfrm>
        </p:spPr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</a:rPr>
              <a:t>Basis and dimension (</a:t>
            </a:r>
            <a:r>
              <a:rPr lang="en-US" altLang="en-US" sz="3200" dirty="0" err="1">
                <a:latin typeface="Calibri" panose="020F0502020204030204" pitchFamily="34" charset="0"/>
              </a:rPr>
              <a:t>cơ</a:t>
            </a: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</a:rPr>
              <a:t>sở</a:t>
            </a: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</a:rPr>
              <a:t>và</a:t>
            </a: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</a:rPr>
              <a:t>chiều</a:t>
            </a: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</a:rPr>
              <a:t>của</a:t>
            </a:r>
            <a:r>
              <a:rPr lang="en-US" altLang="en-US" sz="3200" dirty="0">
                <a:latin typeface="Calibri" panose="020F0502020204030204" pitchFamily="34" charset="0"/>
              </a:rPr>
              <a:t> KG)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E0A4-E916-4867-8F3D-3C4FE9F19B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6" y="1080120"/>
            <a:ext cx="8215313" cy="54452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b="1" i="1" u="sng" dirty="0">
                <a:solidFill>
                  <a:srgbClr val="CC3300"/>
                </a:solidFill>
                <a:latin typeface="Calibri" panose="020F0502020204030204" pitchFamily="34" charset="0"/>
              </a:rPr>
              <a:t>Definition of basis</a:t>
            </a:r>
            <a:r>
              <a:rPr lang="en-US" altLang="en-US" sz="2400" dirty="0">
                <a:latin typeface="Calibri" panose="020F0502020204030204" pitchFamily="34" charset="0"/>
              </a:rPr>
              <a:t>: Suppose U is a </a:t>
            </a:r>
            <a:r>
              <a:rPr lang="en-US" altLang="en-US" sz="2400" i="1" dirty="0">
                <a:latin typeface="Calibri" panose="020F0502020204030204" pitchFamily="34" charset="0"/>
              </a:rPr>
              <a:t>subspace</a:t>
            </a:r>
            <a:r>
              <a:rPr lang="en-US" altLang="en-US" sz="2400" dirty="0">
                <a:latin typeface="Calibri" panose="020F0502020204030204" pitchFamily="34" charset="0"/>
              </a:rPr>
              <a:t> of R</a:t>
            </a:r>
            <a:r>
              <a:rPr lang="en-US" altLang="en-US" sz="2400" baseline="30000" dirty="0">
                <a:latin typeface="Calibri" panose="020F0502020204030204" pitchFamily="34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</a:rPr>
              <a:t>, a </a:t>
            </a:r>
            <a:r>
              <a:rPr lang="en-US" altLang="en-US" sz="2400" i="1" u="sng" dirty="0">
                <a:latin typeface="Calibri" panose="020F0502020204030204" pitchFamily="34" charset="0"/>
              </a:rPr>
              <a:t>set</a:t>
            </a:r>
            <a:r>
              <a:rPr lang="en-US" altLang="en-US" sz="2400" dirty="0">
                <a:latin typeface="Calibri" panose="020F0502020204030204" pitchFamily="34" charset="0"/>
              </a:rPr>
              <a:t> {X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,…,</a:t>
            </a:r>
            <a:r>
              <a:rPr lang="en-US" altLang="en-US" sz="2400" dirty="0" err="1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latin typeface="Calibri" panose="020F0502020204030204" pitchFamily="34" charset="0"/>
              </a:rPr>
              <a:t>k</a:t>
            </a:r>
            <a:r>
              <a:rPr lang="en-US" altLang="en-US" sz="2400" dirty="0">
                <a:latin typeface="Calibri" panose="020F0502020204030204" pitchFamily="34" charset="0"/>
              </a:rPr>
              <a:t>} is called a </a:t>
            </a:r>
            <a:r>
              <a:rPr lang="en-US" altLang="en-US" sz="2400" i="1" u="sng" dirty="0">
                <a:latin typeface="Calibri" panose="020F0502020204030204" pitchFamily="34" charset="0"/>
              </a:rPr>
              <a:t>basis</a:t>
            </a:r>
            <a:r>
              <a:rPr lang="en-US" altLang="en-US" sz="2400" dirty="0">
                <a:latin typeface="Calibri" panose="020F0502020204030204" pitchFamily="34" charset="0"/>
              </a:rPr>
              <a:t> of U if U=span{X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,…,</a:t>
            </a:r>
            <a:r>
              <a:rPr lang="en-US" altLang="en-US" sz="2400" dirty="0" err="1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latin typeface="Calibri" panose="020F0502020204030204" pitchFamily="34" charset="0"/>
              </a:rPr>
              <a:t>k</a:t>
            </a:r>
            <a:r>
              <a:rPr lang="en-US" altLang="en-US" sz="2400" dirty="0">
                <a:latin typeface="Calibri" panose="020F0502020204030204" pitchFamily="34" charset="0"/>
              </a:rPr>
              <a:t>} and {X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,…,</a:t>
            </a:r>
            <a:r>
              <a:rPr lang="en-US" altLang="en-US" sz="2400" dirty="0" err="1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latin typeface="Calibri" panose="020F0502020204030204" pitchFamily="34" charset="0"/>
              </a:rPr>
              <a:t>k</a:t>
            </a:r>
            <a:r>
              <a:rPr lang="en-US" altLang="en-US" sz="2400" dirty="0">
                <a:latin typeface="Calibri" panose="020F0502020204030204" pitchFamily="34" charset="0"/>
              </a:rPr>
              <a:t>} is </a:t>
            </a:r>
            <a:r>
              <a:rPr lang="en-US" altLang="en-US" sz="2400" i="1" dirty="0">
                <a:latin typeface="Calibri" panose="020F0502020204030204" pitchFamily="34" charset="0"/>
              </a:rPr>
              <a:t>linear independence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 dirty="0">
                <a:latin typeface="Calibri" panose="020F0502020204030204" pitchFamily="34" charset="0"/>
              </a:rPr>
              <a:t>Ex1</a:t>
            </a:r>
            <a:r>
              <a:rPr lang="en-US" altLang="en-US" sz="2000" dirty="0">
                <a:latin typeface="Calibri" panose="020F0502020204030204" pitchFamily="34" charset="0"/>
              </a:rPr>
              <a:t>. Let U={(a,-a)|</a:t>
            </a:r>
            <a:r>
              <a:rPr lang="en-US" altLang="en-US" sz="2000" dirty="0" err="1">
                <a:latin typeface="Calibri" panose="020F0502020204030204" pitchFamily="34" charset="0"/>
              </a:rPr>
              <a:t>a</a:t>
            </a:r>
            <a:r>
              <a:rPr lang="en-US" altLang="en-US" sz="2000" dirty="0" err="1">
                <a:latin typeface="Calibri" panose="020F0502020204030204" pitchFamily="34" charset="0"/>
                <a:sym typeface="Euclid Symbol" pitchFamily="18" charset="2"/>
              </a:rPr>
              <a:t>R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}. Then U is a </a:t>
            </a:r>
            <a:r>
              <a:rPr lang="en-US" altLang="en-US" sz="2000" i="1" dirty="0">
                <a:latin typeface="Calibri" panose="020F0502020204030204" pitchFamily="34" charset="0"/>
                <a:sym typeface="Euclid Symbol" pitchFamily="18" charset="2"/>
              </a:rPr>
              <a:t>subspace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of R</a:t>
            </a:r>
            <a:r>
              <a:rPr lang="en-US" altLang="en-US" sz="2000" baseline="30000" dirty="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. Consider the set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B={(1,-1)}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. B is </a:t>
            </a:r>
            <a:r>
              <a:rPr lang="en-US" altLang="en-US" sz="2000" i="1" dirty="0">
                <a:latin typeface="Calibri" panose="020F0502020204030204" pitchFamily="34" charset="0"/>
                <a:sym typeface="Euclid Symbol" pitchFamily="18" charset="2"/>
              </a:rPr>
              <a:t>linearly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independent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and U={(a,-a):</a:t>
            </a:r>
            <a:r>
              <a:rPr lang="en-US" altLang="en-US" sz="2000" dirty="0" err="1">
                <a:latin typeface="Calibri" panose="020F0502020204030204" pitchFamily="34" charset="0"/>
                <a:sym typeface="Euclid Symbol" pitchFamily="18" charset="2"/>
              </a:rPr>
              <a:t>aR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}=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{a(1,-1):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aR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 } =span{(1,-1)}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. So, B is a </a:t>
            </a:r>
            <a:r>
              <a:rPr lang="en-US" altLang="en-US" sz="2000" i="1" dirty="0">
                <a:latin typeface="Calibri" panose="020F0502020204030204" pitchFamily="34" charset="0"/>
                <a:sym typeface="Euclid Symbol" pitchFamily="18" charset="2"/>
              </a:rPr>
              <a:t>basis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of U.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Note that B’={(-1,1)} is also a </a:t>
            </a:r>
            <a:r>
              <a:rPr lang="en-US" altLang="en-US" sz="2000" i="1" dirty="0">
                <a:latin typeface="Calibri" panose="020F0502020204030204" pitchFamily="34" charset="0"/>
                <a:sym typeface="Euclid Symbol" pitchFamily="18" charset="2"/>
              </a:rPr>
              <a:t>basis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of U.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But {(1,1)} is not a </a:t>
            </a:r>
            <a:r>
              <a:rPr lang="en-US" altLang="en-US" sz="2000" i="1" dirty="0">
                <a:latin typeface="Calibri" panose="020F0502020204030204" pitchFamily="34" charset="0"/>
                <a:sym typeface="Euclid Symbol" pitchFamily="18" charset="2"/>
              </a:rPr>
              <a:t>basis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of U because U can not be spanned by {(1,1)}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 dirty="0">
                <a:latin typeface="Calibri" panose="020F0502020204030204" pitchFamily="34" charset="0"/>
                <a:sym typeface="Euclid Symbol" pitchFamily="18" charset="2"/>
              </a:rPr>
              <a:t>Ex2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. Given that V=span{(1,1,1), (1,-1,0), (0,2,1)}. Then, B={(1,1,1), (1,-1,0), (0,2,1)} is </a:t>
            </a:r>
            <a:r>
              <a:rPr lang="en-US" altLang="en-US" sz="2000" u="sng" dirty="0">
                <a:latin typeface="Calibri" panose="020F0502020204030204" pitchFamily="34" charset="0"/>
                <a:sym typeface="Euclid Symbol" pitchFamily="18" charset="2"/>
              </a:rPr>
              <a:t>not linearly independent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, because (0,2,1)=(1,1,1) – (1,-1,0)B is not a </a:t>
            </a:r>
            <a:r>
              <a:rPr lang="en-US" altLang="en-US" sz="2000" i="1" dirty="0">
                <a:latin typeface="Calibri" panose="020F0502020204030204" pitchFamily="34" charset="0"/>
                <a:sym typeface="Euclid Symbol" pitchFamily="18" charset="2"/>
              </a:rPr>
              <a:t>basis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of V.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Consider B’={(1,1,1), (1,-1,0)}. B’ is </a:t>
            </a:r>
            <a:r>
              <a:rPr lang="en-US" altLang="en-US" sz="2000" i="1" dirty="0">
                <a:latin typeface="Calibri" panose="020F0502020204030204" pitchFamily="34" charset="0"/>
                <a:sym typeface="Euclid Symbol" pitchFamily="18" charset="2"/>
              </a:rPr>
              <a:t>linearly independent 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and all vectors in V are spanned by B’ because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 a(1,1,1)+ b(1,-1,0)+ c(0,2,1)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=a(1,1,1)+ b(1,-1,0)+ c(1,1,1) –c(1,-1,0)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=(</a:t>
            </a:r>
            <a:r>
              <a:rPr lang="en-US" altLang="en-US" sz="2000" dirty="0" err="1">
                <a:latin typeface="Calibri" panose="020F0502020204030204" pitchFamily="34" charset="0"/>
                <a:sym typeface="Euclid Symbol" pitchFamily="18" charset="2"/>
              </a:rPr>
              <a:t>a+c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)(1,1,1)+(b-c)(1,-1,0).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So, B’ is a </a:t>
            </a:r>
            <a:r>
              <a:rPr lang="en-US" altLang="en-US" sz="2000" i="1" dirty="0">
                <a:latin typeface="Calibri" panose="020F0502020204030204" pitchFamily="34" charset="0"/>
                <a:sym typeface="Euclid Symbol" pitchFamily="18" charset="2"/>
              </a:rPr>
              <a:t>basis</a:t>
            </a:r>
            <a:r>
              <a:rPr lang="en-US" altLang="en-US" sz="2000" dirty="0">
                <a:latin typeface="Calibri" panose="020F0502020204030204" pitchFamily="34" charset="0"/>
                <a:sym typeface="Euclid Symbol" pitchFamily="18" charset="2"/>
              </a:rPr>
              <a:t> of V.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 i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i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85226EA-2A2D-4C48-A374-39D36965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6600"/>
                </a:solidFill>
                <a:latin typeface="Calibri" panose="020F0502020204030204" pitchFamily="34" charset="0"/>
              </a:rPr>
              <a:t>Some important theorems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7A5EF-AFDC-4ABD-83E7-418F231797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75" y="642938"/>
            <a:ext cx="8858250" cy="6072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</a:rPr>
              <a:t>Theorem 1</a:t>
            </a:r>
            <a:r>
              <a:rPr lang="en-US" altLang="en-US" sz="2000" b="1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r>
              <a:rPr lang="en-US" altLang="en-US" sz="2000">
                <a:latin typeface="Calibri" panose="020F0502020204030204" pitchFamily="34" charset="0"/>
              </a:rPr>
              <a:t> The following are </a:t>
            </a:r>
            <a:r>
              <a:rPr lang="en-US" altLang="en-US" sz="2000" b="1" i="1" u="sng">
                <a:latin typeface="Calibri" panose="020F0502020204030204" pitchFamily="34" charset="0"/>
              </a:rPr>
              <a:t>equivalence</a:t>
            </a:r>
            <a:r>
              <a:rPr lang="en-US" altLang="en-US" sz="2000">
                <a:latin typeface="Calibri" panose="020F0502020204030204" pitchFamily="34" charset="0"/>
              </a:rPr>
              <a:t> for an nxn matrix A.</a:t>
            </a:r>
            <a:endParaRPr lang="en-US" altLang="en-US" sz="2000" i="1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 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 A is invertible.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 the columns of A are linearly independent.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 the columns of A span R</a:t>
            </a:r>
            <a:r>
              <a:rPr lang="en-US" altLang="en-US" sz="2000" baseline="30000">
                <a:latin typeface="Calibri" panose="020F0502020204030204" pitchFamily="34" charset="0"/>
                <a:sym typeface="Wingdings 2" panose="05020102010507070707" pitchFamily="18" charset="2"/>
              </a:rPr>
              <a:t>n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 the rows of A are linearly independent.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 the rows of A span the set of all 1xn rows.</a:t>
            </a:r>
            <a:endParaRPr lang="en-US" altLang="en-US" sz="2000">
              <a:latin typeface="Calibri" panose="020F0502020204030204" pitchFamily="34" charset="0"/>
              <a:sym typeface="Euclid Symbol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Theorem 2</a:t>
            </a:r>
            <a:r>
              <a:rPr lang="en-US" altLang="en-US" sz="2000" b="1" i="1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.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(Invariance theorem). If {a</a:t>
            </a:r>
            <a:r>
              <a:rPr lang="en-US" altLang="en-US" sz="2000" baseline="-25000">
                <a:latin typeface="Calibri" panose="020F0502020204030204" pitchFamily="34" charset="0"/>
                <a:sym typeface="Euclid Symbol" pitchFamily="18" charset="2"/>
              </a:rPr>
              <a:t>1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,a</a:t>
            </a:r>
            <a:r>
              <a:rPr lang="en-US" altLang="en-US" sz="2000" baseline="-2500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,..,a</a:t>
            </a:r>
            <a:r>
              <a:rPr lang="en-US" altLang="en-US" sz="2000" baseline="-25000">
                <a:latin typeface="Calibri" panose="020F0502020204030204" pitchFamily="34" charset="0"/>
                <a:sym typeface="Euclid Symbol" pitchFamily="18" charset="2"/>
              </a:rPr>
              <a:t>m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} and {b</a:t>
            </a:r>
            <a:r>
              <a:rPr lang="en-US" altLang="en-US" sz="2000" baseline="-25000">
                <a:latin typeface="Calibri" panose="020F0502020204030204" pitchFamily="34" charset="0"/>
                <a:sym typeface="Euclid Symbol" pitchFamily="18" charset="2"/>
              </a:rPr>
              <a:t>1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,b</a:t>
            </a:r>
            <a:r>
              <a:rPr lang="en-US" altLang="en-US" sz="2000" baseline="-2500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,…,b</a:t>
            </a:r>
            <a:r>
              <a:rPr lang="en-US" altLang="en-US" sz="2000" baseline="-25000">
                <a:latin typeface="Calibri" panose="020F0502020204030204" pitchFamily="34" charset="0"/>
                <a:sym typeface="Euclid Symbol" pitchFamily="18" charset="2"/>
              </a:rPr>
              <a:t>k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} are bases of a subspace U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n,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then m=k. In this case, m=k is called </a:t>
            </a:r>
            <a:r>
              <a:rPr lang="en-US" altLang="en-US" sz="2000" b="1" i="1" u="sng">
                <a:solidFill>
                  <a:srgbClr val="0033CC"/>
                </a:solidFill>
                <a:latin typeface="Calibri" panose="020F0502020204030204" pitchFamily="34" charset="0"/>
                <a:sym typeface="Euclid Symbol" pitchFamily="18" charset="2"/>
              </a:rPr>
              <a:t>dimension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of U and we write </a:t>
            </a:r>
            <a:r>
              <a:rPr lang="en-US" altLang="en-US" sz="2000" b="1" i="1">
                <a:solidFill>
                  <a:srgbClr val="0033CC"/>
                </a:solidFill>
                <a:latin typeface="Calibri" panose="020F0502020204030204" pitchFamily="34" charset="0"/>
                <a:sym typeface="Euclid Symbol" pitchFamily="18" charset="2"/>
              </a:rPr>
              <a:t>dimU=m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>
                <a:latin typeface="Calibri" panose="020F0502020204030204" pitchFamily="34" charset="0"/>
                <a:sym typeface="Euclid Symbol" pitchFamily="18" charset="2"/>
              </a:rPr>
              <a:t>Ex1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</a:t>
            </a:r>
            <a:r>
              <a:rPr lang="en-US" altLang="en-US" sz="2000">
                <a:latin typeface="Calibri" panose="020F0502020204030204" pitchFamily="34" charset="0"/>
              </a:rPr>
              <a:t>Let U={(a,-a)|a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R} be a subspace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Then, B={(1,-1)} is a </a:t>
            </a:r>
            <a:r>
              <a:rPr lang="en-US" altLang="en-US" sz="2000" i="1">
                <a:latin typeface="Calibri" panose="020F0502020204030204" pitchFamily="34" charset="0"/>
                <a:sym typeface="Euclid Symbol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of U and B’={(-1,1)} is also a </a:t>
            </a:r>
            <a:r>
              <a:rPr lang="en-US" altLang="en-US" sz="2000" i="1">
                <a:latin typeface="Calibri" panose="020F0502020204030204" pitchFamily="34" charset="0"/>
                <a:sym typeface="Euclid Symbol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of U. In this case, dimU=1.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>
                <a:latin typeface="Calibri" panose="020F0502020204030204" pitchFamily="34" charset="0"/>
                <a:sym typeface="Euclid Symbol" pitchFamily="18" charset="2"/>
              </a:rPr>
              <a:t>Ex2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{(1,0), (0,1)} is a basis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and {(1,-2), (2,0)} is also a basis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But {(1,0), (-1,1), (1,1)} is not a basis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We have dimR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=2.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The basis {(1,0), (0,1)} is called </a:t>
            </a:r>
            <a:r>
              <a:rPr lang="en-US" altLang="en-US" sz="2000" b="1" i="1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standard basis 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>
                <a:latin typeface="Calibri" panose="020F0502020204030204" pitchFamily="34" charset="0"/>
                <a:sym typeface="Euclid Symbol" pitchFamily="18" charset="2"/>
              </a:rPr>
              <a:t>Ex3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Which of the following is a basis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3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?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 {(1,0,1), (0,0,1)}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 {(2,1,0), (-1,0,1), (1,0,1), (0,-1,1)}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 {(0,1), (1,0)}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 None of the others</a:t>
            </a:r>
            <a:endParaRPr lang="en-US" altLang="en-US" sz="2000">
              <a:latin typeface="Calibri" panose="020F0502020204030204" pitchFamily="34" charset="0"/>
              <a:sym typeface="Euclid Symbol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2A85D-147C-4AFF-9024-3915BF9BB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5443538"/>
            <a:ext cx="3143250" cy="12001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Nhận xét: trong R</a:t>
            </a:r>
            <a:r>
              <a:rPr lang="en-US" altLang="en-US" sz="2400" baseline="30000">
                <a:latin typeface="Calibri" panose="020F0502020204030204" pitchFamily="34" charset="0"/>
              </a:rPr>
              <a:t>3</a:t>
            </a:r>
            <a:r>
              <a:rPr lang="en-US" altLang="en-US" sz="2400">
                <a:latin typeface="Calibri" panose="020F0502020204030204" pitchFamily="34" charset="0"/>
              </a:rPr>
              <a:t>, mọi tập có 3 vector độc lập đều là cơ sở.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B18733BA-8972-44AA-9E0B-DF7D37572846}"/>
              </a:ext>
            </a:extLst>
          </p:cNvPr>
          <p:cNvGrpSpPr>
            <a:grpSpLocks/>
          </p:cNvGrpSpPr>
          <p:nvPr/>
        </p:nvGrpSpPr>
        <p:grpSpPr bwMode="auto">
          <a:xfrm>
            <a:off x="4214813" y="3844925"/>
            <a:ext cx="773112" cy="723900"/>
            <a:chOff x="3786182" y="3786190"/>
            <a:chExt cx="772755" cy="72390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48C885-4D84-4783-AB25-4A2CF3DFC6F3}"/>
                </a:ext>
              </a:extLst>
            </p:cNvPr>
            <p:cNvSpPr/>
            <p:nvPr/>
          </p:nvSpPr>
          <p:spPr>
            <a:xfrm>
              <a:off x="3786182" y="3786190"/>
              <a:ext cx="357022" cy="3571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B82A34-72BF-4E9A-9D5F-BE400B8A6706}"/>
                </a:ext>
              </a:extLst>
            </p:cNvPr>
            <p:cNvSpPr/>
            <p:nvPr/>
          </p:nvSpPr>
          <p:spPr>
            <a:xfrm>
              <a:off x="4201915" y="4152905"/>
              <a:ext cx="357022" cy="35718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</p:grpSp>
      <p:sp>
        <p:nvSpPr>
          <p:cNvPr id="33795" name="Title 1">
            <a:extLst>
              <a:ext uri="{FF2B5EF4-FFF2-40B4-BE49-F238E27FC236}">
                <a16:creationId xmlns:a16="http://schemas.microsoft.com/office/drawing/2014/main" id="{F1991C5A-FCCC-437D-8FDD-66A10B43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6600"/>
                </a:solidFill>
                <a:latin typeface="Calibri" panose="020F0502020204030204" pitchFamily="34" charset="0"/>
              </a:rPr>
              <a:t>Some important theorems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7517-A005-4B5B-84AC-D0DA89BC8D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75" y="714375"/>
            <a:ext cx="8858250" cy="6072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Theorem 3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.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Let U≠0 be a subspace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n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Then: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  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 U has a basis and dimU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n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 Any independent set of U can be enlarged (by adding vectors) to a basis of U.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 If B spans U, then B can be cut down (by deleting vectors) to a basis of U.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</a:t>
            </a:r>
            <a:r>
              <a:rPr lang="en-US" altLang="en-US" sz="2000" i="1" u="sng">
                <a:latin typeface="Calibri" panose="020F0502020204030204" pitchFamily="34" charset="0"/>
                <a:sym typeface="Wingdings 2" panose="05020102010507070707" pitchFamily="18" charset="2"/>
              </a:rPr>
              <a:t>Ex1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. Let U=span{(1,1,1), (1,0,1), (1,-2,1)} be a subspace of R</a:t>
            </a:r>
            <a:r>
              <a:rPr lang="en-US" altLang="en-US" sz="2000" baseline="30000">
                <a:latin typeface="Calibri" panose="020F0502020204030204" pitchFamily="34" charset="0"/>
                <a:sym typeface="Wingdings 2" panose="05020102010507070707" pitchFamily="18" charset="2"/>
              </a:rPr>
              <a:t>3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. This means, B= {(1,1,1), (1,0,1), (1,-2,1)}  spans U.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	 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U has a basis and 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dimU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3,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 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 B can be cut down to a basis of U: {(1,0,1), (1,1,1)} is a basis of U, </a:t>
            </a:r>
            <a:r>
              <a:rPr lang="en-US" altLang="en-US" sz="2000" b="1" i="1">
                <a:solidFill>
                  <a:srgbClr val="0033CC"/>
                </a:solidFill>
                <a:latin typeface="Calibri" panose="020F0502020204030204" pitchFamily="34" charset="0"/>
                <a:sym typeface="Euclid Symbol" pitchFamily="18" charset="2"/>
              </a:rPr>
              <a:t>dimU=2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 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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construct a basis for U: 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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{(1,0,1)} 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{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(1,0,1), (1,1,1)}.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  <a:sym typeface="Euclid Symbol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</a:rPr>
              <a:t>Theorem 4</a:t>
            </a:r>
            <a:r>
              <a:rPr lang="en-US" altLang="en-US" sz="2000" b="1" i="1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r>
              <a:rPr lang="en-US" altLang="en-US" sz="2000" i="1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>
                <a:latin typeface="Calibri" panose="020F0502020204030204" pitchFamily="34" charset="0"/>
              </a:rPr>
              <a:t>Let U be a subspace of R</a:t>
            </a:r>
            <a:r>
              <a:rPr lang="en-US" altLang="en-US" sz="2000" baseline="30000">
                <a:latin typeface="Calibri" panose="020F0502020204030204" pitchFamily="34" charset="0"/>
              </a:rPr>
              <a:t>n</a:t>
            </a:r>
            <a:r>
              <a:rPr lang="en-US" altLang="en-US" sz="2000">
                <a:latin typeface="Calibri" panose="020F0502020204030204" pitchFamily="34" charset="0"/>
              </a:rPr>
              <a:t> and B={X</a:t>
            </a:r>
            <a:r>
              <a:rPr lang="en-US" altLang="en-US" sz="2000" baseline="-25000">
                <a:latin typeface="Calibri" panose="020F0502020204030204" pitchFamily="34" charset="0"/>
              </a:rPr>
              <a:t>1</a:t>
            </a:r>
            <a:r>
              <a:rPr lang="en-US" altLang="en-US" sz="2000">
                <a:latin typeface="Calibri" panose="020F0502020204030204" pitchFamily="34" charset="0"/>
              </a:rPr>
              <a:t>,X</a:t>
            </a:r>
            <a:r>
              <a:rPr lang="en-US" altLang="en-US" sz="2000" baseline="-25000">
                <a:latin typeface="Calibri" panose="020F0502020204030204" pitchFamily="34" charset="0"/>
              </a:rPr>
              <a:t>2</a:t>
            </a:r>
            <a:r>
              <a:rPr lang="en-US" altLang="en-US" sz="2000">
                <a:latin typeface="Calibri" panose="020F0502020204030204" pitchFamily="34" charset="0"/>
              </a:rPr>
              <a:t>,…,X</a:t>
            </a:r>
            <a:r>
              <a:rPr lang="en-US" altLang="en-US" sz="2000" baseline="-25000">
                <a:latin typeface="Calibri" panose="020F050202020403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</a:rPr>
              <a:t>}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U, where dimU=m. Then B is independent if and only if B spans U.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  <a:sym typeface="Euclid Symbol" pitchFamily="18" charset="2"/>
              </a:rPr>
              <a:t>Theorem 5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Let UV be subspaces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itchFamily="18" charset="2"/>
              </a:rPr>
              <a:t>n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. Then: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	 dimU </a:t>
            </a:r>
            <a:r>
              <a:rPr lang="en-US" altLang="en-US" sz="2000">
                <a:latin typeface="Calibri" panose="020F0502020204030204" pitchFamily="34" charset="0"/>
                <a:sym typeface="Euclid Symbol" pitchFamily="18" charset="2"/>
              </a:rPr>
              <a:t> 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dimV.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 If dimU=dimV, then U=V.</a:t>
            </a:r>
            <a:endParaRPr lang="en-US" altLang="en-US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6763C2-B742-492D-8696-C8DE9353DB02}"/>
              </a:ext>
            </a:extLst>
          </p:cNvPr>
          <p:cNvGraphicFramePr>
            <a:graphicFrameLocks noGrp="1"/>
          </p:cNvGraphicFramePr>
          <p:nvPr/>
        </p:nvGraphicFramePr>
        <p:xfrm>
          <a:off x="1000125" y="3819525"/>
          <a:ext cx="1262064" cy="10970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8AA87C-15EC-4AB1-BEBC-1039377E2306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3825875"/>
          <a:ext cx="1262064" cy="10970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-3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1AC1BC-9E58-464C-9AB7-AF9F711F72CE}"/>
              </a:ext>
            </a:extLst>
          </p:cNvPr>
          <p:cNvGraphicFramePr>
            <a:graphicFrameLocks noGrp="1"/>
          </p:cNvGraphicFramePr>
          <p:nvPr/>
        </p:nvGraphicFramePr>
        <p:xfrm>
          <a:off x="4167188" y="3832225"/>
          <a:ext cx="1262061" cy="10970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77" marB="456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88919A-471D-44C9-A109-8FF4108F4A11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5264944" y="3242469"/>
            <a:ext cx="692150" cy="135096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30F600-35E0-44CE-8317-7C6995B1D148}"/>
              </a:ext>
            </a:extLst>
          </p:cNvPr>
          <p:cNvCxnSpPr>
            <a:stCxn id="10" idx="7"/>
          </p:cNvCxnSpPr>
          <p:nvPr/>
        </p:nvCxnSpPr>
        <p:spPr>
          <a:xfrm rot="5400000" flipH="1" flipV="1">
            <a:off x="4811713" y="3279775"/>
            <a:ext cx="325438" cy="90963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A6FAB5-F338-4B1A-B60D-8CA3108B4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857625"/>
            <a:ext cx="2214562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Cũng có thể chọn 2 vector 1 và 3, hoặc 2 và 3 làm cơ sở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9FC611-5101-4A55-ACA0-71017C90C34B}"/>
              </a:ext>
            </a:extLst>
          </p:cNvPr>
          <p:cNvCxnSpPr/>
          <p:nvPr/>
        </p:nvCxnSpPr>
        <p:spPr>
          <a:xfrm flipV="1">
            <a:off x="5429250" y="3286125"/>
            <a:ext cx="2571750" cy="8572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472856-8992-46A6-A557-0321067BD48A}"/>
              </a:ext>
            </a:extLst>
          </p:cNvPr>
          <p:cNvCxnSpPr/>
          <p:nvPr/>
        </p:nvCxnSpPr>
        <p:spPr>
          <a:xfrm>
            <a:off x="2357438" y="2357438"/>
            <a:ext cx="500062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4DC40C-07C5-4BBE-8B7A-5B6F52ABF2CB}"/>
              </a:ext>
            </a:extLst>
          </p:cNvPr>
          <p:cNvCxnSpPr/>
          <p:nvPr/>
        </p:nvCxnSpPr>
        <p:spPr>
          <a:xfrm rot="5400000">
            <a:off x="606425" y="4362450"/>
            <a:ext cx="92868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6EB3F1-FB3B-43A2-A332-4EC6635E57AA}"/>
              </a:ext>
            </a:extLst>
          </p:cNvPr>
          <p:cNvCxnSpPr/>
          <p:nvPr/>
        </p:nvCxnSpPr>
        <p:spPr>
          <a:xfrm rot="5400000">
            <a:off x="857251" y="2571750"/>
            <a:ext cx="2000250" cy="1571625"/>
          </a:xfrm>
          <a:prstGeom prst="line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16BE23E-EE54-48B0-A4EE-DB3B037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Exercises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E4AFEF-D04B-4BED-9ED8-047133C1F913}"/>
              </a:ext>
            </a:extLst>
          </p:cNvPr>
          <p:cNvGraphicFramePr>
            <a:graphicFrameLocks noGrp="1"/>
          </p:cNvGraphicFramePr>
          <p:nvPr/>
        </p:nvGraphicFramePr>
        <p:xfrm>
          <a:off x="500063" y="700088"/>
          <a:ext cx="4143375" cy="137160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Determine whether U is a subspace of R</a:t>
                      </a:r>
                      <a:r>
                        <a:rPr lang="en-US" sz="1800" baseline="300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U={[0 a b]</a:t>
                      </a:r>
                      <a:r>
                        <a:rPr lang="en-US" sz="1800" baseline="3000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: a,b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Euclid Math Two"/>
                        </a:rPr>
                        <a:t>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 R}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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U={[0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 s]</a:t>
                      </a:r>
                      <a:r>
                        <a:rPr lang="en-US" sz="1800" baseline="3000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:s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Euclid Math Two"/>
                        </a:rPr>
                        <a:t>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 R}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U={[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 b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a+1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]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baseline="3000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:a,b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Euclid Math Two"/>
                        </a:rPr>
                        <a:t>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 R}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U={[a b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800" baseline="300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]</a:t>
                      </a:r>
                      <a:r>
                        <a:rPr lang="en-US" sz="1800" baseline="3000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: a, b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Euclid Math Two"/>
                        </a:rPr>
                        <a:t>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 R}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61" name="TextBox 5">
            <a:extLst>
              <a:ext uri="{FF2B5EF4-FFF2-40B4-BE49-F238E27FC236}">
                <a16:creationId xmlns:a16="http://schemas.microsoft.com/office/drawing/2014/main" id="{748994D6-988A-4576-8094-890DB398C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676275"/>
            <a:ext cx="2857500" cy="1323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Nhận xét: không là subspace khi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 có hằng số khác 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 có hai hệ số chênh lệch 1 hằng số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 có bậc lớn hơn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C075D1-42ED-4146-9C72-918ED32F7F66}"/>
              </a:ext>
            </a:extLst>
          </p:cNvPr>
          <p:cNvCxnSpPr/>
          <p:nvPr/>
        </p:nvCxnSpPr>
        <p:spPr>
          <a:xfrm flipV="1">
            <a:off x="2143125" y="1071563"/>
            <a:ext cx="3786188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DB1B3B-EF8D-4F3D-B5D9-F6118696647E}"/>
              </a:ext>
            </a:extLst>
          </p:cNvPr>
          <p:cNvCxnSpPr/>
          <p:nvPr/>
        </p:nvCxnSpPr>
        <p:spPr>
          <a:xfrm flipV="1">
            <a:off x="2714625" y="1357313"/>
            <a:ext cx="3214688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963D7-63D4-46CF-ADDF-E2B27B8788AA}"/>
              </a:ext>
            </a:extLst>
          </p:cNvPr>
          <p:cNvCxnSpPr/>
          <p:nvPr/>
        </p:nvCxnSpPr>
        <p:spPr>
          <a:xfrm flipV="1">
            <a:off x="2571750" y="1785938"/>
            <a:ext cx="3286125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9A5CF2-B75E-46E1-BA56-4B14328918D0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357438"/>
          <a:ext cx="6034088" cy="1920876"/>
        </p:xfrm>
        <a:graphic>
          <a:graphicData uri="http://schemas.openxmlformats.org/drawingml/2006/table">
            <a:tbl>
              <a:tblPr/>
              <a:tblGrid>
                <a:gridCol w="603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 all m such that the set {(2,m,1),(1,0,1),(0,1,1)} is linearly independent.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m≠-1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m=-1 only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m=0 only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m≠0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None of the others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E18968-0771-481F-8205-F198A109CF51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2260600"/>
          <a:ext cx="976311" cy="10064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40765B9-2CD6-418D-AB2F-E6D2BBFBF60E}"/>
              </a:ext>
            </a:extLst>
          </p:cNvPr>
          <p:cNvGraphicFramePr>
            <a:graphicFrameLocks noGrp="1"/>
          </p:cNvGraphicFramePr>
          <p:nvPr/>
        </p:nvGraphicFramePr>
        <p:xfrm>
          <a:off x="1452563" y="2273300"/>
          <a:ext cx="1119186" cy="10064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B0BF994-AD39-4582-97B1-AE28A191AC5D}"/>
              </a:ext>
            </a:extLst>
          </p:cNvPr>
          <p:cNvGraphicFramePr>
            <a:graphicFrameLocks noGrp="1"/>
          </p:cNvGraphicFramePr>
          <p:nvPr/>
        </p:nvGraphicFramePr>
        <p:xfrm>
          <a:off x="500063" y="3422650"/>
          <a:ext cx="1928811" cy="10064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-1-m</a:t>
                      </a:r>
                    </a:p>
                  </a:txBody>
                  <a:tcPr marL="91439" marR="91439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35" name="TextBox 22">
            <a:extLst>
              <a:ext uri="{FF2B5EF4-FFF2-40B4-BE49-F238E27FC236}">
                <a16:creationId xmlns:a16="http://schemas.microsoft.com/office/drawing/2014/main" id="{76B97267-6252-4D3E-94F2-FA713CF70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3214688"/>
            <a:ext cx="4465637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Independent </a:t>
            </a:r>
            <a:r>
              <a:rPr lang="en-US" altLang="en-US" sz="2400">
                <a:latin typeface="Calibri" panose="020F0502020204030204" pitchFamily="34" charset="0"/>
                <a:sym typeface="Symbol" panose="05050102010706020507" pitchFamily="18" charset="2"/>
              </a:rPr>
              <a:t> số </a:t>
            </a:r>
            <a:r>
              <a:rPr lang="en-US" altLang="en-US" sz="2400">
                <a:latin typeface="Calibri" panose="020F0502020204030204" pitchFamily="34" charset="0"/>
                <a:sym typeface="Wingdings 2" panose="05020102010507070707" pitchFamily="18" charset="2"/>
              </a:rPr>
              <a:t></a:t>
            </a:r>
            <a:r>
              <a:rPr lang="en-US" altLang="en-US" sz="2400">
                <a:latin typeface="Calibri" panose="020F0502020204030204" pitchFamily="34" charset="0"/>
                <a:sym typeface="Symbol" panose="05050102010706020507" pitchFamily="18" charset="2"/>
              </a:rPr>
              <a:t> = số vector</a:t>
            </a:r>
            <a:endParaRPr lang="en-US" altLang="en-US" sz="2400">
              <a:latin typeface="Calibri" panose="020F050202020403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9093AEE-9F63-48A0-A5EC-59C124C6188B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4700588"/>
          <a:ext cx="4892675" cy="1371600"/>
        </p:xfrm>
        <a:graphic>
          <a:graphicData uri="http://schemas.openxmlformats.org/drawingml/2006/table">
            <a:tbl>
              <a:tblPr/>
              <a:tblGrid>
                <a:gridCol w="48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basis for the subspace U={[a  b  a-b]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 a,b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Euclid Math Two" pitchFamily="18" charset="2"/>
                        </a:rPr>
                        <a:t>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R} is… 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a. {[1 0 1]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, [0 1 -1]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}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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b. {[1 1 0]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c. {[1 0 1]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, [-1 0 -1]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, [0 1 -1]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d. None of the others.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850" name="TextBox 28">
            <a:extLst>
              <a:ext uri="{FF2B5EF4-FFF2-40B4-BE49-F238E27FC236}">
                <a16:creationId xmlns:a16="http://schemas.microsoft.com/office/drawing/2014/main" id="{BABB42D5-488C-4A2C-81D3-7EB2D8EFF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3143250" cy="1570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Nhận xét: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 U phụ thuộc 2 tham số nên dimU=2 và mọi cơ sở đều phải có đúng 2 vector độc lập tuyến tính</a:t>
            </a: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  <a:sym typeface="Euclid Symbol" pitchFamily="18" charset="2"/>
              </a:rPr>
              <a:t>chỉ có thể là a hoặc d.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  <a:sym typeface="Euclid Symbol" pitchFamily="18" charset="2"/>
              </a:rPr>
              <a:t> kiểm tra a: độc lập và sinh ra U</a:t>
            </a:r>
            <a:endParaRPr lang="en-US" altLang="en-US" sz="16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animBg="1"/>
      <p:bldP spid="31835" grpId="0" animBg="1"/>
      <p:bldP spid="318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1B8B108-8909-4E1D-93FD-516003A0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88913"/>
            <a:ext cx="41036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F05268FB-F120-404A-BDDD-F54F0F62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714375"/>
            <a:ext cx="227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accent2"/>
                </a:solidFill>
                <a:latin typeface="Calibri" panose="020F0502020204030204" pitchFamily="34" charset="0"/>
              </a:rPr>
              <a:t>Contents</a:t>
            </a:r>
            <a:endParaRPr lang="vi-VN" altLang="en-US" sz="44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AE4EE844-6A3C-4DD7-924B-82AE98D0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01850"/>
            <a:ext cx="9144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5.1 Subspaces and Spanning sets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3600" b="1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5.2 Independence and Dimension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3600" b="1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5.3 Orthogonality </a:t>
            </a:r>
            <a:endParaRPr lang="vi-VN" altLang="en-US" sz="3600" b="1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vi-VN" altLang="en-US" sz="3600" b="1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5.4</a:t>
            </a:r>
            <a:r>
              <a:rPr lang="vi-VN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Rank of a Matrix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7CFCF55-C0C7-4BE5-9880-9EB1BC5F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Exercises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A7BB02-4EE6-4760-A1D1-2A5CA7862F30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714375"/>
          <a:ext cx="4714875" cy="1646238"/>
        </p:xfrm>
        <a:graphic>
          <a:graphicData uri="http://schemas.openxmlformats.org/drawingml/2006/table">
            <a:tbl>
              <a:tblPr/>
              <a:tblGrid>
                <a:gridCol w="47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The dimension of the subspace U=span{(-2, 0, 3), (1, 2, -1),(-2, 8, 5),(-1, 2, 2)} is…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a. 2  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Wingdings 2"/>
                        </a:rPr>
                        <a:t>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b. 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c. 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d. 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85" name="TextBox 6">
            <a:extLst>
              <a:ext uri="{FF2B5EF4-FFF2-40B4-BE49-F238E27FC236}">
                <a16:creationId xmlns:a16="http://schemas.microsoft.com/office/drawing/2014/main" id="{8226C579-BC64-4423-86E9-A24E12F93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714375"/>
            <a:ext cx="3055938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</a:rPr>
              <a:t> không thể là b vì dimU</a:t>
            </a:r>
            <a:r>
              <a:rPr lang="en-US" altLang="en-US" sz="1600">
                <a:latin typeface="Calibri" panose="020F0502020204030204" pitchFamily="34" charset="0"/>
                <a:sym typeface="Euclid Symbol" pitchFamily="18" charset="2"/>
              </a:rPr>
              <a:t>dimR</a:t>
            </a:r>
            <a:r>
              <a:rPr lang="en-US" altLang="en-US" sz="1600" baseline="30000">
                <a:latin typeface="Calibri" panose="020F0502020204030204" pitchFamily="34" charset="0"/>
                <a:sym typeface="Euclid Symbol" pitchFamily="18" charset="2"/>
              </a:rPr>
              <a:t>3</a:t>
            </a:r>
            <a:r>
              <a:rPr lang="en-US" altLang="en-US" sz="1600">
                <a:latin typeface="Calibri" panose="020F0502020204030204" pitchFamily="34" charset="0"/>
                <a:sym typeface="Euclid Symbol" pitchFamily="18" charset="2"/>
              </a:rPr>
              <a:t>=3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  <a:sym typeface="Euclid Symbol" pitchFamily="18" charset="2"/>
              </a:rPr>
              <a:t> kiểm tra bằng biến đổi sơ cấp</a:t>
            </a:r>
            <a:endParaRPr lang="en-US" altLang="en-US" sz="1600">
              <a:latin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B4AAB8-B19B-4128-B1F4-C758D4134BB0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1397000"/>
          <a:ext cx="1404940" cy="11033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00209D-6FF3-49FA-960E-09B46B1FD7F5}"/>
              </a:ext>
            </a:extLst>
          </p:cNvPr>
          <p:cNvGraphicFramePr>
            <a:graphicFrameLocks noGrp="1"/>
          </p:cNvGraphicFramePr>
          <p:nvPr/>
        </p:nvGraphicFramePr>
        <p:xfrm>
          <a:off x="3357563" y="1428750"/>
          <a:ext cx="1762124" cy="1054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T="45719" marB="45719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E8F86C-8F85-4436-B2A6-4E6B1E7F92AF}"/>
              </a:ext>
            </a:extLst>
          </p:cNvPr>
          <p:cNvGraphicFramePr>
            <a:graphicFrameLocks noGrp="1"/>
          </p:cNvGraphicFramePr>
          <p:nvPr/>
        </p:nvGraphicFramePr>
        <p:xfrm>
          <a:off x="5429250" y="1441450"/>
          <a:ext cx="1928812" cy="1054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2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1/3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1/3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19" marB="45719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52" name="TextBox 10">
            <a:extLst>
              <a:ext uri="{FF2B5EF4-FFF2-40B4-BE49-F238E27FC236}">
                <a16:creationId xmlns:a16="http://schemas.microsoft.com/office/drawing/2014/main" id="{3D918B5E-A8DB-4101-AF00-E7A50AAFB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497013"/>
            <a:ext cx="1706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Euclid" pitchFamily="18" charset="0"/>
              </a:rPr>
              <a:t>}</a:t>
            </a:r>
            <a:r>
              <a:rPr lang="en-US" altLang="en-US" sz="1600">
                <a:latin typeface="Euclid" pitchFamily="18" charset="0"/>
              </a:rPr>
              <a:t>có đúng hai </a:t>
            </a:r>
            <a:r>
              <a:rPr lang="en-US" altLang="en-US" sz="1600">
                <a:latin typeface="Euclid" pitchFamily="18" charset="0"/>
                <a:sym typeface="Wingdings 2" panose="05020102010507070707" pitchFamily="18" charset="2"/>
              </a:rPr>
              <a:t></a:t>
            </a:r>
            <a:endParaRPr lang="en-US" altLang="en-US" sz="160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69A241-0B59-4720-864E-A3EDD07A5BAA}"/>
              </a:ext>
            </a:extLst>
          </p:cNvPr>
          <p:cNvGraphicFramePr>
            <a:graphicFrameLocks noGrp="1"/>
          </p:cNvGraphicFramePr>
          <p:nvPr/>
        </p:nvGraphicFramePr>
        <p:xfrm>
          <a:off x="3286125" y="2700338"/>
          <a:ext cx="5643563" cy="1371600"/>
        </p:xfrm>
        <a:graphic>
          <a:graphicData uri="http://schemas.openxmlformats.org/drawingml/2006/table">
            <a:tbl>
              <a:tblPr/>
              <a:tblGrid>
                <a:gridCol w="564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Let u and v be vectors in R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 and w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Euclid Math Two"/>
                        </a:rPr>
                        <a:t>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 span{u,v}. Then …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a. {u,v,w} is linearly dependent.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Wingdings 2"/>
                        </a:rPr>
                        <a:t>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b. {u,v,w} is linearly independent.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c. {u,v,w} is a basis of R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d. the subspace is spanned by {u,v,w} has the dimension 3.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603" name="TextBox 12">
            <a:extLst>
              <a:ext uri="{FF2B5EF4-FFF2-40B4-BE49-F238E27FC236}">
                <a16:creationId xmlns:a16="http://schemas.microsoft.com/office/drawing/2014/main" id="{F41FCD20-77B6-41A1-9EDF-E752B17C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857500"/>
            <a:ext cx="29289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</a:rPr>
              <a:t> w </a:t>
            </a:r>
            <a:r>
              <a:rPr lang="en-US" altLang="en-US" sz="1600">
                <a:latin typeface="Calibri" panose="020F0502020204030204" pitchFamily="34" charset="0"/>
                <a:sym typeface="Euclid Math Two" pitchFamily="18" charset="2"/>
              </a:rPr>
              <a:t></a:t>
            </a:r>
            <a:r>
              <a:rPr lang="en-US" altLang="en-US" sz="1600">
                <a:latin typeface="Calibri" panose="020F0502020204030204" pitchFamily="34" charset="0"/>
              </a:rPr>
              <a:t> span{u,v} means w=au+bv </a:t>
            </a:r>
            <a:r>
              <a:rPr lang="en-US" altLang="en-US" sz="1600">
                <a:latin typeface="Calibri" panose="020F0502020204030204" pitchFamily="34" charset="0"/>
                <a:sym typeface="Euclid Symbol" pitchFamily="18" charset="2"/>
              </a:rPr>
              <a:t>{u,v,w} is not independent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  <a:sym typeface="Euclid Symbol" pitchFamily="18" charset="2"/>
              </a:rPr>
              <a:t> lưu ý cũng không có gì chắc chắn {u,v} độc lập nên dimU2</a:t>
            </a:r>
            <a:endParaRPr lang="en-US" altLang="en-US" sz="16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DC96ED-2A45-4037-811D-AF06F5B72E23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4286250"/>
          <a:ext cx="5534025" cy="1371600"/>
        </p:xfrm>
        <a:graphic>
          <a:graphicData uri="http://schemas.openxmlformats.org/drawingml/2006/table">
            <a:tbl>
              <a:tblPr/>
              <a:tblGrid>
                <a:gridCol w="553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Let {u,v,w,z} be independent. Then …. is also independent.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a. {u,v+w,z}   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Wingdings 2"/>
                        </a:rPr>
                        <a:t>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b. {u,v,v-z-u,z}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c. {u+v,u-w,z, v+z+w}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</a:rPr>
                        <a:t>d. {u,v,w,u-v+w}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618" name="TextBox 14">
            <a:extLst>
              <a:ext uri="{FF2B5EF4-FFF2-40B4-BE49-F238E27FC236}">
                <a16:creationId xmlns:a16="http://schemas.microsoft.com/office/drawing/2014/main" id="{CF592052-CD0A-49A6-A4E2-659FE490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845175"/>
            <a:ext cx="8953500" cy="8302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600" dirty="0">
                <a:latin typeface="Calibri" pitchFamily="34" charset="0"/>
                <a:cs typeface="Arial" charset="0"/>
              </a:rPr>
              <a:t> {v-z-u,v,z,u} hiển nhiên phụ thuộc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600" dirty="0">
                <a:latin typeface="Calibri" pitchFamily="34" charset="0"/>
                <a:cs typeface="Arial" charset="0"/>
              </a:rPr>
              <a:t> kiểm tra bằng biến đổi sơ cấp, ví dụ xét c, hệ số của các vector được đặt thành cột theo trật tự u,v,w,z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600" dirty="0">
                <a:latin typeface="Calibri" pitchFamily="34" charset="0"/>
                <a:cs typeface="Arial" charset="0"/>
              </a:rPr>
              <a:t> chỉ có 3  leading </a:t>
            </a:r>
            <a:r>
              <a:rPr lang="en-US" sz="1600" dirty="0">
                <a:latin typeface="Calibri" pitchFamily="34" charset="0"/>
                <a:cs typeface="Arial" charset="0"/>
                <a:sym typeface="Wingdings 2" pitchFamily="18" charset="2"/>
              </a:rPr>
              <a:t> trong khi có 4 vector</a:t>
            </a:r>
            <a:r>
              <a:rPr lang="en-US" sz="1600" dirty="0">
                <a:latin typeface="Calibri" pitchFamily="34" charset="0"/>
                <a:cs typeface="Arial" charset="0"/>
                <a:sym typeface="Euclid Symbol" pitchFamily="18" charset="2"/>
              </a:rPr>
              <a:t>not independent</a:t>
            </a:r>
            <a:endParaRPr lang="en-US" sz="1600" dirty="0"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5673A1-E4DE-4AE3-AE44-C16C120D3CFA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4643438"/>
          <a:ext cx="1571624" cy="13922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4609028-C017-4761-8E5B-6A3FA59FADC1}"/>
              </a:ext>
            </a:extLst>
          </p:cNvPr>
          <p:cNvGraphicFramePr>
            <a:graphicFrameLocks noGrp="1"/>
          </p:cNvGraphicFramePr>
          <p:nvPr/>
        </p:nvGraphicFramePr>
        <p:xfrm>
          <a:off x="5214938" y="4643438"/>
          <a:ext cx="1571624" cy="13922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CA30BB-30FC-452A-8C0A-6F147A890BA7}"/>
              </a:ext>
            </a:extLst>
          </p:cNvPr>
          <p:cNvGraphicFramePr>
            <a:graphicFrameLocks noGrp="1"/>
          </p:cNvGraphicFramePr>
          <p:nvPr/>
        </p:nvGraphicFramePr>
        <p:xfrm>
          <a:off x="7000875" y="4643438"/>
          <a:ext cx="1571624" cy="13922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 animBg="1"/>
      <p:bldP spid="32852" grpId="0"/>
      <p:bldP spid="21603" grpId="0"/>
      <p:bldP spid="216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61524E1-D306-4583-A19A-CC27057F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399A2-291A-4066-8148-DD5E3EE41A1E}"/>
              </a:ext>
            </a:extLst>
          </p:cNvPr>
          <p:cNvSpPr txBox="1"/>
          <p:nvPr/>
        </p:nvSpPr>
        <p:spPr>
          <a:xfrm>
            <a:off x="369888" y="714375"/>
            <a:ext cx="8345487" cy="7080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Let U=span{(1,-1,1), (0,2,1)}. Find all value(s) of m for which (3,-1,m)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Euclid Symbol"/>
              </a:rPr>
              <a:t>U.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Euclid Symbol"/>
              </a:rPr>
              <a:t> (3,-1,m) U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 (3,-1,m)= a(1,-1,1) + b(0,2,1) for some a,b. Solve for a,b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Euclid Symbol"/>
              </a:rPr>
              <a:t>m=4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BC230-2296-4FFB-BC11-87A2906D2BE3}"/>
              </a:ext>
            </a:extLst>
          </p:cNvPr>
          <p:cNvSpPr txBox="1"/>
          <p:nvPr/>
        </p:nvSpPr>
        <p:spPr>
          <a:xfrm>
            <a:off x="357188" y="1577975"/>
            <a:ext cx="8429625" cy="132397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Find all values of m so that {(2,-1,3); (0,1,2); (-4,0; m)} spans R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Euclid Symbol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Euclid Symbol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Theorem 4</a:t>
            </a:r>
            <a:r>
              <a:rPr lang="en-US" sz="2000" b="1" i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.</a:t>
            </a:r>
            <a:r>
              <a:rPr lang="en-US" sz="2000" i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Let U be a subspace of R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 and B={X</a:t>
            </a:r>
            <a:r>
              <a:rPr lang="en-US" sz="2000" baseline="-25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,X</a:t>
            </a:r>
            <a:r>
              <a:rPr lang="en-US" sz="2000" baseline="-25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,…,X</a:t>
            </a:r>
            <a:r>
              <a:rPr lang="en-US" sz="2000" baseline="-25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}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  <a:sym typeface="Euclid Symbol"/>
              </a:rPr>
              <a:t>U, where dimU=m. Then B is independent if and only if B spans U.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  <a:sym typeface="Euclid Symbol"/>
              </a:rPr>
              <a:t> So,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{(2,-1,3); (0,1,2); (3,1; m)} spans R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  <a:sym typeface="Euclid Symbol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  <a:sym typeface="Symbol"/>
              </a:rPr>
              <a:t>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  <a:sym typeface="Euclid Symbol"/>
              </a:rPr>
              <a:t> it is linearly independent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Arial" charset="0"/>
                <a:sym typeface="Symbol"/>
              </a:rPr>
              <a:t> </a:t>
            </a:r>
            <a:r>
              <a:rPr lang="en-US" sz="2000" dirty="0">
                <a:solidFill>
                  <a:srgbClr val="FFFF00"/>
                </a:solidFill>
                <a:latin typeface="Calibri" pitchFamily="34" charset="0"/>
                <a:cs typeface="Arial" charset="0"/>
                <a:sym typeface="Symbol"/>
              </a:rPr>
              <a:t>m≠10</a:t>
            </a:r>
            <a:endParaRPr lang="en-US" sz="2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7A45DE-7800-4CF9-8F3F-27F7010D5CF8}"/>
              </a:ext>
            </a:extLst>
          </p:cNvPr>
          <p:cNvGraphicFramePr>
            <a:graphicFrameLocks noGrp="1"/>
          </p:cNvGraphicFramePr>
          <p:nvPr/>
        </p:nvGraphicFramePr>
        <p:xfrm>
          <a:off x="309563" y="3071813"/>
          <a:ext cx="1119186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-4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B25115-1F0D-4926-8D22-57A010FB87E4}"/>
              </a:ext>
            </a:extLst>
          </p:cNvPr>
          <p:cNvGraphicFramePr>
            <a:graphicFrameLocks noGrp="1"/>
          </p:cNvGraphicFramePr>
          <p:nvPr/>
        </p:nvGraphicFramePr>
        <p:xfrm>
          <a:off x="1809750" y="3071813"/>
          <a:ext cx="1119189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-4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AC44EC-BAB4-4B93-AA20-5CF77501176C}"/>
              </a:ext>
            </a:extLst>
          </p:cNvPr>
          <p:cNvGraphicFramePr>
            <a:graphicFrameLocks noGrp="1"/>
          </p:cNvGraphicFramePr>
          <p:nvPr/>
        </p:nvGraphicFramePr>
        <p:xfrm>
          <a:off x="3260725" y="3071813"/>
          <a:ext cx="1119189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-4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0D547A-0691-4E39-A797-32E0889D3AF6}"/>
              </a:ext>
            </a:extLst>
          </p:cNvPr>
          <p:cNvGraphicFramePr>
            <a:graphicFrameLocks noGrp="1"/>
          </p:cNvGraphicFramePr>
          <p:nvPr/>
        </p:nvGraphicFramePr>
        <p:xfrm>
          <a:off x="4738688" y="3071813"/>
          <a:ext cx="1119186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1B6173-772B-4BD7-BB86-98AAE06A35C1}"/>
              </a:ext>
            </a:extLst>
          </p:cNvPr>
          <p:cNvGraphicFramePr>
            <a:graphicFrameLocks noGrp="1"/>
          </p:cNvGraphicFramePr>
          <p:nvPr/>
        </p:nvGraphicFramePr>
        <p:xfrm>
          <a:off x="6310313" y="3071813"/>
          <a:ext cx="1976436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m-10</a:t>
                      </a:r>
                    </a:p>
                  </a:txBody>
                  <a:tcPr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5446AE7-80BC-4090-9791-949DEE8F9849}"/>
              </a:ext>
            </a:extLst>
          </p:cNvPr>
          <p:cNvSpPr txBox="1"/>
          <p:nvPr/>
        </p:nvSpPr>
        <p:spPr>
          <a:xfrm>
            <a:off x="285750" y="4286250"/>
            <a:ext cx="6953250" cy="1016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Find a basis for the solution space to the homogeneous system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Euclid Symbol"/>
              </a:rPr>
              <a:t>                                              x -  y + 2z=0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Euclid Symbol"/>
              </a:rPr>
              <a:t>                                            2x + y +   z=0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1D779E5-2730-407C-93BE-53A4849535C9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5500688"/>
          <a:ext cx="1690688" cy="74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01F8F7-35E7-43E7-A0A6-4221A51DF81B}"/>
              </a:ext>
            </a:extLst>
          </p:cNvPr>
          <p:cNvGraphicFramePr>
            <a:graphicFrameLocks noGrp="1"/>
          </p:cNvGraphicFramePr>
          <p:nvPr/>
        </p:nvGraphicFramePr>
        <p:xfrm>
          <a:off x="2214563" y="5500688"/>
          <a:ext cx="1690688" cy="74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-3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38E4AA-21FF-4A41-A803-FC1AA757CD39}"/>
              </a:ext>
            </a:extLst>
          </p:cNvPr>
          <p:cNvGraphicFramePr>
            <a:graphicFrameLocks noGrp="1"/>
          </p:cNvGraphicFramePr>
          <p:nvPr/>
        </p:nvGraphicFramePr>
        <p:xfrm>
          <a:off x="4071938" y="5500688"/>
          <a:ext cx="1690688" cy="74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  <a:sym typeface="Wingdings 2"/>
                        </a:rPr>
                        <a:t>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1" marB="45721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939" name="TextBox 18">
            <a:extLst>
              <a:ext uri="{FF2B5EF4-FFF2-40B4-BE49-F238E27FC236}">
                <a16:creationId xmlns:a16="http://schemas.microsoft.com/office/drawing/2014/main" id="{0BA46DC0-4855-4D4B-97D0-BB84ECA95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4951413"/>
            <a:ext cx="3243263" cy="1477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Solution: z=t, y=t, x=-t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Solution space: U={(-t,t,t)| t</a:t>
            </a:r>
            <a:r>
              <a:rPr lang="en-US" altLang="en-US" sz="1800">
                <a:latin typeface="Calibri" panose="020F0502020204030204" pitchFamily="34" charset="0"/>
                <a:sym typeface="Euclid Symbol" pitchFamily="18" charset="2"/>
              </a:rPr>
              <a:t>R}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sym typeface="Euclid Symbol" pitchFamily="18" charset="2"/>
              </a:rPr>
              <a:t>={t(-1,1,1)|</a:t>
            </a:r>
            <a:r>
              <a:rPr lang="en-US" altLang="en-US" sz="1800">
                <a:latin typeface="Calibri" panose="020F0502020204030204" pitchFamily="34" charset="0"/>
              </a:rPr>
              <a:t> t</a:t>
            </a:r>
            <a:r>
              <a:rPr lang="en-US" altLang="en-US" sz="1800">
                <a:latin typeface="Calibri" panose="020F0502020204030204" pitchFamily="34" charset="0"/>
                <a:sym typeface="Euclid Symbol" pitchFamily="18" charset="2"/>
              </a:rPr>
              <a:t>R}=span{(-1,1,1)}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sym typeface="Euclid Symbol" pitchFamily="18" charset="2"/>
              </a:rPr>
              <a:t>A basis for U: {(-1,1,1)}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sym typeface="Euclid Symbol" pitchFamily="18" charset="2"/>
              </a:rPr>
              <a:t>dimU=1</a:t>
            </a:r>
            <a:endParaRPr lang="en-US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339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3E83D5-13FC-4B26-B563-F3924046B93B}"/>
              </a:ext>
            </a:extLst>
          </p:cNvPr>
          <p:cNvSpPr txBox="1"/>
          <p:nvPr/>
        </p:nvSpPr>
        <p:spPr>
          <a:xfrm>
            <a:off x="857250" y="928688"/>
            <a:ext cx="7446963" cy="101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Find a basis for the subspace of R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defined by U={(a,b,c): 2a-b+3c=0}</a:t>
            </a:r>
          </a:p>
          <a:p>
            <a:pPr marL="457200" indent="-4572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a. {(1,2,0), (0,3,1)}   </a:t>
            </a:r>
            <a:r>
              <a:rPr lang="en-US" sz="2000" b="1" dirty="0">
                <a:latin typeface="Calibri" pitchFamily="34" charset="0"/>
                <a:cs typeface="Calibri" pitchFamily="34" charset="0"/>
                <a:sym typeface="Wingdings 2"/>
              </a:rPr>
              <a:t>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	b. {(1,0,0), (0,1,0), (0,0,1)}	c. {(1,2,0)}</a:t>
            </a:r>
          </a:p>
          <a:p>
            <a:pPr marL="457200" indent="-4572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d. {(1,0,0), (1,2,0)}	e. {(3,0,-2), (1,0,0}	f.  {(2,-1,3)}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DBB23-8A32-41C5-8265-1207AA671F65}"/>
              </a:ext>
            </a:extLst>
          </p:cNvPr>
          <p:cNvSpPr txBox="1"/>
          <p:nvPr/>
        </p:nvSpPr>
        <p:spPr>
          <a:xfrm>
            <a:off x="857250" y="2027238"/>
            <a:ext cx="7429500" cy="147637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Nhận xét: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Nghiệm phụ thuộc 2 tham số</a:t>
            </a:r>
            <a:r>
              <a:rPr lang="en-US" dirty="0">
                <a:solidFill>
                  <a:srgbClr val="FFFF00"/>
                </a:solidFill>
                <a:latin typeface="Calibri" pitchFamily="34" charset="0"/>
                <a:cs typeface="Arial" charset="0"/>
                <a:sym typeface="Euclid Symbol" pitchFamily="18" charset="2"/>
              </a:rPr>
              <a:t>dimU=2 và mọi cơ sở của U phải có đúng 2 vector chỉ a,d hoặc e đúng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FF00"/>
                </a:solidFill>
                <a:latin typeface="Calibri" pitchFamily="34" charset="0"/>
                <a:cs typeface="Arial" charset="0"/>
                <a:sym typeface="Euclid Symbol" pitchFamily="18" charset="2"/>
              </a:rPr>
              <a:t> các vector trong cơ sở cũng phải thuộc U nên dễ thấy (1,0,0) không thuộc U loại d,e.</a:t>
            </a:r>
          </a:p>
        </p:txBody>
      </p:sp>
      <p:sp>
        <p:nvSpPr>
          <p:cNvPr id="37892" name="Title 1">
            <a:extLst>
              <a:ext uri="{FF2B5EF4-FFF2-40B4-BE49-F238E27FC236}">
                <a16:creationId xmlns:a16="http://schemas.microsoft.com/office/drawing/2014/main" id="{FA69FD6A-55B0-4573-81BF-33DF4979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Exercises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E456E-8C87-4DC6-B714-B325F6526D24}"/>
              </a:ext>
            </a:extLst>
          </p:cNvPr>
          <p:cNvSpPr txBox="1"/>
          <p:nvPr/>
        </p:nvSpPr>
        <p:spPr>
          <a:xfrm>
            <a:off x="857250" y="3627438"/>
            <a:ext cx="7437438" cy="1631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Find a basis and dimension for the subspace of R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defined by 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U={(a,b,a-b)|a,b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R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U={a(1,0,1)+b(0,1,-1)|a,b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R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}=span{(1,0,1), (0,1,-1)}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{(1,0,1), (0,1,-1)}  spans U and independent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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{(1,0,1), (0,1,-1)}  is a  basis and dimU=2</a:t>
            </a:r>
          </a:p>
        </p:txBody>
      </p:sp>
      <p:sp>
        <p:nvSpPr>
          <p:cNvPr id="34822" name="TextBox 9">
            <a:extLst>
              <a:ext uri="{FF2B5EF4-FFF2-40B4-BE49-F238E27FC236}">
                <a16:creationId xmlns:a16="http://schemas.microsoft.com/office/drawing/2014/main" id="{8F8D5C3E-1CCD-4C1C-99E7-2866274F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357813"/>
            <a:ext cx="5572125" cy="14779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  </a:t>
            </a:r>
            <a:r>
              <a:rPr lang="en-US" altLang="en-US" sz="1800" u="sng">
                <a:solidFill>
                  <a:srgbClr val="FFFF00"/>
                </a:solidFill>
                <a:latin typeface="Calibri" panose="020F0502020204030204" pitchFamily="34" charset="0"/>
              </a:rPr>
              <a:t>Nhận xét: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U phụ thuộc 2 tham số </a:t>
            </a: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  <a:sym typeface="Euclid Symbol" pitchFamily="18" charset="2"/>
              </a:rPr>
              <a:t></a:t>
            </a: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dimU=2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Có thể chỉ ngay một cơ sở của U  bằng cách bên (chọn theo cột)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Còn nhiều cơ sở khác của U, ví dụ {(-1,0,-1), (0,1,-1)},…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8472669-5264-48A3-B33A-27F3987F5047}"/>
              </a:ext>
            </a:extLst>
          </p:cNvPr>
          <p:cNvGraphicFramePr>
            <a:graphicFrameLocks noGrp="1"/>
          </p:cNvGraphicFramePr>
          <p:nvPr/>
        </p:nvGraphicFramePr>
        <p:xfrm>
          <a:off x="6453188" y="5475288"/>
          <a:ext cx="2119311" cy="11430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1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a-b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7E8661-6A01-47CB-AE8A-4407A983BF2D}"/>
              </a:ext>
            </a:extLst>
          </p:cNvPr>
          <p:cNvCxnSpPr/>
          <p:nvPr/>
        </p:nvCxnSpPr>
        <p:spPr>
          <a:xfrm>
            <a:off x="6286500" y="4786313"/>
            <a:ext cx="1143000" cy="71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48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B43C7FEB-B8B5-4572-ADC1-1D6C91F8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714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6600"/>
                </a:solidFill>
                <a:latin typeface="Calibri" panose="020F0502020204030204" pitchFamily="34" charset="0"/>
              </a:rPr>
              <a:t>Do yourself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D08B01-4673-417A-AD1D-F63F2DE1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58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1.  Find all values of m for which (1,2,m) lies in the subspace spanned by {(1,0,-1), (0,1,2)}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2. Find all m such that (-3,2,m) is a linear combination of two vectors (1,1,-1) and (-2, 3, 4).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3. Determine {x-y,x+y-z,x+z} is independent or not, where {x,y,z} is independent.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4. Determine whether each of the following sets is a basis of R</a:t>
            </a:r>
            <a:r>
              <a:rPr lang="en-US" sz="2000" kern="0" baseline="30000" dirty="0">
                <a:latin typeface="Calibri" pitchFamily="34" charset="0"/>
                <a:cs typeface="+mn-cs"/>
              </a:rPr>
              <a:t>3</a:t>
            </a:r>
            <a:r>
              <a:rPr lang="en-US" sz="2000" kern="0" dirty="0">
                <a:latin typeface="Calibri" pitchFamily="34" charset="0"/>
                <a:cs typeface="+mn-cs"/>
              </a:rPr>
              <a:t> or not: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{(1,0,-1), (0,1,2), (3,1,-1)}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{(0,1,1), (-1,2,1)}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{(1,0,0), (1,1,0), (1,1,1), (0,0,1)}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defRPr/>
            </a:pPr>
            <a:r>
              <a:rPr lang="en-US" sz="2000" kern="0" dirty="0">
                <a:latin typeface="Calibri" pitchFamily="34" charset="0"/>
                <a:cs typeface="Arial" charset="0"/>
              </a:rPr>
              <a:t>Find a basis and dimU if:</a:t>
            </a:r>
            <a:endParaRPr lang="en-US" sz="2000" kern="0" dirty="0">
              <a:latin typeface="Calibri" pitchFamily="34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5. U=span{(1,-1,2,0);(-2,1,0,1);(-1,0,0,1); (1,0,1,2)}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6. U=span{(1,-1,3,0);(5,-2,4,3);(-2,0,7,1)}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7. U=span{(-1,4,3);(3,0,-2);(-6,2,0)}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8. U={(a,b,c):a+b+c=0}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9. U={[a  b  0]</a:t>
            </a:r>
            <a:r>
              <a:rPr lang="en-US" sz="2000" kern="0" baseline="30000" dirty="0">
                <a:latin typeface="Calibri" pitchFamily="34" charset="0"/>
                <a:cs typeface="+mn-cs"/>
              </a:rPr>
              <a:t>T</a:t>
            </a:r>
            <a:r>
              <a:rPr lang="en-US" sz="2000" kern="0" dirty="0">
                <a:latin typeface="Calibri" pitchFamily="34" charset="0"/>
                <a:cs typeface="+mn-cs"/>
              </a:rPr>
              <a:t>: a,b in R}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defRPr/>
            </a:pPr>
            <a:endParaRPr lang="en-US" sz="2000" kern="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6BA9A71-3DCD-4E7F-98DD-02533053A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Subspace of R</a:t>
            </a:r>
            <a:r>
              <a:rPr lang="en-US" altLang="en-US" sz="6000" b="1" baseline="30000">
                <a:solidFill>
                  <a:srgbClr val="CC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567304F-1286-48BB-AC15-1956191B86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S1. The zero vector 0 is in U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S2. x,y are in U </a:t>
            </a:r>
            <a:r>
              <a:rPr lang="en-US" altLang="en-US" sz="2800">
                <a:latin typeface="Calibri" panose="020F0502020204030204" pitchFamily="34" charset="0"/>
                <a:sym typeface="Wingdings" panose="05000000000000000000" pitchFamily="2" charset="2"/>
              </a:rPr>
              <a:t>x+y is in U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S3. x is in U</a:t>
            </a:r>
            <a:r>
              <a:rPr lang="en-US" altLang="en-US" sz="2800">
                <a:latin typeface="Calibri" panose="020F0502020204030204" pitchFamily="34" charset="0"/>
                <a:sym typeface="Wingdings" panose="05000000000000000000" pitchFamily="2" charset="2"/>
              </a:rPr>
              <a:t> ax is in U for all real number a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sz="2800">
                <a:latin typeface="Calibri" panose="020F0502020204030204" pitchFamily="34" charset="0"/>
                <a:sym typeface="Wingdings" panose="05000000000000000000" pitchFamily="2" charset="2"/>
              </a:rPr>
              <a:t>U is a </a:t>
            </a:r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subspace </a:t>
            </a:r>
            <a:r>
              <a:rPr lang="en-US" altLang="en-US" sz="2800">
                <a:latin typeface="Calibri" panose="020F0502020204030204" pitchFamily="34" charset="0"/>
                <a:sym typeface="Wingdings" panose="05000000000000000000" pitchFamily="2" charset="2"/>
              </a:rPr>
              <a:t>of R</a:t>
            </a:r>
            <a:r>
              <a:rPr lang="en-US" altLang="en-US" sz="2800" baseline="3000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endParaRPr lang="en-US" altLang="en-US" sz="2800" baseline="3000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sz="2800">
                <a:latin typeface="Calibri" panose="020F0502020204030204" pitchFamily="34" charset="0"/>
              </a:rPr>
              <a:t>If (one of S1 or S2 or S3 is not true) then U is not a subspace of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DCD98D1-C207-4BCB-8864-F9E554D7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US" altLang="en-US"/>
          </a:p>
        </p:txBody>
      </p:sp>
      <p:sp>
        <p:nvSpPr>
          <p:cNvPr id="40963" name="Text Placeholder 2">
            <a:extLst>
              <a:ext uri="{FF2B5EF4-FFF2-40B4-BE49-F238E27FC236}">
                <a16:creationId xmlns:a16="http://schemas.microsoft.com/office/drawing/2014/main" id="{2B29C42B-76D8-4C22-8255-9DC940AC5A1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U={(a,b,ab):a,b in R} is not a subspace</a:t>
            </a:r>
          </a:p>
          <a:p>
            <a:r>
              <a:rPr lang="en-US" altLang="en-US" sz="2800"/>
              <a:t>U={(a,b,|a+b|): a,b in R} is not a subspace</a:t>
            </a:r>
          </a:p>
          <a:p>
            <a:r>
              <a:rPr lang="en-US" altLang="en-US" sz="2800"/>
              <a:t>U={(a,b,0): a in Z, b in R} is not a subspace</a:t>
            </a:r>
          </a:p>
        </p:txBody>
      </p:sp>
      <p:sp>
        <p:nvSpPr>
          <p:cNvPr id="40964" name="Content Placeholder 3">
            <a:extLst>
              <a:ext uri="{FF2B5EF4-FFF2-40B4-BE49-F238E27FC236}">
                <a16:creationId xmlns:a16="http://schemas.microsoft.com/office/drawing/2014/main" id="{CEB69BAD-F1CC-43AD-BF1C-60102648E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800"/>
              <a:t>V={(a,b,2a-3b): a,b in R} is a subspace</a:t>
            </a:r>
          </a:p>
          <a:p>
            <a:r>
              <a:rPr lang="en-US" altLang="en-US" sz="2800"/>
              <a:t>V={(a, b, c): a+b-c=0} is a subspace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45C3E1E-9226-44A9-A602-C62766158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Spanning set</a:t>
            </a:r>
            <a:r>
              <a:rPr lang="en-US" altLang="en-US"/>
              <a:t> </a:t>
            </a:r>
            <a:r>
              <a:rPr lang="en-US" altLang="en-US">
                <a:solidFill>
                  <a:srgbClr val="CC0000"/>
                </a:solidFill>
              </a:rPr>
              <a:t>(hệ sinh)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9C0272-3DC0-4AD4-A93E-C167F6AD7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U=span{x,y}={ax+by:a,b in R}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Vector z is in span{x,y} if and only if z is a 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linear combination</a:t>
            </a:r>
            <a:r>
              <a:rPr lang="en-US" altLang="en-US">
                <a:latin typeface="Calibri" panose="020F0502020204030204" pitchFamily="34" charset="0"/>
              </a:rPr>
              <a:t> of x and y, that means, there exist a and b such that z=ax+by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,…,x</a:t>
            </a:r>
            <a:r>
              <a:rPr lang="en-US" altLang="en-US" baseline="-25000"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} is a subspace of R</a:t>
            </a:r>
            <a:r>
              <a:rPr lang="en-US" altLang="en-US" baseline="30000"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. Note that R</a:t>
            </a:r>
            <a:r>
              <a:rPr lang="en-US" altLang="en-US" baseline="30000"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=span{E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,E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,…,E</a:t>
            </a:r>
            <a:r>
              <a:rPr lang="en-US" altLang="en-US" baseline="-25000"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69B9612-1E46-47C4-80F3-0DF08219E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Independence</a:t>
            </a:r>
            <a:r>
              <a:rPr lang="en-US" altLang="en-US"/>
              <a:t> ( sự độc lập)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3282215-88AF-4743-93F4-7C9818D5D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called linearly independent if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            t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+t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+…+t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=0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   then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                  t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=t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=…=t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=0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Note that if 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linear independent</a:t>
            </a:r>
            <a:r>
              <a:rPr lang="en-US" altLang="en-US" sz="2800">
                <a:latin typeface="Calibri" panose="020F0502020204030204" pitchFamily="34" charset="0"/>
              </a:rPr>
              <a:t> then every vector z in span{x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has a unique representation as a linear combination of x</a:t>
            </a:r>
            <a:r>
              <a:rPr lang="en-US" altLang="en-US" sz="2800" baseline="-25000">
                <a:latin typeface="Calibri" panose="020F0502020204030204" pitchFamily="34" charset="0"/>
              </a:rPr>
              <a:t>i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called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linearly dependent</a:t>
            </a:r>
            <a:r>
              <a:rPr lang="en-US" altLang="en-US" sz="2800">
                <a:latin typeface="Calibri" panose="020F0502020204030204" pitchFamily="34" charset="0"/>
              </a:rPr>
              <a:t> (pttt) if it is not linear independent.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9C72EB6E-DFBA-44F7-AAFF-A6C749EAC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="1" baseline="-25000">
                <a:solidFill>
                  <a:srgbClr val="CC0000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a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basis</a:t>
            </a:r>
            <a:r>
              <a:rPr lang="en-US" altLang="en-US" sz="2800">
                <a:latin typeface="Calibri" panose="020F0502020204030204" pitchFamily="34" charset="0"/>
              </a:rPr>
              <a:t> of U then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dimU=m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dimR</a:t>
            </a:r>
            <a:r>
              <a:rPr lang="en-US" altLang="en-US" sz="2800" baseline="30000">
                <a:solidFill>
                  <a:srgbClr val="CC00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=n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Note that if U=span {x</a:t>
            </a:r>
            <a:r>
              <a:rPr lang="en-US" altLang="en-US" sz="2800" b="1" baseline="-25000">
                <a:solidFill>
                  <a:srgbClr val="CC00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="1" baseline="-25000">
                <a:solidFill>
                  <a:srgbClr val="CC00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="1" baseline="-25000">
                <a:solidFill>
                  <a:srgbClr val="CC0000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then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dimU≤m </a:t>
            </a:r>
            <a:r>
              <a:rPr lang="en-US" altLang="en-US" sz="2800">
                <a:latin typeface="Calibri" panose="020F0502020204030204" pitchFamily="34" charset="0"/>
              </a:rPr>
              <a:t>and 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dimU=m</a:t>
            </a:r>
            <a:r>
              <a:rPr lang="en-US" altLang="en-US" sz="2800">
                <a:latin typeface="Calibri" panose="020F0502020204030204" pitchFamily="34" charset="0"/>
              </a:rPr>
              <a:t> if and only if 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linear independent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dimU=m</a:t>
            </a:r>
            <a:r>
              <a:rPr lang="en-US" altLang="en-US" sz="2800">
                <a:latin typeface="Calibri" panose="020F0502020204030204" pitchFamily="34" charset="0"/>
              </a:rPr>
              <a:t> then every set of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m+1</a:t>
            </a:r>
            <a:r>
              <a:rPr lang="en-US" altLang="en-US" sz="2800">
                <a:latin typeface="Calibri" panose="020F0502020204030204" pitchFamily="34" charset="0"/>
              </a:rPr>
              <a:t> vector in U is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linearly dependent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Every set of n linearly independent vectors is a basis of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 ( </a:t>
            </a:r>
            <a:r>
              <a:rPr lang="en-US" altLang="en-US" sz="2400"/>
              <a:t>mỗi tập gồm </a:t>
            </a:r>
            <a:r>
              <a:rPr lang="en-US" altLang="en-US" sz="2400" b="1">
                <a:solidFill>
                  <a:srgbClr val="CC0000"/>
                </a:solidFill>
              </a:rPr>
              <a:t>n</a:t>
            </a:r>
            <a:r>
              <a:rPr lang="en-US" altLang="en-US" sz="2400"/>
              <a:t> vector </a:t>
            </a:r>
            <a:r>
              <a:rPr lang="en-US" altLang="en-US" sz="2400" b="1">
                <a:solidFill>
                  <a:srgbClr val="CC0000"/>
                </a:solidFill>
              </a:rPr>
              <a:t>đltt </a:t>
            </a:r>
            <a:r>
              <a:rPr lang="en-US" altLang="en-US" sz="2400"/>
              <a:t>của </a:t>
            </a:r>
            <a:r>
              <a:rPr lang="en-US" altLang="en-US" sz="2400" b="1">
                <a:solidFill>
                  <a:srgbClr val="CC0000"/>
                </a:solidFill>
              </a:rPr>
              <a:t>R</a:t>
            </a:r>
            <a:r>
              <a:rPr lang="en-US" altLang="en-US" sz="2400" b="1" baseline="30000">
                <a:solidFill>
                  <a:srgbClr val="CC0000"/>
                </a:solidFill>
              </a:rPr>
              <a:t>n</a:t>
            </a:r>
            <a:r>
              <a:rPr lang="en-US" altLang="en-US" sz="2400"/>
              <a:t> đều là một </a:t>
            </a:r>
            <a:r>
              <a:rPr lang="en-US" altLang="en-US" sz="2400" b="1">
                <a:solidFill>
                  <a:schemeClr val="accent2"/>
                </a:solidFill>
              </a:rPr>
              <a:t>cơ sở</a:t>
            </a:r>
            <a:r>
              <a:rPr lang="en-US" altLang="en-US" sz="2400"/>
              <a:t> của R</a:t>
            </a:r>
            <a:r>
              <a:rPr lang="en-US" altLang="en-US" sz="2400" baseline="30000"/>
              <a:t>n</a:t>
            </a:r>
            <a:r>
              <a:rPr lang="en-US" altLang="en-US" sz="2800">
                <a:latin typeface="Calibri" panose="020F0502020204030204" pitchFamily="34" charset="0"/>
              </a:rPr>
              <a:t>)   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186B1484-F37D-43B4-ACD7-6C885FA9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Basis and dimension</a:t>
            </a:r>
            <a:endParaRPr lang="en-US" altLang="en-US" sz="6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>
            <a:extLst>
              <a:ext uri="{FF2B5EF4-FFF2-40B4-BE49-F238E27FC236}">
                <a16:creationId xmlns:a16="http://schemas.microsoft.com/office/drawing/2014/main" id="{0236058F-FCE3-48FD-BDF9-96B68BA9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1438"/>
            <a:ext cx="6917282" cy="503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5">
            <a:extLst>
              <a:ext uri="{FF2B5EF4-FFF2-40B4-BE49-F238E27FC236}">
                <a16:creationId xmlns:a16="http://schemas.microsoft.com/office/drawing/2014/main" id="{E064344D-2FD7-48FC-9D85-A647BE97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98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Example</a:t>
            </a:r>
            <a:endParaRPr lang="en-US" altLang="en-US" sz="6000" b="1" baseline="300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6">
            <a:extLst>
              <a:ext uri="{FF2B5EF4-FFF2-40B4-BE49-F238E27FC236}">
                <a16:creationId xmlns:a16="http://schemas.microsoft.com/office/drawing/2014/main" id="{673646BC-53D0-48BF-80C8-2CF065A6D2AA}"/>
              </a:ext>
            </a:extLst>
          </p:cNvPr>
          <p:cNvGrpSpPr>
            <a:grpSpLocks/>
          </p:cNvGrpSpPr>
          <p:nvPr/>
        </p:nvGrpSpPr>
        <p:grpSpPr bwMode="auto">
          <a:xfrm>
            <a:off x="6213475" y="3429000"/>
            <a:ext cx="2787650" cy="1928813"/>
            <a:chOff x="5364163" y="4579938"/>
            <a:chExt cx="3430587" cy="2239962"/>
          </a:xfrm>
        </p:grpSpPr>
        <p:sp>
          <p:nvSpPr>
            <p:cNvPr id="17426" name="Oval 16">
              <a:extLst>
                <a:ext uri="{FF2B5EF4-FFF2-40B4-BE49-F238E27FC236}">
                  <a16:creationId xmlns:a16="http://schemas.microsoft.com/office/drawing/2014/main" id="{7983523D-5A55-4071-A123-C6B882E2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579938"/>
              <a:ext cx="2590800" cy="187325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7" name="Oval 17">
              <a:extLst>
                <a:ext uri="{FF2B5EF4-FFF2-40B4-BE49-F238E27FC236}">
                  <a16:creationId xmlns:a16="http://schemas.microsoft.com/office/drawing/2014/main" id="{E513C620-36E3-4E99-9D91-8A7D2E7C5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5011738"/>
              <a:ext cx="1368425" cy="108108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 • •</a:t>
              </a:r>
            </a:p>
          </p:txBody>
        </p:sp>
        <p:sp>
          <p:nvSpPr>
            <p:cNvPr id="17428" name="Text Box 18">
              <a:extLst>
                <a:ext uri="{FF2B5EF4-FFF2-40B4-BE49-F238E27FC236}">
                  <a16:creationId xmlns:a16="http://schemas.microsoft.com/office/drawing/2014/main" id="{CE519B89-097D-4AD5-80DF-2F03D294D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200" y="4940300"/>
              <a:ext cx="3270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graphicFrame>
          <p:nvGraphicFramePr>
            <p:cNvPr id="17429" name="Object 19">
              <a:extLst>
                <a:ext uri="{FF2B5EF4-FFF2-40B4-BE49-F238E27FC236}">
                  <a16:creationId xmlns:a16="http://schemas.microsoft.com/office/drawing/2014/main" id="{5FE17166-9FD4-45B0-AFBD-6BCC3BEB0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2588" y="4581525"/>
            <a:ext cx="46672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6.0 Equation" r:id="rId2" imgW="228501" imgH="203112" progId="Equation.DSMT4">
                    <p:embed/>
                  </p:oleObj>
                </mc:Choice>
                <mc:Fallback>
                  <p:oleObj name="MathType 6.0 Equation" r:id="rId2" imgW="228501" imgH="203112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588" y="4581525"/>
                          <a:ext cx="46672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Text Box 20">
              <a:extLst>
                <a:ext uri="{FF2B5EF4-FFF2-40B4-BE49-F238E27FC236}">
                  <a16:creationId xmlns:a16="http://schemas.microsoft.com/office/drawing/2014/main" id="{3EB4D8D8-D721-441B-BCEE-D2351CCEB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200" y="5584825"/>
              <a:ext cx="3270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17431" name="Line 21">
              <a:extLst>
                <a:ext uri="{FF2B5EF4-FFF2-40B4-BE49-F238E27FC236}">
                  <a16:creationId xmlns:a16="http://schemas.microsoft.com/office/drawing/2014/main" id="{34AA7D2D-E9D3-4EEA-A76B-145A30DBA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0625" y="5905500"/>
              <a:ext cx="8636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2">
              <a:extLst>
                <a:ext uri="{FF2B5EF4-FFF2-40B4-BE49-F238E27FC236}">
                  <a16:creationId xmlns:a16="http://schemas.microsoft.com/office/drawing/2014/main" id="{98D1DEC0-C067-49F7-8034-7EF53770A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25" y="5589588"/>
              <a:ext cx="1439863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Text Box 23">
              <a:extLst>
                <a:ext uri="{FF2B5EF4-FFF2-40B4-BE49-F238E27FC236}">
                  <a16:creationId xmlns:a16="http://schemas.microsoft.com/office/drawing/2014/main" id="{0E1B1BA1-FE6B-488E-AE18-212D4682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738" y="6453188"/>
              <a:ext cx="336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X</a:t>
              </a:r>
            </a:p>
          </p:txBody>
        </p:sp>
        <p:sp>
          <p:nvSpPr>
            <p:cNvPr id="17434" name="Text Box 24">
              <a:extLst>
                <a:ext uri="{FF2B5EF4-FFF2-40B4-BE49-F238E27FC236}">
                  <a16:creationId xmlns:a16="http://schemas.microsoft.com/office/drawing/2014/main" id="{AC02501C-6BC2-42A1-B6A7-DABF0E78E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650" y="616585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Y</a:t>
              </a:r>
            </a:p>
          </p:txBody>
        </p:sp>
        <p:sp>
          <p:nvSpPr>
            <p:cNvPr id="17435" name="Text Box 25">
              <a:extLst>
                <a:ext uri="{FF2B5EF4-FFF2-40B4-BE49-F238E27FC236}">
                  <a16:creationId xmlns:a16="http://schemas.microsoft.com/office/drawing/2014/main" id="{4FE916B3-F634-45EB-955F-0AD6D68AD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725" y="5013325"/>
              <a:ext cx="3270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CC3300"/>
                  </a:solidFill>
                </a:rPr>
                <a:t>•</a:t>
              </a:r>
            </a:p>
          </p:txBody>
        </p:sp>
        <p:sp>
          <p:nvSpPr>
            <p:cNvPr id="17436" name="Line 26">
              <a:extLst>
                <a:ext uri="{FF2B5EF4-FFF2-40B4-BE49-F238E27FC236}">
                  <a16:creationId xmlns:a16="http://schemas.microsoft.com/office/drawing/2014/main" id="{1C6EAF98-7CA6-4906-9B0A-D48CA6366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9725" y="5561013"/>
              <a:ext cx="1511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Text Box 27">
              <a:extLst>
                <a:ext uri="{FF2B5EF4-FFF2-40B4-BE49-F238E27FC236}">
                  <a16:creationId xmlns:a16="http://schemas.microsoft.com/office/drawing/2014/main" id="{63CBB506-78D4-4322-9385-96EB19310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5437188"/>
              <a:ext cx="6223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CC3300"/>
                  </a:solidFill>
                </a:rPr>
                <a:t>X+Y</a:t>
              </a:r>
            </a:p>
          </p:txBody>
        </p:sp>
        <p:sp>
          <p:nvSpPr>
            <p:cNvPr id="17438" name="Line 28">
              <a:extLst>
                <a:ext uri="{FF2B5EF4-FFF2-40B4-BE49-F238E27FC236}">
                  <a16:creationId xmlns:a16="http://schemas.microsoft.com/office/drawing/2014/main" id="{CD71642B-E738-4821-98E2-3459774D6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788" y="5013325"/>
              <a:ext cx="172720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Text Box 29">
              <a:extLst>
                <a:ext uri="{FF2B5EF4-FFF2-40B4-BE49-F238E27FC236}">
                  <a16:creationId xmlns:a16="http://schemas.microsoft.com/office/drawing/2014/main" id="{16F81038-8F45-47B3-9D07-ED2E2D153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937" y="4816475"/>
              <a:ext cx="574454" cy="42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aX</a:t>
              </a:r>
            </a:p>
          </p:txBody>
        </p:sp>
        <p:sp>
          <p:nvSpPr>
            <p:cNvPr id="17440" name="Text Box 30">
              <a:extLst>
                <a:ext uri="{FF2B5EF4-FFF2-40B4-BE49-F238E27FC236}">
                  <a16:creationId xmlns:a16="http://schemas.microsoft.com/office/drawing/2014/main" id="{589DE04F-0C73-4BB5-A8C8-18F5B4600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5226050"/>
              <a:ext cx="3270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17441" name="Text Box 31">
              <a:extLst>
                <a:ext uri="{FF2B5EF4-FFF2-40B4-BE49-F238E27FC236}">
                  <a16:creationId xmlns:a16="http://schemas.microsoft.com/office/drawing/2014/main" id="{2A4B94F9-423A-4AD9-85FA-94DE4784B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1463" y="5013325"/>
              <a:ext cx="3270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17442" name="Text Box 32">
              <a:extLst>
                <a:ext uri="{FF2B5EF4-FFF2-40B4-BE49-F238E27FC236}">
                  <a16:creationId xmlns:a16="http://schemas.microsoft.com/office/drawing/2014/main" id="{E8EFB7F1-D3A7-4FF8-8D61-804ED6672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625" y="5513388"/>
              <a:ext cx="3270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CC3300"/>
                  </a:solidFill>
                </a:rPr>
                <a:t>•</a:t>
              </a:r>
            </a:p>
          </p:txBody>
        </p:sp>
        <p:graphicFrame>
          <p:nvGraphicFramePr>
            <p:cNvPr id="17443" name="Object 36">
              <a:extLst>
                <a:ext uri="{FF2B5EF4-FFF2-40B4-BE49-F238E27FC236}">
                  <a16:creationId xmlns:a16="http://schemas.microsoft.com/office/drawing/2014/main" id="{F54A9800-24EA-469D-90F1-A79355B27C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95963" y="5657850"/>
            <a:ext cx="363537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6.0 Equation" r:id="rId4" imgW="177492" imgH="177492" progId="Equation.DSMT4">
                    <p:embed/>
                  </p:oleObj>
                </mc:Choice>
                <mc:Fallback>
                  <p:oleObj name="MathType 6.0 Equation" r:id="rId4" imgW="177492" imgH="17749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963" y="5657850"/>
                          <a:ext cx="363537" cy="363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DB38F82-40B8-461C-8F10-4451CCCAB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42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Calibri" panose="020F0502020204030204" pitchFamily="34" charset="0"/>
              </a:rPr>
              <a:t>Subspace of R</a:t>
            </a:r>
            <a:r>
              <a:rPr lang="en-US" altLang="en-US" sz="3200" b="1" baseline="3000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Rectangle 3">
                <a:extLst>
                  <a:ext uri="{FF2B5EF4-FFF2-40B4-BE49-F238E27FC236}">
                    <a16:creationId xmlns:a16="http://schemas.microsoft.com/office/drawing/2014/main" id="{FF3B21FF-93B6-43D9-947B-E8E427A29E2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715" y="672186"/>
                <a:ext cx="8229600" cy="5857875"/>
              </a:xfrm>
            </p:spPr>
            <p:txBody>
              <a:bodyPr/>
              <a:lstStyle/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2000" dirty="0">
                    <a:latin typeface="Calibri" panose="020F0502020204030204" pitchFamily="34" charset="0"/>
                  </a:rPr>
                  <a:t>	</a:t>
                </a:r>
                <a:r>
                  <a:rPr lang="en-US" altLang="en-US" sz="2000" b="1" i="1" dirty="0">
                    <a:solidFill>
                      <a:srgbClr val="006600"/>
                    </a:solidFill>
                    <a:latin typeface="Calibri" panose="020F0502020204030204" pitchFamily="34" charset="0"/>
                  </a:rPr>
                  <a:t>Definition of subspace of R</a:t>
                </a:r>
                <a:r>
                  <a:rPr lang="en-US" altLang="en-US" sz="2000" b="1" i="1" baseline="30000" dirty="0">
                    <a:solidFill>
                      <a:srgbClr val="00660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altLang="en-US" sz="2000" b="1" i="1" dirty="0">
                    <a:solidFill>
                      <a:srgbClr val="006600"/>
                    </a:solidFill>
                    <a:latin typeface="Calibri" panose="020F0502020204030204" pitchFamily="34" charset="0"/>
                  </a:rPr>
                  <a:t>.</a:t>
                </a:r>
              </a:p>
              <a:p>
                <a:pPr eaLnBrk="1" hangingPunct="1">
                  <a:buClr>
                    <a:srgbClr val="CC33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000" dirty="0">
                    <a:latin typeface="Calibri" panose="020F0502020204030204" pitchFamily="34" charset="0"/>
                  </a:rPr>
                  <a:t>Let U≠ Ø be a </a:t>
                </a:r>
                <a:r>
                  <a:rPr lang="en-US" altLang="en-US" sz="2000" u="sng" dirty="0">
                    <a:solidFill>
                      <a:srgbClr val="CC3300"/>
                    </a:solidFill>
                    <a:latin typeface="Calibri" panose="020F0502020204030204" pitchFamily="34" charset="0"/>
                  </a:rPr>
                  <a:t>subset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of R</a:t>
                </a:r>
                <a:r>
                  <a:rPr lang="en-US" altLang="en-US" sz="2000" baseline="30000" dirty="0">
                    <a:latin typeface="Calibri" panose="020F0502020204030204" pitchFamily="34" charset="0"/>
                  </a:rPr>
                  <a:t>n</a:t>
                </a:r>
              </a:p>
              <a:p>
                <a:pPr eaLnBrk="1" hangingPunct="1">
                  <a:buClr>
                    <a:srgbClr val="CC33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000" dirty="0">
                    <a:latin typeface="Calibri" panose="020F0502020204030204" pitchFamily="34" charset="0"/>
                  </a:rPr>
                  <a:t>U is called a </a:t>
                </a:r>
                <a:r>
                  <a:rPr lang="en-US" altLang="en-US" sz="2000" i="1" dirty="0">
                    <a:latin typeface="Calibri" panose="020F0502020204030204" pitchFamily="34" charset="0"/>
                  </a:rPr>
                  <a:t>subspace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of R</a:t>
                </a:r>
                <a:r>
                  <a:rPr lang="en-US" altLang="en-US" sz="2000" baseline="30000" dirty="0">
                    <a:latin typeface="Calibri" panose="020F0502020204030204" pitchFamily="34" charset="0"/>
                  </a:rPr>
                  <a:t>n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if: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  <a:sym typeface="Wingdings 2" panose="05020102010507070707" pitchFamily="18" charset="2"/>
                  </a:rPr>
                  <a:t>	 </a:t>
                </a: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S</a:t>
                </a:r>
                <a:r>
                  <a:rPr lang="en-US" altLang="en-US" sz="2000" b="1" baseline="-250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1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. The zero vector </a:t>
                </a: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0 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is in U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  <a:sym typeface="Wingdings 2" panose="05020102010507070707" pitchFamily="18" charset="2"/>
                  </a:rPr>
                  <a:t>	 </a:t>
                </a: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S</a:t>
                </a:r>
                <a:r>
                  <a:rPr lang="en-US" altLang="en-US" sz="2000" b="1" baseline="-250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. If </a:t>
                </a: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en-US" altLang="en-US" sz="2000" b="1" dirty="0">
                    <a:latin typeface="Calibri" panose="020F0502020204030204" pitchFamily="34" charset="0"/>
                  </a:rPr>
                  <a:t>,</a:t>
                </a:r>
                <a:r>
                  <a:rPr lang="en-US" altLang="en-US" sz="2000" b="1" dirty="0">
                    <a:solidFill>
                      <a:srgbClr val="CC3300"/>
                    </a:solidFill>
                    <a:latin typeface="Calibri" panose="020F0502020204030204" pitchFamily="34" charset="0"/>
                  </a:rPr>
                  <a:t>Y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are in U then </a:t>
                </a: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en-US" altLang="en-US" sz="2000" b="1" dirty="0">
                    <a:latin typeface="Calibri" panose="020F0502020204030204" pitchFamily="34" charset="0"/>
                  </a:rPr>
                  <a:t>+</a:t>
                </a:r>
                <a:r>
                  <a:rPr lang="en-US" altLang="en-US" sz="2000" b="1" dirty="0">
                    <a:solidFill>
                      <a:srgbClr val="CC3300"/>
                    </a:solidFill>
                    <a:latin typeface="Calibri" panose="020F0502020204030204" pitchFamily="34" charset="0"/>
                  </a:rPr>
                  <a:t>Y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is in U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  <a:sym typeface="Wingdings 2" panose="05020102010507070707" pitchFamily="18" charset="2"/>
                  </a:rPr>
                  <a:t>	 </a:t>
                </a: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S</a:t>
                </a:r>
                <a:r>
                  <a:rPr lang="en-US" altLang="en-US" sz="2000" b="1" baseline="-250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3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. If </a:t>
                </a:r>
                <a:r>
                  <a:rPr lang="en-US" alt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is in U then </a:t>
                </a:r>
                <a:r>
                  <a:rPr lang="en-US" altLang="en-US" sz="2000" b="1" dirty="0" err="1">
                    <a:solidFill>
                      <a:srgbClr val="CC33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en-US" altLang="en-US" sz="2000" b="1" dirty="0" err="1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is in U for all real number </a:t>
                </a:r>
                <a:r>
                  <a:rPr lang="en-US" altLang="en-US" sz="2000" b="1" dirty="0">
                    <a:solidFill>
                      <a:srgbClr val="CC33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.</a:t>
                </a:r>
              </a:p>
              <a:p>
                <a:pPr eaLnBrk="1" hangingPunct="1">
                  <a:buClr>
                    <a:srgbClr val="CC33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000" i="1" u="sng" dirty="0">
                    <a:latin typeface="Calibri" panose="020F0502020204030204" pitchFamily="34" charset="0"/>
                  </a:rPr>
                  <a:t>Ex1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. U={(a,a,0)|a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R} is a </a:t>
                </a:r>
                <a:r>
                  <a:rPr lang="en-US" altLang="en-US" sz="2000" b="1" i="1" dirty="0">
                    <a:latin typeface="Calibri" panose="020F0502020204030204" pitchFamily="34" charset="0"/>
                    <a:sym typeface="Euclid Symbol" pitchFamily="18" charset="2"/>
                  </a:rPr>
                  <a:t>subspace</a:t>
                </a:r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 of R</a:t>
                </a:r>
                <a:r>
                  <a:rPr lang="en-US" altLang="en-US" sz="2000" baseline="30000" dirty="0">
                    <a:latin typeface="Calibri" panose="020F0502020204030204" pitchFamily="34" charset="0"/>
                    <a:sym typeface="Euclid Symbol" pitchFamily="18" charset="2"/>
                  </a:rPr>
                  <a:t>3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2000" dirty="0">
                    <a:latin typeface="Calibri" panose="020F0502020204030204" pitchFamily="34" charset="0"/>
                    <a:sym typeface="Wingdings 2" panose="05020102010507070707" pitchFamily="18" charset="2"/>
                  </a:rPr>
                  <a:t>	</a:t>
                </a:r>
                <a:r>
                  <a:rPr lang="en-US" altLang="en-US" sz="1800" dirty="0">
                    <a:latin typeface="Calibri" panose="020F0502020204030204" pitchFamily="34" charset="0"/>
                    <a:sym typeface="Wingdings 2" panose="05020102010507070707" pitchFamily="18" charset="2"/>
                  </a:rPr>
                  <a:t> the zero vector of R</a:t>
                </a:r>
                <a:r>
                  <a:rPr lang="en-US" altLang="en-US" sz="1800" baseline="30000" dirty="0">
                    <a:latin typeface="Calibri" panose="020F0502020204030204" pitchFamily="34" charset="0"/>
                    <a:sym typeface="Wingdings 2" panose="05020102010507070707" pitchFamily="18" charset="2"/>
                  </a:rPr>
                  <a:t>3</a:t>
                </a:r>
                <a:r>
                  <a:rPr lang="en-US" altLang="en-US" sz="1800" dirty="0">
                    <a:latin typeface="Calibri" panose="020F0502020204030204" pitchFamily="34" charset="0"/>
                    <a:sym typeface="Wingdings 2" panose="05020102010507070707" pitchFamily="18" charset="2"/>
                  </a:rPr>
                  <a:t>, (0,0,0)</a:t>
                </a:r>
                <a:r>
                  <a:rPr lang="en-US" alt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	</a:t>
                </a:r>
                <a:r>
                  <a:rPr lang="en-US" altLang="en-US" sz="1800" dirty="0">
                    <a:latin typeface="Calibri" panose="020F0502020204030204" pitchFamily="34" charset="0"/>
                    <a:sym typeface="Wingdings 2" panose="05020102010507070707" pitchFamily="18" charset="2"/>
                  </a:rPr>
                  <a:t> (a,a,0), (b,b,0)</a:t>
                </a:r>
                <a:r>
                  <a:rPr lang="en-US" alt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  <a:sym typeface="Euclid Symbol" pitchFamily="18" charset="2"/>
                      </a:rPr>
                      <m:t>⇒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 (a,a,0)+(b,b,0)=(a+b,a+b,0)</a:t>
                </a:r>
                <a:r>
                  <a:rPr lang="en-US" alt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	</a:t>
                </a:r>
                <a:r>
                  <a:rPr lang="en-US" altLang="en-US" sz="1800" dirty="0">
                    <a:latin typeface="Calibri" panose="020F0502020204030204" pitchFamily="34" charset="0"/>
                    <a:sym typeface="Wingdings 2" panose="05020102010507070707" pitchFamily="18" charset="2"/>
                  </a:rPr>
                  <a:t> If (a,a,0)</a:t>
                </a:r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 and k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R, then k(a,a,0)=(ka,ka,0)</a:t>
                </a:r>
                <a:r>
                  <a:rPr lang="en-US" alt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</a:t>
                </a:r>
              </a:p>
              <a:p>
                <a:pPr indent="-182880" eaLnBrk="1" hangingPunct="1">
                  <a:buClr>
                    <a:srgbClr val="CC3300"/>
                  </a:buClr>
                  <a:buFontTx/>
                  <a:buNone/>
                </a:pPr>
                <a:endParaRPr lang="en-US" altLang="en-US" sz="1800" dirty="0">
                  <a:latin typeface="Calibri" panose="020F0502020204030204" pitchFamily="34" charset="0"/>
                  <a:sym typeface="Euclid Symbol" pitchFamily="18" charset="2"/>
                </a:endParaRPr>
              </a:p>
              <a:p>
                <a:pPr eaLnBrk="1" hangingPunct="1">
                  <a:buClr>
                    <a:srgbClr val="CC33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 </a:t>
                </a:r>
                <a:r>
                  <a:rPr lang="en-US" altLang="en-US" sz="2000" i="1" u="sng" dirty="0">
                    <a:latin typeface="Calibri" panose="020F0502020204030204" pitchFamily="34" charset="0"/>
                    <a:sym typeface="Euclid Symbol" pitchFamily="18" charset="2"/>
                  </a:rPr>
                  <a:t>Ex2</a:t>
                </a:r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. U={(a,b,1): </a:t>
                </a:r>
                <a:r>
                  <a:rPr lang="en-US" altLang="en-US" sz="2000" dirty="0" err="1">
                    <a:latin typeface="Calibri" panose="020F0502020204030204" pitchFamily="34" charset="0"/>
                    <a:sym typeface="Euclid Symbol" pitchFamily="18" charset="2"/>
                  </a:rPr>
                  <a:t>a,b</a:t>
                </a:r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R} is not a </a:t>
                </a:r>
                <a:r>
                  <a:rPr lang="en-US" altLang="en-US" sz="2000" b="1" i="1" dirty="0">
                    <a:latin typeface="Calibri" panose="020F0502020204030204" pitchFamily="34" charset="0"/>
                    <a:sym typeface="Euclid Symbol" pitchFamily="18" charset="2"/>
                  </a:rPr>
                  <a:t>subspace</a:t>
                </a:r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 of R</a:t>
                </a:r>
                <a:r>
                  <a:rPr lang="en-US" altLang="en-US" sz="2000" baseline="30000" dirty="0">
                    <a:latin typeface="Calibri" panose="020F0502020204030204" pitchFamily="34" charset="0"/>
                    <a:sym typeface="Euclid Symbol" pitchFamily="18" charset="2"/>
                  </a:rPr>
                  <a:t>3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	</a:t>
                </a:r>
                <a:r>
                  <a:rPr lang="en-US" altLang="en-US" sz="1800" dirty="0">
                    <a:latin typeface="Calibri" panose="020F0502020204030204" pitchFamily="34" charset="0"/>
                    <a:sym typeface="Wingdings 2" panose="05020102010507070707" pitchFamily="18" charset="2"/>
                  </a:rPr>
                  <a:t> (0,0,0)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2" panose="05020102010507070707" pitchFamily="18" charset="2"/>
                      </a:rPr>
                      <m:t> </m:t>
                    </m:r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2" panose="05020102010507070707" pitchFamily="18" charset="2"/>
                      </a:rPr>
                      <m:t>∉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  <a:sym typeface="Euclid Symbol" pitchFamily="18" charset="2"/>
                      </a:rPr>
                      <m:t>⇒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 U is not a </a:t>
                </a:r>
                <a:r>
                  <a:rPr lang="en-US" altLang="en-US" sz="1800" b="1" i="1" dirty="0">
                    <a:latin typeface="Calibri" panose="020F0502020204030204" pitchFamily="34" charset="0"/>
                    <a:sym typeface="Euclid Symbol" pitchFamily="18" charset="2"/>
                  </a:rPr>
                  <a:t>subspace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endParaRPr lang="en-US" altLang="en-US" sz="1800" b="1" i="1" dirty="0">
                  <a:latin typeface="Calibri" panose="020F0502020204030204" pitchFamily="34" charset="0"/>
                  <a:sym typeface="Euclid Symbol" pitchFamily="18" charset="2"/>
                </a:endParaRPr>
              </a:p>
              <a:p>
                <a:pPr eaLnBrk="1" hangingPunct="1">
                  <a:buClr>
                    <a:srgbClr val="CC33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000" i="1" u="sng" dirty="0">
                    <a:latin typeface="Calibri" panose="020F0502020204030204" pitchFamily="34" charset="0"/>
                    <a:sym typeface="Euclid Symbol" pitchFamily="18" charset="2"/>
                  </a:rPr>
                  <a:t>Ex3</a:t>
                </a:r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. U={(a,|a|,0)|a R} is not a </a:t>
                </a:r>
                <a:r>
                  <a:rPr lang="en-US" altLang="en-US" sz="2000" b="1" i="1" dirty="0">
                    <a:latin typeface="Calibri" panose="020F0502020204030204" pitchFamily="34" charset="0"/>
                    <a:sym typeface="Euclid Symbol" pitchFamily="18" charset="2"/>
                  </a:rPr>
                  <a:t>subspace</a:t>
                </a:r>
                <a:r>
                  <a:rPr lang="en-US" altLang="en-US" sz="2000" dirty="0">
                    <a:latin typeface="Calibri" panose="020F0502020204030204" pitchFamily="34" charset="0"/>
                    <a:sym typeface="Euclid Symbol" pitchFamily="18" charset="2"/>
                  </a:rPr>
                  <a:t> of R</a:t>
                </a:r>
                <a:r>
                  <a:rPr lang="en-US" altLang="en-US" sz="2000" baseline="30000" dirty="0">
                    <a:latin typeface="Calibri" panose="020F0502020204030204" pitchFamily="34" charset="0"/>
                    <a:sym typeface="Euclid Symbol" pitchFamily="18" charset="2"/>
                  </a:rPr>
                  <a:t>3</a:t>
                </a:r>
              </a:p>
              <a:p>
                <a:pPr eaLnBrk="1" hangingPunct="1">
                  <a:buClr>
                    <a:srgbClr val="CC3300"/>
                  </a:buClr>
                  <a:buFontTx/>
                  <a:buNone/>
                </a:pPr>
                <a:r>
                  <a:rPr lang="en-US" altLang="en-US" sz="1800" dirty="0">
                    <a:latin typeface="Calibri" panose="020F0502020204030204" pitchFamily="34" charset="0"/>
                    <a:sym typeface="Wingdings 2" panose="05020102010507070707" pitchFamily="18" charset="2"/>
                  </a:rPr>
                  <a:t>	 (-1,|-1|,0), (1,|1|,0)</a:t>
                </a:r>
                <a:r>
                  <a:rPr lang="en-US" alt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 but (0,2,0)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2" panose="05020102010507070707" pitchFamily="18" charset="2"/>
                      </a:rPr>
                      <m:t>∉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</a:t>
                </a:r>
                <a:r>
                  <a:rPr lang="en-US" altLang="en-US" sz="1800" dirty="0">
                    <a:sym typeface="Euclid 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  <a:sym typeface="Euclid Symbol" pitchFamily="18" charset="2"/>
                      </a:rPr>
                      <m:t>⇒ </m:t>
                    </m:r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sym typeface="Euclid Symbol" pitchFamily="18" charset="2"/>
                  </a:rPr>
                  <a:t>U is not a </a:t>
                </a:r>
                <a:r>
                  <a:rPr lang="en-US" altLang="en-US" sz="1800" b="1" i="1" dirty="0">
                    <a:latin typeface="Calibri" panose="020F0502020204030204" pitchFamily="34" charset="0"/>
                    <a:sym typeface="Euclid Symbol" pitchFamily="18" charset="2"/>
                  </a:rPr>
                  <a:t>subspace</a:t>
                </a:r>
              </a:p>
              <a:p>
                <a:pPr eaLnBrk="1" hangingPunct="1">
                  <a:buClr>
                    <a:srgbClr val="CC3300"/>
                  </a:buClr>
                  <a:buFont typeface="Wingdings" panose="05000000000000000000" pitchFamily="2" charset="2"/>
                  <a:buChar char="§"/>
                </a:pPr>
                <a:endParaRPr lang="en-US" altLang="en-US" sz="2000" dirty="0">
                  <a:latin typeface="Calibri" panose="020F0502020204030204" pitchFamily="34" charset="0"/>
                  <a:sym typeface="Euclid Symbol" pitchFamily="18" charset="2"/>
                </a:endParaRPr>
              </a:p>
            </p:txBody>
          </p:sp>
        </mc:Choice>
        <mc:Fallback xmlns="">
          <p:sp>
            <p:nvSpPr>
              <p:cNvPr id="1032" name="Rectangle 3">
                <a:extLst>
                  <a:ext uri="{FF2B5EF4-FFF2-40B4-BE49-F238E27FC236}">
                    <a16:creationId xmlns:a16="http://schemas.microsoft.com/office/drawing/2014/main" id="{FF3B21FF-93B6-43D9-947B-E8E427A29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715" y="672186"/>
                <a:ext cx="8229600" cy="5857875"/>
              </a:xfrm>
              <a:blipFill>
                <a:blip r:embed="rId6"/>
                <a:stretch>
                  <a:fillRect l="-667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Group 34">
            <a:extLst>
              <a:ext uri="{FF2B5EF4-FFF2-40B4-BE49-F238E27FC236}">
                <a16:creationId xmlns:a16="http://schemas.microsoft.com/office/drawing/2014/main" id="{3DA7C733-73DF-49FE-9964-CA1BC79C2E00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428625"/>
            <a:ext cx="2381250" cy="2143125"/>
            <a:chOff x="6084888" y="571480"/>
            <a:chExt cx="2952750" cy="2524125"/>
          </a:xfrm>
        </p:grpSpPr>
        <p:sp>
          <p:nvSpPr>
            <p:cNvPr id="17414" name="Oval 6">
              <a:extLst>
                <a:ext uri="{FF2B5EF4-FFF2-40B4-BE49-F238E27FC236}">
                  <a16:creationId xmlns:a16="http://schemas.microsoft.com/office/drawing/2014/main" id="{10A6F95D-18D2-4F02-A192-345187B2B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888" y="574655"/>
              <a:ext cx="2590800" cy="187325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5" name="Oval 7">
              <a:extLst>
                <a:ext uri="{FF2B5EF4-FFF2-40B4-BE49-F238E27FC236}">
                  <a16:creationId xmlns:a16="http://schemas.microsoft.com/office/drawing/2014/main" id="{E231E317-474D-4C51-A800-FACC6C01E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63" y="1006455"/>
              <a:ext cx="1368425" cy="108108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 • •</a:t>
              </a:r>
            </a:p>
          </p:txBody>
        </p:sp>
        <p:sp>
          <p:nvSpPr>
            <p:cNvPr id="17416" name="Line 8">
              <a:extLst>
                <a:ext uri="{FF2B5EF4-FFF2-40B4-BE49-F238E27FC236}">
                  <a16:creationId xmlns:a16="http://schemas.microsoft.com/office/drawing/2014/main" id="{7666A1BE-1511-45BE-984B-CD36034CB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000" y="1612880"/>
              <a:ext cx="86360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44F0203C-8EFA-4B2E-9CCD-69E618FF8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038" y="2728892"/>
              <a:ext cx="1244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alibri" panose="020F0502020204030204" pitchFamily="34" charset="0"/>
                </a:rPr>
                <a:t>zero vector</a:t>
              </a:r>
            </a:p>
          </p:txBody>
        </p:sp>
        <p:sp>
          <p:nvSpPr>
            <p:cNvPr id="17418" name="Text Box 10">
              <a:extLst>
                <a:ext uri="{FF2B5EF4-FFF2-40B4-BE49-F238E27FC236}">
                  <a16:creationId xmlns:a16="http://schemas.microsoft.com/office/drawing/2014/main" id="{6EBA0C66-899E-4DCB-B85B-1320C68D4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935017"/>
              <a:ext cx="3270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graphicFrame>
          <p:nvGraphicFramePr>
            <p:cNvPr id="17419" name="Object 12">
              <a:extLst>
                <a:ext uri="{FF2B5EF4-FFF2-40B4-BE49-F238E27FC236}">
                  <a16:creationId xmlns:a16="http://schemas.microsoft.com/office/drawing/2014/main" id="{46A368B4-135A-40A7-B6BD-881CBA1EC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93063" y="935017"/>
            <a:ext cx="46672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6.0 Equation" r:id="rId7" imgW="228501" imgH="203112" progId="Equation.DSMT4">
                    <p:embed/>
                  </p:oleObj>
                </mc:Choice>
                <mc:Fallback>
                  <p:oleObj name="MathType 6.0 Equation" r:id="rId7" imgW="228501" imgH="20311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3063" y="935017"/>
                          <a:ext cx="46672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13">
              <a:extLst>
                <a:ext uri="{FF2B5EF4-FFF2-40B4-BE49-F238E27FC236}">
                  <a16:creationId xmlns:a16="http://schemas.microsoft.com/office/drawing/2014/main" id="{7FB95472-99F3-4944-823B-C9D036FC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1579542"/>
              <a:ext cx="3270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17421" name="Line 14">
              <a:extLst>
                <a:ext uri="{FF2B5EF4-FFF2-40B4-BE49-F238E27FC236}">
                  <a16:creationId xmlns:a16="http://schemas.microsoft.com/office/drawing/2014/main" id="{272C7808-ED00-491D-81CE-2DDA62D6A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488" y="1293792"/>
              <a:ext cx="287337" cy="144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 Box 15">
              <a:extLst>
                <a:ext uri="{FF2B5EF4-FFF2-40B4-BE49-F238E27FC236}">
                  <a16:creationId xmlns:a16="http://schemas.microsoft.com/office/drawing/2014/main" id="{E9911A07-D9C9-43CB-8125-FDE92B94E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050" y="2655867"/>
              <a:ext cx="784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alibri" panose="020F0502020204030204" pitchFamily="34" charset="0"/>
                </a:rPr>
                <a:t>vector</a:t>
              </a:r>
            </a:p>
          </p:txBody>
        </p:sp>
        <p:sp>
          <p:nvSpPr>
            <p:cNvPr id="17423" name="Text Box 33">
              <a:extLst>
                <a:ext uri="{FF2B5EF4-FFF2-40B4-BE49-F238E27FC236}">
                  <a16:creationId xmlns:a16="http://schemas.microsoft.com/office/drawing/2014/main" id="{CAD71B14-BDE0-4E5F-B92A-C158EF2CB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425" y="1655742"/>
              <a:ext cx="3270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CC3300"/>
                  </a:solidFill>
                </a:rPr>
                <a:t>•</a:t>
              </a:r>
            </a:p>
          </p:txBody>
        </p:sp>
        <p:sp>
          <p:nvSpPr>
            <p:cNvPr id="17424" name="Text Box 34">
              <a:extLst>
                <a:ext uri="{FF2B5EF4-FFF2-40B4-BE49-F238E27FC236}">
                  <a16:creationId xmlns:a16="http://schemas.microsoft.com/office/drawing/2014/main" id="{75DFD95C-0221-4913-89DF-1FF5E9B42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8088" y="571480"/>
              <a:ext cx="3270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CC3300"/>
                  </a:solidFill>
                </a:rPr>
                <a:t>•</a:t>
              </a:r>
            </a:p>
          </p:txBody>
        </p:sp>
        <p:graphicFrame>
          <p:nvGraphicFramePr>
            <p:cNvPr id="17425" name="Object 35">
              <a:extLst>
                <a:ext uri="{FF2B5EF4-FFF2-40B4-BE49-F238E27FC236}">
                  <a16:creationId xmlns:a16="http://schemas.microsoft.com/office/drawing/2014/main" id="{422C2554-2AF0-427B-A78D-D7FCE93CD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80288" y="1079480"/>
            <a:ext cx="363537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6.0 Equation" r:id="rId9" imgW="177492" imgH="177492" progId="Equation.DSMT4">
                    <p:embed/>
                  </p:oleObj>
                </mc:Choice>
                <mc:Fallback>
                  <p:oleObj name="MathType 6.0 Equation" r:id="rId9" imgW="177492" imgH="177492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88" y="1079480"/>
                          <a:ext cx="363537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2378C68-4466-4834-BED7-7B0B46B79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Examples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D087CC0-913C-441B-B6B8-3FE68667F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Find a basis and dimU if U=span{(1,1,1);(1,-1,1);(-1,0,1);(0,-1,1)}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Note that U is a subspace of R</a:t>
            </a:r>
            <a:r>
              <a:rPr lang="en-US" altLang="en-US" baseline="30000">
                <a:latin typeface="Calibri" panose="020F0502020204030204" pitchFamily="34" charset="0"/>
              </a:rPr>
              <a:t>3</a:t>
            </a:r>
            <a:r>
              <a:rPr lang="en-US" altLang="en-US">
                <a:latin typeface="Calibri" panose="020F0502020204030204" pitchFamily="34" charset="0"/>
              </a:rPr>
              <a:t> , so dimU≤dimR</a:t>
            </a:r>
            <a:r>
              <a:rPr lang="en-US" altLang="en-US" baseline="30000">
                <a:latin typeface="Calibri" panose="020F0502020204030204" pitchFamily="34" charset="0"/>
              </a:rPr>
              <a:t>3</a:t>
            </a:r>
            <a:r>
              <a:rPr lang="en-US" altLang="en-US">
                <a:latin typeface="Calibri" panose="020F0502020204030204" pitchFamily="34" charset="0"/>
              </a:rPr>
              <a:t>=3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Which of these is a basis of R</a:t>
            </a:r>
            <a:r>
              <a:rPr lang="en-US" altLang="en-US" baseline="30000">
                <a:latin typeface="Calibri" panose="020F0502020204030204" pitchFamily="34" charset="0"/>
              </a:rPr>
              <a:t>3</a:t>
            </a:r>
            <a:r>
              <a:rPr lang="en-US" altLang="en-US">
                <a:latin typeface="Calibri" panose="020F0502020204030204" pitchFamily="34" charset="0"/>
              </a:rPr>
              <a:t>:                                      A={(-1,0,3);(3,0,-1)};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 B={(1,-1,2);(3,0,1);(1,1,0)};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 C={(7,-1,4);(0,0,1);(1,-1,0);(0,1,5)};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A814790-C794-418F-832E-379C7C37D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Find all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</a:rPr>
              <a:t> in R such that {(1,1,1,1);(2,3,2,3),(3,4,1,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</a:rPr>
              <a:t>)} is a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linearly independent</a:t>
            </a:r>
            <a:r>
              <a:rPr lang="en-US" altLang="en-US" sz="2800">
                <a:latin typeface="Calibri" panose="020F0502020204030204" pitchFamily="34" charset="0"/>
              </a:rPr>
              <a:t> set</a:t>
            </a:r>
            <a:br>
              <a:rPr lang="en-US" altLang="en-US" sz="2800">
                <a:latin typeface="Calibri" panose="020F0502020204030204" pitchFamily="34" charset="0"/>
              </a:rPr>
            </a:br>
            <a:endParaRPr lang="en-US" altLang="en-US" sz="2800" b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25B29FE-058F-4AEB-89ED-5741434C9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Examples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CF3F46E-EE77-4500-AB23-D77962B93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Find all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</a:rPr>
              <a:t> in R such that {(1,1,1,1);(2,3,2,3),(3,4,1,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</a:rPr>
              <a:t>)} is a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linearly independent</a:t>
            </a:r>
            <a:r>
              <a:rPr lang="en-US" altLang="en-US" sz="2800">
                <a:latin typeface="Calibri" panose="020F0502020204030204" pitchFamily="34" charset="0"/>
              </a:rPr>
              <a:t> set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Let U=span{(1,2,3);(3,4,5)}. Find </a:t>
            </a:r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 such that (3,5,</a:t>
            </a:r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) 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lies in U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For what value of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latin typeface="Calibri" panose="020F0502020204030204" pitchFamily="34" charset="0"/>
              </a:rPr>
              <a:t> is the set of vectors S={(1,1,1,1); (3,2,1,5);(2,3,0,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latin typeface="Calibri" panose="020F0502020204030204" pitchFamily="34" charset="0"/>
              </a:rPr>
              <a:t>-11)} is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linearly dependent</a:t>
            </a:r>
            <a:r>
              <a:rPr lang="en-US" altLang="en-US" sz="2800">
                <a:latin typeface="Calibri" panose="020F0502020204030204" pitchFamily="34" charset="0"/>
              </a:rPr>
              <a:t>?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(x,y,z) is expressed as a linear combination of vectors v1=(1,1,-1); v2=(1,0,1) and v3=(-1,0,1) then what is the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coefficient of v3</a:t>
            </a:r>
            <a:r>
              <a:rPr lang="en-US" altLang="en-US" sz="2800">
                <a:latin typeface="Calibri" panose="020F050202020403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8762D5C-6A07-4604-BFBF-206810743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Dot product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D16638D-C84E-4221-ABE0-4F2D4B1D7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If X= [x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  x</a:t>
            </a:r>
            <a:r>
              <a:rPr lang="en-US" altLang="en-US" baseline="-25000">
                <a:latin typeface="Calibri" panose="020F0502020204030204" pitchFamily="34" charset="0"/>
              </a:rPr>
              <a:t>2 </a:t>
            </a:r>
            <a:r>
              <a:rPr lang="en-US" altLang="en-US">
                <a:latin typeface="Calibri" panose="020F0502020204030204" pitchFamily="34" charset="0"/>
              </a:rPr>
              <a:t>… x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  <a:r>
              <a:rPr lang="en-US" altLang="en-US">
                <a:latin typeface="Calibri" panose="020F0502020204030204" pitchFamily="34" charset="0"/>
              </a:rPr>
              <a:t>]</a:t>
            </a:r>
            <a:r>
              <a:rPr lang="en-US" altLang="en-US" baseline="30000">
                <a:latin typeface="Calibri" panose="020F0502020204030204" pitchFamily="34" charset="0"/>
              </a:rPr>
              <a:t>T</a:t>
            </a:r>
            <a:r>
              <a:rPr lang="en-US" altLang="en-US">
                <a:latin typeface="Calibri" panose="020F0502020204030204" pitchFamily="34" charset="0"/>
              </a:rPr>
              <a:t>, Y= [y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  y</a:t>
            </a:r>
            <a:r>
              <a:rPr lang="en-US" altLang="en-US" baseline="-25000">
                <a:latin typeface="Calibri" panose="020F0502020204030204" pitchFamily="34" charset="0"/>
              </a:rPr>
              <a:t>2 </a:t>
            </a:r>
            <a:r>
              <a:rPr lang="en-US" altLang="en-US">
                <a:latin typeface="Calibri" panose="020F0502020204030204" pitchFamily="34" charset="0"/>
              </a:rPr>
              <a:t>… y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  <a:r>
              <a:rPr lang="en-US" altLang="en-US">
                <a:latin typeface="Calibri" panose="020F0502020204030204" pitchFamily="34" charset="0"/>
              </a:rPr>
              <a:t>]</a:t>
            </a:r>
            <a:r>
              <a:rPr lang="en-US" altLang="en-US" baseline="30000">
                <a:latin typeface="Calibri" panose="020F0502020204030204" pitchFamily="34" charset="0"/>
              </a:rPr>
              <a:t>T</a:t>
            </a:r>
            <a:r>
              <a:rPr lang="en-US" altLang="en-US">
                <a:latin typeface="Calibri" panose="020F050202020403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We define 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X•Y=x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y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+x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y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+…+x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  <a:r>
              <a:rPr lang="en-US" altLang="en-US">
                <a:latin typeface="Calibri" panose="020F0502020204030204" pitchFamily="34" charset="0"/>
              </a:rPr>
              <a:t>y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F05DFC2-2165-4BAF-9E9A-7BD407C47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The length of a vector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8556F54-3001-4F34-A04C-386317062E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X=[x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 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 … 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]</a:t>
            </a:r>
            <a:r>
              <a:rPr lang="en-US" altLang="en-US" sz="2800" baseline="30000">
                <a:latin typeface="Calibri" panose="020F0502020204030204" pitchFamily="34" charset="0"/>
              </a:rPr>
              <a:t>T</a:t>
            </a:r>
            <a:r>
              <a:rPr lang="en-US" altLang="en-US" sz="2800">
                <a:latin typeface="Calibri" panose="020F0502020204030204" pitchFamily="34" charset="0"/>
              </a:rPr>
              <a:t> then </a:t>
            </a: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A vector with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length 1</a:t>
            </a:r>
            <a:r>
              <a:rPr lang="en-US" altLang="en-US" sz="2800">
                <a:latin typeface="Calibri" panose="020F0502020204030204" pitchFamily="34" charset="0"/>
              </a:rPr>
              <a:t> is called a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unit vector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Distance</a:t>
            </a:r>
            <a:r>
              <a:rPr lang="en-US" altLang="en-US" sz="2800">
                <a:latin typeface="Calibri" panose="020F0502020204030204" pitchFamily="34" charset="0"/>
              </a:rPr>
              <a:t> between X and Y defined by</a:t>
            </a: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75CB77D7-11A9-4168-968D-D415DB91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50181" name="Object 4">
            <a:extLst>
              <a:ext uri="{FF2B5EF4-FFF2-40B4-BE49-F238E27FC236}">
                <a16:creationId xmlns:a16="http://schemas.microsoft.com/office/drawing/2014/main" id="{EAD963B5-41E3-4F5C-A34A-38A3A6F41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636838"/>
          <a:ext cx="7153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2273300" imgH="304800" progId="Equation.DSMT4">
                  <p:embed/>
                </p:oleObj>
              </mc:Choice>
              <mc:Fallback>
                <p:oleObj name="MathType 6.0 Equation" r:id="rId2" imgW="22733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71532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AC84A9A7-2CA8-4D22-8BE1-6E5BE64451F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5300663"/>
          <a:ext cx="515143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4" imgW="1155700" imgH="254000" progId="Equation.DSMT4">
                  <p:embed/>
                </p:oleObj>
              </mc:Choice>
              <mc:Fallback>
                <p:oleObj name="MathType 6.0 Equation" r:id="rId4" imgW="11557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00663"/>
                        <a:ext cx="515143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A36D40E0-861F-4215-9E01-9CD4B09C7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B08AEAE5-4927-4893-A049-56882D0C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97013"/>
            <a:ext cx="7058025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5">
            <a:extLst>
              <a:ext uri="{FF2B5EF4-FFF2-40B4-BE49-F238E27FC236}">
                <a16:creationId xmlns:a16="http://schemas.microsoft.com/office/drawing/2014/main" id="{89C173B7-95B9-44BB-B032-CF8F99DA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Theorem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010FCF44-D4F6-44B9-AEF8-87E27536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000125"/>
            <a:ext cx="765333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rgbClr val="CC3300"/>
                </a:solidFill>
              </a:rPr>
              <a:t>Dot product, Length, and Distance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6487EDB-6EB1-440F-AE22-5F25DA7C5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7208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8FF0E311-100F-4942-83C6-A92D9A2A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576388"/>
            <a:ext cx="1314450" cy="366712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chemeClr val="accent2"/>
                </a:solidFill>
              </a:rPr>
              <a:t>Example 3</a:t>
            </a:r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6F8DAEBF-8C0B-4C56-9B2D-BFF0FA99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720248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F724BCAB-B0DA-4D7B-9C03-52D9DE4F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617913"/>
            <a:ext cx="7202488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7">
            <a:extLst>
              <a:ext uri="{FF2B5EF4-FFF2-40B4-BE49-F238E27FC236}">
                <a16:creationId xmlns:a16="http://schemas.microsoft.com/office/drawing/2014/main" id="{A9542A1B-FBA4-4B4C-95DB-0525DAB4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133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chemeClr val="accent2"/>
                </a:solidFill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>
            <a:extLst>
              <a:ext uri="{FF2B5EF4-FFF2-40B4-BE49-F238E27FC236}">
                <a16:creationId xmlns:a16="http://schemas.microsoft.com/office/drawing/2014/main" id="{61E2C047-2E47-4895-9B01-DCEA8447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000125"/>
            <a:ext cx="765333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rgbClr val="CC3300"/>
                </a:solidFill>
              </a:rPr>
              <a:t>Dot product, Length, and Distance</a:t>
            </a:r>
          </a:p>
        </p:txBody>
      </p:sp>
      <p:pic>
        <p:nvPicPr>
          <p:cNvPr id="53251" name="Picture 7">
            <a:extLst>
              <a:ext uri="{FF2B5EF4-FFF2-40B4-BE49-F238E27FC236}">
                <a16:creationId xmlns:a16="http://schemas.microsoft.com/office/drawing/2014/main" id="{09F46F55-ADAC-42BE-8E22-1DFB8A3E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484313"/>
            <a:ext cx="799306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8DD2BCF0-DE59-4870-8F6F-3531C834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2490788"/>
            <a:ext cx="2190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>
            <a:extLst>
              <a:ext uri="{FF2B5EF4-FFF2-40B4-BE49-F238E27FC236}">
                <a16:creationId xmlns:a16="http://schemas.microsoft.com/office/drawing/2014/main" id="{629ED95B-775B-4B51-B4BD-F7200CAE160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292600"/>
            <a:ext cx="7399338" cy="936625"/>
            <a:chOff x="476" y="2704"/>
            <a:chExt cx="4661" cy="590"/>
          </a:xfrm>
        </p:grpSpPr>
        <p:pic>
          <p:nvPicPr>
            <p:cNvPr id="53254" name="Picture 9">
              <a:extLst>
                <a:ext uri="{FF2B5EF4-FFF2-40B4-BE49-F238E27FC236}">
                  <a16:creationId xmlns:a16="http://schemas.microsoft.com/office/drawing/2014/main" id="{1815A44B-D952-4CC9-A254-8A169A3D6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704"/>
              <a:ext cx="466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Rectangle 10">
              <a:extLst>
                <a:ext uri="{FF2B5EF4-FFF2-40B4-BE49-F238E27FC236}">
                  <a16:creationId xmlns:a16="http://schemas.microsoft.com/office/drawing/2014/main" id="{2CB90DD5-A634-419F-AEA3-978B6385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067"/>
              <a:ext cx="2268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99B208C-7230-4659-8551-42BE9034C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600" b="1">
                <a:solidFill>
                  <a:srgbClr val="006699"/>
                </a:solidFill>
                <a:latin typeface="Calibri" panose="020F0502020204030204" pitchFamily="34" charset="0"/>
              </a:rPr>
              <a:t>Cauchy Inequality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D4038FE-9AF6-4B04-ACCC-A5F25D67B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41BA9762-D95D-4ECB-80EB-C2D74750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4277" name="Object 2">
            <a:extLst>
              <a:ext uri="{FF2B5EF4-FFF2-40B4-BE49-F238E27FC236}">
                <a16:creationId xmlns:a16="http://schemas.microsoft.com/office/drawing/2014/main" id="{ECCC869B-E917-4C14-8D91-019A38004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498600"/>
          <a:ext cx="36734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952087" imgH="253890" progId="Equation.DSMT4">
                  <p:embed/>
                </p:oleObj>
              </mc:Choice>
              <mc:Fallback>
                <p:oleObj name="MathType 6.0 Equation" r:id="rId2" imgW="952087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98600"/>
                        <a:ext cx="36734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8" name="Picture 6">
            <a:extLst>
              <a:ext uri="{FF2B5EF4-FFF2-40B4-BE49-F238E27FC236}">
                <a16:creationId xmlns:a16="http://schemas.microsoft.com/office/drawing/2014/main" id="{80089930-B749-4FEA-A1E5-243D7229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0488"/>
            <a:ext cx="813593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>
            <a:extLst>
              <a:ext uri="{FF2B5EF4-FFF2-40B4-BE49-F238E27FC236}">
                <a16:creationId xmlns:a16="http://schemas.microsoft.com/office/drawing/2014/main" id="{F92AF87B-5007-45F8-A48D-67F56910F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000125"/>
            <a:ext cx="765333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rgbClr val="CC3300"/>
                </a:solidFill>
              </a:rPr>
              <a:t>Dot product, Length, and Distance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278C6D5B-ED58-4503-B9F9-154AFF7BD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78549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F6188DD-BD76-4558-8645-5F4D54D5B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3571875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V={[</a:t>
            </a:r>
            <a:r>
              <a:rPr lang="en-US" alt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0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a  0</a:t>
            </a:r>
            <a:r>
              <a:rPr lang="en-US" altLang="en-US" sz="2400" dirty="0">
                <a:latin typeface="Calibri" panose="020F0502020204030204" pitchFamily="34" charset="0"/>
              </a:rPr>
              <a:t>]</a:t>
            </a:r>
            <a:r>
              <a:rPr lang="en-US" altLang="en-US" sz="2400" baseline="30000" dirty="0">
                <a:latin typeface="Calibri" panose="020F0502020204030204" pitchFamily="34" charset="0"/>
              </a:rPr>
              <a:t>T</a:t>
            </a:r>
            <a:r>
              <a:rPr lang="en-US" altLang="en-US" sz="2400" dirty="0">
                <a:latin typeface="Calibri" panose="020F0502020204030204" pitchFamily="34" charset="0"/>
              </a:rPr>
              <a:t> in </a:t>
            </a:r>
            <a:r>
              <a:rPr lang="en-US" altLang="en-US" sz="2400" dirty="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 baseline="30000" dirty="0">
                <a:latin typeface="Calibri" panose="020F0502020204030204" pitchFamily="34" charset="0"/>
              </a:rPr>
              <a:t>3</a:t>
            </a:r>
            <a:r>
              <a:rPr lang="en-US" altLang="en-US" sz="2400" dirty="0">
                <a:latin typeface="Calibri" panose="020F0502020204030204" pitchFamily="34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  <a:sym typeface="Euclid Math Two" pitchFamily="18" charset="2"/>
              </a:rPr>
              <a:t>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Z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U={[a 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7</a:t>
            </a:r>
            <a:r>
              <a:rPr lang="en-US" altLang="en-US" sz="2400" dirty="0">
                <a:latin typeface="Calibri" panose="020F0502020204030204" pitchFamily="34" charset="0"/>
              </a:rPr>
              <a:t>  3a]</a:t>
            </a:r>
            <a:r>
              <a:rPr lang="en-US" altLang="en-US" sz="2400" baseline="30000" dirty="0">
                <a:latin typeface="Calibri" panose="020F0502020204030204" pitchFamily="34" charset="0"/>
              </a:rPr>
              <a:t>T</a:t>
            </a:r>
            <a:r>
              <a:rPr lang="en-US" altLang="en-US" sz="2400" dirty="0">
                <a:latin typeface="Calibri" panose="020F0502020204030204" pitchFamily="34" charset="0"/>
              </a:rPr>
              <a:t> in </a:t>
            </a:r>
            <a:r>
              <a:rPr lang="en-US" altLang="en-US" sz="2400" dirty="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 baseline="30000" dirty="0">
                <a:latin typeface="Calibri" panose="020F0502020204030204" pitchFamily="34" charset="0"/>
              </a:rPr>
              <a:t>3</a:t>
            </a:r>
            <a:r>
              <a:rPr lang="en-US" altLang="en-US" sz="2400" dirty="0">
                <a:latin typeface="Calibri" panose="020F0502020204030204" pitchFamily="34" charset="0"/>
              </a:rPr>
              <a:t>: </a:t>
            </a:r>
            <a:r>
              <a:rPr lang="en-US" altLang="en-US" sz="2400" dirty="0" err="1">
                <a:latin typeface="Calibri" panose="020F0502020204030204" pitchFamily="34" charset="0"/>
              </a:rPr>
              <a:t>a</a:t>
            </a:r>
            <a:r>
              <a:rPr lang="en-US" altLang="en-US" sz="2400" dirty="0" err="1">
                <a:latin typeface="Calibri" panose="020F0502020204030204" pitchFamily="34" charset="0"/>
                <a:sym typeface="Euclid Math Two" pitchFamily="18" charset="2"/>
              </a:rPr>
              <a:t></a:t>
            </a:r>
            <a:r>
              <a:rPr lang="en-US" altLang="en-US" sz="2400" dirty="0" err="1">
                <a:latin typeface="Calibri" panose="020F0502020204030204" pitchFamily="34" charset="0"/>
              </a:rPr>
              <a:t>R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W={[5a   b   a-b]</a:t>
            </a:r>
            <a:r>
              <a:rPr lang="en-US" altLang="en-US" sz="2400" baseline="30000" dirty="0">
                <a:latin typeface="Calibri" panose="020F0502020204030204" pitchFamily="34" charset="0"/>
              </a:rPr>
              <a:t>T</a:t>
            </a:r>
            <a:r>
              <a:rPr lang="en-US" altLang="en-US" sz="2400" dirty="0">
                <a:latin typeface="Calibri" panose="020F0502020204030204" pitchFamily="34" charset="0"/>
              </a:rPr>
              <a:t> in </a:t>
            </a:r>
            <a:r>
              <a:rPr lang="en-US" altLang="en-US" sz="2400" dirty="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 baseline="30000" dirty="0">
                <a:latin typeface="Calibri" panose="020F0502020204030204" pitchFamily="34" charset="0"/>
              </a:rPr>
              <a:t>3</a:t>
            </a:r>
            <a:r>
              <a:rPr lang="en-US" altLang="en-US" sz="2400" dirty="0">
                <a:latin typeface="Calibri" panose="020F0502020204030204" pitchFamily="34" charset="0"/>
              </a:rPr>
              <a:t>: </a:t>
            </a:r>
            <a:r>
              <a:rPr lang="en-US" altLang="en-US" sz="2400" dirty="0" err="1">
                <a:latin typeface="Calibri" panose="020F0502020204030204" pitchFamily="34" charset="0"/>
              </a:rPr>
              <a:t>a,b</a:t>
            </a:r>
            <a:r>
              <a:rPr lang="en-US" altLang="en-US" sz="2400" dirty="0" err="1">
                <a:latin typeface="Calibri" panose="020F0502020204030204" pitchFamily="34" charset="0"/>
                <a:sym typeface="Euclid Math Two" pitchFamily="18" charset="2"/>
              </a:rPr>
              <a:t></a:t>
            </a:r>
            <a:r>
              <a:rPr lang="en-US" altLang="en-US" sz="2400" dirty="0" err="1">
                <a:latin typeface="Calibri" panose="020F0502020204030204" pitchFamily="34" charset="0"/>
              </a:rPr>
              <a:t>R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Q={[a  b  |</a:t>
            </a:r>
            <a:r>
              <a:rPr lang="en-US" altLang="en-US" sz="2400" dirty="0" err="1">
                <a:latin typeface="Calibri" panose="020F0502020204030204" pitchFamily="34" charset="0"/>
              </a:rPr>
              <a:t>a+b</a:t>
            </a:r>
            <a:r>
              <a:rPr lang="en-US" altLang="en-US" sz="2400" dirty="0">
                <a:latin typeface="Calibri" panose="020F0502020204030204" pitchFamily="34" charset="0"/>
              </a:rPr>
              <a:t>|]</a:t>
            </a:r>
            <a:r>
              <a:rPr lang="en-US" altLang="en-US" sz="2400" baseline="30000" dirty="0">
                <a:latin typeface="Calibri" panose="020F0502020204030204" pitchFamily="34" charset="0"/>
              </a:rPr>
              <a:t>T</a:t>
            </a:r>
            <a:r>
              <a:rPr lang="en-US" altLang="en-US" sz="2400" dirty="0">
                <a:latin typeface="Calibri" panose="020F0502020204030204" pitchFamily="34" charset="0"/>
              </a:rPr>
              <a:t>: a </a:t>
            </a:r>
            <a:r>
              <a:rPr lang="en-US" altLang="en-US" sz="2400" dirty="0">
                <a:latin typeface="Calibri" panose="020F0502020204030204" pitchFamily="34" charset="0"/>
                <a:sym typeface="Euclid Math Two" pitchFamily="18" charset="2"/>
              </a:rPr>
              <a:t></a:t>
            </a:r>
            <a:r>
              <a:rPr lang="en-US" altLang="en-US" sz="2400" dirty="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H={[a   b  ab]</a:t>
            </a:r>
            <a:r>
              <a:rPr lang="en-US" altLang="en-US" sz="2400" baseline="30000" dirty="0">
                <a:latin typeface="Calibri" panose="020F0502020204030204" pitchFamily="34" charset="0"/>
              </a:rPr>
              <a:t>T</a:t>
            </a:r>
            <a:r>
              <a:rPr lang="en-US" altLang="en-US" sz="2400" dirty="0">
                <a:latin typeface="Calibri" panose="020F0502020204030204" pitchFamily="34" charset="0"/>
              </a:rPr>
              <a:t>: </a:t>
            </a:r>
            <a:r>
              <a:rPr lang="en-US" altLang="en-US" sz="2400" dirty="0" err="1">
                <a:latin typeface="Calibri" panose="020F0502020204030204" pitchFamily="34" charset="0"/>
              </a:rPr>
              <a:t>a,b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sym typeface="Euclid Math Two" pitchFamily="18" charset="2"/>
              </a:rPr>
              <a:t></a:t>
            </a:r>
            <a:r>
              <a:rPr lang="en-US" altLang="en-US" sz="2400" dirty="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P={(</a:t>
            </a:r>
            <a:r>
              <a:rPr lang="en-US" altLang="en-US" sz="2400" dirty="0" err="1">
                <a:latin typeface="Calibri" panose="020F0502020204030204" pitchFamily="34" charset="0"/>
              </a:rPr>
              <a:t>x,y,z</a:t>
            </a:r>
            <a:r>
              <a:rPr lang="en-US" altLang="en-US" sz="2400" dirty="0">
                <a:latin typeface="Calibri" panose="020F0502020204030204" pitchFamily="34" charset="0"/>
              </a:rPr>
              <a:t>)| x-2y+z=0 and 2x-y+3z=0}. P is called the </a:t>
            </a:r>
            <a:r>
              <a:rPr lang="en-US" altLang="en-US" sz="2400" i="1" dirty="0">
                <a:solidFill>
                  <a:srgbClr val="002060"/>
                </a:solidFill>
                <a:latin typeface="Calibri" panose="020F0502020204030204" pitchFamily="34" charset="0"/>
              </a:rPr>
              <a:t>solution space</a:t>
            </a:r>
            <a:r>
              <a:rPr lang="en-US" altLang="en-US" sz="2400" dirty="0">
                <a:latin typeface="Calibri" panose="020F0502020204030204" pitchFamily="34" charset="0"/>
              </a:rPr>
              <a:t> of the system x-2y+z=0 and 2x-y+3z=0.</a:t>
            </a:r>
            <a:endParaRPr lang="en-US" altLang="en-US" sz="2400" baseline="30000" dirty="0">
              <a:latin typeface="Calibri" panose="020F050202020403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AA9A2F2-C8C1-4922-AC72-E615236F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214313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Examples- do your self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6BB95-ED86-420D-87B3-7F5AE3883745}"/>
              </a:ext>
            </a:extLst>
          </p:cNvPr>
          <p:cNvSpPr txBox="1"/>
          <p:nvPr/>
        </p:nvSpPr>
        <p:spPr>
          <a:xfrm>
            <a:off x="5000625" y="1928813"/>
            <a:ext cx="3357563" cy="17541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Nhận xét: các trường hợp sau không là không gian vector con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 có thành phần khác không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 có hệ số bậc cao hoặc tích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 có dấu | |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 có a và a+1 chẳng hạn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3CAAF-6F7C-438A-A152-4866F9190A8F}"/>
              </a:ext>
            </a:extLst>
          </p:cNvPr>
          <p:cNvSpPr txBox="1"/>
          <p:nvPr/>
        </p:nvSpPr>
        <p:spPr>
          <a:xfrm>
            <a:off x="-1476672" y="1764823"/>
            <a:ext cx="10951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V: In</a:t>
            </a:r>
          </a:p>
          <a:p>
            <a:r>
              <a:rPr lang="en-US" dirty="0"/>
              <a:t>U: Not in</a:t>
            </a:r>
          </a:p>
          <a:p>
            <a:r>
              <a:rPr lang="en-US" dirty="0"/>
              <a:t>W: In</a:t>
            </a:r>
          </a:p>
          <a:p>
            <a:r>
              <a:rPr lang="en-US" dirty="0"/>
              <a:t>Q: Not in</a:t>
            </a:r>
          </a:p>
          <a:p>
            <a:r>
              <a:rPr lang="en-US" dirty="0"/>
              <a:t>H: Not in</a:t>
            </a:r>
          </a:p>
          <a:p>
            <a:r>
              <a:rPr lang="en-US" dirty="0"/>
              <a:t>P: 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871A6BB-9713-4A0B-94FF-43F54D2F9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 sz="4000">
                <a:latin typeface="Calibri" panose="020F0502020204030204" pitchFamily="34" charset="0"/>
              </a:rPr>
              <a:t> (</a:t>
            </a:r>
            <a:r>
              <a:rPr lang="en-US" altLang="en-US" sz="3600"/>
              <a:t>hệ trực giao</a:t>
            </a:r>
            <a:r>
              <a:rPr lang="en-US" altLang="en-US" sz="4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F366518-3508-4AED-94BB-ED1C793BB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A set {x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,…,x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  <a:r>
              <a:rPr lang="en-US" altLang="en-US">
                <a:latin typeface="Calibri" panose="020F0502020204030204" pitchFamily="34" charset="0"/>
              </a:rPr>
              <a:t>} is called </a:t>
            </a:r>
            <a:r>
              <a:rPr lang="en-US" altLang="en-US" b="1">
                <a:solidFill>
                  <a:srgbClr val="CC0000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>
                <a:latin typeface="Calibri" panose="020F0502020204030204" pitchFamily="34" charset="0"/>
              </a:rPr>
              <a:t> if 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 is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not zero</a:t>
            </a:r>
            <a:r>
              <a:rPr lang="en-US" altLang="en-US">
                <a:latin typeface="Calibri" panose="020F0502020204030204" pitchFamily="34" charset="0"/>
              </a:rPr>
              <a:t> vector and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 x</a:t>
            </a:r>
            <a:r>
              <a:rPr lang="en-US" altLang="en-US" baseline="-25000">
                <a:solidFill>
                  <a:srgbClr val="CC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•x</a:t>
            </a:r>
            <a:r>
              <a:rPr lang="en-US" altLang="en-US" baseline="-25000">
                <a:solidFill>
                  <a:srgbClr val="CC0000"/>
                </a:solidFill>
                <a:latin typeface="Calibri" panose="020F0502020204030204" pitchFamily="34" charset="0"/>
              </a:rPr>
              <a:t>j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=0</a:t>
            </a:r>
            <a:r>
              <a:rPr lang="en-US" altLang="en-US">
                <a:latin typeface="Calibri" panose="020F0502020204030204" pitchFamily="34" charset="0"/>
              </a:rPr>
              <a:t> for all i≠j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For example, {(1,-1);(1,1)} is an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>
                <a:latin typeface="Calibri" panose="020F0502020204030204" pitchFamily="34" charset="0"/>
              </a:rPr>
              <a:t> in R</a:t>
            </a:r>
            <a:r>
              <a:rPr lang="en-US" altLang="en-US" baseline="30000">
                <a:latin typeface="Calibri" panose="020F0502020204030204" pitchFamily="34" charset="0"/>
              </a:rPr>
              <a:t>2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{(1,1,1);(-1,0,1);(0,1,0)} is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not</a:t>
            </a:r>
            <a:r>
              <a:rPr lang="en-US" altLang="en-US">
                <a:latin typeface="Calibri" panose="020F0502020204030204" pitchFamily="34" charset="0"/>
              </a:rPr>
              <a:t> orthogonal set but {(-1,0,1);(0,1,0)} is a orthogonal set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C4539A4-5970-4891-91A2-F56B50E96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Orthonormal Set</a:t>
            </a:r>
            <a:r>
              <a:rPr lang="en-US" altLang="en-US" sz="4000">
                <a:latin typeface="Calibri" panose="020F0502020204030204" pitchFamily="34" charset="0"/>
              </a:rPr>
              <a:t> (</a:t>
            </a:r>
            <a:r>
              <a:rPr lang="en-US" altLang="en-US" sz="3600"/>
              <a:t>hệ trực chuẩn</a:t>
            </a:r>
            <a:r>
              <a:rPr lang="en-US" altLang="en-US" sz="4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95FBCC1-1758-49F8-8890-A7CA2B8BF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 dirty="0">
                <a:latin typeface="Calibri" panose="020F0502020204030204" pitchFamily="34" charset="0"/>
              </a:rPr>
              <a:t> {x</a:t>
            </a:r>
            <a:r>
              <a:rPr lang="en-US" altLang="en-US" baseline="-25000" dirty="0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} is called 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</a:rPr>
              <a:t>orthonormal set (</a:t>
            </a:r>
            <a:r>
              <a:rPr lang="en-US" altLang="en-US" sz="2800" dirty="0" err="1">
                <a:solidFill>
                  <a:srgbClr val="CC0000"/>
                </a:solidFill>
              </a:rPr>
              <a:t>hệ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dirty="0" err="1">
                <a:solidFill>
                  <a:srgbClr val="CC0000"/>
                </a:solidFill>
              </a:rPr>
              <a:t>trực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dirty="0" err="1">
                <a:solidFill>
                  <a:srgbClr val="CC0000"/>
                </a:solidFill>
              </a:rPr>
              <a:t>chuẩn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en-US" dirty="0">
                <a:latin typeface="Calibri" panose="020F0502020204030204" pitchFamily="34" charset="0"/>
              </a:rPr>
              <a:t> if x</a:t>
            </a:r>
            <a:r>
              <a:rPr lang="en-US" altLang="en-US" baseline="-25000" dirty="0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 is 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</a:rPr>
              <a:t>unit vector</a:t>
            </a:r>
            <a:r>
              <a:rPr lang="en-US" altLang="en-US" dirty="0">
                <a:latin typeface="Calibri" panose="020F0502020204030204" pitchFamily="34" charset="0"/>
              </a:rPr>
              <a:t> for all 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. For example, {(1,0,0);(0,1,0)} is 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</a:rPr>
              <a:t>orthonormal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</a:rPr>
              <a:t>{(-3,0,4);(4,5,3)} is a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orthogonal</a:t>
            </a:r>
            <a:r>
              <a:rPr lang="en-US" altLang="en-US" dirty="0">
                <a:latin typeface="Calibri" panose="020F0502020204030204" pitchFamily="34" charset="0"/>
              </a:rPr>
              <a:t> set,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not a orthonormal</a:t>
            </a:r>
            <a:r>
              <a:rPr lang="en-US" altLang="en-US" dirty="0">
                <a:latin typeface="Calibri" panose="020F0502020204030204" pitchFamily="34" charset="0"/>
              </a:rPr>
              <a:t> set. However, the set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</a:rPr>
              <a:t>   is 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</a:rPr>
              <a:t>orthonormal</a:t>
            </a:r>
          </a:p>
        </p:txBody>
      </p:sp>
      <p:graphicFrame>
        <p:nvGraphicFramePr>
          <p:cNvPr id="57348" name="Object 5">
            <a:extLst>
              <a:ext uri="{FF2B5EF4-FFF2-40B4-BE49-F238E27FC236}">
                <a16:creationId xmlns:a16="http://schemas.microsoft.com/office/drawing/2014/main" id="{FE978178-0040-403F-A08A-737C0260B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0613" y="4354513"/>
          <a:ext cx="422751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1663700" imgH="457200" progId="Equation.DSMT4">
                  <p:embed/>
                </p:oleObj>
              </mc:Choice>
              <mc:Fallback>
                <p:oleObj name="MathType 6.0 Equation" r:id="rId2" imgW="1663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354513"/>
                        <a:ext cx="422751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5561331-CB91-4FA0-A292-85132067C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Examples</a:t>
            </a:r>
            <a:endParaRPr lang="en-US" altLang="en-US" sz="4000">
              <a:latin typeface="Calibri" panose="020F0502020204030204" pitchFamily="34" charset="0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A811690-4DA1-4526-A8F6-C6C2EE628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5FB6A5B0-9364-4EEF-951F-0B375B50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standard basis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of R</a:t>
            </a:r>
            <a:r>
              <a:rPr lang="en-US" altLang="en-US" baseline="3000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{E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,E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,…,E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is orthonormal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If {F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is orthogonal then {a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,a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,…,a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is also orthogonal for any nonzero scalar a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i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is a linearly independent set 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25E2B93-4B93-4FDB-9B84-E2359C659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Pythagoras’s Theorem</a:t>
            </a:r>
            <a:endParaRPr lang="en-US" altLang="en-US" sz="4000">
              <a:latin typeface="Calibri" panose="020F0502020204030204" pitchFamily="34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6283E4B-E34B-4A3A-8ECF-4248E9B67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22CC5A76-4D5B-4BE3-9CE1-F6DFA025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If {F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is orthogonal then </a:t>
            </a:r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04F328C7-A286-47DA-BD25-FDE195BA1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427288"/>
          <a:ext cx="7159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2705100" imgH="292100" progId="Equation.DSMT4">
                  <p:embed/>
                </p:oleObj>
              </mc:Choice>
              <mc:Fallback>
                <p:oleObj name="MathType 6.0 Equation" r:id="rId2" imgW="27051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7288"/>
                        <a:ext cx="71596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7E244CE-23F2-4B02-B442-5696D078C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44450"/>
            <a:ext cx="6840537" cy="798513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Expansion Theorem</a:t>
            </a:r>
            <a:endParaRPr lang="en-US" altLang="en-US" sz="4000">
              <a:latin typeface="Calibri" panose="020F0502020204030204" pitchFamily="34" charset="0"/>
            </a:endParaRP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9A358DA-E8BF-4E1B-8E58-0B4591C0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820738"/>
            <a:ext cx="8229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Let {F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be a orthogonal basis of a subspace U and X is in U. Then  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06AEFB9C-FACE-418F-BA5C-BA75CFD97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78013"/>
          <a:ext cx="678973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400" imgH="469900" progId="Equation.DSMT4">
                  <p:embed/>
                </p:oleObj>
              </mc:Choice>
              <mc:Fallback>
                <p:oleObj name="Equation" r:id="rId3" imgW="25654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78013"/>
                        <a:ext cx="6789737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57763D5-FB3D-4D76-9793-A901E7D60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4513"/>
            <a:ext cx="6429375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3F14E-020D-4B4E-8DF9-7E442B68D8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4175125"/>
            <a:ext cx="559117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DBFEC75-1B07-4A81-A147-805E8F9DF0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en-US" sz="6600" b="1">
                <a:solidFill>
                  <a:srgbClr val="003399"/>
                </a:solidFill>
                <a:latin typeface="Calibri" panose="020F0502020204030204" pitchFamily="34" charset="0"/>
              </a:rPr>
              <a:t>5.4.</a:t>
            </a:r>
            <a:r>
              <a:rPr lang="en-US" altLang="en-US" sz="6600" b="1">
                <a:solidFill>
                  <a:srgbClr val="CC0000"/>
                </a:solidFill>
                <a:latin typeface="Calibri" panose="020F0502020204030204" pitchFamily="34" charset="0"/>
              </a:rPr>
              <a:t> Rank of a matrix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28FC02F-5C94-4F8E-9BD2-883A23F587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003399"/>
                </a:solidFill>
              </a:rPr>
              <a:t>Hạng của ma trận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42470EC-F143-4C16-A96F-11C17A17B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en-US" sz="6600" b="1">
                <a:solidFill>
                  <a:srgbClr val="CC0000"/>
                </a:solidFill>
                <a:latin typeface="Calibri" panose="020F0502020204030204" pitchFamily="34" charset="0"/>
              </a:rPr>
              <a:t>Rank of a matrix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B480F57-5D7C-4DF2-ABC9-0C97F9893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If A is carried to </a:t>
            </a:r>
            <a:r>
              <a:rPr lang="en-US" altLang="en-US">
                <a:solidFill>
                  <a:srgbClr val="000099"/>
                </a:solidFill>
                <a:latin typeface="Calibri" panose="020F0502020204030204" pitchFamily="34" charset="0"/>
              </a:rPr>
              <a:t>row-echelon form</a:t>
            </a:r>
            <a:r>
              <a:rPr lang="en-US" altLang="en-US">
                <a:latin typeface="Calibri" panose="020F0502020204030204" pitchFamily="34" charset="0"/>
              </a:rPr>
              <a:t>  then </a:t>
            </a:r>
            <a:r>
              <a:rPr lang="en-US" altLang="en-US">
                <a:solidFill>
                  <a:srgbClr val="000099"/>
                </a:solidFill>
                <a:latin typeface="Calibri" panose="020F0502020204030204" pitchFamily="34" charset="0"/>
              </a:rPr>
              <a:t>rankA=number of leading 1’s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If A is an </a:t>
            </a: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m</a:t>
            </a:r>
            <a:r>
              <a:rPr lang="en-US" altLang="en-US" b="1">
                <a:latin typeface="Calibri" panose="020F0502020204030204" pitchFamily="34" charset="0"/>
              </a:rPr>
              <a:t>x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>
                <a:latin typeface="Calibri" panose="020F0502020204030204" pitchFamily="34" charset="0"/>
              </a:rPr>
              <a:t> </a:t>
            </a:r>
            <a:r>
              <a:rPr lang="en-US" altLang="en-US">
                <a:latin typeface="Calibri" panose="020F0502020204030204" pitchFamily="34" charset="0"/>
              </a:rPr>
              <a:t>matrix then </a:t>
            </a:r>
            <a:r>
              <a:rPr lang="en-US" altLang="en-US" b="1">
                <a:latin typeface="Calibri" panose="020F0502020204030204" pitchFamily="34" charset="0"/>
              </a:rPr>
              <a:t>rankA≤min{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>
                <a:latin typeface="Calibri" panose="020F0502020204030204" pitchFamily="34" charset="0"/>
              </a:rPr>
              <a:t>,</a:t>
            </a: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m</a:t>
            </a:r>
            <a:r>
              <a:rPr lang="en-US" altLang="en-US" b="1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rankA=rank(A</a:t>
            </a:r>
            <a:r>
              <a:rPr lang="en-US" altLang="en-US" baseline="30000">
                <a:latin typeface="Calibri" panose="020F0502020204030204" pitchFamily="34" charset="0"/>
              </a:rPr>
              <a:t>T</a:t>
            </a:r>
            <a:r>
              <a:rPr lang="en-US" altLang="en-US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18AFBB4-117E-4B8F-8599-6CCB5DD16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FF0000"/>
                </a:solidFill>
                <a:latin typeface="Calibri" panose="020F0502020204030204" pitchFamily="34" charset="0"/>
              </a:rPr>
              <a:t>rowA</a:t>
            </a:r>
            <a:r>
              <a:rPr lang="en-US" altLang="en-US" sz="6000" b="1">
                <a:solidFill>
                  <a:srgbClr val="003399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6000" b="1">
                <a:solidFill>
                  <a:srgbClr val="FF0000"/>
                </a:solidFill>
                <a:latin typeface="Calibri" panose="020F0502020204030204" pitchFamily="34" charset="0"/>
              </a:rPr>
              <a:t>colA</a:t>
            </a:r>
            <a:r>
              <a:rPr lang="en-US" altLang="en-US" sz="6000" b="1">
                <a:solidFill>
                  <a:srgbClr val="003399"/>
                </a:solidFill>
                <a:latin typeface="Calibri" panose="020F0502020204030204" pitchFamily="34" charset="0"/>
              </a:rPr>
              <a:t> subspaces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F3BB01F-6024-4479-9F1B-B63DFFFF9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99"/>
                </a:solidFill>
                <a:latin typeface="Calibri" panose="020F0502020204030204" pitchFamily="34" charset="0"/>
              </a:rPr>
              <a:t>rowA</a:t>
            </a:r>
            <a:r>
              <a:rPr lang="en-US" altLang="en-US">
                <a:latin typeface="Calibri" panose="020F0502020204030204" pitchFamily="34" charset="0"/>
              </a:rPr>
              <a:t>=span{rows of matrix A} 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99"/>
                </a:solidFill>
                <a:latin typeface="Calibri" panose="020F0502020204030204" pitchFamily="34" charset="0"/>
              </a:rPr>
              <a:t>colA</a:t>
            </a:r>
            <a:r>
              <a:rPr lang="en-US" altLang="en-US">
                <a:latin typeface="Calibri" panose="020F0502020204030204" pitchFamily="34" charset="0"/>
              </a:rPr>
              <a:t>=span{columns of A}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dim(rowA)=dim(colA)=rankA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For example, find bases of 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colA </a:t>
            </a:r>
            <a:r>
              <a:rPr lang="en-US" altLang="en-US">
                <a:latin typeface="Calibri" panose="020F0502020204030204" pitchFamily="34" charset="0"/>
              </a:rPr>
              <a:t>and 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rowA</a:t>
            </a:r>
            <a:r>
              <a:rPr lang="en-US" altLang="en-US">
                <a:latin typeface="Calibri" panose="020F0502020204030204" pitchFamily="34" charset="0"/>
              </a:rPr>
              <a:t> if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01BB5D7D-5E9A-4A7D-84DC-702AC420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03937273-09D3-406A-89FF-5CA6EC330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005263"/>
          <a:ext cx="316865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1485900" imgH="1143000" progId="Equation.DSMT4">
                  <p:embed/>
                </p:oleObj>
              </mc:Choice>
              <mc:Fallback>
                <p:oleObj name="MathType 6.0 Equation" r:id="rId2" imgW="148590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05263"/>
                        <a:ext cx="316865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17C370D9-CC41-42A0-8F9B-257F1C4AAD2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03350" y="692150"/>
          <a:ext cx="5400675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2781300" imgH="2311400" progId="Equation.DSMT4">
                  <p:embed/>
                </p:oleObj>
              </mc:Choice>
              <mc:Fallback>
                <p:oleObj name="MathType 6.0 Equation" r:id="rId2" imgW="2781300" imgH="2311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92150"/>
                        <a:ext cx="5400675" cy="449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Oval 3">
            <a:extLst>
              <a:ext uri="{FF2B5EF4-FFF2-40B4-BE49-F238E27FC236}">
                <a16:creationId xmlns:a16="http://schemas.microsoft.com/office/drawing/2014/main" id="{0C8174B0-5D6B-4253-B29A-C72FBF18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852738"/>
            <a:ext cx="5048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5540" name="Oval 4">
            <a:extLst>
              <a:ext uri="{FF2B5EF4-FFF2-40B4-BE49-F238E27FC236}">
                <a16:creationId xmlns:a16="http://schemas.microsoft.com/office/drawing/2014/main" id="{AA9C362C-C441-49F7-976D-FB5A552B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357563"/>
            <a:ext cx="5048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5541" name="Oval 5">
            <a:extLst>
              <a:ext uri="{FF2B5EF4-FFF2-40B4-BE49-F238E27FC236}">
                <a16:creationId xmlns:a16="http://schemas.microsoft.com/office/drawing/2014/main" id="{7C191D92-0481-4A25-BB7A-FAE410F0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3789363"/>
            <a:ext cx="5048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5542" name="Oval 6">
            <a:extLst>
              <a:ext uri="{FF2B5EF4-FFF2-40B4-BE49-F238E27FC236}">
                <a16:creationId xmlns:a16="http://schemas.microsoft.com/office/drawing/2014/main" id="{69E536C9-C440-4A0F-8D47-867FCA91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221163"/>
            <a:ext cx="5048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8A653B9F-39E3-43A7-8F4C-50312B1B5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300663"/>
            <a:ext cx="697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A basis of 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rowA</a:t>
            </a: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 is {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 b="1" baseline="-25000">
                <a:solidFill>
                  <a:srgbClr val="0066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,r</a:t>
            </a:r>
            <a:r>
              <a:rPr lang="en-US" altLang="en-US" sz="2800" b="1" baseline="-25000">
                <a:solidFill>
                  <a:srgbClr val="0066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,r</a:t>
            </a:r>
            <a:r>
              <a:rPr lang="en-US" altLang="en-US" sz="2800" b="1" baseline="-25000">
                <a:solidFill>
                  <a:srgbClr val="00660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,r</a:t>
            </a:r>
            <a:r>
              <a:rPr lang="en-US" altLang="en-US" sz="2800" b="1" baseline="-2500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} and 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dim(rowA)=4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7D44527D-A177-4434-812E-7872D6972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949950"/>
            <a:ext cx="6753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A basis of 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colA</a:t>
            </a: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 is {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en-US" sz="28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,c</a:t>
            </a:r>
            <a:r>
              <a:rPr lang="en-US" altLang="en-US" sz="28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,c</a:t>
            </a:r>
            <a:r>
              <a:rPr lang="en-US" altLang="en-US" sz="28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,c</a:t>
            </a:r>
            <a:r>
              <a:rPr lang="en-US" altLang="en-US" sz="28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4</a:t>
            </a: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} and 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dim(colA)=4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696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561720A-FFC0-4E39-9A48-68FA49CBA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en-US" sz="6600" b="1">
                <a:solidFill>
                  <a:srgbClr val="FF0000"/>
                </a:solidFill>
                <a:latin typeface="Calibri" panose="020F0502020204030204" pitchFamily="34" charset="0"/>
              </a:rPr>
              <a:t>Theorem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4AECB34-E510-471F-8962-548E001E6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An nxn matrix A is invertible if and only if rankA=n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3399"/>
                </a:solidFill>
                <a:latin typeface="Calibri" panose="020F0502020204030204" pitchFamily="34" charset="0"/>
              </a:rPr>
              <a:t>If an mxn matrix B has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rank n</a:t>
            </a:r>
            <a:r>
              <a:rPr lang="en-US" altLang="en-US">
                <a:solidFill>
                  <a:srgbClr val="003399"/>
                </a:solidFill>
                <a:latin typeface="Calibri" panose="020F0502020204030204" pitchFamily="34" charset="0"/>
              </a:rPr>
              <a:t> then the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n columns</a:t>
            </a:r>
            <a:r>
              <a:rPr lang="en-US" altLang="en-US">
                <a:solidFill>
                  <a:srgbClr val="003399"/>
                </a:solidFill>
                <a:latin typeface="Calibri" panose="020F0502020204030204" pitchFamily="34" charset="0"/>
              </a:rPr>
              <a:t> of B is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linearly independent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If A is mxn matrix and m&gt;n then the set of m rows of A is not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9989C5-1FFF-478A-8855-E4125D34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2F64FAE-78BA-4542-8808-F76747BF5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A subspace either has only one or infinite many vectors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Example, {0} has only vector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If a subspace U has nonzero vector X then </a:t>
            </a:r>
            <a:r>
              <a:rPr lang="en-US" altLang="en-US" dirty="0" err="1">
                <a:latin typeface="Calibri" panose="020F0502020204030204" pitchFamily="34" charset="0"/>
              </a:rPr>
              <a:t>aX</a:t>
            </a:r>
            <a:r>
              <a:rPr lang="en-US" altLang="en-US" dirty="0">
                <a:latin typeface="Calibri" panose="020F0502020204030204" pitchFamily="34" charset="0"/>
              </a:rPr>
              <a:t> is also in U (by S3). Then U has infinite many vector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94EEA9D-D466-4DCA-9351-38946FE62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 If an mx</a:t>
            </a:r>
            <a:r>
              <a:rPr lang="en-US" altLang="en-US" b="1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 matrix A has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rank r</a:t>
            </a:r>
            <a:r>
              <a:rPr lang="en-US" altLang="en-US">
                <a:latin typeface="Calibri" panose="020F0502020204030204" pitchFamily="34" charset="0"/>
              </a:rPr>
              <a:t> then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The equation AX=0 has </a:t>
            </a:r>
            <a:r>
              <a:rPr lang="en-US" altLang="en-US" b="1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-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en-US">
                <a:latin typeface="Calibri" panose="020F0502020204030204" pitchFamily="34" charset="0"/>
              </a:rPr>
              <a:t> basic solutions 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,…,X</a:t>
            </a:r>
            <a:r>
              <a:rPr lang="en-US" altLang="en-US" b="1" baseline="-25000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 baseline="-25000">
                <a:latin typeface="Calibri" panose="020F0502020204030204" pitchFamily="34" charset="0"/>
              </a:rPr>
              <a:t>-</a:t>
            </a:r>
            <a:r>
              <a:rPr lang="en-US" altLang="en-US" b="1" baseline="-2500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{X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,…,X</a:t>
            </a:r>
            <a:r>
              <a:rPr lang="en-US" altLang="en-US" b="1" baseline="-25000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 baseline="-25000">
                <a:latin typeface="Calibri" panose="020F0502020204030204" pitchFamily="34" charset="0"/>
              </a:rPr>
              <a:t>-</a:t>
            </a:r>
            <a:r>
              <a:rPr lang="en-US" altLang="en-US" b="1" baseline="-2500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en-US">
                <a:latin typeface="Calibri" panose="020F0502020204030204" pitchFamily="34" charset="0"/>
              </a:rPr>
              <a:t>} is a </a:t>
            </a:r>
            <a:r>
              <a:rPr lang="en-US" altLang="en-US" b="1">
                <a:latin typeface="Calibri" panose="020F0502020204030204" pitchFamily="34" charset="0"/>
              </a:rPr>
              <a:t>basis</a:t>
            </a:r>
            <a:r>
              <a:rPr lang="en-US" altLang="en-US">
                <a:latin typeface="Calibri" panose="020F0502020204030204" pitchFamily="34" charset="0"/>
              </a:rPr>
              <a:t> of </a:t>
            </a: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nullA 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Dim </a:t>
            </a: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nullA</a:t>
            </a:r>
            <a:r>
              <a:rPr lang="en-US" altLang="en-US">
                <a:latin typeface="Calibri" panose="020F0502020204030204" pitchFamily="34" charset="0"/>
              </a:rPr>
              <a:t>=</a:t>
            </a:r>
            <a:r>
              <a:rPr lang="en-US" altLang="en-US" b="1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-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imA=colA</a:t>
            </a:r>
            <a:r>
              <a:rPr lang="en-US" altLang="en-US">
                <a:latin typeface="Calibri" panose="020F0502020204030204" pitchFamily="34" charset="0"/>
              </a:rPr>
              <a:t> and 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Dim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imA</a:t>
            </a:r>
            <a:r>
              <a:rPr lang="en-US" altLang="en-US">
                <a:latin typeface="Calibri" panose="020F0502020204030204" pitchFamily="34" charset="0"/>
              </a:rPr>
              <a:t>=dim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colA</a:t>
            </a:r>
            <a:r>
              <a:rPr lang="en-US" altLang="en-US">
                <a:latin typeface="Calibri" panose="020F0502020204030204" pitchFamily="34" charset="0"/>
              </a:rPr>
              <a:t>=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rankA=r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76AA009-10DC-4A5C-A71E-9E05B3E0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600" b="1">
                <a:solidFill>
                  <a:srgbClr val="006600"/>
                </a:solidFill>
                <a:latin typeface="Calibri" panose="020F0502020204030204" pitchFamily="34" charset="0"/>
              </a:rPr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3B6BD8C-D7E9-4C8B-8B7A-9E82C68A2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3D66CDA-E90A-47B5-BDDE-0D11D884B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5DFA074B-101F-44CC-8062-18F18178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393825"/>
            <a:ext cx="8196262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699F000-EEC0-40B3-AC01-B482906E3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endParaRPr lang="en-US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3BAEE93-6EF8-4EC0-873C-801218C82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E6ECD574-C8EC-4D04-9B90-55694024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773238"/>
            <a:ext cx="9055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1F4FB64-A5CA-4F0B-BCB3-25ECF849A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 Find a basis and dimU if: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U=span{(1,-1,2,0);(-2,1,0,1);(-1,0,0,1); (1,0,1,2)}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U=span{(1,-1,3,0);(5,-2,4,3);(-2,0,7,1)}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U=span{(-1,4,3);(3,0,-2);(-6,2,0)}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U={(a,b,c):a+b+c=0}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U={[a  b  0]</a:t>
            </a:r>
            <a:r>
              <a:rPr lang="en-US" altLang="en-US" baseline="30000">
                <a:latin typeface="Calibri" panose="020F0502020204030204" pitchFamily="34" charset="0"/>
              </a:rPr>
              <a:t>T</a:t>
            </a:r>
            <a:r>
              <a:rPr lang="en-US" altLang="en-US">
                <a:latin typeface="Calibri" panose="020F0502020204030204" pitchFamily="34" charset="0"/>
              </a:rPr>
              <a:t>: a,b in R}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DFDE9F4-3711-4824-BCCB-9A75072B0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600" b="1">
                <a:solidFill>
                  <a:srgbClr val="006600"/>
                </a:solidFill>
                <a:latin typeface="Calibri" panose="020F0502020204030204" pitchFamily="34" charset="0"/>
              </a:rPr>
              <a:t>Examples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67D02165-DC0F-4D37-AD1A-873BC6D41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202D90AD-0BF6-4ACF-9468-E0DBCDC5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2943225"/>
            <a:ext cx="409892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 b="1">
                <a:solidFill>
                  <a:srgbClr val="CC0000"/>
                </a:solidFill>
              </a:rPr>
              <a:t>Thanks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85A5597-9A2C-493E-9639-F47B7B30BA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714375"/>
            <a:ext cx="8258175" cy="4525963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A is an mxn matrix, if X is nx1 matrix then AX is mx1 matrix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nullA </a:t>
            </a:r>
            <a:r>
              <a:rPr lang="en-US" altLang="en-US" sz="2400">
                <a:latin typeface="Calibri" panose="020F0502020204030204" pitchFamily="34" charset="0"/>
              </a:rPr>
              <a:t>= {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>
                <a:latin typeface="Calibri" panose="020F0502020204030204" pitchFamily="34" charset="0"/>
              </a:rPr>
              <a:t>in R</a:t>
            </a:r>
            <a:r>
              <a:rPr lang="en-US" altLang="en-US" sz="2400" baseline="30000">
                <a:latin typeface="Calibri" panose="020F0502020204030204" pitchFamily="34" charset="0"/>
              </a:rPr>
              <a:t>n</a:t>
            </a:r>
            <a:r>
              <a:rPr lang="en-US" altLang="en-US" sz="2400">
                <a:latin typeface="Calibri" panose="020F0502020204030204" pitchFamily="34" charset="0"/>
              </a:rPr>
              <a:t>: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AX=0</a:t>
            </a:r>
            <a:r>
              <a:rPr lang="en-US" altLang="en-US" sz="2400">
                <a:latin typeface="Calibri" panose="020F0502020204030204" pitchFamily="34" charset="0"/>
              </a:rPr>
              <a:t>}</a:t>
            </a:r>
            <a:endParaRPr lang="en-US" altLang="en-US" sz="2400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imA </a:t>
            </a:r>
            <a:r>
              <a:rPr lang="en-US" altLang="en-US" sz="2400">
                <a:latin typeface="Calibri" panose="020F0502020204030204" pitchFamily="34" charset="0"/>
              </a:rPr>
              <a:t>= {</a:t>
            </a: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AX</a:t>
            </a:r>
            <a:r>
              <a:rPr lang="en-US" altLang="en-US" sz="2400">
                <a:latin typeface="Calibri" panose="020F0502020204030204" pitchFamily="34" charset="0"/>
              </a:rPr>
              <a:t>: X is in R</a:t>
            </a:r>
            <a:r>
              <a:rPr lang="en-US" altLang="en-US" sz="2400" baseline="30000">
                <a:latin typeface="Calibri" panose="020F0502020204030204" pitchFamily="34" charset="0"/>
              </a:rPr>
              <a:t>n</a:t>
            </a:r>
            <a:r>
              <a:rPr lang="en-US" altLang="en-US" sz="2400">
                <a:latin typeface="Calibri" panose="020F0502020204030204" pitchFamily="34" charset="0"/>
              </a:rPr>
              <a:t>}</a:t>
            </a:r>
            <a:endParaRPr lang="en-US" altLang="en-US" sz="2400" b="1" baseline="30000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baseline="30000">
              <a:latin typeface="Calibri" panose="020F0502020204030204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B327CAC-E28A-4C6C-BF5A-5F79F04EE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214313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Null space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image space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 of a matrix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F31F3CAA-4A4C-48B2-A799-B4BED2794CE7}"/>
              </a:ext>
            </a:extLst>
          </p:cNvPr>
          <p:cNvSpPr>
            <a:spLocks noChangeArrowheads="1"/>
          </p:cNvSpPr>
          <p:nvPr/>
        </p:nvSpPr>
        <p:spPr bwMode="auto">
          <a:xfrm rot="-1898123">
            <a:off x="3060700" y="1804988"/>
            <a:ext cx="1366838" cy="15843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399" name="Oval 7">
            <a:extLst>
              <a:ext uri="{FF2B5EF4-FFF2-40B4-BE49-F238E27FC236}">
                <a16:creationId xmlns:a16="http://schemas.microsoft.com/office/drawing/2014/main" id="{703F20AF-52CF-44D6-B3E0-8FC88D43C100}"/>
              </a:ext>
            </a:extLst>
          </p:cNvPr>
          <p:cNvSpPr>
            <a:spLocks noChangeArrowheads="1"/>
          </p:cNvSpPr>
          <p:nvPr/>
        </p:nvSpPr>
        <p:spPr bwMode="auto">
          <a:xfrm rot="2481084">
            <a:off x="6083300" y="1584325"/>
            <a:ext cx="1728788" cy="1944688"/>
          </a:xfrm>
          <a:prstGeom prst="ellipse">
            <a:avLst/>
          </a:prstGeom>
          <a:solidFill>
            <a:srgbClr val="0066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0" name="Oval 8">
            <a:extLst>
              <a:ext uri="{FF2B5EF4-FFF2-40B4-BE49-F238E27FC236}">
                <a16:creationId xmlns:a16="http://schemas.microsoft.com/office/drawing/2014/main" id="{69FDEEE3-B62C-477B-9EB1-BEED78F7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379663"/>
            <a:ext cx="576262" cy="57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3300"/>
              </a:solidFill>
            </a:endParaRPr>
          </a:p>
        </p:txBody>
      </p:sp>
      <p:sp>
        <p:nvSpPr>
          <p:cNvPr id="59405" name="Line 13">
            <a:extLst>
              <a:ext uri="{FF2B5EF4-FFF2-40B4-BE49-F238E27FC236}">
                <a16:creationId xmlns:a16="http://schemas.microsoft.com/office/drawing/2014/main" id="{2F686E85-71ED-472F-8A24-5E35F7B5C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1847850"/>
            <a:ext cx="3241675" cy="244475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4">
            <a:extLst>
              <a:ext uri="{FF2B5EF4-FFF2-40B4-BE49-F238E27FC236}">
                <a16:creationId xmlns:a16="http://schemas.microsoft.com/office/drawing/2014/main" id="{5AC82268-F55B-4589-B267-A07977B40D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3128963"/>
            <a:ext cx="2981325" cy="187325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8455A79C-D911-4C69-83AE-89CB3B6D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2092325"/>
            <a:ext cx="792162" cy="1052513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6749F46C-4A84-4C22-B94A-753E3412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2314575"/>
            <a:ext cx="344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FF00"/>
                </a:solidFill>
              </a:rPr>
              <a:t>•</a:t>
            </a:r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CC2E98F2-2FB7-41C0-B1DB-4F558E1E0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379663"/>
            <a:ext cx="2952750" cy="2174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2">
            <a:extLst>
              <a:ext uri="{FF2B5EF4-FFF2-40B4-BE49-F238E27FC236}">
                <a16:creationId xmlns:a16="http://schemas.microsoft.com/office/drawing/2014/main" id="{DD6FFFC3-C613-460C-B260-9C737973E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4125" y="2668588"/>
            <a:ext cx="2867025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6">
            <a:extLst>
              <a:ext uri="{FF2B5EF4-FFF2-40B4-BE49-F238E27FC236}">
                <a16:creationId xmlns:a16="http://schemas.microsoft.com/office/drawing/2014/main" id="{317732FE-1F42-4651-920E-007E22305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592388"/>
            <a:ext cx="12954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2BA9914B-B571-49A9-A528-5A2D5644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23272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nullA</a:t>
            </a: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650E2C4F-2F06-4885-AAEE-E2995969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5" y="2428875"/>
            <a:ext cx="77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latin typeface="Calibri" panose="020F0502020204030204" pitchFamily="34" charset="0"/>
              </a:rPr>
              <a:t>imA</a:t>
            </a: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F989845F-4919-4A63-B6AC-5EE9337AC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447925"/>
            <a:ext cx="11509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E9CB2063-1A73-4058-A1E2-E91554E3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19431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A</a:t>
            </a:r>
          </a:p>
        </p:txBody>
      </p:sp>
      <p:graphicFrame>
        <p:nvGraphicFramePr>
          <p:cNvPr id="59413" name="Object 21">
            <a:extLst>
              <a:ext uri="{FF2B5EF4-FFF2-40B4-BE49-F238E27FC236}">
                <a16:creationId xmlns:a16="http://schemas.microsoft.com/office/drawing/2014/main" id="{42DAB69A-A8AF-4117-BDA1-B232A89C6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2932113"/>
          <a:ext cx="592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228501" imgH="203112" progId="Equation.DSMT4">
                  <p:embed/>
                </p:oleObj>
              </mc:Choice>
              <mc:Fallback>
                <p:oleObj name="MathType 6.0 Equation" r:id="rId2" imgW="228501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932113"/>
                        <a:ext cx="5921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Object 23">
            <a:extLst>
              <a:ext uri="{FF2B5EF4-FFF2-40B4-BE49-F238E27FC236}">
                <a16:creationId xmlns:a16="http://schemas.microsoft.com/office/drawing/2014/main" id="{22AE5294-9586-4CCA-83AC-BF6582F347D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345363" y="1370013"/>
          <a:ext cx="6826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4" imgW="241195" imgH="203112" progId="Equation.DSMT4">
                  <p:embed/>
                </p:oleObj>
              </mc:Choice>
              <mc:Fallback>
                <p:oleObj name="MathType 6.0 Equation" r:id="rId4" imgW="241195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1370013"/>
                        <a:ext cx="6826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8" name="Line 26">
            <a:extLst>
              <a:ext uri="{FF2B5EF4-FFF2-40B4-BE49-F238E27FC236}">
                <a16:creationId xmlns:a16="http://schemas.microsoft.com/office/drawing/2014/main" id="{12F3ED24-DB1A-4860-9960-71CB50328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2663825"/>
            <a:ext cx="12954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F47B501E-7852-4F55-99BB-467308706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3348038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zero vector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92BC7-DB2C-4777-AE66-41F965A744FB}"/>
              </a:ext>
            </a:extLst>
          </p:cNvPr>
          <p:cNvSpPr txBox="1"/>
          <p:nvPr/>
        </p:nvSpPr>
        <p:spPr>
          <a:xfrm>
            <a:off x="71438" y="4192588"/>
            <a:ext cx="4429125" cy="193899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nullA ={X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in R</a:t>
            </a:r>
            <a:r>
              <a:rPr lang="en-US" sz="2000" baseline="30000" dirty="0">
                <a:latin typeface="Calibri" pitchFamily="34" charset="0"/>
                <a:cs typeface="Calibri" pitchFamily="34" charset="0"/>
                <a:sym typeface="Euclid Symbol"/>
              </a:rPr>
              <a:t>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:AX=0} is a subspace of R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Wingdings 2"/>
              </a:rPr>
              <a:t>   A.0=0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</a:t>
            </a:r>
            <a:r>
              <a:rPr lang="en-US" sz="2000" dirty="0">
                <a:latin typeface="Calibri" pitchFamily="34" charset="0"/>
                <a:cs typeface="Calibri" pitchFamily="34" charset="0"/>
                <a:sym typeface="Wingdings 2"/>
              </a:rPr>
              <a:t>0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nullA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Wingdings 2"/>
              </a:rPr>
              <a:t>  X,Y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nullA AX=0, AY=0   A(X+Y)=AX+AY=0 (X+Y) nullA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Wingdings 2"/>
              </a:rPr>
              <a:t>  X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nullA, a R  AX=0  A(aX)=a(AX)=0  aXnullA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BC1DB0-635D-400F-8D60-28E1B54CF038}"/>
              </a:ext>
            </a:extLst>
          </p:cNvPr>
          <p:cNvSpPr txBox="1"/>
          <p:nvPr/>
        </p:nvSpPr>
        <p:spPr>
          <a:xfrm>
            <a:off x="4714875" y="4205288"/>
            <a:ext cx="4286250" cy="193833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imA ={AX:X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is in R</a:t>
            </a:r>
            <a:r>
              <a:rPr lang="en-US" sz="2000" baseline="30000" dirty="0">
                <a:latin typeface="Calibri" pitchFamily="34" charset="0"/>
                <a:cs typeface="Calibri" pitchFamily="34" charset="0"/>
                <a:sym typeface="Euclid Symbol"/>
              </a:rPr>
              <a:t>n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}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a subspace of R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Wingdings 2"/>
              </a:rPr>
              <a:t>   0=A.0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</a:t>
            </a:r>
            <a:r>
              <a:rPr lang="en-US" sz="2000" dirty="0">
                <a:latin typeface="Calibri" pitchFamily="34" charset="0"/>
                <a:cs typeface="Calibri" pitchFamily="34" charset="0"/>
                <a:sym typeface="Wingdings 2"/>
              </a:rPr>
              <a:t>0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imA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Wingdings 2"/>
              </a:rPr>
              <a:t>  AX,AY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imA AX+AY=A(X+Y)=AZ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AX+AY imA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Wingdings 2"/>
              </a:rPr>
              <a:t>  AX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imA, a R  a(AX)=A(aX)=AZ  a(AX)imA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  <p:bldP spid="59398" grpId="0" animBg="1"/>
      <p:bldP spid="59399" grpId="0" animBg="1"/>
      <p:bldP spid="59400" grpId="0" animBg="1"/>
      <p:bldP spid="59407" grpId="0" animBg="1"/>
      <p:bldP spid="59403" grpId="0"/>
      <p:bldP spid="59409" grpId="0"/>
      <p:bldP spid="59410" grpId="0"/>
      <p:bldP spid="59412" grpId="0"/>
      <p:bldP spid="59419" grpId="0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2">
            <a:extLst>
              <a:ext uri="{FF2B5EF4-FFF2-40B4-BE49-F238E27FC236}">
                <a16:creationId xmlns:a16="http://schemas.microsoft.com/office/drawing/2014/main" id="{63539A65-8B9F-4C4F-BAF2-F63D0992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72348">
            <a:off x="3776663" y="4913313"/>
            <a:ext cx="49688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>
            <a:extLst>
              <a:ext uri="{FF2B5EF4-FFF2-40B4-BE49-F238E27FC236}">
                <a16:creationId xmlns:a16="http://schemas.microsoft.com/office/drawing/2014/main" id="{58050A28-17E9-4F6D-9213-42C469027D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7715250" cy="4525962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For example, </a:t>
            </a:r>
            <a:endParaRPr lang="en-US" altLang="en-US" sz="2800" baseline="30000">
              <a:latin typeface="Calibri" panose="020F0502020204030204" pitchFamily="34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FBC65A2-02BA-4011-B9F4-3ACB04F1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714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Null space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 nullA={X:AX=0}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509" name="Object 20">
            <a:extLst>
              <a:ext uri="{FF2B5EF4-FFF2-40B4-BE49-F238E27FC236}">
                <a16:creationId xmlns:a16="http://schemas.microsoft.com/office/drawing/2014/main" id="{B19BA737-1003-495A-A6B0-19699A093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420938"/>
          <a:ext cx="7245350" cy="285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3" imgW="3975100" imgH="1574800" progId="Equation.DSMT4">
                  <p:embed/>
                </p:oleObj>
              </mc:Choice>
              <mc:Fallback>
                <p:oleObj name="MathType 6.0 Equation" r:id="rId3" imgW="3975100" imgH="1574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20938"/>
                        <a:ext cx="7245350" cy="285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1">
            <a:extLst>
              <a:ext uri="{FF2B5EF4-FFF2-40B4-BE49-F238E27FC236}">
                <a16:creationId xmlns:a16="http://schemas.microsoft.com/office/drawing/2014/main" id="{6294B79B-98A9-4679-B275-2742780A5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268413"/>
          <a:ext cx="286226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5" imgW="1244600" imgH="508000" progId="Equation.DSMT4">
                  <p:embed/>
                </p:oleObj>
              </mc:Choice>
              <mc:Fallback>
                <p:oleObj name="MathType 6.0 Equation" r:id="rId5" imgW="1244600" imgH="508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268413"/>
                        <a:ext cx="286226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521A3C-E856-47FD-921E-0118E262A042}"/>
              </a:ext>
            </a:extLst>
          </p:cNvPr>
          <p:cNvSpPr/>
          <p:nvPr/>
        </p:nvSpPr>
        <p:spPr>
          <a:xfrm>
            <a:off x="857250" y="5072063"/>
            <a:ext cx="7072313" cy="92868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                                                                          Các không gian riêng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                                                             ứng với GTR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893E50B-3B8A-4511-8C58-A3BD25EB0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42938"/>
            <a:ext cx="8229600" cy="4781550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Suppose A is an nxn matrix and </a:t>
            </a:r>
            <a:r>
              <a:rPr lang="el-GR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λ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 is an eigenvalue of A</a:t>
            </a: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E</a:t>
            </a:r>
            <a:r>
              <a:rPr lang="el-GR" altLang="en-US" sz="2400" baseline="-25000">
                <a:solidFill>
                  <a:srgbClr val="CC3300"/>
                </a:solidFill>
                <a:latin typeface="Calibri" panose="020F0502020204030204" pitchFamily="34" charset="0"/>
              </a:rPr>
              <a:t>λ</a:t>
            </a:r>
            <a:r>
              <a:rPr lang="en-US" altLang="en-US" sz="2400">
                <a:latin typeface="Calibri" panose="020F0502020204030204" pitchFamily="34" charset="0"/>
              </a:rPr>
              <a:t>(A)={X: A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>
                <a:latin typeface="Calibri" panose="020F0502020204030204" pitchFamily="34" charset="0"/>
              </a:rPr>
              <a:t>=</a:t>
            </a:r>
            <a:r>
              <a:rPr lang="el-GR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λ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>
                <a:latin typeface="Calibri" panose="020F0502020204030204" pitchFamily="34" charset="0"/>
              </a:rPr>
              <a:t>} is an subspace of </a:t>
            </a:r>
            <a:r>
              <a:rPr lang="en-US" altLang="en-US" sz="2400" b="1">
                <a:latin typeface="Calibri" panose="020F0502020204030204" pitchFamily="34" charset="0"/>
              </a:rPr>
              <a:t>R</a:t>
            </a:r>
            <a:r>
              <a:rPr lang="en-US" altLang="en-US" sz="2400" b="1" baseline="30000">
                <a:latin typeface="Calibri" panose="020F0502020204030204" pitchFamily="34" charset="0"/>
              </a:rPr>
              <a:t>n</a:t>
            </a: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For example,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 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DBE1682-DCEE-40E5-86F1-27B9CF94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285750"/>
            <a:ext cx="822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Eigenspaces (không gian riêng)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97269C26-31DE-4E17-89F7-ED40B4EF6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2143125"/>
          <a:ext cx="7070725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59300" imgH="2463800" progId="Equation.DSMT4">
                  <p:embed/>
                </p:oleObj>
              </mc:Choice>
              <mc:Fallback>
                <p:oleObj name="Equation" r:id="rId2" imgW="4559300" imgH="246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143125"/>
                        <a:ext cx="7070725" cy="381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>
                <a:extLst>
                  <a:ext uri="{FF2B5EF4-FFF2-40B4-BE49-F238E27FC236}">
                    <a16:creationId xmlns:a16="http://schemas.microsoft.com/office/drawing/2014/main" id="{F196F221-C970-4791-B1E7-0E1E69E2F05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28688"/>
                <a:ext cx="8229600" cy="3357562"/>
              </a:xfrm>
              <a:solidFill>
                <a:schemeClr val="accent3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eaLnBrk="1" hangingPunct="1">
                  <a:buClr>
                    <a:srgbClr val="CC3300"/>
                  </a:buClr>
                  <a:buFont typeface="Wingdings" pitchFamily="2" charset="2"/>
                  <a:buChar char="§"/>
                  <a:defRPr/>
                </a:pP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Y=k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+k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+…+k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 is called a </a:t>
                </a:r>
                <a:r>
                  <a:rPr lang="en-US" sz="2000" i="1" dirty="0">
                    <a:solidFill>
                      <a:srgbClr val="0E1E20"/>
                    </a:solidFill>
                    <a:latin typeface="Calibri" pitchFamily="34" charset="0"/>
                  </a:rPr>
                  <a:t>linear combination 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of the vectors 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,…,X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</a:p>
              <a:p>
                <a:pPr eaLnBrk="1" hangingPunct="1">
                  <a:buClr>
                    <a:srgbClr val="CC3300"/>
                  </a:buClr>
                  <a:buFont typeface="Wingdings" pitchFamily="2" charset="2"/>
                  <a:buChar char="§"/>
                  <a:defRPr/>
                </a:pP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The </a:t>
                </a:r>
                <a:r>
                  <a:rPr lang="en-US" sz="2000" u="sng" dirty="0">
                    <a:solidFill>
                      <a:srgbClr val="0E1E20"/>
                    </a:solidFill>
                    <a:latin typeface="Calibri" pitchFamily="34" charset="0"/>
                  </a:rPr>
                  <a:t>set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 of all </a:t>
                </a:r>
                <a:r>
                  <a:rPr lang="en-US" sz="2000" i="1" dirty="0">
                    <a:solidFill>
                      <a:srgbClr val="0E1E20"/>
                    </a:solidFill>
                    <a:latin typeface="Calibri" pitchFamily="34" charset="0"/>
                  </a:rPr>
                  <a:t>linear combinations 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of the the vectors 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,…,X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baseline="30000" dirty="0">
                    <a:solidFill>
                      <a:srgbClr val="0E1E20"/>
                    </a:solidFill>
                    <a:latin typeface="Calibri" pitchFamily="34" charset="0"/>
                  </a:rPr>
                  <a:t> 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 is called the </a:t>
                </a:r>
                <a:r>
                  <a:rPr lang="en-US" sz="2000" i="1" dirty="0">
                    <a:solidFill>
                      <a:srgbClr val="0E1E20"/>
                    </a:solidFill>
                    <a:latin typeface="Calibri" pitchFamily="34" charset="0"/>
                  </a:rPr>
                  <a:t>span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 of these vectors, denoted by  span{X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,…,X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baseline="30000" dirty="0">
                    <a:solidFill>
                      <a:srgbClr val="0E1E20"/>
                    </a:solidFill>
                    <a:latin typeface="Calibri" pitchFamily="34" charset="0"/>
                  </a:rPr>
                  <a:t> 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}. </a:t>
                </a:r>
              </a:p>
              <a:p>
                <a:pPr eaLnBrk="1" hangingPunct="1">
                  <a:buClr>
                    <a:srgbClr val="CC3300"/>
                  </a:buClr>
                  <a:buFont typeface="Wingdings" pitchFamily="2" charset="2"/>
                  <a:buChar char="§"/>
                  <a:defRPr/>
                </a:pP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This means, span{X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,…,X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}  = {k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+k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+…+</a:t>
                </a:r>
                <a:r>
                  <a:rPr lang="en-US" sz="2000" dirty="0" err="1">
                    <a:solidFill>
                      <a:srgbClr val="0E1E20"/>
                    </a:solidFill>
                    <a:latin typeface="Calibri" pitchFamily="34" charset="0"/>
                  </a:rPr>
                  <a:t>k</a:t>
                </a:r>
                <a:r>
                  <a:rPr lang="en-US" sz="2000" baseline="-25000" dirty="0" err="1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dirty="0" err="1">
                    <a:solidFill>
                      <a:srgbClr val="0E1E20"/>
                    </a:solidFill>
                    <a:latin typeface="Calibri" pitchFamily="34" charset="0"/>
                  </a:rPr>
                  <a:t>X</a:t>
                </a:r>
                <a:r>
                  <a:rPr lang="en-US" sz="2000" baseline="-25000" dirty="0" err="1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  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: k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solidFill>
                          <a:srgbClr val="0E1E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baseline="-25000" dirty="0" smtClean="0">
                        <a:solidFill>
                          <a:srgbClr val="0E1E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dirty="0" smtClean="0">
                        <a:solidFill>
                          <a:srgbClr val="0E1E20"/>
                        </a:solidFill>
                        <a:latin typeface="Cambria Math" panose="02040503050406030204" pitchFamily="18" charset="0"/>
                        <a:sym typeface="Euclid Symbol" pitchFamily="18" charset="2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  <a:sym typeface="Euclid Symbol" pitchFamily="18" charset="2"/>
                  </a:rPr>
                  <a:t> R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 is arbitrary}</a:t>
                </a:r>
              </a:p>
              <a:p>
                <a:pPr eaLnBrk="1" hangingPunct="1">
                  <a:buClr>
                    <a:srgbClr val="CC3300"/>
                  </a:buClr>
                  <a:buFont typeface="Wingdings" pitchFamily="2" charset="2"/>
                  <a:buChar char="§"/>
                  <a:defRPr/>
                </a:pP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 span{X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2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,…,X</a:t>
                </a:r>
                <a:r>
                  <a:rPr lang="en-US" sz="2000" baseline="-25000" dirty="0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} is a subspace of R</a:t>
                </a:r>
                <a:r>
                  <a:rPr lang="en-US" sz="2000" baseline="30000" dirty="0">
                    <a:solidFill>
                      <a:srgbClr val="0E1E20"/>
                    </a:solidFill>
                    <a:latin typeface="Calibri" pitchFamily="34" charset="0"/>
                  </a:rPr>
                  <a:t>n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.</a:t>
                </a:r>
              </a:p>
              <a:p>
                <a:pPr eaLnBrk="1" hangingPunct="1">
                  <a:buClr>
                    <a:srgbClr val="CC3300"/>
                  </a:buClr>
                  <a:buFont typeface="Wingdings" pitchFamily="2" charset="2"/>
                  <a:buChar char="§"/>
                  <a:defRPr/>
                </a:pP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For example,  span{(1,0,1),(0,1,1)}={a(1,0,1)+b(0,1,1) :a,b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  <a:sym typeface="Euclid Symbol" pitchFamily="18" charset="2"/>
                  </a:rPr>
                  <a:t>R}.</a:t>
                </a:r>
              </a:p>
              <a:p>
                <a:pPr eaLnBrk="1" hangingPunct="1">
                  <a:buClr>
                    <a:srgbClr val="CC3300"/>
                  </a:buClr>
                  <a:buFont typeface="Wingdings" pitchFamily="2" charset="2"/>
                  <a:buChar char="§"/>
                  <a:defRPr/>
                </a:pP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  <a:sym typeface="Euclid Symbol" pitchFamily="18" charset="2"/>
                  </a:rPr>
                  <a:t>And we have (1,2,3) = span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{(1,0,1),(0,1,1)} because (1,2,3)= 1(1,0,1)+ 2(0,1,1).</a:t>
                </a:r>
              </a:p>
              <a:p>
                <a:pPr eaLnBrk="1" hangingPunct="1">
                  <a:buClr>
                    <a:srgbClr val="CC3300"/>
                  </a:buClr>
                  <a:buFont typeface="Wingdings" pitchFamily="2" charset="2"/>
                  <a:buChar char="§"/>
                  <a:defRPr/>
                </a:pP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(2,3,2)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  <a:sym typeface="Euclid Symbol" pitchFamily="18" charset="2"/>
                  </a:rPr>
                  <a:t></a:t>
                </a:r>
                <a:r>
                  <a:rPr lang="en-US" sz="2000" dirty="0">
                    <a:solidFill>
                      <a:srgbClr val="0E1E20"/>
                    </a:solidFill>
                    <a:latin typeface="Calibri" pitchFamily="34" charset="0"/>
                  </a:rPr>
                  <a:t>span{(1,0,1),(0,1,1)}  because (2,3,2)≠a(1,0,1)+b(0,1,1) for all a,b. </a:t>
                </a:r>
              </a:p>
            </p:txBody>
          </p:sp>
        </mc:Choice>
        <mc:Fallback xmlns="">
          <p:sp>
            <p:nvSpPr>
              <p:cNvPr id="15362" name="Rectangle 2">
                <a:extLst>
                  <a:ext uri="{FF2B5EF4-FFF2-40B4-BE49-F238E27FC236}">
                    <a16:creationId xmlns:a16="http://schemas.microsoft.com/office/drawing/2014/main" id="{F196F221-C970-4791-B1E7-0E1E69E2F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28688"/>
                <a:ext cx="8229600" cy="3357562"/>
              </a:xfrm>
              <a:blipFill>
                <a:blip r:embed="rId2"/>
                <a:stretch>
                  <a:fillRect l="-592" t="-723" r="-125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5" name="Rectangle 5">
            <a:extLst>
              <a:ext uri="{FF2B5EF4-FFF2-40B4-BE49-F238E27FC236}">
                <a16:creationId xmlns:a16="http://schemas.microsoft.com/office/drawing/2014/main" id="{69400C2F-D5B2-4F81-A846-4B4B2F1FD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-714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Spanning sets (hệ sinh)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4DB1C-4DAB-4B05-B14B-B81C73F743B4}"/>
              </a:ext>
            </a:extLst>
          </p:cNvPr>
          <p:cNvSpPr txBox="1"/>
          <p:nvPr/>
        </p:nvSpPr>
        <p:spPr>
          <a:xfrm>
            <a:off x="454025" y="4562475"/>
            <a:ext cx="8215313" cy="224631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 Nếu U=span{X,Y} ta nói U là KG được sinh ra bởi {X,Y} hay hệ {X,Y} sinh ra KG U. Khi đó, U chứa tất cả các vector  có dạng aX+bY với a, b là các số thực tùy ý.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 vector Z</a:t>
            </a:r>
            <a:r>
              <a:rPr lang="en-US" sz="2000" dirty="0">
                <a:latin typeface="Calibri" pitchFamily="34" charset="0"/>
                <a:cs typeface="Arial" charset="0"/>
                <a:sym typeface="Euclid Symbol" pitchFamily="18" charset="2"/>
              </a:rPr>
              <a:t>span{X,Y} khi và chỉ khi có các số thực a,b sao cho Z=aX+bY hay hệ pt Z=aX+bY có nghiệm a,b.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Arial" charset="0"/>
                <a:sym typeface="Euclid Symbol" pitchFamily="18" charset="2"/>
              </a:rPr>
              <a:t>Ta cũng nói Z là một tổ hợp tuyến tính (linear combination) của X,Y khi Z=aX+bY hay </a:t>
            </a:r>
            <a:r>
              <a:rPr lang="en-US" sz="2000" dirty="0">
                <a:latin typeface="Calibri" pitchFamily="34" charset="0"/>
                <a:cs typeface="Arial" charset="0"/>
              </a:rPr>
              <a:t>Z</a:t>
            </a:r>
            <a:r>
              <a:rPr lang="en-US" sz="2000" dirty="0">
                <a:latin typeface="Calibri" pitchFamily="34" charset="0"/>
                <a:cs typeface="Arial" charset="0"/>
                <a:sym typeface="Euclid Symbol" pitchFamily="18" charset="2"/>
              </a:rPr>
              <a:t>span{X,Y}.</a:t>
            </a:r>
            <a:endParaRPr lang="en-US" sz="2000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nimBg="1"/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5953</Words>
  <Application>Microsoft Office PowerPoint</Application>
  <PresentationFormat>On-screen Show (4:3)</PresentationFormat>
  <Paragraphs>834</Paragraphs>
  <Slides>54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Cambria Math</vt:lpstr>
      <vt:lpstr>Euclid</vt:lpstr>
      <vt:lpstr>Times New Roman</vt:lpstr>
      <vt:lpstr>Wingdings</vt:lpstr>
      <vt:lpstr>Default Design</vt:lpstr>
      <vt:lpstr>MathType 6.0 Equation</vt:lpstr>
      <vt:lpstr>Equation</vt:lpstr>
      <vt:lpstr>PowerPoint Presentation</vt:lpstr>
      <vt:lpstr>PowerPoint Presentation</vt:lpstr>
      <vt:lpstr>Subspace of Rn</vt:lpstr>
      <vt:lpstr>PowerPoint Presentation</vt:lpstr>
      <vt:lpstr>Note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Basis and dimension (cơ sở và chiều của KG)</vt:lpstr>
      <vt:lpstr>Some important theorems</vt:lpstr>
      <vt:lpstr>Some important theorems</vt:lpstr>
      <vt:lpstr>Exercises</vt:lpstr>
      <vt:lpstr>Exercises</vt:lpstr>
      <vt:lpstr>Exercises</vt:lpstr>
      <vt:lpstr>Exercises</vt:lpstr>
      <vt:lpstr>PowerPoint Presentation</vt:lpstr>
      <vt:lpstr>Subspace of Rn</vt:lpstr>
      <vt:lpstr>PowerPoint Presentation</vt:lpstr>
      <vt:lpstr>Spanning set (hệ sinh)</vt:lpstr>
      <vt:lpstr>Independence ( sự độc lập)</vt:lpstr>
      <vt:lpstr>PowerPoint Presentation</vt:lpstr>
      <vt:lpstr>PowerPoint Presentation</vt:lpstr>
      <vt:lpstr>Examples</vt:lpstr>
      <vt:lpstr>Find all x in R such that {(1,1,1,1);(2,3,2,3),(3,4,1,x)} is a linearly independent set </vt:lpstr>
      <vt:lpstr>Examples</vt:lpstr>
      <vt:lpstr>Dot product</vt:lpstr>
      <vt:lpstr>The length of a vector</vt:lpstr>
      <vt:lpstr>PowerPoint Presentation</vt:lpstr>
      <vt:lpstr>PowerPoint Presentation</vt:lpstr>
      <vt:lpstr>PowerPoint Presentation</vt:lpstr>
      <vt:lpstr>Cauchy Inequality</vt:lpstr>
      <vt:lpstr>PowerPoint Presentation</vt:lpstr>
      <vt:lpstr>Orthogonal Set (hệ trực giao)</vt:lpstr>
      <vt:lpstr>Orthonormal Set (hệ trực chuẩn)</vt:lpstr>
      <vt:lpstr>Examples</vt:lpstr>
      <vt:lpstr>Pythagoras’s Theorem</vt:lpstr>
      <vt:lpstr>Expansion Theorem</vt:lpstr>
      <vt:lpstr>5.4. Rank of a matrix</vt:lpstr>
      <vt:lpstr>Rank of a matrix</vt:lpstr>
      <vt:lpstr>rowA and colA subspaces</vt:lpstr>
      <vt:lpstr>PowerPoint Presentation</vt:lpstr>
      <vt:lpstr>Theorem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AS4710</dc:creator>
  <cp:lastModifiedBy>Nguyen Dang Loc</cp:lastModifiedBy>
  <cp:revision>443</cp:revision>
  <dcterms:created xsi:type="dcterms:W3CDTF">2009-05-24T04:12:58Z</dcterms:created>
  <dcterms:modified xsi:type="dcterms:W3CDTF">2021-03-31T16:13:32Z</dcterms:modified>
</cp:coreProperties>
</file>