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259" r:id="rId6"/>
    <p:sldId id="260" r:id="rId7"/>
    <p:sldId id="261" r:id="rId8"/>
    <p:sldId id="276" r:id="rId9"/>
    <p:sldId id="277" r:id="rId10"/>
    <p:sldId id="278" r:id="rId11"/>
    <p:sldId id="279" r:id="rId12"/>
    <p:sldId id="262" r:id="rId13"/>
    <p:sldId id="263" r:id="rId14"/>
    <p:sldId id="286" r:id="rId15"/>
    <p:sldId id="280" r:id="rId16"/>
    <p:sldId id="309" r:id="rId17"/>
    <p:sldId id="287" r:id="rId18"/>
    <p:sldId id="310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11" r:id="rId28"/>
    <p:sldId id="281" r:id="rId29"/>
    <p:sldId id="282" r:id="rId30"/>
    <p:sldId id="288" r:id="rId31"/>
    <p:sldId id="283" r:id="rId32"/>
    <p:sldId id="289" r:id="rId33"/>
    <p:sldId id="290" r:id="rId34"/>
    <p:sldId id="291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E6BE8A-D4D5-47F2-89CF-074BC0C5F4C4}">
          <p14:sldIdLst>
            <p14:sldId id="256"/>
            <p14:sldId id="257"/>
            <p14:sldId id="312"/>
          </p14:sldIdLst>
        </p14:section>
        <p14:section name="DEF" id="{DF31E801-5C9C-4AD8-A748-C7372A95FCBA}">
          <p14:sldIdLst>
            <p14:sldId id="258"/>
            <p14:sldId id="259"/>
            <p14:sldId id="260"/>
          </p14:sldIdLst>
        </p14:section>
        <p14:section name="HARDWARE" id="{079C7302-42B8-4759-8D98-FB071DA40143}">
          <p14:sldIdLst>
            <p14:sldId id="261"/>
            <p14:sldId id="276"/>
            <p14:sldId id="277"/>
            <p14:sldId id="278"/>
            <p14:sldId id="279"/>
          </p14:sldIdLst>
        </p14:section>
        <p14:section name="DATA" id="{C4117B7E-E07C-4099-8403-A81F5BCE652F}">
          <p14:sldIdLst>
            <p14:sldId id="262"/>
            <p14:sldId id="263"/>
            <p14:sldId id="286"/>
            <p14:sldId id="280"/>
            <p14:sldId id="309"/>
            <p14:sldId id="287"/>
            <p14:sldId id="310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11"/>
            <p14:sldId id="281"/>
            <p14:sldId id="282"/>
            <p14:sldId id="288"/>
            <p14:sldId id="283"/>
          </p14:sldIdLst>
        </p14:section>
        <p14:section name="GEN OF PROG LANG" id="{D69B0724-7856-4DB8-8B76-BD4574AA710F}">
          <p14:sldIdLst>
            <p14:sldId id="289"/>
            <p14:sldId id="290"/>
            <p14:sldId id="291"/>
          </p14:sldIdLst>
        </p14:section>
        <p14:section name="WHY C?" id="{CA620975-B569-4918-AF21-6D392353C330}">
          <p14:sldIdLst>
            <p14:sldId id="284"/>
            <p14:sldId id="285"/>
            <p14:sldId id="292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59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Yêu cầu 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Phân tích 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Thiết kế 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Coding</a:t>
            </a: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Thử nghiệm 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Triển khai 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Roboto"/>
              </a:rPr>
              <a:t>Bảo trì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6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/>
              <a:t>Slot 01: </a:t>
            </a:r>
            <a:br>
              <a:rPr lang="en-US" dirty="0"/>
            </a:br>
            <a:r>
              <a:rPr lang="en-US" dirty="0"/>
              <a:t>Introduction to PFC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First Program in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1.4- 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/>
              <a:t>Include I/O devices such as a keyboard, a monitor and a mouse…</a:t>
            </a:r>
          </a:p>
          <a:p>
            <a:pPr marL="393700" lvl="1" algn="just"/>
            <a:r>
              <a:rPr lang="en-US" dirty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/>
              <a:t>Each device interfaces with the system buses through a device controller.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90700"/>
            <a:ext cx="30099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1.4- 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/>
              <a:t>Include I/O devices such as a keyboard, a monitor and a mouse…</a:t>
            </a:r>
          </a:p>
          <a:p>
            <a:pPr marL="393700" lvl="1" algn="just"/>
            <a:r>
              <a:rPr lang="en-US" dirty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/>
              <a:t>Each device interfaces with the system buses through a device controller.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90700"/>
            <a:ext cx="30099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1.5- Information/Data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153400" cy="4906963"/>
          </a:xfrm>
        </p:spPr>
        <p:txBody>
          <a:bodyPr>
            <a:norm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b="1" i="1" dirty="0"/>
              <a:t>Data</a:t>
            </a:r>
            <a:r>
              <a:rPr lang="en-US" dirty="0"/>
              <a:t>: specific values that describe something</a:t>
            </a:r>
          </a:p>
          <a:p>
            <a:pPr marL="228600" indent="-228600">
              <a:spcBef>
                <a:spcPct val="50000"/>
              </a:spcBef>
            </a:pPr>
            <a:r>
              <a:rPr lang="en-US" b="1" i="1" dirty="0"/>
              <a:t>Information</a:t>
            </a:r>
            <a:r>
              <a:rPr lang="en-US" dirty="0"/>
              <a:t>: Meaning of data</a:t>
            </a:r>
          </a:p>
          <a:p>
            <a:pPr marL="228600" indent="-228600">
              <a:spcBef>
                <a:spcPct val="50000"/>
              </a:spcBef>
            </a:pPr>
            <a:r>
              <a:rPr lang="en-US" dirty="0"/>
              <a:t>Program information consists of instructions and data.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/>
              <a:t>How is this information stored?  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/>
              <a:t>What does a program instruction look like?  </a:t>
            </a:r>
          </a:p>
          <a:p>
            <a:pPr marL="628650" lvl="1" indent="-228600">
              <a:spcBef>
                <a:spcPct val="50000"/>
              </a:spcBef>
            </a:pPr>
            <a:r>
              <a:rPr lang="en-US" dirty="0"/>
              <a:t>How do we make program instructions readable?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1.6- Data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John von Neumann selected binary (base 2) digits as the </a:t>
            </a:r>
            <a:r>
              <a:rPr lang="en-US" b="1" dirty="0"/>
              <a:t>EDVAC's fundamental unit</a:t>
            </a:r>
            <a:r>
              <a:rPr lang="en-US" dirty="0"/>
              <a:t>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We call a </a:t>
            </a:r>
            <a:r>
              <a:rPr lang="en-US" b="1" u="sng" dirty="0">
                <a:solidFill>
                  <a:srgbClr val="FF0000"/>
                </a:solidFill>
              </a:rPr>
              <a:t>bi</a:t>
            </a:r>
            <a:r>
              <a:rPr lang="en-US" dirty="0"/>
              <a:t>nary digi</a:t>
            </a:r>
            <a:r>
              <a:rPr lang="en-US" b="1" u="sng" dirty="0">
                <a:solidFill>
                  <a:srgbClr val="FF0000"/>
                </a:solidFill>
              </a:rPr>
              <a:t>t</a:t>
            </a:r>
            <a:r>
              <a:rPr lang="en-US" dirty="0"/>
              <a:t> a bit.</a:t>
            </a:r>
          </a:p>
          <a:p>
            <a:pPr algn="just"/>
            <a:r>
              <a:rPr lang="en-US" dirty="0"/>
              <a:t>One nibble consists of 4 consecutive bits. </a:t>
            </a:r>
          </a:p>
          <a:p>
            <a:pPr algn="just"/>
            <a:r>
              <a:rPr lang="en-US" b="1" dirty="0"/>
              <a:t>The fundamental addressable unit of primary memory is the byte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One byte consists of 2 nibbles. 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1.6- Data Units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The natural unit of the CPU is a </a:t>
            </a:r>
            <a:r>
              <a:rPr lang="en-US" dirty="0">
                <a:solidFill>
                  <a:srgbClr val="FF0000"/>
                </a:solidFill>
              </a:rPr>
              <a:t>word</a:t>
            </a:r>
            <a:r>
              <a:rPr lang="en-US" dirty="0"/>
              <a:t>.  A word is the size of the general registers - the unit of memory within the CPU. 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0300" y="1069975"/>
            <a:ext cx="25527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1.7- Data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 common number systems: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dirty="0"/>
              <a:t>Base 16: 0, 1, …, 9, A, B, C, D, E, F</a:t>
            </a:r>
          </a:p>
          <a:p>
            <a:pPr lvl="2" algn="just"/>
            <a:r>
              <a:rPr lang="en-US" dirty="0"/>
              <a:t>Each hexadecimal digit represents 4 bits of information.</a:t>
            </a:r>
          </a:p>
          <a:p>
            <a:pPr lvl="2" algn="just"/>
            <a:r>
              <a:rPr lang="en-US" b="1" dirty="0"/>
              <a:t>The 0x prefix identifies the number as a hexadecimal number: 0x5C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dirty="0"/>
              <a:t>Base 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b="1" dirty="0"/>
              <a:t>The prefix 0</a:t>
            </a:r>
            <a:r>
              <a:rPr lang="en-US" dirty="0"/>
              <a:t> identifies the number </a:t>
            </a:r>
            <a:r>
              <a:rPr lang="en-US" b="1" dirty="0"/>
              <a:t>as an octal number: </a:t>
            </a:r>
            <a:r>
              <a:rPr lang="en-US" dirty="0"/>
              <a:t>031</a:t>
            </a:r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Conversion-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52450" y="1905001"/>
            <a:ext cx="8134350" cy="3933824"/>
            <a:chOff x="714" y="1632"/>
            <a:chExt cx="3912" cy="1614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714" y="1632"/>
              <a:ext cx="1926" cy="1530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2940" y="1644"/>
              <a:ext cx="1620" cy="85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2928" y="2544"/>
              <a:ext cx="1698" cy="70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</p:grp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38175" y="2124075"/>
            <a:ext cx="7869238" cy="3267075"/>
            <a:chOff x="402" y="1338"/>
            <a:chExt cx="4957" cy="2058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402" y="1338"/>
              <a:ext cx="4957" cy="1644"/>
            </a:xfrm>
            <a:prstGeom prst="rect">
              <a:avLst/>
            </a:prstGeom>
            <a:noFill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>
              <a:lum bright="-20000" contrast="20000"/>
            </a:blip>
            <a:srcRect/>
            <a:stretch>
              <a:fillRect/>
            </a:stretch>
          </p:blipFill>
          <p:spPr bwMode="auto">
            <a:xfrm>
              <a:off x="960" y="3168"/>
              <a:ext cx="1404" cy="228"/>
            </a:xfrm>
            <a:prstGeom prst="rect">
              <a:avLst/>
            </a:prstGeom>
            <a:noFill/>
          </p:spPr>
        </p:pic>
      </p:grp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lum bright="-30000" contrast="20000"/>
          </a:blip>
          <a:srcRect/>
          <a:stretch>
            <a:fillRect/>
          </a:stretch>
        </p:blipFill>
        <p:spPr bwMode="auto">
          <a:xfrm>
            <a:off x="685800" y="1490663"/>
            <a:ext cx="8153400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Máy tính là thiết bị nhị phân nên tất cả mọi dữ liệu đều được lưu trữ dạng nhị phân.</a:t>
            </a: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/>
              <a:t>Số quả dâu:</a:t>
            </a:r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248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410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867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3429000" cy="1143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6172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6096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2057400" y="4648200"/>
            <a:ext cx="1676400" cy="6858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Dạng mô tả của người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7391400" y="3505200"/>
            <a:ext cx="1219200" cy="381000"/>
          </a:xfrm>
          <a:prstGeom prst="wedgeRectCallout">
            <a:avLst>
              <a:gd name="adj1" fmla="val -14375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Mã hóa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934200" y="2133600"/>
            <a:ext cx="1828800" cy="914400"/>
          </a:xfrm>
          <a:prstGeom prst="wedgeRectCallout">
            <a:avLst>
              <a:gd name="adj1" fmla="val -95574"/>
              <a:gd name="adj2" fmla="val 94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Giải mã sang dạng biểu diễn của người</a:t>
            </a:r>
          </a:p>
        </p:txBody>
      </p:sp>
      <p:sp>
        <p:nvSpPr>
          <p:cNvPr id="20" name="Oval 19"/>
          <p:cNvSpPr/>
          <p:nvPr/>
        </p:nvSpPr>
        <p:spPr>
          <a:xfrm>
            <a:off x="1524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Define concepts: computer program, computer software, Information, data, fundamental Data Units, data address</a:t>
            </a:r>
          </a:p>
          <a:p>
            <a:r>
              <a:rPr lang="en-US" dirty="0">
                <a:solidFill>
                  <a:srgbClr val="0000FF"/>
                </a:solidFill>
              </a:rPr>
              <a:t>Explain how to make a good software?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steps to develop a software?</a:t>
            </a:r>
          </a:p>
          <a:p>
            <a:r>
              <a:rPr lang="en-US" dirty="0">
                <a:solidFill>
                  <a:srgbClr val="0000FF"/>
                </a:solidFill>
              </a:rPr>
              <a:t>Explain ways to represent data</a:t>
            </a:r>
          </a:p>
          <a:p>
            <a:r>
              <a:rPr lang="en-US" dirty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>
                <a:solidFill>
                  <a:srgbClr val="0000FF"/>
                </a:solidFill>
              </a:rPr>
              <a:t>Discuss about notable features of C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corresponding binary expansions of the following decimal number:</a:t>
            </a:r>
          </a:p>
        </p:txBody>
      </p:sp>
      <p:sp>
        <p:nvSpPr>
          <p:cNvPr id="9" name="Oval 8"/>
          <p:cNvSpPr/>
          <p:nvPr/>
        </p:nvSpPr>
        <p:spPr>
          <a:xfrm>
            <a:off x="6096000" y="3352800"/>
            <a:ext cx="2057400" cy="99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and do yourself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blank cells</a:t>
            </a:r>
          </a:p>
        </p:txBody>
      </p:sp>
      <p:sp>
        <p:nvSpPr>
          <p:cNvPr id="9" name="Oval 8"/>
          <p:cNvSpPr/>
          <p:nvPr/>
        </p:nvSpPr>
        <p:spPr>
          <a:xfrm>
            <a:off x="762000" y="990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228600" y="1066800"/>
            <a:ext cx="8666163" cy="2628900"/>
          </a:xfrm>
          <a:prstGeom prst="rect">
            <a:avLst/>
          </a:prstGeom>
          <a:noFill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/>
              <a:t>Bài tập</a:t>
            </a:r>
            <a:r>
              <a:rPr lang="en-US" sz="2000" b="1" dirty="0"/>
              <a:t> : Làm các phép tính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914400"/>
            <a:ext cx="8153400" cy="5199063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Dùng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bit trái (leftmost bit) để mô tả dấu: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33450"/>
            <a:ext cx="6904038" cy="531495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2400" y="4495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 by yourself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Tìm biểu diễn của –35 với 1 byte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Cách làm: Ta tìm biểu diễn của +35  rồi tìm bù 2 của nó ta được biểu diễn số âm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Tìm trị của biểu diễn số nguyên có dấu 1 byte 11111100 b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Bít trái : 1 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Biểu diễn số âm. Nếu ta tìm được biểu diễn dương tương ứng, tìm trị , thêm dấu trừ ta được trị kết qủa.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u="sng" dirty="0">
                <a:latin typeface="Arial" pitchFamily="34" charset="0"/>
                <a:cs typeface="Arial" pitchFamily="34" charset="0"/>
              </a:rPr>
              <a:t>Bài tập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Tìm biểu diễn của số nguyên không dấu  1 byte: 251 , 163, 117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Tìm biểu diễn của số nguyên không dấu  2 byte: 551 , 160, 443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Tìm biểu diễn của số có dấu  1 byte: -51 , -163, -117, 320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Tìm trị của biễu diễn số nguyên có dấu 1 byte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</a:p>
        </p:txBody>
      </p:sp>
      <p:sp>
        <p:nvSpPr>
          <p:cNvPr id="10" name="Oval 9"/>
          <p:cNvSpPr/>
          <p:nvPr/>
        </p:nvSpPr>
        <p:spPr>
          <a:xfrm>
            <a:off x="58674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1.8- Addressing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/>
              <a:t>Each byte of primary memory has a unique address, start from zero</a:t>
            </a:r>
          </a:p>
          <a:p>
            <a:pPr lvl="1" algn="just"/>
            <a:r>
              <a:rPr lang="en-US" sz="2000" dirty="0"/>
              <a:t>Kilobyte = 1024 bytes</a:t>
            </a:r>
          </a:p>
          <a:p>
            <a:pPr lvl="1" algn="just"/>
            <a:r>
              <a:rPr lang="en-US" sz="2000" dirty="0"/>
              <a:t>Kilo K= 1024 ( 2</a:t>
            </a:r>
            <a:r>
              <a:rPr lang="en-US" sz="2000" baseline="30000" dirty="0"/>
              <a:t>10</a:t>
            </a:r>
            <a:r>
              <a:rPr lang="en-US" sz="2000" dirty="0"/>
              <a:t>)</a:t>
            </a:r>
          </a:p>
          <a:p>
            <a:pPr lvl="1" algn="just"/>
            <a:r>
              <a:rPr lang="en-US" sz="2000" dirty="0"/>
              <a:t>Mega or M (=1024k) </a:t>
            </a:r>
          </a:p>
          <a:p>
            <a:pPr lvl="1" algn="just"/>
            <a:r>
              <a:rPr lang="en-US" sz="2000" dirty="0"/>
              <a:t>Giga or G (=1024M) </a:t>
            </a:r>
          </a:p>
          <a:p>
            <a:pPr lvl="1" algn="just"/>
            <a:r>
              <a:rPr lang="en-US" sz="2000" dirty="0"/>
              <a:t>Tera or T (=1024G) </a:t>
            </a:r>
          </a:p>
          <a:p>
            <a:pPr lvl="1" algn="just"/>
            <a:r>
              <a:rPr lang="en-US" sz="2000" dirty="0"/>
              <a:t>Peta or P (=1024T) </a:t>
            </a:r>
          </a:p>
          <a:p>
            <a:pPr lvl="1" algn="just"/>
            <a:r>
              <a:rPr lang="en-US" sz="2000" dirty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/>
              <a:t>Addressible Memory</a:t>
            </a:r>
          </a:p>
          <a:p>
            <a:pPr lvl="1" algn="just"/>
            <a:r>
              <a:rPr lang="en-US" sz="2000" dirty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1100 1011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1.9- Program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01001011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100110110110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011011010111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Definitions: computer program, computer software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Information, Data, Fundamental 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Addressing Information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Translate and execute a program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1.9- Program Instructions…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1.10-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Machine Language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Assembly language </a:t>
            </a:r>
            <a:r>
              <a:rPr lang="en-US" dirty="0">
                <a:sym typeface="Wingdings" pitchFamily="2" charset="2"/>
              </a:rPr>
              <a:t> High-</a:t>
            </a:r>
            <a:r>
              <a:rPr lang="en-US" dirty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To make our programs shorter, we use higher-level languages.</a:t>
            </a:r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1.10- 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(3) Third-generation languages.  These are languages with instructions that describe </a:t>
            </a:r>
            <a:r>
              <a:rPr lang="en-US" sz="2400" b="1" dirty="0"/>
              <a:t>how a result is to be obtained </a:t>
            </a:r>
            <a:r>
              <a:rPr lang="en-US" sz="2400" dirty="0"/>
              <a:t>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(4) Fourth-generation languages.  These are languages with instructions that describe </a:t>
            </a:r>
            <a:r>
              <a:rPr lang="en-US" sz="2400" b="1" dirty="0"/>
              <a:t>what is to be done without specifying how it is to be done </a:t>
            </a:r>
            <a:r>
              <a:rPr lang="en-US" sz="2400" dirty="0"/>
              <a:t>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(5) Fifth-generation languages are the closest to human languages.  They are used for </a:t>
            </a:r>
            <a:r>
              <a:rPr lang="en-US" sz="2400" b="1" dirty="0"/>
              <a:t>artificial intelligence, fuzzy sets, and neural networks </a:t>
            </a:r>
            <a:r>
              <a:rPr lang="en-US" sz="2400" dirty="0"/>
              <a:t>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1.10- 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The higher the level, the closer to the human languages and the further from native machine languages</a:t>
            </a:r>
          </a:p>
          <a:p>
            <a:pPr lvl="1"/>
            <a:r>
              <a:rPr lang="en-US" dirty="0"/>
              <a:t>Each third generation language statement ~ 5-10 machine language statements.  </a:t>
            </a:r>
          </a:p>
          <a:p>
            <a:pPr lvl="1"/>
            <a:r>
              <a:rPr lang="en-US" dirty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1.11- Translate and Execute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When we code a program in a high level language, we write source code.  We translate this code into machine language.</a:t>
            </a:r>
          </a:p>
          <a:p>
            <a:pPr>
              <a:buFont typeface="Arial" charset="0"/>
              <a:buChar char="•"/>
            </a:pPr>
            <a:r>
              <a:rPr lang="en-US" dirty="0"/>
              <a:t>2 ways of translations: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Interpreting</a:t>
            </a:r>
            <a:r>
              <a:rPr lang="en-US" dirty="0"/>
              <a:t>: Translate and execute statements one-by-one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>
              <a:solidFill>
                <a:srgbClr val="0000CC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</a:rPr>
              <a:t>Compiling</a:t>
            </a:r>
            <a:r>
              <a:rPr lang="en-US" dirty="0"/>
              <a:t>: Translate all the program then execute all the program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1.12- 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Some </a:t>
            </a:r>
            <a:r>
              <a:rPr lang="en-US" sz="2800" b="1" u="sng" dirty="0"/>
              <a:t>reasons</a:t>
            </a:r>
            <a:r>
              <a:rPr lang="en-US" sz="2800" dirty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in level of the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1.13- Some Notable 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/>
              <a:t>C language is case sensitive.  </a:t>
            </a:r>
          </a:p>
          <a:p>
            <a:pPr lvl="1"/>
            <a:r>
              <a:rPr lang="en-US" dirty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1.14- Structure of a Simple C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Comment for program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Declaration for library  using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Entry point of C-program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+ comments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Exit point of C-program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Structure…: C program 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Entry point: the point that a program begins.</a:t>
            </a:r>
          </a:p>
          <a:p>
            <a:pPr>
              <a:buNone/>
            </a:pPr>
            <a:r>
              <a:rPr lang="en-US" dirty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int argCount, char* args[])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Demo. </a:t>
              </a:r>
            </a:p>
            <a:p>
              <a:pPr algn="ctr"/>
              <a:r>
                <a:rPr lang="en-US" sz="2000" b="1" dirty="0"/>
                <a:t>In the module H (Files)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Common form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[void] 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Definitions: computer program, computer software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Information, Data, Fundamental 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C Compilers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1.1-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Computer program: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Montserrat" panose="00000500000000000000" pitchFamily="2" charset="0"/>
              </a:rPr>
              <a:t>A </a:t>
            </a:r>
            <a:r>
              <a:rPr lang="en-US" sz="2400" b="1" u="sng" dirty="0">
                <a:solidFill>
                  <a:srgbClr val="FF0000"/>
                </a:solidFill>
                <a:latin typeface="Montserrat" panose="00000500000000000000" pitchFamily="2" charset="0"/>
              </a:rPr>
              <a:t>simulation</a:t>
            </a:r>
            <a:r>
              <a:rPr lang="en-US" sz="2400" dirty="0">
                <a:latin typeface="Montserrat" panose="00000500000000000000" pitchFamily="2" charset="0"/>
              </a:rPr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Montserrat" panose="00000500000000000000" pitchFamily="2" charset="0"/>
              </a:rPr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>
                <a:latin typeface="Montserrat" panose="00000500000000000000" pitchFamily="2" charset="0"/>
                <a:sym typeface="Wingdings" pitchFamily="2" charset="2"/>
              </a:rPr>
              <a:t></a:t>
            </a:r>
            <a:r>
              <a:rPr lang="en-US" sz="2400" dirty="0">
                <a:latin typeface="Montserrat" panose="00000500000000000000" pitchFamily="2" charset="0"/>
              </a:rPr>
              <a:t>Increase </a:t>
            </a:r>
            <a:r>
              <a:rPr lang="en-US" sz="2400" b="1" u="sng" dirty="0">
                <a:latin typeface="Montserrat" panose="00000500000000000000" pitchFamily="2" charset="0"/>
              </a:rPr>
              <a:t>performance</a:t>
            </a:r>
            <a:r>
              <a:rPr lang="en-US" sz="2400" dirty="0">
                <a:latin typeface="Montserrat" panose="00000500000000000000" pitchFamily="2" charset="0"/>
              </a:rPr>
              <a:t> of standard workflow </a:t>
            </a:r>
            <a:r>
              <a:rPr lang="en-US" sz="2000" dirty="0">
                <a:latin typeface="Montserrat" panose="00000500000000000000" pitchFamily="2" charset="0"/>
                <a:cs typeface="Arial" charset="0"/>
              </a:rPr>
              <a:t>(dòng công việc)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86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>
                <a:latin typeface="Montserrat" panose="00000500000000000000" pitchFamily="2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1.2- How to make a good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Usability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Correctness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Maintainability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Portability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standards compliance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1.3- Steps to develop a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895600"/>
            <a:ext cx="2895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/>
              <a:t>Requirements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Analysis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Design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Coding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Testing 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Deploying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Maintenance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1.4- Computer Hardware - Review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Address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the IO peripherals, position of  accessed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Data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Control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operation on peripherals,</a:t>
                      </a:r>
                      <a:r>
                        <a:rPr lang="en-US" baseline="0" dirty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" y="914400"/>
            <a:ext cx="59293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3 bước giúp đọc 1 ô nhớ</a:t>
            </a:r>
            <a:r>
              <a:rPr lang="en-US" dirty="0"/>
              <a:t>:</a:t>
            </a:r>
          </a:p>
          <a:p>
            <a:pPr marL="342900" indent="-342900">
              <a:buAutoNum type="arabicParenBoth"/>
            </a:pPr>
            <a:r>
              <a:rPr lang="en-US" dirty="0"/>
              <a:t>CPU áp đặt dữ liệu địa chỉ ô nhớ lên address bus</a:t>
            </a:r>
          </a:p>
          <a:p>
            <a:pPr marL="342900" indent="-342900">
              <a:buAutoNum type="arabicParenBoth"/>
            </a:pPr>
            <a:r>
              <a:rPr lang="en-US" dirty="0"/>
              <a:t>CPU áp đặt tín hiệu “đọc” lên control bus.</a:t>
            </a:r>
          </a:p>
          <a:p>
            <a:pPr marL="342900" indent="-342900">
              <a:buAutoNum type="arabicParenBoth"/>
            </a:pPr>
            <a:r>
              <a:rPr lang="en-US" dirty="0"/>
              <a:t>Data trong ô nhớ sẽ theo data bus về 1 thanh ghi của CPU.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1.4- 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/>
              <a:t>CPU transfers information at less than 10 nanoseconds </a:t>
            </a:r>
          </a:p>
          <a:p>
            <a:pPr lvl="1" algn="just"/>
            <a:r>
              <a:rPr lang="en-US" dirty="0"/>
              <a:t>primary memory transfers information at about 60 nanoseconds </a:t>
            </a:r>
          </a:p>
          <a:p>
            <a:pPr lvl="1" algn="just"/>
            <a:r>
              <a:rPr lang="en-US" dirty="0"/>
              <a:t>a hard disk transfers information at about 12,000,000 nanoseconds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247775"/>
            <a:ext cx="15906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1.4- 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267201"/>
            <a:ext cx="7391400" cy="2209799"/>
          </a:xfrm>
        </p:spPr>
        <p:txBody>
          <a:bodyPr>
            <a:normAutofit fontScale="850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/>
              <a:t>Primary memory holds the information accessed by the CPU.</a:t>
            </a:r>
          </a:p>
          <a:p>
            <a:pPr marL="454025" lvl="1"/>
            <a:r>
              <a:rPr lang="en-US" dirty="0"/>
              <a:t>Primary memory is also volatile.</a:t>
            </a:r>
          </a:p>
          <a:p>
            <a:pPr marL="454025" lvl="1"/>
            <a:r>
              <a:rPr lang="en-US" dirty="0"/>
              <a:t>The popular term for primary memory is RAM (Random Access Memory).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133475"/>
            <a:ext cx="47815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2289</Words>
  <Application>Microsoft Office PowerPoint</Application>
  <PresentationFormat>On-screen Show (4:3)</PresentationFormat>
  <Paragraphs>498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Montserrat</vt:lpstr>
      <vt:lpstr>Roboto</vt:lpstr>
      <vt:lpstr>Times New Roman</vt:lpstr>
      <vt:lpstr>Office Theme</vt:lpstr>
      <vt:lpstr>Slot 01:  Introduction to PFC</vt:lpstr>
      <vt:lpstr>Objectives</vt:lpstr>
      <vt:lpstr>Contents</vt:lpstr>
      <vt:lpstr>1.1- Definitions</vt:lpstr>
      <vt:lpstr>1.2- How to make a good software?</vt:lpstr>
      <vt:lpstr>1.3- Steps to develop a software</vt:lpstr>
      <vt:lpstr>1.4- Computer Hardware - Review</vt:lpstr>
      <vt:lpstr>1.4- Computer Hardware…</vt:lpstr>
      <vt:lpstr>1.4- Computer Hardware…</vt:lpstr>
      <vt:lpstr>1.4- Computer Hardware…</vt:lpstr>
      <vt:lpstr>1.4- Computer Hardware…</vt:lpstr>
      <vt:lpstr>1.5- Information/Data</vt:lpstr>
      <vt:lpstr>1.6- Data Units</vt:lpstr>
      <vt:lpstr>1.6- Data Units …</vt:lpstr>
      <vt:lpstr>1.7-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1.8- Addressing Information</vt:lpstr>
      <vt:lpstr>1.9- Program Instructions</vt:lpstr>
      <vt:lpstr>1.9- Program Instructions…</vt:lpstr>
      <vt:lpstr>1.10- Programming Languages</vt:lpstr>
      <vt:lpstr>1.10- Programming Languages…</vt:lpstr>
      <vt:lpstr>1.10- Programming Languages…</vt:lpstr>
      <vt:lpstr>1.11- Translate and Execute a Program</vt:lpstr>
      <vt:lpstr>1.12- Why C is the 1st Language?</vt:lpstr>
      <vt:lpstr>1.13- Some Notable C Features</vt:lpstr>
      <vt:lpstr>1.14-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Dang Loc</cp:lastModifiedBy>
  <cp:revision>48</cp:revision>
  <dcterms:created xsi:type="dcterms:W3CDTF">2013-07-11T00:46:38Z</dcterms:created>
  <dcterms:modified xsi:type="dcterms:W3CDTF">2021-03-30T08:24:22Z</dcterms:modified>
</cp:coreProperties>
</file>