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6" r:id="rId4"/>
    <p:sldId id="286" r:id="rId5"/>
    <p:sldId id="285" r:id="rId6"/>
    <p:sldId id="260" r:id="rId7"/>
    <p:sldId id="261" r:id="rId8"/>
    <p:sldId id="264" r:id="rId9"/>
    <p:sldId id="263" r:id="rId10"/>
    <p:sldId id="265" r:id="rId11"/>
    <p:sldId id="287" r:id="rId12"/>
    <p:sldId id="267" r:id="rId13"/>
    <p:sldId id="288" r:id="rId14"/>
    <p:sldId id="289" r:id="rId15"/>
    <p:sldId id="290" r:id="rId16"/>
    <p:sldId id="271" r:id="rId17"/>
    <p:sldId id="292" r:id="rId18"/>
    <p:sldId id="293" r:id="rId19"/>
    <p:sldId id="272" r:id="rId20"/>
    <p:sldId id="273" r:id="rId21"/>
    <p:sldId id="294" r:id="rId22"/>
    <p:sldId id="29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FFCC"/>
    <a:srgbClr val="FFFF99"/>
    <a:srgbClr val="0000FF"/>
    <a:srgbClr val="008000"/>
    <a:srgbClr val="33CC33"/>
    <a:srgbClr val="FFFFCC"/>
    <a:srgbClr val="99FF33"/>
    <a:srgbClr val="99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737" autoAdjust="0"/>
  </p:normalViewPr>
  <p:slideViewPr>
    <p:cSldViewPr>
      <p:cViewPr varScale="1">
        <p:scale>
          <a:sx n="109" d="100"/>
          <a:sy n="109" d="100"/>
        </p:scale>
        <p:origin x="159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0AD38-F6AE-404E-B162-377BF438CBB8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4116-AAAF-483B-ACDB-6798AC8D33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5D97-8BD4-4C0B-8E42-9EE55866B5A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1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5D97-8BD4-4C0B-8E42-9EE55866B5A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1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D8A9-68A2-4456-B81F-63DB72B17A96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3C3-507E-4346-B8A3-A05E3ECB823A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45D2-0C73-4A21-A78E-60D670DD5DD7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592B-23F3-4871-9D21-ADABF6A17C69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0041-5AA8-4077-A18E-18D6B4C91D12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38D-1E07-430A-80E8-2E3D240DD9C6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7BB-54D8-40AD-AEE3-A2ABA56E7287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AA5B-DEA2-46D3-A67C-B746324088E1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1005-F3F8-4DB7-8651-8516639C9986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CA74-4BA9-4E74-BA8B-0BB59207AFA2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EAE9-F23C-4F22-BB6F-7E9CDC06D419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9032498-D961-4B90-8B68-ED2570884584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Slots 10-11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Pointers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6- Pointer Operators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01294"/>
              </p:ext>
            </p:extLst>
          </p:nvPr>
        </p:nvGraphicFramePr>
        <p:xfrm>
          <a:off x="457200" y="1295400"/>
          <a:ext cx="83058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83">
                <a:tc>
                  <a:txBody>
                    <a:bodyPr/>
                    <a:lstStyle/>
                    <a:p>
                      <a:r>
                        <a:rPr lang="en-US" sz="2800" dirty="0"/>
                        <a:t>How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608">
                <a:tc>
                  <a:txBody>
                    <a:bodyPr/>
                    <a:lstStyle/>
                    <a:p>
                      <a:r>
                        <a:rPr lang="en-US" sz="2800" dirty="0"/>
                        <a:t>Get address of a variable and assign it to a 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int n= 7;</a:t>
                      </a:r>
                    </a:p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Int* </a:t>
                      </a:r>
                      <a:r>
                        <a:rPr lang="en-US" sz="2800" dirty="0" err="1">
                          <a:solidFill>
                            <a:srgbClr val="0000FF"/>
                          </a:solidFill>
                        </a:rPr>
                        <a:t>pn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 = &amp;n;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08">
                <a:tc>
                  <a:txBody>
                    <a:bodyPr/>
                    <a:lstStyle/>
                    <a:p>
                      <a:r>
                        <a:rPr lang="en-US" sz="2800" dirty="0"/>
                        <a:t>Access indirectly value of a</a:t>
                      </a:r>
                      <a:r>
                        <a:rPr lang="en-US" sz="2800" baseline="0" dirty="0"/>
                        <a:t> data through it’s pointer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*pn =100;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28600" y="4114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10000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4191000"/>
            <a:ext cx="19050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 = 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46482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9996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28800" y="4724400"/>
            <a:ext cx="19050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71600" y="4343400"/>
            <a:ext cx="7620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800" y="5181600"/>
            <a:ext cx="27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 n= 7;</a:t>
            </a:r>
          </a:p>
          <a:p>
            <a:r>
              <a:rPr lang="en-US" sz="2800" dirty="0">
                <a:solidFill>
                  <a:srgbClr val="0000FF"/>
                </a:solidFill>
              </a:rPr>
              <a:t>int* pn = &amp;n;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67400" y="5105400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*pn = 100;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4114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10000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7400" y="4191000"/>
            <a:ext cx="19812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 = 7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100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67200" y="46482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9996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67400" y="4724400"/>
            <a:ext cx="19812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pn = 10000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1400" y="5725180"/>
            <a:ext cx="54102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*pn = 100; </a:t>
            </a: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 Value at [10000] =100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400" y="6056293"/>
            <a:ext cx="3429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pn = &amp;n; </a:t>
            </a: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 pn=10000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 Operators…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140" y="3224234"/>
            <a:ext cx="8695260" cy="332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4572000" y="1295400"/>
            <a:ext cx="4038600" cy="1219200"/>
            <a:chOff x="4267200" y="1524000"/>
            <a:chExt cx="4038600" cy="1219200"/>
          </a:xfrm>
        </p:grpSpPr>
        <p:sp>
          <p:nvSpPr>
            <p:cNvPr id="24" name="Rectangle 23"/>
            <p:cNvSpPr/>
            <p:nvPr/>
          </p:nvSpPr>
          <p:spPr>
            <a:xfrm>
              <a:off x="4267200" y="15240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2293620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1524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n=7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67200" y="19050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2293616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72200" y="1905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pn= 2293620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67200" y="23622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2293612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72200" y="2286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ppn= 2293616</a:t>
              </a:r>
            </a:p>
          </p:txBody>
        </p:sp>
        <p:cxnSp>
          <p:nvCxnSpPr>
            <p:cNvPr id="33" name="Straight Arrow Connector 32"/>
            <p:cNvCxnSpPr>
              <a:stCxn id="24" idx="3"/>
            </p:cNvCxnSpPr>
            <p:nvPr/>
          </p:nvCxnSpPr>
          <p:spPr>
            <a:xfrm>
              <a:off x="5943600" y="1714500"/>
              <a:ext cx="381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3"/>
            </p:cNvCxnSpPr>
            <p:nvPr/>
          </p:nvCxnSpPr>
          <p:spPr>
            <a:xfrm>
              <a:off x="5943600" y="2095500"/>
              <a:ext cx="381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810000" y="2819400"/>
            <a:ext cx="5105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int  pn stores address of n 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 </a:t>
            </a:r>
            <a:r>
              <a:rPr lang="en-US" sz="2400" b="1" dirty="0">
                <a:solidFill>
                  <a:srgbClr val="FFFF00"/>
                </a:solidFill>
                <a:sym typeface="Wingdings" pitchFamily="2" charset="2"/>
              </a:rPr>
              <a:t>pn: int*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p</a:t>
            </a:r>
            <a:r>
              <a:rPr lang="en-US" sz="2400" dirty="0">
                <a:solidFill>
                  <a:schemeClr val="bg1"/>
                </a:solidFill>
              </a:rPr>
              <a:t>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int*  ppn stores address of pn 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 ppn: (int*)*  </a:t>
            </a:r>
            <a:r>
              <a:rPr lang="en-US" sz="2400" b="1" dirty="0">
                <a:solidFill>
                  <a:srgbClr val="FFFF00"/>
                </a:solidFill>
                <a:sym typeface="Wingdings" pitchFamily="2" charset="2"/>
              </a:rPr>
              <a:t>ppn: int**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/>
              <a:t>Pointer Operators… Walkthrough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96566"/>
            <a:ext cx="5791200" cy="416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Group 25"/>
          <p:cNvGrpSpPr/>
          <p:nvPr/>
        </p:nvGrpSpPr>
        <p:grpSpPr>
          <a:xfrm>
            <a:off x="152400" y="914400"/>
            <a:ext cx="2819400" cy="1524000"/>
            <a:chOff x="4419600" y="1676400"/>
            <a:chExt cx="2819400" cy="1524000"/>
          </a:xfrm>
        </p:grpSpPr>
        <p:sp>
          <p:nvSpPr>
            <p:cNvPr id="18" name="Rectangle 17"/>
            <p:cNvSpPr/>
            <p:nvPr/>
          </p:nvSpPr>
          <p:spPr>
            <a:xfrm>
              <a:off x="4419600" y="1676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9600" y="2057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96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9600" y="2438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9600" y="2819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88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1676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00FF"/>
                  </a:solidFill>
                </a:rPr>
                <a:t>n=7 </a:t>
              </a:r>
              <a:r>
                <a:rPr lang="en-US" b="1" dirty="0">
                  <a:solidFill>
                    <a:srgbClr val="0000FF"/>
                  </a:solidFill>
                  <a:sym typeface="Wingdings" pitchFamily="2" charset="2"/>
                </a:rPr>
                <a:t> 54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86400" y="2057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00FF"/>
                  </a:solidFill>
                </a:rPr>
                <a:t>m=6 </a:t>
              </a:r>
              <a:r>
                <a:rPr lang="en-US" b="1" dirty="0">
                  <a:solidFill>
                    <a:srgbClr val="0000FF"/>
                  </a:solidFill>
                  <a:sym typeface="Wingdings" pitchFamily="2" charset="2"/>
                </a:rPr>
                <a:t> -30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86400" y="2438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00FF"/>
                  </a:solidFill>
                </a:rPr>
                <a:t>pn=100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86400" y="2819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00FF"/>
                  </a:solidFill>
                </a:rPr>
                <a:t>pm= 96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886200" y="914400"/>
            <a:ext cx="50292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*pn = 2*(*pm) + m*n;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Value at 100 = 2*(value at  96) + m *n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Value at 100 = 2*6 + 6 *7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Value at 100 = 12 + 42 = 54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5800" y="2667000"/>
            <a:ext cx="4419600" cy="2438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FF"/>
                </a:solidFill>
              </a:rPr>
              <a:t>*pm += 3*m - (*pn);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+= 3*6 – value at 100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+= 3*6 –  54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+=  18 –  54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+=  (-36) 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= 6+  (-36) = -30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2438400" y="29718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</p:cNvCxnSpPr>
          <p:nvPr/>
        </p:nvCxnSpPr>
        <p:spPr>
          <a:xfrm rot="10800000">
            <a:off x="2286000" y="1066800"/>
            <a:ext cx="1600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6200" y="4572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1"/>
          </p:cNvCxnSpPr>
          <p:nvPr/>
        </p:nvCxnSpPr>
        <p:spPr>
          <a:xfrm rot="10800000">
            <a:off x="2514600" y="1524000"/>
            <a:ext cx="1981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8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Walkthroughs: Do yourself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6250" y="1066800"/>
            <a:ext cx="2419350" cy="2524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62650" y="1066800"/>
            <a:ext cx="2571750" cy="25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067050" y="1066800"/>
            <a:ext cx="2667000" cy="2543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57200" y="3861542"/>
            <a:ext cx="3505200" cy="267765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int n=7,m=8;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int* p1= &amp;n, *p2=&amp;m;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*p1 +=12-m+ (*p2);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*p2 = m + n- 2*(*p1);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printf(“%d”, m+n); 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What is the output?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3886200"/>
            <a:ext cx="3962400" cy="2234458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int n=7, m=8;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int* p1= &amp;n, *p2=&amp;m;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*p1 +=5 + 3*(*p2) –n 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*p2 = 5*(*p1) – 4*m + 2*n;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 What are values of m and n?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about Accessing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915400" cy="2743199"/>
          </a:xfrm>
        </p:spPr>
        <p:txBody>
          <a:bodyPr>
            <a:normAutofit/>
          </a:bodyPr>
          <a:lstStyle/>
          <a:p>
            <a:r>
              <a:rPr lang="en-US" sz="2400" dirty="0"/>
              <a:t>Accessing data through pointers will manipulate on basic-data size.</a:t>
            </a:r>
          </a:p>
          <a:p>
            <a:pPr>
              <a:buFont typeface="Wingdings"/>
              <a:buChar char="à"/>
            </a:pPr>
            <a:r>
              <a:rPr lang="en-US" sz="2400" dirty="0">
                <a:sym typeface="Wingdings" pitchFamily="2" charset="2"/>
              </a:rPr>
              <a:t>Access int*  4 bytes are affected.</a:t>
            </a:r>
          </a:p>
          <a:p>
            <a:pPr>
              <a:buFont typeface="Wingdings"/>
              <a:buChar char="à"/>
            </a:pPr>
            <a:r>
              <a:rPr lang="en-US" sz="2400" dirty="0">
                <a:sym typeface="Wingdings" pitchFamily="2" charset="2"/>
              </a:rPr>
              <a:t>Access char*  only 1 byte is affected.</a:t>
            </a:r>
          </a:p>
          <a:p>
            <a:pPr>
              <a:buFont typeface="Wingdings"/>
              <a:buChar char="à"/>
            </a:pPr>
            <a:r>
              <a:rPr lang="en-US" sz="2400" dirty="0">
                <a:sym typeface="Wingdings" pitchFamily="2" charset="2"/>
              </a:rPr>
              <a:t>Access double*  8 bytes are affected.</a:t>
            </a:r>
          </a:p>
          <a:p>
            <a:pPr>
              <a:buFont typeface="Wingdings"/>
              <a:buChar char="à"/>
            </a:pPr>
            <a:r>
              <a:rPr lang="en-US" sz="2400" dirty="0">
                <a:sym typeface="Wingdings" pitchFamily="2" charset="2"/>
              </a:rPr>
              <a:t>Assign pointers which belong to different types are not allowed.  If needed, you must explicitly casting.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93" y="3867150"/>
            <a:ext cx="318799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093550"/>
            <a:ext cx="6203832" cy="134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Attention…Pointers: Explicit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01000" cy="914399"/>
          </a:xfrm>
          <a:solidFill>
            <a:srgbClr val="0080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bg1"/>
                </a:solidFill>
              </a:rPr>
              <a:t>Review</a:t>
            </a:r>
            <a:r>
              <a:rPr lang="en-US" sz="2800" dirty="0">
                <a:solidFill>
                  <a:schemeClr val="bg1"/>
                </a:solidFill>
              </a:rPr>
              <a:t>: When a casting is performed, lowest byte is copied first then the higher bytes.</a:t>
            </a:r>
            <a:endParaRPr lang="en-US" sz="2800" dirty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3371850" cy="32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953000" y="2819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0000 0000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3124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0000 0000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3429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0000 0001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0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0000 0100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14800" y="38100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500/ 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00" y="4191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62400" y="41910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29400" y="4191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53400" y="4114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pp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248400" y="4343400"/>
            <a:ext cx="9144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53000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0000 0000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53000" y="46482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Manipulate on 4 bytes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29400" y="46482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Manipulate on 1 byte only</a:t>
            </a:r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2"/>
          <a:stretch/>
        </p:blipFill>
        <p:spPr bwMode="auto">
          <a:xfrm>
            <a:off x="2013858" y="5181600"/>
            <a:ext cx="179614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Operators : +, -, ++, --</a:t>
            </a:r>
            <a:endParaRPr lang="en-US" b="1" dirty="0"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62600"/>
            <a:ext cx="6705600" cy="106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143000"/>
            <a:ext cx="5638800" cy="418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 flipV="1">
            <a:off x="7010400" y="16764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7010400" y="23622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7010400" y="30480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7010400" y="37338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V="1">
            <a:off x="7010400" y="44196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35052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43600" y="48768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3600" y="4191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3600" y="28194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2293624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21336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86600" y="4419600"/>
            <a:ext cx="762000" cy="381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01000" y="4572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01000" y="48768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01000" y="51816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2293596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01000" y="4191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01000" y="3810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2293612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05200" y="3886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access data  using pD  (bytes) can cause  a harm on the variable n</a:t>
            </a:r>
          </a:p>
        </p:txBody>
      </p:sp>
      <p:cxnSp>
        <p:nvCxnSpPr>
          <p:cNvPr id="26" name="Straight Arrow Connector 25"/>
          <p:cNvCxnSpPr>
            <a:stCxn id="24" idx="3"/>
            <a:endCxn id="14" idx="1"/>
          </p:cNvCxnSpPr>
          <p:nvPr/>
        </p:nvCxnSpPr>
        <p:spPr>
          <a:xfrm>
            <a:off x="5486400" y="457200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24200" y="1219200"/>
            <a:ext cx="5638800" cy="304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Pointer +i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 Pointer + (i*sizeof(baseType))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5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020762"/>
          </a:xfrm>
        </p:spPr>
        <p:txBody>
          <a:bodyPr/>
          <a:lstStyle/>
          <a:p>
            <a:r>
              <a:rPr lang="en-US" dirty="0"/>
              <a:t>Pointer Arithmetic Operators :</a:t>
            </a:r>
            <a:br>
              <a:rPr lang="en-US" dirty="0"/>
            </a:br>
            <a:r>
              <a:rPr lang="en-US" dirty="0"/>
              <a:t>Accessing the neighbor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" y="2514600"/>
            <a:ext cx="3200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Copy and paste, run the program, explain the result.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29000" y="1524000"/>
            <a:ext cx="5410200" cy="5029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/* file pointer_demo4.c */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#include &lt;stdio.h&gt;</a:t>
            </a:r>
          </a:p>
          <a:p>
            <a:r>
              <a:rPr lang="pt-BR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 </a:t>
            </a:r>
            <a:r>
              <a:rPr lang="pt-BR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n2= 10;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n1= 6;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n0= 5;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printf("n2=%d, n1=%d, n0=%d\n", n2, n1, n0);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p = &amp;n1;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*p=9;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p++;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*p=15;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p--;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p--;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*p=-3;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printf("n2=%d, n1=%d, n0=%d\n", n2, n1, n0);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getchar();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return 0;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5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304800" y="10668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/>
              <a:t>double *p; </a:t>
            </a:r>
          </a:p>
          <a:p>
            <a:r>
              <a:rPr lang="en-US" sz="2400" dirty="0"/>
              <a:t>Suppose that a double occupies the memory block of 8 bytes and </a:t>
            </a:r>
          </a:p>
          <a:p>
            <a:r>
              <a:rPr lang="en-US" sz="2400" dirty="0"/>
              <a:t>p  stores the value of 1200. </a:t>
            </a:r>
          </a:p>
          <a:p>
            <a:r>
              <a:rPr lang="en-US" sz="2400" dirty="0"/>
              <a:t>What are the result of the following expression? p+8     p-3     p++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04800" y="27432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/>
              <a:t>long*p; </a:t>
            </a:r>
          </a:p>
          <a:p>
            <a:r>
              <a:rPr lang="en-US" sz="2400" dirty="0"/>
              <a:t>Suppose that a long number occupies the memory block of 4 bytes </a:t>
            </a:r>
          </a:p>
          <a:p>
            <a:r>
              <a:rPr lang="en-US" sz="2400" dirty="0"/>
              <a:t>And p  stores the value of 1000. </a:t>
            </a:r>
          </a:p>
          <a:p>
            <a:r>
              <a:rPr lang="en-US" sz="2400" dirty="0"/>
              <a:t>What are the result of the following expression? p+8     p-3     p++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4800" y="44958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/>
              <a:t>char*p; </a:t>
            </a:r>
          </a:p>
          <a:p>
            <a:r>
              <a:rPr lang="en-US" sz="2400" dirty="0"/>
              <a:t>Suppose that a character occupies the memory block of 1 byte </a:t>
            </a:r>
          </a:p>
          <a:p>
            <a:r>
              <a:rPr lang="en-US" sz="2400" dirty="0"/>
              <a:t>and p  stores the value of 207000. </a:t>
            </a:r>
          </a:p>
          <a:p>
            <a:r>
              <a:rPr lang="en-US" sz="2400" dirty="0"/>
              <a:t>What are the result of the following expression? p+8     p-3     p++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78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Operators…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87350" y="3581400"/>
            <a:ext cx="8375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a pointer is incremented, it points to the </a:t>
            </a:r>
            <a:r>
              <a:rPr lang="en-US" sz="2400" b="1" dirty="0">
                <a:latin typeface="Tahoma" pitchFamily="34" charset="0"/>
                <a:cs typeface="Times New Roman" pitchFamily="18" charset="0"/>
              </a:rPr>
              <a:t>memory location 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of the next element of its base type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52425" y="4351338"/>
            <a:ext cx="8715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it is decremented it points to the location of the previous element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57188" y="5105400"/>
            <a:ext cx="84820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All other pointers will increase or decrease depending on the length of the data type they are pointing to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0" y="1219200"/>
            <a:ext cx="8521960" cy="217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00CC"/>
                </a:solidFill>
              </a:rPr>
              <a:t>After studying this chapter, you should be able to: 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Understand where can program’s data be putted</a:t>
            </a:r>
          </a:p>
          <a:p>
            <a:r>
              <a:rPr lang="en-US" dirty="0">
                <a:solidFill>
                  <a:srgbClr val="0000CC"/>
                </a:solidFill>
              </a:rPr>
              <a:t>Explain what are pointers</a:t>
            </a:r>
          </a:p>
          <a:p>
            <a:r>
              <a:rPr lang="en-US" dirty="0">
                <a:solidFill>
                  <a:srgbClr val="0000CC"/>
                </a:solidFill>
              </a:rPr>
              <a:t>Declare pointers in a program</a:t>
            </a:r>
          </a:p>
          <a:p>
            <a:r>
              <a:rPr lang="en-US" dirty="0">
                <a:solidFill>
                  <a:srgbClr val="0000CC"/>
                </a:solidFill>
              </a:rPr>
              <a:t>Discuss about where pointers can be used</a:t>
            </a:r>
          </a:p>
          <a:p>
            <a:r>
              <a:rPr lang="en-US" dirty="0">
                <a:solidFill>
                  <a:srgbClr val="0000CC"/>
                </a:solidFill>
              </a:rPr>
              <a:t>Understand operators on pointers</a:t>
            </a:r>
          </a:p>
          <a:p>
            <a:r>
              <a:rPr lang="en-US">
                <a:solidFill>
                  <a:srgbClr val="0000CC"/>
                </a:solidFill>
              </a:rPr>
              <a:t>Implement functions </a:t>
            </a:r>
            <a:r>
              <a:rPr lang="en-US" dirty="0">
                <a:solidFill>
                  <a:srgbClr val="0000CC"/>
                </a:solidFill>
              </a:rPr>
              <a:t>in which pointers are parameters</a:t>
            </a:r>
          </a:p>
          <a:p>
            <a:r>
              <a:rPr lang="en-US" dirty="0">
                <a:solidFill>
                  <a:srgbClr val="0000CC"/>
                </a:solidFill>
              </a:rPr>
              <a:t>Use build-in functions to allocate data dynamically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 Comparisons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33400" y="1185208"/>
            <a:ext cx="7924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pointers can be compared in a relational expression provided both the pointers  are pointing to variables of the same type.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that ptr_a and ptr_b are 2 pointer variables, which point to data elements a and b. In this case the following comparisons are  possible: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57600"/>
            <a:ext cx="894229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96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Pointers as Parameters of a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1066799"/>
          </a:xfrm>
        </p:spPr>
        <p:txBody>
          <a:bodyPr>
            <a:normAutofit fontScale="92500"/>
          </a:bodyPr>
          <a:lstStyle/>
          <a:p>
            <a:r>
              <a:rPr lang="en-US" dirty="0"/>
              <a:t>C passes arguments to parameters by values only </a:t>
            </a:r>
            <a:r>
              <a:rPr lang="en-US" dirty="0">
                <a:sym typeface="Wingdings" pitchFamily="2" charset="2"/>
              </a:rPr>
              <a:t> C functions can not modify outside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105" y="2381250"/>
            <a:ext cx="361644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943600" y="4953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54102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  = 7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3600" y="29718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y  = 7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34290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x = 5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 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38862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  = 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15000" y="4419600"/>
            <a:ext cx="1371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4915694" y="4457700"/>
            <a:ext cx="2362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2600" y="4572000"/>
            <a:ext cx="2438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as Parameters of a Function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>
                <a:sym typeface="Wingdings" pitchFamily="2" charset="2"/>
              </a:rPr>
              <a:t>Use pointer arguments, we can modify outside values.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628" y="1752600"/>
            <a:ext cx="529287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781800" y="4953000"/>
            <a:ext cx="1676400" cy="457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  = 5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 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5410200"/>
            <a:ext cx="1676400" cy="457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  = 7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 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29718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py: 996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1800" y="34290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px : 1000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81800" y="38862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  =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7400" y="5105400"/>
            <a:ext cx="91440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7400" y="5562600"/>
            <a:ext cx="91440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996</a:t>
            </a:r>
          </a:p>
        </p:txBody>
      </p:sp>
      <p:cxnSp>
        <p:nvCxnSpPr>
          <p:cNvPr id="20" name="Straight Arrow Connector 19"/>
          <p:cNvCxnSpPr>
            <a:stCxn id="16" idx="0"/>
          </p:cNvCxnSpPr>
          <p:nvPr/>
        </p:nvCxnSpPr>
        <p:spPr>
          <a:xfrm rot="5400000" flipH="1" flipV="1">
            <a:off x="5905500" y="4076700"/>
            <a:ext cx="1447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5829300" y="4076700"/>
            <a:ext cx="2209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 Dynamic Allocated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" y="990600"/>
            <a:ext cx="61722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Stdlib.h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calloc</a:t>
            </a:r>
            <a:r>
              <a:rPr lang="en-US" sz="2000" dirty="0">
                <a:solidFill>
                  <a:schemeClr val="tx1"/>
                </a:solidFill>
              </a:rPr>
              <a:t>  (size_t numberOfItem, size_t  bytesPerItem)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malloc</a:t>
            </a:r>
            <a:r>
              <a:rPr lang="en-US" sz="2000" dirty="0">
                <a:solidFill>
                  <a:schemeClr val="tx1"/>
                </a:solidFill>
              </a:rPr>
              <a:t> (size_t  numBytes) 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</a:t>
            </a:r>
            <a:r>
              <a:rPr lang="en-US" sz="2000" b="1" dirty="0">
                <a:solidFill>
                  <a:schemeClr val="tx1"/>
                </a:solidFill>
              </a:rPr>
              <a:t>realloc</a:t>
            </a:r>
            <a:r>
              <a:rPr lang="en-US" sz="2000" dirty="0">
                <a:solidFill>
                  <a:schemeClr val="tx1"/>
                </a:solidFill>
              </a:rPr>
              <a:t> (void* curPointer, size_t newNumBytes);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  </a:t>
            </a:r>
            <a:r>
              <a:rPr lang="en-US" sz="2000" b="1" dirty="0">
                <a:solidFill>
                  <a:schemeClr val="tx1"/>
                </a:solidFill>
              </a:rPr>
              <a:t>free</a:t>
            </a:r>
            <a:r>
              <a:rPr lang="en-US" sz="2000" dirty="0">
                <a:solidFill>
                  <a:schemeClr val="tx1"/>
                </a:solidFill>
              </a:rPr>
              <a:t>(void* willBeDeletedPointer);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" y="2819400"/>
            <a:ext cx="36576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Examples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int* p = (int*)  </a:t>
            </a:r>
            <a:r>
              <a:rPr lang="en-US" b="1" dirty="0">
                <a:solidFill>
                  <a:schemeClr val="tx1"/>
                </a:solidFill>
              </a:rPr>
              <a:t>malloc</a:t>
            </a:r>
            <a:r>
              <a:rPr lang="en-US" dirty="0">
                <a:solidFill>
                  <a:schemeClr val="tx1"/>
                </a:solidFill>
              </a:rPr>
              <a:t> (sizeof (int)) 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*p=2;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….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free</a:t>
            </a:r>
            <a:r>
              <a:rPr lang="en-US" dirty="0">
                <a:solidFill>
                  <a:schemeClr val="tx1"/>
                </a:solidFill>
              </a:rPr>
              <a:t>(p);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391400" y="2514600"/>
            <a:ext cx="1600200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391400" y="1066800"/>
            <a:ext cx="1600200" cy="609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Segment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391400" y="1676400"/>
            <a:ext cx="1600200" cy="8382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Code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Segment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7391400" y="4038600"/>
            <a:ext cx="1600200" cy="175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Stack</a:t>
            </a:r>
          </a:p>
          <a:p>
            <a:pPr algn="ctr"/>
            <a:r>
              <a:rPr lang="en-US" b="1" dirty="0"/>
              <a:t>Segment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191000" y="2743200"/>
            <a:ext cx="10668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V="1">
            <a:off x="5257800" y="12954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5257800" y="2971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5257800" y="2971800"/>
            <a:ext cx="2286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5943600" y="3657600"/>
            <a:ext cx="1371600" cy="1066800"/>
          </a:xfrm>
          <a:prstGeom prst="irregularSeal2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Local</a:t>
            </a:r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5715000" y="1524000"/>
            <a:ext cx="1371600" cy="1066800"/>
          </a:xfrm>
          <a:prstGeom prst="irregularSeal2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Global</a:t>
            </a:r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5638800" y="2590800"/>
            <a:ext cx="1600200" cy="1066800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Dynamic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600200" y="3657600"/>
            <a:ext cx="3276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/>
              <a:t>calloc</a:t>
            </a:r>
            <a:r>
              <a:rPr lang="en-US" sz="2000" dirty="0"/>
              <a:t>: Contiguous Allocation</a:t>
            </a:r>
          </a:p>
          <a:p>
            <a:r>
              <a:rPr lang="en-US" sz="2000" b="1" u="sng" dirty="0"/>
              <a:t>malloc</a:t>
            </a:r>
            <a:r>
              <a:rPr lang="en-US" sz="2000" dirty="0"/>
              <a:t>: Memory allocation</a:t>
            </a:r>
          </a:p>
          <a:p>
            <a:r>
              <a:rPr lang="en-US" sz="2000" b="1" u="sng" dirty="0"/>
              <a:t>realoc</a:t>
            </a:r>
            <a:r>
              <a:rPr lang="en-US" sz="2000" dirty="0"/>
              <a:t>: Re allocation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200" y="4800600"/>
            <a:ext cx="7239000" cy="1828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Size_t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Another name of the </a:t>
            </a:r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type. It is used in case of memory allocation managing.</a:t>
            </a:r>
            <a:endParaRPr lang="en-US" sz="2400" b="1" u="sng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is the general datatype  which means that the data type is not determined yet.  So, user must give an explicit casting when it is used.  </a:t>
            </a: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0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dirty="0">
                <a:latin typeface="Arial" charset="0"/>
                <a:cs typeface="Arial" charset="0"/>
              </a:rPr>
              <a:t>Demo: Dynamic Allocated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567690"/>
            <a:ext cx="5715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 file pointer_demo5.c */</a:t>
            </a:r>
          </a:p>
          <a:p>
            <a:r>
              <a:rPr lang="en-US" b="1" dirty="0"/>
              <a:t>#include</a:t>
            </a:r>
            <a:r>
              <a:rPr lang="en-US" dirty="0"/>
              <a:t> &lt;stdio.h&gt;</a:t>
            </a:r>
          </a:p>
          <a:p>
            <a:r>
              <a:rPr lang="en-US" b="1" dirty="0"/>
              <a:t>const int</a:t>
            </a:r>
            <a:r>
              <a:rPr lang="en-US" dirty="0"/>
              <a:t> MAXN =100;</a:t>
            </a:r>
          </a:p>
          <a:p>
            <a:r>
              <a:rPr lang="en-US" b="1" dirty="0"/>
              <a:t>int </a:t>
            </a:r>
            <a:r>
              <a:rPr lang="en-US" dirty="0"/>
              <a:t>main()</a:t>
            </a:r>
          </a:p>
          <a:p>
            <a:r>
              <a:rPr lang="en-US" dirty="0"/>
              <a:t>{  </a:t>
            </a:r>
            <a:r>
              <a:rPr lang="en-US" b="1" dirty="0"/>
              <a:t>int</a:t>
            </a:r>
            <a:r>
              <a:rPr lang="en-US" dirty="0"/>
              <a:t> n;   </a:t>
            </a:r>
            <a:r>
              <a:rPr lang="en-US" b="1" dirty="0"/>
              <a:t>int</a:t>
            </a:r>
            <a:r>
              <a:rPr lang="en-US" dirty="0"/>
              <a:t> *p1;   </a:t>
            </a:r>
            <a:r>
              <a:rPr lang="en-US" b="1" dirty="0"/>
              <a:t>int</a:t>
            </a:r>
            <a:r>
              <a:rPr lang="en-US" dirty="0"/>
              <a:t> *p2;   </a:t>
            </a:r>
            <a:r>
              <a:rPr lang="en-US" b="1" dirty="0"/>
              <a:t>int</a:t>
            </a:r>
            <a:r>
              <a:rPr lang="en-US" dirty="0"/>
              <a:t> *p3;</a:t>
            </a:r>
          </a:p>
          <a:p>
            <a:r>
              <a:rPr lang="en-US" dirty="0"/>
              <a:t>   printf("Address of MAXN: %u\n", &amp;MAXN);</a:t>
            </a:r>
          </a:p>
          <a:p>
            <a:r>
              <a:rPr lang="en-US" dirty="0"/>
              <a:t>   printf("Main function ia allocated at: %u\n", &amp;main);</a:t>
            </a:r>
          </a:p>
          <a:p>
            <a:r>
              <a:rPr lang="en-US" dirty="0"/>
              <a:t>   printf("Address of n : %u\n", &amp;n);</a:t>
            </a:r>
          </a:p>
          <a:p>
            <a:r>
              <a:rPr lang="en-US" dirty="0"/>
              <a:t>   printf("Address of p1: %u\n", &amp;p1);</a:t>
            </a:r>
          </a:p>
          <a:p>
            <a:r>
              <a:rPr lang="en-US" dirty="0"/>
              <a:t>   printf("Address of p2: %u\n", &amp;p2);</a:t>
            </a:r>
          </a:p>
          <a:p>
            <a:r>
              <a:rPr lang="en-US" dirty="0"/>
              <a:t>   p1 = (int*)malloc(sizeof(int));    </a:t>
            </a:r>
          </a:p>
          <a:p>
            <a:r>
              <a:rPr lang="en-US" dirty="0"/>
              <a:t>   p2 = (int*)malloc(sizeof(int));    </a:t>
            </a:r>
          </a:p>
          <a:p>
            <a:r>
              <a:rPr lang="en-US" dirty="0"/>
              <a:t>   p3 = (int*)malloc(sizeof(int));    </a:t>
            </a:r>
          </a:p>
          <a:p>
            <a:r>
              <a:rPr lang="en-US" dirty="0"/>
              <a:t>   printf("Dynamic allocation (p1) at: %u\n", p1);</a:t>
            </a:r>
          </a:p>
          <a:p>
            <a:r>
              <a:rPr lang="en-US" dirty="0"/>
              <a:t>   printf("Dynamic allocation (p2) at: %u\n", p2);</a:t>
            </a:r>
          </a:p>
          <a:p>
            <a:r>
              <a:rPr lang="en-US" dirty="0"/>
              <a:t>   printf("Dynamic allocation (p3) at: %u\n", p3);</a:t>
            </a:r>
          </a:p>
          <a:p>
            <a:r>
              <a:rPr lang="en-US" dirty="0"/>
              <a:t>   getchar();</a:t>
            </a:r>
          </a:p>
          <a:p>
            <a:r>
              <a:rPr lang="en-US" dirty="0"/>
              <a:t>   free(p1);</a:t>
            </a:r>
          </a:p>
          <a:p>
            <a:r>
              <a:rPr lang="en-US" dirty="0"/>
              <a:t>   free(p2);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62600" y="1371600"/>
            <a:ext cx="3352800" cy="426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FF"/>
                </a:solidFill>
              </a:rPr>
              <a:t>(1) Copy, past, compile and run the program.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(2) Draw the memory map.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(3) Show that where is data segment, code segment, stack segment and heap of the program.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(4) Give  comment about  the direction of  dynamic  memory allocation.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74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Dynamic Allocated Data- Do yourself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8763000" cy="1066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dynamic memory allocation. Develop a program that will accept two real numbers then  sum of them, their difference, their product, and their quotient are printed out.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2286000"/>
            <a:ext cx="5562600" cy="3733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/* main() */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double *p1, *p2;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p1 = (double*) malloc ( sizeof(double));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p2 = (double*) malloc ( sizeof(double));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printf(“p1, address: %u, value: %u\n”, &amp;p1, p1);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printf(“p2, address: %u, value: %u\n”, &amp;p2, 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printf(“Input 2 numbers:”);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scanf( “%lf%lf”, p1, 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printf(“Sum: %lf\n”, *p1 +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printf(“Difference: %lf\n”, *p1 -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printf(“Product: %lf\n”, *p1 * (*p2));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printf(“Quotient: %lf\n”, *p1 / *p2);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48400" y="2971800"/>
            <a:ext cx="2667000" cy="1066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(1) Run this program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(2) Draw the memory map (stack, heap).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2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Dynamic Allocated Data- Do yourself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382000" cy="4800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C program using dynamic allocating memory to allow user entering two characters then the program will print out characters between these in ascending order.</a:t>
            </a:r>
          </a:p>
          <a:p>
            <a:pPr>
              <a:defRPr/>
            </a:pP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  DA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   65   81   41   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    66   82   42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    67   83   43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    68   84   44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After the program executes, draw the memory map of the program.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58674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Danh từ: 2 pointer char* pc1, *pc2;</a:t>
            </a:r>
          </a:p>
          <a:p>
            <a:r>
              <a:rPr lang="en-US" dirty="0"/>
              <a:t>Động từ</a:t>
            </a:r>
          </a:p>
          <a:p>
            <a:pPr>
              <a:buFontTx/>
              <a:buChar char="-"/>
            </a:pPr>
            <a:r>
              <a:rPr lang="en-US" dirty="0"/>
              <a:t>Cấp bộ nhớ pc1, pc2;</a:t>
            </a:r>
          </a:p>
          <a:p>
            <a:pPr>
              <a:buFontTx/>
              <a:buChar char="-"/>
            </a:pPr>
            <a:r>
              <a:rPr lang="en-US" dirty="0"/>
              <a:t> Nhập 2 ký  tự vào pc1, pc2</a:t>
            </a:r>
          </a:p>
          <a:p>
            <a:pPr>
              <a:buFontTx/>
              <a:buChar char="-"/>
            </a:pPr>
            <a:r>
              <a:rPr lang="en-US" dirty="0"/>
              <a:t> Nếu (*pc1&gt;*pc2) Hoán vị *pc1, *pc2;</a:t>
            </a:r>
          </a:p>
          <a:p>
            <a:pPr>
              <a:buFontTx/>
              <a:buChar char="-"/>
            </a:pPr>
            <a:r>
              <a:rPr lang="en-US" dirty="0"/>
              <a:t>char c;</a:t>
            </a:r>
          </a:p>
          <a:p>
            <a:pPr>
              <a:buFontTx/>
              <a:buChar char="-"/>
            </a:pPr>
            <a:r>
              <a:rPr lang="en-US" dirty="0"/>
              <a:t>For (c= *pc1; c&lt;=*pc2; c++)</a:t>
            </a:r>
          </a:p>
          <a:p>
            <a:pPr>
              <a:buFontTx/>
              <a:buChar char="-"/>
            </a:pPr>
            <a:r>
              <a:rPr lang="en-US" dirty="0"/>
              <a:t>      printf(“%c,%4d,%4o%4X\n”, c,c,c,c);</a:t>
            </a:r>
          </a:p>
        </p:txBody>
      </p:sp>
    </p:spTree>
    <p:extLst>
      <p:ext uri="{BB962C8B-B14F-4D97-AF65-F5344CB8AC3E}">
        <p14:creationId xmlns:p14="http://schemas.microsoft.com/office/powerpoint/2010/main" val="4033147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6477000" y="3200400"/>
            <a:ext cx="2057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6000" dirty="0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324600" y="3124200"/>
            <a:ext cx="1828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6000" dirty="0"/>
              <a:t>Q&amp;A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Review the memory structure  of a program</a:t>
            </a:r>
          </a:p>
          <a:p>
            <a:r>
              <a:rPr lang="en-US" dirty="0"/>
              <a:t>Where can we put program’s data?</a:t>
            </a:r>
          </a:p>
          <a:p>
            <a:r>
              <a:rPr lang="en-US" dirty="0"/>
              <a:t>What are pointers?</a:t>
            </a:r>
          </a:p>
          <a:p>
            <a:r>
              <a:rPr lang="en-US" dirty="0"/>
              <a:t>Pointer Declarations</a:t>
            </a:r>
          </a:p>
          <a:p>
            <a:r>
              <a:rPr lang="en-US" dirty="0"/>
              <a:t>Where are pointers used?</a:t>
            </a:r>
          </a:p>
          <a:p>
            <a:r>
              <a:rPr lang="en-US" dirty="0"/>
              <a:t>Pointer operators</a:t>
            </a:r>
          </a:p>
          <a:p>
            <a:pPr lvl="1"/>
            <a:r>
              <a:rPr lang="en-US" dirty="0"/>
              <a:t>Assign values to pointers</a:t>
            </a:r>
          </a:p>
          <a:p>
            <a:pPr lvl="1"/>
            <a:r>
              <a:rPr lang="en-US" dirty="0"/>
              <a:t>Access data through pointer</a:t>
            </a:r>
          </a:p>
          <a:p>
            <a:pPr lvl="1"/>
            <a:r>
              <a:rPr lang="en-US" dirty="0"/>
              <a:t>Explain pointer arithmetic</a:t>
            </a:r>
          </a:p>
          <a:p>
            <a:pPr lvl="1"/>
            <a:r>
              <a:rPr lang="en-US" dirty="0"/>
              <a:t>Explain pointer comparisons</a:t>
            </a:r>
          </a:p>
          <a:p>
            <a:r>
              <a:rPr lang="en-US" dirty="0"/>
              <a:t>Pointers as parameters of a function</a:t>
            </a:r>
          </a:p>
          <a:p>
            <a:r>
              <a:rPr lang="en-US" dirty="0"/>
              <a:t>Dynamic Allocated Data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9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Extra Walkthroughs with functions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400" dirty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t (int x, int y, int z)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{   int k= 2*x + 3*y + 5*z;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     return k%13;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a=7, b=6, c=5;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L= t(b,a,c);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What is the value of the L variable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85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Extra Walkthroughs with functions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191000"/>
          </a:xfrm>
        </p:spPr>
        <p:txBody>
          <a:bodyPr/>
          <a:lstStyle/>
          <a:p>
            <a:pPr marL="0" indent="0"/>
            <a:r>
              <a:rPr lang="en-US" sz="2400" dirty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void T (int * p, int*q)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{   int t= *p; *p=*q; *q=t;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a=7, b=6;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T(&amp;a,&amp;b);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What are the values of the a and b variables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1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Review the memory structure  of a program</a:t>
            </a:r>
          </a:p>
          <a:p>
            <a:r>
              <a:rPr lang="en-US" dirty="0"/>
              <a:t>Where can we put program’s data?</a:t>
            </a:r>
          </a:p>
          <a:p>
            <a:r>
              <a:rPr lang="en-US" dirty="0"/>
              <a:t>What are pointers?</a:t>
            </a:r>
          </a:p>
          <a:p>
            <a:r>
              <a:rPr lang="en-US" dirty="0"/>
              <a:t>Pointer Declarations</a:t>
            </a:r>
          </a:p>
          <a:p>
            <a:r>
              <a:rPr lang="en-US" dirty="0"/>
              <a:t>Where are pointers used?</a:t>
            </a:r>
          </a:p>
          <a:p>
            <a:r>
              <a:rPr lang="en-US" dirty="0"/>
              <a:t>Pointer operators</a:t>
            </a:r>
          </a:p>
          <a:p>
            <a:pPr lvl="1"/>
            <a:r>
              <a:rPr lang="en-US" dirty="0"/>
              <a:t>Assign values to pointers</a:t>
            </a:r>
          </a:p>
          <a:p>
            <a:pPr lvl="1"/>
            <a:r>
              <a:rPr lang="en-US" dirty="0"/>
              <a:t>Access data through pointer</a:t>
            </a:r>
          </a:p>
          <a:p>
            <a:pPr lvl="1"/>
            <a:r>
              <a:rPr lang="en-US" dirty="0"/>
              <a:t>Explain pointer arithmetic</a:t>
            </a:r>
          </a:p>
          <a:p>
            <a:pPr lvl="1"/>
            <a:r>
              <a:rPr lang="en-US" dirty="0"/>
              <a:t>Explain pointer comparisons</a:t>
            </a:r>
          </a:p>
          <a:p>
            <a:r>
              <a:rPr lang="en-US" dirty="0"/>
              <a:t>Pointers as parameters of a function</a:t>
            </a:r>
          </a:p>
          <a:p>
            <a:r>
              <a:rPr lang="en-US" dirty="0"/>
              <a:t>Dynamic Allocated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Extra Walkthrough with functions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/>
            <a:r>
              <a:rPr lang="en-US" sz="2400" dirty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T (int * p, int*q)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{   int t= (*p) + (*q) &gt; 12 ? 5:6;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    return 2*t%5;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a=3, b=4, c;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c= T(&amp;a,&amp;b);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What is the value of the </a:t>
            </a:r>
            <a:r>
              <a:rPr lang="en-US" dirty="0"/>
              <a:t>c</a:t>
            </a:r>
            <a:r>
              <a:rPr lang="en-US" sz="2400" dirty="0"/>
              <a:t> variable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33400"/>
            <a:ext cx="63531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/>
          <a:lstStyle/>
          <a:p>
            <a:r>
              <a:rPr lang="en-US" dirty="0"/>
              <a:t>Memory Map of a 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6172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34200" y="5943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34200" y="5715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42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4199199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4199056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4200" y="5029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2293568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4200" y="4800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2293572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34200" y="4572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2293576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34200" y="5334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4200" y="106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4202496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24800" y="1066800"/>
            <a:ext cx="1066800" cy="228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MAXN=10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24800" y="57150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= 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4800" y="59436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5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24800" y="61722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FF"/>
                </a:solidFill>
              </a:rPr>
              <a:t>c  = 8</a:t>
            </a:r>
            <a:r>
              <a:rPr lang="en-US" sz="1600" b="1" dirty="0">
                <a:solidFill>
                  <a:srgbClr val="9900CC"/>
                </a:solidFill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 of main()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24800" y="21336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 of average()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24800" y="45720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FF"/>
                </a:solidFill>
              </a:rPr>
              <a:t>c = 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4800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5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50292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 = 5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514850"/>
            <a:ext cx="570506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7924800" y="53340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t  = 6.0000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522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190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0" y="2819400"/>
            <a:ext cx="1066800" cy="1752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HEAP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4991100" y="2400300"/>
            <a:ext cx="24384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096000" y="4572000"/>
            <a:ext cx="8382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dirty="0">
                <a:solidFill>
                  <a:srgbClr val="0000FF"/>
                </a:solidFill>
              </a:rPr>
              <a:t>segment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14600" y="2971800"/>
            <a:ext cx="4419600" cy="2590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8138557" y="5501640"/>
            <a:ext cx="640080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8039894" y="5448300"/>
            <a:ext cx="1143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8038306" y="5447506"/>
            <a:ext cx="1600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38800" y="1066800"/>
            <a:ext cx="12192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Data segment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19800" y="1371600"/>
            <a:ext cx="838200" cy="1371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Code segment</a:t>
            </a: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6172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34200" y="5943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34200" y="5715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42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4199199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4199056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4200" y="5029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2293568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4200" y="4800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2293572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34200" y="4572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2293576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34200" y="5334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4200" y="106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4202496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24800" y="1066800"/>
            <a:ext cx="1066800" cy="228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MAXN=10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24800" y="57150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= 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4800" y="59436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5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24800" y="61722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FF"/>
                </a:solidFill>
              </a:rPr>
              <a:t>c  = 8</a:t>
            </a:r>
            <a:r>
              <a:rPr lang="en-US" sz="1600" b="1" dirty="0">
                <a:solidFill>
                  <a:srgbClr val="9900CC"/>
                </a:solidFill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 of main()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24800" y="21336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 of average()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24800" y="45720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FF"/>
                </a:solidFill>
              </a:rPr>
              <a:t>c = 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4800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5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50292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 = 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24800" y="53340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t  = 6.0000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522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190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0" y="2819400"/>
            <a:ext cx="1066800" cy="1752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HEAP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638800" y="4572000"/>
            <a:ext cx="12954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dirty="0">
                <a:solidFill>
                  <a:srgbClr val="0000FF"/>
                </a:solidFill>
              </a:rPr>
              <a:t>segment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638800" y="1066800"/>
            <a:ext cx="12192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Data segment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38800" y="1371600"/>
            <a:ext cx="1219200" cy="1371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Code segment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4800" y="1143000"/>
            <a:ext cx="4876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Address of a variable is a number.  Can we assign this number  to  another variable then access data through the new variable?</a:t>
            </a:r>
          </a:p>
        </p:txBody>
      </p:sp>
      <p:cxnSp>
        <p:nvCxnSpPr>
          <p:cNvPr id="43" name="Straight Arrow Connector 42"/>
          <p:cNvCxnSpPr>
            <a:stCxn id="39" idx="3"/>
            <a:endCxn id="17" idx="0"/>
          </p:cNvCxnSpPr>
          <p:nvPr/>
        </p:nvCxnSpPr>
        <p:spPr>
          <a:xfrm>
            <a:off x="5181600" y="1905000"/>
            <a:ext cx="22479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19" idx="1"/>
          </p:cNvCxnSpPr>
          <p:nvPr/>
        </p:nvCxnSpPr>
        <p:spPr>
          <a:xfrm flipV="1">
            <a:off x="5181600" y="1181100"/>
            <a:ext cx="1752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4800" y="2743200"/>
            <a:ext cx="4876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Address of a function is a number.  Can we assign this number  to  another variable then call this function through the new variable?</a:t>
            </a:r>
          </a:p>
        </p:txBody>
      </p:sp>
      <p:cxnSp>
        <p:nvCxnSpPr>
          <p:cNvPr id="53" name="Straight Arrow Connector 52"/>
          <p:cNvCxnSpPr>
            <a:stCxn id="51" idx="3"/>
            <a:endCxn id="14" idx="2"/>
          </p:cNvCxnSpPr>
          <p:nvPr/>
        </p:nvCxnSpPr>
        <p:spPr>
          <a:xfrm flipV="1">
            <a:off x="5181600" y="2743200"/>
            <a:ext cx="22479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04800" y="4343400"/>
            <a:ext cx="4876800" cy="2209800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u="sng" dirty="0"/>
              <a:t>Yes</a:t>
            </a:r>
            <a:r>
              <a:rPr lang="en-US" sz="2400" dirty="0"/>
              <a:t>. We can access a data through it’s address and call a function through it’s address also. POINTER is a way  to satisfy these requirement. </a:t>
            </a:r>
          </a:p>
          <a:p>
            <a:pPr algn="ctr"/>
            <a:r>
              <a:rPr lang="en-US" sz="2400" dirty="0"/>
              <a:t>In this chapter, pointers of variables are concerned only.  </a:t>
            </a: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274638"/>
            <a:ext cx="8915400" cy="5635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2- Where can we put program’s data?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04800" y="1447800"/>
            <a:ext cx="8458200" cy="4724400"/>
            <a:chOff x="228600" y="1524000"/>
            <a:chExt cx="8458200" cy="4724400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3429000" y="2971800"/>
              <a:ext cx="1600200" cy="15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Heap</a:t>
              </a:r>
            </a:p>
          </p:txBody>
        </p:sp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3429000" y="1524000"/>
              <a:ext cx="1600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Data</a:t>
              </a:r>
            </a:p>
            <a:p>
              <a:pPr algn="ctr"/>
              <a:r>
                <a:rPr lang="en-US" b="1" dirty="0"/>
                <a:t>Segment</a:t>
              </a: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3429000" y="2133600"/>
              <a:ext cx="1600200" cy="8382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Code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Segment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3429000" y="4495800"/>
              <a:ext cx="1600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Stack</a:t>
              </a:r>
            </a:p>
            <a:p>
              <a:pPr algn="ctr"/>
              <a:r>
                <a:rPr lang="en-US" b="1" dirty="0"/>
                <a:t>Segment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228600" y="3200400"/>
              <a:ext cx="1066800" cy="533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2298" name="Line 14"/>
            <p:cNvSpPr>
              <a:spLocks noChangeShapeType="1"/>
            </p:cNvSpPr>
            <p:nvPr/>
          </p:nvSpPr>
          <p:spPr bwMode="auto">
            <a:xfrm flipV="1">
              <a:off x="1295400" y="1752600"/>
              <a:ext cx="22098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9" name="Line 15"/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0" name="Line 16"/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1" name="AutoShape 11"/>
            <p:cNvSpPr>
              <a:spLocks noChangeArrowheads="1"/>
            </p:cNvSpPr>
            <p:nvPr/>
          </p:nvSpPr>
          <p:spPr bwMode="auto">
            <a:xfrm>
              <a:off x="1981200" y="4114800"/>
              <a:ext cx="1371600" cy="1066800"/>
            </a:xfrm>
            <a:prstGeom prst="irregularSeal2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Local</a:t>
              </a:r>
            </a:p>
          </p:txBody>
        </p:sp>
        <p:sp>
          <p:nvSpPr>
            <p:cNvPr id="12302" name="AutoShape 12"/>
            <p:cNvSpPr>
              <a:spLocks noChangeArrowheads="1"/>
            </p:cNvSpPr>
            <p:nvPr/>
          </p:nvSpPr>
          <p:spPr bwMode="auto">
            <a:xfrm>
              <a:off x="1752600" y="1981200"/>
              <a:ext cx="1371600" cy="1066800"/>
            </a:xfrm>
            <a:prstGeom prst="irregularSeal2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Global</a:t>
              </a:r>
            </a:p>
          </p:txBody>
        </p:sp>
        <p:sp>
          <p:nvSpPr>
            <p:cNvPr id="12303" name="AutoShape 13"/>
            <p:cNvSpPr>
              <a:spLocks noChangeArrowheads="1"/>
            </p:cNvSpPr>
            <p:nvPr/>
          </p:nvSpPr>
          <p:spPr bwMode="auto">
            <a:xfrm>
              <a:off x="1676400" y="3048000"/>
              <a:ext cx="1600200" cy="1066800"/>
            </a:xfrm>
            <a:prstGeom prst="irregularSeal2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Dynamic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181600" y="1524000"/>
              <a:ext cx="3505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Common Variables</a:t>
              </a:r>
            </a:p>
            <a:p>
              <a:pPr algn="ctr"/>
              <a:r>
                <a:rPr lang="en-US" b="1" dirty="0"/>
                <a:t>All functions can access them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181600" y="4495800"/>
              <a:ext cx="3505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Variables are defined  in functions. </a:t>
              </a:r>
            </a:p>
            <a:p>
              <a:pPr algn="ctr"/>
              <a:r>
                <a:rPr lang="en-US" b="1" dirty="0"/>
                <a:t>They will exist only when the </a:t>
              </a:r>
            </a:p>
            <a:p>
              <a:pPr algn="ctr"/>
              <a:r>
                <a:rPr lang="en-US" b="1" dirty="0"/>
                <a:t>function is executed and they will </a:t>
              </a:r>
            </a:p>
            <a:p>
              <a:pPr algn="ctr"/>
              <a:r>
                <a:rPr lang="en-US" b="1" dirty="0"/>
                <a:t>be  removed when the function </a:t>
              </a:r>
            </a:p>
            <a:p>
              <a:pPr algn="ctr"/>
              <a:r>
                <a:rPr lang="en-US" b="1" dirty="0"/>
                <a:t>Completed  execution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5181600" y="2971800"/>
              <a:ext cx="3505200" cy="15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/>
                <a:t>Dynamic allocated data through </a:t>
              </a:r>
            </a:p>
            <a:p>
              <a:r>
                <a:rPr lang="en-US" b="1" dirty="0"/>
                <a:t>explicitly statements for memory </a:t>
              </a:r>
            </a:p>
            <a:p>
              <a:r>
                <a:rPr lang="en-US" b="1" dirty="0"/>
                <a:t>allocation</a:t>
              </a:r>
            </a:p>
          </p:txBody>
        </p:sp>
      </p:grp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7986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477000" y="2971800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400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77000" y="1600200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80000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3- What is a Pointer?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33388" y="1390650"/>
            <a:ext cx="6119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pointer is a variable, which contains the address of a memory location of another variable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57200" y="2590800"/>
            <a:ext cx="601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one variable contains the address of another variable, the first variable is said to point to the second variable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457200" y="40386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pointer provides an indirect method of accessing the value of a data item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457200" y="4953000"/>
            <a:ext cx="830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Pointers can point to variables of other fundamental data types like int, char, or double or data aggregates like arrays or structures</a:t>
            </a:r>
          </a:p>
        </p:txBody>
      </p:sp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7696200" y="29718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3323" name="Rectangle 9"/>
          <p:cNvSpPr>
            <a:spLocks noChangeArrowheads="1"/>
          </p:cNvSpPr>
          <p:nvPr/>
        </p:nvSpPr>
        <p:spPr bwMode="auto">
          <a:xfrm>
            <a:off x="7696200" y="38100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p1: 400   </a:t>
            </a:r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>
            <a:off x="7543800" y="3352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7696200" y="16002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13327" name="Rectangle 13"/>
          <p:cNvSpPr>
            <a:spLocks noChangeArrowheads="1"/>
          </p:cNvSpPr>
          <p:nvPr/>
        </p:nvSpPr>
        <p:spPr bwMode="auto">
          <a:xfrm>
            <a:off x="7696200" y="22098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p2: 80000</a:t>
            </a:r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>
            <a:off x="7543800" y="1990724"/>
            <a:ext cx="533400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1143000"/>
            <a:ext cx="1219200" cy="3693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96200" y="114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4- Pointer Variables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81534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pointer declaration consists of a base type and a variable  name preceded by an </a:t>
            </a:r>
            <a:r>
              <a:rPr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3400" y="2590800"/>
            <a:ext cx="533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Syntax: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dataType *name;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09600" y="4114800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Examples: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209800" y="4036874"/>
            <a:ext cx="3886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int *pI;</a:t>
            </a:r>
          </a:p>
          <a:p>
            <a:pPr eaLnBrk="0" hangingPunct="0"/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double* pD;</a:t>
            </a:r>
          </a:p>
          <a:p>
            <a:pPr eaLnBrk="0" hangingPunct="0"/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char *pC;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7400" y="2590800"/>
            <a:ext cx="2819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variable </a:t>
            </a:r>
            <a:r>
              <a:rPr lang="en-US" sz="2400" b="1" u="sng" dirty="0"/>
              <a:t>name</a:t>
            </a:r>
            <a:r>
              <a:rPr lang="en-US" sz="2400" dirty="0"/>
              <a:t> will contain the address of a data belonging to the type  </a:t>
            </a:r>
            <a:r>
              <a:rPr lang="en-US" sz="2400" b="1" u="sng" dirty="0"/>
              <a:t>dataType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8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Where are pointers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situations where pointers can be used are:</a:t>
            </a:r>
          </a:p>
          <a:p>
            <a:pPr lvl="1"/>
            <a:r>
              <a:rPr lang="en-US" dirty="0"/>
              <a:t>To modify outside arguments of a function </a:t>
            </a:r>
          </a:p>
          <a:p>
            <a:pPr lvl="1"/>
            <a:r>
              <a:rPr lang="en-US" dirty="0"/>
              <a:t>To return more than one value from a function (</a:t>
            </a:r>
            <a:r>
              <a:rPr lang="en-US" i="1" dirty="0">
                <a:solidFill>
                  <a:srgbClr val="FF0000"/>
                </a:solidFill>
              </a:rPr>
              <a:t>It will be introduced in slots 18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pass array and strings more conveniently from one function to another (</a:t>
            </a:r>
            <a:r>
              <a:rPr lang="en-US" i="1" dirty="0">
                <a:solidFill>
                  <a:srgbClr val="FF0000"/>
                </a:solidFill>
              </a:rPr>
              <a:t>It will be introduced in slots 18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manipulate arrays easily by moving pointers to them instead of moving the arrays itself (</a:t>
            </a:r>
            <a:r>
              <a:rPr lang="en-US" i="1" dirty="0">
                <a:solidFill>
                  <a:srgbClr val="FF0000"/>
                </a:solidFill>
              </a:rPr>
              <a:t>It will be introduced in slots 18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allocated memory and access it (Direct memory allocation) (</a:t>
            </a:r>
            <a:r>
              <a:rPr lang="en-US" i="1" dirty="0">
                <a:solidFill>
                  <a:srgbClr val="FF0000"/>
                </a:solidFill>
              </a:rPr>
              <a:t>It will be introduced at the bottom of this lesson</a:t>
            </a:r>
            <a:r>
              <a:rPr lang="en-US" dirty="0"/>
              <a:t>)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2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2793</Words>
  <Application>Microsoft Office PowerPoint</Application>
  <PresentationFormat>On-screen Show (4:3)</PresentationFormat>
  <Paragraphs>478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Tahoma</vt:lpstr>
      <vt:lpstr>Times New Roman</vt:lpstr>
      <vt:lpstr>Wingdings</vt:lpstr>
      <vt:lpstr>Office Theme</vt:lpstr>
      <vt:lpstr>Slots 10-11 Pointers</vt:lpstr>
      <vt:lpstr>Objectives</vt:lpstr>
      <vt:lpstr>Contents</vt:lpstr>
      <vt:lpstr>Memory Map of a program</vt:lpstr>
      <vt:lpstr>Questions</vt:lpstr>
      <vt:lpstr>PowerPoint Presentation</vt:lpstr>
      <vt:lpstr>3- What is a Pointer?</vt:lpstr>
      <vt:lpstr>4- Pointer Variables</vt:lpstr>
      <vt:lpstr>5- Where are pointers used?</vt:lpstr>
      <vt:lpstr>6- Pointer Operators</vt:lpstr>
      <vt:lpstr>Pointer Operators…</vt:lpstr>
      <vt:lpstr>Pointer Operators… Walkthrough</vt:lpstr>
      <vt:lpstr>Walkthroughs: Do yourself</vt:lpstr>
      <vt:lpstr>Attention about Accessing Pointers</vt:lpstr>
      <vt:lpstr>Attention…Pointers: Explicit Casting</vt:lpstr>
      <vt:lpstr>Pointer Arithmetic Operators : +, -, ++, --</vt:lpstr>
      <vt:lpstr>Pointer Arithmetic Operators : Accessing the neighbor</vt:lpstr>
      <vt:lpstr>Exercises</vt:lpstr>
      <vt:lpstr>Pointer Arithmetic Operators…</vt:lpstr>
      <vt:lpstr>Pointer Comparisons</vt:lpstr>
      <vt:lpstr>7- Pointers as Parameters of a Function </vt:lpstr>
      <vt:lpstr>Pointer as Parameters of a Function …</vt:lpstr>
      <vt:lpstr>8- Dynamic Allocated Data</vt:lpstr>
      <vt:lpstr>Demo: Dynamic Allocated Data</vt:lpstr>
      <vt:lpstr>Dynamic Allocated Data- Do yourself</vt:lpstr>
      <vt:lpstr>Dynamic Allocated Data- Do yourself</vt:lpstr>
      <vt:lpstr>Summary</vt:lpstr>
      <vt:lpstr>Extra Walkthroughs with functions</vt:lpstr>
      <vt:lpstr>Extra Walkthroughs with functions</vt:lpstr>
      <vt:lpstr>Extra Walkthrough with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Nguyen Dang Loc</cp:lastModifiedBy>
  <cp:revision>59</cp:revision>
  <dcterms:created xsi:type="dcterms:W3CDTF">2013-07-11T00:46:38Z</dcterms:created>
  <dcterms:modified xsi:type="dcterms:W3CDTF">2021-04-01T15:28:37Z</dcterms:modified>
</cp:coreProperties>
</file>