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40" autoAdjust="0"/>
  </p:normalViewPr>
  <p:slideViewPr>
    <p:cSldViewPr>
      <p:cViewPr varScale="1">
        <p:scale>
          <a:sx n="97" d="100"/>
          <a:sy n="97" d="100"/>
        </p:scale>
        <p:origin x="192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4/1/2021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Trong CPU có</a:t>
            </a:r>
            <a:r>
              <a:rPr lang="en-US" baseline="0" dirty="0"/>
              <a:t> cài đặt sẵn cách tạo số ngẫu nhiên bằng phần cứng (hàm rand()). Như thế, bộ số ngẫu nhiên giống nhau cho mỗi lần gọi hàm.</a:t>
            </a:r>
          </a:p>
          <a:p>
            <a:r>
              <a:rPr lang="en-US" baseline="0" dirty="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Keystroke: </a:t>
            </a:r>
            <a:r>
              <a:rPr lang="en-US" dirty="0" err="1"/>
              <a:t>thao</a:t>
            </a:r>
            <a:r>
              <a:rPr lang="en-US" dirty="0"/>
              <a:t> </a:t>
            </a:r>
            <a:r>
              <a:rPr lang="en-US" dirty="0" err="1"/>
              <a:t>tác</a:t>
            </a:r>
            <a:r>
              <a:rPr lang="en-US" dirty="0"/>
              <a:t> </a:t>
            </a:r>
            <a:r>
              <a:rPr lang="en-US" dirty="0" err="1"/>
              <a:t>gõ</a:t>
            </a:r>
            <a:r>
              <a:rPr lang="en-US" dirty="0"/>
              <a:t> </a:t>
            </a:r>
            <a:r>
              <a:rPr lang="en-US" dirty="0" err="1"/>
              <a:t>phím</a:t>
            </a:r>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20</a:t>
            </a:fld>
            <a:endParaRPr lang="en-US" dirty="0"/>
          </a:p>
        </p:txBody>
      </p:sp>
    </p:spTree>
    <p:extLst>
      <p:ext uri="{BB962C8B-B14F-4D97-AF65-F5344CB8AC3E}">
        <p14:creationId xmlns:p14="http://schemas.microsoft.com/office/powerpoint/2010/main" val="351170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Hàm</a:t>
            </a:r>
            <a:r>
              <a:rPr lang="en-US" baseline="0" dirty="0"/>
              <a:t> </a:t>
            </a:r>
            <a:r>
              <a:rPr lang="en-US" dirty="0"/>
              <a:t>fflush(stdin) được</a:t>
            </a:r>
            <a:r>
              <a:rPr lang="en-US" baseline="0" dirty="0"/>
              <a:t> dùng trước các átc vụ nhập ký tự/chuỗi để bào đảm nhấp ký tự/chuỗi thành công</a:t>
            </a:r>
            <a:endParaRPr lang="en-US" dirty="0"/>
          </a:p>
          <a:p>
            <a:r>
              <a:rPr lang="en-US" dirty="0"/>
              <a:t>Stdin – standard input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val="754004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Roboto"/>
              </a:rPr>
              <a:t>ký tự không hợp lệ </a:t>
            </a:r>
            <a:endParaRPr lang="en-US" b="0" i="0" dirty="0">
              <a:solidFill>
                <a:srgbClr val="000000"/>
              </a:solidFill>
              <a:effectLst/>
              <a:latin typeface="Roboto"/>
            </a:endParaRPr>
          </a:p>
          <a:p>
            <a:r>
              <a:rPr lang="vi-VN" b="0" i="0" dirty="0">
                <a:solidFill>
                  <a:srgbClr val="000000"/>
                </a:solidFill>
                <a:effectLst/>
                <a:latin typeface="Roboto"/>
              </a:rPr>
              <a:t>ký tự theo sau </a:t>
            </a:r>
            <a:endParaRPr lang="en-US" b="0" i="0" dirty="0">
              <a:solidFill>
                <a:srgbClr val="000000"/>
              </a:solidFill>
              <a:effectLst/>
              <a:latin typeface="Roboto"/>
            </a:endParaRPr>
          </a:p>
          <a:p>
            <a:r>
              <a:rPr lang="vi-VN" b="0" i="0" dirty="0">
                <a:solidFill>
                  <a:srgbClr val="000000"/>
                </a:solidFill>
                <a:effectLst/>
                <a:latin typeface="Roboto"/>
              </a:rPr>
              <a:t>đầu vào ngoài phạm vi số lượng trường </a:t>
            </a:r>
            <a:endParaRPr lang="en-US" b="0" i="0" dirty="0">
              <a:solidFill>
                <a:srgbClr val="000000"/>
              </a:solidFill>
              <a:effectLst/>
              <a:latin typeface="Roboto"/>
            </a:endParaRPr>
          </a:p>
          <a:p>
            <a:r>
              <a:rPr lang="vi-VN" b="0" i="0" dirty="0">
                <a:solidFill>
                  <a:srgbClr val="000000"/>
                </a:solidFill>
                <a:effectLst/>
                <a:latin typeface="Roboto"/>
              </a:rPr>
              <a:t>đầu vào không chính xác </a:t>
            </a:r>
            <a:endParaRPr lang="en-US" dirty="0"/>
          </a:p>
        </p:txBody>
      </p:sp>
      <p:sp>
        <p:nvSpPr>
          <p:cNvPr id="4" name="Slide Number Placeholder 3"/>
          <p:cNvSpPr>
            <a:spLocks noGrp="1"/>
          </p:cNvSpPr>
          <p:nvPr>
            <p:ph type="sldNum" sz="quarter" idx="5"/>
          </p:nvPr>
        </p:nvSpPr>
        <p:spPr/>
        <p:txBody>
          <a:bodyPr/>
          <a:lstStyle/>
          <a:p>
            <a:fld id="{9546CFB7-8933-4099-BE2F-933CB2A2CB2E}" type="slidenum">
              <a:rPr lang="en-US" smtClean="0"/>
              <a:pPr/>
              <a:t>37</a:t>
            </a:fld>
            <a:endParaRPr lang="en-US" dirty="0"/>
          </a:p>
        </p:txBody>
      </p:sp>
    </p:spTree>
    <p:extLst>
      <p:ext uri="{BB962C8B-B14F-4D97-AF65-F5344CB8AC3E}">
        <p14:creationId xmlns:p14="http://schemas.microsoft.com/office/powerpoint/2010/main" val="97859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Prescribes: ra lenh</a:t>
            </a:r>
          </a:p>
          <a:p>
            <a:r>
              <a:rPr lang="en-US" dirty="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036E1F-97A0-425F-9D88-4CCBDAFF656D}"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CF88CF-728E-40E9-9289-7F6CB2AA90E6}"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229D4-2E1F-4495-9D13-60D4044B8B5D}"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46EDF9-AEFF-488B-8E13-6C918A0AFB48}"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4/1/2021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01687-137F-48B3-8F17-310DA593DEB8}"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79D54E-42E1-4C80-BDC9-CEA5DF0DDAE2}" type="datetime1">
              <a:rPr lang="en-US" smtClean="0"/>
              <a:pPr/>
              <a:t>4/1/2021</a:t>
            </a:fld>
            <a:endParaRPr lang="en-US" dirty="0"/>
          </a:p>
        </p:txBody>
      </p:sp>
      <p:sp>
        <p:nvSpPr>
          <p:cNvPr id="8" name="Footer Placeholder 7"/>
          <p:cNvSpPr>
            <a:spLocks noGrp="1"/>
          </p:cNvSpPr>
          <p:nvPr>
            <p:ph type="ftr" sz="quarter" idx="11"/>
          </p:nvPr>
        </p:nvSpPr>
        <p:spPr/>
        <p:txBody>
          <a:bodyPr/>
          <a:lstStyle/>
          <a:p>
            <a:r>
              <a:rPr lang="en-US" dirty="0"/>
              <a:t>Libraries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D38546-3281-414F-B3F4-28B7CE8AEEF2}" type="datetime1">
              <a:rPr lang="en-US" smtClean="0"/>
              <a:pPr/>
              <a:t>4/1/2021</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4/1/2021</a:t>
            </a:fld>
            <a:endParaRPr lang="en-US" dirty="0"/>
          </a:p>
        </p:txBody>
      </p:sp>
      <p:sp>
        <p:nvSpPr>
          <p:cNvPr id="3" name="Footer Placeholder 2"/>
          <p:cNvSpPr>
            <a:spLocks noGrp="1"/>
          </p:cNvSpPr>
          <p:nvPr>
            <p:ph type="ftr" sz="quarter" idx="11"/>
          </p:nvPr>
        </p:nvSpPr>
        <p:spPr/>
        <p:txBody>
          <a:bodyPr/>
          <a:lstStyle/>
          <a:p>
            <a:r>
              <a:rPr lang="en-US" dirty="0"/>
              <a:t>Libraries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4/1/2021</a:t>
            </a:fld>
            <a:endParaRPr lang="en-US" dirty="0"/>
          </a:p>
        </p:txBody>
      </p:sp>
      <p:sp>
        <p:nvSpPr>
          <p:cNvPr id="6" name="Footer Placeholder 5"/>
          <p:cNvSpPr>
            <a:spLocks noGrp="1"/>
          </p:cNvSpPr>
          <p:nvPr>
            <p:ph type="ftr" sz="quarter" idx="11"/>
          </p:nvPr>
        </p:nvSpPr>
        <p:spPr/>
        <p:txBody>
          <a:bodyPr/>
          <a:lstStyle/>
          <a:p>
            <a:r>
              <a:rPr lang="en-US" dirty="0"/>
              <a:t>Libraries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4/1/2021</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Libraries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Libraries</a:t>
            </a:r>
          </a:p>
        </p:txBody>
      </p:sp>
      <p:sp>
        <p:nvSpPr>
          <p:cNvPr id="3" name="Subtitle 2"/>
          <p:cNvSpPr>
            <a:spLocks noGrp="1"/>
          </p:cNvSpPr>
          <p:nvPr>
            <p:ph type="subTitle" idx="1"/>
          </p:nvPr>
        </p:nvSpPr>
        <p:spPr/>
        <p:txBody>
          <a:bodyPr/>
          <a:lstStyle/>
          <a:p>
            <a:pPr algn="r"/>
            <a:r>
              <a:rPr lang="en-US" dirty="0">
                <a:solidFill>
                  <a:schemeClr val="tx1"/>
                </a:solidFill>
              </a:rPr>
              <a:t>Module E</a:t>
            </a:r>
          </a:p>
          <a:p>
            <a:pPr algn="r"/>
            <a:r>
              <a:rPr lang="en-US" dirty="0">
                <a:solidFill>
                  <a:schemeClr val="tx1"/>
                </a:solidFill>
              </a:rPr>
              <a:t>Libraries</a:t>
            </a:r>
          </a:p>
          <a:p>
            <a:pPr algn="r"/>
            <a:r>
              <a:rPr lang="en-US" dirty="0">
                <a:solidFill>
                  <a:schemeClr val="tx1"/>
                </a:solidFill>
              </a:rPr>
              <a:t>Input and Validations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228600" y="519291"/>
            <a:ext cx="8534400" cy="6186309"/>
          </a:xfrm>
          <a:prstGeom prst="rect">
            <a:avLst/>
          </a:prstGeom>
        </p:spPr>
        <p:txBody>
          <a:bodyPr wrap="square">
            <a:spAutoFit/>
          </a:bodyPr>
          <a:lstStyle/>
          <a:p>
            <a:r>
              <a:rPr lang="en-US" b="1" dirty="0">
                <a:solidFill>
                  <a:srgbClr val="0000FF"/>
                </a:solidFill>
              </a:rPr>
              <a:t>/* stdlib_demo.c */</a:t>
            </a:r>
          </a:p>
          <a:p>
            <a:r>
              <a:rPr lang="en-US" b="1" dirty="0">
                <a:solidFill>
                  <a:srgbClr val="0000FF"/>
                </a:solidFill>
              </a:rPr>
              <a:t>/* Evaluate time cost of 1000000000 mathematic operations */</a:t>
            </a:r>
          </a:p>
          <a:p>
            <a:r>
              <a:rPr lang="en-US" dirty="0">
                <a:solidFill>
                  <a:srgbClr val="0000FF"/>
                </a:solidFill>
              </a:rPr>
              <a:t>#include &lt;stdio.h&gt;</a:t>
            </a:r>
          </a:p>
          <a:p>
            <a:r>
              <a:rPr lang="en-US" dirty="0">
                <a:solidFill>
                  <a:srgbClr val="0000FF"/>
                </a:solidFill>
              </a:rPr>
              <a:t>#include &lt;time.h&gt;</a:t>
            </a:r>
          </a:p>
          <a:p>
            <a:r>
              <a:rPr lang="en-US" dirty="0">
                <a:solidFill>
                  <a:srgbClr val="FF0000"/>
                </a:solidFill>
              </a:rPr>
              <a:t>int main</a:t>
            </a:r>
            <a:r>
              <a:rPr lang="en-US" dirty="0"/>
              <a:t>()</a:t>
            </a:r>
          </a:p>
          <a:p>
            <a:r>
              <a:rPr lang="en-US" dirty="0"/>
              <a:t>{ </a:t>
            </a:r>
            <a:r>
              <a:rPr lang="en-US" b="1" dirty="0"/>
              <a:t>int</a:t>
            </a:r>
            <a:r>
              <a:rPr lang="en-US" dirty="0"/>
              <a:t> i; </a:t>
            </a:r>
            <a:r>
              <a:rPr lang="en-US" b="1" dirty="0"/>
              <a:t>int</a:t>
            </a:r>
            <a:r>
              <a:rPr lang="en-US" dirty="0"/>
              <a:t> n=1; </a:t>
            </a:r>
            <a:r>
              <a:rPr lang="en-US" b="1" dirty="0"/>
              <a:t>double</a:t>
            </a:r>
            <a:r>
              <a:rPr lang="en-US" dirty="0"/>
              <a:t> x=1.5;</a:t>
            </a:r>
          </a:p>
          <a:p>
            <a:r>
              <a:rPr lang="en-US" dirty="0"/>
              <a:t>  /* Use time_t data type */</a:t>
            </a:r>
          </a:p>
          <a:p>
            <a:r>
              <a:rPr lang="en-US" dirty="0">
                <a:solidFill>
                  <a:srgbClr val="0000FF"/>
                </a:solidFill>
              </a:rPr>
              <a:t>  </a:t>
            </a:r>
            <a:r>
              <a:rPr lang="en-US" b="1" dirty="0">
                <a:solidFill>
                  <a:srgbClr val="0000FF"/>
                </a:solidFill>
              </a:rPr>
              <a:t>time_t</a:t>
            </a:r>
            <a:r>
              <a:rPr lang="en-US" dirty="0">
                <a:solidFill>
                  <a:srgbClr val="0000FF"/>
                </a:solidFill>
              </a:rPr>
              <a:t> t1 = time(NULL); /*Get current time */   </a:t>
            </a:r>
            <a:r>
              <a:rPr lang="en-US" b="1" dirty="0">
                <a:solidFill>
                  <a:srgbClr val="0000FF"/>
                </a:solidFill>
              </a:rPr>
              <a:t>for (i=0; i&lt;1000000000;i++) x= x+1;</a:t>
            </a:r>
          </a:p>
          <a:p>
            <a:r>
              <a:rPr lang="en-US" dirty="0">
                <a:solidFill>
                  <a:srgbClr val="0000FF"/>
                </a:solidFill>
              </a:rPr>
              <a:t>  </a:t>
            </a:r>
            <a:r>
              <a:rPr lang="en-US" b="1" dirty="0">
                <a:solidFill>
                  <a:srgbClr val="0000FF"/>
                </a:solidFill>
              </a:rPr>
              <a:t>time_t</a:t>
            </a:r>
            <a:r>
              <a:rPr lang="en-US" dirty="0">
                <a:solidFill>
                  <a:srgbClr val="0000FF"/>
                </a:solidFill>
              </a:rPr>
              <a:t> t2 = time(NULL); /*Get current time */</a:t>
            </a:r>
          </a:p>
          <a:p>
            <a:r>
              <a:rPr lang="en-US" dirty="0">
                <a:solidFill>
                  <a:srgbClr val="0000FF"/>
                </a:solidFill>
              </a:rPr>
              <a:t>  </a:t>
            </a:r>
            <a:r>
              <a:rPr lang="en-US" b="1" dirty="0">
                <a:solidFill>
                  <a:srgbClr val="0000FF"/>
                </a:solidFill>
              </a:rPr>
              <a:t>double</a:t>
            </a:r>
            <a:r>
              <a:rPr lang="en-US" dirty="0">
                <a:solidFill>
                  <a:srgbClr val="0000FF"/>
                </a:solidFill>
              </a:rPr>
              <a:t> dt = difftime(t2,t1);</a:t>
            </a:r>
          </a:p>
          <a:p>
            <a:r>
              <a:rPr lang="en-US" dirty="0">
                <a:solidFill>
                  <a:srgbClr val="0000FF"/>
                </a:solidFill>
              </a:rPr>
              <a:t>  printf("\nCost of 1 billion real number adding operations: %lf sec\n", dt);</a:t>
            </a:r>
          </a:p>
          <a:p>
            <a:r>
              <a:rPr lang="en-US" dirty="0">
                <a:solidFill>
                  <a:srgbClr val="FF0000"/>
                </a:solidFill>
              </a:rPr>
              <a:t>  t1 = time(NULL); /*Get current time */    for (i=0; i&lt;1000000000;i++) n= n+1;</a:t>
            </a:r>
          </a:p>
          <a:p>
            <a:r>
              <a:rPr lang="en-US" dirty="0">
                <a:solidFill>
                  <a:srgbClr val="FF0000"/>
                </a:solidFill>
              </a:rPr>
              <a:t>  t2 = time(NULL); /*Get current time */  dt = difftime(t2,t1);</a:t>
            </a:r>
          </a:p>
          <a:p>
            <a:r>
              <a:rPr lang="en-US" dirty="0">
                <a:solidFill>
                  <a:srgbClr val="FF0000"/>
                </a:solidFill>
              </a:rPr>
              <a:t>  printf("\nCost of 1 billion integral number adding operations: %lf sec\n", dt);</a:t>
            </a:r>
          </a:p>
          <a:p>
            <a:r>
              <a:rPr lang="en-US" dirty="0"/>
              <a:t>  /* Use clock_t data type */ </a:t>
            </a:r>
          </a:p>
          <a:p>
            <a:r>
              <a:rPr lang="en-US" dirty="0"/>
              <a:t>  </a:t>
            </a:r>
            <a:r>
              <a:rPr lang="en-US" dirty="0">
                <a:solidFill>
                  <a:srgbClr val="008000"/>
                </a:solidFill>
              </a:rPr>
              <a:t>n=1;</a:t>
            </a:r>
          </a:p>
          <a:p>
            <a:r>
              <a:rPr lang="en-US" dirty="0">
                <a:solidFill>
                  <a:srgbClr val="008000"/>
                </a:solidFill>
              </a:rPr>
              <a:t>  clock_t ct1= clock(); /*Get current time */  for (i=0; i&lt;1000000000;i++) n= n+1;</a:t>
            </a:r>
          </a:p>
          <a:p>
            <a:r>
              <a:rPr lang="en-US" dirty="0">
                <a:solidFill>
                  <a:srgbClr val="008000"/>
                </a:solidFill>
              </a:rPr>
              <a:t>  clock_t ct2= clock(); /*Get current time */</a:t>
            </a:r>
          </a:p>
          <a:p>
            <a:r>
              <a:rPr lang="en-US" dirty="0">
                <a:solidFill>
                  <a:srgbClr val="008000"/>
                </a:solidFill>
              </a:rPr>
              <a:t>  printf("\nCost of 1 billion integral number adding operations: %ld ticks\n", ct2-ct1);</a:t>
            </a:r>
          </a:p>
          <a:p>
            <a:r>
              <a:rPr lang="en-US" dirty="0">
                <a:solidFill>
                  <a:srgbClr val="008000"/>
                </a:solidFill>
              </a:rPr>
              <a:t>  printf("\nor %lf secs\n", ((double)(ct2-ct1)/CLOCKS_PER_SEC));</a:t>
            </a:r>
          </a:p>
          <a:p>
            <a:r>
              <a:rPr lang="en-US" dirty="0"/>
              <a:t>  getchar();   </a:t>
            </a:r>
          </a:p>
          <a:p>
            <a:r>
              <a:rPr lang="en-US" dirty="0">
                <a:solidFill>
                  <a:srgbClr val="FF0000"/>
                </a:solidFill>
              </a:rPr>
              <a:t>}</a:t>
            </a: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261831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3- The Math Library: </a:t>
            </a:r>
            <a:r>
              <a:rPr lang="en-US" i="1" dirty="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a:latin typeface="Arial" charset="0"/>
                <a:cs typeface="Arial" charset="0"/>
              </a:rPr>
              <a:t>It contains function prototypes for the mathematic functions</a:t>
            </a:r>
          </a:p>
          <a:p>
            <a:r>
              <a:rPr lang="en-US" i="1" u="sng" dirty="0">
                <a:solidFill>
                  <a:srgbClr val="0000FF"/>
                </a:solidFill>
                <a:latin typeface="Arial" charset="0"/>
                <a:cs typeface="Arial" charset="0"/>
              </a:rPr>
              <a:t>Constants</a:t>
            </a:r>
            <a:r>
              <a:rPr lang="en-US" dirty="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1066800" y="2590800"/>
            <a:ext cx="6705600" cy="3693319"/>
          </a:xfrm>
          <a:prstGeom prst="rect">
            <a:avLst/>
          </a:prstGeom>
        </p:spPr>
        <p:txBody>
          <a:bodyPr wrap="square">
            <a:spAutoFit/>
          </a:bodyPr>
          <a:lstStyle/>
          <a:p>
            <a:r>
              <a:rPr lang="it-IT" b="1" dirty="0"/>
              <a:t>#define M_E		2.7182818284590452354</a:t>
            </a:r>
          </a:p>
          <a:p>
            <a:r>
              <a:rPr lang="it-IT" b="1" dirty="0"/>
              <a:t>#define M_LOG2E		1.4426950408889634074</a:t>
            </a:r>
          </a:p>
          <a:p>
            <a:r>
              <a:rPr lang="it-IT" b="1" dirty="0"/>
              <a:t>#define M_LOG10E	                  0.43429448190325182765</a:t>
            </a:r>
          </a:p>
          <a:p>
            <a:r>
              <a:rPr lang="it-IT" b="1" dirty="0"/>
              <a:t>#define M_LN2		0.69314718055994530942</a:t>
            </a:r>
          </a:p>
          <a:p>
            <a:r>
              <a:rPr lang="it-IT" b="1" dirty="0"/>
              <a:t>#define M_LN10		2.30258509299404568402</a:t>
            </a:r>
          </a:p>
          <a:p>
            <a:r>
              <a:rPr lang="it-IT" b="1" dirty="0"/>
              <a:t>#define M_PI		3.14159265358979323846</a:t>
            </a:r>
          </a:p>
          <a:p>
            <a:r>
              <a:rPr lang="it-IT" b="1" dirty="0"/>
              <a:t>#define M_PI_2		1.57079632679489661923</a:t>
            </a:r>
          </a:p>
          <a:p>
            <a:r>
              <a:rPr lang="it-IT" b="1" dirty="0"/>
              <a:t>#define M_PI_4		0.78539816339744830962</a:t>
            </a:r>
          </a:p>
          <a:p>
            <a:r>
              <a:rPr lang="it-IT" b="1" dirty="0"/>
              <a:t>#define M_1_PI		0.31830988618379067154</a:t>
            </a:r>
          </a:p>
          <a:p>
            <a:r>
              <a:rPr lang="it-IT" b="1" dirty="0"/>
              <a:t>#define M_2_PI		0.63661977236758134308</a:t>
            </a:r>
          </a:p>
          <a:p>
            <a:r>
              <a:rPr lang="it-IT" b="1" dirty="0"/>
              <a:t>#define M_2_SQRTPI	1.12837916709551257390</a:t>
            </a:r>
          </a:p>
          <a:p>
            <a:r>
              <a:rPr lang="it-IT" b="1" dirty="0"/>
              <a:t>#define M_SQRT2		1.41421356237309504880</a:t>
            </a:r>
          </a:p>
          <a:p>
            <a:r>
              <a:rPr lang="it-IT" b="1" dirty="0"/>
              <a:t>#define M_SQRT1_2	0.70710678118654752440</a:t>
            </a:r>
            <a:endParaRPr lang="en-US" b="1" dirty="0"/>
          </a:p>
        </p:txBody>
      </p:sp>
    </p:spTree>
    <p:extLst>
      <p:ext uri="{BB962C8B-B14F-4D97-AF65-F5344CB8AC3E}">
        <p14:creationId xmlns:p14="http://schemas.microsoft.com/office/powerpoint/2010/main" val="31572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b="0" dirty="0">
                          <a:solidFill>
                            <a:schemeClr val="tx1"/>
                          </a:solidFill>
                        </a:rPr>
                        <a:t>double</a:t>
                      </a:r>
                      <a:r>
                        <a:rPr lang="en-US" b="0" baseline="0" dirty="0">
                          <a:solidFill>
                            <a:schemeClr val="tx1"/>
                          </a:solidFill>
                        </a:rPr>
                        <a:t> </a:t>
                      </a:r>
                      <a:r>
                        <a:rPr lang="en-US" b="1" baseline="0" dirty="0">
                          <a:solidFill>
                            <a:srgbClr val="0000FF"/>
                          </a:solidFill>
                        </a:rPr>
                        <a:t>fabs</a:t>
                      </a:r>
                      <a:r>
                        <a:rPr lang="en-US" b="0" baseline="0" dirty="0">
                          <a:solidFill>
                            <a:schemeClr val="tx1"/>
                          </a:solidFill>
                        </a:rPr>
                        <a:t>(double)</a:t>
                      </a:r>
                    </a:p>
                    <a:p>
                      <a:r>
                        <a:rPr lang="en-US" b="0" baseline="0" dirty="0">
                          <a:solidFill>
                            <a:schemeClr val="tx1"/>
                          </a:solidFill>
                        </a:rPr>
                        <a:t>float  </a:t>
                      </a:r>
                      <a:r>
                        <a:rPr lang="en-US" sz="1800" b="1" kern="1200" baseline="0" dirty="0">
                          <a:solidFill>
                            <a:srgbClr val="0000FF"/>
                          </a:solidFill>
                          <a:latin typeface="+mn-lt"/>
                          <a:ea typeface="+mn-ea"/>
                          <a:cs typeface="+mn-cs"/>
                        </a:rPr>
                        <a:t>fabsf(float</a:t>
                      </a:r>
                      <a:r>
                        <a:rPr lang="en-US" b="0" baseline="0" dirty="0">
                          <a:solidFill>
                            <a:schemeClr val="tx1"/>
                          </a:solidFill>
                        </a:rPr>
                        <a:t>)</a:t>
                      </a:r>
                      <a:endParaRPr lang="en-US" b="0" dirty="0">
                        <a:solidFill>
                          <a:schemeClr val="tx1"/>
                        </a:solidFill>
                      </a:endParaRPr>
                    </a:p>
                  </a:txBody>
                  <a:tcPr/>
                </a:tc>
                <a:tc>
                  <a:txBody>
                    <a:bodyPr/>
                    <a:lstStyle/>
                    <a:p>
                      <a:r>
                        <a:rPr lang="en-US" dirty="0"/>
                        <a:t>Absolute</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floor</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floorf</a:t>
                      </a:r>
                      <a:r>
                        <a:rPr lang="en-US" b="0" dirty="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a:latin typeface="Arial" charset="0"/>
                          <a:cs typeface="Arial" charset="0"/>
                        </a:rPr>
                        <a:t>floor(16.3) </a:t>
                      </a:r>
                      <a:r>
                        <a:rPr lang="en-US"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2"/>
                  </a:ext>
                </a:extLst>
              </a:tr>
              <a:tr h="370840">
                <a:tc>
                  <a:txBody>
                    <a:bodyPr/>
                    <a:lstStyle/>
                    <a:p>
                      <a:pPr marL="6350" lvl="1" indent="0" algn="just">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ceil</a:t>
                      </a:r>
                      <a:r>
                        <a:rPr lang="en-US" b="0" dirty="0">
                          <a:solidFill>
                            <a:schemeClr val="tx1"/>
                          </a:solidFill>
                          <a:latin typeface="Arial" charset="0"/>
                          <a:cs typeface="Arial" charset="0"/>
                        </a:rPr>
                        <a:t> ( double ); </a:t>
                      </a:r>
                    </a:p>
                    <a:p>
                      <a:pPr marL="6350" lvl="1" indent="0" algn="just">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ceilf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a:t>ceil(16.3) </a:t>
                      </a:r>
                      <a:r>
                        <a:rPr lang="en-US" b="0" dirty="0">
                          <a:sym typeface="Wingdings" pitchFamily="2" charset="2"/>
                        </a:rPr>
                        <a:t> 17.0</a:t>
                      </a:r>
                      <a:endParaRPr lang="en-US" b="0" dirty="0"/>
                    </a:p>
                  </a:txBody>
                  <a:tcPr/>
                </a:tc>
                <a:extLst>
                  <a:ext uri="{0D108BD9-81ED-4DB2-BD59-A6C34878D82A}">
                    <a16:rowId xmlns:a16="http://schemas.microsoft.com/office/drawing/2014/main" val="10003"/>
                  </a:ext>
                </a:extLst>
              </a:tr>
              <a:tr h="370840">
                <a:tc>
                  <a:txBody>
                    <a:bodyPr/>
                    <a:lstStyle/>
                    <a:p>
                      <a:pPr marL="6350" lvl="1" indent="0" algn="l">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round</a:t>
                      </a:r>
                      <a:r>
                        <a:rPr lang="en-US" b="0" dirty="0">
                          <a:solidFill>
                            <a:schemeClr val="tx1"/>
                          </a:solidFill>
                          <a:latin typeface="Arial" charset="0"/>
                          <a:cs typeface="Arial" charset="0"/>
                        </a:rPr>
                        <a:t> ( double ); </a:t>
                      </a:r>
                    </a:p>
                    <a:p>
                      <a:pPr marL="6350" lvl="1" indent="0" algn="l">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roundf</a:t>
                      </a:r>
                      <a:r>
                        <a:rPr lang="en-US" b="0" dirty="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round(16.3) </a:t>
                      </a:r>
                      <a:r>
                        <a:rPr lang="en-US" b="0" dirty="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t>round(-16.5) </a:t>
                      </a:r>
                      <a:r>
                        <a:rPr lang="en-US" b="0" dirty="0">
                          <a:sym typeface="Wingdings" pitchFamily="2" charset="2"/>
                        </a:rPr>
                        <a:t> -17.0</a:t>
                      </a:r>
                      <a:endParaRPr lang="en-US" b="0" dirty="0"/>
                    </a:p>
                  </a:txBody>
                  <a:tcPr/>
                </a:tc>
                <a:extLst>
                  <a:ext uri="{0D108BD9-81ED-4DB2-BD59-A6C34878D82A}">
                    <a16:rowId xmlns:a16="http://schemas.microsoft.com/office/drawing/2014/main" val="10004"/>
                  </a:ext>
                </a:extLst>
              </a:tr>
              <a:tr h="370840">
                <a:tc>
                  <a:txBody>
                    <a:bodyPr/>
                    <a:lstStyle/>
                    <a:p>
                      <a:pPr marL="6350" lvl="1" indent="0" algn="just">
                        <a:buFont typeface="Arial" charset="0"/>
                        <a:buNone/>
                      </a:pPr>
                      <a:r>
                        <a:rPr lang="en-US" sz="1800"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trunc</a:t>
                      </a:r>
                      <a:r>
                        <a:rPr lang="en-US" sz="1800" b="0" dirty="0">
                          <a:solidFill>
                            <a:schemeClr val="tx1"/>
                          </a:solidFill>
                          <a:latin typeface="Arial" charset="0"/>
                          <a:cs typeface="Arial" charset="0"/>
                        </a:rPr>
                        <a:t> ( double ); </a:t>
                      </a:r>
                    </a:p>
                    <a:p>
                      <a:pPr marL="6350" lvl="1" indent="0" algn="just">
                        <a:buFont typeface="Arial" charset="0"/>
                        <a:buNone/>
                      </a:pPr>
                      <a:r>
                        <a:rPr lang="en-US" sz="1800"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truncf</a:t>
                      </a:r>
                      <a:r>
                        <a:rPr lang="en-US" sz="1800" b="0" dirty="0">
                          <a:solidFill>
                            <a:schemeClr val="tx1"/>
                          </a:solidFill>
                          <a:latin typeface="Arial" charset="0"/>
                          <a:cs typeface="Arial" charset="0"/>
                        </a:rPr>
                        <a:t> ( float );</a:t>
                      </a:r>
                    </a:p>
                    <a:p>
                      <a:pPr marL="6350" lvl="1" indent="0" algn="just">
                        <a:buFont typeface="Arial" charset="0"/>
                        <a:buNone/>
                      </a:pPr>
                      <a:r>
                        <a:rPr lang="en-US" sz="1800"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truncl</a:t>
                      </a:r>
                      <a:r>
                        <a:rPr lang="en-US" sz="1800" b="0" dirty="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a:t>truncate</a:t>
                      </a:r>
                    </a:p>
                  </a:txBody>
                  <a:tcPr/>
                </a:tc>
                <a:tc>
                  <a:txBody>
                    <a:bodyPr/>
                    <a:lstStyle/>
                    <a:p>
                      <a:r>
                        <a:rPr lang="en-US" sz="1800" b="0" dirty="0">
                          <a:latin typeface="Arial" charset="0"/>
                          <a:cs typeface="Arial" charset="0"/>
                        </a:rPr>
                        <a:t>trunc(16.7) </a:t>
                      </a:r>
                      <a:r>
                        <a:rPr lang="en-US" sz="1800" b="0" dirty="0">
                          <a:latin typeface="Arial" charset="0"/>
                          <a:cs typeface="Arial" charset="0"/>
                          <a:sym typeface="Wingdings" pitchFamily="2" charset="2"/>
                        </a:rPr>
                        <a:t> 16.0</a:t>
                      </a:r>
                      <a:endParaRPr lang="en-US" b="0" dirty="0"/>
                    </a:p>
                  </a:txBody>
                  <a:tcPr/>
                </a:tc>
                <a:extLst>
                  <a:ext uri="{0D108BD9-81ED-4DB2-BD59-A6C34878D82A}">
                    <a16:rowId xmlns:a16="http://schemas.microsoft.com/office/drawing/2014/main" val="10005"/>
                  </a:ext>
                </a:extLst>
              </a:tr>
              <a:tr h="370840">
                <a:tc>
                  <a:txBody>
                    <a:bodyPr/>
                    <a:lstStyle/>
                    <a:p>
                      <a:pPr marL="6350" lvl="1" indent="0" algn="just">
                        <a:lnSpc>
                          <a:spcPct val="90000"/>
                        </a:lnSpc>
                        <a:buFont typeface="Arial" charset="0"/>
                        <a:buNone/>
                      </a:pPr>
                      <a:r>
                        <a:rPr lang="en-US" b="0" dirty="0">
                          <a:solidFill>
                            <a:schemeClr val="tx1"/>
                          </a:solidFill>
                          <a:latin typeface="Arial" charset="0"/>
                          <a:cs typeface="Arial" charset="0"/>
                        </a:rPr>
                        <a:t>double </a:t>
                      </a:r>
                      <a:r>
                        <a:rPr lang="en-US" sz="1800" b="1" kern="1200" baseline="0" dirty="0">
                          <a:solidFill>
                            <a:srgbClr val="0000FF"/>
                          </a:solidFill>
                          <a:latin typeface="+mn-lt"/>
                          <a:ea typeface="+mn-ea"/>
                          <a:cs typeface="+mn-cs"/>
                        </a:rPr>
                        <a:t>sqrt</a:t>
                      </a:r>
                      <a:r>
                        <a:rPr lang="en-US" b="0" dirty="0">
                          <a:solidFill>
                            <a:schemeClr val="tx1"/>
                          </a:solidFill>
                          <a:latin typeface="Arial" charset="0"/>
                          <a:cs typeface="Arial" charset="0"/>
                        </a:rPr>
                        <a:t> ( double ); </a:t>
                      </a:r>
                    </a:p>
                    <a:p>
                      <a:pPr marL="6350" lvl="1" indent="0" algn="just">
                        <a:lnSpc>
                          <a:spcPct val="90000"/>
                        </a:lnSpc>
                        <a:buFont typeface="Arial" charset="0"/>
                        <a:buNone/>
                      </a:pPr>
                      <a:r>
                        <a:rPr lang="en-US" b="0" dirty="0">
                          <a:solidFill>
                            <a:schemeClr val="tx1"/>
                          </a:solidFill>
                          <a:latin typeface="Arial" charset="0"/>
                          <a:cs typeface="Arial" charset="0"/>
                        </a:rPr>
                        <a:t>float </a:t>
                      </a:r>
                      <a:r>
                        <a:rPr lang="en-US" sz="1800" b="1" kern="1200" baseline="0" dirty="0">
                          <a:solidFill>
                            <a:srgbClr val="0000FF"/>
                          </a:solidFill>
                          <a:latin typeface="+mn-lt"/>
                          <a:ea typeface="+mn-ea"/>
                          <a:cs typeface="+mn-cs"/>
                        </a:rPr>
                        <a:t>sqrtf</a:t>
                      </a:r>
                      <a:r>
                        <a:rPr lang="en-US" b="0" dirty="0">
                          <a:solidFill>
                            <a:schemeClr val="tx1"/>
                          </a:solidFill>
                          <a:latin typeface="Arial" charset="0"/>
                          <a:cs typeface="Arial" charset="0"/>
                        </a:rPr>
                        <a:t> ( float );</a:t>
                      </a:r>
                    </a:p>
                    <a:p>
                      <a:pPr marL="6350" lvl="1" indent="0" algn="just">
                        <a:lnSpc>
                          <a:spcPct val="90000"/>
                        </a:lnSpc>
                        <a:buFont typeface="Arial" charset="0"/>
                        <a:buNone/>
                      </a:pPr>
                      <a:r>
                        <a:rPr lang="en-US" b="0" dirty="0">
                          <a:solidFill>
                            <a:schemeClr val="tx1"/>
                          </a:solidFill>
                          <a:latin typeface="Arial" charset="0"/>
                          <a:cs typeface="Arial" charset="0"/>
                        </a:rPr>
                        <a:t>long double </a:t>
                      </a:r>
                      <a:r>
                        <a:rPr lang="en-US" sz="1800" b="1" kern="1200" baseline="0" dirty="0">
                          <a:solidFill>
                            <a:srgbClr val="0000FF"/>
                          </a:solidFill>
                          <a:latin typeface="+mn-lt"/>
                          <a:ea typeface="+mn-ea"/>
                          <a:cs typeface="+mn-cs"/>
                        </a:rPr>
                        <a:t>sqrtl</a:t>
                      </a:r>
                      <a:r>
                        <a:rPr lang="en-US" b="0" dirty="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a:t>Square root</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8" name="Table 7"/>
          <p:cNvGraphicFramePr>
            <a:graphicFrameLocks noGrp="1"/>
          </p:cNvGraphicFramePr>
          <p:nvPr>
            <p:extLst>
              <p:ext uri="{D42A27DB-BD31-4B8C-83A1-F6EECF244321}">
                <p14:modId xmlns:p14="http://schemas.microsoft.com/office/powerpoint/2010/main" val="742271344"/>
              </p:ext>
            </p:extLst>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extLst>
                    <a:ext uri="{9D8B030D-6E8A-4147-A177-3AD203B41FA5}">
                      <a16:colId xmlns:a16="http://schemas.microsoft.com/office/drawing/2014/main" val="20000"/>
                    </a:ext>
                  </a:extLst>
                </a:gridCol>
                <a:gridCol w="2424223">
                  <a:extLst>
                    <a:ext uri="{9D8B030D-6E8A-4147-A177-3AD203B41FA5}">
                      <a16:colId xmlns:a16="http://schemas.microsoft.com/office/drawing/2014/main" val="20001"/>
                    </a:ext>
                  </a:extLst>
                </a:gridCol>
              </a:tblGrid>
              <a:tr h="370840">
                <a:tc>
                  <a:txBody>
                    <a:bodyPr/>
                    <a:lstStyle/>
                    <a:p>
                      <a:r>
                        <a:rPr lang="en-US" dirty="0"/>
                        <a:t>Common</a:t>
                      </a:r>
                      <a:r>
                        <a:rPr lang="en-US" baseline="0" dirty="0"/>
                        <a:t> used functions</a:t>
                      </a:r>
                      <a:endParaRPr lang="en-US" dirty="0"/>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marL="6350" lvl="1" indent="0">
                        <a:lnSpc>
                          <a:spcPct val="90000"/>
                        </a:lnSpc>
                        <a:buFont typeface="Arial" charset="0"/>
                        <a:buNone/>
                      </a:pPr>
                      <a:r>
                        <a:rPr lang="en-US" dirty="0">
                          <a:solidFill>
                            <a:schemeClr val="tx1"/>
                          </a:solidFill>
                          <a:latin typeface="Arial" charset="0"/>
                          <a:cs typeface="Arial" charset="0"/>
                        </a:rPr>
                        <a:t>double </a:t>
                      </a:r>
                      <a:r>
                        <a:rPr lang="en-US" b="1" dirty="0">
                          <a:solidFill>
                            <a:srgbClr val="0000FF"/>
                          </a:solidFill>
                          <a:latin typeface="Arial" charset="0"/>
                          <a:cs typeface="Arial" charset="0"/>
                        </a:rPr>
                        <a:t>pow</a:t>
                      </a:r>
                      <a:r>
                        <a:rPr lang="en-US" dirty="0">
                          <a:solidFill>
                            <a:schemeClr val="tx1"/>
                          </a:solidFill>
                          <a:latin typeface="Arial" charset="0"/>
                          <a:cs typeface="Arial" charset="0"/>
                        </a:rPr>
                        <a:t> ( double base, double exponent ); </a:t>
                      </a:r>
                    </a:p>
                    <a:p>
                      <a:pPr marL="6350" lvl="1" indent="0">
                        <a:lnSpc>
                          <a:spcPct val="90000"/>
                        </a:lnSpc>
                        <a:buFont typeface="Arial" charset="0"/>
                        <a:buNone/>
                      </a:pPr>
                      <a:r>
                        <a:rPr lang="en-US"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powf</a:t>
                      </a:r>
                      <a:r>
                        <a:rPr lang="en-US" dirty="0">
                          <a:solidFill>
                            <a:schemeClr val="tx1"/>
                          </a:solidFill>
                          <a:latin typeface="Arial" charset="0"/>
                          <a:cs typeface="Arial" charset="0"/>
                        </a:rPr>
                        <a:t> ( float base, float exponent );</a:t>
                      </a:r>
                    </a:p>
                    <a:p>
                      <a:pPr marL="6350" lvl="1" indent="0">
                        <a:lnSpc>
                          <a:spcPct val="90000"/>
                        </a:lnSpc>
                        <a:buFont typeface="Arial" charset="0"/>
                        <a:buNone/>
                      </a:pPr>
                      <a:r>
                        <a:rPr lang="en-US"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powl</a:t>
                      </a:r>
                      <a:r>
                        <a:rPr lang="en-US" dirty="0">
                          <a:solidFill>
                            <a:schemeClr val="tx1"/>
                          </a:solidFill>
                          <a:latin typeface="Arial" charset="0"/>
                          <a:cs typeface="Arial" charset="0"/>
                        </a:rPr>
                        <a:t> ( long double base, long double exponent );   </a:t>
                      </a:r>
                    </a:p>
                  </a:txBody>
                  <a:tcPr/>
                </a:tc>
                <a:tc>
                  <a:txBody>
                    <a:bodyPr/>
                    <a:lstStyle/>
                    <a:p>
                      <a:r>
                        <a:rPr lang="en-US" dirty="0"/>
                        <a:t>Power</a:t>
                      </a:r>
                    </a:p>
                    <a:p>
                      <a:r>
                        <a:rPr lang="en-US" dirty="0"/>
                        <a:t>base</a:t>
                      </a:r>
                      <a:r>
                        <a:rPr lang="en-US" baseline="30000" dirty="0"/>
                        <a:t>exponent</a:t>
                      </a:r>
                    </a:p>
                  </a:txBody>
                  <a:tcPr/>
                </a:tc>
                <a:extLst>
                  <a:ext uri="{0D108BD9-81ED-4DB2-BD59-A6C34878D82A}">
                    <a16:rowId xmlns:a16="http://schemas.microsoft.com/office/drawing/2014/main" val="10001"/>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log</a:t>
                      </a:r>
                      <a:r>
                        <a:rPr lang="en-US" b="1" dirty="0">
                          <a:solidFill>
                            <a:schemeClr val="tx1"/>
                          </a:solidFill>
                          <a:latin typeface="Arial" charset="0"/>
                          <a:cs typeface="Arial" charset="0"/>
                        </a:rPr>
                        <a:t> ( double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logf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a:t>
                      </a:r>
                      <a:r>
                        <a:rPr lang="en-US" sz="1800" b="1" kern="1200" dirty="0">
                          <a:solidFill>
                            <a:schemeClr val="tx1"/>
                          </a:solidFill>
                          <a:latin typeface="Arial" charset="0"/>
                          <a:ea typeface="+mn-ea"/>
                          <a:cs typeface="Arial" charset="0"/>
                        </a:rPr>
                        <a:t>double</a:t>
                      </a:r>
                      <a:r>
                        <a:rPr lang="en-US" b="1" dirty="0">
                          <a:solidFill>
                            <a:schemeClr val="tx1"/>
                          </a:solidFill>
                          <a:latin typeface="Arial" charset="0"/>
                          <a:cs typeface="Arial" charset="0"/>
                        </a:rPr>
                        <a:t> </a:t>
                      </a:r>
                      <a:r>
                        <a:rPr lang="en-US" sz="1800" b="1" kern="1200" dirty="0">
                          <a:solidFill>
                            <a:srgbClr val="0000FF"/>
                          </a:solidFill>
                          <a:latin typeface="Arial" charset="0"/>
                          <a:ea typeface="+mn-ea"/>
                          <a:cs typeface="Arial" charset="0"/>
                        </a:rPr>
                        <a:t>logl</a:t>
                      </a:r>
                      <a:r>
                        <a:rPr lang="en-US" b="1" dirty="0">
                          <a:solidFill>
                            <a:schemeClr val="tx1"/>
                          </a:solidFill>
                          <a:latin typeface="Arial" charset="0"/>
                          <a:cs typeface="Arial" charset="0"/>
                        </a:rPr>
                        <a:t> ( long double </a:t>
                      </a:r>
                      <a:endParaRPr lang="en-US" dirty="0">
                        <a:solidFill>
                          <a:schemeClr val="tx1"/>
                        </a:solidFill>
                      </a:endParaRPr>
                    </a:p>
                  </a:txBody>
                  <a:tcPr/>
                </a:tc>
                <a:tc>
                  <a:txBody>
                    <a:bodyPr/>
                    <a:lstStyle/>
                    <a:p>
                      <a:r>
                        <a:rPr lang="en-US" dirty="0"/>
                        <a:t>Natural logarithm</a:t>
                      </a:r>
                    </a:p>
                  </a:txBody>
                  <a:tcPr/>
                </a:tc>
                <a:extLst>
                  <a:ext uri="{0D108BD9-81ED-4DB2-BD59-A6C34878D82A}">
                    <a16:rowId xmlns:a16="http://schemas.microsoft.com/office/drawing/2014/main" val="10002"/>
                  </a:ext>
                </a:extLst>
              </a:tr>
              <a:tr h="370840">
                <a:tc>
                  <a:txBody>
                    <a:bodyPr/>
                    <a:lstStyle/>
                    <a:p>
                      <a:pPr marL="6350" lvl="1" indent="0" algn="just">
                        <a:lnSpc>
                          <a:spcPct val="90000"/>
                        </a:lnSpc>
                        <a:buFont typeface="Arial" charset="0"/>
                        <a:buNone/>
                      </a:pPr>
                      <a:r>
                        <a:rPr lang="en-US" b="1" dirty="0">
                          <a:solidFill>
                            <a:schemeClr val="tx1"/>
                          </a:solidFill>
                          <a:latin typeface="Arial" charset="0"/>
                          <a:cs typeface="Arial" charset="0"/>
                        </a:rPr>
                        <a:t>double </a:t>
                      </a:r>
                      <a:r>
                        <a:rPr lang="en-US" sz="1800" b="1" kern="1200" dirty="0">
                          <a:solidFill>
                            <a:srgbClr val="0000FF"/>
                          </a:solidFill>
                          <a:latin typeface="Arial" charset="0"/>
                          <a:ea typeface="+mn-ea"/>
                          <a:cs typeface="Arial" charset="0"/>
                        </a:rPr>
                        <a:t>exp</a:t>
                      </a:r>
                      <a:r>
                        <a:rPr lang="en-US" b="1" dirty="0">
                          <a:solidFill>
                            <a:schemeClr val="tx1"/>
                          </a:solidFill>
                          <a:latin typeface="Arial" charset="0"/>
                          <a:cs typeface="Arial" charset="0"/>
                        </a:rPr>
                        <a:t> ( double x); </a:t>
                      </a:r>
                    </a:p>
                    <a:p>
                      <a:pPr marL="6350" lvl="1" indent="0" algn="just">
                        <a:lnSpc>
                          <a:spcPct val="90000"/>
                        </a:lnSpc>
                        <a:buFont typeface="Arial" charset="0"/>
                        <a:buNone/>
                      </a:pPr>
                      <a:r>
                        <a:rPr lang="en-US" b="1" dirty="0">
                          <a:solidFill>
                            <a:schemeClr val="tx1"/>
                          </a:solidFill>
                          <a:latin typeface="Arial" charset="0"/>
                          <a:cs typeface="Arial" charset="0"/>
                        </a:rPr>
                        <a:t>float </a:t>
                      </a:r>
                      <a:r>
                        <a:rPr lang="en-US" sz="1800" b="1" kern="1200" dirty="0">
                          <a:solidFill>
                            <a:srgbClr val="0000FF"/>
                          </a:solidFill>
                          <a:latin typeface="Arial" charset="0"/>
                          <a:ea typeface="+mn-ea"/>
                          <a:cs typeface="Arial" charset="0"/>
                        </a:rPr>
                        <a:t>expf</a:t>
                      </a:r>
                      <a:r>
                        <a:rPr lang="en-US" b="1" dirty="0">
                          <a:solidFill>
                            <a:schemeClr val="tx1"/>
                          </a:solidFill>
                          <a:latin typeface="Arial" charset="0"/>
                          <a:cs typeface="Arial" charset="0"/>
                        </a:rPr>
                        <a:t> ( float ); </a:t>
                      </a:r>
                    </a:p>
                    <a:p>
                      <a:pPr marL="6350" lvl="1" indent="0" algn="just">
                        <a:lnSpc>
                          <a:spcPct val="90000"/>
                        </a:lnSpc>
                        <a:buFont typeface="Arial" charset="0"/>
                        <a:buNone/>
                      </a:pPr>
                      <a:r>
                        <a:rPr lang="en-US" b="1" dirty="0">
                          <a:solidFill>
                            <a:schemeClr val="tx1"/>
                          </a:solidFill>
                          <a:latin typeface="Arial" charset="0"/>
                          <a:cs typeface="Arial" charset="0"/>
                        </a:rPr>
                        <a:t>long double </a:t>
                      </a:r>
                      <a:r>
                        <a:rPr lang="en-US" sz="1800" b="1" kern="1200" dirty="0">
                          <a:solidFill>
                            <a:srgbClr val="0000FF"/>
                          </a:solidFill>
                          <a:latin typeface="Arial" charset="0"/>
                          <a:ea typeface="+mn-ea"/>
                          <a:cs typeface="Arial" charset="0"/>
                        </a:rPr>
                        <a:t>expl</a:t>
                      </a:r>
                      <a:r>
                        <a:rPr lang="en-US" b="1" dirty="0">
                          <a:solidFill>
                            <a:schemeClr val="tx1"/>
                          </a:solidFill>
                          <a:latin typeface="Arial" charset="0"/>
                          <a:cs typeface="Arial" charset="0"/>
                        </a:rPr>
                        <a:t> ( long double );</a:t>
                      </a:r>
                    </a:p>
                  </a:txBody>
                  <a:tcPr/>
                </a:tc>
                <a:tc>
                  <a:txBody>
                    <a:bodyPr/>
                    <a:lstStyle/>
                    <a:p>
                      <a:r>
                        <a:rPr lang="en-US" b="1" dirty="0">
                          <a:solidFill>
                            <a:srgbClr val="CC3300"/>
                          </a:solidFill>
                          <a:latin typeface="Arial" charset="0"/>
                          <a:cs typeface="Arial" charset="0"/>
                          <a:sym typeface="Wingdings" pitchFamily="2" charset="2"/>
                        </a:rPr>
                        <a:t>e</a:t>
                      </a:r>
                      <a:r>
                        <a:rPr lang="en-US" b="1" baseline="30000" dirty="0">
                          <a:solidFill>
                            <a:srgbClr val="CC3300"/>
                          </a:solidFill>
                          <a:latin typeface="Arial" charset="0"/>
                          <a:cs typeface="Arial" charset="0"/>
                          <a:sym typeface="Wingdings" pitchFamily="2" charset="2"/>
                        </a:rPr>
                        <a:t>x</a:t>
                      </a:r>
                      <a:endParaRPr lang="en-US" dirty="0"/>
                    </a:p>
                  </a:txBody>
                  <a:tcPr/>
                </a:tc>
                <a:extLst>
                  <a:ext uri="{0D108BD9-81ED-4DB2-BD59-A6C34878D82A}">
                    <a16:rowId xmlns:a16="http://schemas.microsoft.com/office/drawing/2014/main" val="10003"/>
                  </a:ext>
                </a:extLst>
              </a:tr>
              <a:tr h="370840">
                <a:tc>
                  <a:txBody>
                    <a:bodyPr/>
                    <a:lstStyle/>
                    <a:p>
                      <a:r>
                        <a:rPr lang="en-US" dirty="0">
                          <a:solidFill>
                            <a:schemeClr val="tx1"/>
                          </a:solidFill>
                        </a:rPr>
                        <a:t>Trigonometric functions: </a:t>
                      </a:r>
                    </a:p>
                  </a:txBody>
                  <a:tcPr/>
                </a:tc>
                <a:tc>
                  <a:txBody>
                    <a:bodyPr/>
                    <a:lstStyle/>
                    <a:p>
                      <a:r>
                        <a:rPr lang="en-US" dirty="0"/>
                        <a:t>sin, cos,</a:t>
                      </a:r>
                      <a:r>
                        <a:rPr lang="en-US" baseline="0" dirty="0"/>
                        <a:t> tan, a</a:t>
                      </a:r>
                      <a:r>
                        <a:rPr lang="en-US" dirty="0"/>
                        <a:t>sin, acos,</a:t>
                      </a:r>
                      <a:r>
                        <a:rPr lang="en-US" baseline="0" dirty="0"/>
                        <a:t> atan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572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a:t>The Math Library: </a:t>
            </a:r>
            <a:r>
              <a:rPr lang="en-US" i="1" dirty="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228600" y="1307842"/>
            <a:ext cx="6477000" cy="5016758"/>
          </a:xfrm>
          <a:prstGeom prst="rect">
            <a:avLst/>
          </a:prstGeom>
        </p:spPr>
        <p:txBody>
          <a:bodyPr wrap="square">
            <a:spAutoFit/>
          </a:bodyPr>
          <a:lstStyle/>
          <a:p>
            <a:r>
              <a:rPr lang="en-US" sz="2000" dirty="0">
                <a:latin typeface="Arial" pitchFamily="34" charset="0"/>
                <a:cs typeface="Arial" pitchFamily="34" charset="0"/>
              </a:rPr>
              <a:t>/* math_demo.c */</a:t>
            </a:r>
          </a:p>
          <a:p>
            <a:r>
              <a:rPr lang="en-US" sz="2000" dirty="0">
                <a:latin typeface="Arial" pitchFamily="34" charset="0"/>
                <a:cs typeface="Arial" pitchFamily="34" charset="0"/>
              </a:rPr>
              <a:t>#include &lt;stdio.h&gt;</a:t>
            </a:r>
          </a:p>
          <a:p>
            <a:r>
              <a:rPr lang="en-US" sz="2000" dirty="0">
                <a:latin typeface="Arial" pitchFamily="34" charset="0"/>
                <a:cs typeface="Arial" pitchFamily="34" charset="0"/>
              </a:rPr>
              <a:t>#include &lt;time.h&gt;</a:t>
            </a:r>
          </a:p>
          <a:p>
            <a:r>
              <a:rPr lang="en-US" sz="2000" dirty="0">
                <a:latin typeface="Arial" pitchFamily="34" charset="0"/>
                <a:cs typeface="Arial" pitchFamily="34" charset="0"/>
              </a:rPr>
              <a:t>int main()</a:t>
            </a:r>
          </a:p>
          <a:p>
            <a:r>
              <a:rPr lang="en-US" sz="2000" dirty="0">
                <a:latin typeface="Arial" pitchFamily="34" charset="0"/>
                <a:cs typeface="Arial" pitchFamily="34" charset="0"/>
              </a:rPr>
              <a:t>{ double x= 15.3, y=-2.6;</a:t>
            </a:r>
          </a:p>
          <a:p>
            <a:r>
              <a:rPr lang="en-US" sz="2000" dirty="0">
                <a:latin typeface="Arial" pitchFamily="34" charset="0"/>
                <a:cs typeface="Arial" pitchFamily="34" charset="0"/>
              </a:rPr>
              <a:t>  printf("floor: %lf, %lf\n", floor(x), floor(y));</a:t>
            </a:r>
          </a:p>
          <a:p>
            <a:r>
              <a:rPr lang="en-US" sz="2000" dirty="0">
                <a:latin typeface="Arial" pitchFamily="34" charset="0"/>
                <a:cs typeface="Arial" pitchFamily="34" charset="0"/>
              </a:rPr>
              <a:t>  printf("ceil: %lf, %lf\n", ceil(x), ceil(y));</a:t>
            </a:r>
          </a:p>
          <a:p>
            <a:r>
              <a:rPr lang="en-US" sz="2000" dirty="0">
                <a:latin typeface="Arial" pitchFamily="34" charset="0"/>
                <a:cs typeface="Arial" pitchFamily="34" charset="0"/>
              </a:rPr>
              <a:t>  printf("round: %lf, %lf\n", round(x), round(y));</a:t>
            </a:r>
          </a:p>
          <a:p>
            <a:r>
              <a:rPr lang="en-US" sz="2000" dirty="0">
                <a:latin typeface="Arial" pitchFamily="34" charset="0"/>
                <a:cs typeface="Arial" pitchFamily="34" charset="0"/>
              </a:rPr>
              <a:t>  printf("trunc: %lf, %lf\n", trunc(x), trunc(y));</a:t>
            </a:r>
          </a:p>
          <a:p>
            <a:r>
              <a:rPr lang="en-US" sz="2000" dirty="0">
                <a:latin typeface="Arial" pitchFamily="34" charset="0"/>
                <a:cs typeface="Arial" pitchFamily="34" charset="0"/>
              </a:rPr>
              <a:t>  printf("sqrt: %lf\n", sqrt(x));</a:t>
            </a:r>
          </a:p>
          <a:p>
            <a:r>
              <a:rPr lang="en-US" sz="2000" dirty="0">
                <a:latin typeface="Arial" pitchFamily="34" charset="0"/>
                <a:cs typeface="Arial" pitchFamily="34" charset="0"/>
              </a:rPr>
              <a:t>  printf("pow- x^y : %lf\n", pow(x,y));</a:t>
            </a:r>
          </a:p>
          <a:p>
            <a:r>
              <a:rPr lang="en-US" sz="2000" dirty="0">
                <a:latin typeface="Arial" pitchFamily="34" charset="0"/>
                <a:cs typeface="Arial" pitchFamily="34" charset="0"/>
              </a:rPr>
              <a:t>  printf("exp- e^x: %lf\n", exp(x));</a:t>
            </a:r>
          </a:p>
          <a:p>
            <a:r>
              <a:rPr lang="en-US" sz="2000" dirty="0">
                <a:latin typeface="Arial" pitchFamily="34" charset="0"/>
                <a:cs typeface="Arial" pitchFamily="34" charset="0"/>
              </a:rPr>
              <a:t>  printf("log(x): %lf\n", log(x));</a:t>
            </a:r>
          </a:p>
          <a:p>
            <a:r>
              <a:rPr lang="en-US" sz="2000" dirty="0">
                <a:latin typeface="Arial" pitchFamily="34" charset="0"/>
                <a:cs typeface="Arial" pitchFamily="34" charset="0"/>
              </a:rPr>
              <a:t>  printf("log2(x): %lf\n", log(x)/log(2));</a:t>
            </a:r>
          </a:p>
          <a:p>
            <a:r>
              <a:rPr lang="en-US" sz="2000" dirty="0">
                <a:latin typeface="Arial" pitchFamily="34" charset="0"/>
                <a:cs typeface="Arial" pitchFamily="34" charset="0"/>
              </a:rPr>
              <a:t>  getchar();   </a:t>
            </a:r>
          </a:p>
          <a:p>
            <a:r>
              <a:rPr lang="en-US" sz="2000" dirty="0">
                <a:latin typeface="Arial" pitchFamily="34" charset="0"/>
                <a:cs typeface="Arial" pitchFamily="34" charset="0"/>
              </a:rPr>
              <a:t>}</a:t>
            </a: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Copy, paste, compile and run this program</a:t>
            </a:r>
          </a:p>
        </p:txBody>
      </p:sp>
    </p:spTree>
    <p:extLst>
      <p:ext uri="{BB962C8B-B14F-4D97-AF65-F5344CB8AC3E}">
        <p14:creationId xmlns:p14="http://schemas.microsoft.com/office/powerpoint/2010/main" val="31572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a:t>The Character Library: </a:t>
            </a:r>
            <a:r>
              <a:rPr lang="en-US" i="1" dirty="0"/>
              <a:t>ctype.h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457200" y="1219200"/>
            <a:ext cx="3048000" cy="4893647"/>
          </a:xfrm>
          <a:prstGeom prst="rect">
            <a:avLst/>
          </a:prstGeom>
        </p:spPr>
        <p:txBody>
          <a:bodyPr wrap="square">
            <a:spAutoFit/>
          </a:bodyPr>
          <a:lstStyle/>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isalnum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isalpha</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iscntrl</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isgraph</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islower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isprint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ispunct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isspace</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isupper</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isxdigit</a:t>
            </a:r>
            <a:r>
              <a:rPr lang="en-US" sz="2400" dirty="0">
                <a:latin typeface="Arial" pitchFamily="34" charset="0"/>
                <a:cs typeface="Arial" pitchFamily="34" charset="0"/>
              </a:rPr>
              <a:t> (int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tolower </a:t>
            </a:r>
            <a:r>
              <a:rPr lang="en-US" sz="2400" dirty="0">
                <a:latin typeface="Arial" pitchFamily="34" charset="0"/>
                <a:cs typeface="Arial" pitchFamily="34" charset="0"/>
              </a:rPr>
              <a:t>(int c);</a:t>
            </a:r>
          </a:p>
          <a:p>
            <a:r>
              <a:rPr lang="en-US" sz="2400" dirty="0">
                <a:latin typeface="Arial" pitchFamily="34" charset="0"/>
                <a:cs typeface="Arial" pitchFamily="34" charset="0"/>
              </a:rPr>
              <a:t>int </a:t>
            </a:r>
            <a:r>
              <a:rPr lang="en-US" sz="2400" dirty="0">
                <a:solidFill>
                  <a:srgbClr val="0000FF"/>
                </a:solidFill>
                <a:latin typeface="Arial" pitchFamily="34" charset="0"/>
                <a:cs typeface="Arial" pitchFamily="34" charset="0"/>
              </a:rPr>
              <a:t>toupper </a:t>
            </a:r>
            <a:r>
              <a:rPr lang="en-US" sz="2400" dirty="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a:solidFill>
                  <a:srgbClr val="0000FF"/>
                </a:solidFill>
                <a:latin typeface="Times New Roman" pitchFamily="18" charset="0"/>
                <a:cs typeface="Times New Roman" pitchFamily="18" charset="0"/>
              </a:rPr>
              <a:t>alpha</a:t>
            </a:r>
            <a:r>
              <a:rPr lang="en-US" sz="2400" dirty="0">
                <a:latin typeface="Times New Roman" pitchFamily="18" charset="0"/>
                <a:cs typeface="Times New Roman" pitchFamily="18" charset="0"/>
              </a:rPr>
              <a:t>: alphabet </a:t>
            </a:r>
          </a:p>
          <a:p>
            <a:r>
              <a:rPr lang="en-US" sz="2400" dirty="0">
                <a:solidFill>
                  <a:srgbClr val="0000FF"/>
                </a:solidFill>
                <a:latin typeface="Times New Roman" pitchFamily="18" charset="0"/>
                <a:cs typeface="Times New Roman" pitchFamily="18" charset="0"/>
              </a:rPr>
              <a:t>num</a:t>
            </a:r>
            <a:r>
              <a:rPr lang="en-US" sz="2400" dirty="0">
                <a:latin typeface="Times New Roman" pitchFamily="18" charset="0"/>
                <a:cs typeface="Times New Roman" pitchFamily="18" charset="0"/>
              </a:rPr>
              <a:t>: numeric/number</a:t>
            </a:r>
          </a:p>
          <a:p>
            <a:r>
              <a:rPr lang="en-US" sz="2400" dirty="0">
                <a:solidFill>
                  <a:srgbClr val="0000FF"/>
                </a:solidFill>
                <a:latin typeface="Times New Roman" pitchFamily="18" charset="0"/>
                <a:cs typeface="Times New Roman" pitchFamily="18" charset="0"/>
              </a:rPr>
              <a:t>cntrl</a:t>
            </a:r>
            <a:r>
              <a:rPr lang="en-US" sz="2400" dirty="0">
                <a:latin typeface="Times New Roman" pitchFamily="18" charset="0"/>
                <a:cs typeface="Times New Roman" pitchFamily="18" charset="0"/>
              </a:rPr>
              <a:t>: control</a:t>
            </a:r>
          </a:p>
          <a:p>
            <a:r>
              <a:rPr lang="en-US" sz="2400" dirty="0">
                <a:solidFill>
                  <a:srgbClr val="0000FF"/>
                </a:solidFill>
                <a:latin typeface="Times New Roman" pitchFamily="18" charset="0"/>
                <a:cs typeface="Times New Roman" pitchFamily="18" charset="0"/>
              </a:rPr>
              <a:t>print</a:t>
            </a:r>
            <a:r>
              <a:rPr lang="en-US" sz="2400" dirty="0">
                <a:latin typeface="Times New Roman" pitchFamily="18" charset="0"/>
                <a:cs typeface="Times New Roman" pitchFamily="18" charset="0"/>
              </a:rPr>
              <a:t>: printable</a:t>
            </a:r>
          </a:p>
          <a:p>
            <a:r>
              <a:rPr lang="en-US" sz="2400" dirty="0">
                <a:solidFill>
                  <a:srgbClr val="0000FF"/>
                </a:solidFill>
                <a:latin typeface="Times New Roman" pitchFamily="18" charset="0"/>
                <a:cs typeface="Times New Roman" pitchFamily="18" charset="0"/>
              </a:rPr>
              <a:t>punct</a:t>
            </a:r>
            <a:r>
              <a:rPr lang="en-US" sz="2400" dirty="0">
                <a:latin typeface="Times New Roman" pitchFamily="18" charset="0"/>
                <a:cs typeface="Times New Roman" pitchFamily="18" charset="0"/>
              </a:rPr>
              <a:t>: </a:t>
            </a:r>
            <a:r>
              <a:rPr lang="en-US" altLang="zh-CN" sz="2400" dirty="0">
                <a:latin typeface="Times New Roman" pitchFamily="18" charset="0"/>
                <a:cs typeface="Times New Roman" pitchFamily="18" charset="0"/>
              </a:rPr>
              <a:t>punctuation characters </a:t>
            </a:r>
            <a:r>
              <a:rPr lang="en-US" altLang="zh-CN" dirty="0">
                <a:latin typeface="Times New Roman" pitchFamily="18" charset="0"/>
                <a:cs typeface="Times New Roman" pitchFamily="18" charset="0"/>
              </a:rPr>
              <a:t>(ký tự phân cách)</a:t>
            </a:r>
            <a:endParaRPr lang="en-US" altLang="zh-CN" sz="2400" dirty="0">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xdigit</a:t>
            </a:r>
            <a:r>
              <a:rPr lang="en-US" sz="2400" dirty="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They are implemented using  macro-definitions using the pre-processor </a:t>
            </a:r>
            <a:r>
              <a:rPr lang="en-US" sz="2000" b="1" dirty="0">
                <a:solidFill>
                  <a:srgbClr val="FF0000"/>
                </a:solidFill>
              </a:rPr>
              <a:t>#define</a:t>
            </a:r>
          </a:p>
        </p:txBody>
      </p:sp>
    </p:spTree>
    <p:extLst>
      <p:ext uri="{BB962C8B-B14F-4D97-AF65-F5344CB8AC3E}">
        <p14:creationId xmlns:p14="http://schemas.microsoft.com/office/powerpoint/2010/main" val="307664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a:latin typeface="Arial" charset="0"/>
                <a:cs typeface="Arial" charset="0"/>
              </a:rPr>
              <a:t>The standard C libraries </a:t>
            </a:r>
          </a:p>
          <a:p>
            <a:r>
              <a:rPr lang="en-US" dirty="0">
                <a:latin typeface="Arial" charset="0"/>
                <a:cs typeface="Arial" charset="0"/>
              </a:rPr>
              <a:t>Standard: </a:t>
            </a:r>
            <a:r>
              <a:rPr lang="en-US" i="1" dirty="0">
                <a:latin typeface="Arial" charset="0"/>
                <a:cs typeface="Arial" charset="0"/>
              </a:rPr>
              <a:t>stdlib.h</a:t>
            </a:r>
            <a:endParaRPr lang="en-US" dirty="0">
              <a:latin typeface="Arial" charset="0"/>
              <a:cs typeface="Arial" charset="0"/>
            </a:endParaRPr>
          </a:p>
          <a:p>
            <a:r>
              <a:rPr lang="en-US" dirty="0">
                <a:latin typeface="Arial" charset="0"/>
                <a:cs typeface="Arial" charset="0"/>
              </a:rPr>
              <a:t>Time: </a:t>
            </a:r>
            <a:r>
              <a:rPr lang="en-US" i="1" dirty="0">
                <a:latin typeface="Arial" charset="0"/>
                <a:cs typeface="Arial" charset="0"/>
              </a:rPr>
              <a:t>time.h</a:t>
            </a:r>
            <a:endParaRPr lang="en-US" dirty="0">
              <a:latin typeface="Arial" charset="0"/>
              <a:cs typeface="Arial" charset="0"/>
            </a:endParaRPr>
          </a:p>
          <a:p>
            <a:r>
              <a:rPr lang="en-US" dirty="0">
                <a:latin typeface="Arial" charset="0"/>
                <a:cs typeface="Arial" charset="0"/>
              </a:rPr>
              <a:t>Math: </a:t>
            </a:r>
            <a:r>
              <a:rPr lang="en-US" i="1" dirty="0">
                <a:latin typeface="Arial" charset="0"/>
                <a:cs typeface="Arial" charset="0"/>
              </a:rPr>
              <a:t>math.h</a:t>
            </a:r>
            <a:endParaRPr lang="en-US" dirty="0">
              <a:latin typeface="Arial" charset="0"/>
              <a:cs typeface="Arial" charset="0"/>
            </a:endParaRPr>
          </a:p>
          <a:p>
            <a:r>
              <a:rPr lang="en-US" dirty="0">
                <a:latin typeface="Arial" charset="0"/>
                <a:cs typeface="Arial" charset="0"/>
              </a:rPr>
              <a:t>Character: </a:t>
            </a:r>
            <a:r>
              <a:rPr lang="en-US" i="1" dirty="0">
                <a:latin typeface="Arial" charset="0"/>
                <a:cs typeface="Arial" charset="0"/>
              </a:rPr>
              <a:t>ctype.h</a:t>
            </a:r>
            <a:endParaRPr lang="en-US" dirty="0">
              <a:latin typeface="Arial" charset="0"/>
              <a:cs typeface="Arial" charset="0"/>
            </a:endParaRPr>
          </a:p>
          <a:p>
            <a:pPr>
              <a:buFont typeface="Wingdings" pitchFamily="2" charset="2"/>
              <a:buNone/>
            </a:pPr>
            <a:endParaRPr lang="en-US" dirty="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high)</a:t>
            </a:r>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high)</a:t>
            </a:r>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3109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00FF"/>
                </a:solidFill>
              </a:rPr>
              <a:t>Input and validation</a:t>
            </a:r>
            <a:br>
              <a:rPr lang="en-US" dirty="0">
                <a:solidFill>
                  <a:srgbClr val="0000FF"/>
                </a:solidFill>
              </a:rPr>
            </a:br>
            <a:r>
              <a:rPr lang="en-US" dirty="0">
                <a:solidFill>
                  <a:srgbClr val="0000FF"/>
                </a:solidFill>
              </a:rPr>
              <a:t>Formatted output</a:t>
            </a: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val="214587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a:t>Types of Input</a:t>
            </a:r>
          </a:p>
          <a:p>
            <a:r>
              <a:rPr lang="en-US" dirty="0"/>
              <a:t>Input a character: getchar()</a:t>
            </a:r>
          </a:p>
          <a:p>
            <a:r>
              <a:rPr lang="en-US" dirty="0"/>
              <a:t>Input data:  scanf(…)</a:t>
            </a:r>
          </a:p>
          <a:p>
            <a:r>
              <a:rPr lang="en-US" dirty="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24416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a:t>Many basic tasks are very hard for programming beginners.</a:t>
            </a:r>
          </a:p>
          <a:p>
            <a:r>
              <a:rPr lang="en-US" dirty="0"/>
              <a:t>The standard C libraries include functions to perform mathematical calculations, character analysis and character manipulation…</a:t>
            </a:r>
          </a:p>
          <a:p>
            <a:r>
              <a:rPr lang="en-US" dirty="0"/>
              <a:t>Library header files have the extension .h</a:t>
            </a:r>
          </a:p>
          <a:p>
            <a:r>
              <a:rPr lang="en-US" dirty="0"/>
              <a:t> Library binary files are implemented in files with specific filenames which are named by designers of tool suppliers (you may not know their names)  and they are linked to your programs when they are compiled.</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Lib.h</a:t>
              </a: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File.c</a:t>
              </a: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File.obj</a:t>
              </a: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File.exe</a:t>
              </a: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include</a:t>
              </a:r>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a:t>
              </a:r>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a:t>
              </a:r>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Library binary code</a:t>
              </a: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Steps for creating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b="1" dirty="0">
                <a:solidFill>
                  <a:srgbClr val="0000FF"/>
                </a:solidFill>
                <a:latin typeface="Arial" charset="0"/>
                <a:cs typeface="Arial" charset="0"/>
              </a:rPr>
              <a:t>Interactive program (event-based program</a:t>
            </a:r>
            <a:r>
              <a:rPr lang="en-US" sz="2400" dirty="0">
                <a:solidFill>
                  <a:srgbClr val="0000FF"/>
                </a:solidFill>
                <a:latin typeface="Arial" charset="0"/>
                <a:cs typeface="Arial" charset="0"/>
              </a:rPr>
              <a:t>) uses unbuffered input.  The program can respond to each and every keystroke directly. </a:t>
            </a:r>
            <a:r>
              <a:rPr lang="en-US" sz="2400" dirty="0">
                <a:latin typeface="Arial" charset="0"/>
                <a:cs typeface="Arial" charset="0"/>
              </a:rPr>
              <a:t> </a:t>
            </a:r>
          </a:p>
          <a:p>
            <a:pPr algn="just">
              <a:lnSpc>
                <a:spcPct val="90000"/>
              </a:lnSpc>
            </a:pPr>
            <a:r>
              <a:rPr lang="en-US" sz="2400" b="1" i="1" dirty="0">
                <a:solidFill>
                  <a:srgbClr val="0000FF"/>
                </a:solidFill>
                <a:latin typeface="Arial" charset="0"/>
                <a:cs typeface="Arial" charset="0"/>
              </a:rPr>
              <a:t>Buffer</a:t>
            </a:r>
            <a:r>
              <a:rPr lang="en-US" sz="2400" dirty="0">
                <a:latin typeface="Arial" charset="0"/>
                <a:cs typeface="Arial" charset="0"/>
              </a:rPr>
              <a:t>: A memory region is associated with a hardware such as keyboard, monitor, hard disk, … It holds data temporarily. Information about some buffers can be seen from </a:t>
            </a:r>
            <a:r>
              <a:rPr lang="en-US" sz="2400" i="1" dirty="0">
                <a:latin typeface="Arial" charset="0"/>
                <a:cs typeface="Arial" charset="0"/>
              </a:rPr>
              <a:t>MyComputer/ Properties/ Hardware/Device Manager/Select a device/Properties/Resources</a:t>
            </a:r>
            <a:endParaRPr lang="en-US" sz="2400" dirty="0">
              <a:solidFill>
                <a:srgbClr val="008000"/>
              </a:solidFill>
              <a:latin typeface="Arial" charset="0"/>
              <a:cs typeface="Arial" charset="0"/>
            </a:endParaRPr>
          </a:p>
          <a:p>
            <a:pPr algn="just">
              <a:lnSpc>
                <a:spcPct val="90000"/>
              </a:lnSpc>
            </a:pPr>
            <a:r>
              <a:rPr lang="en-US" sz="2400" dirty="0">
                <a:solidFill>
                  <a:srgbClr val="008000"/>
                </a:solidFill>
                <a:latin typeface="Arial" charset="0"/>
                <a:cs typeface="Arial" charset="0"/>
              </a:rPr>
              <a:t>Buffered input enables data editing before submission to a program.  That means that </a:t>
            </a:r>
            <a:r>
              <a:rPr lang="en-US" sz="2400" b="1" u="sng" dirty="0">
                <a:solidFill>
                  <a:srgbClr val="008000"/>
                </a:solidFill>
                <a:latin typeface="Arial" charset="0"/>
                <a:cs typeface="Arial" charset="0"/>
              </a:rPr>
              <a:t>input data can be treated as units</a:t>
            </a:r>
            <a:r>
              <a:rPr lang="en-US" sz="2400" dirty="0">
                <a:solidFill>
                  <a:srgbClr val="008000"/>
                </a:solidFill>
                <a:latin typeface="Arial" charset="0"/>
                <a:cs typeface="Arial" charset="0"/>
              </a:rPr>
              <a:t> and they can be pre-processed before they are passed to the program.</a:t>
            </a:r>
          </a:p>
          <a:p>
            <a:pPr algn="just">
              <a:lnSpc>
                <a:spcPct val="90000"/>
              </a:lnSpc>
            </a:pPr>
            <a:r>
              <a:rPr lang="en-US" sz="2400" dirty="0">
                <a:solidFill>
                  <a:srgbClr val="FF0000"/>
                </a:solidFill>
                <a:latin typeface="Arial" charset="0"/>
                <a:cs typeface="Arial" charset="0"/>
              </a:rPr>
              <a:t>Input functions will access device buffer to get data</a:t>
            </a:r>
            <a:r>
              <a:rPr lang="en-US" sz="2400" dirty="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Libraries</a:t>
            </a:r>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buffer</a:t>
                </a:r>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Program</a:t>
                </a:r>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var</a:t>
                </a: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Unbuffered Input</a:t>
              </a: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Buffered Input</a:t>
              </a:r>
            </a:p>
          </p:txBody>
        </p:sp>
      </p:grpSp>
    </p:spTree>
    <p:extLst>
      <p:ext uri="{BB962C8B-B14F-4D97-AF65-F5344CB8AC3E}">
        <p14:creationId xmlns:p14="http://schemas.microsoft.com/office/powerpoint/2010/main"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Buffered Input </a:t>
            </a:r>
          </a:p>
        </p:txBody>
      </p:sp>
      <p:sp>
        <p:nvSpPr>
          <p:cNvPr id="34819" name="Rectangle 3"/>
          <p:cNvSpPr>
            <a:spLocks noGrp="1"/>
          </p:cNvSpPr>
          <p:nvPr>
            <p:ph type="body" idx="1"/>
          </p:nvPr>
        </p:nvSpPr>
        <p:spPr/>
        <p:txBody>
          <a:bodyPr>
            <a:normAutofit lnSpcReduction="10000"/>
          </a:bodyPr>
          <a:lstStyle/>
          <a:p>
            <a:pPr algn="just"/>
            <a:r>
              <a:rPr lang="en-US" dirty="0"/>
              <a:t>To transfer the contents of a buffer to a program the user must press the '\n' character.</a:t>
            </a:r>
          </a:p>
          <a:p>
            <a:pPr algn="just"/>
            <a:r>
              <a:rPr lang="en-US" dirty="0"/>
              <a:t>Stream: A concept allows generalizing access data in a buffer as a chain of characters.</a:t>
            </a:r>
          </a:p>
          <a:p>
            <a:pPr algn="just"/>
            <a:r>
              <a:rPr lang="en-US" dirty="0"/>
              <a:t>Two C functions provide buffered input facilities on the standard input stream: </a:t>
            </a:r>
          </a:p>
          <a:p>
            <a:pPr lvl="1" algn="just"/>
            <a:r>
              <a:rPr lang="en-US" b="1" dirty="0">
                <a:solidFill>
                  <a:srgbClr val="0000FF"/>
                </a:solidFill>
              </a:rPr>
              <a:t>getchar()</a:t>
            </a:r>
            <a:r>
              <a:rPr lang="en-US" b="1" dirty="0"/>
              <a:t> :</a:t>
            </a:r>
            <a:r>
              <a:rPr lang="en-US" dirty="0"/>
              <a:t> get a character from the keyboard</a:t>
            </a:r>
            <a:endParaRPr lang="en-US" dirty="0">
              <a:solidFill>
                <a:srgbClr val="0000FF"/>
              </a:solidFill>
            </a:endParaRPr>
          </a:p>
          <a:p>
            <a:pPr lvl="1" algn="just"/>
            <a:r>
              <a:rPr lang="en-US" b="1" dirty="0">
                <a:solidFill>
                  <a:srgbClr val="0000FF"/>
                </a:solidFill>
              </a:rPr>
              <a:t>scanf (…) </a:t>
            </a:r>
            <a:r>
              <a:rPr lang="en-US" b="1" dirty="0"/>
              <a:t>:</a:t>
            </a:r>
            <a:r>
              <a:rPr lang="en-US" dirty="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48348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a:t>getchar()</a:t>
            </a:r>
            <a:r>
              <a:rPr lang="en-US" dirty="0"/>
              <a:t> retrieves a single character from the standard input stream buffer without translating the input. Prototype:   </a:t>
            </a:r>
            <a:r>
              <a:rPr lang="en-US" b="1" dirty="0">
                <a:solidFill>
                  <a:srgbClr val="CC3300"/>
                </a:solidFill>
              </a:rPr>
              <a:t>int getchar(void );</a:t>
            </a:r>
          </a:p>
          <a:p>
            <a:r>
              <a:rPr lang="en-US" b="1" dirty="0"/>
              <a:t>getchar</a:t>
            </a:r>
            <a:r>
              <a:rPr lang="en-US" dirty="0"/>
              <a:t> returns either the </a:t>
            </a:r>
            <a:r>
              <a:rPr lang="en-US" u="sng" dirty="0"/>
              <a:t>character code</a:t>
            </a:r>
            <a:r>
              <a:rPr lang="en-US" dirty="0"/>
              <a:t> for the retrieved character or </a:t>
            </a:r>
            <a:r>
              <a:rPr lang="en-US" b="1" u="sng" dirty="0"/>
              <a:t>EOF</a:t>
            </a:r>
            <a:r>
              <a:rPr lang="en-US" dirty="0"/>
              <a:t>.  </a:t>
            </a:r>
          </a:p>
          <a:p>
            <a:pPr>
              <a:buFont typeface="Wingdings" pitchFamily="2" charset="2"/>
              <a:buNone/>
            </a:pPr>
            <a:r>
              <a:rPr lang="en-US" dirty="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a:t>#include &lt;stdio.h&gt;</a:t>
            </a:r>
          </a:p>
          <a:p>
            <a:r>
              <a:rPr lang="en-US" dirty="0"/>
              <a:t>int main()</a:t>
            </a:r>
          </a:p>
          <a:p>
            <a:r>
              <a:rPr lang="en-US" dirty="0"/>
              <a:t>{  char c;</a:t>
            </a:r>
          </a:p>
          <a:p>
            <a:r>
              <a:rPr lang="en-US" dirty="0"/>
              <a:t>   printf("Input a character:");</a:t>
            </a:r>
          </a:p>
          <a:p>
            <a:r>
              <a:rPr lang="en-US" dirty="0"/>
              <a:t>   c = getchar();</a:t>
            </a:r>
          </a:p>
          <a:p>
            <a:r>
              <a:rPr lang="en-US" dirty="0"/>
              <a:t>   printf("Code inputted:%d\n", c);</a:t>
            </a:r>
          </a:p>
          <a:p>
            <a:r>
              <a:rPr lang="en-US" dirty="0"/>
              <a:t>   getchar();</a:t>
            </a:r>
          </a:p>
          <a:p>
            <a:r>
              <a:rPr lang="en-US" dirty="0"/>
              <a:t>}</a:t>
            </a:r>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 with input: Ctrl + Z</a:t>
            </a:r>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val="1688156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a:latin typeface="Arial" charset="0"/>
              <a:cs typeface="Arial" charset="0"/>
            </a:endParaRPr>
          </a:p>
          <a:p>
            <a:pPr>
              <a:buFont typeface="Wingdings" pitchFamily="2" charset="2"/>
              <a:buNone/>
            </a:pPr>
            <a:r>
              <a:rPr lang="en-US" sz="2400" dirty="0">
                <a:solidFill>
                  <a:srgbClr val="0000FF"/>
                </a:solidFill>
                <a:latin typeface="Arial" charset="0"/>
                <a:cs typeface="Arial" charset="0"/>
              </a:rPr>
              <a:t>/* clear empties input buffer */  </a:t>
            </a:r>
          </a:p>
          <a:p>
            <a:pPr>
              <a:buFont typeface="Wingdings" pitchFamily="2" charset="2"/>
              <a:buNone/>
            </a:pPr>
            <a:r>
              <a:rPr lang="en-US" sz="2400" b="1" dirty="0">
                <a:solidFill>
                  <a:srgbClr val="CC3300"/>
                </a:solidFill>
                <a:latin typeface="Arial" charset="0"/>
                <a:cs typeface="Arial" charset="0"/>
              </a:rPr>
              <a:t>void clear (void) { </a:t>
            </a:r>
          </a:p>
          <a:p>
            <a:pPr lvl="1">
              <a:buFont typeface="Arial" charset="0"/>
              <a:buNone/>
            </a:pPr>
            <a:r>
              <a:rPr lang="en-US" sz="2400" b="1" dirty="0">
                <a:solidFill>
                  <a:srgbClr val="CC3300"/>
                </a:solidFill>
                <a:latin typeface="Arial" charset="0"/>
                <a:cs typeface="Arial" charset="0"/>
              </a:rPr>
              <a:t>while ( getchar() != '\n' ); </a:t>
            </a:r>
          </a:p>
          <a:p>
            <a:pPr>
              <a:buFont typeface="Wingdings" pitchFamily="2" charset="2"/>
              <a:buNone/>
            </a:pPr>
            <a:r>
              <a:rPr lang="en-US" sz="2400" b="1" dirty="0">
                <a:solidFill>
                  <a:srgbClr val="CC3300"/>
                </a:solidFill>
                <a:latin typeface="Arial" charset="0"/>
                <a:cs typeface="Arial" charset="0"/>
              </a:rPr>
              <a:t>}</a:t>
            </a:r>
            <a:r>
              <a:rPr lang="en-US" sz="2400" dirty="0">
                <a:solidFill>
                  <a:srgbClr val="CC3300"/>
                </a:solidFill>
                <a:latin typeface="Arial" charset="0"/>
                <a:cs typeface="Arial" charset="0"/>
              </a:rPr>
              <a:t> </a:t>
            </a:r>
          </a:p>
          <a:p>
            <a:pPr marL="177800" indent="-177800"/>
            <a:r>
              <a:rPr lang="en-US" sz="2400" dirty="0">
                <a:latin typeface="Arial" charset="0"/>
                <a:cs typeface="Arial" charset="0"/>
              </a:rPr>
              <a:t> In some tools, the function </a:t>
            </a:r>
            <a:r>
              <a:rPr lang="en-US" sz="2400" dirty="0">
                <a:solidFill>
                  <a:srgbClr val="0000FF"/>
                </a:solidFill>
                <a:latin typeface="Arial" charset="0"/>
                <a:cs typeface="Arial" charset="0"/>
              </a:rPr>
              <a:t>fflush(stdin)</a:t>
            </a:r>
            <a:r>
              <a:rPr lang="en-US" sz="2400" dirty="0">
                <a:latin typeface="Arial" charset="0"/>
                <a:cs typeface="Arial" charset="0"/>
              </a:rPr>
              <a:t> is implemented for this purpose (in </a:t>
            </a:r>
            <a:r>
              <a:rPr lang="en-US" sz="2400" dirty="0">
                <a:solidFill>
                  <a:srgbClr val="0000FF"/>
                </a:solidFill>
                <a:latin typeface="Arial" charset="0"/>
                <a:cs typeface="Arial" charset="0"/>
              </a:rPr>
              <a:t>stdio.h</a:t>
            </a:r>
            <a:r>
              <a:rPr lang="en-US" sz="2400" dirty="0">
                <a:latin typeface="Arial" charset="0"/>
                <a:cs typeface="Arial" charset="0"/>
              </a:rPr>
              <a:t>).</a:t>
            </a:r>
          </a:p>
          <a:p>
            <a:pPr marL="177800" indent="-177800"/>
            <a:r>
              <a:rPr lang="en-US" sz="2400" dirty="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050296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a:t>#include &lt;stdio.h&gt;</a:t>
            </a:r>
          </a:p>
          <a:p>
            <a:r>
              <a:rPr lang="en-US" dirty="0"/>
              <a:t>int main()</a:t>
            </a:r>
          </a:p>
          <a:p>
            <a:r>
              <a:rPr lang="en-US" dirty="0"/>
              <a:t>{  char c1, c2;</a:t>
            </a:r>
          </a:p>
          <a:p>
            <a:r>
              <a:rPr lang="en-US" dirty="0"/>
              <a:t>   printf("Input the 1st character:");</a:t>
            </a:r>
          </a:p>
          <a:p>
            <a:r>
              <a:rPr lang="en-US" dirty="0"/>
              <a:t>   scanf("%c", &amp;c1);</a:t>
            </a:r>
          </a:p>
          <a:p>
            <a:r>
              <a:rPr lang="en-US" dirty="0"/>
              <a:t>   printf("Input the 2st character:");</a:t>
            </a:r>
          </a:p>
          <a:p>
            <a:r>
              <a:rPr lang="en-US" dirty="0"/>
              <a:t>   c2 = getchar();</a:t>
            </a:r>
          </a:p>
          <a:p>
            <a:r>
              <a:rPr lang="en-US" dirty="0"/>
              <a:t>   printf("c1=%c, ASCII:%d\n", c1, c1);</a:t>
            </a:r>
          </a:p>
          <a:p>
            <a:r>
              <a:rPr lang="en-US" dirty="0"/>
              <a:t>   printf("c2=%c, ASCII:%d\n", c2, c2);</a:t>
            </a:r>
          </a:p>
          <a:p>
            <a:r>
              <a:rPr lang="en-US" dirty="0"/>
              <a:t>   getchar();</a:t>
            </a:r>
          </a:p>
          <a:p>
            <a:r>
              <a:rPr lang="en-US" dirty="0"/>
              <a:t>}</a:t>
            </a:r>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c1</a:t>
            </a:r>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b="1" dirty="0"/>
              <a:t>c2 </a:t>
            </a:r>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p>
        </p:txBody>
      </p:sp>
    </p:spTree>
    <p:extLst>
      <p:ext uri="{BB962C8B-B14F-4D97-AF65-F5344CB8AC3E}">
        <p14:creationId xmlns:p14="http://schemas.microsoft.com/office/powerpoint/2010/main"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a:t>getchar()…</a:t>
            </a:r>
            <a:endParaRPr lang="en-US" dirty="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a:t>Libraries</a:t>
            </a:r>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a:t>#include &lt;stdio.h&gt;</a:t>
            </a:r>
          </a:p>
          <a:p>
            <a:r>
              <a:rPr lang="en-US" sz="2000" dirty="0"/>
              <a:t>#include &lt;stdlib.h&gt;</a:t>
            </a:r>
          </a:p>
          <a:p>
            <a:r>
              <a:rPr lang="en-US" sz="2000" dirty="0"/>
              <a:t>int main()</a:t>
            </a:r>
          </a:p>
          <a:p>
            <a:r>
              <a:rPr lang="en-US" sz="2000" dirty="0"/>
              <a:t>{  char c1, c2;</a:t>
            </a:r>
          </a:p>
          <a:p>
            <a:r>
              <a:rPr lang="en-US" sz="2000" dirty="0"/>
              <a:t>   printf("Input a character:");</a:t>
            </a:r>
          </a:p>
          <a:p>
            <a:r>
              <a:rPr lang="en-US" sz="2000" dirty="0"/>
              <a:t>   fflush(stdin);</a:t>
            </a:r>
          </a:p>
          <a:p>
            <a:r>
              <a:rPr lang="en-US" sz="2000" dirty="0"/>
              <a:t>   c1= getchar();</a:t>
            </a:r>
          </a:p>
          <a:p>
            <a:r>
              <a:rPr lang="en-US" sz="2000" dirty="0"/>
              <a:t>   printf("Input a character:");</a:t>
            </a:r>
          </a:p>
          <a:p>
            <a:r>
              <a:rPr lang="en-US" sz="2000" dirty="0"/>
              <a:t>   fflush(stdin);</a:t>
            </a:r>
          </a:p>
          <a:p>
            <a:r>
              <a:rPr lang="en-US" sz="2000" dirty="0"/>
              <a:t>   c2= getchar();</a:t>
            </a:r>
          </a:p>
          <a:p>
            <a:r>
              <a:rPr lang="en-US" sz="2000" dirty="0"/>
              <a:t>   printf("c1: %c, ASCI code: %d, %o, %X\n", c1,c1,c1,c1);</a:t>
            </a:r>
          </a:p>
          <a:p>
            <a:r>
              <a:rPr lang="en-US" sz="2000" dirty="0"/>
              <a:t>   printf("c2: %c, ASCI code: %d, %o, %X\n", c2,c2,c2,c2);</a:t>
            </a:r>
          </a:p>
          <a:p>
            <a:r>
              <a:rPr lang="en-US" sz="2000" dirty="0"/>
              <a:t>   system("pause");</a:t>
            </a:r>
          </a:p>
          <a:p>
            <a:r>
              <a:rPr lang="en-US" sz="2000" dirty="0"/>
              <a:t>}</a:t>
            </a:r>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the program:</a:t>
            </a:r>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function </a:t>
            </a:r>
            <a:r>
              <a:rPr lang="en-US" sz="2000" b="1" dirty="0"/>
              <a:t>system(“commandName”)</a:t>
            </a:r>
            <a:r>
              <a:rPr lang="en-US" sz="2000" dirty="0"/>
              <a:t> ,</a:t>
            </a:r>
            <a:r>
              <a:rPr lang="en-US" sz="2000" b="1" dirty="0"/>
              <a:t> </a:t>
            </a:r>
            <a:r>
              <a:rPr lang="en-US" sz="2000" dirty="0"/>
              <a:t>is prototyped in stdlib.h , allows calling a program stored in system file or an OS command.</a:t>
            </a:r>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 are proposed:  </a:t>
            </a:r>
          </a:p>
          <a:p>
            <a:pPr algn="ctr"/>
            <a:r>
              <a:rPr lang="en-US" dirty="0"/>
              <a:t>A  Z</a:t>
            </a:r>
          </a:p>
        </p:txBody>
      </p:sp>
    </p:spTree>
    <p:extLst>
      <p:ext uri="{BB962C8B-B14F-4D97-AF65-F5344CB8AC3E}">
        <p14:creationId xmlns:p14="http://schemas.microsoft.com/office/powerpoint/2010/main" val="32569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a:t>getchar()…</a:t>
            </a:r>
            <a:endParaRPr lang="en-US" dirty="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a:t>Libraries</a:t>
            </a:r>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user-defined function for clearing the keyboard buffer</a:t>
            </a:r>
          </a:p>
        </p:txBody>
      </p:sp>
    </p:spTree>
    <p:extLst>
      <p:ext uri="{BB962C8B-B14F-4D97-AF65-F5344CB8AC3E}">
        <p14:creationId xmlns:p14="http://schemas.microsoft.com/office/powerpoint/2010/main"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getchar()…</a:t>
            </a:r>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a:t>Develop a program that will accept a string of characters until the key ENTER is pressed then number of digits, number of alphabets, and number of other characters are printed out. </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Variable:  char c;</a:t>
            </a:r>
          </a:p>
          <a:p>
            <a:r>
              <a:rPr lang="en-US" dirty="0">
                <a:solidFill>
                  <a:schemeClr val="tx1"/>
                </a:solidFill>
              </a:rPr>
              <a:t>                  int numOfDigits=0, numOfAlpha=0, numOfOthers = 0</a:t>
            </a:r>
          </a:p>
          <a:p>
            <a:r>
              <a:rPr lang="en-US" dirty="0">
                <a:solidFill>
                  <a:schemeClr val="tx1"/>
                </a:solidFill>
              </a:rPr>
              <a:t>Algorithm</a:t>
            </a:r>
          </a:p>
          <a:p>
            <a:r>
              <a:rPr lang="en-US" dirty="0">
                <a:solidFill>
                  <a:schemeClr val="tx1"/>
                </a:solidFill>
              </a:rPr>
              <a:t>    While (c=getchar() != ‘\n’)</a:t>
            </a:r>
          </a:p>
          <a:p>
            <a:r>
              <a:rPr lang="en-US" dirty="0">
                <a:solidFill>
                  <a:schemeClr val="tx1"/>
                </a:solidFill>
              </a:rPr>
              <a:t>    {  if  c is a digit then numOfDigits++ ;</a:t>
            </a:r>
          </a:p>
          <a:p>
            <a:r>
              <a:rPr lang="en-US" dirty="0">
                <a:solidFill>
                  <a:schemeClr val="tx1"/>
                </a:solidFill>
              </a:rPr>
              <a:t>       else if  c is an alphabet then numOfAlpha++;</a:t>
            </a:r>
          </a:p>
          <a:p>
            <a:r>
              <a:rPr lang="en-US" dirty="0">
                <a:solidFill>
                  <a:schemeClr val="tx1"/>
                </a:solidFill>
              </a:rPr>
              <a:t>       else numOfOthers++;</a:t>
            </a:r>
          </a:p>
          <a:p>
            <a:r>
              <a:rPr lang="en-US" dirty="0">
                <a:solidFill>
                  <a:schemeClr val="tx1"/>
                </a:solidFill>
              </a:rPr>
              <a:t>    }</a:t>
            </a:r>
          </a:p>
          <a:p>
            <a:r>
              <a:rPr lang="en-US" dirty="0">
                <a:solidFill>
                  <a:schemeClr val="tx1"/>
                </a:solidFill>
              </a:rPr>
              <a:t>    Print out numOfDigits;</a:t>
            </a:r>
          </a:p>
          <a:p>
            <a:r>
              <a:rPr lang="en-US" dirty="0">
                <a:solidFill>
                  <a:schemeClr val="tx1"/>
                </a:solidFill>
              </a:rPr>
              <a:t>    Print out numOfDigits;</a:t>
            </a:r>
          </a:p>
          <a:p>
            <a:r>
              <a:rPr lang="en-US" dirty="0">
                <a:solidFill>
                  <a:schemeClr val="tx1"/>
                </a:solidFill>
              </a:rPr>
              <a:t>    Print out numOfOthers;</a:t>
            </a: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 yourself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lnSpcReduction="10000"/>
          </a:bodyPr>
          <a:lstStyle/>
          <a:p>
            <a:pPr algn="just"/>
            <a:r>
              <a:rPr lang="en-US" b="1" dirty="0"/>
              <a:t>scanf</a:t>
            </a:r>
            <a:r>
              <a:rPr lang="en-US" dirty="0"/>
              <a:t> retrieves data values from the standard input stream buffer under format control. </a:t>
            </a:r>
            <a:endParaRPr lang="en-US" b="1" dirty="0"/>
          </a:p>
          <a:p>
            <a:pPr lvl="1" algn="just">
              <a:buFont typeface="Arial" charset="0"/>
              <a:buNone/>
            </a:pPr>
            <a:r>
              <a:rPr lang="en-US" b="1" dirty="0">
                <a:solidFill>
                  <a:srgbClr val="0000FF"/>
                </a:solidFill>
              </a:rPr>
              <a:t>scanf( format string, &amp;identifier , ... )</a:t>
            </a:r>
            <a:r>
              <a:rPr lang="en-US" dirty="0">
                <a:solidFill>
                  <a:srgbClr val="0000FF"/>
                </a:solidFill>
              </a:rPr>
              <a:t> </a:t>
            </a:r>
          </a:p>
          <a:p>
            <a:pPr algn="just"/>
            <a:r>
              <a:rPr lang="en-US" sz="2800" b="1" dirty="0">
                <a:latin typeface="Arial" charset="0"/>
                <a:cs typeface="Arial" charset="0"/>
              </a:rPr>
              <a:t>scanf</a:t>
            </a:r>
            <a:r>
              <a:rPr lang="en-US" sz="2800" dirty="0">
                <a:latin typeface="Arial" charset="0"/>
                <a:cs typeface="Arial" charset="0"/>
              </a:rPr>
              <a:t> extracts data values from the standard input stream buffer until </a:t>
            </a:r>
            <a:r>
              <a:rPr lang="en-US" sz="2800" b="1" dirty="0">
                <a:latin typeface="Arial" charset="0"/>
                <a:cs typeface="Arial" charset="0"/>
              </a:rPr>
              <a:t>scanf</a:t>
            </a:r>
            <a:r>
              <a:rPr lang="en-US" sz="2800" dirty="0">
                <a:latin typeface="Arial" charset="0"/>
                <a:cs typeface="Arial" charset="0"/>
              </a:rPr>
              <a:t> has </a:t>
            </a:r>
          </a:p>
          <a:p>
            <a:pPr lvl="1" algn="just"/>
            <a:r>
              <a:rPr lang="en-US" sz="2400" dirty="0">
                <a:solidFill>
                  <a:srgbClr val="0000FF"/>
                </a:solidFill>
                <a:latin typeface="Arial" charset="0"/>
                <a:cs typeface="Arial" charset="0"/>
              </a:rPr>
              <a:t>interpreted and processed the entire format string</a:t>
            </a:r>
            <a:r>
              <a:rPr lang="en-US" sz="2400" dirty="0">
                <a:latin typeface="Arial" charset="0"/>
                <a:cs typeface="Arial" charset="0"/>
              </a:rPr>
              <a:t>, </a:t>
            </a:r>
          </a:p>
          <a:p>
            <a:pPr lvl="1" algn="just"/>
            <a:r>
              <a:rPr lang="en-US" sz="2400" dirty="0">
                <a:solidFill>
                  <a:srgbClr val="FF0000"/>
                </a:solidFill>
                <a:latin typeface="Arial" charset="0"/>
                <a:cs typeface="Arial" charset="0"/>
              </a:rPr>
              <a:t>found a character that does not meet the next conversion specification </a:t>
            </a:r>
            <a:r>
              <a:rPr lang="en-US" sz="2400" dirty="0">
                <a:latin typeface="Arial" charset="0"/>
                <a:cs typeface="Arial" charset="0"/>
              </a:rPr>
              <a:t>in the format string, in which case </a:t>
            </a:r>
            <a:r>
              <a:rPr lang="en-US" sz="2400" b="1" dirty="0">
                <a:latin typeface="Arial" charset="0"/>
                <a:cs typeface="Arial" charset="0"/>
              </a:rPr>
              <a:t>scanf</a:t>
            </a:r>
            <a:r>
              <a:rPr lang="en-US" sz="2400" dirty="0">
                <a:latin typeface="Arial" charset="0"/>
                <a:cs typeface="Arial" charset="0"/>
              </a:rPr>
              <a:t> </a:t>
            </a:r>
            <a:r>
              <a:rPr lang="en-US" sz="2400" b="1" i="1" u="sng" dirty="0">
                <a:solidFill>
                  <a:srgbClr val="FF0000"/>
                </a:solidFill>
                <a:latin typeface="Arial" charset="0"/>
                <a:cs typeface="Arial" charset="0"/>
              </a:rPr>
              <a:t>leaves</a:t>
            </a:r>
            <a:r>
              <a:rPr lang="en-US" sz="2400" dirty="0">
                <a:latin typeface="Arial" charset="0"/>
                <a:cs typeface="Arial" charset="0"/>
              </a:rPr>
              <a:t> the offending </a:t>
            </a:r>
            <a:r>
              <a:rPr lang="en-US" sz="1600" dirty="0">
                <a:latin typeface="Arial" charset="0"/>
                <a:cs typeface="Arial" charset="0"/>
              </a:rPr>
              <a:t>(tội lỗi)</a:t>
            </a:r>
            <a:r>
              <a:rPr lang="en-US" sz="2400" dirty="0">
                <a:latin typeface="Arial" charset="0"/>
                <a:cs typeface="Arial" charset="0"/>
              </a:rPr>
              <a:t> character in the buffer, or emptied the buffer, in which case </a:t>
            </a:r>
            <a:r>
              <a:rPr lang="en-US" sz="2400" b="1" dirty="0">
                <a:latin typeface="Arial" charset="0"/>
                <a:cs typeface="Arial" charset="0"/>
              </a:rPr>
              <a:t>scanf</a:t>
            </a:r>
            <a:r>
              <a:rPr lang="en-US" sz="2400" dirty="0">
                <a:latin typeface="Arial" charset="0"/>
                <a:cs typeface="Arial" charset="0"/>
              </a:rPr>
              <a:t> waits until the user adds more data values.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a:t>The scanf(…) function…</a:t>
            </a:r>
          </a:p>
        </p:txBody>
      </p:sp>
      <p:sp>
        <p:nvSpPr>
          <p:cNvPr id="39939" name="Rectangle 3"/>
          <p:cNvSpPr>
            <a:spLocks noGrp="1"/>
          </p:cNvSpPr>
          <p:nvPr>
            <p:ph type="body" idx="1"/>
          </p:nvPr>
        </p:nvSpPr>
        <p:spPr/>
        <p:txBody>
          <a:bodyPr>
            <a:normAutofit fontScale="92500"/>
          </a:bodyPr>
          <a:lstStyle/>
          <a:p>
            <a:pPr algn="just"/>
            <a:r>
              <a:rPr lang="en-US" dirty="0"/>
              <a:t>Some things are concerned when the scanf(…) function is used:</a:t>
            </a:r>
          </a:p>
          <a:p>
            <a:pPr lvl="1" algn="just"/>
            <a:r>
              <a:rPr lang="en-US" dirty="0"/>
              <a:t>How to specify the input format string?</a:t>
            </a:r>
          </a:p>
          <a:p>
            <a:pPr lvl="1" algn="just"/>
            <a:r>
              <a:rPr lang="en-US" dirty="0"/>
              <a:t>How to separate input data?</a:t>
            </a:r>
          </a:p>
          <a:p>
            <a:pPr lvl="1" algn="just"/>
            <a:r>
              <a:rPr lang="en-US" dirty="0"/>
              <a:t>How to realize that how many data were inputted successfully? </a:t>
            </a:r>
          </a:p>
          <a:p>
            <a:pPr lvl="1" algn="just"/>
            <a:r>
              <a:rPr lang="en-US" dirty="0"/>
              <a:t>How to remove the byte ‘\n’ in the keyboard buffer after an input operation? Is clearing the buffer is the only way?  </a:t>
            </a:r>
          </a:p>
          <a:p>
            <a:pPr algn="just"/>
            <a:r>
              <a:rPr lang="en-US" dirty="0"/>
              <a:t>We will get the answers in the following slides.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3444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a:solidFill>
                  <a:srgbClr val="0000FF"/>
                </a:solidFill>
                <a:latin typeface="+mj-lt"/>
              </a:rPr>
              <a:t>After studying this chapter, you should be able to use the following build-in libraries: </a:t>
            </a:r>
          </a:p>
          <a:p>
            <a:endParaRPr lang="en-US" dirty="0">
              <a:solidFill>
                <a:srgbClr val="0000FF"/>
              </a:solidFill>
              <a:latin typeface="+mj-lt"/>
            </a:endParaRPr>
          </a:p>
          <a:p>
            <a:pPr marL="1435100"/>
            <a:r>
              <a:rPr lang="en-US" dirty="0">
                <a:solidFill>
                  <a:srgbClr val="0000FF"/>
                </a:solidFill>
                <a:latin typeface="+mj-lt"/>
                <a:cs typeface="Arial" charset="0"/>
              </a:rPr>
              <a:t>Standard (stdib.h)</a:t>
            </a:r>
          </a:p>
          <a:p>
            <a:pPr marL="1435100"/>
            <a:r>
              <a:rPr lang="en-US" dirty="0">
                <a:solidFill>
                  <a:srgbClr val="0000FF"/>
                </a:solidFill>
                <a:latin typeface="+mj-lt"/>
                <a:cs typeface="Arial" charset="0"/>
              </a:rPr>
              <a:t>Time        (time.h)</a:t>
            </a:r>
          </a:p>
          <a:p>
            <a:pPr marL="1435100"/>
            <a:r>
              <a:rPr lang="en-US" dirty="0">
                <a:solidFill>
                  <a:srgbClr val="0000FF"/>
                </a:solidFill>
                <a:latin typeface="+mj-lt"/>
                <a:cs typeface="Arial" charset="0"/>
              </a:rPr>
              <a:t>Math        (math.h)</a:t>
            </a:r>
          </a:p>
          <a:p>
            <a:pPr marL="1435100"/>
            <a:r>
              <a:rPr lang="en-US" dirty="0">
                <a:solidFill>
                  <a:srgbClr val="0000FF"/>
                </a:solidFill>
                <a:latin typeface="+mj-lt"/>
                <a:cs typeface="Arial" charset="0"/>
              </a:rPr>
              <a:t>Character (ctype.h)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Libraries</a:t>
            </a:r>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5245100">
                  <a:extLst>
                    <a:ext uri="{9D8B030D-6E8A-4147-A177-3AD203B41FA5}">
                      <a16:colId xmlns:a16="http://schemas.microsoft.com/office/drawing/2014/main" val="20002"/>
                    </a:ext>
                  </a:extLst>
                </a:gridCol>
              </a:tblGrid>
              <a:tr h="370840">
                <a:tc>
                  <a:txBody>
                    <a:bodyPr/>
                    <a:lstStyle/>
                    <a:p>
                      <a:r>
                        <a:rPr lang="en-US" dirty="0"/>
                        <a:t>Specifier</a:t>
                      </a:r>
                    </a:p>
                  </a:txBody>
                  <a:tcPr/>
                </a:tc>
                <a:tc>
                  <a:txBody>
                    <a:bodyPr/>
                    <a:lstStyle/>
                    <a:p>
                      <a:r>
                        <a:rPr lang="en-US" dirty="0"/>
                        <a:t>Input value</a:t>
                      </a:r>
                    </a:p>
                  </a:txBody>
                  <a:tcPr/>
                </a:tc>
                <a:tc>
                  <a:txBody>
                    <a:bodyPr/>
                    <a:lstStyle/>
                    <a:p>
                      <a:r>
                        <a:rPr lang="en-US" dirty="0"/>
                        <a:t>Use with</a:t>
                      </a:r>
                    </a:p>
                  </a:txBody>
                  <a:tcPr/>
                </a:tc>
                <a:extLst>
                  <a:ext uri="{0D108BD9-81ED-4DB2-BD59-A6C34878D82A}">
                    <a16:rowId xmlns:a16="http://schemas.microsoft.com/office/drawing/2014/main" val="10000"/>
                  </a:ext>
                </a:extLst>
              </a:tr>
              <a:tr h="370840">
                <a:tc>
                  <a:txBody>
                    <a:bodyPr/>
                    <a:lstStyle/>
                    <a:p>
                      <a:r>
                        <a:rPr lang="en-US" dirty="0"/>
                        <a:t>%c</a:t>
                      </a:r>
                    </a:p>
                    <a:p>
                      <a:r>
                        <a:rPr lang="en-US" dirty="0"/>
                        <a:t>%*c</a:t>
                      </a:r>
                    </a:p>
                  </a:txBody>
                  <a:tcPr/>
                </a:tc>
                <a:tc>
                  <a:txBody>
                    <a:bodyPr/>
                    <a:lstStyle/>
                    <a:p>
                      <a:r>
                        <a:rPr lang="en-US" dirty="0"/>
                        <a:t>character</a:t>
                      </a:r>
                    </a:p>
                  </a:txBody>
                  <a:tcPr/>
                </a:tc>
                <a:tc>
                  <a:txBody>
                    <a:bodyPr/>
                    <a:lstStyle/>
                    <a:p>
                      <a:r>
                        <a:rPr lang="en-US" dirty="0"/>
                        <a:t>char</a:t>
                      </a:r>
                    </a:p>
                    <a:p>
                      <a:r>
                        <a:rPr lang="en-US" dirty="0"/>
                        <a:t>Remove one</a:t>
                      </a:r>
                      <a:r>
                        <a:rPr lang="en-US" baseline="0" dirty="0"/>
                        <a:t> character in the input buffer</a:t>
                      </a:r>
                      <a:endParaRPr lang="en-US" dirty="0"/>
                    </a:p>
                  </a:txBody>
                  <a:tcPr/>
                </a:tc>
                <a:extLst>
                  <a:ext uri="{0D108BD9-81ED-4DB2-BD59-A6C34878D82A}">
                    <a16:rowId xmlns:a16="http://schemas.microsoft.com/office/drawing/2014/main" val="10001"/>
                  </a:ext>
                </a:extLst>
              </a:tr>
              <a:tr h="370840">
                <a:tc>
                  <a:txBody>
                    <a:bodyPr/>
                    <a:lstStyle/>
                    <a:p>
                      <a:r>
                        <a:rPr lang="en-US" dirty="0"/>
                        <a:t>%d</a:t>
                      </a:r>
                    </a:p>
                  </a:txBody>
                  <a:tcPr/>
                </a:tc>
                <a:tc>
                  <a:txBody>
                    <a:bodyPr/>
                    <a:lstStyle/>
                    <a:p>
                      <a:r>
                        <a:rPr lang="en-US" dirty="0"/>
                        <a:t>decimal</a:t>
                      </a:r>
                    </a:p>
                  </a:txBody>
                  <a:tcPr/>
                </a:tc>
                <a:tc>
                  <a:txBody>
                    <a:bodyPr/>
                    <a:lstStyle/>
                    <a:p>
                      <a:r>
                        <a:rPr lang="en-US" dirty="0"/>
                        <a:t>char, int, short, long, long ong</a:t>
                      </a:r>
                    </a:p>
                  </a:txBody>
                  <a:tcPr/>
                </a:tc>
                <a:extLst>
                  <a:ext uri="{0D108BD9-81ED-4DB2-BD59-A6C34878D82A}">
                    <a16:rowId xmlns:a16="http://schemas.microsoft.com/office/drawing/2014/main" val="10002"/>
                  </a:ext>
                </a:extLst>
              </a:tr>
              <a:tr h="370840">
                <a:tc>
                  <a:txBody>
                    <a:bodyPr/>
                    <a:lstStyle/>
                    <a:p>
                      <a:r>
                        <a:rPr lang="en-US" dirty="0"/>
                        <a:t>%u</a:t>
                      </a:r>
                    </a:p>
                  </a:txBody>
                  <a:tcPr/>
                </a:tc>
                <a:tc>
                  <a:txBody>
                    <a:bodyPr/>
                    <a:lstStyle/>
                    <a:p>
                      <a:r>
                        <a:rPr lang="en-US" dirty="0"/>
                        <a:t>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3"/>
                  </a:ext>
                </a:extLst>
              </a:tr>
              <a:tr h="370840">
                <a:tc>
                  <a:txBody>
                    <a:bodyPr/>
                    <a:lstStyle/>
                    <a:p>
                      <a:r>
                        <a:rPr lang="en-US" dirty="0"/>
                        <a:t>%o</a:t>
                      </a:r>
                    </a:p>
                  </a:txBody>
                  <a:tcPr/>
                </a:tc>
                <a:tc>
                  <a:txBody>
                    <a:bodyPr/>
                    <a:lstStyle/>
                    <a:p>
                      <a:r>
                        <a:rPr lang="en-US" dirty="0"/>
                        <a:t>octal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4"/>
                  </a:ext>
                </a:extLst>
              </a:tr>
              <a:tr h="370840">
                <a:tc>
                  <a:txBody>
                    <a:bodyPr/>
                    <a:lstStyle/>
                    <a:p>
                      <a:r>
                        <a:rPr lang="en-US" dirty="0"/>
                        <a:t>%x   %X</a:t>
                      </a:r>
                    </a:p>
                  </a:txBody>
                  <a:tcPr/>
                </a:tc>
                <a:tc>
                  <a:txBody>
                    <a:bodyPr/>
                    <a:lstStyle/>
                    <a:p>
                      <a:r>
                        <a:rPr lang="en-US" dirty="0"/>
                        <a:t>hexadecimal</a:t>
                      </a:r>
                    </a:p>
                  </a:txBody>
                  <a:tcPr/>
                </a:tc>
                <a:tc>
                  <a:txBody>
                    <a:bodyPr/>
                    <a:lstStyle/>
                    <a:p>
                      <a:r>
                        <a:rPr lang="en-US" dirty="0"/>
                        <a:t>unsigned</a:t>
                      </a:r>
                      <a:r>
                        <a:rPr lang="en-US" baseline="0" dirty="0"/>
                        <a:t> int, </a:t>
                      </a:r>
                      <a:r>
                        <a:rPr lang="en-US" dirty="0"/>
                        <a:t>char, int, short, long, long long</a:t>
                      </a:r>
                    </a:p>
                  </a:txBody>
                  <a:tcPr/>
                </a:tc>
                <a:extLst>
                  <a:ext uri="{0D108BD9-81ED-4DB2-BD59-A6C34878D82A}">
                    <a16:rowId xmlns:a16="http://schemas.microsoft.com/office/drawing/2014/main" val="10005"/>
                  </a:ext>
                </a:extLst>
              </a:tr>
              <a:tr h="370840">
                <a:tc>
                  <a:txBody>
                    <a:bodyPr/>
                    <a:lstStyle/>
                    <a:p>
                      <a:r>
                        <a:rPr lang="en-US" dirty="0"/>
                        <a:t>%ld</a:t>
                      </a:r>
                    </a:p>
                  </a:txBody>
                  <a:tcPr/>
                </a:tc>
                <a:tc>
                  <a:txBody>
                    <a:bodyPr/>
                    <a:lstStyle/>
                    <a:p>
                      <a:r>
                        <a:rPr lang="en-US" dirty="0"/>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dirty="0"/>
                        <a:t>%lf</a:t>
                      </a:r>
                    </a:p>
                  </a:txBody>
                  <a:tcPr/>
                </a:tc>
                <a:tc>
                  <a:txBody>
                    <a:bodyPr/>
                    <a:lstStyle/>
                    <a:p>
                      <a:r>
                        <a:rPr lang="en-US" dirty="0"/>
                        <a:t>double </a:t>
                      </a:r>
                    </a:p>
                  </a:txBody>
                  <a:tcPr/>
                </a:tc>
                <a:tc>
                  <a:txBody>
                    <a:bodyPr/>
                    <a:lstStyle/>
                    <a:p>
                      <a:r>
                        <a:rPr lang="en-US" dirty="0"/>
                        <a:t>double</a:t>
                      </a:r>
                    </a:p>
                  </a:txBody>
                  <a:tcPr/>
                </a:tc>
                <a:extLst>
                  <a:ext uri="{0D108BD9-81ED-4DB2-BD59-A6C34878D82A}">
                    <a16:rowId xmlns:a16="http://schemas.microsoft.com/office/drawing/2014/main" val="10008"/>
                  </a:ext>
                </a:extLst>
              </a:tr>
              <a:tr h="370840">
                <a:tc>
                  <a:txBody>
                    <a:bodyPr/>
                    <a:lstStyle/>
                    <a:p>
                      <a:r>
                        <a:rPr lang="en-US" dirty="0"/>
                        <a:t>%llf</a:t>
                      </a:r>
                    </a:p>
                  </a:txBody>
                  <a:tcPr/>
                </a:tc>
                <a:tc>
                  <a:txBody>
                    <a:bodyPr/>
                    <a:lstStyle/>
                    <a:p>
                      <a:r>
                        <a:rPr lang="en-US" dirty="0"/>
                        <a:t>long double</a:t>
                      </a:r>
                    </a:p>
                  </a:txBody>
                  <a:tcPr/>
                </a:tc>
                <a:tc>
                  <a:txBody>
                    <a:bodyPr/>
                    <a:lstStyle/>
                    <a:p>
                      <a:r>
                        <a:rPr lang="en-US" dirty="0"/>
                        <a:t>long double</a:t>
                      </a:r>
                    </a:p>
                  </a:txBody>
                  <a:tcPr/>
                </a:tc>
                <a:extLst>
                  <a:ext uri="{0D108BD9-81ED-4DB2-BD59-A6C34878D82A}">
                    <a16:rowId xmlns:a16="http://schemas.microsoft.com/office/drawing/2014/main" val="10009"/>
                  </a:ext>
                </a:extLst>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Data from the keyboard are passed to the buffer as characters (ASCII codes). So, conversion specifiers are instructions that specifying how to converse character data to typed-data.  If  a specifier does not match the data type of a variable,  the conversion is incorrect.</a:t>
            </a:r>
          </a:p>
        </p:txBody>
      </p:sp>
    </p:spTree>
    <p:extLst>
      <p:ext uri="{BB962C8B-B14F-4D97-AF65-F5344CB8AC3E}">
        <p14:creationId xmlns:p14="http://schemas.microsoft.com/office/powerpoint/2010/main" val="252807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a:t>Conversion Specifiers…</a:t>
            </a:r>
            <a:endParaRPr lang="en-US" dirty="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a:t>Libraries</a:t>
            </a:r>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long</a:t>
            </a:r>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The conversion specifier does not match the data type  double</a:t>
            </a:r>
          </a:p>
        </p:txBody>
      </p:sp>
    </p:spTree>
    <p:extLst>
      <p:ext uri="{BB962C8B-B14F-4D97-AF65-F5344CB8AC3E}">
        <p14:creationId xmlns:p14="http://schemas.microsoft.com/office/powerpoint/2010/main" val="121031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a:latin typeface="Arial" charset="0"/>
                <a:cs typeface="Arial" charset="0"/>
              </a:rPr>
              <a:t>If a input value is number lead by a whitespace , </a:t>
            </a:r>
            <a:r>
              <a:rPr lang="en-US" b="1" dirty="0">
                <a:latin typeface="Arial" charset="0"/>
                <a:cs typeface="Arial" charset="0"/>
              </a:rPr>
              <a:t>scanf</a:t>
            </a:r>
            <a:r>
              <a:rPr lang="en-US" dirty="0">
                <a:latin typeface="Arial" charset="0"/>
                <a:cs typeface="Arial" charset="0"/>
              </a:rPr>
              <a:t> treats the whitespace  as a separator (</a:t>
            </a:r>
            <a:r>
              <a:rPr lang="en-US" i="1" dirty="0"/>
              <a:t>The whitespace characters include </a:t>
            </a:r>
            <a:r>
              <a:rPr lang="en-US" b="1" i="1" dirty="0">
                <a:solidFill>
                  <a:srgbClr val="FF0000"/>
                </a:solidFill>
              </a:rPr>
              <a:t>newline, horizontal tab, form feed, vertical tab and space characters</a:t>
            </a:r>
            <a:r>
              <a:rPr lang="en-US" i="1"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Space character</a:t>
            </a:r>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line / Enter</a:t>
            </a:r>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character</a:t>
            </a:r>
          </a:p>
        </p:txBody>
      </p:sp>
    </p:spTree>
    <p:extLst>
      <p:ext uri="{BB962C8B-B14F-4D97-AF65-F5344CB8AC3E}">
        <p14:creationId xmlns:p14="http://schemas.microsoft.com/office/powerpoint/2010/main" val="422865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a:latin typeface="Arial" charset="0"/>
                <a:cs typeface="Arial" charset="0"/>
              </a:rPr>
              <a:t>User can specify the character for separating input data.</a:t>
            </a:r>
          </a:p>
          <a:p>
            <a:r>
              <a:rPr lang="en-US" i="1" dirty="0">
                <a:latin typeface="Arial" charset="0"/>
                <a:cs typeface="Arial" charset="0"/>
              </a:rPr>
              <a:t>User-define separators will override default separators</a:t>
            </a:r>
            <a:endParaRPr lang="en-US"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val="4228658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a:t>scanf(…): Using %*c for removing a character</a:t>
            </a:r>
            <a:endParaRPr lang="en-US" sz="32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Input: 70 ENTER</a:t>
              </a:r>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‘\n’</a:t>
              </a: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val="173151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a:solidFill>
                  <a:srgbClr val="0000FF"/>
                </a:solidFill>
              </a:rPr>
              <a:t>Return values from the scanf function:</a:t>
            </a:r>
          </a:p>
          <a:p>
            <a:pPr lvl="1" algn="just">
              <a:lnSpc>
                <a:spcPct val="90000"/>
              </a:lnSpc>
            </a:pPr>
            <a:r>
              <a:rPr lang="en-US" sz="2400" b="1" dirty="0"/>
              <a:t>scanf</a:t>
            </a:r>
            <a:r>
              <a:rPr lang="en-US" sz="2400" dirty="0"/>
              <a:t> returns the number of addresses successfully filled or </a:t>
            </a:r>
            <a:r>
              <a:rPr lang="en-US" sz="2400" b="1" dirty="0"/>
              <a:t>EOF</a:t>
            </a:r>
            <a:r>
              <a:rPr lang="en-US" sz="2400" dirty="0"/>
              <a:t>.  A return value of </a:t>
            </a:r>
          </a:p>
          <a:p>
            <a:pPr lvl="2" algn="just">
              <a:lnSpc>
                <a:spcPct val="90000"/>
              </a:lnSpc>
            </a:pPr>
            <a:r>
              <a:rPr lang="en-US" sz="2000" dirty="0"/>
              <a:t>0 indicates that </a:t>
            </a:r>
            <a:r>
              <a:rPr lang="en-US" sz="2000" b="1" dirty="0"/>
              <a:t>scanf</a:t>
            </a:r>
            <a:r>
              <a:rPr lang="en-US" sz="2000" dirty="0"/>
              <a:t> did not fill any address, </a:t>
            </a:r>
          </a:p>
          <a:p>
            <a:pPr lvl="2" algn="just">
              <a:lnSpc>
                <a:spcPct val="90000"/>
              </a:lnSpc>
            </a:pPr>
            <a:r>
              <a:rPr lang="en-US" sz="2000" dirty="0"/>
              <a:t>1 indicates that </a:t>
            </a:r>
            <a:r>
              <a:rPr lang="en-US" sz="2000" b="1" dirty="0"/>
              <a:t>scanf</a:t>
            </a:r>
            <a:r>
              <a:rPr lang="en-US" sz="2000" dirty="0"/>
              <a:t> filled the first address successfully, </a:t>
            </a:r>
          </a:p>
          <a:p>
            <a:pPr lvl="2" algn="just">
              <a:lnSpc>
                <a:spcPct val="90000"/>
              </a:lnSpc>
            </a:pPr>
            <a:r>
              <a:rPr lang="en-US" sz="2000" dirty="0"/>
              <a:t>2 indicates that </a:t>
            </a:r>
            <a:r>
              <a:rPr lang="en-US" sz="2000" b="1" dirty="0"/>
              <a:t>scanf</a:t>
            </a:r>
            <a:r>
              <a:rPr lang="en-US" sz="2000" dirty="0"/>
              <a:t> filled the first and second addresses successfully, </a:t>
            </a:r>
          </a:p>
          <a:p>
            <a:pPr lvl="2" algn="just">
              <a:lnSpc>
                <a:spcPct val="90000"/>
              </a:lnSpc>
            </a:pPr>
            <a:r>
              <a:rPr lang="en-US" sz="2000" dirty="0"/>
              <a:t>... </a:t>
            </a:r>
          </a:p>
          <a:p>
            <a:pPr lvl="2" algn="just">
              <a:lnSpc>
                <a:spcPct val="90000"/>
              </a:lnSpc>
            </a:pPr>
            <a:r>
              <a:rPr lang="en-US" sz="2000" b="1" dirty="0"/>
              <a:t>EOF (-1)</a:t>
            </a:r>
            <a:r>
              <a:rPr lang="en-US" sz="2000" dirty="0"/>
              <a:t> indicates that </a:t>
            </a:r>
            <a:r>
              <a:rPr lang="en-US" sz="2000" b="1" dirty="0"/>
              <a:t>scanf</a:t>
            </a:r>
            <a:r>
              <a:rPr lang="en-US" sz="2000" dirty="0"/>
              <a:t> did not fill any address AND encountered an end of data character. </a:t>
            </a:r>
          </a:p>
          <a:p>
            <a:pPr algn="just">
              <a:lnSpc>
                <a:spcPct val="90000"/>
              </a:lnSpc>
            </a:pPr>
            <a:r>
              <a:rPr lang="en-US" sz="2800" dirty="0">
                <a:solidFill>
                  <a:srgbClr val="0000FF"/>
                </a:solidFill>
              </a:rPr>
              <a:t>The return code from </a:t>
            </a:r>
            <a:r>
              <a:rPr lang="en-US" sz="2800" b="1" dirty="0">
                <a:solidFill>
                  <a:srgbClr val="0000FF"/>
                </a:solidFill>
              </a:rPr>
              <a:t>scanf</a:t>
            </a:r>
            <a:r>
              <a:rPr lang="en-US" sz="2800" dirty="0">
                <a:solidFill>
                  <a:srgbClr val="0000FF"/>
                </a:solidFill>
              </a:rPr>
              <a:t> does not reflect success of </a:t>
            </a:r>
            <a:r>
              <a:rPr lang="en-US" sz="2800" b="1" dirty="0">
                <a:solidFill>
                  <a:srgbClr val="0000FF"/>
                </a:solidFill>
              </a:rPr>
              <a:t>%*</a:t>
            </a:r>
            <a:r>
              <a:rPr lang="en-US" sz="2800" dirty="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71393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a:t>Number of data fields are inputted…</a:t>
            </a:r>
            <a:endParaRPr lang="en-US" dirty="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val="1002769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a:latin typeface="Arial" charset="0"/>
                <a:cs typeface="Arial" charset="0"/>
              </a:rPr>
              <a:t>The program should have code for trapping all erroneous input, which includes: </a:t>
            </a:r>
          </a:p>
          <a:p>
            <a:pPr lvl="1" algn="just"/>
            <a:r>
              <a:rPr lang="en-US" i="1" dirty="0">
                <a:solidFill>
                  <a:srgbClr val="0000FF"/>
                </a:solidFill>
                <a:latin typeface="Arial" charset="0"/>
                <a:cs typeface="Arial" charset="0"/>
              </a:rPr>
              <a:t>invalid characters </a:t>
            </a:r>
          </a:p>
          <a:p>
            <a:pPr lvl="1" algn="just"/>
            <a:r>
              <a:rPr lang="en-US" i="1" dirty="0">
                <a:solidFill>
                  <a:srgbClr val="0000FF"/>
                </a:solidFill>
                <a:latin typeface="Arial" charset="0"/>
                <a:cs typeface="Arial" charset="0"/>
              </a:rPr>
              <a:t>trailing characters </a:t>
            </a:r>
          </a:p>
          <a:p>
            <a:pPr lvl="1" algn="just"/>
            <a:r>
              <a:rPr lang="en-US" i="1" dirty="0">
                <a:solidFill>
                  <a:srgbClr val="0000FF"/>
                </a:solidFill>
                <a:latin typeface="Arial" charset="0"/>
                <a:cs typeface="Arial" charset="0"/>
              </a:rPr>
              <a:t>out-of-range input </a:t>
            </a:r>
          </a:p>
          <a:p>
            <a:pPr lvl="1" algn="just"/>
            <a:r>
              <a:rPr lang="en-US" i="1" dirty="0">
                <a:solidFill>
                  <a:srgbClr val="0000FF"/>
                </a:solidFill>
                <a:latin typeface="Arial" charset="0"/>
                <a:cs typeface="Arial" charset="0"/>
              </a:rPr>
              <a:t>incorrect number of input fields </a:t>
            </a:r>
          </a:p>
          <a:p>
            <a:pPr algn="just"/>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69425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a:t>Input Validation: Example</a:t>
            </a:r>
            <a:endParaRPr lang="en-US" dirty="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Libraries</a:t>
            </a:r>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following function will  ensure that inputted integer must be in the range [min,max] and no  invalid characters or trailing character following inputted digits(EXCEPT  the ENTER key)</a:t>
            </a:r>
          </a:p>
        </p:txBody>
      </p:sp>
    </p:spTree>
    <p:extLst>
      <p:ext uri="{BB962C8B-B14F-4D97-AF65-F5344CB8AC3E}">
        <p14:creationId xmlns:p14="http://schemas.microsoft.com/office/powerpoint/2010/main" val="2780312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a:latin typeface="Arial" charset="0"/>
                <a:cs typeface="Arial" charset="0"/>
              </a:rPr>
              <a:t>Design and code a function named </a:t>
            </a:r>
            <a:r>
              <a:rPr lang="en-US" b="1" dirty="0">
                <a:latin typeface="Arial" charset="0"/>
                <a:cs typeface="Arial" charset="0"/>
              </a:rPr>
              <a:t>getDouble</a:t>
            </a:r>
            <a:r>
              <a:rPr lang="en-US" dirty="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5045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a:solidFill>
                  <a:srgbClr val="0000FF"/>
                </a:solidFill>
                <a:latin typeface="Arial" charset="0"/>
                <a:cs typeface="Arial" charset="0"/>
              </a:rPr>
              <a:t>Content</a:t>
            </a:r>
            <a:endParaRPr lang="en-US" dirty="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a:latin typeface="Arial" charset="0"/>
                <a:cs typeface="Arial" charset="0"/>
              </a:rPr>
              <a:t>The standard C libraries </a:t>
            </a:r>
          </a:p>
          <a:p>
            <a:pPr marL="1435100"/>
            <a:r>
              <a:rPr lang="en-US" dirty="0">
                <a:latin typeface="Arial" charset="0"/>
                <a:cs typeface="Arial" charset="0"/>
              </a:rPr>
              <a:t>Standard</a:t>
            </a:r>
          </a:p>
          <a:p>
            <a:pPr marL="1435100"/>
            <a:r>
              <a:rPr lang="en-US" dirty="0">
                <a:latin typeface="Arial" charset="0"/>
                <a:cs typeface="Arial" charset="0"/>
              </a:rPr>
              <a:t>Time</a:t>
            </a:r>
          </a:p>
          <a:p>
            <a:pPr marL="1435100"/>
            <a:r>
              <a:rPr lang="en-US" dirty="0">
                <a:latin typeface="Arial" charset="0"/>
                <a:cs typeface="Arial" charset="0"/>
              </a:rPr>
              <a:t>Math</a:t>
            </a:r>
          </a:p>
          <a:p>
            <a:pPr marL="1435100"/>
            <a:r>
              <a:rPr lang="en-US" dirty="0">
                <a:latin typeface="Arial" charset="0"/>
                <a:cs typeface="Arial" charset="0"/>
              </a:rPr>
              <a:t>Character</a:t>
            </a:r>
          </a:p>
          <a:p>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62090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a:t>Input and Validation</a:t>
            </a:r>
            <a:endParaRPr lang="en-US" dirty="0"/>
          </a:p>
          <a:p>
            <a:r>
              <a:rPr lang="en-US" dirty="0"/>
              <a:t>Types of Input</a:t>
            </a:r>
          </a:p>
          <a:p>
            <a:r>
              <a:rPr lang="en-US" dirty="0"/>
              <a:t>getchar</a:t>
            </a:r>
          </a:p>
          <a:p>
            <a:r>
              <a:rPr lang="en-US" dirty="0"/>
              <a:t>scanf</a:t>
            </a:r>
          </a:p>
          <a:p>
            <a:r>
              <a:rPr lang="en-US" dirty="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a:t>Standard output is buffered.  The standard output buffer empties to the standard output device whenever the buffer receives a newline character or the buffer is full.</a:t>
            </a:r>
          </a:p>
          <a:p>
            <a:pPr algn="just">
              <a:lnSpc>
                <a:spcPct val="90000"/>
              </a:lnSpc>
            </a:pPr>
            <a:r>
              <a:rPr lang="en-US" b="1" dirty="0"/>
              <a:t>Buffering enables a program to continue executing without waiting for the output device to finish displaying the most recently received characters.</a:t>
            </a:r>
          </a:p>
          <a:p>
            <a:pPr algn="just">
              <a:lnSpc>
                <a:spcPct val="90000"/>
              </a:lnSpc>
            </a:pPr>
            <a:r>
              <a:rPr lang="en-US" dirty="0"/>
              <a:t>The library </a:t>
            </a:r>
            <a:r>
              <a:rPr lang="en-US" b="1" i="1" dirty="0"/>
              <a:t>stdio.h</a:t>
            </a:r>
            <a:r>
              <a:rPr lang="en-US" dirty="0"/>
              <a:t> containing functions for print out data:</a:t>
            </a:r>
          </a:p>
          <a:p>
            <a:pPr lvl="1" algn="just">
              <a:lnSpc>
                <a:spcPct val="90000"/>
              </a:lnSpc>
            </a:pPr>
            <a:r>
              <a:rPr lang="en-US" b="1" i="1" dirty="0"/>
              <a:t>putchar(int) </a:t>
            </a:r>
            <a:r>
              <a:rPr lang="en-US" dirty="0"/>
              <a:t>: character</a:t>
            </a:r>
          </a:p>
          <a:p>
            <a:pPr lvl="1" algn="just">
              <a:lnSpc>
                <a:spcPct val="90000"/>
              </a:lnSpc>
            </a:pPr>
            <a:r>
              <a:rPr lang="en-US" b="1" i="1" dirty="0"/>
              <a:t>printf ( format_string, varList)</a:t>
            </a:r>
            <a:r>
              <a:rPr lang="en-US" b="1" dirty="0"/>
              <a:t>:</a:t>
            </a:r>
            <a:r>
              <a:rPr lang="en-US" dirty="0"/>
              <a:t> list of data</a:t>
            </a:r>
            <a:endParaRPr lang="en-US" b="1" i="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52706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a:t>putchar</a:t>
            </a:r>
            <a:r>
              <a:rPr lang="en-US" dirty="0"/>
              <a:t> writes the character received to the standard output stream buffer and returns the character written or </a:t>
            </a:r>
            <a:r>
              <a:rPr lang="en-US" b="1" dirty="0"/>
              <a:t>EOF</a:t>
            </a:r>
            <a:r>
              <a:rPr lang="en-US" dirty="0"/>
              <a:t> if an error occurred.  </a:t>
            </a:r>
          </a:p>
          <a:p>
            <a:pPr algn="just"/>
            <a:r>
              <a:rPr lang="en-US" dirty="0"/>
              <a:t>Prototype:   </a:t>
            </a:r>
            <a:r>
              <a:rPr lang="en-US" b="1" dirty="0">
                <a:solidFill>
                  <a:srgbClr val="CC3300"/>
                </a:solidFill>
              </a:rPr>
              <a:t>int putchar ( int );</a:t>
            </a:r>
            <a:r>
              <a:rPr lang="en-US" dirty="0"/>
              <a:t> </a:t>
            </a:r>
          </a:p>
          <a:p>
            <a:pPr algn="just"/>
            <a:r>
              <a:rPr lang="en-US" dirty="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a:t>Libraries</a:t>
            </a:r>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val="2943332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a:t>The function printf(…) </a:t>
            </a:r>
            <a:endParaRPr lang="en-US" dirty="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a:t>printf</a:t>
            </a:r>
            <a:r>
              <a:rPr lang="en-US" sz="2800" dirty="0"/>
              <a:t> sends data under format control to the standard output stream buffer and returns the number of characters sent.  </a:t>
            </a:r>
          </a:p>
          <a:p>
            <a:r>
              <a:rPr lang="en-US" sz="2800" dirty="0"/>
              <a:t>Syntax: </a:t>
            </a:r>
            <a:r>
              <a:rPr lang="en-US" sz="2800" b="1" dirty="0">
                <a:solidFill>
                  <a:srgbClr val="CC3300"/>
                </a:solidFill>
              </a:rPr>
              <a:t>printf ( format string , value, ..., value )</a:t>
            </a:r>
          </a:p>
          <a:p>
            <a:pPr>
              <a:buFont typeface="Wingdings" pitchFamily="2" charset="2"/>
              <a:buNone/>
            </a:pPr>
            <a:r>
              <a:rPr lang="en-US" sz="2800" b="1" dirty="0"/>
              <a:t>	</a:t>
            </a:r>
            <a:r>
              <a:rPr lang="en-US" sz="2400" i="1" dirty="0"/>
              <a:t>The format string is a literal string that consists of characters interspersed </a:t>
            </a:r>
            <a:r>
              <a:rPr lang="en-US" sz="1800" i="1" dirty="0"/>
              <a:t>(đặt rải rác)</a:t>
            </a:r>
            <a:r>
              <a:rPr lang="en-US" sz="2400" i="1" dirty="0"/>
              <a:t> with conversion specifiers.</a:t>
            </a:r>
          </a:p>
          <a:p>
            <a:pPr>
              <a:buFont typeface="Wingdings" pitchFamily="2" charset="2"/>
              <a:buNone/>
            </a:pPr>
            <a:r>
              <a:rPr lang="en-US" sz="2400" i="1" dirty="0"/>
              <a:t>	Conversion specifier </a:t>
            </a:r>
            <a:r>
              <a:rPr lang="en-US" sz="2400" i="1" u="sng" dirty="0"/>
              <a:t>begins with a % and ends with a conversion character</a:t>
            </a:r>
            <a:r>
              <a:rPr lang="en-US" sz="2800" u="sng"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93978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a:t>p</a:t>
            </a:r>
            <a:r>
              <a:rPr lang="en-US" b="1" dirty="0"/>
              <a:t>rintf(…): Format string</a:t>
            </a:r>
            <a:r>
              <a:rPr lang="en-US" dirty="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a:latin typeface="Arial" charset="0"/>
                <a:cs typeface="Arial" charset="0"/>
              </a:rPr>
              <a:t>Between the </a:t>
            </a:r>
            <a:r>
              <a:rPr lang="en-US" sz="2400" b="1" dirty="0">
                <a:latin typeface="Arial" charset="0"/>
                <a:cs typeface="Arial" charset="0"/>
              </a:rPr>
              <a:t>%</a:t>
            </a:r>
            <a:r>
              <a:rPr lang="en-US" sz="2400" dirty="0">
                <a:latin typeface="Arial" charset="0"/>
                <a:cs typeface="Arial" charset="0"/>
              </a:rPr>
              <a:t> and the </a:t>
            </a:r>
            <a:r>
              <a:rPr lang="en-US" sz="2400" b="1" dirty="0">
                <a:latin typeface="Arial" charset="0"/>
                <a:cs typeface="Arial" charset="0"/>
              </a:rPr>
              <a:t>conversion character</a:t>
            </a:r>
            <a:r>
              <a:rPr lang="en-US" sz="2400" dirty="0">
                <a:latin typeface="Arial" charset="0"/>
                <a:cs typeface="Arial" charset="0"/>
              </a:rPr>
              <a:t>, there may be </a:t>
            </a:r>
            <a:endParaRPr lang="en-US" sz="2400" b="1" dirty="0">
              <a:latin typeface="Arial" charset="0"/>
              <a:cs typeface="Arial" charset="0"/>
            </a:endParaRPr>
          </a:p>
          <a:p>
            <a:pPr>
              <a:lnSpc>
                <a:spcPct val="80000"/>
              </a:lnSpc>
              <a:buFont typeface="Wingdings" pitchFamily="2" charset="2"/>
              <a:buNone/>
            </a:pPr>
            <a:r>
              <a:rPr lang="en-US" sz="2400" b="1" dirty="0">
                <a:latin typeface="Arial" charset="0"/>
                <a:cs typeface="Arial" charset="0"/>
              </a:rPr>
              <a:t>	% </a:t>
            </a:r>
            <a:r>
              <a:rPr lang="en-US" sz="2400" b="1" dirty="0">
                <a:solidFill>
                  <a:srgbClr val="CC3300"/>
                </a:solidFill>
                <a:latin typeface="Arial" charset="0"/>
                <a:cs typeface="Arial" charset="0"/>
              </a:rPr>
              <a:t>flags </a:t>
            </a:r>
            <a:r>
              <a:rPr lang="en-US" sz="2400" b="1" dirty="0">
                <a:solidFill>
                  <a:srgbClr val="0000FF"/>
                </a:solidFill>
                <a:latin typeface="Arial" charset="0"/>
                <a:cs typeface="Arial" charset="0"/>
              </a:rPr>
              <a:t>width</a:t>
            </a:r>
            <a:r>
              <a:rPr lang="en-US" sz="2400" b="1" dirty="0">
                <a:solidFill>
                  <a:srgbClr val="CC3300"/>
                </a:solidFill>
                <a:latin typeface="Arial" charset="0"/>
                <a:cs typeface="Arial" charset="0"/>
              </a:rPr>
              <a:t> </a:t>
            </a:r>
            <a:r>
              <a:rPr lang="en-US" sz="2400" b="1" dirty="0">
                <a:solidFill>
                  <a:srgbClr val="FF0000"/>
                </a:solidFill>
                <a:latin typeface="Arial" charset="0"/>
                <a:cs typeface="Arial" charset="0"/>
              </a:rPr>
              <a:t>. </a:t>
            </a:r>
            <a:r>
              <a:rPr lang="en-US" sz="2400" b="1" dirty="0">
                <a:solidFill>
                  <a:srgbClr val="00B050"/>
                </a:solidFill>
                <a:latin typeface="Arial" charset="0"/>
                <a:cs typeface="Arial" charset="0"/>
              </a:rPr>
              <a:t>precision</a:t>
            </a:r>
            <a:r>
              <a:rPr lang="en-US" sz="2400" b="1" dirty="0">
                <a:solidFill>
                  <a:srgbClr val="CC3300"/>
                </a:solidFill>
                <a:latin typeface="Arial" charset="0"/>
                <a:cs typeface="Arial" charset="0"/>
              </a:rPr>
              <a:t> size</a:t>
            </a:r>
            <a:r>
              <a:rPr lang="en-US" sz="2400" b="1" dirty="0">
                <a:latin typeface="Arial" charset="0"/>
                <a:cs typeface="Arial" charset="0"/>
              </a:rPr>
              <a:t> </a:t>
            </a:r>
            <a:r>
              <a:rPr lang="en-US" sz="2400" b="1" dirty="0">
                <a:solidFill>
                  <a:schemeClr val="hlink"/>
                </a:solidFill>
                <a:latin typeface="Arial" charset="0"/>
                <a:cs typeface="Arial" charset="0"/>
              </a:rPr>
              <a:t>conversion_character</a:t>
            </a:r>
            <a:r>
              <a:rPr lang="en-US" sz="2400" dirty="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1309138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a:t>printf(…): </a:t>
            </a:r>
            <a:r>
              <a:rPr lang="en-US" b="1" dirty="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1776997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6" name="Rectangle 2"/>
          <p:cNvSpPr>
            <a:spLocks noGrp="1"/>
          </p:cNvSpPr>
          <p:nvPr>
            <p:ph type="title"/>
          </p:nvPr>
        </p:nvSpPr>
        <p:spPr>
          <a:xfrm>
            <a:off x="0" y="152400"/>
            <a:ext cx="7924800" cy="411162"/>
          </a:xfrm>
        </p:spPr>
        <p:txBody>
          <a:bodyPr/>
          <a:lstStyle/>
          <a:p>
            <a:r>
              <a:rPr lang="en-US" dirty="0"/>
              <a:t>printf(…): Some Examples</a:t>
            </a:r>
            <a:endParaRPr lang="en-US" b="1" dirty="0"/>
          </a:p>
        </p:txBody>
      </p:sp>
    </p:spTree>
    <p:extLst>
      <p:ext uri="{BB962C8B-B14F-4D97-AF65-F5344CB8AC3E}">
        <p14:creationId xmlns:p14="http://schemas.microsoft.com/office/powerpoint/2010/main" val="3598376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a:t>printf(…): Some Examples…</a:t>
            </a:r>
            <a:endParaRPr lang="en-US" dirty="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 20</a:t>
            </a:r>
          </a:p>
          <a:p>
            <a:pPr algn="ctr"/>
            <a:r>
              <a:rPr lang="en-US" b="1" dirty="0"/>
              <a:t> left 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Size=10</a:t>
            </a:r>
          </a:p>
          <a:p>
            <a:pPr algn="ctr"/>
            <a:r>
              <a:rPr lang="en-US" b="1" dirty="0"/>
              <a:t>right</a:t>
            </a:r>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Size=15 </a:t>
            </a:r>
          </a:p>
          <a:p>
            <a:pPr algn="ctr"/>
            <a:r>
              <a:rPr lang="en-US" b="1" dirty="0"/>
              <a:t>right 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5</a:t>
            </a:r>
          </a:p>
          <a:p>
            <a:pPr algn="ctr"/>
            <a:r>
              <a:rPr lang="en-US" b="1" dirty="0"/>
              <a:t>right</a:t>
            </a:r>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b="1" dirty="0"/>
              <a:t>Size=12 </a:t>
            </a:r>
          </a:p>
          <a:p>
            <a:pPr algn="ctr"/>
            <a:r>
              <a:rPr lang="en-US" b="1" dirty="0"/>
              <a:t>including the</a:t>
            </a:r>
          </a:p>
          <a:p>
            <a:pPr algn="ctr"/>
            <a:r>
              <a:rPr lang="en-US" b="1" dirty="0"/>
              <a:t>dot character,</a:t>
            </a:r>
          </a:p>
          <a:p>
            <a:pPr algn="ctr"/>
            <a:r>
              <a:rPr lang="en-US" b="1" dirty="0"/>
              <a:t>right 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a:t>Libraries</a:t>
            </a:r>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a:t>Formatted Output</a:t>
            </a:r>
            <a:endParaRPr lang="en-US" dirty="0"/>
          </a:p>
          <a:p>
            <a:r>
              <a:rPr lang="en-US" dirty="0"/>
              <a:t>putchar</a:t>
            </a:r>
          </a:p>
          <a:p>
            <a:r>
              <a:rPr lang="en-US" dirty="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a:t>Write a C program using the following simple menu:</a:t>
            </a:r>
          </a:p>
          <a:p>
            <a:pPr marL="58738" indent="-58738">
              <a:buFont typeface="Wingdings" pitchFamily="2" charset="2"/>
              <a:buNone/>
            </a:pPr>
            <a:r>
              <a:rPr lang="en-US" sz="2000" dirty="0"/>
              <a:t>1- Processing date data</a:t>
            </a:r>
          </a:p>
          <a:p>
            <a:pPr marL="58738" indent="-58738">
              <a:buFont typeface="Wingdings" pitchFamily="2" charset="2"/>
              <a:buNone/>
            </a:pPr>
            <a:r>
              <a:rPr lang="en-US" sz="2000" dirty="0"/>
              <a:t>2- Character data</a:t>
            </a:r>
          </a:p>
          <a:p>
            <a:pPr marL="58738" indent="-58738">
              <a:buFont typeface="Wingdings" pitchFamily="2" charset="2"/>
              <a:buNone/>
            </a:pPr>
            <a:r>
              <a:rPr lang="en-US" sz="2000" dirty="0"/>
              <a:t>3- Quit</a:t>
            </a:r>
          </a:p>
          <a:p>
            <a:pPr marL="58738" indent="-58738">
              <a:buFont typeface="Wingdings" pitchFamily="2" charset="2"/>
              <a:buNone/>
            </a:pPr>
            <a:r>
              <a:rPr lang="en-US" sz="2000" dirty="0"/>
              <a:t>Choose an operation:</a:t>
            </a:r>
          </a:p>
          <a:p>
            <a:pPr marL="58738" indent="-58738">
              <a:buFont typeface="Wingdings" pitchFamily="2" charset="2"/>
              <a:buNone/>
            </a:pPr>
            <a:endParaRPr lang="en-US" sz="2000" dirty="0"/>
          </a:p>
          <a:p>
            <a:pPr marL="58738" indent="-58738">
              <a:buFontTx/>
              <a:buChar char="-"/>
            </a:pPr>
            <a:r>
              <a:rPr lang="en-US" sz="2000" dirty="0"/>
              <a:t>When user chooses 1: User will enter values of date, month, year then the program will announce whether this date is valid or not.</a:t>
            </a:r>
          </a:p>
          <a:p>
            <a:pPr marL="58738" indent="-58738">
              <a:buFontTx/>
              <a:buChar char="-"/>
            </a:pPr>
            <a:r>
              <a:rPr lang="en-US" sz="2000" dirty="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a:t>                   Output:  c: 99, 63h</a:t>
            </a:r>
          </a:p>
          <a:p>
            <a:pPr marL="58738" indent="-58738">
              <a:buFont typeface="Wingdings" pitchFamily="2" charset="2"/>
              <a:buNone/>
            </a:pPr>
            <a:r>
              <a:rPr lang="en-US" sz="2000" dirty="0"/>
              <a:t>                                  b: 98, 62h</a:t>
            </a:r>
          </a:p>
          <a:p>
            <a:pPr marL="58738" indent="-58738">
              <a:buFont typeface="Wingdings" pitchFamily="2" charset="2"/>
              <a:buNone/>
            </a:pPr>
            <a:r>
              <a:rPr lang="en-US" sz="2000" dirty="0"/>
              <a:t>                                  a: 97, 61h</a:t>
            </a:r>
          </a:p>
          <a:p>
            <a:pPr marL="58738" indent="-58738">
              <a:buFontTx/>
              <a:buChar char="-"/>
            </a:pPr>
            <a:endParaRPr lang="en-US" sz="2000" dirty="0"/>
          </a:p>
          <a:p>
            <a:pPr marL="58738" indent="-58738">
              <a:buFontTx/>
              <a:buChar char="-"/>
            </a:pPr>
            <a:endParaRPr lang="en-US" sz="20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328366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Standard library: </a:t>
            </a:r>
            <a:r>
              <a:rPr lang="en-US" i="1" dirty="0"/>
              <a:t>Stdlib.h</a:t>
            </a:r>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a:t>You can open this file using WordPad to get more information.</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370840">
                <a:tc>
                  <a:txBody>
                    <a:bodyPr/>
                    <a:lstStyle/>
                    <a:p>
                      <a:r>
                        <a:rPr lang="en-US" dirty="0"/>
                        <a:t>Common used</a:t>
                      </a:r>
                      <a:r>
                        <a:rPr lang="en-US" baseline="0" dirty="0"/>
                        <a:t> functions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0000FF"/>
                          </a:solidFill>
                        </a:rPr>
                        <a:t>int abs(int)                   long  labs(long) :   </a:t>
                      </a:r>
                      <a:r>
                        <a:rPr lang="en-US" dirty="0"/>
                        <a:t>Get</a:t>
                      </a:r>
                      <a:r>
                        <a:rPr lang="en-US" baseline="0" dirty="0"/>
                        <a:t> absolute value of integral number</a:t>
                      </a:r>
                      <a:endParaRPr lang="en-US" b="1" dirty="0">
                        <a:solidFill>
                          <a:srgbClr val="0000FF"/>
                        </a:solidFill>
                      </a:endParaRPr>
                    </a:p>
                  </a:txBody>
                  <a:tcPr/>
                </a:tc>
                <a:extLst>
                  <a:ext uri="{0D108BD9-81ED-4DB2-BD59-A6C34878D82A}">
                    <a16:rowId xmlns:a16="http://schemas.microsoft.com/office/drawing/2014/main" val="10001"/>
                  </a:ext>
                </a:extLst>
              </a:tr>
              <a:tr h="370840">
                <a:tc>
                  <a:txBody>
                    <a:bodyPr/>
                    <a:lstStyle/>
                    <a:p>
                      <a:r>
                        <a:rPr lang="en-US" b="1" dirty="0">
                          <a:solidFill>
                            <a:srgbClr val="0000FF"/>
                          </a:solidFill>
                        </a:rPr>
                        <a:t>int  rand(void),  int </a:t>
                      </a:r>
                      <a:r>
                        <a:rPr lang="en-US" b="1" u="sng" dirty="0">
                          <a:solidFill>
                            <a:srgbClr val="0000FF"/>
                          </a:solidFill>
                        </a:rPr>
                        <a:t>s</a:t>
                      </a:r>
                      <a:r>
                        <a:rPr lang="en-US" b="1" dirty="0">
                          <a:solidFill>
                            <a:srgbClr val="0000FF"/>
                          </a:solidFill>
                        </a:rPr>
                        <a:t>rand(unsigned int</a:t>
                      </a:r>
                      <a:r>
                        <a:rPr lang="en-US" b="1" baseline="0" dirty="0">
                          <a:solidFill>
                            <a:srgbClr val="0000FF"/>
                          </a:solidFill>
                        </a:rPr>
                        <a:t> seed):  </a:t>
                      </a:r>
                      <a:r>
                        <a:rPr lang="en-US" sz="1800" kern="1200" dirty="0">
                          <a:solidFill>
                            <a:schemeClr val="dk1"/>
                          </a:solidFill>
                          <a:latin typeface="+mn-lt"/>
                          <a:ea typeface="+mn-ea"/>
                          <a:cs typeface="+mn-cs"/>
                        </a:rPr>
                        <a:t>Get a</a:t>
                      </a:r>
                      <a:r>
                        <a:rPr lang="en-US" sz="1800" kern="1200" baseline="0" dirty="0">
                          <a:solidFill>
                            <a:schemeClr val="dk1"/>
                          </a:solidFill>
                          <a:latin typeface="+mn-lt"/>
                          <a:ea typeface="+mn-ea"/>
                          <a:cs typeface="+mn-cs"/>
                        </a:rPr>
                        <a:t> random integer  in [0.. RAND_MAX]</a:t>
                      </a:r>
                      <a:endParaRPr lang="en-US" sz="1800" kern="1200" dirty="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In DevC++ (RAND_MAX=0x7FFF),  </a:t>
                      </a:r>
                      <a:r>
                        <a:rPr lang="en-US" sz="1800" b="1" u="sng" kern="1200" dirty="0">
                          <a:solidFill>
                            <a:schemeClr val="dk1"/>
                          </a:solidFill>
                          <a:latin typeface="+mn-lt"/>
                          <a:ea typeface="+mn-ea"/>
                          <a:cs typeface="+mn-cs"/>
                        </a:rPr>
                        <a:t>s</a:t>
                      </a:r>
                      <a:r>
                        <a:rPr lang="en-US" sz="1800" kern="1200" dirty="0">
                          <a:solidFill>
                            <a:schemeClr val="dk1"/>
                          </a:solidFill>
                          <a:latin typeface="+mn-lt"/>
                          <a:ea typeface="+mn-ea"/>
                          <a:cs typeface="+mn-cs"/>
                        </a:rPr>
                        <a:t>tart up the soft</a:t>
                      </a:r>
                      <a:r>
                        <a:rPr lang="en-US" sz="1800" kern="1200" baseline="0" dirty="0">
                          <a:solidFill>
                            <a:schemeClr val="dk1"/>
                          </a:solidFill>
                          <a:latin typeface="+mn-lt"/>
                          <a:ea typeface="+mn-ea"/>
                          <a:cs typeface="+mn-cs"/>
                        </a:rPr>
                        <a:t> random mechanism</a:t>
                      </a:r>
                      <a:endParaRPr lang="en-US" b="1" dirty="0">
                        <a:solidFill>
                          <a:srgbClr val="0000FF"/>
                        </a:solidFill>
                      </a:endParaRPr>
                    </a:p>
                  </a:txBody>
                  <a:tcPr/>
                </a:tc>
                <a:extLst>
                  <a:ext uri="{0D108BD9-81ED-4DB2-BD59-A6C34878D82A}">
                    <a16:rowId xmlns:a16="http://schemas.microsoft.com/office/drawing/2014/main" val="10002"/>
                  </a:ext>
                </a:extLst>
              </a:tr>
              <a:tr h="370840">
                <a:tc>
                  <a:txBody>
                    <a:bodyPr/>
                    <a:lstStyle/>
                    <a:p>
                      <a:r>
                        <a:rPr lang="en-US" b="1" dirty="0">
                          <a:solidFill>
                            <a:srgbClr val="0000FF"/>
                          </a:solidFill>
                        </a:rPr>
                        <a:t>Functions for dynamic memory</a:t>
                      </a:r>
                      <a:r>
                        <a:rPr lang="en-US" b="1" baseline="0" dirty="0">
                          <a:solidFill>
                            <a:srgbClr val="0000FF"/>
                          </a:solidFill>
                        </a:rPr>
                        <a:t> allocating: </a:t>
                      </a:r>
                      <a:r>
                        <a:rPr lang="en-US" dirty="0"/>
                        <a:t>They are presented in the previous lecture</a:t>
                      </a:r>
                      <a:endParaRPr lang="en-US" b="1"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b="1" dirty="0">
                          <a:solidFill>
                            <a:srgbClr val="0000FF"/>
                          </a:solidFill>
                        </a:rPr>
                        <a:t>void  exit(int code):  </a:t>
                      </a:r>
                      <a:r>
                        <a:rPr lang="en-US" dirty="0"/>
                        <a:t>Force the program terminating</a:t>
                      </a:r>
                      <a:endParaRPr lang="en-US" b="1" dirty="0">
                        <a:solidFill>
                          <a:srgbClr val="0000FF"/>
                        </a:solidFill>
                      </a:endParaRPr>
                    </a:p>
                  </a:txBody>
                  <a:tcPr/>
                </a:tc>
                <a:extLst>
                  <a:ext uri="{0D108BD9-81ED-4DB2-BD59-A6C34878D82A}">
                    <a16:rowId xmlns:a16="http://schemas.microsoft.com/office/drawing/2014/main" val="10004"/>
                  </a:ext>
                </a:extLst>
              </a:tr>
              <a:tr h="370840">
                <a:tc>
                  <a:txBody>
                    <a:bodyPr/>
                    <a:lstStyle/>
                    <a:p>
                      <a:r>
                        <a:rPr lang="en-US" b="1" dirty="0">
                          <a:solidFill>
                            <a:srgbClr val="0000FF"/>
                          </a:solidFill>
                        </a:rPr>
                        <a:t>int  system ( const char* programName): </a:t>
                      </a:r>
                      <a:r>
                        <a:rPr lang="en-US" dirty="0"/>
                        <a:t>Request</a:t>
                      </a:r>
                      <a:r>
                        <a:rPr lang="en-US" baseline="0" dirty="0"/>
                        <a:t> a program to execute</a:t>
                      </a:r>
                      <a:endParaRPr lang="en-US" b="1" dirty="0">
                        <a:solidFill>
                          <a:srgbClr val="0000FF"/>
                        </a:solidFill>
                      </a:endParaRPr>
                    </a:p>
                  </a:txBody>
                  <a:tcPr/>
                </a:tc>
                <a:extLst>
                  <a:ext uri="{0D108BD9-81ED-4DB2-BD59-A6C34878D82A}">
                    <a16:rowId xmlns:a16="http://schemas.microsoft.com/office/drawing/2014/main" val="10005"/>
                  </a:ext>
                </a:extLst>
              </a:tr>
              <a:tr h="370840">
                <a:tc>
                  <a:txBody>
                    <a:bodyPr/>
                    <a:lstStyle/>
                    <a:p>
                      <a:r>
                        <a:rPr lang="en-US" b="1" dirty="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Convert</a:t>
                      </a:r>
                      <a:r>
                        <a:rPr lang="en-US" baseline="0" dirty="0"/>
                        <a:t> integral number to </a:t>
                      </a:r>
                      <a:r>
                        <a:rPr lang="en-US" b="1" u="sng" baseline="0" dirty="0">
                          <a:solidFill>
                            <a:srgbClr val="FF0000"/>
                          </a:solidFill>
                        </a:rPr>
                        <a:t>A</a:t>
                      </a:r>
                      <a:r>
                        <a:rPr lang="en-US" baseline="0" dirty="0"/>
                        <a:t>SCII string</a:t>
                      </a:r>
                      <a:endParaRPr lang="en-US" b="1" dirty="0">
                        <a:solidFill>
                          <a:srgbClr val="0000FF"/>
                        </a:solidFill>
                      </a:endParaRPr>
                    </a:p>
                  </a:txBody>
                  <a:tcPr/>
                </a:tc>
                <a:extLst>
                  <a:ext uri="{0D108BD9-81ED-4DB2-BD59-A6C34878D82A}">
                    <a16:rowId xmlns:a16="http://schemas.microsoft.com/office/drawing/2014/main" val="10006"/>
                  </a:ext>
                </a:extLst>
              </a:tr>
              <a:tr h="370840">
                <a:tc>
                  <a:txBody>
                    <a:bodyPr/>
                    <a:lstStyle/>
                    <a:p>
                      <a:r>
                        <a:rPr lang="en-US" b="1" dirty="0">
                          <a:solidFill>
                            <a:srgbClr val="0000FF"/>
                          </a:solidFill>
                        </a:rPr>
                        <a:t>int  atoi (const char*)               long</a:t>
                      </a:r>
                      <a:r>
                        <a:rPr lang="en-US" b="1" baseline="0" dirty="0">
                          <a:solidFill>
                            <a:srgbClr val="0000FF"/>
                          </a:solidFill>
                        </a:rPr>
                        <a:t> atol </a:t>
                      </a:r>
                      <a:r>
                        <a:rPr lang="en-US" b="1" dirty="0">
                          <a:solidFill>
                            <a:srgbClr val="0000FF"/>
                          </a:solidFill>
                        </a:rPr>
                        <a:t>(const char*)       double</a:t>
                      </a:r>
                      <a:r>
                        <a:rPr lang="en-US" b="1" baseline="0" dirty="0">
                          <a:solidFill>
                            <a:srgbClr val="0000FF"/>
                          </a:solidFill>
                        </a:rPr>
                        <a:t>  atof </a:t>
                      </a:r>
                      <a:r>
                        <a:rPr lang="en-US" b="1" dirty="0">
                          <a:solidFill>
                            <a:srgbClr val="0000FF"/>
                          </a:solidFill>
                        </a:rPr>
                        <a:t>(const char*)</a:t>
                      </a:r>
                    </a:p>
                    <a:p>
                      <a:r>
                        <a:rPr lang="en-US" dirty="0"/>
                        <a:t>Convert an</a:t>
                      </a:r>
                      <a:r>
                        <a:rPr lang="en-US" baseline="0" dirty="0"/>
                        <a:t> </a:t>
                      </a:r>
                      <a:r>
                        <a:rPr lang="en-US" b="1" u="sng" baseline="0" dirty="0"/>
                        <a:t>A</a:t>
                      </a:r>
                      <a:r>
                        <a:rPr lang="en-US" baseline="0" dirty="0"/>
                        <a:t>SCII </a:t>
                      </a:r>
                      <a:r>
                        <a:rPr lang="en-US" dirty="0"/>
                        <a:t>string to number</a:t>
                      </a:r>
                      <a:endParaRPr lang="en-US" b="1" dirty="0">
                        <a:solidFill>
                          <a:srgbClr val="0000FF"/>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a:t>Write a C program using the following simple menu:</a:t>
            </a:r>
          </a:p>
          <a:p>
            <a:pPr marL="58738" indent="-58738">
              <a:buFont typeface="Wingdings" pitchFamily="2" charset="2"/>
              <a:buNone/>
            </a:pPr>
            <a:r>
              <a:rPr lang="en-US" sz="2400" dirty="0"/>
              <a:t>1- Quadratic equation ( phương trình bậc 2)</a:t>
            </a:r>
          </a:p>
          <a:p>
            <a:pPr marL="58738" indent="-58738">
              <a:buFont typeface="Wingdings" pitchFamily="2" charset="2"/>
              <a:buNone/>
            </a:pPr>
            <a:r>
              <a:rPr lang="en-US" sz="2400" dirty="0"/>
              <a:t>2- Bank deposit problem</a:t>
            </a:r>
          </a:p>
          <a:p>
            <a:pPr marL="58738" indent="-58738">
              <a:buFont typeface="Wingdings" pitchFamily="2" charset="2"/>
              <a:buNone/>
            </a:pPr>
            <a:r>
              <a:rPr lang="en-US" sz="2400" dirty="0"/>
              <a:t>3- Quit</a:t>
            </a:r>
          </a:p>
          <a:p>
            <a:pPr marL="58738" indent="-58738">
              <a:buFont typeface="Wingdings" pitchFamily="2" charset="2"/>
              <a:buNone/>
            </a:pPr>
            <a:r>
              <a:rPr lang="en-US" sz="2400" dirty="0"/>
              <a:t>Choose an operation:</a:t>
            </a:r>
          </a:p>
          <a:p>
            <a:pPr marL="58738" indent="-58738">
              <a:buFont typeface="Wingdings" pitchFamily="2" charset="2"/>
              <a:buNone/>
            </a:pPr>
            <a:endParaRPr lang="en-US" sz="2400" dirty="0"/>
          </a:p>
          <a:p>
            <a:pPr marL="58738" indent="-58738">
              <a:buFontTx/>
              <a:buChar char="-"/>
            </a:pPr>
            <a:r>
              <a:rPr lang="en-US" sz="2400" dirty="0"/>
              <a:t>When user chooses 1: User will enter values describing a quadratic equation then the program will print out its solution if it exists.</a:t>
            </a:r>
          </a:p>
          <a:p>
            <a:pPr marL="58738" indent="-58738">
              <a:buFontTx/>
              <a:buChar char="-"/>
            </a:pPr>
            <a:r>
              <a:rPr lang="en-US" sz="2400" dirty="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4973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Stdlib.h…</a:t>
            </a:r>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a:solidFill>
                  <a:srgbClr val="0000FF"/>
                </a:solidFill>
              </a:rPr>
              <a:t>Hardware randomize</a:t>
            </a:r>
            <a:r>
              <a:rPr lang="en-US" dirty="0"/>
              <a:t>: this mechanism is supported by the hardware </a:t>
            </a:r>
            <a:r>
              <a:rPr lang="en-US" dirty="0">
                <a:sym typeface="Wingdings" pitchFamily="2" charset="2"/>
              </a:rPr>
              <a:t> Random sequence is the same in each time it performs.</a:t>
            </a:r>
            <a:endParaRPr lang="en-US" dirty="0"/>
          </a:p>
          <a:p>
            <a:r>
              <a:rPr lang="en-US" b="1" i="1" dirty="0">
                <a:solidFill>
                  <a:srgbClr val="0000FF"/>
                </a:solidFill>
              </a:rPr>
              <a:t>Software randomize</a:t>
            </a:r>
            <a:r>
              <a:rPr lang="en-US" dirty="0"/>
              <a:t>: A mechanism for generating a sequence of random number based on a mathematic algorithm using a initial number –</a:t>
            </a:r>
            <a:r>
              <a:rPr lang="en-US" b="1" dirty="0">
                <a:solidFill>
                  <a:srgbClr val="0000FF"/>
                </a:solidFill>
              </a:rPr>
              <a:t>seed</a:t>
            </a:r>
            <a:r>
              <a:rPr lang="en-US" dirty="0"/>
              <a:t> </a:t>
            </a:r>
            <a:r>
              <a:rPr lang="en-US" sz="2200" dirty="0"/>
              <a:t>(trị mầm)</a:t>
            </a:r>
            <a:r>
              <a:rPr lang="en-US" dirty="0"/>
              <a:t> (It is presented in the subject Discrete Mathematics). So, the r</a:t>
            </a:r>
            <a:r>
              <a:rPr lang="en-US" dirty="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a:t>Stdlib.h…</a:t>
            </a:r>
          </a:p>
        </p:txBody>
      </p:sp>
      <p:sp>
        <p:nvSpPr>
          <p:cNvPr id="4" name="Footer Placeholder 3"/>
          <p:cNvSpPr>
            <a:spLocks noGrp="1"/>
          </p:cNvSpPr>
          <p:nvPr>
            <p:ph type="ftr" sz="quarter" idx="11"/>
          </p:nvPr>
        </p:nvSpPr>
        <p:spPr/>
        <p:txBody>
          <a:bodyPr/>
          <a:lstStyle/>
          <a:p>
            <a:r>
              <a:rPr lang="en-US" dirty="0"/>
              <a:t>Libraries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a:t>/* stdlib_demo.c */</a:t>
            </a:r>
          </a:p>
          <a:p>
            <a:r>
              <a:rPr lang="en-US" b="1" dirty="0">
                <a:solidFill>
                  <a:srgbClr val="0000FF"/>
                </a:solidFill>
              </a:rPr>
              <a:t>#include &lt;stdio.h&gt;</a:t>
            </a:r>
          </a:p>
          <a:p>
            <a:r>
              <a:rPr lang="en-US" b="1" dirty="0">
                <a:solidFill>
                  <a:srgbClr val="0000FF"/>
                </a:solidFill>
              </a:rPr>
              <a:t>#include &lt;stdlib.h&gt;</a:t>
            </a:r>
          </a:p>
          <a:p>
            <a:r>
              <a:rPr lang="en-US" b="1" dirty="0">
                <a:solidFill>
                  <a:srgbClr val="0000FF"/>
                </a:solidFill>
              </a:rPr>
              <a:t>#include &lt;time.h&gt;</a:t>
            </a:r>
          </a:p>
          <a:p>
            <a:r>
              <a:rPr lang="en-US" b="1" dirty="0">
                <a:solidFill>
                  <a:srgbClr val="FF0000"/>
                </a:solidFill>
              </a:rPr>
              <a:t>int main()</a:t>
            </a:r>
          </a:p>
          <a:p>
            <a:r>
              <a:rPr lang="en-US" b="1" dirty="0"/>
              <a:t>{   int i; int a=5, b=50;</a:t>
            </a:r>
          </a:p>
          <a:p>
            <a:r>
              <a:rPr lang="en-US" b="1" dirty="0"/>
              <a:t>    double x=3.5, y= 20.8;</a:t>
            </a:r>
          </a:p>
          <a:p>
            <a:r>
              <a:rPr lang="en-US" b="1" dirty="0"/>
              <a:t>   </a:t>
            </a:r>
            <a:r>
              <a:rPr lang="en-US" b="1" dirty="0">
                <a:solidFill>
                  <a:srgbClr val="0000FF"/>
                </a:solidFill>
              </a:rPr>
              <a:t> printf("10 Hardware random integers:\n");</a:t>
            </a:r>
          </a:p>
          <a:p>
            <a:r>
              <a:rPr lang="en-US" b="1" dirty="0">
                <a:solidFill>
                  <a:srgbClr val="008000"/>
                </a:solidFill>
              </a:rPr>
              <a:t>    for (i=0;i&lt;10; i++) printf("%d ", rand());</a:t>
            </a:r>
          </a:p>
          <a:p>
            <a:r>
              <a:rPr lang="en-US" b="1" dirty="0">
                <a:solidFill>
                  <a:srgbClr val="0000FF"/>
                </a:solidFill>
              </a:rPr>
              <a:t>    /*Init randomise using system time-miliseconds</a:t>
            </a:r>
          </a:p>
          <a:p>
            <a:r>
              <a:rPr lang="en-US" b="1" dirty="0">
                <a:solidFill>
                  <a:srgbClr val="0000FF"/>
                </a:solidFill>
              </a:rPr>
              <a:t>        Each time the program executes, the system time changes.</a:t>
            </a:r>
          </a:p>
          <a:p>
            <a:r>
              <a:rPr lang="en-US" b="1" dirty="0">
                <a:solidFill>
                  <a:srgbClr val="0000FF"/>
                </a:solidFill>
              </a:rPr>
              <a:t>        So, random sequence changes</a:t>
            </a:r>
          </a:p>
          <a:p>
            <a:r>
              <a:rPr lang="en-US" b="1" dirty="0">
                <a:solidFill>
                  <a:srgbClr val="0000FF"/>
                </a:solidFill>
              </a:rPr>
              <a:t>    */</a:t>
            </a:r>
          </a:p>
          <a:p>
            <a:r>
              <a:rPr lang="en-US" b="1" dirty="0"/>
              <a:t>     </a:t>
            </a:r>
            <a:r>
              <a:rPr lang="en-US" b="1" dirty="0">
                <a:solidFill>
                  <a:srgbClr val="0000FF"/>
                </a:solidFill>
              </a:rPr>
              <a:t>srand(time(NULL)); </a:t>
            </a:r>
          </a:p>
          <a:p>
            <a:r>
              <a:rPr lang="en-US" b="1" dirty="0">
                <a:solidFill>
                  <a:srgbClr val="0000FF"/>
                </a:solidFill>
              </a:rPr>
              <a:t>     printf("\n\n10 Software random integers:\n");</a:t>
            </a:r>
          </a:p>
          <a:p>
            <a:r>
              <a:rPr lang="en-US" b="1" dirty="0">
                <a:solidFill>
                  <a:srgbClr val="008000"/>
                </a:solidFill>
              </a:rPr>
              <a:t>     for (i=0;i&lt;10; i++) printf("%d ", rand());</a:t>
            </a:r>
          </a:p>
          <a:p>
            <a:r>
              <a:rPr lang="en-US" b="1" dirty="0"/>
              <a:t>     </a:t>
            </a:r>
            <a:r>
              <a:rPr lang="en-US" b="1" dirty="0">
                <a:solidFill>
                  <a:srgbClr val="0000FF"/>
                </a:solidFill>
              </a:rPr>
              <a:t>printf("\n\n10 random integers between:%d...%d\n", a, b);</a:t>
            </a:r>
          </a:p>
          <a:p>
            <a:r>
              <a:rPr lang="en-US" b="1" dirty="0">
                <a:solidFill>
                  <a:srgbClr val="008000"/>
                </a:solidFill>
              </a:rPr>
              <a:t>     for (i=0;i&lt;10; i++) printf("%d ", a + rand()% (b-a));</a:t>
            </a:r>
          </a:p>
          <a:p>
            <a:r>
              <a:rPr lang="en-US" b="1" dirty="0">
                <a:solidFill>
                  <a:srgbClr val="0000FF"/>
                </a:solidFill>
              </a:rPr>
              <a:t>     printf("\n\n5 random double between:%lf...%lf\n", x, y);</a:t>
            </a:r>
          </a:p>
          <a:p>
            <a:r>
              <a:rPr lang="en-US" b="1" dirty="0"/>
              <a:t>     </a:t>
            </a:r>
            <a:r>
              <a:rPr lang="en-US" b="1" dirty="0">
                <a:solidFill>
                  <a:srgbClr val="008000"/>
                </a:solidFill>
              </a:rPr>
              <a:t>for (i=0;i&lt;5; i++) printf("%lf ", x + (double)rand()/RAND_MAX*(y-x));</a:t>
            </a:r>
          </a:p>
          <a:p>
            <a:r>
              <a:rPr lang="en-US" b="1" dirty="0"/>
              <a:t>     getchar();   </a:t>
            </a:r>
          </a:p>
          <a:p>
            <a:r>
              <a:rPr lang="en-US" b="1" dirty="0">
                <a:solidFill>
                  <a:srgbClr val="FF0000"/>
                </a:solidFill>
              </a:rPr>
              <a:t>}</a:t>
            </a: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 paste, compile and run this program</a:t>
            </a:r>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0</a:t>
            </a: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x</a:t>
            </a: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a:t>
            </a: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FF"/>
                </a:solidFill>
              </a:rPr>
              <a:t>y-x</a:t>
            </a: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 &lt;= value &lt;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2- The Time library: </a:t>
            </a:r>
            <a:r>
              <a:rPr lang="en-US" i="1" dirty="0"/>
              <a:t>time.h</a:t>
            </a:r>
            <a:r>
              <a:rPr lang="en-US" dirty="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a:solidFill>
                  <a:srgbClr val="0000FF"/>
                </a:solidFill>
              </a:rPr>
              <a:t>Some concepts</a:t>
            </a:r>
          </a:p>
          <a:p>
            <a:pPr algn="just"/>
            <a:r>
              <a:rPr lang="en-US" sz="2800" b="1" i="1" dirty="0"/>
              <a:t>Date and time information</a:t>
            </a:r>
            <a:r>
              <a:rPr lang="en-US" sz="2800" dirty="0"/>
              <a:t> is presented in computer using an integral number. It is usually the data type </a:t>
            </a:r>
            <a:r>
              <a:rPr lang="en-US" sz="2800" b="1" i="1" dirty="0"/>
              <a:t>long</a:t>
            </a:r>
            <a:r>
              <a:rPr lang="en-US" sz="2800" dirty="0"/>
              <a:t>.</a:t>
            </a:r>
            <a:endParaRPr lang="en-US" sz="2800" b="1" i="1" dirty="0"/>
          </a:p>
          <a:p>
            <a:pPr algn="just"/>
            <a:r>
              <a:rPr lang="en-US" sz="2800" dirty="0"/>
              <a:t>A </a:t>
            </a:r>
            <a:r>
              <a:rPr lang="en-US" sz="2800" b="1" i="1" dirty="0"/>
              <a:t>clock tick</a:t>
            </a:r>
            <a:r>
              <a:rPr lang="en-US" sz="2800" dirty="0"/>
              <a:t> is the unit by which processor time is measured and is returned by 'clock'.</a:t>
            </a:r>
          </a:p>
          <a:p>
            <a:pPr algn="just"/>
            <a:r>
              <a:rPr lang="en-US" sz="2800" b="1" dirty="0"/>
              <a:t>CLOCKS_PER_SEC</a:t>
            </a:r>
            <a:r>
              <a:rPr lang="en-US" sz="2800" dirty="0"/>
              <a:t>: Number of clock ticks per second. A constant is defined in </a:t>
            </a:r>
            <a:r>
              <a:rPr lang="en-US" sz="2800" i="1" dirty="0"/>
              <a:t>time.h</a:t>
            </a:r>
            <a:r>
              <a:rPr lang="en-US" sz="2800" dirty="0"/>
              <a:t> (in Dev C++, CLOCKS_PER_SEC =1000 means that 1 clock tick = 1milisecond.</a:t>
            </a:r>
          </a:p>
          <a:p>
            <a:pPr algn="just"/>
            <a:r>
              <a:rPr lang="en-US" sz="2800" dirty="0"/>
              <a:t>2 data type are defined in the library </a:t>
            </a:r>
            <a:r>
              <a:rPr lang="en-US" sz="2800" i="1" dirty="0"/>
              <a:t>time.h:</a:t>
            </a:r>
            <a:r>
              <a:rPr lang="en-US" sz="2800" dirty="0"/>
              <a:t> </a:t>
            </a:r>
          </a:p>
          <a:p>
            <a:pPr lvl="1" algn="just"/>
            <a:r>
              <a:rPr lang="en-US" sz="2400" b="1" dirty="0">
                <a:solidFill>
                  <a:srgbClr val="0000FF"/>
                </a:solidFill>
              </a:rPr>
              <a:t>time_t</a:t>
            </a:r>
            <a:r>
              <a:rPr lang="en-US" sz="2400" dirty="0">
                <a:solidFill>
                  <a:srgbClr val="0000FF"/>
                </a:solidFill>
              </a:rPr>
              <a:t> </a:t>
            </a:r>
            <a:r>
              <a:rPr lang="en-US" sz="2400" dirty="0"/>
              <a:t>:</a:t>
            </a:r>
            <a:r>
              <a:rPr lang="en-US" sz="2400" dirty="0">
                <a:solidFill>
                  <a:srgbClr val="0000FF"/>
                </a:solidFill>
              </a:rPr>
              <a:t> </a:t>
            </a:r>
            <a:r>
              <a:rPr lang="en-US" sz="2400" dirty="0"/>
              <a:t>( in DevC++: </a:t>
            </a:r>
            <a:r>
              <a:rPr lang="en-US" sz="2400" dirty="0">
                <a:solidFill>
                  <a:srgbClr val="0000FF"/>
                </a:solidFill>
              </a:rPr>
              <a:t>typedef long </a:t>
            </a:r>
            <a:r>
              <a:rPr lang="en-US" sz="2400" dirty="0" err="1">
                <a:solidFill>
                  <a:srgbClr val="0000FF"/>
                </a:solidFill>
              </a:rPr>
              <a:t>time_t</a:t>
            </a:r>
            <a:r>
              <a:rPr lang="en-US" sz="2400" dirty="0">
                <a:solidFill>
                  <a:srgbClr val="0000FF"/>
                </a:solidFill>
              </a:rPr>
              <a:t>;</a:t>
            </a:r>
            <a:r>
              <a:rPr lang="en-US" sz="2400" dirty="0"/>
              <a:t>)</a:t>
            </a:r>
          </a:p>
          <a:p>
            <a:pPr lvl="1" algn="just"/>
            <a:r>
              <a:rPr lang="en-US" sz="2400" b="1" dirty="0">
                <a:solidFill>
                  <a:srgbClr val="0000FF"/>
                </a:solidFill>
              </a:rPr>
              <a:t>clock_t </a:t>
            </a:r>
            <a:r>
              <a:rPr lang="en-US" sz="2400" dirty="0"/>
              <a:t>:  ( in DevC++: </a:t>
            </a:r>
            <a:r>
              <a:rPr lang="en-US" sz="2400" dirty="0">
                <a:solidFill>
                  <a:srgbClr val="0000FF"/>
                </a:solidFill>
              </a:rPr>
              <a:t>typedef long </a:t>
            </a:r>
            <a:r>
              <a:rPr lang="en-US" sz="2400" dirty="0" err="1">
                <a:solidFill>
                  <a:srgbClr val="0000FF"/>
                </a:solidFill>
              </a:rPr>
              <a:t>clock_t</a:t>
            </a:r>
            <a:r>
              <a:rPr lang="en-US" sz="2400" dirty="0">
                <a:solidFill>
                  <a:srgbClr val="0000FF"/>
                </a:solidFill>
              </a:rPr>
              <a:t>;</a:t>
            </a:r>
            <a:r>
              <a:rPr lang="en-US" sz="2400" dirty="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a:t>Libraries</a:t>
            </a:r>
          </a:p>
        </p:txBody>
      </p:sp>
    </p:spTree>
    <p:extLst>
      <p:ext uri="{BB962C8B-B14F-4D97-AF65-F5344CB8AC3E}">
        <p14:creationId xmlns:p14="http://schemas.microsoft.com/office/powerpoint/2010/main" val="26183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a:t>The library </a:t>
            </a:r>
            <a:r>
              <a:rPr lang="en-US" i="1" dirty="0"/>
              <a:t>time.h</a:t>
            </a:r>
            <a:r>
              <a:rPr lang="en-US"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Libraries</a:t>
            </a:r>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extLst>
                    <a:ext uri="{9D8B030D-6E8A-4147-A177-3AD203B41FA5}">
                      <a16:colId xmlns:a16="http://schemas.microsoft.com/office/drawing/2014/main" val="20000"/>
                    </a:ext>
                  </a:extLst>
                </a:gridCol>
              </a:tblGrid>
              <a:tr h="521181">
                <a:tc>
                  <a:txBody>
                    <a:bodyPr/>
                    <a:lstStyle/>
                    <a:p>
                      <a:r>
                        <a:rPr lang="en-US" dirty="0"/>
                        <a:t>Common used functions</a:t>
                      </a:r>
                    </a:p>
                  </a:txBody>
                  <a:tcPr/>
                </a:tc>
                <a:extLst>
                  <a:ext uri="{0D108BD9-81ED-4DB2-BD59-A6C34878D82A}">
                    <a16:rowId xmlns:a16="http://schemas.microsoft.com/office/drawing/2014/main" val="10000"/>
                  </a:ext>
                </a:extLst>
              </a:tr>
              <a:tr h="521181">
                <a:tc>
                  <a:txBody>
                    <a:bodyPr/>
                    <a:lstStyle/>
                    <a:p>
                      <a:r>
                        <a:rPr lang="en-US" sz="1800" b="1" dirty="0">
                          <a:solidFill>
                            <a:srgbClr val="CC3300"/>
                          </a:solidFill>
                          <a:latin typeface="Arial" charset="0"/>
                          <a:cs typeface="Arial" charset="0"/>
                        </a:rPr>
                        <a:t>time_t </a:t>
                      </a:r>
                      <a:r>
                        <a:rPr lang="en-US" sz="1800" b="1" dirty="0">
                          <a:solidFill>
                            <a:srgbClr val="0000FF"/>
                          </a:solidFill>
                          <a:latin typeface="Arial" charset="0"/>
                          <a:cs typeface="Arial" charset="0"/>
                        </a:rPr>
                        <a:t>time</a:t>
                      </a:r>
                      <a:r>
                        <a:rPr lang="en-US" sz="1800" b="1" dirty="0">
                          <a:solidFill>
                            <a:srgbClr val="CC3300"/>
                          </a:solidFill>
                          <a:latin typeface="Arial" charset="0"/>
                          <a:cs typeface="Arial" charset="0"/>
                        </a:rPr>
                        <a:t> ( time_t *tptr ); </a:t>
                      </a:r>
                      <a:r>
                        <a:rPr lang="en-US" sz="1800" dirty="0">
                          <a:latin typeface="Arial" charset="0"/>
                          <a:cs typeface="Arial" charset="0"/>
                        </a:rPr>
                        <a:t>returns the current calendar time and this time is stored</a:t>
                      </a:r>
                      <a:r>
                        <a:rPr lang="en-US" sz="1800" baseline="0" dirty="0">
                          <a:latin typeface="Arial" charset="0"/>
                          <a:cs typeface="Arial" charset="0"/>
                        </a:rPr>
                        <a:t> in it’s parameter.</a:t>
                      </a:r>
                      <a:endParaRPr lang="en-US" dirty="0"/>
                    </a:p>
                  </a:txBody>
                  <a:tcPr/>
                </a:tc>
                <a:extLst>
                  <a:ext uri="{0D108BD9-81ED-4DB2-BD59-A6C34878D82A}">
                    <a16:rowId xmlns:a16="http://schemas.microsoft.com/office/drawing/2014/main" val="10001"/>
                  </a:ext>
                </a:extLst>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C3300"/>
                          </a:solidFill>
                          <a:latin typeface="Arial" charset="0"/>
                          <a:cs typeface="Arial" charset="0"/>
                        </a:rPr>
                        <a:t>double </a:t>
                      </a:r>
                      <a:r>
                        <a:rPr lang="en-US" b="1" dirty="0">
                          <a:solidFill>
                            <a:srgbClr val="0000FF"/>
                          </a:solidFill>
                          <a:latin typeface="Arial" charset="0"/>
                          <a:cs typeface="Arial" charset="0"/>
                        </a:rPr>
                        <a:t>difftime</a:t>
                      </a:r>
                      <a:r>
                        <a:rPr lang="en-US" b="1" dirty="0">
                          <a:solidFill>
                            <a:srgbClr val="CC3300"/>
                          </a:solidFill>
                          <a:latin typeface="Arial" charset="0"/>
                          <a:cs typeface="Arial" charset="0"/>
                        </a:rPr>
                        <a:t> ( time_t  , time_t ); </a:t>
                      </a:r>
                      <a:r>
                        <a:rPr lang="en-US" dirty="0">
                          <a:latin typeface="Arial" charset="0"/>
                          <a:cs typeface="Arial" charset="0"/>
                        </a:rPr>
                        <a:t>returns the difference in seconds between two calendar time arguments.</a:t>
                      </a:r>
                      <a:endParaRPr lang="en-US" b="1" dirty="0">
                        <a:solidFill>
                          <a:srgbClr val="CC3300"/>
                        </a:solidFill>
                        <a:latin typeface="Arial" charset="0"/>
                        <a:cs typeface="Arial" charset="0"/>
                      </a:endParaRPr>
                    </a:p>
                    <a:p>
                      <a:endParaRPr lang="en-US" dirty="0"/>
                    </a:p>
                  </a:txBody>
                  <a:tcPr/>
                </a:tc>
                <a:extLst>
                  <a:ext uri="{0D108BD9-81ED-4DB2-BD59-A6C34878D82A}">
                    <a16:rowId xmlns:a16="http://schemas.microsoft.com/office/drawing/2014/main" val="10002"/>
                  </a:ext>
                </a:extLst>
              </a:tr>
              <a:tr h="521181">
                <a:tc>
                  <a:txBody>
                    <a:bodyPr/>
                    <a:lstStyle/>
                    <a:p>
                      <a:r>
                        <a:rPr lang="en-US" sz="1800" b="1" dirty="0">
                          <a:solidFill>
                            <a:srgbClr val="CC3300"/>
                          </a:solidFill>
                          <a:latin typeface="Arial" charset="0"/>
                          <a:cs typeface="Arial" charset="0"/>
                        </a:rPr>
                        <a:t>clock_t clock ( void ); </a:t>
                      </a:r>
                      <a:r>
                        <a:rPr lang="en-US" dirty="0">
                          <a:latin typeface="Arial" charset="0"/>
                          <a:cs typeface="Arial" charset="0"/>
                        </a:rPr>
                        <a:t>returns the current</a:t>
                      </a:r>
                      <a:r>
                        <a:rPr lang="en-US" baseline="0" dirty="0">
                          <a:latin typeface="Arial" charset="0"/>
                          <a:cs typeface="Arial" charset="0"/>
                        </a:rPr>
                        <a:t> </a:t>
                      </a:r>
                      <a:r>
                        <a:rPr lang="en-US" dirty="0">
                          <a:latin typeface="Arial" charset="0"/>
                          <a:cs typeface="Arial" charset="0"/>
                        </a:rPr>
                        <a:t>date</a:t>
                      </a:r>
                      <a:r>
                        <a:rPr lang="en-US" baseline="0" dirty="0">
                          <a:latin typeface="Arial" charset="0"/>
                          <a:cs typeface="Arial" charset="0"/>
                        </a:rPr>
                        <a:t> time information using the unit clock tick</a:t>
                      </a:r>
                      <a:endParaRPr lang="en-US" dirty="0"/>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 can use these function to evaluate time cost for an algorithm. </a:t>
            </a:r>
          </a:p>
        </p:txBody>
      </p:sp>
    </p:spTree>
    <p:extLst>
      <p:ext uri="{BB962C8B-B14F-4D97-AF65-F5344CB8AC3E}">
        <p14:creationId xmlns:p14="http://schemas.microsoft.com/office/powerpoint/2010/main" val="26183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4362</Words>
  <Application>Microsoft Office PowerPoint</Application>
  <PresentationFormat>On-screen Show (4:3)</PresentationFormat>
  <Paragraphs>601</Paragraphs>
  <Slides>50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Roboto</vt:lpstr>
      <vt:lpstr>Times New Roman</vt:lpstr>
      <vt:lpstr>Wingdings</vt: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Dang Loc</cp:lastModifiedBy>
  <cp:revision>81</cp:revision>
  <dcterms:created xsi:type="dcterms:W3CDTF">2013-07-11T00:46:38Z</dcterms:created>
  <dcterms:modified xsi:type="dcterms:W3CDTF">2021-04-01T16:48:54Z</dcterms:modified>
</cp:coreProperties>
</file>