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4"/>
  </p:notesMasterIdLst>
  <p:sldIdLst>
    <p:sldId id="256" r:id="rId2"/>
    <p:sldId id="323" r:id="rId3"/>
    <p:sldId id="260" r:id="rId4"/>
    <p:sldId id="326" r:id="rId5"/>
    <p:sldId id="261" r:id="rId6"/>
    <p:sldId id="263" r:id="rId7"/>
    <p:sldId id="327" r:id="rId8"/>
    <p:sldId id="264" r:id="rId9"/>
    <p:sldId id="331" r:id="rId10"/>
    <p:sldId id="307" r:id="rId11"/>
    <p:sldId id="362" r:id="rId12"/>
    <p:sldId id="363" r:id="rId13"/>
    <p:sldId id="269" r:id="rId14"/>
    <p:sldId id="270" r:id="rId15"/>
    <p:sldId id="344" r:id="rId16"/>
    <p:sldId id="366" r:id="rId17"/>
    <p:sldId id="364" r:id="rId18"/>
    <p:sldId id="377" r:id="rId19"/>
    <p:sldId id="365" r:id="rId20"/>
    <p:sldId id="347" r:id="rId21"/>
    <p:sldId id="367" r:id="rId22"/>
    <p:sldId id="368" r:id="rId23"/>
    <p:sldId id="258" r:id="rId24"/>
    <p:sldId id="370" r:id="rId25"/>
    <p:sldId id="374" r:id="rId26"/>
    <p:sldId id="379" r:id="rId27"/>
    <p:sldId id="378" r:id="rId28"/>
    <p:sldId id="375" r:id="rId29"/>
    <p:sldId id="380" r:id="rId30"/>
    <p:sldId id="384" r:id="rId31"/>
    <p:sldId id="381" r:id="rId32"/>
    <p:sldId id="3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52094" autoAdjust="0"/>
  </p:normalViewPr>
  <p:slideViewPr>
    <p:cSldViewPr snapToGrid="0">
      <p:cViewPr varScale="1">
        <p:scale>
          <a:sx n="49" d="100"/>
          <a:sy n="49" d="100"/>
        </p:scale>
        <p:origin x="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EE8B-A047-4E9B-A9E2-CB8D920F992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B639-5BFC-4B74-B6FA-58DC1199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Vị từ: predicate</a:t>
            </a:r>
          </a:p>
          <a:p>
            <a:r>
              <a:rPr lang="en-US"/>
              <a:t>Quantifiers: Lượng từ</a:t>
            </a:r>
          </a:p>
          <a:p>
            <a:r>
              <a:rPr lang="en-US"/>
              <a:t>Every, all, each, no one, some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CB639-5BFC-4B74-B6FA-58DC119913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Điều kiện đủ để lập luận</a:t>
            </a:r>
          </a:p>
          <a:p>
            <a:r>
              <a:rPr lang="en-US"/>
              <a:t>(dấu 3 chấm hình tam giác): therefore</a:t>
            </a:r>
          </a:p>
          <a:p>
            <a:endParaRPr lang="en-US"/>
          </a:p>
          <a:p>
            <a:r>
              <a:rPr lang="en-US"/>
              <a:t>Ngụy biện: lập luận sai logic, nhưng thu đc kết luân jđúng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CB639-5BFC-4B74-B6FA-58DC119913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Điều kiện cần để kết luận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CB639-5BFC-4B74-B6FA-58DC119913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 marL="306000" indent="-306000">
              <a:buFont typeface="Wingdings" panose="05000000000000000000" pitchFamily="2" charset="2"/>
              <a:buChar char="q"/>
              <a:defRPr sz="2800">
                <a:latin typeface="Ancuu" pitchFamily="2" charset="0"/>
              </a:defRPr>
            </a:lvl1pPr>
            <a:lvl2pPr marL="630000" indent="-306000">
              <a:buFont typeface="Wingdings" panose="05000000000000000000" pitchFamily="2" charset="2"/>
              <a:buChar char="q"/>
              <a:defRPr sz="2400">
                <a:latin typeface="Ancuu" pitchFamily="2" charset="0"/>
              </a:defRPr>
            </a:lvl2pPr>
            <a:lvl3pPr marL="900000" indent="-270000">
              <a:buFont typeface="Wingdings" panose="05000000000000000000" pitchFamily="2" charset="2"/>
              <a:buChar char="q"/>
              <a:defRPr/>
            </a:lvl3pPr>
            <a:lvl4pPr marL="1242000" indent="-234000">
              <a:buFont typeface="Wingdings" panose="05000000000000000000" pitchFamily="2" charset="2"/>
              <a:buChar char="q"/>
              <a:defRPr/>
            </a:lvl4pPr>
            <a:lvl5pPr marL="1602000" indent="-2340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1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uncwil.edu/sga/election.gif&amp;imgrefurl=http://www.uncwil.edu/sga/&amp;h=178&amp;w=178&amp;prev=/images?q%3Delection%26start%3D80%26svnum%3D10%26hl%3Den%26lr%3D%26ie%3DUTF-8%26oe%3DUTF-8%26sa%3D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w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0E10329-2024-477C-AB3C-5338BA4D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6B81-D773-463B-B0BA-08C90CA4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96C8-DC73-444F-A97B-13ED41870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3904867" cy="161419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1">
                    <a:alpha val="75000"/>
                  </a:schemeClr>
                </a:solidFill>
              </a:rPr>
              <a:t>Logic is a science of the necessary laws of thought ...  </a:t>
            </a:r>
          </a:p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(Kant, 1785)</a:t>
            </a:r>
          </a:p>
          <a:p>
            <a:endParaRPr lang="en-US" sz="720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8194" name="Picture 2" descr="Image result for logic icon">
            <a:extLst>
              <a:ext uri="{FF2B5EF4-FFF2-40B4-BE49-F238E27FC236}">
                <a16:creationId xmlns:a16="http://schemas.microsoft.com/office/drawing/2014/main" id="{16EB922A-DF00-4441-BEE2-B06493DC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08" y="1005830"/>
            <a:ext cx="2918461" cy="29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7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29" y="2128284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Read: if p, then 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Nickname: </a:t>
            </a:r>
            <a:r>
              <a:rPr lang="en-US" dirty="0">
                <a:solidFill>
                  <a:srgbClr val="C00000"/>
                </a:solidFill>
              </a:rPr>
              <a:t>implication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” is false otherwise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663" y="531511"/>
            <a:ext cx="8563534" cy="1143000"/>
          </a:xfrm>
        </p:spPr>
        <p:txBody>
          <a:bodyPr>
            <a:normAutofit/>
          </a:bodyPr>
          <a:lstStyle/>
          <a:p>
            <a:r>
              <a:rPr lang="en-US" dirty="0"/>
              <a:t>conditional statement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0063" y="1881224"/>
            <a:ext cx="2533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ym typeface="Symbol"/>
              </a:rPr>
              <a:t>p </a:t>
            </a:r>
            <a:r>
              <a:rPr lang="en-US" sz="7200" b="1" dirty="0">
                <a:sym typeface="Wingdings" panose="05000000000000000000" pitchFamily="2" charset="2"/>
              </a:rPr>
              <a:t></a:t>
            </a:r>
            <a:r>
              <a:rPr lang="en-US" sz="7200" dirty="0">
                <a:sym typeface="Symbol"/>
              </a:rPr>
              <a:t> r</a:t>
            </a:r>
            <a:endParaRPr lang="en-US" sz="7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91351"/>
              </p:ext>
            </p:extLst>
          </p:nvPr>
        </p:nvGraphicFramePr>
        <p:xfrm>
          <a:off x="1814233" y="4488597"/>
          <a:ext cx="7200226" cy="1036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s →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sunny.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hot.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400" dirty="0"/>
                        <a:t> it is sunny,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then</a:t>
                      </a:r>
                      <a:r>
                        <a:rPr lang="en-US" sz="2400" dirty="0"/>
                        <a:t> it is hot.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278E4-AEB0-43CD-8C8F-017C0B9CA110}"/>
              </a:ext>
            </a:extLst>
          </p:cNvPr>
          <p:cNvGrpSpPr/>
          <p:nvPr/>
        </p:nvGrpSpPr>
        <p:grpSpPr>
          <a:xfrm>
            <a:off x="442633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226E23-F93E-4F3E-BDB3-3A27200F970A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18EF1-F74D-4E9F-BA69-6F03527480C2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843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6365-F738-4B6F-ACE2-84EC6D2E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223579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B2F1A-0B9E-43C2-82F5-08A2A3F1CFD0}"/>
              </a:ext>
            </a:extLst>
          </p:cNvPr>
          <p:cNvSpPr txBox="1"/>
          <p:nvPr/>
        </p:nvSpPr>
        <p:spPr>
          <a:xfrm>
            <a:off x="3613897" y="2235793"/>
            <a:ext cx="2210862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 </a:t>
            </a:r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 F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T  T	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F  T	T</a:t>
            </a:r>
          </a:p>
          <a:p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T  F</a:t>
            </a:r>
            <a:r>
              <a:rPr lang="en-US" sz="2800" dirty="0">
                <a:solidFill>
                  <a:srgbClr val="0000FF"/>
                </a:solidFill>
                <a:sym typeface="Euclid Symbol" panose="05050102010706020507" pitchFamily="18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F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F388B-A1A1-45F4-95A1-DE92BC9846B1}"/>
              </a:ext>
            </a:extLst>
          </p:cNvPr>
          <p:cNvGrpSpPr/>
          <p:nvPr/>
        </p:nvGrpSpPr>
        <p:grpSpPr>
          <a:xfrm>
            <a:off x="5824759" y="3405344"/>
            <a:ext cx="1750715" cy="646331"/>
            <a:chOff x="6031231" y="4687669"/>
            <a:chExt cx="1750715" cy="64633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27D5C67C-6315-452A-AB07-16E66D88A9C2}"/>
                </a:ext>
              </a:extLst>
            </p:cNvPr>
            <p:cNvSpPr/>
            <p:nvPr/>
          </p:nvSpPr>
          <p:spPr>
            <a:xfrm>
              <a:off x="6031231" y="4691743"/>
              <a:ext cx="517942" cy="609600"/>
            </a:xfrm>
            <a:prstGeom prst="rightBrac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1862AD-1A05-431F-827D-70162CCE4BFE}"/>
                </a:ext>
              </a:extLst>
            </p:cNvPr>
            <p:cNvSpPr txBox="1"/>
            <p:nvPr/>
          </p:nvSpPr>
          <p:spPr>
            <a:xfrm>
              <a:off x="6549173" y="4687669"/>
              <a:ext cx="12327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dirty="0"/>
                <a:t>FALSE case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2C26CE-1893-48DC-8A94-1A6438E541E9}"/>
              </a:ext>
            </a:extLst>
          </p:cNvPr>
          <p:cNvSpPr txBox="1"/>
          <p:nvPr/>
        </p:nvSpPr>
        <p:spPr>
          <a:xfrm>
            <a:off x="2594610" y="4763007"/>
            <a:ext cx="665759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useful way to </a:t>
            </a:r>
            <a:r>
              <a:rPr lang="en-US" sz="2400" dirty="0">
                <a:solidFill>
                  <a:srgbClr val="0000FF"/>
                </a:solidFill>
              </a:rPr>
              <a:t>understand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think of an </a:t>
            </a:r>
            <a:r>
              <a:rPr lang="en-US" sz="2400" dirty="0">
                <a:solidFill>
                  <a:srgbClr val="C00000"/>
                </a:solidFill>
              </a:rPr>
              <a:t>obligation</a:t>
            </a:r>
            <a:r>
              <a:rPr lang="en-US" sz="2400" dirty="0">
                <a:solidFill>
                  <a:schemeClr val="tx1"/>
                </a:solidFill>
              </a:rPr>
              <a:t> or a </a:t>
            </a:r>
            <a:r>
              <a:rPr lang="en-US" sz="2400" dirty="0">
                <a:solidFill>
                  <a:srgbClr val="C00000"/>
                </a:solidFill>
              </a:rPr>
              <a:t>contract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6EB22-A110-48FA-96C6-33BFF7487B15}"/>
              </a:ext>
            </a:extLst>
          </p:cNvPr>
          <p:cNvSpPr txBox="1"/>
          <p:nvPr/>
        </p:nvSpPr>
        <p:spPr>
          <a:xfrm>
            <a:off x="-1945759" y="5179353"/>
            <a:ext cx="45719" cy="4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 descr="Image result for idea icon">
            <a:extLst>
              <a:ext uri="{FF2B5EF4-FFF2-40B4-BE49-F238E27FC236}">
                <a16:creationId xmlns:a16="http://schemas.microsoft.com/office/drawing/2014/main" id="{0C215A87-3C24-48BA-ADE4-0FC28470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99" y="4662788"/>
            <a:ext cx="1033130" cy="10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1537DB-A3D1-4FED-97F5-FB4E43CA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_ THEN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8DDD19-BD0D-4F2F-AD32-8168280CB699}"/>
              </a:ext>
            </a:extLst>
          </p:cNvPr>
          <p:cNvGrpSpPr/>
          <p:nvPr/>
        </p:nvGrpSpPr>
        <p:grpSpPr>
          <a:xfrm>
            <a:off x="442633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947BD-0117-4201-99DF-7BE10EA153B0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ABF08B-2330-49A4-A006-A5546A7136DB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1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6C1E-804F-40F3-96C6-954BFAC7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77" y="852691"/>
            <a:ext cx="6025348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8FDF-CFFE-4C74-A2D8-C975CC43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Suppose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Euclid Symbol" panose="05050102010706020507" pitchFamily="18" charset="2"/>
              </a:rPr>
              <a:t> r is false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, find the value of each of these propositions: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r  p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(</a:t>
            </a:r>
            <a:r>
              <a:rPr lang="en-US" dirty="0">
                <a:solidFill>
                  <a:schemeClr val="tx1"/>
                </a:solidFill>
              </a:rPr>
              <a:t>p)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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(r)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0E6A4-B852-490F-86E3-2735C6C4D77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928871-3919-416D-A73B-6DF344A36178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631B20-1655-4C54-965E-A2FE75592B9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C78FE-7DCB-4C6D-B73C-0D2E4FBDF1CE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20B03-B011-445B-BA67-63EAF71A1B88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988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70" y="502339"/>
            <a:ext cx="8805360" cy="1143000"/>
          </a:xfrm>
        </p:spPr>
        <p:txBody>
          <a:bodyPr>
            <a:normAutofit/>
          </a:bodyPr>
          <a:lstStyle/>
          <a:p>
            <a:r>
              <a:rPr lang="en-US" dirty="0"/>
              <a:t>Biconditional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488" y="1862768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p </a:t>
            </a:r>
            <a:r>
              <a:rPr lang="en-US" sz="3200" dirty="0">
                <a:solidFill>
                  <a:srgbClr val="C00000"/>
                </a:solidFill>
                <a:sym typeface="Symbol"/>
              </a:rPr>
              <a:t> q</a:t>
            </a:r>
            <a:r>
              <a:rPr lang="en-US" sz="3200" dirty="0">
                <a:solidFill>
                  <a:schemeClr val="tx1"/>
                </a:solidFill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Symbol"/>
              </a:rPr>
              <a:t>Read: 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if and only if </a:t>
            </a:r>
            <a:r>
              <a:rPr lang="en-US" dirty="0">
                <a:solidFill>
                  <a:schemeClr val="tx1"/>
                </a:solidFill>
                <a:sym typeface="Symbol"/>
              </a:rPr>
              <a:t>q</a:t>
            </a:r>
            <a:r>
              <a:rPr lang="en-US" dirty="0">
                <a:sym typeface="Symbol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7018"/>
              </p:ext>
            </p:extLst>
          </p:nvPr>
        </p:nvGraphicFramePr>
        <p:xfrm>
          <a:off x="7529999" y="1978366"/>
          <a:ext cx="2446797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Symbol"/>
                        </a:rPr>
                        <a:t> q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181761" y="4137778"/>
            <a:ext cx="1752600" cy="762000"/>
          </a:xfrm>
          <a:prstGeom prst="leftRightArrow">
            <a:avLst>
              <a:gd name="adj1" fmla="val 50000"/>
              <a:gd name="adj2" fmla="val 46000"/>
            </a:avLst>
          </a:prstGeom>
          <a:solidFill>
            <a:srgbClr val="C000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56C597-ED8F-4FE2-8387-574E0B3ACAF0}"/>
              </a:ext>
            </a:extLst>
          </p:cNvPr>
          <p:cNvGrpSpPr/>
          <p:nvPr/>
        </p:nvGrpSpPr>
        <p:grpSpPr>
          <a:xfrm>
            <a:off x="1394311" y="3690387"/>
            <a:ext cx="1927475" cy="1879614"/>
            <a:chOff x="1603772" y="4381500"/>
            <a:chExt cx="1927475" cy="1879614"/>
          </a:xfrm>
        </p:grpSpPr>
        <p:pic>
          <p:nvPicPr>
            <p:cNvPr id="7" name="Picture 15" descr="electi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772" y="4381500"/>
              <a:ext cx="1752600" cy="1752600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45080" y="5737894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2016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043" y="3707898"/>
            <a:ext cx="2310627" cy="174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86283-E7F8-42A0-BE9A-F31C2036979B}"/>
              </a:ext>
            </a:extLst>
          </p:cNvPr>
          <p:cNvSpPr txBox="1"/>
          <p:nvPr/>
        </p:nvSpPr>
        <p:spPr>
          <a:xfrm>
            <a:off x="8298352" y="4492783"/>
            <a:ext cx="2446797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shape is called a square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if and only if</a:t>
            </a:r>
          </a:p>
          <a:p>
            <a:pPr algn="ctr"/>
            <a:r>
              <a:rPr lang="en-US" sz="1600" dirty="0"/>
              <a:t>it has 4 right angles.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0EF722-2AD1-4162-8439-2F1089A00BFC}"/>
              </a:ext>
            </a:extLst>
          </p:cNvPr>
          <p:cNvGrpSpPr/>
          <p:nvPr/>
        </p:nvGrpSpPr>
        <p:grpSpPr>
          <a:xfrm>
            <a:off x="420670" y="724168"/>
            <a:ext cx="1402225" cy="1446550"/>
            <a:chOff x="451041" y="724167"/>
            <a:chExt cx="1402225" cy="14465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D4C694-35C3-4B5E-A142-3D4E90C02E97}"/>
                </a:ext>
              </a:extLst>
            </p:cNvPr>
            <p:cNvSpPr/>
            <p:nvPr/>
          </p:nvSpPr>
          <p:spPr>
            <a:xfrm>
              <a:off x="451041" y="761643"/>
              <a:ext cx="1371600" cy="13716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b="1" dirty="0">
                  <a:solidFill>
                    <a:schemeClr val="tx1"/>
                  </a:solidFill>
                  <a:sym typeface="Wingdings 3" panose="05040102010807070707" pitchFamily="18" charset="2"/>
                </a:rPr>
                <a:t> </a:t>
              </a:r>
              <a:endParaRPr lang="en-US" sz="7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9EE807-61C2-4506-BD01-505200A6D602}"/>
                </a:ext>
              </a:extLst>
            </p:cNvPr>
            <p:cNvSpPr txBox="1"/>
            <p:nvPr/>
          </p:nvSpPr>
          <p:spPr>
            <a:xfrm>
              <a:off x="579978" y="785723"/>
              <a:ext cx="8034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 3" panose="05040102010807070707" pitchFamily="18" charset="2"/>
                </a:rPr>
                <a:t>  </a:t>
              </a:r>
              <a:endParaRPr lang="en-US" sz="8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F45CEC-A520-4FCC-B58E-A48A91557629}"/>
                </a:ext>
              </a:extLst>
            </p:cNvPr>
            <p:cNvSpPr txBox="1"/>
            <p:nvPr/>
          </p:nvSpPr>
          <p:spPr>
            <a:xfrm>
              <a:off x="472760" y="724167"/>
              <a:ext cx="138050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ym typeface="Wingdings" panose="05000000000000000000" pitchFamily="2" charset="2"/>
                </a:rPr>
                <a:t></a:t>
              </a:r>
              <a:endParaRPr lang="en-US" sz="88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19712D-930B-425E-8AE1-09D969995B17}"/>
              </a:ext>
            </a:extLst>
          </p:cNvPr>
          <p:cNvCxnSpPr/>
          <p:nvPr/>
        </p:nvCxnSpPr>
        <p:spPr>
          <a:xfrm flipH="1" flipV="1">
            <a:off x="9406890" y="3707898"/>
            <a:ext cx="569906" cy="78488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90" y="954558"/>
            <a:ext cx="9090654" cy="1143000"/>
          </a:xfrm>
        </p:spPr>
        <p:txBody>
          <a:bodyPr>
            <a:noAutofit/>
          </a:bodyPr>
          <a:lstStyle/>
          <a:p>
            <a:r>
              <a:rPr lang="en-US" sz="8000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6" y="2097285"/>
            <a:ext cx="74566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(1) In parentheses from inner to outer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(2)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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(3)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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(4)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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(5)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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1A546-7B7E-4F44-A8B5-C3368D83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2" y="954558"/>
            <a:ext cx="1268394" cy="114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4C6BE-0D39-4E3F-BDAD-FBABD70A36B1}"/>
              </a:ext>
            </a:extLst>
          </p:cNvPr>
          <p:cNvSpPr txBox="1"/>
          <p:nvPr/>
        </p:nvSpPr>
        <p:spPr>
          <a:xfrm>
            <a:off x="2784657" y="5221541"/>
            <a:ext cx="7492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pqr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4400" dirty="0">
                <a:sym typeface="Symbol" panose="05050102010706020507" pitchFamily="18" charset="2"/>
              </a:rPr>
              <a:t>means 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(p)(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en-US" sz="4400" dirty="0">
                <a:sym typeface="Symbol" panose="05050102010706020507" pitchFamily="18" charset="2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88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60" y="537123"/>
            <a:ext cx="7024744" cy="1143000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943" y="2065021"/>
            <a:ext cx="8130987" cy="3508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He is young and strong </a:t>
            </a:r>
            <a:r>
              <a:rPr lang="en-US" dirty="0">
                <a:sym typeface="Symbol" panose="05050102010706020507" pitchFamily="18" charset="2"/>
              </a:rPr>
              <a:t> He is strong and young.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 Commutative laws: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,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 </a:t>
            </a:r>
            <a:endParaRPr lang="en-US" sz="3600" dirty="0">
              <a:solidFill>
                <a:srgbClr val="FF0000"/>
              </a:solidFill>
              <a:sym typeface="Symbol"/>
            </a:endParaRPr>
          </a:p>
          <a:p>
            <a:pPr marL="640080" indent="-571500" algn="ctr"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FF0000"/>
              </a:solidFill>
              <a:sym typeface="Symbo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9F2892-01B8-4652-907C-7965D932EDC6}"/>
              </a:ext>
            </a:extLst>
          </p:cNvPr>
          <p:cNvGrpSpPr/>
          <p:nvPr/>
        </p:nvGrpSpPr>
        <p:grpSpPr>
          <a:xfrm>
            <a:off x="532953" y="712679"/>
            <a:ext cx="960120" cy="1056472"/>
            <a:chOff x="532953" y="712679"/>
            <a:chExt cx="960120" cy="10564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44D54B-0424-488D-99F8-27B151204A9C}"/>
                </a:ext>
              </a:extLst>
            </p:cNvPr>
            <p:cNvSpPr/>
            <p:nvPr/>
          </p:nvSpPr>
          <p:spPr>
            <a:xfrm>
              <a:off x="578673" y="8547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D26F52-0B91-4ED7-A1B3-FBBAA7E88B2E}"/>
                </a:ext>
              </a:extLst>
            </p:cNvPr>
            <p:cNvSpPr txBox="1"/>
            <p:nvPr/>
          </p:nvSpPr>
          <p:spPr>
            <a:xfrm>
              <a:off x="532953" y="712679"/>
              <a:ext cx="7986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ym typeface="Symbol" panose="05050102010706020507" pitchFamily="18" charset="2"/>
                </a:rPr>
                <a:t>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5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2884-1C20-4875-852E-1B71907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12" y="62214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9D71-03AE-44D0-A181-17CADDC1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82" y="2237994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 T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 F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 p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p) ≡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A842-A975-4779-A7E0-8856D4C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morgan</a:t>
            </a:r>
            <a:r>
              <a:rPr lang="en-US" dirty="0"/>
              <a:t>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DAF0-98DE-4BBC-B7C3-F0D42DE1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13" y="2612798"/>
            <a:ext cx="11029615" cy="3634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BB9F1E-797D-458E-81D5-649970BDD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08554"/>
              </p:ext>
            </p:extLst>
          </p:nvPr>
        </p:nvGraphicFramePr>
        <p:xfrm>
          <a:off x="1165543" y="2505710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41200" progId="Equation.DSMT4">
                  <p:embed/>
                </p:oleObj>
              </mc:Choice>
              <mc:Fallback>
                <p:oleObj name="Equation" r:id="rId2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5543" y="2505710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8534DD-8D6D-4811-8AC7-2DF81A1C2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36989"/>
              </p:ext>
            </p:extLst>
          </p:nvPr>
        </p:nvGraphicFramePr>
        <p:xfrm>
          <a:off x="1165542" y="3681158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BB9F1E-797D-458E-81D5-649970BDD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5542" y="3681158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/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Ex. </a:t>
                </a:r>
                <a:r>
                  <a:rPr lang="en-US" sz="2800" dirty="0"/>
                  <a:t>Find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negation</a:t>
                </a:r>
                <a:r>
                  <a:rPr lang="en-US" sz="2800" dirty="0"/>
                  <a:t> of the statement </a:t>
                </a:r>
              </a:p>
              <a:p>
                <a:r>
                  <a:rPr lang="en-US" sz="2800" i="1" dirty="0">
                    <a:solidFill>
                      <a:srgbClr val="0000FF"/>
                    </a:solidFill>
                  </a:rPr>
                  <a:t>Bob knows Python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and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Java</a:t>
                </a:r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	In symbols: P </a:t>
                </a:r>
                <a:r>
                  <a:rPr lang="en-US" sz="20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</a:t>
                </a:r>
                <a:r>
                  <a:rPr lang="en-US" sz="2000" dirty="0">
                    <a:sym typeface="Symbol" panose="05050102010706020507" pitchFamily="18" charset="2"/>
                  </a:rPr>
                  <a:t> J</a:t>
                </a:r>
              </a:p>
              <a:p>
                <a:r>
                  <a:rPr lang="en-US" sz="2000" dirty="0">
                    <a:sym typeface="Symbol" panose="05050102010706020507" pitchFamily="18" charset="2"/>
                  </a:rPr>
                  <a:t>	Apply De Morgan law: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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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000" dirty="0">
                    <a:latin typeface="Ancuu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Ancuu" pitchFamily="2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latin typeface="Ancuu" pitchFamily="2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</m:oMath>
                </a14:m>
                <a:endParaRPr lang="en-US" sz="2000" dirty="0">
                  <a:latin typeface="Ancuu" pitchFamily="2" charset="0"/>
                  <a:sym typeface="Wingdings" panose="05000000000000000000" pitchFamily="2" charset="2"/>
                </a:endParaRP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 </a:t>
                </a:r>
                <a:r>
                  <a:rPr lang="en-US" sz="2800" i="1" dirty="0"/>
                  <a:t>Bob does not know Python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i="1" dirty="0"/>
                  <a:t>Java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blipFill>
                <a:blip r:embed="rId7"/>
                <a:stretch>
                  <a:fillRect l="-1655" t="-1907" r="-2962" b="-466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77A4D95-8299-413F-9FAD-224A33CC1911}"/>
              </a:ext>
            </a:extLst>
          </p:cNvPr>
          <p:cNvGrpSpPr/>
          <p:nvPr/>
        </p:nvGrpSpPr>
        <p:grpSpPr>
          <a:xfrm>
            <a:off x="8630565" y="741446"/>
            <a:ext cx="2717259" cy="1371600"/>
            <a:chOff x="5105400" y="2568235"/>
            <a:chExt cx="2717259" cy="1371600"/>
          </a:xfrm>
        </p:grpSpPr>
        <p:pic>
          <p:nvPicPr>
            <p:cNvPr id="8" name="Picture 7" descr="DeMorgan">
              <a:extLst>
                <a:ext uri="{FF2B5EF4-FFF2-40B4-BE49-F238E27FC236}">
                  <a16:creationId xmlns:a16="http://schemas.microsoft.com/office/drawing/2014/main" id="{30169D96-95E0-4743-B81B-2C63332AA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05400" y="2568235"/>
              <a:ext cx="11271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30481B-9A40-4F41-8FB4-4B6A32BF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525" y="3293503"/>
              <a:ext cx="1590134" cy="6463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800" dirty="0">
                  <a:ea typeface="Gulim" pitchFamily="34" charset="-127"/>
                </a:rPr>
                <a:t>A. De Morgan</a:t>
              </a:r>
              <a:br>
                <a:rPr lang="en-US" altLang="ko-KR" sz="1800" dirty="0">
                  <a:ea typeface="Gulim" pitchFamily="34" charset="-127"/>
                </a:rPr>
              </a:br>
              <a:r>
                <a:rPr lang="en-US" altLang="ko-KR" sz="1800" dirty="0">
                  <a:ea typeface="Gulim" pitchFamily="34" charset="-127"/>
                </a:rPr>
                <a:t>(1806-1871)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3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068-DB6E-471A-814E-3BBBB20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morgan</a:t>
            </a:r>
            <a:r>
              <a:rPr lang="en-US" dirty="0"/>
              <a:t>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DE79-0233-46EA-8FAA-4A14F9E3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790" y="1611757"/>
            <a:ext cx="9805740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Write the negation of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−1 &lt;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 	 −1 &lt; x ≤ 4  means −1 &lt; x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Its </a:t>
            </a:r>
            <a:r>
              <a:rPr lang="en-US" dirty="0">
                <a:solidFill>
                  <a:srgbClr val="0000FF"/>
                </a:solidFill>
              </a:rPr>
              <a:t>negation</a:t>
            </a:r>
            <a:r>
              <a:rPr lang="en-US" dirty="0">
                <a:solidFill>
                  <a:schemeClr val="tx1"/>
                </a:solidFill>
              </a:rPr>
              <a:t> is 	−1 ≮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</a:t>
            </a:r>
            <a:r>
              <a:rPr lang="en-US" dirty="0">
                <a:solidFill>
                  <a:schemeClr val="tx1"/>
                </a:solidFill>
              </a:rPr>
              <a:t> 4, which is eq. to				−1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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4.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9ADDD-3A72-40AA-A337-1DAF35CA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0" y="2002572"/>
            <a:ext cx="1133475" cy="11525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44509F-0F00-4DEA-A0E0-1D25F9FB9B55}"/>
              </a:ext>
            </a:extLst>
          </p:cNvPr>
          <p:cNvGrpSpPr/>
          <p:nvPr/>
        </p:nvGrpSpPr>
        <p:grpSpPr>
          <a:xfrm>
            <a:off x="1316438" y="5246243"/>
            <a:ext cx="8270668" cy="956562"/>
            <a:chOff x="989062" y="4485704"/>
            <a:chExt cx="8270668" cy="956562"/>
          </a:xfrm>
        </p:grpSpPr>
        <p:pic>
          <p:nvPicPr>
            <p:cNvPr id="13316" name="Picture 4" descr="Image result for caution icon">
              <a:extLst>
                <a:ext uri="{FF2B5EF4-FFF2-40B4-BE49-F238E27FC236}">
                  <a16:creationId xmlns:a16="http://schemas.microsoft.com/office/drawing/2014/main" id="{7F6973DB-B106-4507-BFDB-ECB26BEB7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2" y="4485704"/>
              <a:ext cx="1083661" cy="95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77DE7-A773-44C6-BD8C-A15584F404E1}"/>
                </a:ext>
              </a:extLst>
            </p:cNvPr>
            <p:cNvSpPr txBox="1"/>
            <p:nvPr/>
          </p:nvSpPr>
          <p:spPr>
            <a:xfrm>
              <a:off x="2480310" y="4816176"/>
              <a:ext cx="6779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negation is not −1 ≮ x and x</a:t>
              </a:r>
              <a:r>
                <a:rPr lang="en-US" sz="2800" dirty="0">
                  <a:sym typeface="Symbol" panose="05050102010706020507" pitchFamily="18" charset="2"/>
                </a:rPr>
                <a:t></a:t>
              </a:r>
              <a:r>
                <a:rPr lang="en-US" sz="2800" dirty="0">
                  <a:latin typeface="Euclid" panose="02020503060505020303" pitchFamily="18" charset="0"/>
                  <a:sym typeface="Euclid Math Two" panose="02050601010101010101" pitchFamily="18" charset="2"/>
                </a:rPr>
                <a:t> </a:t>
              </a:r>
              <a:r>
                <a:rPr lang="en-US" sz="2800" dirty="0"/>
                <a:t>4. 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CF9A03F-F5BD-44F9-9E0B-EF6D7B4A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19" y="4787184"/>
            <a:ext cx="5852161" cy="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5B3B-B733-4DDD-8636-B961092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887" y="87306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40D8-0E37-4419-AA6E-F56424F5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27" y="2243179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  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q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 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E41D04-09B7-407F-BEFF-060B74B4789F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BD46D4-473E-4C31-98D2-AD24EFE4E90C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51BCA4-1FF0-4AB4-B7E9-DCC7BB19A650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35101-3639-4D4C-AF65-83A4224942CC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70B0E4-8B7C-4346-8D50-DE47E59B95CE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1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232" y="509718"/>
            <a:ext cx="8278508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itchFamily="34" charset="-127"/>
              </a:rPr>
              <a:t>Foundations of Logic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0" y="2054212"/>
            <a:ext cx="11029615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Propositional logic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Operators 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Equivalence rules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Predicate logic</a:t>
            </a:r>
          </a:p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ea typeface="Gulim" pitchFamily="34" charset="-127"/>
              </a:rPr>
              <a:t> Rules of Inference</a:t>
            </a:r>
            <a:endParaRPr lang="en-US" altLang="ko-KR" dirty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47469-365B-4DBD-8F35-9704EB433713}"/>
              </a:ext>
            </a:extLst>
          </p:cNvPr>
          <p:cNvSpPr txBox="1"/>
          <p:nvPr/>
        </p:nvSpPr>
        <p:spPr>
          <a:xfrm>
            <a:off x="5505923" y="2884627"/>
            <a:ext cx="529542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Design of digital electronic circuits.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Express conditions in programs.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Query to databases &amp; search engines.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6387A-1D1C-46FB-B1C2-917D263CD74E}"/>
              </a:ext>
            </a:extLst>
          </p:cNvPr>
          <p:cNvSpPr txBox="1"/>
          <p:nvPr/>
        </p:nvSpPr>
        <p:spPr>
          <a:xfrm>
            <a:off x="5502827" y="4061703"/>
            <a:ext cx="53899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C00000"/>
                </a:solidFill>
                <a:ea typeface="Gulim" pitchFamily="34" charset="-127"/>
              </a:rPr>
              <a:t>Express and manipulate statements in mathematics and computer science.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45BD9-80A1-4C4F-9E80-D143A72AC3A3}"/>
              </a:ext>
            </a:extLst>
          </p:cNvPr>
          <p:cNvSpPr txBox="1"/>
          <p:nvPr/>
        </p:nvSpPr>
        <p:spPr>
          <a:xfrm>
            <a:off x="5502826" y="4829029"/>
            <a:ext cx="4495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Produce valid arguments. </a:t>
            </a:r>
          </a:p>
        </p:txBody>
      </p:sp>
      <p:pic>
        <p:nvPicPr>
          <p:cNvPr id="12290" name="Picture 2" descr="Image result for icon for base">
            <a:extLst>
              <a:ext uri="{FF2B5EF4-FFF2-40B4-BE49-F238E27FC236}">
                <a16:creationId xmlns:a16="http://schemas.microsoft.com/office/drawing/2014/main" id="{A2DD1589-20BB-45EE-9F78-0E7C8310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9" y="736218"/>
            <a:ext cx="1401191" cy="14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A3957-2C3A-4F69-B437-BE003A49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32" y="2559842"/>
            <a:ext cx="813521" cy="720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83FFB8-8A9D-4993-8E2B-7A72753B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63" y="3253775"/>
            <a:ext cx="832660" cy="807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2B800-F2D2-4EC0-8367-36F025C36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402" y="4050499"/>
            <a:ext cx="775510" cy="789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FDCB19-F41F-4DED-91F2-FD7112B02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593" y="4819779"/>
            <a:ext cx="845139" cy="7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03" y="2046626"/>
            <a:ext cx="9011097" cy="350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(q 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 q)(p  r)</a:t>
            </a:r>
          </a:p>
          <a:p>
            <a:pPr marL="0" indent="0">
              <a:buNone/>
            </a:pPr>
            <a:endParaRPr lang="en-US" sz="4000" dirty="0">
              <a:sym typeface="Symbo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ym typeface="Symbol"/>
              </a:rPr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(q 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 q)(p  r)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50" y="426388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Distributive laws </a:t>
            </a:r>
          </a:p>
        </p:txBody>
      </p:sp>
      <p:pic>
        <p:nvPicPr>
          <p:cNvPr id="20482" name="Picture 2" descr="Image result for curved arrow">
            <a:extLst>
              <a:ext uri="{FF2B5EF4-FFF2-40B4-BE49-F238E27FC236}">
                <a16:creationId xmlns:a16="http://schemas.microsoft.com/office/drawing/2014/main" id="{BABC8846-19EB-440D-87E1-60F63293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14599" y="2012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urved arrow">
            <a:extLst>
              <a:ext uri="{FF2B5EF4-FFF2-40B4-BE49-F238E27FC236}">
                <a16:creationId xmlns:a16="http://schemas.microsoft.com/office/drawing/2014/main" id="{AD71845E-0D97-41A7-B43B-CB1DA504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03787" y="1407842"/>
            <a:ext cx="1914362" cy="20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07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976-6285-4607-B204-28A4AA5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59" y="684758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Important equivalences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4ACB-CCF3-47FE-ABE2-43EB80C0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5" y="2103348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De Morgan laws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A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97723E-53CC-4FA5-B6D3-0CBA4D71D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07132"/>
              </p:ext>
            </p:extLst>
          </p:nvPr>
        </p:nvGraphicFramePr>
        <p:xfrm>
          <a:off x="4238666" y="2103348"/>
          <a:ext cx="2502217" cy="142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533160" progId="Equation.DSMT4">
                  <p:embed/>
                </p:oleObj>
              </mc:Choice>
              <mc:Fallback>
                <p:oleObj name="Equation" r:id="rId2" imgW="939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8666" y="2103348"/>
                        <a:ext cx="2502217" cy="1420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86A50F-C431-426B-99F9-FA824EC80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72543"/>
              </p:ext>
            </p:extLst>
          </p:nvPr>
        </p:nvGraphicFramePr>
        <p:xfrm>
          <a:off x="1207463" y="4672395"/>
          <a:ext cx="111601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266400" progId="Equation.DSMT4">
                  <p:embed/>
                </p:oleObj>
              </mc:Choice>
              <mc:Fallback>
                <p:oleObj name="Equation" r:id="rId4" imgW="41904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F97723E-53CC-4FA5-B6D3-0CBA4D71D6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7463" y="4672395"/>
                        <a:ext cx="1116012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CEF20A-ED62-4088-8187-3932F13F8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2" y="1017498"/>
            <a:ext cx="1218567" cy="12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C5EE-DF38-436B-8CB0-D22C7EB3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3" y="553566"/>
            <a:ext cx="8642818" cy="1188720"/>
          </a:xfrm>
        </p:spPr>
        <p:txBody>
          <a:bodyPr/>
          <a:lstStyle/>
          <a:p>
            <a:r>
              <a:rPr lang="en-US" dirty="0"/>
              <a:t>Predicates. quantifiers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8900-C79E-4179-840E-55D9F2DC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3" y="2249424"/>
            <a:ext cx="9248608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4 is a prime. 			// proposition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x is a prime. 			// not a proposition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	x is a prime </a:t>
            </a:r>
            <a:r>
              <a:rPr lang="en-US" i="1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predicate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Let 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>
                <a:solidFill>
                  <a:schemeClr val="tx1"/>
                </a:solidFill>
              </a:rPr>
              <a:t> be the statement </a:t>
            </a:r>
            <a:r>
              <a:rPr lang="en-US" i="1" dirty="0">
                <a:solidFill>
                  <a:srgbClr val="C00000"/>
                </a:solidFill>
              </a:rPr>
              <a:t>x is a prime</a:t>
            </a:r>
            <a:r>
              <a:rPr lang="en-US" i="1" dirty="0">
                <a:solidFill>
                  <a:schemeClr val="tx1"/>
                </a:solidFill>
              </a:rPr>
              <a:t>. 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P(3): 3 is a prime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194D3-8C36-4A9D-870A-2F49EED9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637548"/>
            <a:ext cx="15335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F069-7AF9-434C-9CE2-7B4DB14D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3" y="2606050"/>
            <a:ext cx="9682948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rgbClr val="C00000"/>
                </a:solidFill>
              </a:rPr>
              <a:t>Q(x, y) </a:t>
            </a:r>
            <a:r>
              <a:rPr lang="en-US" dirty="0">
                <a:solidFill>
                  <a:schemeClr val="tx1"/>
                </a:solidFill>
              </a:rPr>
              <a:t>be the statement </a:t>
            </a:r>
            <a:r>
              <a:rPr lang="en-US" dirty="0">
                <a:solidFill>
                  <a:srgbClr val="C00000"/>
                </a:solidFill>
              </a:rPr>
              <a:t>x + y = </a:t>
            </a:r>
            <a:r>
              <a:rPr lang="en-US" dirty="0" err="1">
                <a:solidFill>
                  <a:srgbClr val="C00000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, where x 	and y real numbers.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truth value of each of these statements: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Q(2, 1)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Q(3, 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yQ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(0, y)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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xQ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(x, 3)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9682C1-C8A2-4D41-BC88-EB9DB0C57E14}"/>
              </a:ext>
            </a:extLst>
          </p:cNvPr>
          <p:cNvSpPr txBox="1">
            <a:spLocks/>
          </p:cNvSpPr>
          <p:nvPr/>
        </p:nvSpPr>
        <p:spPr>
          <a:xfrm>
            <a:off x="1944004" y="865034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7B92BF-1735-46E7-A19E-FA8E6CCF41E6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3C488A-DAD2-4EC4-B2E1-3768E4E839AD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2929C1-B384-4949-B952-8EE53872B77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82F52-9A24-430F-8D91-4931E0270134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D44D8-9777-4E6B-A070-1300B9E7DB81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525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F573-2DEB-47EA-92F3-24ED5EB9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12" y="652704"/>
            <a:ext cx="6882598" cy="1188720"/>
          </a:xfrm>
        </p:spPr>
        <p:txBody>
          <a:bodyPr/>
          <a:lstStyle/>
          <a:p>
            <a:r>
              <a:rPr lang="en-US" dirty="0"/>
              <a:t>Negating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6DE62E-D407-40BF-B56E-55CF67AF814D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3C080-939C-4BEC-AE71-8E55A4B9C5C2}"/>
              </a:ext>
            </a:extLst>
          </p:cNvPr>
          <p:cNvGrpSpPr/>
          <p:nvPr/>
        </p:nvGrpSpPr>
        <p:grpSpPr>
          <a:xfrm>
            <a:off x="4082902" y="2705957"/>
            <a:ext cx="3150163" cy="1791586"/>
            <a:chOff x="8176437" y="1079177"/>
            <a:chExt cx="3150163" cy="17915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FC8DE4D-7C1A-462F-9B8E-97BF7A9F4B2B}"/>
                </a:ext>
              </a:extLst>
            </p:cNvPr>
            <p:cNvSpPr/>
            <p:nvPr/>
          </p:nvSpPr>
          <p:spPr>
            <a:xfrm>
              <a:off x="8176437" y="1079177"/>
              <a:ext cx="3150163" cy="179158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4C7F05B4-7F80-41F2-92BC-F575CD7BE1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0704127"/>
                </p:ext>
              </p:extLst>
            </p:nvPr>
          </p:nvGraphicFramePr>
          <p:xfrm>
            <a:off x="8347543" y="1282140"/>
            <a:ext cx="2631613" cy="1433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0" imgH="558720" progId="Equation.DSMT4">
                    <p:embed/>
                  </p:oleObj>
                </mc:Choice>
                <mc:Fallback>
                  <p:oleObj name="Equation" r:id="rId2" imgW="1396800" imgH="55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347543" y="1282140"/>
                          <a:ext cx="2631613" cy="1433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5102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EAF4-7575-43CF-AF69-782B2AE7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72" y="551080"/>
            <a:ext cx="7465528" cy="1188720"/>
          </a:xfrm>
        </p:spPr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B0E2-75FE-4403-8896-329C8808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22" y="2178159"/>
            <a:ext cx="11029615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Laws of thought</a:t>
            </a:r>
          </a:p>
          <a:p>
            <a:r>
              <a:rPr lang="en-US" dirty="0">
                <a:solidFill>
                  <a:schemeClr val="tx1"/>
                </a:solidFill>
              </a:rPr>
              <a:t> Rules for producing valid arguments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avoiding fallacies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making draws from a hypothesis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9ECB9-71F7-466F-B200-965D7F49C326}"/>
              </a:ext>
            </a:extLst>
          </p:cNvPr>
          <p:cNvGrpSpPr/>
          <p:nvPr/>
        </p:nvGrpSpPr>
        <p:grpSpPr>
          <a:xfrm>
            <a:off x="581192" y="942186"/>
            <a:ext cx="914400" cy="914400"/>
            <a:chOff x="581192" y="942186"/>
            <a:chExt cx="91440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DA31A67-588C-4A55-81BF-EFD24B09EDF5}"/>
                </a:ext>
              </a:extLst>
            </p:cNvPr>
            <p:cNvSpPr/>
            <p:nvPr/>
          </p:nvSpPr>
          <p:spPr>
            <a:xfrm>
              <a:off x="581192" y="942186"/>
              <a:ext cx="914400" cy="9144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F37D81-150B-4EC8-8922-D1CCA64E46E0}"/>
                </a:ext>
              </a:extLst>
            </p:cNvPr>
            <p:cNvCxnSpPr>
              <a:cxnSpLocks/>
            </p:cNvCxnSpPr>
            <p:nvPr/>
          </p:nvCxnSpPr>
          <p:spPr>
            <a:xfrm>
              <a:off x="683193" y="1392882"/>
              <a:ext cx="710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569247-6C58-41BE-AAB8-48ED0EDD16C1}"/>
                </a:ext>
              </a:extLst>
            </p:cNvPr>
            <p:cNvSpPr txBox="1"/>
            <p:nvPr/>
          </p:nvSpPr>
          <p:spPr>
            <a:xfrm>
              <a:off x="663068" y="954523"/>
              <a:ext cx="6848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P</a:t>
              </a:r>
            </a:p>
            <a:p>
              <a:pPr algn="ctr"/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56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pones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11" y="2241207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 A.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 Therefore, 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</a:t>
              </a:r>
              <a:r>
                <a:rPr lang="en-US" b="1" dirty="0"/>
                <a:t>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09A1BC-8E93-493E-B6C3-D5033CB34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94194"/>
              </p:ext>
            </p:extLst>
          </p:nvPr>
        </p:nvGraphicFramePr>
        <p:xfrm>
          <a:off x="5368837" y="2382044"/>
          <a:ext cx="325437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1282680" progId="Equation.DSMT4">
                  <p:embed/>
                </p:oleObj>
              </mc:Choice>
              <mc:Fallback>
                <p:oleObj name="Equation" r:id="rId3" imgW="199368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8837" y="2382044"/>
                        <a:ext cx="3254375" cy="209391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FE9F4-FACE-4D08-813D-2FB0CE37196D}"/>
              </a:ext>
            </a:extLst>
          </p:cNvPr>
          <p:cNvGrpSpPr/>
          <p:nvPr/>
        </p:nvGrpSpPr>
        <p:grpSpPr>
          <a:xfrm>
            <a:off x="8696123" y="2578771"/>
            <a:ext cx="1764030" cy="1700457"/>
            <a:chOff x="7059371" y="5254407"/>
            <a:chExt cx="1764030" cy="17004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0F5C70-7606-4D24-AC78-C1B4C752B3EF}"/>
                </a:ext>
              </a:extLst>
            </p:cNvPr>
            <p:cNvSpPr/>
            <p:nvPr/>
          </p:nvSpPr>
          <p:spPr>
            <a:xfrm>
              <a:off x="7059371" y="5254407"/>
              <a:ext cx="1764030" cy="170045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E881B5-512C-424C-87B1-7A364241D0CD}"/>
                </a:ext>
              </a:extLst>
            </p:cNvPr>
            <p:cNvSpPr txBox="1"/>
            <p:nvPr/>
          </p:nvSpPr>
          <p:spPr>
            <a:xfrm>
              <a:off x="7059371" y="5400111"/>
              <a:ext cx="1647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Consolas" panose="020B0609020204030204" pitchFamily="49" charset="0"/>
                </a:rPr>
                <a:t>Valid argument with false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2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81" y="2319986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B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 Therefore,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Symbol" panose="05050102010706020507" pitchFamily="18" charset="2"/>
                </a:rPr>
                <a:t>B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A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24AF1F-7B75-41D3-BA05-B00C57A59FB3}"/>
              </a:ext>
            </a:extLst>
          </p:cNvPr>
          <p:cNvSpPr txBox="1"/>
          <p:nvPr/>
        </p:nvSpPr>
        <p:spPr>
          <a:xfrm>
            <a:off x="4213352" y="4424360"/>
            <a:ext cx="725093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If logic is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easy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, then I am a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monkey’s uncle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 am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not a monkey’s uncle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Therefore, logic is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not easy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4FFB-BC2D-42F5-B049-0F31BA8DC134}"/>
              </a:ext>
            </a:extLst>
          </p:cNvPr>
          <p:cNvSpPr txBox="1"/>
          <p:nvPr/>
        </p:nvSpPr>
        <p:spPr>
          <a:xfrm>
            <a:off x="4213352" y="2105569"/>
            <a:ext cx="6507988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, then the sum of its interior angles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 sum of the interior angles of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7D5B-7180-44A5-9126-8FD52B39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2" y="297825"/>
            <a:ext cx="7385518" cy="1188720"/>
          </a:xfrm>
        </p:spPr>
        <p:txBody>
          <a:bodyPr/>
          <a:lstStyle/>
          <a:p>
            <a:r>
              <a:rPr lang="en-US" dirty="0"/>
              <a:t>Other rules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4374E5-3DE9-46D0-ACFB-C93F5BF83ADB}"/>
              </a:ext>
            </a:extLst>
          </p:cNvPr>
          <p:cNvGrpSpPr/>
          <p:nvPr/>
        </p:nvGrpSpPr>
        <p:grpSpPr>
          <a:xfrm>
            <a:off x="7989570" y="1833471"/>
            <a:ext cx="1676781" cy="1702575"/>
            <a:chOff x="5101590" y="2484120"/>
            <a:chExt cx="1676781" cy="17025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C5A28E-F9AE-4F23-BC8F-3F92B73C95A5}"/>
                </a:ext>
              </a:extLst>
            </p:cNvPr>
            <p:cNvSpPr/>
            <p:nvPr/>
          </p:nvSpPr>
          <p:spPr>
            <a:xfrm>
              <a:off x="5101590" y="248412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956458-B91E-4CD8-A06F-084CA07D356B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40" y="3501390"/>
              <a:ext cx="1226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36804-7219-404E-AEA3-41F8C70442C8}"/>
                </a:ext>
              </a:extLst>
            </p:cNvPr>
            <p:cNvSpPr txBox="1"/>
            <p:nvPr/>
          </p:nvSpPr>
          <p:spPr>
            <a:xfrm>
              <a:off x="5181921" y="3467100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 </a:t>
              </a:r>
              <a:endParaRPr lang="en-US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043442-A97A-4B53-84B5-16D33929F171}"/>
                </a:ext>
              </a:extLst>
            </p:cNvPr>
            <p:cNvSpPr txBox="1"/>
            <p:nvPr/>
          </p:nvSpPr>
          <p:spPr>
            <a:xfrm>
              <a:off x="5381947" y="2647087"/>
              <a:ext cx="11929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</a:t>
              </a:r>
              <a:endParaRPr lang="en-US" sz="2400" b="1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F567C9-98F2-4975-AE3C-7E2F2C8C72CD}"/>
              </a:ext>
            </a:extLst>
          </p:cNvPr>
          <p:cNvGrpSpPr/>
          <p:nvPr/>
        </p:nvGrpSpPr>
        <p:grpSpPr>
          <a:xfrm>
            <a:off x="1485900" y="1833471"/>
            <a:ext cx="1676781" cy="1702575"/>
            <a:chOff x="1725930" y="2434590"/>
            <a:chExt cx="1676781" cy="17025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66C73B-70E7-4C61-858E-5F012D2A10EA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FBB290-0565-4729-9C68-DF699E4336F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9B8B5A-A7DC-466D-8669-DE1543C107FF}"/>
                </a:ext>
              </a:extLst>
            </p:cNvPr>
            <p:cNvSpPr txBox="1"/>
            <p:nvPr/>
          </p:nvSpPr>
          <p:spPr>
            <a:xfrm>
              <a:off x="2052706" y="259332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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</a:t>
              </a:r>
              <a:r>
                <a:rPr lang="en-US" sz="2400" b="1" dirty="0">
                  <a:sym typeface="Wingdings" panose="05000000000000000000" pitchFamily="2" charset="2"/>
                </a:rPr>
                <a:t>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41EA8-2106-4728-A9FE-2E6FC9C1DB1D}"/>
                </a:ext>
              </a:extLst>
            </p:cNvPr>
            <p:cNvSpPr txBox="1"/>
            <p:nvPr/>
          </p:nvSpPr>
          <p:spPr>
            <a:xfrm>
              <a:off x="2083050" y="344037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06333-4C09-4F51-A26F-B09EB44D75EB}"/>
              </a:ext>
            </a:extLst>
          </p:cNvPr>
          <p:cNvGrpSpPr/>
          <p:nvPr/>
        </p:nvGrpSpPr>
        <p:grpSpPr>
          <a:xfrm>
            <a:off x="4737735" y="1833471"/>
            <a:ext cx="1676781" cy="1702575"/>
            <a:chOff x="1725930" y="2434590"/>
            <a:chExt cx="1676781" cy="17025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77CBC9-1686-460F-BF2C-DD62F4517033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418F8-0EF9-459C-A431-3C1DE6DC337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B53E43-7278-4B44-9B64-0C26B8D4C9FB}"/>
                </a:ext>
              </a:extLst>
            </p:cNvPr>
            <p:cNvSpPr txBox="1"/>
            <p:nvPr/>
          </p:nvSpPr>
          <p:spPr>
            <a:xfrm>
              <a:off x="2052706" y="276477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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</a:t>
              </a:r>
              <a:r>
                <a:rPr lang="en-US" sz="2400" b="1" dirty="0">
                  <a:sym typeface="Wingdings" panose="05000000000000000000" pitchFamily="2" charset="2"/>
                </a:rPr>
                <a:t>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F7E199-D750-4C25-AAD2-FB1BF81F2A91}"/>
                </a:ext>
              </a:extLst>
            </p:cNvPr>
            <p:cNvSpPr txBox="1"/>
            <p:nvPr/>
          </p:nvSpPr>
          <p:spPr>
            <a:xfrm>
              <a:off x="2140200" y="347466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endParaRPr lang="en-US" sz="24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D48602-67E6-41FE-AF4F-E126F7CB50CF}"/>
              </a:ext>
            </a:extLst>
          </p:cNvPr>
          <p:cNvSpPr txBox="1"/>
          <p:nvPr/>
        </p:nvSpPr>
        <p:spPr>
          <a:xfrm>
            <a:off x="7589581" y="3802796"/>
            <a:ext cx="3463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nsolas" panose="020B0609020204030204" pitchFamily="49" charset="0"/>
              </a:rPr>
              <a:t>If I go to the movies, I won’t ﬁnish my homework. If I don’t ﬁnish my homework, I won’t do well on the exam tomorrow.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Therefore, if I go to the movies, I won’t do well on the exam tomorrow.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18176-82D0-4A78-9951-52960D4791F7}"/>
              </a:ext>
            </a:extLst>
          </p:cNvPr>
          <p:cNvSpPr txBox="1"/>
          <p:nvPr/>
        </p:nvSpPr>
        <p:spPr>
          <a:xfrm>
            <a:off x="4451462" y="3802796"/>
            <a:ext cx="2335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nsolas" panose="020B0609020204030204" pitchFamily="49" charset="0"/>
              </a:rPr>
              <a:t>Sandra knows Java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Sandra knows C++.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Therefore, Sandra knows C++.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8879A-C7D8-4249-8921-BF2DEA9E3F02}"/>
              </a:ext>
            </a:extLst>
          </p:cNvPr>
          <p:cNvSpPr txBox="1"/>
          <p:nvPr/>
        </p:nvSpPr>
        <p:spPr>
          <a:xfrm>
            <a:off x="1174183" y="3802796"/>
            <a:ext cx="2474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nsolas" panose="020B0609020204030204" pitchFamily="49" charset="0"/>
              </a:rPr>
              <a:t>This real number is rational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it is irrational.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This real number is not rational.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Therefore, this real number is irrational.</a:t>
            </a:r>
          </a:p>
          <a:p>
            <a:pPr algn="just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C33-0189-41F1-94CE-A9B4969E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182" y="368894"/>
            <a:ext cx="6971348" cy="1188720"/>
          </a:xfrm>
        </p:spPr>
        <p:txBody>
          <a:bodyPr/>
          <a:lstStyle/>
          <a:p>
            <a:r>
              <a:rPr lang="en-US" dirty="0"/>
              <a:t>fallacies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FB9EB14-F1A9-4E6D-AD4C-A4F64727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" y="600135"/>
            <a:ext cx="1262507" cy="12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66850-DE64-494F-B401-AA8F7806D3D7}"/>
              </a:ext>
            </a:extLst>
          </p:cNvPr>
          <p:cNvSpPr txBox="1"/>
          <p:nvPr/>
        </p:nvSpPr>
        <p:spPr>
          <a:xfrm>
            <a:off x="850910" y="2136945"/>
            <a:ext cx="29781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If this number is larger than 2, then its square is larger than 4.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This number is not larger than 2.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Therefore, the square of this number is not larger than 4.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3E55C-C9C8-426C-974E-59CF2DFE8CC6}"/>
              </a:ext>
            </a:extLst>
          </p:cNvPr>
          <p:cNvSpPr txBox="1"/>
          <p:nvPr/>
        </p:nvSpPr>
        <p:spPr>
          <a:xfrm>
            <a:off x="4663440" y="2136945"/>
            <a:ext cx="6229350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Jules solved this problem correctly, then Jules obtained the answer 2. 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Jules obtained the answer 2. 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Jules solved this problem correctly.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3092B-E13A-4519-9D35-F3EBFC0A467C}"/>
              </a:ext>
            </a:extLst>
          </p:cNvPr>
          <p:cNvSpPr txBox="1"/>
          <p:nvPr/>
        </p:nvSpPr>
        <p:spPr>
          <a:xfrm>
            <a:off x="4909914" y="509392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ym typeface="Wingdings" panose="05000000000000000000" pitchFamily="2" charset="2"/>
              </a:rPr>
              <a:t></a:t>
            </a:r>
            <a:endParaRPr lang="en-US" sz="7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17B4B-72F8-4D89-975F-201EF5E1C31E}"/>
              </a:ext>
            </a:extLst>
          </p:cNvPr>
          <p:cNvSpPr txBox="1"/>
          <p:nvPr/>
        </p:nvSpPr>
        <p:spPr>
          <a:xfrm>
            <a:off x="4663440" y="4097367"/>
            <a:ext cx="610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If apes are intelligent, then apes can solve puzzles.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Apes can solve puzzles.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apes are intelligent.</a:t>
            </a:r>
          </a:p>
        </p:txBody>
      </p:sp>
    </p:spTree>
    <p:extLst>
      <p:ext uri="{BB962C8B-B14F-4D97-AF65-F5344CB8AC3E}">
        <p14:creationId xmlns:p14="http://schemas.microsoft.com/office/powerpoint/2010/main" val="42465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311" y="45324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674511"/>
            <a:ext cx="902252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Proposition</a:t>
            </a:r>
            <a:r>
              <a:rPr lang="en-US" dirty="0">
                <a:solidFill>
                  <a:schemeClr val="tx1"/>
                </a:solidFill>
              </a:rPr>
              <a:t>: a declaration that is </a:t>
            </a:r>
            <a:r>
              <a:rPr lang="en-US" i="1" dirty="0">
                <a:solidFill>
                  <a:srgbClr val="C00000"/>
                </a:solidFill>
              </a:rPr>
              <a:t>true or false </a:t>
            </a:r>
            <a:r>
              <a:rPr lang="en-US" dirty="0">
                <a:solidFill>
                  <a:schemeClr val="tx1"/>
                </a:solidFill>
              </a:rPr>
              <a:t>but not both.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83249"/>
              </p:ext>
            </p:extLst>
          </p:nvPr>
        </p:nvGraphicFramePr>
        <p:xfrm>
          <a:off x="1573655" y="3037515"/>
          <a:ext cx="8561070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8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Proposition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NOT</a:t>
                      </a:r>
                      <a:r>
                        <a:rPr lang="en-US" sz="2400" dirty="0"/>
                        <a:t> a proposition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13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1 + 1 = 3.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h: The moon is made of  green cheese.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time is it?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Read this chapter carefully.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x + 1 = 2.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Oh</a:t>
                      </a:r>
                      <a:r>
                        <a:rPr lang="en-US" sz="2400" baseline="0" dirty="0"/>
                        <a:t> no!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1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351D6-282E-413E-86E6-DC4D5EF7F042}"/>
              </a:ext>
            </a:extLst>
          </p:cNvPr>
          <p:cNvSpPr txBox="1">
            <a:spLocks/>
          </p:cNvSpPr>
          <p:nvPr/>
        </p:nvSpPr>
        <p:spPr>
          <a:xfrm>
            <a:off x="2959200" y="838687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A5485-9074-4FA8-BD00-ABD1C9E2B949}"/>
              </a:ext>
            </a:extLst>
          </p:cNvPr>
          <p:cNvGrpSpPr/>
          <p:nvPr/>
        </p:nvGrpSpPr>
        <p:grpSpPr>
          <a:xfrm>
            <a:off x="1409051" y="612872"/>
            <a:ext cx="1435849" cy="1737116"/>
            <a:chOff x="369308" y="676551"/>
            <a:chExt cx="1435849" cy="17371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8EE9A-E34E-45C7-BB13-A21A0C1E2315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168B4C-B654-4E6D-95BC-1D64F6342546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CBD88-116F-4064-956C-F7CC93DDA3F7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FAFD5-7DD0-494A-B7FF-A1EC9BCD0EE3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2C5E1B-E2DE-48B3-AE49-9C47A8B88839}"/>
              </a:ext>
            </a:extLst>
          </p:cNvPr>
          <p:cNvSpPr txBox="1"/>
          <p:nvPr/>
        </p:nvSpPr>
        <p:spPr>
          <a:xfrm>
            <a:off x="1322843" y="2624186"/>
            <a:ext cx="40424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If this number is larger than 2, then its square is larger than 4.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This number is not larger than 2.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Therefore, the square of this number is not larger than 4.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C8351-B570-4602-AC0F-DB847A26A929}"/>
              </a:ext>
            </a:extLst>
          </p:cNvPr>
          <p:cNvSpPr txBox="1"/>
          <p:nvPr/>
        </p:nvSpPr>
        <p:spPr>
          <a:xfrm>
            <a:off x="575168" y="3275651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75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F0B0B-2C11-4FF2-A52F-44AD37E4D555}"/>
              </a:ext>
            </a:extLst>
          </p:cNvPr>
          <p:cNvSpPr txBox="1"/>
          <p:nvPr/>
        </p:nvSpPr>
        <p:spPr>
          <a:xfrm>
            <a:off x="6147864" y="2173349"/>
            <a:ext cx="4042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If Sarah knows Java, then she knows C++.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Sarah doesn’t know C++.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Sarah doesn’t know Java.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DE0AD-5D3F-4D16-BA7B-77DAFDA9E29F}"/>
              </a:ext>
            </a:extLst>
          </p:cNvPr>
          <p:cNvSpPr txBox="1"/>
          <p:nvPr/>
        </p:nvSpPr>
        <p:spPr>
          <a:xfrm>
            <a:off x="10045108" y="2475372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3A5AF-EBD6-46CE-8672-B692AA917EAA}"/>
              </a:ext>
            </a:extLst>
          </p:cNvPr>
          <p:cNvSpPr txBox="1"/>
          <p:nvPr/>
        </p:nvSpPr>
        <p:spPr>
          <a:xfrm>
            <a:off x="6147865" y="4212267"/>
            <a:ext cx="41505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Lin eats banana every day, then she is healthy.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Lin is not healthy. 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Lin does not eat banana every day.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F06D5-CF72-4A0B-84F2-605DEB9C7AEE}"/>
              </a:ext>
            </a:extLst>
          </p:cNvPr>
          <p:cNvSpPr txBox="1"/>
          <p:nvPr/>
        </p:nvSpPr>
        <p:spPr>
          <a:xfrm>
            <a:off x="10062527" y="4624674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BB3AE-D484-4CEF-AC9D-8AAD6D82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31" y="947853"/>
            <a:ext cx="1133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9CC-C17E-4219-AF92-B8C8770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92" y="702156"/>
            <a:ext cx="6459688" cy="1188720"/>
          </a:xfrm>
        </p:spPr>
        <p:txBody>
          <a:bodyPr/>
          <a:lstStyle/>
          <a:p>
            <a:r>
              <a:rPr lang="en-US"/>
              <a:t>Summary – p.28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B3CA-5CA2-43C6-A095-029E6817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842" y="2217420"/>
            <a:ext cx="6173938" cy="3634486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Propositional logic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Logical equivalences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Predicates &amp; Quantifiers  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Rules of inference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D208FF-2806-4FD8-985B-E1F38102693C}"/>
              </a:ext>
            </a:extLst>
          </p:cNvPr>
          <p:cNvGrpSpPr/>
          <p:nvPr/>
        </p:nvGrpSpPr>
        <p:grpSpPr>
          <a:xfrm>
            <a:off x="912662" y="1074420"/>
            <a:ext cx="914400" cy="914400"/>
            <a:chOff x="581192" y="1097280"/>
            <a:chExt cx="914400" cy="914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F13B3D-A19C-4366-BEE4-AF78D8263CCE}"/>
                </a:ext>
              </a:extLst>
            </p:cNvPr>
            <p:cNvSpPr txBox="1"/>
            <p:nvPr/>
          </p:nvSpPr>
          <p:spPr>
            <a:xfrm>
              <a:off x="740073" y="1162065"/>
              <a:ext cx="59663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</a:t>
              </a:r>
              <a:endParaRPr lang="en-US" sz="4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AA8049-3A2C-4761-8C78-C7BE38BFC5D7}"/>
                </a:ext>
              </a:extLst>
            </p:cNvPr>
            <p:cNvSpPr/>
            <p:nvPr/>
          </p:nvSpPr>
          <p:spPr>
            <a:xfrm>
              <a:off x="581192" y="109728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22F9EE-4D07-4A8E-8E33-0DB9AE61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31" y="2133934"/>
            <a:ext cx="813521" cy="720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2D6E9-473E-4740-B8AC-6C98FE264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92" y="3088709"/>
            <a:ext cx="832660" cy="807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A5D42-11EA-4D86-BF36-4B7A19EA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82" y="4118853"/>
            <a:ext cx="775510" cy="789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62152C-034B-466C-9E9C-8B11D11DA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213" y="5131029"/>
            <a:ext cx="845139" cy="757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B6DCE-6E3D-42E9-9F70-442EC88D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265" y="1778284"/>
            <a:ext cx="6463506" cy="42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7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7B9F2C-641C-4D46-B47B-51C101A1FFF1}"/>
              </a:ext>
            </a:extLst>
          </p:cNvPr>
          <p:cNvGrpSpPr/>
          <p:nvPr/>
        </p:nvGrpSpPr>
        <p:grpSpPr>
          <a:xfrm>
            <a:off x="3931920" y="2010187"/>
            <a:ext cx="2794635" cy="2837625"/>
            <a:chOff x="3931920" y="2010187"/>
            <a:chExt cx="2794635" cy="28376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86BA36-2186-4162-B3B7-5BE7F2C4D94C}"/>
                </a:ext>
              </a:extLst>
            </p:cNvPr>
            <p:cNvSpPr/>
            <p:nvPr/>
          </p:nvSpPr>
          <p:spPr>
            <a:xfrm>
              <a:off x="3931920" y="2010187"/>
              <a:ext cx="2794635" cy="283762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8241E3-99C7-4826-8797-EAD839009368}"/>
                </a:ext>
              </a:extLst>
            </p:cNvPr>
            <p:cNvSpPr txBox="1"/>
            <p:nvPr/>
          </p:nvSpPr>
          <p:spPr>
            <a:xfrm>
              <a:off x="4197634" y="2990640"/>
              <a:ext cx="2258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</a:rPr>
                <a:t>THANKS</a:t>
              </a:r>
              <a:endParaRPr lang="en-US" sz="48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CB0D6FD-C376-4DB2-94C8-FE4059C7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38" y="563853"/>
            <a:ext cx="5182323" cy="341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25A6F-72F3-4140-89B6-0342F0B7C5C7}"/>
              </a:ext>
            </a:extLst>
          </p:cNvPr>
          <p:cNvSpPr txBox="1"/>
          <p:nvPr/>
        </p:nvSpPr>
        <p:spPr>
          <a:xfrm>
            <a:off x="4715933" y="1024467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27400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41" y="450696"/>
            <a:ext cx="8082748" cy="1188720"/>
          </a:xfrm>
        </p:spPr>
        <p:txBody>
          <a:bodyPr/>
          <a:lstStyle/>
          <a:p>
            <a:r>
              <a:rPr lang="en-US" dirty="0"/>
              <a:t>Operators/connectives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8DE2807-024A-41BA-A2ED-BBB9402E9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70723"/>
              </p:ext>
            </p:extLst>
          </p:nvPr>
        </p:nvGraphicFramePr>
        <p:xfrm>
          <a:off x="1865571" y="2072611"/>
          <a:ext cx="7368540" cy="3870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4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10">
                  <a:extLst>
                    <a:ext uri="{9D8B030D-6E8A-4147-A177-3AD203B41FA5}">
                      <a16:colId xmlns:a16="http://schemas.microsoft.com/office/drawing/2014/main" val="3368051651"/>
                    </a:ext>
                  </a:extLst>
                </a:gridCol>
              </a:tblGrid>
              <a:tr h="4316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Compound Proposition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My PC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does not </a:t>
                      </a:r>
                      <a:r>
                        <a:rPr lang="en-US" sz="2200" dirty="0"/>
                        <a:t>run Linux.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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He is</a:t>
                      </a:r>
                      <a:r>
                        <a:rPr lang="en-US" sz="2200" baseline="0" dirty="0"/>
                        <a:t> young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sz="2200" baseline="0" dirty="0"/>
                        <a:t> strong.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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effectLst/>
                        </a:rPr>
                        <a:t>You are going to take the final exam on Friday </a:t>
                      </a:r>
                      <a:r>
                        <a:rPr lang="en-US" sz="2200" kern="1200" dirty="0">
                          <a:solidFill>
                            <a:srgbClr val="C00000"/>
                          </a:solidFill>
                          <a:effectLst/>
                        </a:rPr>
                        <a:t>or</a:t>
                      </a:r>
                      <a:r>
                        <a:rPr lang="en-US" sz="2200" kern="1200" dirty="0">
                          <a:effectLst/>
                        </a:rPr>
                        <a:t> Saturday.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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Experience with C++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n-US" sz="2200" dirty="0"/>
                        <a:t> Java is required.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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  <a:r>
                        <a:rPr lang="en-US" sz="2200" baseline="0" dirty="0"/>
                        <a:t> will be shot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200" baseline="0" dirty="0"/>
                        <a:t> I know.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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 </a:t>
                      </a:r>
                      <a:r>
                        <a:rPr lang="en-US" sz="2200" baseline="0" dirty="0"/>
                        <a:t>go to cinema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 and only if </a:t>
                      </a:r>
                      <a:r>
                        <a:rPr lang="en-US" sz="2200" baseline="0" dirty="0"/>
                        <a:t>it rains.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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4E51729-7E3D-437A-9DC6-A9E75211D905}"/>
              </a:ext>
            </a:extLst>
          </p:cNvPr>
          <p:cNvGrpSpPr/>
          <p:nvPr/>
        </p:nvGrpSpPr>
        <p:grpSpPr>
          <a:xfrm>
            <a:off x="605790" y="683002"/>
            <a:ext cx="1143000" cy="1111508"/>
            <a:chOff x="605790" y="683002"/>
            <a:chExt cx="1143000" cy="111150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3A63A8-7B5E-489E-9DD7-20CB37A66A18}"/>
                </a:ext>
              </a:extLst>
            </p:cNvPr>
            <p:cNvSpPr/>
            <p:nvPr/>
          </p:nvSpPr>
          <p:spPr>
            <a:xfrm>
              <a:off x="605790" y="793596"/>
              <a:ext cx="1143000" cy="100091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41038-80D6-4D51-A652-5D4AEEBA35BF}"/>
                </a:ext>
              </a:extLst>
            </p:cNvPr>
            <p:cNvSpPr txBox="1"/>
            <p:nvPr/>
          </p:nvSpPr>
          <p:spPr>
            <a:xfrm>
              <a:off x="651513" y="683002"/>
              <a:ext cx="109727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Symbol" panose="05050102010706020507" pitchFamily="18" charset="2"/>
                <a:buChar char="Ø"/>
              </a:pPr>
              <a:r>
                <a:rPr lang="en-US" sz="3200" b="1" dirty="0">
                  <a:sym typeface="Symbol" panose="05050102010706020507" pitchFamily="18" charset="2"/>
                </a:rPr>
                <a:t> </a:t>
              </a:r>
            </a:p>
            <a:p>
              <a:r>
                <a:rPr lang="en-US" sz="3200" b="1" dirty="0">
                  <a:sym typeface="Symbol" panose="05050102010706020507" pitchFamily="18" charset="2"/>
                </a:rPr>
                <a:t> 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3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negation</a:t>
            </a:r>
            <a:r>
              <a:rPr lang="en-US" dirty="0"/>
              <a:t> of a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90" y="196353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p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negation</a:t>
            </a:r>
            <a:r>
              <a:rPr lang="en-US" dirty="0">
                <a:sym typeface="Wingdings" pitchFamily="2" charset="2"/>
              </a:rPr>
              <a:t> of p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57085"/>
              </p:ext>
            </p:extLst>
          </p:nvPr>
        </p:nvGraphicFramePr>
        <p:xfrm>
          <a:off x="1582124" y="3260719"/>
          <a:ext cx="8583930" cy="1645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7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Negation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 1 + 1 =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dirty="0"/>
                        <a:t>p:  Hanoi is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not</a:t>
                      </a:r>
                      <a:r>
                        <a:rPr lang="en-US" sz="2400" dirty="0"/>
                        <a:t>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baseline="0" dirty="0"/>
                        <a:t>q:  1 + 1 </a:t>
                      </a:r>
                      <a:r>
                        <a:rPr lang="en-US" sz="2400" baseline="0" dirty="0">
                          <a:solidFill>
                            <a:srgbClr val="C00000"/>
                          </a:solidFill>
                          <a:sym typeface="Symbol"/>
                        </a:rPr>
                        <a:t></a:t>
                      </a:r>
                      <a:r>
                        <a:rPr lang="en-US" sz="2400" baseline="0" dirty="0"/>
                        <a:t> 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264859A-F432-476A-A9D9-24FD6D30F024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114" y="1603626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p ∧ q</a:t>
            </a:r>
            <a:r>
              <a:rPr lang="en-US" dirty="0">
                <a:solidFill>
                  <a:schemeClr val="tx1"/>
                </a:solidFill>
              </a:rPr>
              <a:t>: the </a:t>
            </a:r>
            <a:r>
              <a:rPr lang="en-US" dirty="0">
                <a:solidFill>
                  <a:srgbClr val="C00000"/>
                </a:solidFill>
              </a:rPr>
              <a:t>conjunction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p and q Read: p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q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p and q” is true if p = T, q = T      and “p and q” is false otherwise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162" y="531027"/>
            <a:ext cx="9338310" cy="1143000"/>
          </a:xfrm>
        </p:spPr>
        <p:txBody>
          <a:bodyPr>
            <a:normAutofit/>
          </a:bodyPr>
          <a:lstStyle/>
          <a:p>
            <a:r>
              <a:rPr lang="en-US" b="1" dirty="0"/>
              <a:t>conjunction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06705"/>
              </p:ext>
            </p:extLst>
          </p:nvPr>
        </p:nvGraphicFramePr>
        <p:xfrm>
          <a:off x="3366220" y="3718374"/>
          <a:ext cx="3117681" cy="2286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∧</a:t>
                      </a:r>
                      <a:r>
                        <a:rPr lang="en-US" sz="2400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64906" y="4062650"/>
            <a:ext cx="1840168" cy="646331"/>
            <a:chOff x="5943600" y="3276600"/>
            <a:chExt cx="1840168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3067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/>
                <a:t>TRUE</a:t>
              </a:r>
              <a:r>
                <a:rPr lang="en-US" dirty="0"/>
                <a:t> case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A9597E-F71E-42CA-914F-BF13E7D2CB9D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8F0CA9-514C-4952-8478-9149FE7748CD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938168-961D-4425-A5FC-C9C3C99B94D0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9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736" y="513926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303" y="1777409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 is young (y)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strong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(s).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tx1"/>
                </a:solidFill>
              </a:rPr>
              <a:t>In symbols: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know (k)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but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say nothing (s).</a:t>
            </a:r>
            <a:endParaRPr lang="en-US" sz="1600" dirty="0">
              <a:solidFill>
                <a:schemeClr val="tx1"/>
              </a:solidFill>
              <a:sym typeface="Symbol"/>
            </a:endParaRPr>
          </a:p>
          <a:p>
            <a:pPr marL="68580" indent="0"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In symbols: </a:t>
            </a:r>
            <a:r>
              <a:rPr lang="en-US" dirty="0">
                <a:solidFill>
                  <a:schemeClr val="tx1"/>
                </a:solidFill>
                <a:sym typeface="Symbol"/>
              </a:rPr>
              <a:t>		k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pPr marL="68580" indent="0">
              <a:buNone/>
            </a:pPr>
            <a:endParaRPr lang="en-US" dirty="0">
              <a:sym typeface="Symbo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16EAB8-9C88-499B-8747-4DE94BF80F39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37B6CF-2ABE-4732-8B4D-B1A8C9CA7C69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3EA4E3-68A8-4C3E-849C-8A5F03D410FC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967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83" y="1845277"/>
            <a:ext cx="6777317" cy="3508977"/>
          </a:xfrm>
        </p:spPr>
        <p:txBody>
          <a:bodyPr>
            <a:noAutofit/>
          </a:bodyPr>
          <a:lstStyle/>
          <a:p>
            <a:r>
              <a:rPr lang="en-US" sz="2400" dirty="0"/>
              <a:t> 	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dirty="0" err="1">
                <a:solidFill>
                  <a:srgbClr val="0000FF"/>
                </a:solidFill>
                <a:sym typeface="Symbol"/>
              </a:rPr>
              <a:t>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sz="2400" dirty="0">
                <a:solidFill>
                  <a:schemeClr val="tx1"/>
                </a:solidFill>
              </a:rPr>
              <a:t>: the </a:t>
            </a:r>
            <a:r>
              <a:rPr lang="en-US" sz="2400" dirty="0">
                <a:solidFill>
                  <a:srgbClr val="C00000"/>
                </a:solidFill>
              </a:rPr>
              <a:t>disjunction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of p and q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Read: p </a:t>
            </a:r>
            <a:r>
              <a:rPr lang="en-US" sz="2400" dirty="0">
                <a:solidFill>
                  <a:srgbClr val="C000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b="1" dirty="0" err="1">
                <a:solidFill>
                  <a:schemeClr val="bg1"/>
                </a:solidFill>
              </a:rPr>
              <a:t>rue</a:t>
            </a:r>
            <a:r>
              <a:rPr lang="en-US" b="1" dirty="0">
                <a:solidFill>
                  <a:schemeClr val="bg1"/>
                </a:solidFill>
              </a:rPr>
              <a:t> if p = T, q = T </a:t>
            </a:r>
          </a:p>
          <a:p>
            <a:pPr marL="685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      and “p and q” is false otherwise</a:t>
            </a:r>
          </a:p>
          <a:p>
            <a:endParaRPr lang="en-US" sz="2400" dirty="0"/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473" y="422258"/>
            <a:ext cx="8563534" cy="1143000"/>
          </a:xfrm>
        </p:spPr>
        <p:txBody>
          <a:bodyPr>
            <a:normAutofit/>
          </a:bodyPr>
          <a:lstStyle/>
          <a:p>
            <a:r>
              <a:rPr lang="en-US" b="1" dirty="0"/>
              <a:t>disjunction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87079"/>
              </p:ext>
            </p:extLst>
          </p:nvPr>
        </p:nvGraphicFramePr>
        <p:xfrm>
          <a:off x="4229990" y="3373120"/>
          <a:ext cx="3553839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</a:t>
                      </a:r>
                      <a:r>
                        <a:rPr lang="en-US" sz="2400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30215" y="3708499"/>
            <a:ext cx="1958790" cy="646331"/>
            <a:chOff x="5943600" y="3276600"/>
            <a:chExt cx="1958790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4253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/>
                <a:t>FALSE</a:t>
              </a:r>
              <a:r>
                <a:rPr lang="en-US" dirty="0"/>
                <a:t> case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134418" y="4436011"/>
            <a:ext cx="1477923" cy="1548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9" idx="3"/>
          </p:cNvCxnSpPr>
          <p:nvPr/>
        </p:nvCxnSpPr>
        <p:spPr>
          <a:xfrm flipV="1">
            <a:off x="3127111" y="4678480"/>
            <a:ext cx="2612529" cy="4598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8071A7-A825-4771-8209-A0773408F9F0}"/>
              </a:ext>
            </a:extLst>
          </p:cNvPr>
          <p:cNvSpPr txBox="1"/>
          <p:nvPr/>
        </p:nvSpPr>
        <p:spPr>
          <a:xfrm>
            <a:off x="1595547" y="4131871"/>
            <a:ext cx="150714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p: 3 &gt;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49F66-6A47-4CD9-A901-178F1406FE9C}"/>
              </a:ext>
            </a:extLst>
          </p:cNvPr>
          <p:cNvSpPr txBox="1"/>
          <p:nvPr/>
        </p:nvSpPr>
        <p:spPr>
          <a:xfrm>
            <a:off x="1619967" y="4876754"/>
            <a:ext cx="150714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q: 1 &gt;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59E68-ECCB-4B16-89E4-95B19E0529F7}"/>
              </a:ext>
            </a:extLst>
          </p:cNvPr>
          <p:cNvCxnSpPr>
            <a:cxnSpLocks/>
          </p:cNvCxnSpPr>
          <p:nvPr/>
        </p:nvCxnSpPr>
        <p:spPr>
          <a:xfrm flipV="1">
            <a:off x="4869717" y="4612802"/>
            <a:ext cx="2091153" cy="10189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828623-3F85-495E-A043-9FEAE904407D}"/>
              </a:ext>
            </a:extLst>
          </p:cNvPr>
          <p:cNvSpPr txBox="1"/>
          <p:nvPr/>
        </p:nvSpPr>
        <p:spPr>
          <a:xfrm>
            <a:off x="1595547" y="5659120"/>
            <a:ext cx="3408305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dirty="0" err="1">
                <a:solidFill>
                  <a:srgbClr val="C00000"/>
                </a:solidFill>
                <a:sym typeface="Symbol"/>
              </a:rPr>
              <a:t></a:t>
            </a:r>
            <a:r>
              <a:rPr lang="en-US" sz="2800" dirty="0" err="1"/>
              <a:t>q</a:t>
            </a:r>
            <a:r>
              <a:rPr lang="en-US" sz="2800" dirty="0"/>
              <a:t>: 3 &gt; 2 or 1 &gt;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F22CAF-1AF9-4FB2-B30E-E9E7E63EF734}"/>
              </a:ext>
            </a:extLst>
          </p:cNvPr>
          <p:cNvGrpSpPr/>
          <p:nvPr/>
        </p:nvGrpSpPr>
        <p:grpSpPr>
          <a:xfrm>
            <a:off x="681147" y="586575"/>
            <a:ext cx="914400" cy="1169551"/>
            <a:chOff x="411816" y="725337"/>
            <a:chExt cx="914400" cy="1169551"/>
          </a:xfrm>
          <a:noFill/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72116-0FC9-41D8-99EA-0FC86B9B44D6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39E78-D33C-47E8-A94C-2A9D64FD4530}"/>
                </a:ext>
              </a:extLst>
            </p:cNvPr>
            <p:cNvSpPr txBox="1"/>
            <p:nvPr/>
          </p:nvSpPr>
          <p:spPr>
            <a:xfrm>
              <a:off x="495982" y="725337"/>
              <a:ext cx="726481" cy="11695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0" b="1" dirty="0">
                  <a:sym typeface="Symbol" panose="05050102010706020507" pitchFamily="18" charset="2"/>
                </a:rPr>
                <a:t></a:t>
              </a:r>
              <a:endParaRPr lang="en-US" sz="7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30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99" y="517412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Exclusive 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07" y="1566973"/>
            <a:ext cx="677731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Nickname: XOR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Symbol: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</a:t>
            </a:r>
          </a:p>
          <a:p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5354"/>
              </p:ext>
            </p:extLst>
          </p:nvPr>
        </p:nvGraphicFramePr>
        <p:xfrm>
          <a:off x="4608422" y="3005027"/>
          <a:ext cx="327660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</a:t>
                      </a:r>
                      <a:r>
                        <a:rPr lang="en-US" sz="2400" baseline="0" dirty="0"/>
                        <a:t>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34743" y="4770402"/>
            <a:ext cx="3568131" cy="611096"/>
            <a:chOff x="4800600" y="4572000"/>
            <a:chExt cx="3568131" cy="762000"/>
          </a:xfrm>
        </p:grpSpPr>
        <p:sp>
          <p:nvSpPr>
            <p:cNvPr id="5" name="Right Brace 4"/>
            <p:cNvSpPr/>
            <p:nvPr/>
          </p:nvSpPr>
          <p:spPr>
            <a:xfrm>
              <a:off x="4800600" y="4572000"/>
              <a:ext cx="609600" cy="762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0030" y="4626788"/>
              <a:ext cx="2978701" cy="65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DIFERENT FROM </a:t>
              </a:r>
              <a:r>
                <a:rPr lang="en-US" sz="2800" b="1" dirty="0">
                  <a:solidFill>
                    <a:srgbClr val="002060"/>
                  </a:solidFill>
                  <a:sym typeface="Symbol" panose="05050102010706020507" pitchFamily="18" charset="2"/>
                </a:rPr>
                <a:t></a:t>
              </a:r>
              <a:endParaRPr lang="en-US" sz="28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81BB6-1169-4B71-BBE3-BF21066E6357}"/>
              </a:ext>
            </a:extLst>
          </p:cNvPr>
          <p:cNvSpPr txBox="1"/>
          <p:nvPr/>
        </p:nvSpPr>
        <p:spPr>
          <a:xfrm>
            <a:off x="541469" y="412612"/>
            <a:ext cx="1130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ym typeface="Symbol" panose="05050102010706020507" pitchFamily="18" charset="2"/>
              </a:rPr>
              <a:t>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045947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ncuu"/>
        <a:ea typeface=""/>
        <a:cs typeface=""/>
      </a:majorFont>
      <a:minorFont>
        <a:latin typeface="Ancuu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1679</Words>
  <Application>Microsoft Office PowerPoint</Application>
  <PresentationFormat>Widescreen</PresentationFormat>
  <Paragraphs>369</Paragraphs>
  <Slides>32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Ancuu</vt:lpstr>
      <vt:lpstr>Calibri</vt:lpstr>
      <vt:lpstr>Cambria Math</vt:lpstr>
      <vt:lpstr>Consolas</vt:lpstr>
      <vt:lpstr>Euclid</vt:lpstr>
      <vt:lpstr>Euclid Symbol</vt:lpstr>
      <vt:lpstr>Symbol</vt:lpstr>
      <vt:lpstr>Times New Roman</vt:lpstr>
      <vt:lpstr>Wingdings</vt:lpstr>
      <vt:lpstr>Wingdings 2</vt:lpstr>
      <vt:lpstr>DividendVTI</vt:lpstr>
      <vt:lpstr>Equation</vt:lpstr>
      <vt:lpstr>LOGIC</vt:lpstr>
      <vt:lpstr>Foundations of Logic</vt:lpstr>
      <vt:lpstr>Propositions</vt:lpstr>
      <vt:lpstr>Operators/connectives</vt:lpstr>
      <vt:lpstr>  negation of a proposition</vt:lpstr>
      <vt:lpstr>conjunction of propositions</vt:lpstr>
      <vt:lpstr>examples</vt:lpstr>
      <vt:lpstr>disjunction of propositions</vt:lpstr>
      <vt:lpstr>Exclusive Or </vt:lpstr>
      <vt:lpstr>conditional statement</vt:lpstr>
      <vt:lpstr>IF _ THEN</vt:lpstr>
      <vt:lpstr>Quiz </vt:lpstr>
      <vt:lpstr>Biconditional statement</vt:lpstr>
      <vt:lpstr>precedence</vt:lpstr>
      <vt:lpstr>Logical Equivalence</vt:lpstr>
      <vt:lpstr>Quiz </vt:lpstr>
      <vt:lpstr>De morgan laws </vt:lpstr>
      <vt:lpstr>De morgan laws </vt:lpstr>
      <vt:lpstr>quiz </vt:lpstr>
      <vt:lpstr>Distributive laws </vt:lpstr>
      <vt:lpstr>Important equivalences </vt:lpstr>
      <vt:lpstr>Predicates. quantifiers </vt:lpstr>
      <vt:lpstr>PowerPoint Presentation</vt:lpstr>
      <vt:lpstr>Negating</vt:lpstr>
      <vt:lpstr>Rules of inference </vt:lpstr>
      <vt:lpstr>Modus pones</vt:lpstr>
      <vt:lpstr>Modus tollens</vt:lpstr>
      <vt:lpstr>Other rules</vt:lpstr>
      <vt:lpstr>fallacies </vt:lpstr>
      <vt:lpstr>PowerPoint Presentation</vt:lpstr>
      <vt:lpstr>Summary – p.28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&amp; PROOF</dc:title>
  <dc:creator>Lenovo</dc:creator>
  <cp:lastModifiedBy>Nguyen Dang Loc</cp:lastModifiedBy>
  <cp:revision>151</cp:revision>
  <dcterms:created xsi:type="dcterms:W3CDTF">2019-08-24T09:12:50Z</dcterms:created>
  <dcterms:modified xsi:type="dcterms:W3CDTF">2021-05-18T01:23:20Z</dcterms:modified>
</cp:coreProperties>
</file>