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9" r:id="rId3"/>
    <p:sldId id="261" r:id="rId4"/>
    <p:sldId id="263" r:id="rId5"/>
    <p:sldId id="29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300" r:id="rId14"/>
    <p:sldId id="299" r:id="rId15"/>
    <p:sldId id="30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72" r:id="rId24"/>
    <p:sldId id="302" r:id="rId25"/>
    <p:sldId id="281" r:id="rId26"/>
    <p:sldId id="283" r:id="rId27"/>
    <p:sldId id="303" r:id="rId28"/>
    <p:sldId id="304" r:id="rId29"/>
    <p:sldId id="591" r:id="rId30"/>
    <p:sldId id="592" r:id="rId31"/>
    <p:sldId id="593" r:id="rId32"/>
    <p:sldId id="594" r:id="rId33"/>
    <p:sldId id="595" r:id="rId34"/>
    <p:sldId id="596" r:id="rId35"/>
    <p:sldId id="598" r:id="rId36"/>
    <p:sldId id="600" r:id="rId37"/>
    <p:sldId id="607" r:id="rId38"/>
    <p:sldId id="610" r:id="rId39"/>
    <p:sldId id="611" r:id="rId40"/>
    <p:sldId id="612" r:id="rId41"/>
    <p:sldId id="613" r:id="rId42"/>
    <p:sldId id="601" r:id="rId43"/>
    <p:sldId id="602" r:id="rId44"/>
    <p:sldId id="604" r:id="rId45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volution of Communication Networks" id="{BCD70FA8-9906-4C11-8C11-B60D0B5CC6F5}">
          <p14:sldIdLst>
            <p14:sldId id="256"/>
            <p14:sldId id="259"/>
            <p14:sldId id="261"/>
            <p14:sldId id="263"/>
            <p14:sldId id="298"/>
            <p14:sldId id="264"/>
            <p14:sldId id="265"/>
            <p14:sldId id="266"/>
            <p14:sldId id="267"/>
            <p14:sldId id="268"/>
            <p14:sldId id="269"/>
            <p14:sldId id="271"/>
            <p14:sldId id="300"/>
            <p14:sldId id="299"/>
          </p14:sldIdLst>
        </p14:section>
        <p14:section name="Computer network evolution" id="{62B48F9C-9DF8-4E3D-894C-CF8D41073F79}">
          <p14:sldIdLst>
            <p14:sldId id="301"/>
            <p14:sldId id="273"/>
            <p14:sldId id="274"/>
            <p14:sldId id="275"/>
            <p14:sldId id="276"/>
            <p14:sldId id="277"/>
            <p14:sldId id="278"/>
            <p14:sldId id="279"/>
            <p14:sldId id="272"/>
            <p14:sldId id="302"/>
            <p14:sldId id="281"/>
            <p14:sldId id="283"/>
            <p14:sldId id="303"/>
          </p14:sldIdLst>
        </p14:section>
        <p14:section name="Example of Protocols &amp; Services" id="{A08D5340-EAE4-455D-A880-C0AB5486B392}">
          <p14:sldIdLst>
            <p14:sldId id="304"/>
            <p14:sldId id="591"/>
            <p14:sldId id="592"/>
            <p14:sldId id="593"/>
            <p14:sldId id="594"/>
            <p14:sldId id="595"/>
            <p14:sldId id="596"/>
            <p14:sldId id="598"/>
            <p14:sldId id="600"/>
            <p14:sldId id="607"/>
            <p14:sldId id="610"/>
            <p14:sldId id="611"/>
            <p14:sldId id="612"/>
            <p14:sldId id="613"/>
            <p14:sldId id="601"/>
            <p14:sldId id="602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88124" autoAdjust="0"/>
  </p:normalViewPr>
  <p:slideViewPr>
    <p:cSldViewPr snapToGrid="0">
      <p:cViewPr varScale="1">
        <p:scale>
          <a:sx n="134" d="100"/>
          <a:sy n="134" d="100"/>
        </p:scale>
        <p:origin x="708" y="114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34CBDFF3-4768-41EC-B02A-56A3B83995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017CA1C5-7978-4EF1-818B-0060AEB473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>
            <a:extLst>
              <a:ext uri="{FF2B5EF4-FFF2-40B4-BE49-F238E27FC236}">
                <a16:creationId xmlns:a16="http://schemas.microsoft.com/office/drawing/2014/main" id="{D0DF772A-33B3-47B6-A8FF-35AEC21241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>
            <a:extLst>
              <a:ext uri="{FF2B5EF4-FFF2-40B4-BE49-F238E27FC236}">
                <a16:creationId xmlns:a16="http://schemas.microsoft.com/office/drawing/2014/main" id="{96F9F419-1506-411E-B36E-3DE8B69380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72A05C6A-9042-4299-9655-7A9DFB4A2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24A063C5-DF3E-4912-A319-4F967E95EA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89E8E5EE-EC0B-4BA6-BD04-D84D6D7987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6C695ED2-A0A7-4123-830A-69FAB961347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9AB21017-6C4B-47BC-9980-9D96BB4D3BF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A829D616-B81E-4F83-B412-2ED1903FEC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>
            <a:extLst>
              <a:ext uri="{FF2B5EF4-FFF2-40B4-BE49-F238E27FC236}">
                <a16:creationId xmlns:a16="http://schemas.microsoft.com/office/drawing/2014/main" id="{29A020D2-C9CB-4585-8068-75F2E3976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E6F932A9-F583-4A8E-AFA9-BB524C660B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6F605002-AA3B-4281-BA42-6885099F5A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666D08-49E4-4649-B485-276D5BE9D9B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8AE938B1-8465-44D0-B8BA-027474B745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1243648-E4BC-481E-812B-8E62D5320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739039B1-EABF-4D8E-A71E-E4AE7F2438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8D1508-9D05-4FC0-88B7-72D0CFC12EE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247DC8B6-DFCC-4986-9D90-BF02EDD8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D476C8B-9CFF-4FF0-8D4A-CCF7676FD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EB47FD09-AD7D-4909-92F7-7440A7F50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5239A4-A4C4-43F9-BFB9-A8493A8289C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E7D14F7-07B4-463D-AE9F-68BB648D06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C090B2F-3AF5-43AC-BB87-96D66D120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F138B5F4-2942-498F-B63F-B4B5F6220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7A97D4-269D-42E6-8346-8F70B35CC4F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2982F1AB-4787-4AB0-800D-396C881D97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D8C7F92-3816-4E7E-A8F8-1869FA131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5856153B-9778-4EF2-B393-6705E27547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9CD8DF-A938-4B6E-B219-3A78FBF3627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08FD282-1E8C-405F-93DB-27F10B326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152450C-8494-454C-BD11-8B5F95F08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E45D8A76-5415-4DF1-B5B5-5B11091AED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D74791-5FFE-4F0E-9C77-5961A433F50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2C16BDB-A214-428A-AB2B-E1CFBC26A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CFCB1DD-A1ED-4E73-82ED-CFCCE6A01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5B09CFDD-C622-4FD1-B228-3B3F0C657D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554909-378D-4766-8D25-B9B665596AF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169F9DE-6301-4D1D-9390-496A25398F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5075626-EACD-409A-B864-DF54C08D9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391E1A9-AA46-49BC-B644-FAF214CAFB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9107D3-1806-4739-B15D-21631998D48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381DECC-6526-4F0B-88A7-89E4FBB533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DD8E920-8D0B-470D-AAE1-880D6A87A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CB8FEA9A-4500-457A-973F-A75DEB106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F9F465-169B-4BFF-8718-2EEF037439A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5B85-302A-4501-ACBB-CE2CBBA05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B3A781F-9099-4324-81E8-5FCE507F3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8CB35020-C8DA-4EC9-AE11-A01C8F0FB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2E94C1-EBB1-4F96-8792-CA09ED6DA39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D2E219AB-5941-4A48-93DD-E115459617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5FC721C-5251-4FE6-A2B6-FAF75BE71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1D24EA0B-2530-40C2-8DC4-32B48C212D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852D2E-0AEC-4435-B253-1B277036852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473276C6-44D1-42F1-8DB4-B31377BA2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9649EA5-3A92-4272-8FA4-63F87E996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99E767DF-30A3-4730-B219-B86584F208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1680D8-C77B-4B4F-9AE5-9FFDE13EDC2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33165F70-2910-4CD7-8BF7-E7B92F39D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762A756-A8EE-4CAC-AF3E-6BB389C8B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051A685E-9E38-4E81-B85D-B81B2E9242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974A8E-6F4D-411A-BF40-0F1BEE57C74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E69EC45C-577E-4E52-9962-3D996A8BA7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95C3EB4-AE10-4FD7-B75C-68B81BB7E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B08F334D-6B53-4D93-A021-F43C63C18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8B1A0C-FB4E-4C37-9F17-BA6D6EE8E4F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E372000-C5F8-4128-95C7-7B1F26873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CDEEB71-93E5-4A8E-AD0D-2E63F9DD3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ED01BC41-E467-43CA-A550-BCE4AD6152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46725D-6C7B-41D8-B84A-D4F88CADB91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7B715EE1-2FF3-4856-9F5D-B7A25FE57F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604838"/>
            <a:ext cx="6418262" cy="3611562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B60B5AE-7143-4FBE-B6AE-39F446C0B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59300"/>
            <a:ext cx="6303962" cy="4322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06F8EB59-3A2A-4AB4-A8DE-8177E9609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28716-7399-41F5-8FF4-9D810412FFC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E7B1662-3E22-4891-8397-1638F36FD6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604838"/>
            <a:ext cx="6418262" cy="3611562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5F30E74-C4F6-4443-A568-9F0031824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59300"/>
            <a:ext cx="6303962" cy="4322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9857AD8-00E8-4035-9353-4D5C312EA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690644-CF61-4026-B7AC-A62B960B86D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8A7CC25-1A7C-4671-8F9F-0F718D3B11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9F3B979-68A1-41EF-9113-48798489E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25D3A868-4AE7-4174-86AB-DAF7599A8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635F5B-D364-4115-81A0-5054602F6E6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1FB86A8-F264-47CC-9854-F2FBE5E44C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C58E7CD-DBF5-4FE4-8BDF-71CD1B75D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A6DCA615-9A34-486E-927D-7689F7A32A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32E603-6363-4D15-ACB1-61D47066DF2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492B1D37-C4DF-455A-8B6E-0566D08A1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69E9502-8849-4D44-B0A2-8BAAF50B2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92C5A97E-DACD-4931-AE37-D0F6EA503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2D64F1-D5F8-47E8-8652-6EFE3A14EB9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E4AEE-F5E3-4533-81B9-D5EE80889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5E43C75-52A1-4842-BDFF-34B2CBFDE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C01C0F30-34BF-4F51-B3A6-19AC75523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7C263F-EDCB-45ED-B184-4CA773EE9B5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52E99ED-FB1E-41BD-9563-F54EC976F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3C7417A-F469-4DC3-A046-AED31B863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915E128B-0382-44C1-9BC6-9253975505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53ED25-689A-46FE-A6E6-A0F872A5A1C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D46DA6E-4951-4376-BEC4-8E1160416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50F4021-F625-47E8-BD2D-E9A769DEF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62FF6CD0-D63F-4515-B2BD-9EFF393C0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FE5FDF-1CA8-4A9A-8894-63E62974303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11FCE850-27E2-47F7-B61D-79D3FC2D51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0C3D719-608E-4C07-85DB-15FFA39C3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49D6C357-4415-4A91-B4F2-6E847F872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A6592D-09A2-4E42-8DB0-4AD2757C376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9FD4A9F2-0462-4769-B3EA-1B7C1E8541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F18128B-C1CD-4CF0-AFB6-CCDCCBA33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1A97F624-AE4A-4D25-AFF5-D73C6BCAC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0E50EF-22C2-4D1B-A5B5-396B4B6CF70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444B474-7DFA-4C2F-B317-23AD7C3B9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163659F-951C-4223-AA70-DE283556C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A40C5B43-84D3-4608-A04A-55563F40B2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6DBAAC-D4E9-4811-8111-2990CCF48D4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12B7D09-CF1A-4BBE-B49E-4C2E5C37F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2415495-6759-495D-BF6D-491B83CBB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5579503A-DD86-4482-87F0-C15BE531A2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FDF65B-88B9-45B4-B9FE-4B3C55D42D39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7D988B6-FCB8-47E3-8432-5EB8858B17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34B0C51-E660-4D53-B9CC-4C992D49B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D7616070-860A-48CB-A401-B818B8703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21919F-310E-4101-94D2-07E77C3A528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403ACA2-B544-422A-96A2-618D0D135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9072BFB-8FB8-4A1B-987F-B9D67B4CE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8F222C-2A71-437E-88DB-23D8FE7EAF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31DD43-18FA-4083-A22A-B8A15ADB288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327026A-91BE-4738-8E12-CF9580A30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6DDFCA9-5C95-4AC4-B4FC-A27160190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F5CE0B17-3C1C-4C08-A906-3746755638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C2A49D-DA69-430F-8D04-AB1F385DD99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2BDA3C8-7451-4BD7-BF34-79BD8939A2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B6DDB5B-1051-4F62-9A63-767243490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4D28A0A-6D62-407C-910E-096B494964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7CE775-46B7-449E-8C09-733D5E5AC0D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AB4C812-4EBE-4F89-8F9D-45F4947439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B26E56F-78AC-43D9-B39A-9847C4963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CE759943-7CB0-4062-A87A-E964CD7364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FC2643-C316-484C-8305-900FF5C0E1A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CD2ACDE-011A-4EEC-A1D5-6EB23B30E6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3955E43-CC63-471B-8A08-2D05C1556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8B2FC473-1209-4896-B492-4E37E5648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3429A9-AC56-4A8E-8780-15E44023464C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4C0F7E77-9F39-4372-A613-C5EF0CBD5E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0B6218A-ACB3-4095-9EC7-1C483BDA3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CAF5A0B7-B2EA-46CB-AA39-5BB9AC1183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09E72D-9819-4BA4-B12B-6B2ADF0CC94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9096410F-A482-45B2-9949-F8F385440A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87B34D6-13B0-401C-B339-ED66BD2BB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68C003A5-12C3-4F43-9FAF-684EE160C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A5CEDE-A22A-497C-9035-BDA82C1F0A3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87AD1C37-057F-49E5-99DB-136C705C87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D94B07D-FCBB-42A9-8074-457FB16B7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9042D9CE-3C5C-4B19-B7B2-3026EDF9F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5D1334-0E59-4624-83E9-F88B02FE66A7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3CBAACD0-B705-482D-BCF2-8A5393AF60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C7E266A-4A7E-476B-9138-FF9B4D996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E1329AB3-C76A-48B9-966C-CDDD4582D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C5D755-4591-4189-95B6-9A9047CFCA6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DA3B0711-CED8-4F7E-8529-D34E259896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A0C0A3F-62F4-4AD2-83D5-558CACF65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419D4985-DB66-482E-97A9-CEB3A7E45A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A5AC1E-71D4-4EF5-964E-BF7784FC4095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D8DC040-1AA7-406D-8019-FBE5C3142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FEDCD27-98D9-4C74-AF48-9D2B9B3A7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D606C3A3-09E3-4566-A820-295137104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BCFC6E-5FD9-4B89-A91B-063DB9033E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AC1B397-6490-4BFB-A66D-5B88A964D0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70D6054-0DD6-42E8-A553-EDEA5E00A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C2340F5E-A6BF-4CCA-AC0F-4E7DEB0D51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5FBE93-DDDA-4BFA-ABF4-D12C662E4DC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9465F79-42EF-4E0C-8FBC-5EA8B3DCE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A6556FD-8B11-4F31-8D6A-B203C6A3A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30DEA1D-8DEC-464D-BAEB-62525A9102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10B69A-52C4-4431-8C33-02DE6A91A13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340C1A7-99A7-4B0B-ACDE-29F2F430F2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D1ED00F-FBAC-4CAF-AFBC-B4F8B718B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C8188F2C-7CFE-4C48-9548-B2C2EB4762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929384-F5EB-45DE-96E4-4A43108C53F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AF3E298-3660-43BD-A0C8-A112EC789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F9906B0-094A-41C4-BA3C-9291DE213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87B42013-B16D-4F16-A8FB-01A3FE2DF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FE8311-94DF-4AD5-A014-DA1B6BDFFA5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8749372-EC06-40E3-919A-76B8E03F2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D8A6FCD-A0B5-4146-91BD-D135A63B6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>
            <a:extLst>
              <a:ext uri="{FF2B5EF4-FFF2-40B4-BE49-F238E27FC236}">
                <a16:creationId xmlns:a16="http://schemas.microsoft.com/office/drawing/2014/main" id="{178FFFC5-78DF-4A9E-B33A-22AE12DB30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061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F14FEE-602D-4726-92CA-DC35458F8B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71C01-1DDD-40E2-9B18-F8FB1E6CDFE6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9CE9BF-397C-4506-8A58-88040E5247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89A75DB-F39B-42A2-9409-DFE56CF5C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8D34F-3215-4A19-B668-C635812971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73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42A0C5-1EAD-4EE9-9E45-018F18FD10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A33BC-48B6-4CCA-947C-BEBEBCFAC23F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03DAAB4-243B-4926-98B4-77537A89A7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7B3EA77-7553-4C89-AAA2-503E516C36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FBFF3-CFCF-4613-9762-289DEDE40B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35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F433D8-39E6-4350-8B5B-5417A25BBA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B8F92-8EEB-4E7C-83C4-D565FAB55400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3A00-AF76-4D8A-8322-D2AC81BF4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B00257-8643-46B0-AE51-92221F2565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9328B-0BEF-4D17-8520-2D898F9C76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77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C36143-069D-4F90-904C-5BDD7BC6B4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5CC1A-220A-4E03-B17B-6BB2D336B122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DED1ED-006D-411E-8213-94FA2C3482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9FAE3E5-14E2-4FEC-A1DA-B96556BA70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A50E1-A150-44CC-B1D2-21B4FC82FC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73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0897D2-F54D-4E00-BFC8-812CA265BE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04772-9244-4B90-991E-D03A4B93BEDE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15D8171-BEC1-46D9-9D13-00194C14EF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2A045EB-B056-4847-8CB0-58BAF0934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13187-0FA3-424D-A5A0-17563BC9FC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67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8C5350-D715-4394-A8DD-8115BF7053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4B5BE-7C2E-48F3-B003-11986DD9E919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73E611-10A7-412F-86BC-D2A5C58AC4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26007C7-DD60-4FBF-B35F-692A8330E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F97C1-11D3-4421-B1B5-E5DABB25A7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61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4B04C1-5D1A-49E0-86B5-9502DF3CF0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A5033-38AD-4D7C-B18D-A83271837B96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58A97B-7C57-4332-B1FF-49874873F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358AB7-8DCD-455A-93E1-1B37375990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D57EF-039D-4226-A991-E1EC714FEA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03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3BF929A-963A-432F-BE12-CF772E35B8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91F7D-E40C-408B-8E3C-C4D40A3E6F65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620A621-4A3B-4C12-AD85-AE1425EE3D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658758F-F408-4919-B8B4-016E7A9C8B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6C4C5-C489-4D6B-A4B0-5026B17CF0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2E167FF-1015-4086-B9EE-3793FFDBC5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F3781-7F13-4B78-839A-61E1A7659015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BF9832-1375-4F6B-97FD-B258D77EA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6B6DAB-A44B-4D13-8115-CAFE52459A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7D7CB-BC8D-4190-9F7D-C5F4ECF2A6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ADD6C7D-BB3C-4F02-9C73-25FA9D4D57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12608-2264-40CF-AEA0-962D6E53C0CF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9A2C4D1-60C7-4709-9981-CFA1049F9B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12A48A-EC7B-48DB-BC13-4738335CA2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DB4F-008A-488F-94AE-A0F548436A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81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3E8920-22F3-4A24-BE4F-D16928E8D7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6ED65-8850-4C67-815A-B7131774FAF9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3C97E5-2054-4F7C-831A-9BD6007F56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122AE13-2893-4023-B2C6-D4FB3A2E07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6500A1-39CE-4CEE-BBAA-7651CCABB6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81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AB9675-9050-468B-9BF6-A903AC5229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3E72D-305F-4994-8A7F-C3EE2BF4ACF3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3CA328-DD54-4DA0-80C2-A824DD1D61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D85085C-833A-4778-AF93-352FC7C5D4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E6886-E240-46EE-B691-09C3E8DBC2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60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C04ABB4C-AF82-4EBB-96CC-705FE1E14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AC4BEFF-1BB6-4FBE-9886-FB46A4B5B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03440DC-69C6-46AC-A958-EA7519812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B5BEB386-E31C-4AFF-9D48-DBB23DEC2F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5A3A6640-3BF0-4819-A1FD-5A1D4C89EBC8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F07B7817-9749-44DB-B1A8-8758DCC0FA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>
            <a:extLst>
              <a:ext uri="{FF2B5EF4-FFF2-40B4-BE49-F238E27FC236}">
                <a16:creationId xmlns:a16="http://schemas.microsoft.com/office/drawing/2014/main" id="{831B4B80-197C-4AB3-9762-F09C9AA8D4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/>
            </a:lvl1pPr>
          </a:lstStyle>
          <a:p>
            <a:fld id="{88A6D8CA-C656-4617-89DF-605E6DB4895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7E6792B5-BB07-4B4E-AD8B-9AF41B6D4D3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1F5B9A78-42BC-4FBA-8D5A-A708A6393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0A9C9F6B-7110-4BFA-8C9E-65C1A00F3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85857106-EBCF-4F7A-B3CF-4D7F4671F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EA81ECF0-5EB4-49DB-8A26-A36830A85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342240BE-8E03-42DC-88BC-85CDB86D5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1DD0963B-D833-45D8-A480-19095504D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B15CDCA4-1A92-473D-A163-77315CA0F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67A13EAF-7BBA-43D8-9145-0FF906844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9AA3A48C-6709-44F2-910D-E46AE317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236114F4-83E4-4D77-9688-D5E385F67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548D4A0C-713C-481E-883C-63935607B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6D6111C0-08D0-4618-92AF-91F06EB03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224131F3-5499-43F8-A2A3-4A2ED4F57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6DD02621-12FF-454F-A7CC-ABD05050A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8212513B-B7AF-4685-93D2-670383984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B48C3308-4F1D-4F94-80F7-E5737FC54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904705E7-D601-45D0-BB7A-C8BAFEE87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2E0F096B-CDAE-4678-BFCA-82C500C56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41F9C6A3-FF52-42AE-A51B-1A5AFB03B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B40D656-03BF-480A-AC49-F69AF6AFB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33FDFAD6-F97B-4B09-BB4F-7A946CB87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CFD0BBB9-181E-4C53-B81E-0F246DDC0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CBC87CA2-BCA3-458A-B3C2-805DF3835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07B16511-D870-41A3-A083-B01FF9C9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182841FF-78CA-4591-A6BC-325E56A24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26088E26-901D-4403-9864-6F516F3FC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5A892E17-A8E8-4A65-A7D4-030B08394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5C5BA3EF-AFCA-41A2-9AF6-944BB68F7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17BF24CC-2BF3-4911-9013-969B23C3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C7081BEE-BEC5-4A4A-8AEC-F0663BCFC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7335E277-1AF2-4982-ABAE-8BEB15FF9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  <p:sldLayoutId id="2147484205" r:id="rId12"/>
    <p:sldLayoutId id="2147484206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hyperlink" Target="http://www.nytimes.com/" TargetMode="External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14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93CA7577-BAC5-4E41-9548-5BC5349C3C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01.01.01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698101B4-CE52-4C2C-8A9D-509E9BE83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346B966B-976B-45B9-B133-76C0F6B395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Evolution of Communication Networks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1">
            <a:extLst>
              <a:ext uri="{FF2B5EF4-FFF2-40B4-BE49-F238E27FC236}">
                <a16:creationId xmlns:a16="http://schemas.microsoft.com/office/drawing/2014/main" id="{CBEA2942-997B-4844-81CD-0DFF10635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925" dirty="0"/>
              <a:t>Circuit Switching is Connection-oriented</a:t>
            </a:r>
          </a:p>
        </p:txBody>
      </p:sp>
      <p:sp>
        <p:nvSpPr>
          <p:cNvPr id="16388" name="Rectangle 42">
            <a:extLst>
              <a:ext uri="{FF2B5EF4-FFF2-40B4-BE49-F238E27FC236}">
                <a16:creationId xmlns:a16="http://schemas.microsoft.com/office/drawing/2014/main" id="{0D6FAE6C-E717-4167-8E7F-C65BB8B72E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08063"/>
            <a:ext cx="8434388" cy="1943100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2250" dirty="0" err="1"/>
              <a:t>Patchcord</a:t>
            </a:r>
            <a:r>
              <a:rPr lang="en-US" altLang="x-none" sz="2250" dirty="0"/>
              <a:t> panel switch invented in 1878</a:t>
            </a:r>
          </a:p>
          <a:p>
            <a:pPr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2250" dirty="0"/>
              <a:t>Operators connect users on demand</a:t>
            </a:r>
          </a:p>
          <a:p>
            <a:pPr lvl="1" indent="-260747" eaLnBrk="1" hangingPunct="1">
              <a:buFont typeface="Wingdings" charset="2"/>
              <a:buChar char="l"/>
              <a:defRPr/>
            </a:pPr>
            <a:r>
              <a:rPr lang="en-US" altLang="x-none" sz="1800" dirty="0"/>
              <a:t>Establish </a:t>
            </a:r>
            <a:r>
              <a:rPr lang="en-US" altLang="x-none" sz="1800" i="1" dirty="0">
                <a:solidFill>
                  <a:srgbClr val="FF0000"/>
                </a:solidFill>
              </a:rPr>
              <a:t>circuit</a:t>
            </a:r>
            <a:r>
              <a:rPr lang="en-US" altLang="x-none" sz="1800" dirty="0"/>
              <a:t> to allow electrical current to flow from inlet to outlet</a:t>
            </a:r>
          </a:p>
          <a:p>
            <a:pPr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2250" dirty="0"/>
              <a:t>Only </a:t>
            </a:r>
            <a:r>
              <a:rPr lang="en-US" altLang="x-none" sz="2250" i="1" dirty="0"/>
              <a:t>N</a:t>
            </a:r>
            <a:r>
              <a:rPr lang="en-US" altLang="x-none" sz="2250" dirty="0"/>
              <a:t> connections required to central office</a:t>
            </a:r>
          </a:p>
        </p:txBody>
      </p:sp>
      <p:grpSp>
        <p:nvGrpSpPr>
          <p:cNvPr id="34819" name="Group 83">
            <a:extLst>
              <a:ext uri="{FF2B5EF4-FFF2-40B4-BE49-F238E27FC236}">
                <a16:creationId xmlns:a16="http://schemas.microsoft.com/office/drawing/2014/main" id="{AC57FC50-F051-4B16-9FE9-4FDBC0830CB4}"/>
              </a:ext>
            </a:extLst>
          </p:cNvPr>
          <p:cNvGrpSpPr>
            <a:grpSpLocks/>
          </p:cNvGrpSpPr>
          <p:nvPr/>
        </p:nvGrpSpPr>
        <p:grpSpPr bwMode="auto">
          <a:xfrm>
            <a:off x="5038725" y="3365500"/>
            <a:ext cx="2562225" cy="647700"/>
            <a:chOff x="3272" y="3072"/>
            <a:chExt cx="2152" cy="544"/>
          </a:xfrm>
        </p:grpSpPr>
        <p:sp>
          <p:nvSpPr>
            <p:cNvPr id="34853" name="Rectangle 47">
              <a:extLst>
                <a:ext uri="{FF2B5EF4-FFF2-40B4-BE49-F238E27FC236}">
                  <a16:creationId xmlns:a16="http://schemas.microsoft.com/office/drawing/2014/main" id="{61CB499E-3D7D-4830-B349-D84D8E1C4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072"/>
              <a:ext cx="584" cy="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4854" name="Oval 56">
              <a:extLst>
                <a:ext uri="{FF2B5EF4-FFF2-40B4-BE49-F238E27FC236}">
                  <a16:creationId xmlns:a16="http://schemas.microsoft.com/office/drawing/2014/main" id="{46B4EA51-7195-487D-BB71-33D57D019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3136"/>
              <a:ext cx="63" cy="72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4855" name="Oval 57">
              <a:extLst>
                <a:ext uri="{FF2B5EF4-FFF2-40B4-BE49-F238E27FC236}">
                  <a16:creationId xmlns:a16="http://schemas.microsoft.com/office/drawing/2014/main" id="{F63D8E16-6879-43C2-8C2A-E44603F1D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3256"/>
              <a:ext cx="63" cy="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4856" name="Oval 58">
              <a:extLst>
                <a:ext uri="{FF2B5EF4-FFF2-40B4-BE49-F238E27FC236}">
                  <a16:creationId xmlns:a16="http://schemas.microsoft.com/office/drawing/2014/main" id="{B6CA9C2E-70A1-4C93-AC91-42C7112E3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3376"/>
              <a:ext cx="63" cy="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4857" name="Oval 59">
              <a:extLst>
                <a:ext uri="{FF2B5EF4-FFF2-40B4-BE49-F238E27FC236}">
                  <a16:creationId xmlns:a16="http://schemas.microsoft.com/office/drawing/2014/main" id="{B0BD5FDB-CBC7-49E6-8326-0786D0376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3496"/>
              <a:ext cx="63" cy="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4858" name="Line 60">
              <a:extLst>
                <a:ext uri="{FF2B5EF4-FFF2-40B4-BE49-F238E27FC236}">
                  <a16:creationId xmlns:a16="http://schemas.microsoft.com/office/drawing/2014/main" id="{8B267ECC-B8F2-4DDE-A40E-6A96204D29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184"/>
              <a:ext cx="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9" name="Line 61">
              <a:extLst>
                <a:ext uri="{FF2B5EF4-FFF2-40B4-BE49-F238E27FC236}">
                  <a16:creationId xmlns:a16="http://schemas.microsoft.com/office/drawing/2014/main" id="{B4F2E812-44E3-4E01-94F8-FA5467365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2" y="3424"/>
              <a:ext cx="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0" name="Freeform 62">
              <a:extLst>
                <a:ext uri="{FF2B5EF4-FFF2-40B4-BE49-F238E27FC236}">
                  <a16:creationId xmlns:a16="http://schemas.microsoft.com/office/drawing/2014/main" id="{16247C04-36FC-4E6E-B616-15011C817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" y="3137"/>
              <a:ext cx="312" cy="287"/>
            </a:xfrm>
            <a:custGeom>
              <a:avLst/>
              <a:gdLst>
                <a:gd name="T0" fmla="*/ 0 w 312"/>
                <a:gd name="T1" fmla="*/ 39 h 287"/>
                <a:gd name="T2" fmla="*/ 184 w 312"/>
                <a:gd name="T3" fmla="*/ 31 h 287"/>
                <a:gd name="T4" fmla="*/ 184 w 312"/>
                <a:gd name="T5" fmla="*/ 223 h 287"/>
                <a:gd name="T6" fmla="*/ 312 w 312"/>
                <a:gd name="T7" fmla="*/ 287 h 2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"/>
                <a:gd name="T13" fmla="*/ 0 h 287"/>
                <a:gd name="T14" fmla="*/ 312 w 312"/>
                <a:gd name="T15" fmla="*/ 287 h 2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" h="287">
                  <a:moveTo>
                    <a:pt x="0" y="39"/>
                  </a:moveTo>
                  <a:cubicBezTo>
                    <a:pt x="76" y="19"/>
                    <a:pt x="153" y="0"/>
                    <a:pt x="184" y="31"/>
                  </a:cubicBezTo>
                  <a:cubicBezTo>
                    <a:pt x="215" y="62"/>
                    <a:pt x="163" y="180"/>
                    <a:pt x="184" y="223"/>
                  </a:cubicBezTo>
                  <a:cubicBezTo>
                    <a:pt x="205" y="266"/>
                    <a:pt x="293" y="278"/>
                    <a:pt x="312" y="28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1" name="Oval 63">
              <a:extLst>
                <a:ext uri="{FF2B5EF4-FFF2-40B4-BE49-F238E27FC236}">
                  <a16:creationId xmlns:a16="http://schemas.microsoft.com/office/drawing/2014/main" id="{CE44D37F-A987-4AAD-917A-A7EA0B9C3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3136"/>
              <a:ext cx="63" cy="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4862" name="Oval 64">
              <a:extLst>
                <a:ext uri="{FF2B5EF4-FFF2-40B4-BE49-F238E27FC236}">
                  <a16:creationId xmlns:a16="http://schemas.microsoft.com/office/drawing/2014/main" id="{D8EDA125-61F3-43FC-B40C-816B3B8D1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3256"/>
              <a:ext cx="63" cy="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4863" name="Oval 65">
              <a:extLst>
                <a:ext uri="{FF2B5EF4-FFF2-40B4-BE49-F238E27FC236}">
                  <a16:creationId xmlns:a16="http://schemas.microsoft.com/office/drawing/2014/main" id="{DC22AECB-A504-4EC6-892D-59DD2C1E5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3376"/>
              <a:ext cx="63" cy="72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4864" name="Oval 66">
              <a:extLst>
                <a:ext uri="{FF2B5EF4-FFF2-40B4-BE49-F238E27FC236}">
                  <a16:creationId xmlns:a16="http://schemas.microsoft.com/office/drawing/2014/main" id="{1D0D242A-6C79-4CD5-B4F9-2ECF84EDA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3496"/>
              <a:ext cx="63" cy="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grpSp>
          <p:nvGrpSpPr>
            <p:cNvPr id="34865" name="Group 71">
              <a:extLst>
                <a:ext uri="{FF2B5EF4-FFF2-40B4-BE49-F238E27FC236}">
                  <a16:creationId xmlns:a16="http://schemas.microsoft.com/office/drawing/2014/main" id="{E7CA0AFE-8E03-4BC5-AFC7-2E2428F90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2" y="3120"/>
              <a:ext cx="232" cy="140"/>
              <a:chOff x="3272" y="3120"/>
              <a:chExt cx="232" cy="140"/>
            </a:xfrm>
          </p:grpSpPr>
          <p:sp>
            <p:nvSpPr>
              <p:cNvPr id="34871" name="AutoShape 67">
                <a:extLst>
                  <a:ext uri="{FF2B5EF4-FFF2-40B4-BE49-F238E27FC236}">
                    <a16:creationId xmlns:a16="http://schemas.microsoft.com/office/drawing/2014/main" id="{01F326EB-C63C-40B7-9FAD-76995C58D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0" y="3124"/>
                <a:ext cx="136" cy="136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72" name="Line 68">
                <a:extLst>
                  <a:ext uri="{FF2B5EF4-FFF2-40B4-BE49-F238E27FC236}">
                    <a16:creationId xmlns:a16="http://schemas.microsoft.com/office/drawing/2014/main" id="{5BBBD03E-3F9A-493F-9373-36562AFF7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0" y="3120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3" name="Oval 69">
                <a:extLst>
                  <a:ext uri="{FF2B5EF4-FFF2-40B4-BE49-F238E27FC236}">
                    <a16:creationId xmlns:a16="http://schemas.microsoft.com/office/drawing/2014/main" id="{A71EFCF0-BCDB-472C-9A70-C99921D1A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" y="3124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74" name="Oval 70">
                <a:extLst>
                  <a:ext uri="{FF2B5EF4-FFF2-40B4-BE49-F238E27FC236}">
                    <a16:creationId xmlns:a16="http://schemas.microsoft.com/office/drawing/2014/main" id="{12CBA5CF-9A92-41E0-92AB-C9C30829A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124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34866" name="Group 72">
              <a:extLst>
                <a:ext uri="{FF2B5EF4-FFF2-40B4-BE49-F238E27FC236}">
                  <a16:creationId xmlns:a16="http://schemas.microsoft.com/office/drawing/2014/main" id="{D07C454C-2045-49CF-8D33-597CC5807A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2" y="3364"/>
              <a:ext cx="232" cy="140"/>
              <a:chOff x="3272" y="3120"/>
              <a:chExt cx="232" cy="140"/>
            </a:xfrm>
          </p:grpSpPr>
          <p:sp>
            <p:nvSpPr>
              <p:cNvPr id="34867" name="AutoShape 73">
                <a:extLst>
                  <a:ext uri="{FF2B5EF4-FFF2-40B4-BE49-F238E27FC236}">
                    <a16:creationId xmlns:a16="http://schemas.microsoft.com/office/drawing/2014/main" id="{9275F5AA-905F-4126-9F36-FD59AE2EC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0" y="3124"/>
                <a:ext cx="136" cy="136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68" name="Line 74">
                <a:extLst>
                  <a:ext uri="{FF2B5EF4-FFF2-40B4-BE49-F238E27FC236}">
                    <a16:creationId xmlns:a16="http://schemas.microsoft.com/office/drawing/2014/main" id="{35F72D95-22B4-43FF-BFF0-8F98018CE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0" y="3120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9" name="Oval 75">
                <a:extLst>
                  <a:ext uri="{FF2B5EF4-FFF2-40B4-BE49-F238E27FC236}">
                    <a16:creationId xmlns:a16="http://schemas.microsoft.com/office/drawing/2014/main" id="{71974E6A-8A3B-43C6-AD3D-9ACC58CB7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" y="3124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70" name="Oval 76">
                <a:extLst>
                  <a:ext uri="{FF2B5EF4-FFF2-40B4-BE49-F238E27FC236}">
                    <a16:creationId xmlns:a16="http://schemas.microsoft.com/office/drawing/2014/main" id="{B988D49C-199B-4FC2-96B9-9CFFAAED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124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</p:grpSp>
      <p:grpSp>
        <p:nvGrpSpPr>
          <p:cNvPr id="34820" name="Group 1">
            <a:extLst>
              <a:ext uri="{FF2B5EF4-FFF2-40B4-BE49-F238E27FC236}">
                <a16:creationId xmlns:a16="http://schemas.microsoft.com/office/drawing/2014/main" id="{B2583B8E-E358-4B33-953C-C12774E3CF01}"/>
              </a:ext>
            </a:extLst>
          </p:cNvPr>
          <p:cNvGrpSpPr>
            <a:grpSpLocks/>
          </p:cNvGrpSpPr>
          <p:nvPr/>
        </p:nvGrpSpPr>
        <p:grpSpPr bwMode="auto">
          <a:xfrm>
            <a:off x="1314450" y="2725738"/>
            <a:ext cx="3117850" cy="1798637"/>
            <a:chOff x="1314450" y="2725980"/>
            <a:chExt cx="3117850" cy="1798638"/>
          </a:xfrm>
        </p:grpSpPr>
        <p:grpSp>
          <p:nvGrpSpPr>
            <p:cNvPr id="34821" name="Group 77">
              <a:extLst>
                <a:ext uri="{FF2B5EF4-FFF2-40B4-BE49-F238E27FC236}">
                  <a16:creationId xmlns:a16="http://schemas.microsoft.com/office/drawing/2014/main" id="{6FAF28EC-F517-4935-AEAF-C4D980BFE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3050" y="3002205"/>
              <a:ext cx="2816225" cy="1108075"/>
              <a:chOff x="336" y="2832"/>
              <a:chExt cx="2365" cy="930"/>
            </a:xfrm>
          </p:grpSpPr>
          <p:sp>
            <p:nvSpPr>
              <p:cNvPr id="34827" name="AutoShape 2">
                <a:extLst>
                  <a:ext uri="{FF2B5EF4-FFF2-40B4-BE49-F238E27FC236}">
                    <a16:creationId xmlns:a16="http://schemas.microsoft.com/office/drawing/2014/main" id="{D18030AB-1CB1-47C0-A6A2-CC64F907E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273"/>
                <a:ext cx="136" cy="136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28" name="Line 3">
                <a:extLst>
                  <a:ext uri="{FF2B5EF4-FFF2-40B4-BE49-F238E27FC236}">
                    <a16:creationId xmlns:a16="http://schemas.microsoft.com/office/drawing/2014/main" id="{6E832612-1808-4103-A569-6C0B7790A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3269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9" name="Oval 4">
                <a:extLst>
                  <a:ext uri="{FF2B5EF4-FFF2-40B4-BE49-F238E27FC236}">
                    <a16:creationId xmlns:a16="http://schemas.microsoft.com/office/drawing/2014/main" id="{890C79C8-28CB-44E0-A939-B90453030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273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30" name="Oval 5">
                <a:extLst>
                  <a:ext uri="{FF2B5EF4-FFF2-40B4-BE49-F238E27FC236}">
                    <a16:creationId xmlns:a16="http://schemas.microsoft.com/office/drawing/2014/main" id="{591C459F-0314-483B-93DC-122121600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273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31" name="AutoShape 6">
                <a:extLst>
                  <a:ext uri="{FF2B5EF4-FFF2-40B4-BE49-F238E27FC236}">
                    <a16:creationId xmlns:a16="http://schemas.microsoft.com/office/drawing/2014/main" id="{B330FD57-0607-4CD6-8970-0C4552A50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2922"/>
                <a:ext cx="136" cy="136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32" name="Line 7">
                <a:extLst>
                  <a:ext uri="{FF2B5EF4-FFF2-40B4-BE49-F238E27FC236}">
                    <a16:creationId xmlns:a16="http://schemas.microsoft.com/office/drawing/2014/main" id="{3CE672F6-0295-4B1E-A020-C6FA27983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2918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3" name="Oval 8">
                <a:extLst>
                  <a:ext uri="{FF2B5EF4-FFF2-40B4-BE49-F238E27FC236}">
                    <a16:creationId xmlns:a16="http://schemas.microsoft.com/office/drawing/2014/main" id="{F45F1FB5-C5BD-4F7E-9CDB-68AE842C2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2922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34" name="Oval 9">
                <a:extLst>
                  <a:ext uri="{FF2B5EF4-FFF2-40B4-BE49-F238E27FC236}">
                    <a16:creationId xmlns:a16="http://schemas.microsoft.com/office/drawing/2014/main" id="{4488786F-8C8D-41B1-BA67-C77ECEC1F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9" y="2922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35" name="AutoShape 10">
                <a:extLst>
                  <a:ext uri="{FF2B5EF4-FFF2-40B4-BE49-F238E27FC236}">
                    <a16:creationId xmlns:a16="http://schemas.microsoft.com/office/drawing/2014/main" id="{3B3330B7-EF11-4E49-859C-76ACFD786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" y="3626"/>
                <a:ext cx="136" cy="136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36" name="Line 11">
                <a:extLst>
                  <a:ext uri="{FF2B5EF4-FFF2-40B4-BE49-F238E27FC236}">
                    <a16:creationId xmlns:a16="http://schemas.microsoft.com/office/drawing/2014/main" id="{F36CD646-381F-49AB-B03F-97A4B46BF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9" y="3622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7" name="Oval 12">
                <a:extLst>
                  <a:ext uri="{FF2B5EF4-FFF2-40B4-BE49-F238E27FC236}">
                    <a16:creationId xmlns:a16="http://schemas.microsoft.com/office/drawing/2014/main" id="{95489CD6-9486-4893-A7C6-C16D0D401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" y="3626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38" name="Oval 13">
                <a:extLst>
                  <a:ext uri="{FF2B5EF4-FFF2-40B4-BE49-F238E27FC236}">
                    <a16:creationId xmlns:a16="http://schemas.microsoft.com/office/drawing/2014/main" id="{958E2CB6-EACC-43AA-82BB-C3A03FDB2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" y="3626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39" name="AutoShape 14">
                <a:extLst>
                  <a:ext uri="{FF2B5EF4-FFF2-40B4-BE49-F238E27FC236}">
                    <a16:creationId xmlns:a16="http://schemas.microsoft.com/office/drawing/2014/main" id="{9EA1C60B-BBE1-41A7-8531-971BB17A9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1" y="3519"/>
                <a:ext cx="136" cy="136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40" name="Line 15">
                <a:extLst>
                  <a:ext uri="{FF2B5EF4-FFF2-40B4-BE49-F238E27FC236}">
                    <a16:creationId xmlns:a16="http://schemas.microsoft.com/office/drawing/2014/main" id="{02F4BBB2-E233-4AC6-9206-7FA1C5974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1" y="351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1" name="Oval 16">
                <a:extLst>
                  <a:ext uri="{FF2B5EF4-FFF2-40B4-BE49-F238E27FC236}">
                    <a16:creationId xmlns:a16="http://schemas.microsoft.com/office/drawing/2014/main" id="{04ABE148-3BB3-44CB-A774-F6913C592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5" y="3519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42" name="Oval 17">
                <a:extLst>
                  <a:ext uri="{FF2B5EF4-FFF2-40B4-BE49-F238E27FC236}">
                    <a16:creationId xmlns:a16="http://schemas.microsoft.com/office/drawing/2014/main" id="{5121E86A-9134-4859-9DB7-B49A48ACE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3519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43" name="AutoShape 18">
                <a:extLst>
                  <a:ext uri="{FF2B5EF4-FFF2-40B4-BE49-F238E27FC236}">
                    <a16:creationId xmlns:a16="http://schemas.microsoft.com/office/drawing/2014/main" id="{4A2DBDD8-2525-402A-9021-3BA018023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" y="2836"/>
                <a:ext cx="136" cy="136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44" name="Line 19">
                <a:extLst>
                  <a:ext uri="{FF2B5EF4-FFF2-40B4-BE49-F238E27FC236}">
                    <a16:creationId xmlns:a16="http://schemas.microsoft.com/office/drawing/2014/main" id="{7CDE2386-62F5-46DF-82D7-1B38F235B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" y="2832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5" name="Oval 20">
                <a:extLst>
                  <a:ext uri="{FF2B5EF4-FFF2-40B4-BE49-F238E27FC236}">
                    <a16:creationId xmlns:a16="http://schemas.microsoft.com/office/drawing/2014/main" id="{1D93146F-E262-4264-BA6F-D8E8624C4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" y="2836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46" name="Oval 21">
                <a:extLst>
                  <a:ext uri="{FF2B5EF4-FFF2-40B4-BE49-F238E27FC236}">
                    <a16:creationId xmlns:a16="http://schemas.microsoft.com/office/drawing/2014/main" id="{FCD75F52-04B8-4D11-AD0E-FA833E362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" y="2836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4847" name="Line 23">
                <a:extLst>
                  <a:ext uri="{FF2B5EF4-FFF2-40B4-BE49-F238E27FC236}">
                    <a16:creationId xmlns:a16="http://schemas.microsoft.com/office/drawing/2014/main" id="{ECBD9552-866B-49F4-9579-BF6DE5B51A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9" y="3011"/>
                <a:ext cx="653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8" name="Line 24">
                <a:extLst>
                  <a:ext uri="{FF2B5EF4-FFF2-40B4-BE49-F238E27FC236}">
                    <a16:creationId xmlns:a16="http://schemas.microsoft.com/office/drawing/2014/main" id="{E721DE1E-7199-4662-AAA6-16664383C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8" y="3381"/>
                <a:ext cx="419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9" name="Line 25">
                <a:extLst>
                  <a:ext uri="{FF2B5EF4-FFF2-40B4-BE49-F238E27FC236}">
                    <a16:creationId xmlns:a16="http://schemas.microsoft.com/office/drawing/2014/main" id="{EA3D7DFC-E9EC-4163-9A7E-44AD71925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2" y="2925"/>
                <a:ext cx="242" cy="2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0" name="Line 26">
                <a:extLst>
                  <a:ext uri="{FF2B5EF4-FFF2-40B4-BE49-F238E27FC236}">
                    <a16:creationId xmlns:a16="http://schemas.microsoft.com/office/drawing/2014/main" id="{EA6FA730-B016-43A7-AF32-D81983FEB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0" y="3296"/>
                <a:ext cx="595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1" name="Line 27">
                <a:extLst>
                  <a:ext uri="{FF2B5EF4-FFF2-40B4-BE49-F238E27FC236}">
                    <a16:creationId xmlns:a16="http://schemas.microsoft.com/office/drawing/2014/main" id="{EE5B97C6-30AF-410B-AF74-D7B2DEDD7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70" y="3424"/>
                <a:ext cx="264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34852" name="Picture 43" descr="BD07140_">
                <a:extLst>
                  <a:ext uri="{FF2B5EF4-FFF2-40B4-BE49-F238E27FC236}">
                    <a16:creationId xmlns:a16="http://schemas.microsoft.com/office/drawing/2014/main" id="{EC987EC8-B0E8-4A13-BA57-5579E5B8AA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9" y="2898"/>
                <a:ext cx="750" cy="8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4822" name="Text Box 78">
              <a:extLst>
                <a:ext uri="{FF2B5EF4-FFF2-40B4-BE49-F238E27FC236}">
                  <a16:creationId xmlns:a16="http://schemas.microsoft.com/office/drawing/2014/main" id="{1DB67D97-65B8-449F-B858-95615DD05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563" y="2725980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1</a:t>
              </a:r>
            </a:p>
          </p:txBody>
        </p:sp>
        <p:sp>
          <p:nvSpPr>
            <p:cNvPr id="34823" name="Text Box 79">
              <a:extLst>
                <a:ext uri="{FF2B5EF4-FFF2-40B4-BE49-F238E27FC236}">
                  <a16:creationId xmlns:a16="http://schemas.microsoft.com/office/drawing/2014/main" id="{836C1039-1823-4EF5-81DF-2E353643E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650" y="4040430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2</a:t>
              </a:r>
            </a:p>
          </p:txBody>
        </p:sp>
        <p:sp>
          <p:nvSpPr>
            <p:cNvPr id="34824" name="Text Box 80">
              <a:extLst>
                <a:ext uri="{FF2B5EF4-FFF2-40B4-BE49-F238E27FC236}">
                  <a16:creationId xmlns:a16="http://schemas.microsoft.com/office/drawing/2014/main" id="{B838D76E-D551-46D4-BD5E-1D92ACE0A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250" y="4154730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3</a:t>
              </a:r>
            </a:p>
          </p:txBody>
        </p:sp>
        <p:sp>
          <p:nvSpPr>
            <p:cNvPr id="34825" name="Text Box 81">
              <a:extLst>
                <a:ext uri="{FF2B5EF4-FFF2-40B4-BE49-F238E27FC236}">
                  <a16:creationId xmlns:a16="http://schemas.microsoft.com/office/drawing/2014/main" id="{7A5BB2B1-D2F0-44E2-B797-65AD5504F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3686418"/>
              <a:ext cx="7366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 i="1"/>
                <a:t>N </a:t>
              </a:r>
              <a:r>
                <a:rPr lang="en-US" altLang="en-US" b="1"/>
                <a:t>– 1</a:t>
              </a:r>
            </a:p>
          </p:txBody>
        </p:sp>
        <p:sp>
          <p:nvSpPr>
            <p:cNvPr id="34826" name="Text Box 82">
              <a:extLst>
                <a:ext uri="{FF2B5EF4-FFF2-40B4-BE49-F238E27FC236}">
                  <a16:creationId xmlns:a16="http://schemas.microsoft.com/office/drawing/2014/main" id="{E7ED86FF-3C00-423B-997B-131526ADA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7350" y="2830755"/>
              <a:ext cx="3508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 i="1"/>
                <a:t>N</a:t>
              </a: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80">
            <a:extLst>
              <a:ext uri="{FF2B5EF4-FFF2-40B4-BE49-F238E27FC236}">
                <a16:creationId xmlns:a16="http://schemas.microsoft.com/office/drawing/2014/main" id="{67ED36DE-0F2A-445C-86A2-4008E1418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2388"/>
            <a:ext cx="75438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925" dirty="0"/>
              <a:t>Hierarchical Tele-Network Structure</a:t>
            </a:r>
          </a:p>
        </p:txBody>
      </p:sp>
      <p:grpSp>
        <p:nvGrpSpPr>
          <p:cNvPr id="36866" name="Group 1">
            <a:extLst>
              <a:ext uri="{FF2B5EF4-FFF2-40B4-BE49-F238E27FC236}">
                <a16:creationId xmlns:a16="http://schemas.microsoft.com/office/drawing/2014/main" id="{D90AA84B-3F06-43F4-942A-11FE75ACED02}"/>
              </a:ext>
            </a:extLst>
          </p:cNvPr>
          <p:cNvGrpSpPr>
            <a:grpSpLocks/>
          </p:cNvGrpSpPr>
          <p:nvPr/>
        </p:nvGrpSpPr>
        <p:grpSpPr bwMode="auto">
          <a:xfrm>
            <a:off x="1920875" y="1278743"/>
            <a:ext cx="5699125" cy="3115457"/>
            <a:chOff x="1921005" y="1278063"/>
            <a:chExt cx="5699125" cy="3115457"/>
          </a:xfrm>
        </p:grpSpPr>
        <p:grpSp>
          <p:nvGrpSpPr>
            <p:cNvPr id="36868" name="Group 160">
              <a:extLst>
                <a:ext uri="{FF2B5EF4-FFF2-40B4-BE49-F238E27FC236}">
                  <a16:creationId xmlns:a16="http://schemas.microsoft.com/office/drawing/2014/main" id="{BFED0965-8A04-4F1D-A48B-63E0FFFC2A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9580" y="1561420"/>
              <a:ext cx="5670550" cy="2832100"/>
              <a:chOff x="416" y="761"/>
              <a:chExt cx="4919" cy="2593"/>
            </a:xfrm>
          </p:grpSpPr>
          <p:sp>
            <p:nvSpPr>
              <p:cNvPr id="17424" name="Rectangle 83">
                <a:extLst>
                  <a:ext uri="{FF2B5EF4-FFF2-40B4-BE49-F238E27FC236}">
                    <a16:creationId xmlns:a16="http://schemas.microsoft.com/office/drawing/2014/main" id="{91D26057-088F-4658-9811-5B3FFA724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1742"/>
                <a:ext cx="770" cy="294"/>
              </a:xfrm>
              <a:prstGeom prst="rect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7866" tIns="33338" rIns="67866" bIns="333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r>
                  <a:rPr lang="en-US" altLang="x-none" sz="1650"/>
                  <a:t>Tandem</a:t>
                </a:r>
              </a:p>
            </p:txBody>
          </p:sp>
          <p:sp>
            <p:nvSpPr>
              <p:cNvPr id="36880" name="Line 84">
                <a:extLst>
                  <a:ext uri="{FF2B5EF4-FFF2-40B4-BE49-F238E27FC236}">
                    <a16:creationId xmlns:a16="http://schemas.microsoft.com/office/drawing/2014/main" id="{8FE89650-7DC3-4674-B391-5A74B3820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5" y="1884"/>
                <a:ext cx="540" cy="3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881" name="Group 85">
                <a:extLst>
                  <a:ext uri="{FF2B5EF4-FFF2-40B4-BE49-F238E27FC236}">
                    <a16:creationId xmlns:a16="http://schemas.microsoft.com/office/drawing/2014/main" id="{21A58E32-A75D-4D07-94BA-041D9DD72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6" y="2049"/>
                <a:ext cx="511" cy="809"/>
                <a:chOff x="496" y="3072"/>
                <a:chExt cx="511" cy="809"/>
              </a:xfrm>
            </p:grpSpPr>
            <p:sp>
              <p:nvSpPr>
                <p:cNvPr id="36943" name="Rectangle 86">
                  <a:extLst>
                    <a:ext uri="{FF2B5EF4-FFF2-40B4-BE49-F238E27FC236}">
                      <a16:creationId xmlns:a16="http://schemas.microsoft.com/office/drawing/2014/main" id="{19F99F05-B2E1-43E4-8989-8E0C6827C3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5" y="3072"/>
                  <a:ext cx="419" cy="315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/>
                    <a:t>CO</a:t>
                  </a:r>
                </a:p>
              </p:txBody>
            </p:sp>
            <p:grpSp>
              <p:nvGrpSpPr>
                <p:cNvPr id="36944" name="Group 87">
                  <a:extLst>
                    <a:ext uri="{FF2B5EF4-FFF2-40B4-BE49-F238E27FC236}">
                      <a16:creationId xmlns:a16="http://schemas.microsoft.com/office/drawing/2014/main" id="{45CDE2EF-B796-442E-BAE2-D97D75025F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6" y="3378"/>
                  <a:ext cx="511" cy="503"/>
                  <a:chOff x="528" y="2970"/>
                  <a:chExt cx="511" cy="503"/>
                </a:xfrm>
              </p:grpSpPr>
              <p:sp>
                <p:nvSpPr>
                  <p:cNvPr id="36945" name="AutoShape 88">
                    <a:extLst>
                      <a:ext uri="{FF2B5EF4-FFF2-40B4-BE49-F238E27FC236}">
                        <a16:creationId xmlns:a16="http://schemas.microsoft.com/office/drawing/2014/main" id="{35C37826-EA1A-4416-AA93-9ACC312FB2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1" y="3375"/>
                    <a:ext cx="80" cy="98"/>
                  </a:xfrm>
                  <a:prstGeom prst="triangle">
                    <a:avLst>
                      <a:gd name="adj" fmla="val 49995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46" name="Line 89">
                    <a:extLst>
                      <a:ext uri="{FF2B5EF4-FFF2-40B4-BE49-F238E27FC236}">
                        <a16:creationId xmlns:a16="http://schemas.microsoft.com/office/drawing/2014/main" id="{0B3802E2-4FD2-435D-8618-2B4A0CAB36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31" y="3372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947" name="Oval 90">
                    <a:extLst>
                      <a:ext uri="{FF2B5EF4-FFF2-40B4-BE49-F238E27FC236}">
                        <a16:creationId xmlns:a16="http://schemas.microsoft.com/office/drawing/2014/main" id="{DD549A21-6C46-4013-8CB2-6BB6BEA8B6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16" y="3375"/>
                    <a:ext cx="23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48" name="Oval 91">
                    <a:extLst>
                      <a:ext uri="{FF2B5EF4-FFF2-40B4-BE49-F238E27FC236}">
                        <a16:creationId xmlns:a16="http://schemas.microsoft.com/office/drawing/2014/main" id="{88DC93F4-CAFD-42BB-A802-67E81825DA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3" y="3375"/>
                    <a:ext cx="24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49" name="AutoShape 92">
                    <a:extLst>
                      <a:ext uri="{FF2B5EF4-FFF2-40B4-BE49-F238E27FC236}">
                        <a16:creationId xmlns:a16="http://schemas.microsoft.com/office/drawing/2014/main" id="{80E097FE-150F-4A43-B823-77FE4CD399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6" y="3367"/>
                    <a:ext cx="80" cy="98"/>
                  </a:xfrm>
                  <a:prstGeom prst="triangle">
                    <a:avLst>
                      <a:gd name="adj" fmla="val 49995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50" name="Line 93">
                    <a:extLst>
                      <a:ext uri="{FF2B5EF4-FFF2-40B4-BE49-F238E27FC236}">
                        <a16:creationId xmlns:a16="http://schemas.microsoft.com/office/drawing/2014/main" id="{D264826F-420D-4920-9235-411E85BF95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6" y="3364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951" name="Oval 94">
                    <a:extLst>
                      <a:ext uri="{FF2B5EF4-FFF2-40B4-BE49-F238E27FC236}">
                        <a16:creationId xmlns:a16="http://schemas.microsoft.com/office/drawing/2014/main" id="{F3980734-EC80-426C-A114-1C99EDB8DA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1" y="3367"/>
                    <a:ext cx="23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52" name="Oval 95">
                    <a:extLst>
                      <a:ext uri="{FF2B5EF4-FFF2-40B4-BE49-F238E27FC236}">
                        <a16:creationId xmlns:a16="http://schemas.microsoft.com/office/drawing/2014/main" id="{6FA616DD-CC77-4B72-AF70-A72C1FE5EC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367"/>
                    <a:ext cx="23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53" name="Line 96">
                    <a:extLst>
                      <a:ext uri="{FF2B5EF4-FFF2-40B4-BE49-F238E27FC236}">
                        <a16:creationId xmlns:a16="http://schemas.microsoft.com/office/drawing/2014/main" id="{95A07E81-85F4-42B5-9C1A-D40EF8F482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91" y="2982"/>
                    <a:ext cx="144" cy="3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954" name="Line 97">
                    <a:extLst>
                      <a:ext uri="{FF2B5EF4-FFF2-40B4-BE49-F238E27FC236}">
                        <a16:creationId xmlns:a16="http://schemas.microsoft.com/office/drawing/2014/main" id="{DE9C8441-31CD-4E50-BE74-92CD89A7DC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2" y="2970"/>
                    <a:ext cx="144" cy="4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427" name="Rectangle 98">
                <a:extLst>
                  <a:ext uri="{FF2B5EF4-FFF2-40B4-BE49-F238E27FC236}">
                    <a16:creationId xmlns:a16="http://schemas.microsoft.com/office/drawing/2014/main" id="{587FC4F9-829E-4A9B-BCFC-F96C49E44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5" y="761"/>
                <a:ext cx="432" cy="29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7866" tIns="33338" rIns="67866" bIns="333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r>
                  <a:rPr lang="en-US" altLang="x-none" sz="1650"/>
                  <a:t>Toll</a:t>
                </a:r>
              </a:p>
            </p:txBody>
          </p:sp>
          <p:sp>
            <p:nvSpPr>
              <p:cNvPr id="36883" name="Line 99">
                <a:extLst>
                  <a:ext uri="{FF2B5EF4-FFF2-40B4-BE49-F238E27FC236}">
                    <a16:creationId xmlns:a16="http://schemas.microsoft.com/office/drawing/2014/main" id="{9EECA818-ECF4-4C7D-819F-261CCD434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7" y="1061"/>
                <a:ext cx="778" cy="648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884" name="Group 100">
                <a:extLst>
                  <a:ext uri="{FF2B5EF4-FFF2-40B4-BE49-F238E27FC236}">
                    <a16:creationId xmlns:a16="http://schemas.microsoft.com/office/drawing/2014/main" id="{C8866F7A-B83F-4F99-98F8-717B4CFFDC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2545"/>
                <a:ext cx="511" cy="809"/>
                <a:chOff x="496" y="3072"/>
                <a:chExt cx="511" cy="809"/>
              </a:xfrm>
            </p:grpSpPr>
            <p:sp>
              <p:nvSpPr>
                <p:cNvPr id="36931" name="Rectangle 101">
                  <a:extLst>
                    <a:ext uri="{FF2B5EF4-FFF2-40B4-BE49-F238E27FC236}">
                      <a16:creationId xmlns:a16="http://schemas.microsoft.com/office/drawing/2014/main" id="{D618E6AA-DA05-441F-8A6E-1F918EB0CA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5" y="3072"/>
                  <a:ext cx="419" cy="315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/>
                    <a:t>CO</a:t>
                  </a:r>
                </a:p>
              </p:txBody>
            </p:sp>
            <p:grpSp>
              <p:nvGrpSpPr>
                <p:cNvPr id="36932" name="Group 102">
                  <a:extLst>
                    <a:ext uri="{FF2B5EF4-FFF2-40B4-BE49-F238E27FC236}">
                      <a16:creationId xmlns:a16="http://schemas.microsoft.com/office/drawing/2014/main" id="{E3C303E5-A744-494F-9FDE-B353EC2B04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6" y="3378"/>
                  <a:ext cx="511" cy="503"/>
                  <a:chOff x="528" y="2970"/>
                  <a:chExt cx="511" cy="503"/>
                </a:xfrm>
              </p:grpSpPr>
              <p:sp>
                <p:nvSpPr>
                  <p:cNvPr id="36933" name="AutoShape 103">
                    <a:extLst>
                      <a:ext uri="{FF2B5EF4-FFF2-40B4-BE49-F238E27FC236}">
                        <a16:creationId xmlns:a16="http://schemas.microsoft.com/office/drawing/2014/main" id="{3F5D96BF-C046-4C29-B10F-8790CB14F3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1" y="3375"/>
                    <a:ext cx="80" cy="98"/>
                  </a:xfrm>
                  <a:prstGeom prst="triangle">
                    <a:avLst>
                      <a:gd name="adj" fmla="val 49995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34" name="Line 104">
                    <a:extLst>
                      <a:ext uri="{FF2B5EF4-FFF2-40B4-BE49-F238E27FC236}">
                        <a16:creationId xmlns:a16="http://schemas.microsoft.com/office/drawing/2014/main" id="{5F00BC5B-9D74-421B-A3CF-B3880A5435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31" y="3372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935" name="Oval 105">
                    <a:extLst>
                      <a:ext uri="{FF2B5EF4-FFF2-40B4-BE49-F238E27FC236}">
                        <a16:creationId xmlns:a16="http://schemas.microsoft.com/office/drawing/2014/main" id="{219513BF-0B11-439F-80BC-D7EEA236F9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16" y="3375"/>
                    <a:ext cx="23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36" name="Oval 106">
                    <a:extLst>
                      <a:ext uri="{FF2B5EF4-FFF2-40B4-BE49-F238E27FC236}">
                        <a16:creationId xmlns:a16="http://schemas.microsoft.com/office/drawing/2014/main" id="{F583F794-0FF5-4A48-9B68-1E0D0B7D3C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3" y="3375"/>
                    <a:ext cx="24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37" name="AutoShape 107">
                    <a:extLst>
                      <a:ext uri="{FF2B5EF4-FFF2-40B4-BE49-F238E27FC236}">
                        <a16:creationId xmlns:a16="http://schemas.microsoft.com/office/drawing/2014/main" id="{FD14E07B-9130-47AB-839F-E12A67CD2B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6" y="3367"/>
                    <a:ext cx="80" cy="98"/>
                  </a:xfrm>
                  <a:prstGeom prst="triangle">
                    <a:avLst>
                      <a:gd name="adj" fmla="val 49995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38" name="Line 108">
                    <a:extLst>
                      <a:ext uri="{FF2B5EF4-FFF2-40B4-BE49-F238E27FC236}">
                        <a16:creationId xmlns:a16="http://schemas.microsoft.com/office/drawing/2014/main" id="{39CA1981-520A-4111-83F7-35EF26B741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6" y="3364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939" name="Oval 109">
                    <a:extLst>
                      <a:ext uri="{FF2B5EF4-FFF2-40B4-BE49-F238E27FC236}">
                        <a16:creationId xmlns:a16="http://schemas.microsoft.com/office/drawing/2014/main" id="{25EC6E60-DFA2-40E1-8C3B-B28EF7B6CA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1" y="3367"/>
                    <a:ext cx="23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40" name="Oval 110">
                    <a:extLst>
                      <a:ext uri="{FF2B5EF4-FFF2-40B4-BE49-F238E27FC236}">
                        <a16:creationId xmlns:a16="http://schemas.microsoft.com/office/drawing/2014/main" id="{8D826A86-7E5A-445E-9FEC-C29CA6BE5F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367"/>
                    <a:ext cx="23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41" name="Line 111">
                    <a:extLst>
                      <a:ext uri="{FF2B5EF4-FFF2-40B4-BE49-F238E27FC236}">
                        <a16:creationId xmlns:a16="http://schemas.microsoft.com/office/drawing/2014/main" id="{5FEAB92C-88EC-4B82-A76E-E55EF92BD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91" y="2982"/>
                    <a:ext cx="144" cy="3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942" name="Line 112">
                    <a:extLst>
                      <a:ext uri="{FF2B5EF4-FFF2-40B4-BE49-F238E27FC236}">
                        <a16:creationId xmlns:a16="http://schemas.microsoft.com/office/drawing/2014/main" id="{227C7586-CA1E-472C-9052-0975299E72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2" y="2970"/>
                    <a:ext cx="144" cy="4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6885" name="Group 113">
                <a:extLst>
                  <a:ext uri="{FF2B5EF4-FFF2-40B4-BE49-F238E27FC236}">
                    <a16:creationId xmlns:a16="http://schemas.microsoft.com/office/drawing/2014/main" id="{927BFFB7-3AE4-47F2-AADF-C3B1D52896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4" y="2521"/>
                <a:ext cx="511" cy="809"/>
                <a:chOff x="496" y="3072"/>
                <a:chExt cx="511" cy="809"/>
              </a:xfrm>
            </p:grpSpPr>
            <p:sp>
              <p:nvSpPr>
                <p:cNvPr id="36919" name="Rectangle 114">
                  <a:extLst>
                    <a:ext uri="{FF2B5EF4-FFF2-40B4-BE49-F238E27FC236}">
                      <a16:creationId xmlns:a16="http://schemas.microsoft.com/office/drawing/2014/main" id="{601EFB0F-735F-4A04-A8B7-F4E38202BE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5" y="3072"/>
                  <a:ext cx="424" cy="315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67866" tIns="33338" rIns="67866" bIns="333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/>
                    <a:t>CO</a:t>
                  </a:r>
                </a:p>
              </p:txBody>
            </p:sp>
            <p:grpSp>
              <p:nvGrpSpPr>
                <p:cNvPr id="36920" name="Group 115">
                  <a:extLst>
                    <a:ext uri="{FF2B5EF4-FFF2-40B4-BE49-F238E27FC236}">
                      <a16:creationId xmlns:a16="http://schemas.microsoft.com/office/drawing/2014/main" id="{4907511A-ECD0-4F9D-AD87-52A0A4E1A5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6" y="3378"/>
                  <a:ext cx="511" cy="503"/>
                  <a:chOff x="528" y="2970"/>
                  <a:chExt cx="511" cy="503"/>
                </a:xfrm>
              </p:grpSpPr>
              <p:sp>
                <p:nvSpPr>
                  <p:cNvPr id="36921" name="AutoShape 116">
                    <a:extLst>
                      <a:ext uri="{FF2B5EF4-FFF2-40B4-BE49-F238E27FC236}">
                        <a16:creationId xmlns:a16="http://schemas.microsoft.com/office/drawing/2014/main" id="{7AD5FC53-6D42-46C1-93E7-98F83678D4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1" y="3375"/>
                    <a:ext cx="80" cy="98"/>
                  </a:xfrm>
                  <a:prstGeom prst="triangle">
                    <a:avLst>
                      <a:gd name="adj" fmla="val 49995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22" name="Line 117">
                    <a:extLst>
                      <a:ext uri="{FF2B5EF4-FFF2-40B4-BE49-F238E27FC236}">
                        <a16:creationId xmlns:a16="http://schemas.microsoft.com/office/drawing/2014/main" id="{1926E48A-CE3B-460F-A200-CCA4319EFD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31" y="3372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923" name="Oval 118">
                    <a:extLst>
                      <a:ext uri="{FF2B5EF4-FFF2-40B4-BE49-F238E27FC236}">
                        <a16:creationId xmlns:a16="http://schemas.microsoft.com/office/drawing/2014/main" id="{1D409214-9DF0-48A0-A17E-1AB9446D9C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16" y="3375"/>
                    <a:ext cx="23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24" name="Oval 119">
                    <a:extLst>
                      <a:ext uri="{FF2B5EF4-FFF2-40B4-BE49-F238E27FC236}">
                        <a16:creationId xmlns:a16="http://schemas.microsoft.com/office/drawing/2014/main" id="{52B8F31F-EE0F-42B6-8E2B-08F2015E85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3" y="3375"/>
                    <a:ext cx="24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25" name="AutoShape 120">
                    <a:extLst>
                      <a:ext uri="{FF2B5EF4-FFF2-40B4-BE49-F238E27FC236}">
                        <a16:creationId xmlns:a16="http://schemas.microsoft.com/office/drawing/2014/main" id="{904FBD0A-E4AF-494D-A1BD-BE85814C26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6" y="3367"/>
                    <a:ext cx="80" cy="98"/>
                  </a:xfrm>
                  <a:prstGeom prst="triangle">
                    <a:avLst>
                      <a:gd name="adj" fmla="val 49995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26" name="Line 121">
                    <a:extLst>
                      <a:ext uri="{FF2B5EF4-FFF2-40B4-BE49-F238E27FC236}">
                        <a16:creationId xmlns:a16="http://schemas.microsoft.com/office/drawing/2014/main" id="{553C99EC-C113-4D74-A28A-CBB804BD57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6" y="3364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927" name="Oval 122">
                    <a:extLst>
                      <a:ext uri="{FF2B5EF4-FFF2-40B4-BE49-F238E27FC236}">
                        <a16:creationId xmlns:a16="http://schemas.microsoft.com/office/drawing/2014/main" id="{74BC2FFA-B966-4FC0-8AB8-9FF06B0611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1" y="3367"/>
                    <a:ext cx="23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28" name="Oval 123">
                    <a:extLst>
                      <a:ext uri="{FF2B5EF4-FFF2-40B4-BE49-F238E27FC236}">
                        <a16:creationId xmlns:a16="http://schemas.microsoft.com/office/drawing/2014/main" id="{C6F512E9-9B3B-4B67-A5D9-BFF6F1FDE2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367"/>
                    <a:ext cx="23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29" name="Line 124">
                    <a:extLst>
                      <a:ext uri="{FF2B5EF4-FFF2-40B4-BE49-F238E27FC236}">
                        <a16:creationId xmlns:a16="http://schemas.microsoft.com/office/drawing/2014/main" id="{1F262DA9-0F90-41FB-9A55-C0B994FCA6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91" y="2982"/>
                    <a:ext cx="144" cy="3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930" name="Line 125">
                    <a:extLst>
                      <a:ext uri="{FF2B5EF4-FFF2-40B4-BE49-F238E27FC236}">
                        <a16:creationId xmlns:a16="http://schemas.microsoft.com/office/drawing/2014/main" id="{A0BF749C-39F3-4C68-B7EC-FAD8F6DFD7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2" y="2970"/>
                    <a:ext cx="144" cy="4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6886" name="Group 126">
                <a:extLst>
                  <a:ext uri="{FF2B5EF4-FFF2-40B4-BE49-F238E27FC236}">
                    <a16:creationId xmlns:a16="http://schemas.microsoft.com/office/drawing/2014/main" id="{042C51EE-2A4F-4C18-B298-2CF25AB8E7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305"/>
                <a:ext cx="511" cy="809"/>
                <a:chOff x="496" y="3072"/>
                <a:chExt cx="511" cy="809"/>
              </a:xfrm>
            </p:grpSpPr>
            <p:sp>
              <p:nvSpPr>
                <p:cNvPr id="36907" name="Rectangle 127">
                  <a:extLst>
                    <a:ext uri="{FF2B5EF4-FFF2-40B4-BE49-F238E27FC236}">
                      <a16:creationId xmlns:a16="http://schemas.microsoft.com/office/drawing/2014/main" id="{5FB5F4BC-273B-45EE-9D14-67717E358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072"/>
                  <a:ext cx="419" cy="315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/>
                    <a:t>CO</a:t>
                  </a:r>
                </a:p>
              </p:txBody>
            </p:sp>
            <p:grpSp>
              <p:nvGrpSpPr>
                <p:cNvPr id="36908" name="Group 128">
                  <a:extLst>
                    <a:ext uri="{FF2B5EF4-FFF2-40B4-BE49-F238E27FC236}">
                      <a16:creationId xmlns:a16="http://schemas.microsoft.com/office/drawing/2014/main" id="{A1AB1D6A-BFD7-4B04-AF93-65B85FB94F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6" y="3378"/>
                  <a:ext cx="511" cy="503"/>
                  <a:chOff x="528" y="2970"/>
                  <a:chExt cx="511" cy="503"/>
                </a:xfrm>
              </p:grpSpPr>
              <p:sp>
                <p:nvSpPr>
                  <p:cNvPr id="36909" name="AutoShape 129">
                    <a:extLst>
                      <a:ext uri="{FF2B5EF4-FFF2-40B4-BE49-F238E27FC236}">
                        <a16:creationId xmlns:a16="http://schemas.microsoft.com/office/drawing/2014/main" id="{C00BA363-C539-4A97-B85C-8AB08534E0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1" y="3375"/>
                    <a:ext cx="80" cy="98"/>
                  </a:xfrm>
                  <a:prstGeom prst="triangle">
                    <a:avLst>
                      <a:gd name="adj" fmla="val 49995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10" name="Line 130">
                    <a:extLst>
                      <a:ext uri="{FF2B5EF4-FFF2-40B4-BE49-F238E27FC236}">
                        <a16:creationId xmlns:a16="http://schemas.microsoft.com/office/drawing/2014/main" id="{5A55F8FC-87A8-434F-98A6-13E25355C4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31" y="3372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911" name="Oval 131">
                    <a:extLst>
                      <a:ext uri="{FF2B5EF4-FFF2-40B4-BE49-F238E27FC236}">
                        <a16:creationId xmlns:a16="http://schemas.microsoft.com/office/drawing/2014/main" id="{37F46777-163F-4771-9478-BBB34ED329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16" y="3375"/>
                    <a:ext cx="23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12" name="Oval 132">
                    <a:extLst>
                      <a:ext uri="{FF2B5EF4-FFF2-40B4-BE49-F238E27FC236}">
                        <a16:creationId xmlns:a16="http://schemas.microsoft.com/office/drawing/2014/main" id="{DF7961A6-6C87-4030-8176-E85BD26594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3" y="3375"/>
                    <a:ext cx="24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13" name="AutoShape 133">
                    <a:extLst>
                      <a:ext uri="{FF2B5EF4-FFF2-40B4-BE49-F238E27FC236}">
                        <a16:creationId xmlns:a16="http://schemas.microsoft.com/office/drawing/2014/main" id="{6DBEACB9-E93B-4242-9AD3-1E632329E0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6" y="3367"/>
                    <a:ext cx="80" cy="98"/>
                  </a:xfrm>
                  <a:prstGeom prst="triangle">
                    <a:avLst>
                      <a:gd name="adj" fmla="val 49995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14" name="Line 134">
                    <a:extLst>
                      <a:ext uri="{FF2B5EF4-FFF2-40B4-BE49-F238E27FC236}">
                        <a16:creationId xmlns:a16="http://schemas.microsoft.com/office/drawing/2014/main" id="{1D45AC11-5E0D-431D-BBD7-533391D9E6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6" y="3364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915" name="Oval 135">
                    <a:extLst>
                      <a:ext uri="{FF2B5EF4-FFF2-40B4-BE49-F238E27FC236}">
                        <a16:creationId xmlns:a16="http://schemas.microsoft.com/office/drawing/2014/main" id="{0FE98DB1-DB72-4AE9-B014-EE5155FD08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1" y="3367"/>
                    <a:ext cx="23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16" name="Oval 136">
                    <a:extLst>
                      <a:ext uri="{FF2B5EF4-FFF2-40B4-BE49-F238E27FC236}">
                        <a16:creationId xmlns:a16="http://schemas.microsoft.com/office/drawing/2014/main" id="{1AF542F8-6313-4334-A145-E671D2B000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367"/>
                    <a:ext cx="23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17" name="Line 137">
                    <a:extLst>
                      <a:ext uri="{FF2B5EF4-FFF2-40B4-BE49-F238E27FC236}">
                        <a16:creationId xmlns:a16="http://schemas.microsoft.com/office/drawing/2014/main" id="{A8F9BC7E-E4FD-4B52-9AB7-514A9B8586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91" y="2982"/>
                    <a:ext cx="144" cy="3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918" name="Line 138">
                    <a:extLst>
                      <a:ext uri="{FF2B5EF4-FFF2-40B4-BE49-F238E27FC236}">
                        <a16:creationId xmlns:a16="http://schemas.microsoft.com/office/drawing/2014/main" id="{888330D5-F0CB-45C9-8987-6F7733BEE5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2" y="2970"/>
                    <a:ext cx="144" cy="4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6887" name="Group 139">
                <a:extLst>
                  <a:ext uri="{FF2B5EF4-FFF2-40B4-BE49-F238E27FC236}">
                    <a16:creationId xmlns:a16="http://schemas.microsoft.com/office/drawing/2014/main" id="{187BDE56-F95E-4F19-A0A0-D8203914B1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24" y="1777"/>
                <a:ext cx="511" cy="809"/>
                <a:chOff x="496" y="3072"/>
                <a:chExt cx="511" cy="809"/>
              </a:xfrm>
            </p:grpSpPr>
            <p:sp>
              <p:nvSpPr>
                <p:cNvPr id="36895" name="Rectangle 140">
                  <a:extLst>
                    <a:ext uri="{FF2B5EF4-FFF2-40B4-BE49-F238E27FC236}">
                      <a16:creationId xmlns:a16="http://schemas.microsoft.com/office/drawing/2014/main" id="{207D2265-C3E1-4262-AFC1-25521C01D4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5" y="3072"/>
                  <a:ext cx="419" cy="315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/>
                    <a:t>CO</a:t>
                  </a:r>
                </a:p>
              </p:txBody>
            </p:sp>
            <p:grpSp>
              <p:nvGrpSpPr>
                <p:cNvPr id="36896" name="Group 141">
                  <a:extLst>
                    <a:ext uri="{FF2B5EF4-FFF2-40B4-BE49-F238E27FC236}">
                      <a16:creationId xmlns:a16="http://schemas.microsoft.com/office/drawing/2014/main" id="{05A71610-9DCA-422D-88D0-A2AD0139D6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6" y="3378"/>
                  <a:ext cx="511" cy="503"/>
                  <a:chOff x="528" y="2970"/>
                  <a:chExt cx="511" cy="503"/>
                </a:xfrm>
              </p:grpSpPr>
              <p:sp>
                <p:nvSpPr>
                  <p:cNvPr id="36897" name="AutoShape 142">
                    <a:extLst>
                      <a:ext uri="{FF2B5EF4-FFF2-40B4-BE49-F238E27FC236}">
                        <a16:creationId xmlns:a16="http://schemas.microsoft.com/office/drawing/2014/main" id="{04AA442B-8C41-4958-9D11-6166434E74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1" y="3375"/>
                    <a:ext cx="80" cy="98"/>
                  </a:xfrm>
                  <a:prstGeom prst="triangle">
                    <a:avLst>
                      <a:gd name="adj" fmla="val 49995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898" name="Line 143">
                    <a:extLst>
                      <a:ext uri="{FF2B5EF4-FFF2-40B4-BE49-F238E27FC236}">
                        <a16:creationId xmlns:a16="http://schemas.microsoft.com/office/drawing/2014/main" id="{7BB2B091-5230-4763-96E3-4A530D5336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31" y="3372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899" name="Oval 144">
                    <a:extLst>
                      <a:ext uri="{FF2B5EF4-FFF2-40B4-BE49-F238E27FC236}">
                        <a16:creationId xmlns:a16="http://schemas.microsoft.com/office/drawing/2014/main" id="{CB4A179B-54E7-46C8-B148-47B0CDD0B9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16" y="3375"/>
                    <a:ext cx="23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00" name="Oval 145">
                    <a:extLst>
                      <a:ext uri="{FF2B5EF4-FFF2-40B4-BE49-F238E27FC236}">
                        <a16:creationId xmlns:a16="http://schemas.microsoft.com/office/drawing/2014/main" id="{27E150A4-6D39-4CD7-A3EF-2CABEFE179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3" y="3375"/>
                    <a:ext cx="24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01" name="AutoShape 146">
                    <a:extLst>
                      <a:ext uri="{FF2B5EF4-FFF2-40B4-BE49-F238E27FC236}">
                        <a16:creationId xmlns:a16="http://schemas.microsoft.com/office/drawing/2014/main" id="{32B83CF0-D039-479F-8CAF-3BAEB05E57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6" y="3367"/>
                    <a:ext cx="80" cy="98"/>
                  </a:xfrm>
                  <a:prstGeom prst="triangle">
                    <a:avLst>
                      <a:gd name="adj" fmla="val 49995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02" name="Line 147">
                    <a:extLst>
                      <a:ext uri="{FF2B5EF4-FFF2-40B4-BE49-F238E27FC236}">
                        <a16:creationId xmlns:a16="http://schemas.microsoft.com/office/drawing/2014/main" id="{C04E759D-83E0-41E8-8230-D6E06B88F3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6" y="3364"/>
                    <a:ext cx="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903" name="Oval 148">
                    <a:extLst>
                      <a:ext uri="{FF2B5EF4-FFF2-40B4-BE49-F238E27FC236}">
                        <a16:creationId xmlns:a16="http://schemas.microsoft.com/office/drawing/2014/main" id="{5DF06E3C-1F8C-42C4-82F0-03593A9685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1" y="3367"/>
                    <a:ext cx="23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04" name="Oval 149">
                    <a:extLst>
                      <a:ext uri="{FF2B5EF4-FFF2-40B4-BE49-F238E27FC236}">
                        <a16:creationId xmlns:a16="http://schemas.microsoft.com/office/drawing/2014/main" id="{8871DA6A-5E3A-4768-8818-C2DD8C6C19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367"/>
                    <a:ext cx="23" cy="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36905" name="Line 150">
                    <a:extLst>
                      <a:ext uri="{FF2B5EF4-FFF2-40B4-BE49-F238E27FC236}">
                        <a16:creationId xmlns:a16="http://schemas.microsoft.com/office/drawing/2014/main" id="{120FF386-A676-420D-845D-EC5ACEDC04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91" y="2982"/>
                    <a:ext cx="144" cy="3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906" name="Line 151">
                    <a:extLst>
                      <a:ext uri="{FF2B5EF4-FFF2-40B4-BE49-F238E27FC236}">
                        <a16:creationId xmlns:a16="http://schemas.microsoft.com/office/drawing/2014/main" id="{17BAADA5-79D4-4433-9751-930B55BC62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2" y="2970"/>
                    <a:ext cx="144" cy="4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6888" name="Line 152">
                <a:extLst>
                  <a:ext uri="{FF2B5EF4-FFF2-40B4-BE49-F238E27FC236}">
                    <a16:creationId xmlns:a16="http://schemas.microsoft.com/office/drawing/2014/main" id="{758D3BC0-B290-47C6-9ECD-A1783F5BC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7" y="2044"/>
                <a:ext cx="164" cy="4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9" name="Line 153">
                <a:extLst>
                  <a:ext uri="{FF2B5EF4-FFF2-40B4-BE49-F238E27FC236}">
                    <a16:creationId xmlns:a16="http://schemas.microsoft.com/office/drawing/2014/main" id="{A9E5CB23-B52F-42F5-B8D9-5263461E4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5" y="2052"/>
                <a:ext cx="540" cy="4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5" name="Rectangle 154">
                <a:extLst>
                  <a:ext uri="{FF2B5EF4-FFF2-40B4-BE49-F238E27FC236}">
                    <a16:creationId xmlns:a16="http://schemas.microsoft.com/office/drawing/2014/main" id="{42624E5D-33CA-47F3-B315-391EC3D0B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1261"/>
                <a:ext cx="770" cy="294"/>
              </a:xfrm>
              <a:prstGeom prst="rect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7866" tIns="33338" rIns="67866" bIns="333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r>
                  <a:rPr lang="en-US" altLang="x-none" sz="1650"/>
                  <a:t>Tandem</a:t>
                </a:r>
              </a:p>
            </p:txBody>
          </p:sp>
          <p:sp>
            <p:nvSpPr>
              <p:cNvPr id="36891" name="Line 155">
                <a:extLst>
                  <a:ext uri="{FF2B5EF4-FFF2-40B4-BE49-F238E27FC236}">
                    <a16:creationId xmlns:a16="http://schemas.microsoft.com/office/drawing/2014/main" id="{0BDE23C6-AD99-46C2-9CAB-E383B3AFB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5" y="1564"/>
                <a:ext cx="4" cy="7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2" name="Line 156">
                <a:extLst>
                  <a:ext uri="{FF2B5EF4-FFF2-40B4-BE49-F238E27FC236}">
                    <a16:creationId xmlns:a16="http://schemas.microsoft.com/office/drawing/2014/main" id="{BDD34771-5F86-4AD9-A8D0-C21431D09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5" y="1580"/>
                <a:ext cx="692" cy="3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3" name="Line 157">
                <a:extLst>
                  <a:ext uri="{FF2B5EF4-FFF2-40B4-BE49-F238E27FC236}">
                    <a16:creationId xmlns:a16="http://schemas.microsoft.com/office/drawing/2014/main" id="{3D27C919-72B9-4BA5-8F0A-300F7A4E1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9" y="1061"/>
                <a:ext cx="950" cy="35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4" name="Line 158">
                <a:extLst>
                  <a:ext uri="{FF2B5EF4-FFF2-40B4-BE49-F238E27FC236}">
                    <a16:creationId xmlns:a16="http://schemas.microsoft.com/office/drawing/2014/main" id="{5C9A82AD-8950-4AF6-8D5E-FC3A988C7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8" y="2601"/>
                <a:ext cx="5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69" name="Text Box 159">
              <a:extLst>
                <a:ext uri="{FF2B5EF4-FFF2-40B4-BE49-F238E27FC236}">
                  <a16:creationId xmlns:a16="http://schemas.microsoft.com/office/drawing/2014/main" id="{21CF4BB5-60AA-4D40-BD35-F90D164A3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1005" y="1455058"/>
              <a:ext cx="167640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CO = central office</a:t>
              </a:r>
            </a:p>
          </p:txBody>
        </p:sp>
        <p:sp>
          <p:nvSpPr>
            <p:cNvPr id="36870" name="Text Box 161">
              <a:extLst>
                <a:ext uri="{FF2B5EF4-FFF2-40B4-BE49-F238E27FC236}">
                  <a16:creationId xmlns:a16="http://schemas.microsoft.com/office/drawing/2014/main" id="{0300DE64-7B37-41D6-AB73-61BBD1CC2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618" y="3712483"/>
              <a:ext cx="10302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last mile</a:t>
              </a:r>
            </a:p>
          </p:txBody>
        </p:sp>
        <p:sp>
          <p:nvSpPr>
            <p:cNvPr id="36871" name="Line 162">
              <a:extLst>
                <a:ext uri="{FF2B5EF4-FFF2-40B4-BE49-F238E27FC236}">
                  <a16:creationId xmlns:a16="http://schemas.microsoft.com/office/drawing/2014/main" id="{BE91511E-BCA2-4362-9F53-84A4D7813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39005" y="3834720"/>
              <a:ext cx="401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72" name="Text Box 163">
              <a:extLst>
                <a:ext uri="{FF2B5EF4-FFF2-40B4-BE49-F238E27FC236}">
                  <a16:creationId xmlns:a16="http://schemas.microsoft.com/office/drawing/2014/main" id="{BB279930-46F0-42B5-B4BC-AA20BA19B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5580" y="2263095"/>
              <a:ext cx="812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trunks</a:t>
              </a:r>
            </a:p>
          </p:txBody>
        </p:sp>
        <p:sp>
          <p:nvSpPr>
            <p:cNvPr id="36873" name="Line 164">
              <a:extLst>
                <a:ext uri="{FF2B5EF4-FFF2-40B4-BE49-F238E27FC236}">
                  <a16:creationId xmlns:a16="http://schemas.microsoft.com/office/drawing/2014/main" id="{04C0B5D2-413E-41CD-A90D-5B5955B81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6330" y="2385333"/>
              <a:ext cx="401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74" name="Text Box 165">
              <a:extLst>
                <a:ext uri="{FF2B5EF4-FFF2-40B4-BE49-F238E27FC236}">
                  <a16:creationId xmlns:a16="http://schemas.microsoft.com/office/drawing/2014/main" id="{E07EE14B-8BB6-4F49-AFB2-32B91D1DB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749" y="1278063"/>
              <a:ext cx="11334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switching</a:t>
              </a:r>
            </a:p>
          </p:txBody>
        </p:sp>
        <p:sp>
          <p:nvSpPr>
            <p:cNvPr id="36875" name="Line 167">
              <a:extLst>
                <a:ext uri="{FF2B5EF4-FFF2-40B4-BE49-F238E27FC236}">
                  <a16:creationId xmlns:a16="http://schemas.microsoft.com/office/drawing/2014/main" id="{3EDAC7CE-300D-4454-BC2D-20B29C9C0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1168" y="1407433"/>
              <a:ext cx="0" cy="17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76" name="Line 168">
              <a:extLst>
                <a:ext uri="{FF2B5EF4-FFF2-40B4-BE49-F238E27FC236}">
                  <a16:creationId xmlns:a16="http://schemas.microsoft.com/office/drawing/2014/main" id="{417E9645-5394-43D0-8782-886E5B64C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730" y="1405845"/>
              <a:ext cx="0" cy="176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77" name="Line 169">
              <a:extLst>
                <a:ext uri="{FF2B5EF4-FFF2-40B4-BE49-F238E27FC236}">
                  <a16:creationId xmlns:a16="http://schemas.microsoft.com/office/drawing/2014/main" id="{3DD9CB4B-8630-4876-A4C9-E5503B10D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768" y="1402670"/>
              <a:ext cx="0" cy="176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78" name="Line 170">
              <a:extLst>
                <a:ext uri="{FF2B5EF4-FFF2-40B4-BE49-F238E27FC236}">
                  <a16:creationId xmlns:a16="http://schemas.microsoft.com/office/drawing/2014/main" id="{D9B297E6-F0EE-44D9-9762-DD8C56745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743" y="1397908"/>
              <a:ext cx="0" cy="17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0" name="Rectangle 42">
            <a:extLst>
              <a:ext uri="{FF2B5EF4-FFF2-40B4-BE49-F238E27FC236}">
                <a16:creationId xmlns:a16="http://schemas.microsoft.com/office/drawing/2014/main" id="{FEAECFE1-B518-4101-AC6B-23FD350C4EF0}"/>
              </a:ext>
            </a:extLst>
          </p:cNvPr>
          <p:cNvSpPr txBox="1">
            <a:spLocks noChangeArrowheads="1"/>
          </p:cNvSpPr>
          <p:nvPr/>
        </p:nvSpPr>
        <p:spPr>
          <a:xfrm>
            <a:off x="650875" y="850900"/>
            <a:ext cx="7442200" cy="528638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x-none" sz="2250" kern="0" dirty="0"/>
              <a:t>End-to-end connection requires collaborative switching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8F4570E7-894E-473B-8266-D00952F12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0" y="73025"/>
            <a:ext cx="55880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Elements of Telephone Networks</a:t>
            </a:r>
          </a:p>
        </p:txBody>
      </p:sp>
      <p:sp>
        <p:nvSpPr>
          <p:cNvPr id="808963" name="Rectangle 3">
            <a:extLst>
              <a:ext uri="{FF2B5EF4-FFF2-40B4-BE49-F238E27FC236}">
                <a16:creationId xmlns:a16="http://schemas.microsoft.com/office/drawing/2014/main" id="{D47A8718-EB22-4ED0-B0D2-ECDA744A5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51125" y="896938"/>
            <a:ext cx="6127750" cy="3441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/>
              <a:t>Digital transmission &amp; switching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/>
              <a:t>Digital voice; Time Division Multiplexing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/>
              <a:t>Circuit switching </a:t>
            </a:r>
            <a:r>
              <a:rPr lang="mr-IN" altLang="en-US"/>
              <a:t>–</a:t>
            </a:r>
            <a:r>
              <a:rPr lang="en-US" altLang="en-US"/>
              <a:t> Connection oriented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/>
              <a:t>User signals for call setup and tear-down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/>
              <a:t>Route selected during connection setup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/>
              <a:t>End-to-end connection across network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/>
              <a:t>Signaling coordinates connection setup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/>
              <a:t>Hierarchical Network Structure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/>
              <a:t>Decimal numbering system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/>
              <a:t>Hierarchical structure; simplified routing; scalability</a:t>
            </a:r>
          </a:p>
        </p:txBody>
      </p:sp>
      <p:grpSp>
        <p:nvGrpSpPr>
          <p:cNvPr id="38915" name="Group 12">
            <a:extLst>
              <a:ext uri="{FF2B5EF4-FFF2-40B4-BE49-F238E27FC236}">
                <a16:creationId xmlns:a16="http://schemas.microsoft.com/office/drawing/2014/main" id="{5E68C8F7-5B50-4030-9B9C-2DFC3DA595C3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4CA3976-E082-4574-916E-5BAC0EF3D2FB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2E72E1-0E12-4CDD-A094-501C2617C3B7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0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0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21CFB667-40E3-447E-AE68-0CB14AED4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187325"/>
            <a:ext cx="53498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Network Architecture Evolution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C185C106-30ED-4ADD-B835-3370E508C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8713" y="1027113"/>
            <a:ext cx="7558087" cy="3448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Telegraph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Message switching &amp; store-and-forward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/>
              <a:t>Telephone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Circuit Switching and connection oriented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>
                <a:cs typeface="Arial" panose="020B0604020202020204" pitchFamily="34" charset="0"/>
              </a:rPr>
              <a:t>Computer Networks and the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cs typeface="Arial" panose="020B0604020202020204" pitchFamily="34" charset="0"/>
              </a:rPr>
              <a:t>Packet switching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cs typeface="Arial" panose="020B0604020202020204" pitchFamily="34" charset="0"/>
              </a:rPr>
              <a:t>Virtual circuit switchin</a:t>
            </a:r>
            <a:r>
              <a:rPr lang="en-US" altLang="en-US">
                <a:cs typeface="Arial" panose="020B0604020202020204" pitchFamily="34" charset="0"/>
              </a:rPr>
              <a:t>g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>
                <a:cs typeface="Arial" panose="020B0604020202020204" pitchFamily="34" charset="0"/>
              </a:rPr>
              <a:t>Next-Generation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???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E2693521-D139-47A7-8763-37011EAE8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1350" y="92075"/>
            <a:ext cx="735965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Summary of the Lesson</a:t>
            </a:r>
          </a:p>
        </p:txBody>
      </p:sp>
      <p:sp>
        <p:nvSpPr>
          <p:cNvPr id="43010" name="Rectangle 4">
            <a:extLst>
              <a:ext uri="{FF2B5EF4-FFF2-40B4-BE49-F238E27FC236}">
                <a16:creationId xmlns:a16="http://schemas.microsoft.com/office/drawing/2014/main" id="{EF743F7A-D05A-4266-9873-63AF5801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1085850"/>
            <a:ext cx="7108825" cy="3513138"/>
          </a:xfrm>
        </p:spPr>
        <p:txBody>
          <a:bodyPr/>
          <a:lstStyle/>
          <a:p>
            <a:pPr marL="371475" indent="-371475" eaLnBrk="1" hangingPunct="1">
              <a:lnSpc>
                <a:spcPct val="90000"/>
              </a:lnSpc>
            </a:pPr>
            <a:r>
              <a:rPr lang="en-US" altLang="en-US"/>
              <a:t>History often repeats itself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DD490D79-1CE2-4033-AF04-714677A8B0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01.01.02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EF35F4F7-35D8-4080-8F4E-F2E03BC8D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F1A63A8C-AD18-445D-83A6-8E47339E5F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Computer Network Evolution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22694FE9-A0CB-41F9-A6C1-F1C369C89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9238" y="52388"/>
            <a:ext cx="5211762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Computer Network Evolution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548307D-76AF-42AC-9F26-7B7E2015B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89238" y="1000125"/>
            <a:ext cx="6172200" cy="3805238"/>
          </a:xfrm>
        </p:spPr>
        <p:txBody>
          <a:bodyPr/>
          <a:lstStyle/>
          <a:p>
            <a:pPr eaLnBrk="1" hangingPunct="1"/>
            <a:r>
              <a:rPr lang="en-US" altLang="en-US" sz="1800" i="1"/>
              <a:t>1960s</a:t>
            </a:r>
            <a:r>
              <a:rPr lang="en-US" altLang="en-US" sz="1800"/>
              <a:t>: Terminals access shared host computer</a:t>
            </a:r>
          </a:p>
          <a:p>
            <a:pPr lvl="1" eaLnBrk="1" hangingPunct="1"/>
            <a:r>
              <a:rPr lang="en-US" altLang="en-US" sz="1600"/>
              <a:t>SAGE; SABRE airline reservation system</a:t>
            </a:r>
          </a:p>
          <a:p>
            <a:pPr lvl="1" eaLnBrk="1" hangingPunct="1"/>
            <a:r>
              <a:rPr lang="en-US" altLang="en-US" sz="1600"/>
              <a:t>Tree-topology terminal-oriented networks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1800" i="1"/>
              <a:t>1970s</a:t>
            </a:r>
            <a:r>
              <a:rPr lang="en-US" altLang="en-US" sz="1800"/>
              <a:t>:  Computers connect directly to each other</a:t>
            </a:r>
          </a:p>
          <a:p>
            <a:pPr lvl="1" eaLnBrk="1" hangingPunct="1"/>
            <a:r>
              <a:rPr lang="en-US" altLang="en-US" sz="1600"/>
              <a:t>ARPANET packet switching network</a:t>
            </a:r>
          </a:p>
          <a:p>
            <a:pPr lvl="1" eaLnBrk="1" hangingPunct="1"/>
            <a:r>
              <a:rPr lang="en-US" altLang="en-US" sz="1600"/>
              <a:t>TCP/IP Internet protocols</a:t>
            </a:r>
          </a:p>
          <a:p>
            <a:pPr lvl="1" eaLnBrk="1" hangingPunct="1"/>
            <a:r>
              <a:rPr lang="en-US" altLang="en-US" sz="1600"/>
              <a:t>Ethernet local area network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1800" i="1"/>
              <a:t>1980s - 2000s</a:t>
            </a:r>
            <a:r>
              <a:rPr lang="en-US" altLang="en-US" sz="1800"/>
              <a:t>:  New applications and Internet growth</a:t>
            </a:r>
          </a:p>
          <a:p>
            <a:pPr lvl="1" eaLnBrk="1" hangingPunct="1"/>
            <a:r>
              <a:rPr lang="en-US" altLang="en-US" sz="1600"/>
              <a:t>Commercialization of Internet</a:t>
            </a:r>
          </a:p>
          <a:p>
            <a:pPr lvl="1" eaLnBrk="1" hangingPunct="1"/>
            <a:r>
              <a:rPr lang="en-US" altLang="en-US" sz="1600"/>
              <a:t>E-mail, file transfer, web, P2P, . . .</a:t>
            </a:r>
          </a:p>
          <a:p>
            <a:pPr lvl="1" eaLnBrk="1" hangingPunct="1"/>
            <a:r>
              <a:rPr lang="en-US" altLang="en-US" sz="1600"/>
              <a:t>Internet traffic surpasses voice traffic</a:t>
            </a:r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C6DE26C2-ADEA-4905-8ACC-A5DA96729E0A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025A9C9-EA05-46EA-87B3-BC0438D4B2A9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E2D91C4-F0E9-4AA9-89FE-E7FC60C11466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AA5904BB-9362-4A71-8804-C9413CD47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925"/>
              <a:t>Terminal-Oriented Networks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7F05DD2-7BED-4CF5-8A75-65C94BC493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0375" y="984250"/>
            <a:ext cx="8005763" cy="1714500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2100" dirty="0"/>
              <a:t>Early computer systems very expensive; Time-sharing methods allowed multiple terminals to share local computer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2100" dirty="0"/>
              <a:t>Remote access via telephone modems</a:t>
            </a:r>
            <a:r>
              <a:rPr lang="en-US" altLang="x-none" sz="2250" dirty="0"/>
              <a:t> </a:t>
            </a:r>
          </a:p>
        </p:txBody>
      </p:sp>
      <p:grpSp>
        <p:nvGrpSpPr>
          <p:cNvPr id="21507" name="Group 1">
            <a:extLst>
              <a:ext uri="{FF2B5EF4-FFF2-40B4-BE49-F238E27FC236}">
                <a16:creationId xmlns:a16="http://schemas.microsoft.com/office/drawing/2014/main" id="{648A7E3E-E7F6-402D-BCC3-7BC4F08CE24C}"/>
              </a:ext>
            </a:extLst>
          </p:cNvPr>
          <p:cNvGrpSpPr>
            <a:grpSpLocks/>
          </p:cNvGrpSpPr>
          <p:nvPr/>
        </p:nvGrpSpPr>
        <p:grpSpPr bwMode="auto">
          <a:xfrm>
            <a:off x="1557337" y="2267084"/>
            <a:ext cx="6029325" cy="2516054"/>
            <a:chOff x="1685925" y="2425834"/>
            <a:chExt cx="6029325" cy="2516054"/>
          </a:xfrm>
        </p:grpSpPr>
        <p:sp>
          <p:nvSpPr>
            <p:cNvPr id="21518" name="Line 30">
              <a:extLst>
                <a:ext uri="{FF2B5EF4-FFF2-40B4-BE49-F238E27FC236}">
                  <a16:creationId xmlns:a16="http://schemas.microsoft.com/office/drawing/2014/main" id="{E1652130-2075-43D5-98ED-A84160A94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925" y="4400550"/>
              <a:ext cx="342900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08" name="Picture 4" descr="BS01132_">
              <a:extLst>
                <a:ext uri="{FF2B5EF4-FFF2-40B4-BE49-F238E27FC236}">
                  <a16:creationId xmlns:a16="http://schemas.microsoft.com/office/drawing/2014/main" id="{66A0CA19-26B0-491F-8251-1EBC0C81B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225" y="2425834"/>
              <a:ext cx="110013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09" name="Text Box 17">
              <a:extLst>
                <a:ext uri="{FF2B5EF4-FFF2-40B4-BE49-F238E27FC236}">
                  <a16:creationId xmlns:a16="http://schemas.microsoft.com/office/drawing/2014/main" id="{24293284-AF43-44E4-98BD-03AA9BDA7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5925" y="4572000"/>
              <a:ext cx="16843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Host computer</a:t>
              </a:r>
            </a:p>
          </p:txBody>
        </p:sp>
        <p:sp>
          <p:nvSpPr>
            <p:cNvPr id="21510" name="Text Box 18">
              <a:extLst>
                <a:ext uri="{FF2B5EF4-FFF2-40B4-BE49-F238E27FC236}">
                  <a16:creationId xmlns:a16="http://schemas.microsoft.com/office/drawing/2014/main" id="{D1E8FD7A-D9D7-4856-A966-A6ABBB1A1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8013" y="2857500"/>
              <a:ext cx="1055687" cy="3698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Terminal</a:t>
              </a:r>
            </a:p>
          </p:txBody>
        </p:sp>
        <p:sp>
          <p:nvSpPr>
            <p:cNvPr id="21511" name="Text Box 19">
              <a:extLst>
                <a:ext uri="{FF2B5EF4-FFF2-40B4-BE49-F238E27FC236}">
                  <a16:creationId xmlns:a16="http://schemas.microsoft.com/office/drawing/2014/main" id="{3A90146A-9BD8-45BC-97FD-F6627C893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3546475"/>
              <a:ext cx="1057275" cy="3698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Terminal</a:t>
              </a:r>
            </a:p>
          </p:txBody>
        </p:sp>
        <p:sp>
          <p:nvSpPr>
            <p:cNvPr id="21512" name="Text Box 20">
              <a:extLst>
                <a:ext uri="{FF2B5EF4-FFF2-40B4-BE49-F238E27FC236}">
                  <a16:creationId xmlns:a16="http://schemas.microsoft.com/office/drawing/2014/main" id="{681949E4-6060-45E8-BFD5-FD90E6F0E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484687" y="3170238"/>
              <a:ext cx="5064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. . .</a:t>
              </a:r>
            </a:p>
          </p:txBody>
        </p:sp>
        <p:sp>
          <p:nvSpPr>
            <p:cNvPr id="21513" name="Line 21">
              <a:extLst>
                <a:ext uri="{FF2B5EF4-FFF2-40B4-BE49-F238E27FC236}">
                  <a16:creationId xmlns:a16="http://schemas.microsoft.com/office/drawing/2014/main" id="{FA01471E-B3F8-4CDB-84E3-5596127879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775" y="2971800"/>
              <a:ext cx="1600200" cy="51435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22">
              <a:extLst>
                <a:ext uri="{FF2B5EF4-FFF2-40B4-BE49-F238E27FC236}">
                  <a16:creationId xmlns:a16="http://schemas.microsoft.com/office/drawing/2014/main" id="{BC559791-EB48-4691-82FA-4FD597364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775" y="3657600"/>
              <a:ext cx="1657350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Text Box 23">
              <a:extLst>
                <a:ext uri="{FF2B5EF4-FFF2-40B4-BE49-F238E27FC236}">
                  <a16:creationId xmlns:a16="http://schemas.microsoft.com/office/drawing/2014/main" id="{E5C1E6AF-CAAF-4B42-A5DA-498E2B83D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7975" y="4289425"/>
              <a:ext cx="1057275" cy="3698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Terminal</a:t>
              </a:r>
            </a:p>
          </p:txBody>
        </p:sp>
        <p:sp>
          <p:nvSpPr>
            <p:cNvPr id="21516" name="Text Box 25">
              <a:extLst>
                <a:ext uri="{FF2B5EF4-FFF2-40B4-BE49-F238E27FC236}">
                  <a16:creationId xmlns:a16="http://schemas.microsoft.com/office/drawing/2014/main" id="{6688FC42-563F-41C9-BF47-F321D9245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25" y="4229100"/>
              <a:ext cx="954088" cy="3698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Modem</a:t>
              </a:r>
            </a:p>
          </p:txBody>
        </p:sp>
        <p:sp>
          <p:nvSpPr>
            <p:cNvPr id="21517" name="Line 26">
              <a:extLst>
                <a:ext uri="{FF2B5EF4-FFF2-40B4-BE49-F238E27FC236}">
                  <a16:creationId xmlns:a16="http://schemas.microsoft.com/office/drawing/2014/main" id="{6A2D0E0E-BAC2-4029-B908-D3175EDC1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075" y="4000500"/>
              <a:ext cx="400050" cy="34290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31">
              <a:extLst>
                <a:ext uri="{FF2B5EF4-FFF2-40B4-BE49-F238E27FC236}">
                  <a16:creationId xmlns:a16="http://schemas.microsoft.com/office/drawing/2014/main" id="{DB6D0FDA-AC26-4D27-ADB0-B617BE9C8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675" y="4400550"/>
              <a:ext cx="342900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36">
              <a:extLst>
                <a:ext uri="{FF2B5EF4-FFF2-40B4-BE49-F238E27FC236}">
                  <a16:creationId xmlns:a16="http://schemas.microsoft.com/office/drawing/2014/main" id="{F7AD213E-AB00-4005-AD92-AE018E2F6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9375" y="4400550"/>
              <a:ext cx="228600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Text Box 24">
              <a:extLst>
                <a:ext uri="{FF2B5EF4-FFF2-40B4-BE49-F238E27FC236}">
                  <a16:creationId xmlns:a16="http://schemas.microsoft.com/office/drawing/2014/main" id="{8C591FB0-5F79-43D0-B7D8-5A849F7E0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3575" y="4286250"/>
              <a:ext cx="954088" cy="3698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Modem</a:t>
              </a:r>
            </a:p>
          </p:txBody>
        </p:sp>
        <p:sp>
          <p:nvSpPr>
            <p:cNvPr id="21522" name="Cloud">
              <a:extLst>
                <a:ext uri="{FF2B5EF4-FFF2-40B4-BE49-F238E27FC236}">
                  <a16:creationId xmlns:a16="http://schemas.microsoft.com/office/drawing/2014/main" id="{9B6E240C-2D1C-466F-AB3A-A9A122C20CD9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295775" y="4008438"/>
              <a:ext cx="1160463" cy="74453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Text Box 28">
              <a:extLst>
                <a:ext uri="{FF2B5EF4-FFF2-40B4-BE49-F238E27FC236}">
                  <a16:creationId xmlns:a16="http://schemas.microsoft.com/office/drawing/2014/main" id="{FB7FB5BB-3544-4AA6-B7A5-B4C96FA3D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633" y="4129088"/>
              <a:ext cx="100957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Telephone</a:t>
              </a:r>
            </a:p>
            <a:p>
              <a:pPr algn="ctr" eaLnBrk="1" hangingPunct="1"/>
              <a:r>
                <a:rPr lang="en-US" altLang="en-US" sz="1400"/>
                <a:t>Network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E71C1E7-CEE5-48E3-B1F2-4EE84B13D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938213"/>
            <a:ext cx="8316913" cy="2124075"/>
          </a:xfrm>
          <a:noFill/>
        </p:spPr>
        <p:txBody>
          <a:bodyPr lIns="67866" tIns="33338" rIns="67866" bIns="33338"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Dedicated communication lines were expensive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Terminals generated messages sporadically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Frames carried messages to/from attached terminals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Address in frame header identified terminal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/>
              <a:t>Medium Access Controls</a:t>
            </a:r>
            <a:r>
              <a:rPr lang="en-US" altLang="en-US" sz="2000"/>
              <a:t> for sharing a line in </a:t>
            </a:r>
            <a:r>
              <a:rPr lang="en-US" altLang="en-US" sz="2000">
                <a:solidFill>
                  <a:srgbClr val="FF0000"/>
                </a:solidFill>
              </a:rPr>
              <a:t>arbitrated</a:t>
            </a:r>
            <a:r>
              <a:rPr lang="en-US" altLang="en-US" sz="2000"/>
              <a:t> manner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Example:  Polling protocol on a multi-drop line</a:t>
            </a:r>
          </a:p>
        </p:txBody>
      </p:sp>
      <p:sp>
        <p:nvSpPr>
          <p:cNvPr id="23556" name="Rectangle 21">
            <a:extLst>
              <a:ext uri="{FF2B5EF4-FFF2-40B4-BE49-F238E27FC236}">
                <a16:creationId xmlns:a16="http://schemas.microsoft.com/office/drawing/2014/main" id="{9D07400F-DB98-42C8-AA8D-7271D5C9D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925"/>
              <a:t>Medium Access Control</a:t>
            </a:r>
          </a:p>
        </p:txBody>
      </p:sp>
      <p:grpSp>
        <p:nvGrpSpPr>
          <p:cNvPr id="23555" name="Group 50">
            <a:extLst>
              <a:ext uri="{FF2B5EF4-FFF2-40B4-BE49-F238E27FC236}">
                <a16:creationId xmlns:a16="http://schemas.microsoft.com/office/drawing/2014/main" id="{361DEFD6-7204-42EB-A134-B9B325935E9E}"/>
              </a:ext>
            </a:extLst>
          </p:cNvPr>
          <p:cNvGrpSpPr>
            <a:grpSpLocks/>
          </p:cNvGrpSpPr>
          <p:nvPr/>
        </p:nvGrpSpPr>
        <p:grpSpPr bwMode="auto">
          <a:xfrm>
            <a:off x="1639093" y="3035289"/>
            <a:ext cx="6029325" cy="1916125"/>
            <a:chOff x="432" y="2664"/>
            <a:chExt cx="5064" cy="1610"/>
          </a:xfrm>
        </p:grpSpPr>
        <p:pic>
          <p:nvPicPr>
            <p:cNvPr id="2" name="Picture 22" descr="BS01132_">
              <a:extLst>
                <a:ext uri="{FF2B5EF4-FFF2-40B4-BE49-F238E27FC236}">
                  <a16:creationId xmlns:a16="http://schemas.microsoft.com/office/drawing/2014/main" id="{FF124E30-C36E-4EA3-80FC-B7C62460E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668"/>
              <a:ext cx="92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 Box 23">
              <a:extLst>
                <a:ext uri="{FF2B5EF4-FFF2-40B4-BE49-F238E27FC236}">
                  <a16:creationId xmlns:a16="http://schemas.microsoft.com/office/drawing/2014/main" id="{0987C844-61C4-4BD2-A844-CFA8DC104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64"/>
              <a:ext cx="15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58" name="Text Box 24">
              <a:extLst>
                <a:ext uri="{FF2B5EF4-FFF2-40B4-BE49-F238E27FC236}">
                  <a16:creationId xmlns:a16="http://schemas.microsoft.com/office/drawing/2014/main" id="{68B82C8B-DA06-49B7-AC0F-7C6E1A3B8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436"/>
              <a:ext cx="888" cy="3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Terminal</a:t>
              </a:r>
            </a:p>
          </p:txBody>
        </p:sp>
        <p:sp>
          <p:nvSpPr>
            <p:cNvPr id="23559" name="Text Box 25">
              <a:extLst>
                <a:ext uri="{FF2B5EF4-FFF2-40B4-BE49-F238E27FC236}">
                  <a16:creationId xmlns:a16="http://schemas.microsoft.com/office/drawing/2014/main" id="{E96D44DA-EE7F-4FE9-A65F-99FE469F7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436"/>
              <a:ext cx="888" cy="3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Terminal</a:t>
              </a:r>
            </a:p>
          </p:txBody>
        </p:sp>
        <p:sp>
          <p:nvSpPr>
            <p:cNvPr id="23560" name="Text Box 26">
              <a:extLst>
                <a:ext uri="{FF2B5EF4-FFF2-40B4-BE49-F238E27FC236}">
                  <a16:creationId xmlns:a16="http://schemas.microsoft.com/office/drawing/2014/main" id="{5F4A90EC-9DB9-4B00-AAF8-DA1DE29B1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436"/>
              <a:ext cx="42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. . .</a:t>
              </a:r>
            </a:p>
          </p:txBody>
        </p:sp>
        <p:sp>
          <p:nvSpPr>
            <p:cNvPr id="23561" name="Text Box 29">
              <a:extLst>
                <a:ext uri="{FF2B5EF4-FFF2-40B4-BE49-F238E27FC236}">
                  <a16:creationId xmlns:a16="http://schemas.microsoft.com/office/drawing/2014/main" id="{95B895AB-458E-4326-BEB9-2FB997DB6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439"/>
              <a:ext cx="888" cy="3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Terminal</a:t>
              </a:r>
            </a:p>
          </p:txBody>
        </p:sp>
        <p:sp>
          <p:nvSpPr>
            <p:cNvPr id="23562" name="Line 39">
              <a:extLst>
                <a:ext uri="{FF2B5EF4-FFF2-40B4-BE49-F238E27FC236}">
                  <a16:creationId xmlns:a16="http://schemas.microsoft.com/office/drawing/2014/main" id="{F0CB9EC3-1F61-4EE0-8994-60A84ADE6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56"/>
              <a:ext cx="3408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40">
              <a:extLst>
                <a:ext uri="{FF2B5EF4-FFF2-40B4-BE49-F238E27FC236}">
                  <a16:creationId xmlns:a16="http://schemas.microsoft.com/office/drawing/2014/main" id="{569551FD-DE40-48CD-B4ED-828A90868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196"/>
              <a:ext cx="3696" cy="0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41">
              <a:extLst>
                <a:ext uri="{FF2B5EF4-FFF2-40B4-BE49-F238E27FC236}">
                  <a16:creationId xmlns:a16="http://schemas.microsoft.com/office/drawing/2014/main" id="{B2E5BC26-EC16-444A-88AE-8726E3FFF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956"/>
              <a:ext cx="0" cy="48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42">
              <a:extLst>
                <a:ext uri="{FF2B5EF4-FFF2-40B4-BE49-F238E27FC236}">
                  <a16:creationId xmlns:a16="http://schemas.microsoft.com/office/drawing/2014/main" id="{B396B0E8-308D-4196-977A-988232D21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956"/>
              <a:ext cx="0" cy="48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43">
              <a:extLst>
                <a:ext uri="{FF2B5EF4-FFF2-40B4-BE49-F238E27FC236}">
                  <a16:creationId xmlns:a16="http://schemas.microsoft.com/office/drawing/2014/main" id="{D37A2811-3905-49AB-BFCF-86EDB3AA9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956"/>
              <a:ext cx="0" cy="48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44">
              <a:extLst>
                <a:ext uri="{FF2B5EF4-FFF2-40B4-BE49-F238E27FC236}">
                  <a16:creationId xmlns:a16="http://schemas.microsoft.com/office/drawing/2014/main" id="{F54E690D-6F5B-4895-9B23-025322D469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3196"/>
              <a:ext cx="0" cy="240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45">
              <a:extLst>
                <a:ext uri="{FF2B5EF4-FFF2-40B4-BE49-F238E27FC236}">
                  <a16:creationId xmlns:a16="http://schemas.microsoft.com/office/drawing/2014/main" id="{12A5F3AE-CD22-403E-A1E9-0AA2A2769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3196"/>
              <a:ext cx="0" cy="240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46">
              <a:extLst>
                <a:ext uri="{FF2B5EF4-FFF2-40B4-BE49-F238E27FC236}">
                  <a16:creationId xmlns:a16="http://schemas.microsoft.com/office/drawing/2014/main" id="{C98F2240-D7C3-4DD2-95F3-21F8945D6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3196"/>
              <a:ext cx="0" cy="240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Text Box 47">
              <a:extLst>
                <a:ext uri="{FF2B5EF4-FFF2-40B4-BE49-F238E27FC236}">
                  <a16:creationId xmlns:a16="http://schemas.microsoft.com/office/drawing/2014/main" id="{E793C6FE-37DC-4CBF-B59A-00F42D45D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3868"/>
              <a:ext cx="15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1" name="Text Box 48">
              <a:extLst>
                <a:ext uri="{FF2B5EF4-FFF2-40B4-BE49-F238E27FC236}">
                  <a16:creationId xmlns:a16="http://schemas.microsoft.com/office/drawing/2014/main" id="{1891839F-F208-43AA-8926-C83E90F18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664"/>
              <a:ext cx="2513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Polling frames &amp; output frames</a:t>
              </a:r>
            </a:p>
          </p:txBody>
        </p:sp>
        <p:sp>
          <p:nvSpPr>
            <p:cNvPr id="23572" name="Text Box 49">
              <a:extLst>
                <a:ext uri="{FF2B5EF4-FFF2-40B4-BE49-F238E27FC236}">
                  <a16:creationId xmlns:a16="http://schemas.microsoft.com/office/drawing/2014/main" id="{452F1A8C-63DF-438C-9824-BC8652AF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3" y="2960"/>
              <a:ext cx="110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input frames</a:t>
              </a: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5">
            <a:extLst>
              <a:ext uri="{FF2B5EF4-FFF2-40B4-BE49-F238E27FC236}">
                <a16:creationId xmlns:a16="http://schemas.microsoft.com/office/drawing/2014/main" id="{BA280A62-360C-4DF4-8194-2199D4511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925"/>
              <a:t>Multiplexing</a:t>
            </a:r>
          </a:p>
        </p:txBody>
      </p:sp>
      <p:sp>
        <p:nvSpPr>
          <p:cNvPr id="25602" name="Rectangle 26">
            <a:extLst>
              <a:ext uri="{FF2B5EF4-FFF2-40B4-BE49-F238E27FC236}">
                <a16:creationId xmlns:a16="http://schemas.microsoft.com/office/drawing/2014/main" id="{B8C02F6E-2D92-400A-9CE5-232F4041F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1813" y="1027113"/>
            <a:ext cx="8405812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/>
              <a:t>Multiplexer allows a line to carry </a:t>
            </a:r>
            <a:r>
              <a:rPr lang="en-US" altLang="en-US" i="1">
                <a:solidFill>
                  <a:srgbClr val="FF0000"/>
                </a:solidFill>
              </a:rPr>
              <a:t>frames</a:t>
            </a:r>
            <a:r>
              <a:rPr lang="en-US" altLang="en-US"/>
              <a:t> to/from multiple terminals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/>
              <a:t>Frames are </a:t>
            </a:r>
            <a:r>
              <a:rPr lang="en-US" altLang="en-US">
                <a:solidFill>
                  <a:srgbClr val="FF0000"/>
                </a:solidFill>
              </a:rPr>
              <a:t>buffered</a:t>
            </a:r>
            <a:r>
              <a:rPr lang="en-US" altLang="en-US"/>
              <a:t> at </a:t>
            </a:r>
            <a:r>
              <a:rPr lang="en-US" altLang="en-US" i="1"/>
              <a:t>multiplexer</a:t>
            </a:r>
            <a:r>
              <a:rPr lang="en-US" altLang="en-US"/>
              <a:t> until line becomes available, i.e. store-and-forward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/>
              <a:t>Header carries other </a:t>
            </a:r>
            <a:r>
              <a:rPr lang="en-US" altLang="en-US" i="1"/>
              <a:t>control</a:t>
            </a:r>
            <a:r>
              <a:rPr lang="en-US" altLang="en-US"/>
              <a:t> information for framing</a:t>
            </a:r>
          </a:p>
        </p:txBody>
      </p:sp>
      <p:grpSp>
        <p:nvGrpSpPr>
          <p:cNvPr id="25603" name="Group 55">
            <a:extLst>
              <a:ext uri="{FF2B5EF4-FFF2-40B4-BE49-F238E27FC236}">
                <a16:creationId xmlns:a16="http://schemas.microsoft.com/office/drawing/2014/main" id="{5719AD64-EB04-4FEB-BB99-CD97CCB09777}"/>
              </a:ext>
            </a:extLst>
          </p:cNvPr>
          <p:cNvGrpSpPr>
            <a:grpSpLocks/>
          </p:cNvGrpSpPr>
          <p:nvPr/>
        </p:nvGrpSpPr>
        <p:grpSpPr bwMode="auto">
          <a:xfrm>
            <a:off x="1360488" y="2687638"/>
            <a:ext cx="6626225" cy="1843087"/>
            <a:chOff x="65" y="2601"/>
            <a:chExt cx="5565" cy="1548"/>
          </a:xfrm>
        </p:grpSpPr>
        <p:grpSp>
          <p:nvGrpSpPr>
            <p:cNvPr id="25606" name="Group 51">
              <a:extLst>
                <a:ext uri="{FF2B5EF4-FFF2-40B4-BE49-F238E27FC236}">
                  <a16:creationId xmlns:a16="http://schemas.microsoft.com/office/drawing/2014/main" id="{6CEDFCA0-0077-4A10-8FC5-4C5FB66DB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9" y="2707"/>
              <a:ext cx="2493" cy="349"/>
              <a:chOff x="1340" y="2074"/>
              <a:chExt cx="2196" cy="349"/>
            </a:xfrm>
          </p:grpSpPr>
          <p:sp>
            <p:nvSpPr>
              <p:cNvPr id="25625" name="Text Box 16">
                <a:extLst>
                  <a:ext uri="{FF2B5EF4-FFF2-40B4-BE49-F238E27FC236}">
                    <a16:creationId xmlns:a16="http://schemas.microsoft.com/office/drawing/2014/main" id="{E39922C1-F322-45DD-A14D-1744A6B26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0" y="2113"/>
                <a:ext cx="219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CRC  Information  Header</a:t>
                </a:r>
              </a:p>
            </p:txBody>
          </p:sp>
          <p:grpSp>
            <p:nvGrpSpPr>
              <p:cNvPr id="25626" name="Group 48">
                <a:extLst>
                  <a:ext uri="{FF2B5EF4-FFF2-40B4-BE49-F238E27FC236}">
                    <a16:creationId xmlns:a16="http://schemas.microsoft.com/office/drawing/2014/main" id="{3BF3BEC3-2F0C-4D8E-8F43-FF13C0011F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2074"/>
                <a:ext cx="2034" cy="327"/>
                <a:chOff x="1552" y="3034"/>
                <a:chExt cx="2034" cy="327"/>
              </a:xfrm>
            </p:grpSpPr>
            <p:sp>
              <p:nvSpPr>
                <p:cNvPr id="25627" name="Rectangle 15">
                  <a:extLst>
                    <a:ext uri="{FF2B5EF4-FFF2-40B4-BE49-F238E27FC236}">
                      <a16:creationId xmlns:a16="http://schemas.microsoft.com/office/drawing/2014/main" id="{64F905B9-47E7-43F8-AF71-E75E6B9EB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2" y="3038"/>
                  <a:ext cx="2034" cy="32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25628" name="Line 23">
                  <a:extLst>
                    <a:ext uri="{FF2B5EF4-FFF2-40B4-BE49-F238E27FC236}">
                      <a16:creationId xmlns:a16="http://schemas.microsoft.com/office/drawing/2014/main" id="{E9271F80-7A97-499A-A9BB-B29B99C60B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0" y="3034"/>
                  <a:ext cx="8" cy="3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607" name="Group 52">
              <a:extLst>
                <a:ext uri="{FF2B5EF4-FFF2-40B4-BE49-F238E27FC236}">
                  <a16:creationId xmlns:a16="http://schemas.microsoft.com/office/drawing/2014/main" id="{771E5528-E7E2-4139-9CAE-A9F39D79C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73"/>
              <a:ext cx="2491" cy="335"/>
              <a:chOff x="1536" y="2745"/>
              <a:chExt cx="2194" cy="335"/>
            </a:xfrm>
          </p:grpSpPr>
          <p:sp>
            <p:nvSpPr>
              <p:cNvPr id="25621" name="Rectangle 18">
                <a:extLst>
                  <a:ext uri="{FF2B5EF4-FFF2-40B4-BE49-F238E27FC236}">
                    <a16:creationId xmlns:a16="http://schemas.microsoft.com/office/drawing/2014/main" id="{E7291E7E-D110-4EDF-A2BA-8A1D129DD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3" y="2745"/>
                <a:ext cx="2075" cy="3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25622" name="Line 19">
                <a:extLst>
                  <a:ext uri="{FF2B5EF4-FFF2-40B4-BE49-F238E27FC236}">
                    <a16:creationId xmlns:a16="http://schemas.microsoft.com/office/drawing/2014/main" id="{F63E811F-92E7-4DD3-BFCC-347EA649D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0" y="2749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3" name="Text Box 20">
                <a:extLst>
                  <a:ext uri="{FF2B5EF4-FFF2-40B4-BE49-F238E27FC236}">
                    <a16:creationId xmlns:a16="http://schemas.microsoft.com/office/drawing/2014/main" id="{AA7B7604-7C4C-4775-BFC1-8CDA96F2DE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768"/>
                <a:ext cx="2194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Header  Information  CRC</a:t>
                </a:r>
              </a:p>
            </p:txBody>
          </p:sp>
          <p:sp>
            <p:nvSpPr>
              <p:cNvPr id="25624" name="Line 24">
                <a:extLst>
                  <a:ext uri="{FF2B5EF4-FFF2-40B4-BE49-F238E27FC236}">
                    <a16:creationId xmlns:a16="http://schemas.microsoft.com/office/drawing/2014/main" id="{7CC10524-4F0E-4A4E-B331-1EB196963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2749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5608" name="Picture 27" descr="BS01132_">
              <a:extLst>
                <a:ext uri="{FF2B5EF4-FFF2-40B4-BE49-F238E27FC236}">
                  <a16:creationId xmlns:a16="http://schemas.microsoft.com/office/drawing/2014/main" id="{0D3E1F37-060A-4091-8B02-E9C598EA0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697"/>
              <a:ext cx="92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9" name="Text Box 28">
              <a:extLst>
                <a:ext uri="{FF2B5EF4-FFF2-40B4-BE49-F238E27FC236}">
                  <a16:creationId xmlns:a16="http://schemas.microsoft.com/office/drawing/2014/main" id="{ABC4BECE-9861-4160-B7E7-8D0A98298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" y="3808"/>
              <a:ext cx="141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Host computer</a:t>
              </a:r>
            </a:p>
          </p:txBody>
        </p:sp>
        <p:sp>
          <p:nvSpPr>
            <p:cNvPr id="25610" name="Text Box 29">
              <a:extLst>
                <a:ext uri="{FF2B5EF4-FFF2-40B4-BE49-F238E27FC236}">
                  <a16:creationId xmlns:a16="http://schemas.microsoft.com/office/drawing/2014/main" id="{03F2079E-BB2C-4893-A62C-F940B1609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3033"/>
              <a:ext cx="888" cy="3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Terminal</a:t>
              </a:r>
            </a:p>
          </p:txBody>
        </p:sp>
        <p:sp>
          <p:nvSpPr>
            <p:cNvPr id="25611" name="Text Box 30">
              <a:extLst>
                <a:ext uri="{FF2B5EF4-FFF2-40B4-BE49-F238E27FC236}">
                  <a16:creationId xmlns:a16="http://schemas.microsoft.com/office/drawing/2014/main" id="{7D663CB2-D03F-4B04-B259-D05867C7F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2697"/>
              <a:ext cx="888" cy="3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Terminal</a:t>
              </a:r>
            </a:p>
          </p:txBody>
        </p:sp>
        <p:sp>
          <p:nvSpPr>
            <p:cNvPr id="25612" name="Text Box 31">
              <a:extLst>
                <a:ext uri="{FF2B5EF4-FFF2-40B4-BE49-F238E27FC236}">
                  <a16:creationId xmlns:a16="http://schemas.microsoft.com/office/drawing/2014/main" id="{0D9E41D1-F40A-4592-9774-ABC37E628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790" y="3227"/>
              <a:ext cx="42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. . .</a:t>
              </a:r>
            </a:p>
          </p:txBody>
        </p:sp>
        <p:sp>
          <p:nvSpPr>
            <p:cNvPr id="25613" name="Text Box 32">
              <a:extLst>
                <a:ext uri="{FF2B5EF4-FFF2-40B4-BE49-F238E27FC236}">
                  <a16:creationId xmlns:a16="http://schemas.microsoft.com/office/drawing/2014/main" id="{60B88B2B-870C-42D1-BCD9-C72C82810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3516"/>
              <a:ext cx="888" cy="3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Terminal</a:t>
              </a:r>
            </a:p>
          </p:txBody>
        </p:sp>
        <p:sp>
          <p:nvSpPr>
            <p:cNvPr id="25614" name="Line 33">
              <a:extLst>
                <a:ext uri="{FF2B5EF4-FFF2-40B4-BE49-F238E27FC236}">
                  <a16:creationId xmlns:a16="http://schemas.microsoft.com/office/drawing/2014/main" id="{1EC6816E-72B1-498D-B4E1-DB60E3BC0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072"/>
              <a:ext cx="2592" cy="9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34">
              <a:extLst>
                <a:ext uri="{FF2B5EF4-FFF2-40B4-BE49-F238E27FC236}">
                  <a16:creationId xmlns:a16="http://schemas.microsoft.com/office/drawing/2014/main" id="{C896AEFA-83FB-4D4C-9863-3B19C1184B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168"/>
              <a:ext cx="2592" cy="9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AutoShape 44">
              <a:extLst>
                <a:ext uri="{FF2B5EF4-FFF2-40B4-BE49-F238E27FC236}">
                  <a16:creationId xmlns:a16="http://schemas.microsoft.com/office/drawing/2014/main" id="{78452C87-2140-4E27-B1FB-972C7ADF69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70" y="2913"/>
              <a:ext cx="1152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45">
              <a:extLst>
                <a:ext uri="{FF2B5EF4-FFF2-40B4-BE49-F238E27FC236}">
                  <a16:creationId xmlns:a16="http://schemas.microsoft.com/office/drawing/2014/main" id="{16FA99C7-1D6C-48A3-99F5-393DB1D9D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2793"/>
              <a:ext cx="43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46">
              <a:extLst>
                <a:ext uri="{FF2B5EF4-FFF2-40B4-BE49-F238E27FC236}">
                  <a16:creationId xmlns:a16="http://schemas.microsoft.com/office/drawing/2014/main" id="{433755C8-D1DC-4DF3-829F-003EF59B7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3129"/>
              <a:ext cx="43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47">
              <a:extLst>
                <a:ext uri="{FF2B5EF4-FFF2-40B4-BE49-F238E27FC236}">
                  <a16:creationId xmlns:a16="http://schemas.microsoft.com/office/drawing/2014/main" id="{C100993E-0A8C-48FA-8D99-2EEC1BF2F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3609"/>
              <a:ext cx="43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Text Box 53">
              <a:extLst>
                <a:ext uri="{FF2B5EF4-FFF2-40B4-BE49-F238E27FC236}">
                  <a16:creationId xmlns:a16="http://schemas.microsoft.com/office/drawing/2014/main" id="{2A467ED8-F442-49D3-9232-041836BFF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839"/>
              <a:ext cx="109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Multiplexer</a:t>
              </a:r>
            </a:p>
          </p:txBody>
        </p:sp>
      </p:grpSp>
      <p:sp>
        <p:nvSpPr>
          <p:cNvPr id="25604" name="Text Box 54">
            <a:extLst>
              <a:ext uri="{FF2B5EF4-FFF2-40B4-BE49-F238E27FC236}">
                <a16:creationId xmlns:a16="http://schemas.microsoft.com/office/drawing/2014/main" id="{F5C9F8C8-16D4-4045-9924-DEEF39552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88" y="3895725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Frame</a:t>
            </a:r>
          </a:p>
        </p:txBody>
      </p:sp>
      <p:sp>
        <p:nvSpPr>
          <p:cNvPr id="25605" name="Line 23">
            <a:extLst>
              <a:ext uri="{FF2B5EF4-FFF2-40B4-BE49-F238E27FC236}">
                <a16:creationId xmlns:a16="http://schemas.microsoft.com/office/drawing/2014/main" id="{BB28B163-5312-4313-8F1B-45EB3B2AC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8688" y="2887663"/>
            <a:ext cx="11112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7A006650-4613-49E7-99A3-3020F460A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1850" y="92075"/>
            <a:ext cx="6010275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What is a Communication Network?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4D075B2C-320D-4F48-BE71-801797AE37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11438" y="1181099"/>
            <a:ext cx="5500687" cy="1200149"/>
          </a:xfrm>
        </p:spPr>
        <p:txBody>
          <a:bodyPr/>
          <a:lstStyle/>
          <a:p>
            <a:pPr eaLnBrk="1" hangingPunct="1"/>
            <a:r>
              <a:rPr lang="en-US" altLang="en-US"/>
              <a:t>The equipment (hardware &amp; software) and facilities that provide the basic communication service</a:t>
            </a:r>
          </a:p>
        </p:txBody>
      </p:sp>
      <p:grpSp>
        <p:nvGrpSpPr>
          <p:cNvPr id="19459" name="Group 19">
            <a:extLst>
              <a:ext uri="{FF2B5EF4-FFF2-40B4-BE49-F238E27FC236}">
                <a16:creationId xmlns:a16="http://schemas.microsoft.com/office/drawing/2014/main" id="{622382C6-1F09-4003-92B6-C07D71D2EC81}"/>
              </a:ext>
            </a:extLst>
          </p:cNvPr>
          <p:cNvGrpSpPr>
            <a:grpSpLocks/>
          </p:cNvGrpSpPr>
          <p:nvPr/>
        </p:nvGrpSpPr>
        <p:grpSpPr bwMode="auto">
          <a:xfrm>
            <a:off x="2944813" y="2738438"/>
            <a:ext cx="2255837" cy="1200150"/>
            <a:chOff x="1680" y="624"/>
            <a:chExt cx="1895" cy="1008"/>
          </a:xfrm>
        </p:grpSpPr>
        <p:sp>
          <p:nvSpPr>
            <p:cNvPr id="19465" name="Cloud">
              <a:extLst>
                <a:ext uri="{FF2B5EF4-FFF2-40B4-BE49-F238E27FC236}">
                  <a16:creationId xmlns:a16="http://schemas.microsoft.com/office/drawing/2014/main" id="{3B958820-6296-43E9-AEA1-83EE637C4EDE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1680" y="624"/>
              <a:ext cx="1895" cy="10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57 h 21600"/>
                <a:gd name="T14" fmla="*/ 17086 w 21600"/>
                <a:gd name="T15" fmla="*/ 1733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Text Box 11">
              <a:extLst>
                <a:ext uri="{FF2B5EF4-FFF2-40B4-BE49-F238E27FC236}">
                  <a16:creationId xmlns:a16="http://schemas.microsoft.com/office/drawing/2014/main" id="{4423CA12-764E-49A5-AFDE-2E7F7F9CA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" y="934"/>
              <a:ext cx="1501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Communication</a:t>
              </a:r>
            </a:p>
            <a:p>
              <a:pPr algn="ctr" eaLnBrk="1" hangingPunct="1"/>
              <a:r>
                <a:rPr lang="en-US" altLang="en-US"/>
                <a:t>Network</a:t>
              </a:r>
            </a:p>
          </p:txBody>
        </p:sp>
      </p:grpSp>
      <p:sp>
        <p:nvSpPr>
          <p:cNvPr id="19460" name="Rectangle 13">
            <a:extLst>
              <a:ext uri="{FF2B5EF4-FFF2-40B4-BE49-F238E27FC236}">
                <a16:creationId xmlns:a16="http://schemas.microsoft.com/office/drawing/2014/main" id="{D65B9AD6-E9FC-44E2-8D14-25B8838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5" y="3262313"/>
            <a:ext cx="3013075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altLang="en-US" sz="2000"/>
              <a:t>Equipment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/>
              <a:t>Routers, servers, switches,  </a:t>
            </a:r>
            <a:r>
              <a:rPr lang="mr-IN" altLang="en-US"/>
              <a:t>…</a:t>
            </a:r>
            <a:endParaRPr lang="en-US" altLang="en-US"/>
          </a:p>
        </p:txBody>
      </p:sp>
      <p:sp>
        <p:nvSpPr>
          <p:cNvPr id="19461" name="Rectangle 14">
            <a:extLst>
              <a:ext uri="{FF2B5EF4-FFF2-40B4-BE49-F238E27FC236}">
                <a16:creationId xmlns:a16="http://schemas.microsoft.com/office/drawing/2014/main" id="{106A0665-80C0-42C7-888C-CB240048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5" y="2208213"/>
            <a:ext cx="28575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altLang="en-US" sz="2000"/>
              <a:t>Facilities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/>
              <a:t>Copper wires, optical fiber </a:t>
            </a:r>
            <a:r>
              <a:rPr lang="mr-IN" altLang="en-US"/>
              <a:t>…</a:t>
            </a:r>
            <a:endParaRPr lang="en-US" altLang="en-US"/>
          </a:p>
        </p:txBody>
      </p:sp>
      <p:grpSp>
        <p:nvGrpSpPr>
          <p:cNvPr id="19462" name="Group 12">
            <a:extLst>
              <a:ext uri="{FF2B5EF4-FFF2-40B4-BE49-F238E27FC236}">
                <a16:creationId xmlns:a16="http://schemas.microsoft.com/office/drawing/2014/main" id="{B8C37BCA-441D-4949-AFF1-43A9FCCD3324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6AEDAD8-FD4C-4D42-960A-CBCCFB59DD19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1BE709-1913-4377-8779-B6A2FD415AD6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BC4F6BF5-F85C-44DA-BD26-79938973A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925"/>
              <a:t>Error Control Protocol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D9811515-6CE1-47D8-8743-8F7F3E763A0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5150" y="971550"/>
            <a:ext cx="7994650" cy="2209800"/>
          </a:xfrm>
        </p:spPr>
        <p:txBody>
          <a:bodyPr/>
          <a:lstStyle/>
          <a:p>
            <a:pPr eaLnBrk="1" hangingPunct="1"/>
            <a:r>
              <a:rPr lang="en-US" altLang="en-US"/>
              <a:t>Communication lines introduced errors</a:t>
            </a:r>
          </a:p>
          <a:p>
            <a:pPr eaLnBrk="1" hangingPunct="1"/>
            <a:r>
              <a:rPr lang="en-US" altLang="en-US"/>
              <a:t>Error checking codes used on frames</a:t>
            </a:r>
          </a:p>
          <a:p>
            <a:pPr lvl="1" eaLnBrk="1" hangingPunct="1"/>
            <a:r>
              <a:rPr lang="en-US" altLang="en-US" sz="1800"/>
              <a:t>“Cyclic Redundancy Check” (CRC) calculated based on frame header and information payload, and appended </a:t>
            </a:r>
          </a:p>
          <a:p>
            <a:pPr lvl="1" eaLnBrk="1" hangingPunct="1"/>
            <a:r>
              <a:rPr lang="en-US" altLang="en-US" sz="1800"/>
              <a:t>Header also carries ACK/NAK control information</a:t>
            </a:r>
          </a:p>
          <a:p>
            <a:pPr eaLnBrk="1" hangingPunct="1"/>
            <a:r>
              <a:rPr lang="en-US" altLang="en-US"/>
              <a:t>Retransmission requested when errors detected</a:t>
            </a:r>
          </a:p>
        </p:txBody>
      </p:sp>
      <p:grpSp>
        <p:nvGrpSpPr>
          <p:cNvPr id="27651" name="Group 28">
            <a:extLst>
              <a:ext uri="{FF2B5EF4-FFF2-40B4-BE49-F238E27FC236}">
                <a16:creationId xmlns:a16="http://schemas.microsoft.com/office/drawing/2014/main" id="{660EF8EB-AD9C-4F20-8466-1E16EDF8ED36}"/>
              </a:ext>
            </a:extLst>
          </p:cNvPr>
          <p:cNvGrpSpPr>
            <a:grpSpLocks/>
          </p:cNvGrpSpPr>
          <p:nvPr/>
        </p:nvGrpSpPr>
        <p:grpSpPr bwMode="auto">
          <a:xfrm>
            <a:off x="1760538" y="3168650"/>
            <a:ext cx="5857875" cy="1398588"/>
            <a:chOff x="566" y="2857"/>
            <a:chExt cx="4920" cy="1175"/>
          </a:xfrm>
        </p:grpSpPr>
        <p:sp>
          <p:nvSpPr>
            <p:cNvPr id="27652" name="Line 9">
              <a:extLst>
                <a:ext uri="{FF2B5EF4-FFF2-40B4-BE49-F238E27FC236}">
                  <a16:creationId xmlns:a16="http://schemas.microsoft.com/office/drawing/2014/main" id="{F0324FA6-CD16-46CD-93D2-7F91112B0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2" y="3433"/>
              <a:ext cx="2880" cy="9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Line 10">
              <a:extLst>
                <a:ext uri="{FF2B5EF4-FFF2-40B4-BE49-F238E27FC236}">
                  <a16:creationId xmlns:a16="http://schemas.microsoft.com/office/drawing/2014/main" id="{F23BFBA8-1C81-43A9-B695-72019740A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2" y="3545"/>
              <a:ext cx="2832" cy="9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7654" name="Picture 12" descr="BS01132_">
              <a:extLst>
                <a:ext uri="{FF2B5EF4-FFF2-40B4-BE49-F238E27FC236}">
                  <a16:creationId xmlns:a16="http://schemas.microsoft.com/office/drawing/2014/main" id="{45DC5677-94A2-495B-B038-7E0E94DEA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" y="2857"/>
              <a:ext cx="943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655" name="Group 14">
              <a:extLst>
                <a:ext uri="{FF2B5EF4-FFF2-40B4-BE49-F238E27FC236}">
                  <a16:creationId xmlns:a16="http://schemas.microsoft.com/office/drawing/2014/main" id="{8186CDCC-BDE3-41FC-BFDA-0CE185994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4" y="3624"/>
              <a:ext cx="2649" cy="369"/>
              <a:chOff x="1523" y="2744"/>
              <a:chExt cx="2334" cy="369"/>
            </a:xfrm>
          </p:grpSpPr>
          <p:sp>
            <p:nvSpPr>
              <p:cNvPr id="27663" name="Rectangle 15">
                <a:extLst>
                  <a:ext uri="{FF2B5EF4-FFF2-40B4-BE49-F238E27FC236}">
                    <a16:creationId xmlns:a16="http://schemas.microsoft.com/office/drawing/2014/main" id="{23570188-A26E-427D-AA18-DD60BB324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2744"/>
                <a:ext cx="2291" cy="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27664" name="Line 16">
                <a:extLst>
                  <a:ext uri="{FF2B5EF4-FFF2-40B4-BE49-F238E27FC236}">
                    <a16:creationId xmlns:a16="http://schemas.microsoft.com/office/drawing/2014/main" id="{2B354F49-9907-45CB-BC3B-F6AA96EDE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2749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5" name="Text Box 17">
                <a:extLst>
                  <a:ext uri="{FF2B5EF4-FFF2-40B4-BE49-F238E27FC236}">
                    <a16:creationId xmlns:a16="http://schemas.microsoft.com/office/drawing/2014/main" id="{063541D4-90E8-4A21-B8D0-15275EA300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3" y="2803"/>
                <a:ext cx="232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Header   Information     CRC</a:t>
                </a:r>
              </a:p>
            </p:txBody>
          </p:sp>
          <p:sp>
            <p:nvSpPr>
              <p:cNvPr id="27666" name="Line 18">
                <a:extLst>
                  <a:ext uri="{FF2B5EF4-FFF2-40B4-BE49-F238E27FC236}">
                    <a16:creationId xmlns:a16="http://schemas.microsoft.com/office/drawing/2014/main" id="{531DF2EE-1735-4C49-AFE3-E242F82B3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2749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6" name="Group 21">
              <a:extLst>
                <a:ext uri="{FF2B5EF4-FFF2-40B4-BE49-F238E27FC236}">
                  <a16:creationId xmlns:a16="http://schemas.microsoft.com/office/drawing/2014/main" id="{B2AF8EE0-4B8F-4F5B-81B5-F04ED5489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4" y="3007"/>
              <a:ext cx="2592" cy="348"/>
              <a:chOff x="1344" y="2074"/>
              <a:chExt cx="2283" cy="348"/>
            </a:xfrm>
          </p:grpSpPr>
          <p:sp>
            <p:nvSpPr>
              <p:cNvPr id="27658" name="Text Box 22">
                <a:extLst>
                  <a:ext uri="{FF2B5EF4-FFF2-40B4-BE49-F238E27FC236}">
                    <a16:creationId xmlns:a16="http://schemas.microsoft.com/office/drawing/2014/main" id="{3DF9ADB8-A8A1-46A1-99B7-269E4026D3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112"/>
                <a:ext cx="2283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CRC    Information  Header</a:t>
                </a:r>
              </a:p>
            </p:txBody>
          </p:sp>
          <p:grpSp>
            <p:nvGrpSpPr>
              <p:cNvPr id="27659" name="Group 23">
                <a:extLst>
                  <a:ext uri="{FF2B5EF4-FFF2-40B4-BE49-F238E27FC236}">
                    <a16:creationId xmlns:a16="http://schemas.microsoft.com/office/drawing/2014/main" id="{DE0F9868-0F03-4F46-9AEC-591B56EC72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2074"/>
                <a:ext cx="2267" cy="330"/>
                <a:chOff x="1552" y="3034"/>
                <a:chExt cx="2267" cy="330"/>
              </a:xfrm>
            </p:grpSpPr>
            <p:sp>
              <p:nvSpPr>
                <p:cNvPr id="27660" name="Rectangle 24">
                  <a:extLst>
                    <a:ext uri="{FF2B5EF4-FFF2-40B4-BE49-F238E27FC236}">
                      <a16:creationId xmlns:a16="http://schemas.microsoft.com/office/drawing/2014/main" id="{794E3C33-575E-45A7-B1FF-A4D310040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2" y="3038"/>
                  <a:ext cx="2267" cy="32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27661" name="Line 25">
                  <a:extLst>
                    <a:ext uri="{FF2B5EF4-FFF2-40B4-BE49-F238E27FC236}">
                      <a16:creationId xmlns:a16="http://schemas.microsoft.com/office/drawing/2014/main" id="{76659DDE-9D99-476C-8D1A-9D3C76B7D1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0" y="3038"/>
                  <a:ext cx="8" cy="3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2" name="Line 26">
                  <a:extLst>
                    <a:ext uri="{FF2B5EF4-FFF2-40B4-BE49-F238E27FC236}">
                      <a16:creationId xmlns:a16="http://schemas.microsoft.com/office/drawing/2014/main" id="{18FFDBD3-61B7-49BB-AA50-737D4B2CCD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74" y="3034"/>
                  <a:ext cx="8" cy="3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7657" name="Text Box 27">
              <a:extLst>
                <a:ext uri="{FF2B5EF4-FFF2-40B4-BE49-F238E27FC236}">
                  <a16:creationId xmlns:a16="http://schemas.microsoft.com/office/drawing/2014/main" id="{1785A226-6B06-40BE-B89D-02D7EFCD9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3385"/>
              <a:ext cx="888" cy="3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Terminal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B8C6ED8D-2F30-4B22-AFFF-E0E70498B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7138" y="92075"/>
            <a:ext cx="5503862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Computer-to-Computer Networks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2665C452-2959-49E8-8575-181576FD7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1450" y="1219200"/>
            <a:ext cx="6189663" cy="310515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100"/>
              <a:t>As cost of computing dropped, terminal-oriented networks viewed as too inflexible and costly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100"/>
              <a:t>Need to develop flexible computer networks</a:t>
            </a:r>
          </a:p>
          <a:p>
            <a:pPr lvl="1" eaLnBrk="1" hangingPunct="1"/>
            <a:r>
              <a:rPr lang="en-US" altLang="en-US"/>
              <a:t>Interconnect computers as required</a:t>
            </a:r>
          </a:p>
          <a:p>
            <a:pPr lvl="1" eaLnBrk="1" hangingPunct="1"/>
            <a:r>
              <a:rPr lang="en-US" altLang="en-US"/>
              <a:t>Support many applications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100"/>
              <a:t>Application Examples</a:t>
            </a:r>
          </a:p>
          <a:p>
            <a:pPr lvl="1" eaLnBrk="1" hangingPunct="1"/>
            <a:r>
              <a:rPr lang="en-US" altLang="en-US"/>
              <a:t>File transfer between arbitrary computers</a:t>
            </a:r>
          </a:p>
          <a:p>
            <a:pPr lvl="1" eaLnBrk="1" hangingPunct="1"/>
            <a:r>
              <a:rPr lang="en-US" altLang="en-US"/>
              <a:t>Execution of a program on another computer</a:t>
            </a:r>
          </a:p>
        </p:txBody>
      </p:sp>
      <p:grpSp>
        <p:nvGrpSpPr>
          <p:cNvPr id="29699" name="Group 12">
            <a:extLst>
              <a:ext uri="{FF2B5EF4-FFF2-40B4-BE49-F238E27FC236}">
                <a16:creationId xmlns:a16="http://schemas.microsoft.com/office/drawing/2014/main" id="{E884C069-0121-4FFE-826A-7B37DD89E3C4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F572229-C307-4991-92E0-0D4D9EAD704F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EB0FAE-592C-4051-B74B-97266929EE7A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61C579B8-9294-4FCF-B595-E59CB585D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925"/>
              <a:t>Packet Switching</a:t>
            </a:r>
          </a:p>
        </p:txBody>
      </p:sp>
      <p:sp>
        <p:nvSpPr>
          <p:cNvPr id="31746" name="Rectangle 4">
            <a:extLst>
              <a:ext uri="{FF2B5EF4-FFF2-40B4-BE49-F238E27FC236}">
                <a16:creationId xmlns:a16="http://schemas.microsoft.com/office/drawing/2014/main" id="{81B224F7-7C53-4C63-AF07-B62ED522F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1008063"/>
            <a:ext cx="8113712" cy="3705225"/>
          </a:xfrm>
        </p:spPr>
        <p:txBody>
          <a:bodyPr/>
          <a:lstStyle/>
          <a:p>
            <a:pPr eaLnBrk="1" hangingPunct="1"/>
            <a:r>
              <a:rPr lang="en-US" altLang="en-US"/>
              <a:t>Network should support multiple applications</a:t>
            </a:r>
          </a:p>
          <a:p>
            <a:pPr lvl="1" eaLnBrk="1" hangingPunct="1"/>
            <a:r>
              <a:rPr lang="en-US" altLang="en-US" sz="2000"/>
              <a:t>Transfer arbitrary message size</a:t>
            </a:r>
          </a:p>
          <a:p>
            <a:pPr lvl="1" eaLnBrk="1" hangingPunct="1"/>
            <a:r>
              <a:rPr lang="en-US" altLang="en-US" sz="2000"/>
              <a:t>Low delay for interactive applications</a:t>
            </a:r>
          </a:p>
          <a:p>
            <a:pPr lvl="1" eaLnBrk="1" hangingPunct="1"/>
            <a:r>
              <a:rPr lang="en-US" altLang="en-US" sz="2000"/>
              <a:t>Store-and-forward operation could induce high delay on interactive messages </a:t>
            </a:r>
          </a:p>
          <a:p>
            <a:pPr eaLnBrk="1" hangingPunct="1"/>
            <a:r>
              <a:rPr lang="en-US" altLang="en-US"/>
              <a:t>Packet switching introduced</a:t>
            </a:r>
          </a:p>
          <a:p>
            <a:pPr lvl="1" eaLnBrk="1" hangingPunct="1"/>
            <a:r>
              <a:rPr lang="en-US" altLang="en-US" sz="2000"/>
              <a:t>Network transfers </a:t>
            </a:r>
            <a:r>
              <a:rPr lang="en-US" altLang="en-US" sz="2000">
                <a:solidFill>
                  <a:srgbClr val="FF0000"/>
                </a:solidFill>
              </a:rPr>
              <a:t>packets</a:t>
            </a:r>
            <a:r>
              <a:rPr lang="en-US" altLang="en-US" sz="2000"/>
              <a:t> using store-and-forward</a:t>
            </a:r>
          </a:p>
          <a:p>
            <a:pPr lvl="1" eaLnBrk="1" hangingPunct="1"/>
            <a:r>
              <a:rPr lang="en-US" altLang="en-US" sz="2000"/>
              <a:t>Packets have maximum length</a:t>
            </a:r>
          </a:p>
          <a:p>
            <a:pPr lvl="1" eaLnBrk="1" hangingPunct="1"/>
            <a:r>
              <a:rPr lang="en-US" altLang="en-US" sz="2000"/>
              <a:t>Break long messages into multiple packets</a:t>
            </a:r>
          </a:p>
          <a:p>
            <a:pPr lvl="1" eaLnBrk="1" hangingPunct="1"/>
            <a:r>
              <a:rPr lang="en-US" altLang="en-US" sz="2000"/>
              <a:t>By switching, packets delivered (and reassembled) at destination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14D573D0-9CEF-4108-AC5F-37BDAC0B9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925"/>
              <a:t>The ARPANET</a:t>
            </a:r>
          </a:p>
        </p:txBody>
      </p:sp>
      <p:pic>
        <p:nvPicPr>
          <p:cNvPr id="33794" name="Picture 4" descr="1-25">
            <a:extLst>
              <a:ext uri="{FF2B5EF4-FFF2-40B4-BE49-F238E27FC236}">
                <a16:creationId xmlns:a16="http://schemas.microsoft.com/office/drawing/2014/main" id="{B1BB5584-5C1B-4A66-BBB9-C5B208B2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0825"/>
            <a:ext cx="4237038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DC2626-534A-4B6A-BDE9-435EC628D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1008063"/>
            <a:ext cx="8113712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x-none" kern="0" dirty="0"/>
              <a:t>The vulnerability of the telephone system was a concern.</a:t>
            </a:r>
          </a:p>
        </p:txBody>
      </p:sp>
      <p:sp>
        <p:nvSpPr>
          <p:cNvPr id="33796" name="TextBox 1">
            <a:extLst>
              <a:ext uri="{FF2B5EF4-FFF2-40B4-BE49-F238E27FC236}">
                <a16:creationId xmlns:a16="http://schemas.microsoft.com/office/drawing/2014/main" id="{73E61631-DAA1-4AEF-A924-5FD8D1F4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111625"/>
            <a:ext cx="7823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(a) Telephone system structure;   (b) Distributed switching system structure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563A0594-BB1C-441D-B257-0428A87F1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925" dirty="0"/>
              <a:t>The ARPANET Design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9524C6C-22B9-40C2-BEB9-5666CA919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1052513"/>
            <a:ext cx="8112125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x-none" kern="0" dirty="0"/>
              <a:t>Connection-less packet transmission</a:t>
            </a:r>
          </a:p>
          <a:p>
            <a:pPr eaLnBrk="1" hangingPunct="1">
              <a:defRPr/>
            </a:pPr>
            <a:r>
              <a:rPr lang="en-US" altLang="x-none" kern="0" dirty="0"/>
              <a:t>Packets are encapsulated in frames</a:t>
            </a:r>
          </a:p>
          <a:p>
            <a:pPr eaLnBrk="1" hangingPunct="1">
              <a:defRPr/>
            </a:pPr>
            <a:r>
              <a:rPr lang="en-US" altLang="x-none" kern="0" dirty="0"/>
              <a:t>Error control uses check bits</a:t>
            </a:r>
          </a:p>
          <a:p>
            <a:pPr eaLnBrk="1" hangingPunct="1">
              <a:defRPr/>
            </a:pPr>
            <a:r>
              <a:rPr lang="en-US" altLang="x-none" kern="0" dirty="0"/>
              <a:t>Destinations identified by unique addresses</a:t>
            </a:r>
          </a:p>
          <a:p>
            <a:pPr eaLnBrk="1" hangingPunct="1">
              <a:defRPr/>
            </a:pPr>
            <a:r>
              <a:rPr lang="en-US" altLang="x-none" kern="0" dirty="0"/>
              <a:t>Routing tables at the packet switches</a:t>
            </a:r>
          </a:p>
          <a:p>
            <a:pPr eaLnBrk="1" hangingPunct="1">
              <a:defRPr/>
            </a:pPr>
            <a:r>
              <a:rPr lang="en-US" altLang="x-none" kern="0" dirty="0"/>
              <a:t>Messages are segmented into packets</a:t>
            </a:r>
          </a:p>
          <a:p>
            <a:pPr eaLnBrk="1" hangingPunct="1">
              <a:defRPr/>
            </a:pPr>
            <a:r>
              <a:rPr lang="en-US" altLang="x-none" kern="0" dirty="0"/>
              <a:t>End-to-end congestion control</a:t>
            </a:r>
          </a:p>
          <a:p>
            <a:pPr eaLnBrk="1" hangingPunct="1">
              <a:defRPr/>
            </a:pPr>
            <a:r>
              <a:rPr lang="en-US" altLang="x-none" kern="0" dirty="0"/>
              <a:t>Flow control prevents buffer overflow</a:t>
            </a:r>
            <a:br>
              <a:rPr lang="en-US" altLang="x-none" kern="0" dirty="0"/>
            </a:br>
            <a:endParaRPr lang="en-US" altLang="x-none" kern="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2A53EDD8-3EE9-4C0B-B169-A4687CDB4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925"/>
              <a:t>ARPANET Applications</a:t>
            </a:r>
          </a:p>
        </p:txBody>
      </p:sp>
      <p:sp>
        <p:nvSpPr>
          <p:cNvPr id="37890" name="Rectangle 34">
            <a:extLst>
              <a:ext uri="{FF2B5EF4-FFF2-40B4-BE49-F238E27FC236}">
                <a16:creationId xmlns:a16="http://schemas.microsoft.com/office/drawing/2014/main" id="{61A0DB02-82F4-4DFA-9167-04B4A637C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1085850"/>
            <a:ext cx="8045450" cy="898525"/>
          </a:xfrm>
        </p:spPr>
        <p:txBody>
          <a:bodyPr/>
          <a:lstStyle/>
          <a:p>
            <a:pPr eaLnBrk="1" hangingPunct="1"/>
            <a:r>
              <a:rPr lang="en-US" altLang="en-US"/>
              <a:t>ARPANET (NSF-NET) introduced new applications</a:t>
            </a:r>
          </a:p>
          <a:p>
            <a:pPr lvl="1" eaLnBrk="1" hangingPunct="1"/>
            <a:r>
              <a:rPr lang="en-US" altLang="en-US" sz="1800"/>
              <a:t>Email, remote login, file transfer, …</a:t>
            </a:r>
          </a:p>
        </p:txBody>
      </p:sp>
      <p:pic>
        <p:nvPicPr>
          <p:cNvPr id="37891" name="Picture 16" descr="BS01132_">
            <a:extLst>
              <a:ext uri="{FF2B5EF4-FFF2-40B4-BE49-F238E27FC236}">
                <a16:creationId xmlns:a16="http://schemas.microsoft.com/office/drawing/2014/main" id="{CCB694BA-A0A3-4DC5-8971-62AAEC5F241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15100" y="2971800"/>
            <a:ext cx="596900" cy="742950"/>
          </a:xfrm>
          <a:noFill/>
        </p:spPr>
      </p:pic>
      <p:pic>
        <p:nvPicPr>
          <p:cNvPr id="37892" name="Picture 35" descr="BS01132_">
            <a:extLst>
              <a:ext uri="{FF2B5EF4-FFF2-40B4-BE49-F238E27FC236}">
                <a16:creationId xmlns:a16="http://schemas.microsoft.com/office/drawing/2014/main" id="{E133C3D1-A97B-4AE9-8F35-A401818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3200400"/>
            <a:ext cx="596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36" descr="BS01132_">
            <a:extLst>
              <a:ext uri="{FF2B5EF4-FFF2-40B4-BE49-F238E27FC236}">
                <a16:creationId xmlns:a16="http://schemas.microsoft.com/office/drawing/2014/main" id="{9AD230FC-C52D-4DC1-8CA3-4CB385AA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3371850"/>
            <a:ext cx="596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37" descr="BS01132_">
            <a:extLst>
              <a:ext uri="{FF2B5EF4-FFF2-40B4-BE49-F238E27FC236}">
                <a16:creationId xmlns:a16="http://schemas.microsoft.com/office/drawing/2014/main" id="{B75C1715-FF7A-4D7D-AF8C-F34B3090C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2686050"/>
            <a:ext cx="596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38" descr="BS01132_">
            <a:extLst>
              <a:ext uri="{FF2B5EF4-FFF2-40B4-BE49-F238E27FC236}">
                <a16:creationId xmlns:a16="http://schemas.microsoft.com/office/drawing/2014/main" id="{14C969D8-7DB7-4BA1-80C4-6A7B6B93F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114550"/>
            <a:ext cx="596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39" descr="BS01132_">
            <a:extLst>
              <a:ext uri="{FF2B5EF4-FFF2-40B4-BE49-F238E27FC236}">
                <a16:creationId xmlns:a16="http://schemas.microsoft.com/office/drawing/2014/main" id="{A42FF448-9768-4846-BD7E-CA87D09F2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200400"/>
            <a:ext cx="596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40" descr="BS01132_">
            <a:extLst>
              <a:ext uri="{FF2B5EF4-FFF2-40B4-BE49-F238E27FC236}">
                <a16:creationId xmlns:a16="http://schemas.microsoft.com/office/drawing/2014/main" id="{F8D3A67B-22CF-4CB6-A4FC-2F5DBAA71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1943100"/>
            <a:ext cx="596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41" descr="BS01132_">
            <a:extLst>
              <a:ext uri="{FF2B5EF4-FFF2-40B4-BE49-F238E27FC236}">
                <a16:creationId xmlns:a16="http://schemas.microsoft.com/office/drawing/2014/main" id="{BD0211DD-A0D0-4C97-BFB2-9A2CAFF2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4117975"/>
            <a:ext cx="596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42" descr="BS01132_">
            <a:extLst>
              <a:ext uri="{FF2B5EF4-FFF2-40B4-BE49-F238E27FC236}">
                <a16:creationId xmlns:a16="http://schemas.microsoft.com/office/drawing/2014/main" id="{AFC861AF-EB10-41FB-91BB-C69F2181C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4114800"/>
            <a:ext cx="596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900" name="Group 43">
            <a:extLst>
              <a:ext uri="{FF2B5EF4-FFF2-40B4-BE49-F238E27FC236}">
                <a16:creationId xmlns:a16="http://schemas.microsoft.com/office/drawing/2014/main" id="{EF32909E-B856-4B1C-BE5F-8605370ADEDB}"/>
              </a:ext>
            </a:extLst>
          </p:cNvPr>
          <p:cNvGrpSpPr>
            <a:grpSpLocks/>
          </p:cNvGrpSpPr>
          <p:nvPr/>
        </p:nvGrpSpPr>
        <p:grpSpPr bwMode="auto">
          <a:xfrm>
            <a:off x="1885950" y="2046288"/>
            <a:ext cx="4714875" cy="2722562"/>
            <a:chOff x="866" y="938"/>
            <a:chExt cx="3960" cy="2287"/>
          </a:xfrm>
        </p:grpSpPr>
        <p:sp>
          <p:nvSpPr>
            <p:cNvPr id="37901" name="Line 44">
              <a:extLst>
                <a:ext uri="{FF2B5EF4-FFF2-40B4-BE49-F238E27FC236}">
                  <a16:creationId xmlns:a16="http://schemas.microsoft.com/office/drawing/2014/main" id="{F2BEA21E-5DA7-4DF6-B1AF-09E5FB838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6" y="1226"/>
              <a:ext cx="86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45">
              <a:extLst>
                <a:ext uri="{FF2B5EF4-FFF2-40B4-BE49-F238E27FC236}">
                  <a16:creationId xmlns:a16="http://schemas.microsoft.com/office/drawing/2014/main" id="{9E971184-76AC-47D7-8495-832C03679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1234"/>
              <a:ext cx="0" cy="1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46">
              <a:extLst>
                <a:ext uri="{FF2B5EF4-FFF2-40B4-BE49-F238E27FC236}">
                  <a16:creationId xmlns:a16="http://schemas.microsoft.com/office/drawing/2014/main" id="{6F4E0029-5731-4E4C-9951-D15C93E9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6" y="2842"/>
              <a:ext cx="2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Line 47">
              <a:extLst>
                <a:ext uri="{FF2B5EF4-FFF2-40B4-BE49-F238E27FC236}">
                  <a16:creationId xmlns:a16="http://schemas.microsoft.com/office/drawing/2014/main" id="{486FD0DF-12B5-479B-A49E-520589D04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162"/>
              <a:ext cx="2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Oval 48">
              <a:extLst>
                <a:ext uri="{FF2B5EF4-FFF2-40B4-BE49-F238E27FC236}">
                  <a16:creationId xmlns:a16="http://schemas.microsoft.com/office/drawing/2014/main" id="{28860653-8C0F-41CC-87CB-8B531A882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" y="2002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06" name="Oval 49">
              <a:extLst>
                <a:ext uri="{FF2B5EF4-FFF2-40B4-BE49-F238E27FC236}">
                  <a16:creationId xmlns:a16="http://schemas.microsoft.com/office/drawing/2014/main" id="{C3B8590B-79D4-4DE2-BEB5-FC1734AAC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2778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07" name="Oval 50">
              <a:extLst>
                <a:ext uri="{FF2B5EF4-FFF2-40B4-BE49-F238E27FC236}">
                  <a16:creationId xmlns:a16="http://schemas.microsoft.com/office/drawing/2014/main" id="{4B09D093-2962-478C-A7D4-2F892F334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2778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08" name="Oval 51">
              <a:extLst>
                <a:ext uri="{FF2B5EF4-FFF2-40B4-BE49-F238E27FC236}">
                  <a16:creationId xmlns:a16="http://schemas.microsoft.com/office/drawing/2014/main" id="{060C7922-5143-4D03-ADD2-968ABDCA3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778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09" name="Oval 52">
              <a:extLst>
                <a:ext uri="{FF2B5EF4-FFF2-40B4-BE49-F238E27FC236}">
                  <a16:creationId xmlns:a16="http://schemas.microsoft.com/office/drawing/2014/main" id="{CE39970D-B6BA-4877-9823-48D876187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" y="2770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10" name="Oval 53">
              <a:extLst>
                <a:ext uri="{FF2B5EF4-FFF2-40B4-BE49-F238E27FC236}">
                  <a16:creationId xmlns:a16="http://schemas.microsoft.com/office/drawing/2014/main" id="{4C793BAE-9494-483D-8403-F61D661A3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2770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11" name="Oval 54">
              <a:extLst>
                <a:ext uri="{FF2B5EF4-FFF2-40B4-BE49-F238E27FC236}">
                  <a16:creationId xmlns:a16="http://schemas.microsoft.com/office/drawing/2014/main" id="{977B52C8-31F3-41EC-B0A3-8B49CC72F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2354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12" name="Oval 55">
              <a:extLst>
                <a:ext uri="{FF2B5EF4-FFF2-40B4-BE49-F238E27FC236}">
                  <a16:creationId xmlns:a16="http://schemas.microsoft.com/office/drawing/2014/main" id="{339DD704-8018-4387-9C6D-C6B71F5F0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938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13" name="Oval 56">
              <a:extLst>
                <a:ext uri="{FF2B5EF4-FFF2-40B4-BE49-F238E27FC236}">
                  <a16:creationId xmlns:a16="http://schemas.microsoft.com/office/drawing/2014/main" id="{65FDEED9-3F28-4827-8E5D-1C574D44D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522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14" name="Oval 57">
              <a:extLst>
                <a:ext uri="{FF2B5EF4-FFF2-40B4-BE49-F238E27FC236}">
                  <a16:creationId xmlns:a16="http://schemas.microsoft.com/office/drawing/2014/main" id="{B9AAC146-B861-40B4-961C-D0F5F7B0E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106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15" name="Oval 58">
              <a:extLst>
                <a:ext uri="{FF2B5EF4-FFF2-40B4-BE49-F238E27FC236}">
                  <a16:creationId xmlns:a16="http://schemas.microsoft.com/office/drawing/2014/main" id="{762CB073-D754-4274-97CA-E522B869D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1098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16" name="Oval 59">
              <a:extLst>
                <a:ext uri="{FF2B5EF4-FFF2-40B4-BE49-F238E27FC236}">
                  <a16:creationId xmlns:a16="http://schemas.microsoft.com/office/drawing/2014/main" id="{1A3A36E5-B0FD-4537-9331-22861D048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" y="1098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17" name="Oval 60">
              <a:extLst>
                <a:ext uri="{FF2B5EF4-FFF2-40B4-BE49-F238E27FC236}">
                  <a16:creationId xmlns:a16="http://schemas.microsoft.com/office/drawing/2014/main" id="{24388995-1E84-4C9E-8CD8-345991018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" y="1098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18" name="Oval 61">
              <a:extLst>
                <a:ext uri="{FF2B5EF4-FFF2-40B4-BE49-F238E27FC236}">
                  <a16:creationId xmlns:a16="http://schemas.microsoft.com/office/drawing/2014/main" id="{93B1DC24-99FE-4CFC-8636-46BC7C7B3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1106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19" name="Oval 62">
              <a:extLst>
                <a:ext uri="{FF2B5EF4-FFF2-40B4-BE49-F238E27FC236}">
                  <a16:creationId xmlns:a16="http://schemas.microsoft.com/office/drawing/2014/main" id="{C51C1A13-C596-4011-9BF1-3BDB6A991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1098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20" name="Oval 63">
              <a:extLst>
                <a:ext uri="{FF2B5EF4-FFF2-40B4-BE49-F238E27FC236}">
                  <a16:creationId xmlns:a16="http://schemas.microsoft.com/office/drawing/2014/main" id="{B0BA2802-2192-489D-8AC4-409A4481A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1946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21" name="Oval 64">
              <a:extLst>
                <a:ext uri="{FF2B5EF4-FFF2-40B4-BE49-F238E27FC236}">
                  <a16:creationId xmlns:a16="http://schemas.microsoft.com/office/drawing/2014/main" id="{897C23D3-B19A-4B43-87F5-2DE97C47A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6" y="1658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22" name="Oval 65">
              <a:extLst>
                <a:ext uri="{FF2B5EF4-FFF2-40B4-BE49-F238E27FC236}">
                  <a16:creationId xmlns:a16="http://schemas.microsoft.com/office/drawing/2014/main" id="{042EF6CE-C70A-412F-9454-529ECF796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1386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9733" name="Text Box 66">
              <a:extLst>
                <a:ext uri="{FF2B5EF4-FFF2-40B4-BE49-F238E27FC236}">
                  <a16:creationId xmlns:a16="http://schemas.microsoft.com/office/drawing/2014/main" id="{117837DE-DBA0-48BE-B579-52219AC56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2" y="2954"/>
              <a:ext cx="3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UCLA</a:t>
              </a:r>
            </a:p>
          </p:txBody>
        </p:sp>
        <p:sp>
          <p:nvSpPr>
            <p:cNvPr id="29734" name="Text Box 67">
              <a:extLst>
                <a:ext uri="{FF2B5EF4-FFF2-40B4-BE49-F238E27FC236}">
                  <a16:creationId xmlns:a16="http://schemas.microsoft.com/office/drawing/2014/main" id="{D1CA5A18-B187-47D1-B353-F57130D77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0" y="2954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RAND</a:t>
              </a:r>
            </a:p>
          </p:txBody>
        </p:sp>
        <p:sp>
          <p:nvSpPr>
            <p:cNvPr id="29735" name="Text Box 68">
              <a:extLst>
                <a:ext uri="{FF2B5EF4-FFF2-40B4-BE49-F238E27FC236}">
                  <a16:creationId xmlns:a16="http://schemas.microsoft.com/office/drawing/2014/main" id="{C1EC659F-0AAC-4C5A-9DC5-4A875AC88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2954"/>
              <a:ext cx="4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TINKER</a:t>
              </a:r>
            </a:p>
          </p:txBody>
        </p:sp>
        <p:sp>
          <p:nvSpPr>
            <p:cNvPr id="29736" name="Text Box 69">
              <a:extLst>
                <a:ext uri="{FF2B5EF4-FFF2-40B4-BE49-F238E27FC236}">
                  <a16:creationId xmlns:a16="http://schemas.microsoft.com/office/drawing/2014/main" id="{FE07D9F3-2B30-4E9D-B0C1-8A4105676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642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USC</a:t>
              </a:r>
            </a:p>
          </p:txBody>
        </p:sp>
        <p:sp>
          <p:nvSpPr>
            <p:cNvPr id="29737" name="Text Box 70">
              <a:extLst>
                <a:ext uri="{FF2B5EF4-FFF2-40B4-BE49-F238E27FC236}">
                  <a16:creationId xmlns:a16="http://schemas.microsoft.com/office/drawing/2014/main" id="{6A7D5902-A0D6-421D-A4ED-F23B57CB2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954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NBS</a:t>
              </a:r>
            </a:p>
          </p:txBody>
        </p:sp>
        <p:sp>
          <p:nvSpPr>
            <p:cNvPr id="29738" name="Text Box 71">
              <a:extLst>
                <a:ext uri="{FF2B5EF4-FFF2-40B4-BE49-F238E27FC236}">
                  <a16:creationId xmlns:a16="http://schemas.microsoft.com/office/drawing/2014/main" id="{52523C64-7729-4285-A6A8-9F7E4028F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1994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UCSB</a:t>
              </a:r>
            </a:p>
          </p:txBody>
        </p:sp>
        <p:sp>
          <p:nvSpPr>
            <p:cNvPr id="29739" name="Text Box 72">
              <a:extLst>
                <a:ext uri="{FF2B5EF4-FFF2-40B4-BE49-F238E27FC236}">
                  <a16:creationId xmlns:a16="http://schemas.microsoft.com/office/drawing/2014/main" id="{C72C8DFB-059B-4843-9875-13ECA3A26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2954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HARV</a:t>
              </a:r>
            </a:p>
          </p:txBody>
        </p:sp>
        <p:sp>
          <p:nvSpPr>
            <p:cNvPr id="29740" name="Text Box 73">
              <a:extLst>
                <a:ext uri="{FF2B5EF4-FFF2-40B4-BE49-F238E27FC236}">
                  <a16:creationId xmlns:a16="http://schemas.microsoft.com/office/drawing/2014/main" id="{C20A57E4-ACF8-4D3C-9452-A2D14A115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2202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SCD</a:t>
              </a:r>
            </a:p>
          </p:txBody>
        </p:sp>
        <p:sp>
          <p:nvSpPr>
            <p:cNvPr id="29741" name="Text Box 74">
              <a:extLst>
                <a:ext uri="{FF2B5EF4-FFF2-40B4-BE49-F238E27FC236}">
                  <a16:creationId xmlns:a16="http://schemas.microsoft.com/office/drawing/2014/main" id="{5FAECBD7-95F8-4009-907A-4D517371A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2954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BBN</a:t>
              </a:r>
            </a:p>
          </p:txBody>
        </p:sp>
        <p:sp>
          <p:nvSpPr>
            <p:cNvPr id="37932" name="Line 75">
              <a:extLst>
                <a:ext uri="{FF2B5EF4-FFF2-40B4-BE49-F238E27FC236}">
                  <a16:creationId xmlns:a16="http://schemas.microsoft.com/office/drawing/2014/main" id="{C74AAF5C-D4A9-4B12-B638-CE35EB8DC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2122"/>
              <a:ext cx="488" cy="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3" name="Line 76">
              <a:extLst>
                <a:ext uri="{FF2B5EF4-FFF2-40B4-BE49-F238E27FC236}">
                  <a16:creationId xmlns:a16="http://schemas.microsoft.com/office/drawing/2014/main" id="{A6AB2E80-15C0-4332-876F-C0A2846AB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4" y="1226"/>
              <a:ext cx="312" cy="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4" name="Line 77">
              <a:extLst>
                <a:ext uri="{FF2B5EF4-FFF2-40B4-BE49-F238E27FC236}">
                  <a16:creationId xmlns:a16="http://schemas.microsoft.com/office/drawing/2014/main" id="{299B5676-6F67-4230-B58F-587D97EEB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0" y="1226"/>
              <a:ext cx="616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5" name="Oval 78">
              <a:extLst>
                <a:ext uri="{FF2B5EF4-FFF2-40B4-BE49-F238E27FC236}">
                  <a16:creationId xmlns:a16="http://schemas.microsoft.com/office/drawing/2014/main" id="{77AC415C-1031-4E9E-AB17-5AD8A7450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1530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36" name="Line 79">
              <a:extLst>
                <a:ext uri="{FF2B5EF4-FFF2-40B4-BE49-F238E27FC236}">
                  <a16:creationId xmlns:a16="http://schemas.microsoft.com/office/drawing/2014/main" id="{7FA67638-03BA-4312-9EBC-729A331AF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0" y="2074"/>
              <a:ext cx="0" cy="7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7" name="Line 80">
              <a:extLst>
                <a:ext uri="{FF2B5EF4-FFF2-40B4-BE49-F238E27FC236}">
                  <a16:creationId xmlns:a16="http://schemas.microsoft.com/office/drawing/2014/main" id="{A7E55261-1299-4F86-A166-9A6F5518B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4" y="1226"/>
              <a:ext cx="224" cy="1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8" name="Line 81">
              <a:extLst>
                <a:ext uri="{FF2B5EF4-FFF2-40B4-BE49-F238E27FC236}">
                  <a16:creationId xmlns:a16="http://schemas.microsoft.com/office/drawing/2014/main" id="{8436ADDA-C82B-4ED8-81C1-A53B07303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8" y="1234"/>
              <a:ext cx="656" cy="1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9" name="Oval 82">
              <a:extLst>
                <a:ext uri="{FF2B5EF4-FFF2-40B4-BE49-F238E27FC236}">
                  <a16:creationId xmlns:a16="http://schemas.microsoft.com/office/drawing/2014/main" id="{8155F98F-699E-4C27-B304-ED1BC3E31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2778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40" name="Oval 83">
              <a:extLst>
                <a:ext uri="{FF2B5EF4-FFF2-40B4-BE49-F238E27FC236}">
                  <a16:creationId xmlns:a16="http://schemas.microsoft.com/office/drawing/2014/main" id="{B7D2AF1E-A78A-495B-9F54-F1FC6BDE7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2210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41" name="Oval 84">
              <a:extLst>
                <a:ext uri="{FF2B5EF4-FFF2-40B4-BE49-F238E27FC236}">
                  <a16:creationId xmlns:a16="http://schemas.microsoft.com/office/drawing/2014/main" id="{3A405531-0B2C-4089-9866-46915085C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1650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42" name="Oval 85">
              <a:extLst>
                <a:ext uri="{FF2B5EF4-FFF2-40B4-BE49-F238E27FC236}">
                  <a16:creationId xmlns:a16="http://schemas.microsoft.com/office/drawing/2014/main" id="{677B5859-6EC7-46D9-A39E-D8FD2211F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210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7943" name="Oval 86">
              <a:extLst>
                <a:ext uri="{FF2B5EF4-FFF2-40B4-BE49-F238E27FC236}">
                  <a16:creationId xmlns:a16="http://schemas.microsoft.com/office/drawing/2014/main" id="{B97BED27-69BB-4F3C-955D-CD8E3364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1658"/>
              <a:ext cx="176" cy="13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9754" name="Text Box 87">
              <a:extLst>
                <a:ext uri="{FF2B5EF4-FFF2-40B4-BE49-F238E27FC236}">
                  <a16:creationId xmlns:a16="http://schemas.microsoft.com/office/drawing/2014/main" id="{D5CAB4A5-CD3E-43C5-BB95-5C4D4D872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" y="2194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STAN</a:t>
              </a:r>
            </a:p>
          </p:txBody>
        </p:sp>
        <p:sp>
          <p:nvSpPr>
            <p:cNvPr id="29755" name="Text Box 88">
              <a:extLst>
                <a:ext uri="{FF2B5EF4-FFF2-40B4-BE49-F238E27FC236}">
                  <a16:creationId xmlns:a16="http://schemas.microsoft.com/office/drawing/2014/main" id="{929E3B52-C970-4D06-B4E8-6A3F31E5B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1650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AMES</a:t>
              </a:r>
            </a:p>
          </p:txBody>
        </p:sp>
        <p:sp>
          <p:nvSpPr>
            <p:cNvPr id="29756" name="Text Box 89">
              <a:extLst>
                <a:ext uri="{FF2B5EF4-FFF2-40B4-BE49-F238E27FC236}">
                  <a16:creationId xmlns:a16="http://schemas.microsoft.com/office/drawing/2014/main" id="{8B1A83A7-4202-4E2E-842E-0313618DB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4" y="938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AMES</a:t>
              </a:r>
            </a:p>
          </p:txBody>
        </p:sp>
        <p:sp>
          <p:nvSpPr>
            <p:cNvPr id="29757" name="Text Box 90">
              <a:extLst>
                <a:ext uri="{FF2B5EF4-FFF2-40B4-BE49-F238E27FC236}">
                  <a16:creationId xmlns:a16="http://schemas.microsoft.com/office/drawing/2014/main" id="{91EF459D-E54A-4BA7-8178-E360DAF13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" y="946"/>
              <a:ext cx="60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McCLELLAN</a:t>
              </a:r>
            </a:p>
          </p:txBody>
        </p:sp>
        <p:sp>
          <p:nvSpPr>
            <p:cNvPr id="29758" name="Text Box 91">
              <a:extLst>
                <a:ext uri="{FF2B5EF4-FFF2-40B4-BE49-F238E27FC236}">
                  <a16:creationId xmlns:a16="http://schemas.microsoft.com/office/drawing/2014/main" id="{D3993D0D-F930-4B73-8D71-BA3ADAA5A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938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UTAH</a:t>
              </a:r>
            </a:p>
          </p:txBody>
        </p:sp>
        <p:sp>
          <p:nvSpPr>
            <p:cNvPr id="29759" name="Text Box 92">
              <a:extLst>
                <a:ext uri="{FF2B5EF4-FFF2-40B4-BE49-F238E27FC236}">
                  <a16:creationId xmlns:a16="http://schemas.microsoft.com/office/drawing/2014/main" id="{2DD2A5ED-425C-47A3-A960-3490118FC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0" y="938"/>
              <a:ext cx="5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BOULDER</a:t>
              </a:r>
            </a:p>
          </p:txBody>
        </p:sp>
        <p:sp>
          <p:nvSpPr>
            <p:cNvPr id="29760" name="Text Box 93">
              <a:extLst>
                <a:ext uri="{FF2B5EF4-FFF2-40B4-BE49-F238E27FC236}">
                  <a16:creationId xmlns:a16="http://schemas.microsoft.com/office/drawing/2014/main" id="{772ED8C6-D149-4844-8AF1-0CA02ADAB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8" y="938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GWC</a:t>
              </a:r>
            </a:p>
          </p:txBody>
        </p:sp>
        <p:sp>
          <p:nvSpPr>
            <p:cNvPr id="29761" name="Text Box 94">
              <a:extLst>
                <a:ext uri="{FF2B5EF4-FFF2-40B4-BE49-F238E27FC236}">
                  <a16:creationId xmlns:a16="http://schemas.microsoft.com/office/drawing/2014/main" id="{4C090D08-455D-455C-8A91-2CC9E8213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8" y="938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CASE</a:t>
              </a:r>
            </a:p>
          </p:txBody>
        </p:sp>
        <p:sp>
          <p:nvSpPr>
            <p:cNvPr id="29762" name="Text Box 95">
              <a:extLst>
                <a:ext uri="{FF2B5EF4-FFF2-40B4-BE49-F238E27FC236}">
                  <a16:creationId xmlns:a16="http://schemas.microsoft.com/office/drawing/2014/main" id="{648EBCBC-875E-4813-A1F8-5D00691D4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" y="1506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CARN</a:t>
              </a:r>
            </a:p>
          </p:txBody>
        </p:sp>
        <p:sp>
          <p:nvSpPr>
            <p:cNvPr id="29763" name="Text Box 96">
              <a:extLst>
                <a:ext uri="{FF2B5EF4-FFF2-40B4-BE49-F238E27FC236}">
                  <a16:creationId xmlns:a16="http://schemas.microsoft.com/office/drawing/2014/main" id="{F191AB51-AA8E-42F6-A272-E53EE8937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1930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MITRE</a:t>
              </a:r>
            </a:p>
          </p:txBody>
        </p:sp>
        <p:sp>
          <p:nvSpPr>
            <p:cNvPr id="29764" name="Text Box 97">
              <a:extLst>
                <a:ext uri="{FF2B5EF4-FFF2-40B4-BE49-F238E27FC236}">
                  <a16:creationId xmlns:a16="http://schemas.microsoft.com/office/drawing/2014/main" id="{14C771A9-7820-4C2F-BBF7-832F57E3E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" y="2346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ETAC</a:t>
              </a:r>
            </a:p>
          </p:txBody>
        </p:sp>
        <p:sp>
          <p:nvSpPr>
            <p:cNvPr id="29765" name="Text Box 98">
              <a:extLst>
                <a:ext uri="{FF2B5EF4-FFF2-40B4-BE49-F238E27FC236}">
                  <a16:creationId xmlns:a16="http://schemas.microsoft.com/office/drawing/2014/main" id="{F7FE993F-291A-4E60-B061-8B239B636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0" y="1810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MIT</a:t>
              </a:r>
            </a:p>
          </p:txBody>
        </p:sp>
        <p:sp>
          <p:nvSpPr>
            <p:cNvPr id="29766" name="Text Box 99">
              <a:extLst>
                <a:ext uri="{FF2B5EF4-FFF2-40B4-BE49-F238E27FC236}">
                  <a16:creationId xmlns:a16="http://schemas.microsoft.com/office/drawing/2014/main" id="{D555B1F7-42B3-4074-BCED-2AAC419FD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8" y="1386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ILL</a:t>
              </a:r>
            </a:p>
          </p:txBody>
        </p:sp>
        <p:sp>
          <p:nvSpPr>
            <p:cNvPr id="29767" name="Text Box 100">
              <a:extLst>
                <a:ext uri="{FF2B5EF4-FFF2-40B4-BE49-F238E27FC236}">
                  <a16:creationId xmlns:a16="http://schemas.microsoft.com/office/drawing/2014/main" id="{78430DAC-1082-4A76-BB57-0F5E0EF0A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8" y="1514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LINC</a:t>
              </a:r>
            </a:p>
          </p:txBody>
        </p:sp>
        <p:sp>
          <p:nvSpPr>
            <p:cNvPr id="29768" name="Text Box 101">
              <a:extLst>
                <a:ext uri="{FF2B5EF4-FFF2-40B4-BE49-F238E27FC236}">
                  <a16:creationId xmlns:a16="http://schemas.microsoft.com/office/drawing/2014/main" id="{D8F24CBD-4466-4B38-9CA3-8EA74EDC3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" y="1250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750"/>
                <a:t>RADC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6000CCFC-2ECD-49DA-82EF-338D50F53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8888" y="92075"/>
            <a:ext cx="5472112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925"/>
              <a:t>Ethernet Local Area Network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90925C8-5604-419E-AC29-3AA193EFA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8888" y="1085850"/>
            <a:ext cx="6157912" cy="32131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2250" dirty="0"/>
              <a:t>In 1980s, affordable workstations available</a:t>
            </a:r>
          </a:p>
          <a:p>
            <a:pPr eaLnBrk="1" hangingPunct="1"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2250" dirty="0"/>
              <a:t>Need for low-cost, low error rate, high-speed network, possible using coaxial cable</a:t>
            </a:r>
          </a:p>
          <a:p>
            <a:pPr eaLnBrk="1" hangingPunct="1"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2250" dirty="0"/>
              <a:t>Broadcasting, medium access control</a:t>
            </a:r>
          </a:p>
          <a:p>
            <a:pPr eaLnBrk="1" hangingPunct="1"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2250" dirty="0"/>
              <a:t>Network interface card with a unique address</a:t>
            </a:r>
          </a:p>
          <a:p>
            <a:pPr eaLnBrk="1" hangingPunct="1"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2250" dirty="0"/>
              <a:t>Ethernet is the standard for high-speed wired access to computer networks</a:t>
            </a:r>
          </a:p>
        </p:txBody>
      </p:sp>
      <p:grpSp>
        <p:nvGrpSpPr>
          <p:cNvPr id="39939" name="Group 12">
            <a:extLst>
              <a:ext uri="{FF2B5EF4-FFF2-40B4-BE49-F238E27FC236}">
                <a16:creationId xmlns:a16="http://schemas.microsoft.com/office/drawing/2014/main" id="{EAA42B70-E754-48CE-90D8-EE71D7AE7361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138B43E-38B9-4953-95B3-77E6D0BBDC08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FF29F7-BB8A-4E78-85D1-B978B5AFA043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A119492F-FE9B-4F8C-9AEC-9E2722D76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1350" y="92075"/>
            <a:ext cx="735965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Summary of the Lesson</a:t>
            </a:r>
          </a:p>
        </p:txBody>
      </p:sp>
      <p:sp>
        <p:nvSpPr>
          <p:cNvPr id="41986" name="Rectangle 4">
            <a:extLst>
              <a:ext uri="{FF2B5EF4-FFF2-40B4-BE49-F238E27FC236}">
                <a16:creationId xmlns:a16="http://schemas.microsoft.com/office/drawing/2014/main" id="{A6C8FBDA-9469-41F5-B456-3CA9588D1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1085850"/>
            <a:ext cx="7108825" cy="3513138"/>
          </a:xfrm>
        </p:spPr>
        <p:txBody>
          <a:bodyPr/>
          <a:lstStyle/>
          <a:p>
            <a:pPr marL="371475" indent="-371475" eaLnBrk="1" hangingPunct="1">
              <a:lnSpc>
                <a:spcPct val="90000"/>
              </a:lnSpc>
            </a:pPr>
            <a:r>
              <a:rPr lang="en-US" altLang="en-US"/>
              <a:t>Services and Applications drive network architecture design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5BA122A-6C76-4BC1-BEBD-2A8F6560E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01.01.03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2BD4537A-DAA0-4A46-8258-04E31AE5F9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416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Examples of Protocols and Services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  <p:pic>
        <p:nvPicPr>
          <p:cNvPr id="17411" name="Picture 6">
            <a:extLst>
              <a:ext uri="{FF2B5EF4-FFF2-40B4-BE49-F238E27FC236}">
                <a16:creationId xmlns:a16="http://schemas.microsoft.com/office/drawing/2014/main" id="{3BF66355-2633-425D-9BF0-C17C8C26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E07DF7A6-E558-4B80-B494-858932EF6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9950" y="92075"/>
            <a:ext cx="586105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925"/>
              <a:t>Services &amp; Applications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7D2C51AF-2FE2-4EBE-A433-01B727512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71763" y="1085850"/>
            <a:ext cx="6172200" cy="3714750"/>
          </a:xfrm>
        </p:spPr>
        <p:txBody>
          <a:bodyPr/>
          <a:lstStyle/>
          <a:p>
            <a:pPr eaLnBrk="1" hangingPunct="1"/>
            <a:r>
              <a:rPr lang="en-US" altLang="en-US"/>
              <a:t>Service: information transfer capability</a:t>
            </a:r>
          </a:p>
          <a:p>
            <a:pPr lvl="1" eaLnBrk="1" hangingPunct="1"/>
            <a:r>
              <a:rPr lang="en-US" altLang="en-US" sz="1800"/>
              <a:t>Internet transfer of individual block of information</a:t>
            </a:r>
          </a:p>
          <a:p>
            <a:pPr lvl="1" eaLnBrk="1" hangingPunct="1"/>
            <a:r>
              <a:rPr lang="en-US" altLang="en-US" sz="1800"/>
              <a:t>Internet reliable transfer of a stream of bytes</a:t>
            </a:r>
          </a:p>
          <a:p>
            <a:pPr lvl="1" eaLnBrk="1" hangingPunct="1"/>
            <a:r>
              <a:rPr lang="en-US" altLang="en-US" sz="1800"/>
              <a:t>Real-time transfer of a voice signal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Applications build on communication services</a:t>
            </a:r>
          </a:p>
          <a:p>
            <a:pPr lvl="1" eaLnBrk="1" hangingPunct="1"/>
            <a:r>
              <a:rPr lang="en-US" altLang="en-US" sz="1800"/>
              <a:t>E-mail &amp; web build on reliable stream service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New applications build on multiple networks</a:t>
            </a:r>
          </a:p>
          <a:p>
            <a:pPr lvl="1" eaLnBrk="1" hangingPunct="1"/>
            <a:r>
              <a:rPr lang="en-US" altLang="en-US" sz="1800"/>
              <a:t>SMS builds on Internet reliable stream service and cellular telephone text messaging</a:t>
            </a:r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D48490B4-A06D-41CA-A71C-A0EA83A7B6D1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9123B73-D55B-46C6-BC61-40A55D454DD4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D72D1F-B3F1-46D3-8953-FEFA7E6AE9FD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>
            <a:extLst>
              <a:ext uri="{FF2B5EF4-FFF2-40B4-BE49-F238E27FC236}">
                <a16:creationId xmlns:a16="http://schemas.microsoft.com/office/drawing/2014/main" id="{97AC509D-77F0-4C21-9D65-781754FD3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/>
              <a:t>Network Architecture Evolution</a:t>
            </a:r>
          </a:p>
        </p:txBody>
      </p:sp>
      <p:graphicFrame>
        <p:nvGraphicFramePr>
          <p:cNvPr id="21506" name="Object 4">
            <a:extLst>
              <a:ext uri="{FF2B5EF4-FFF2-40B4-BE49-F238E27FC236}">
                <a16:creationId xmlns:a16="http://schemas.microsoft.com/office/drawing/2014/main" id="{4C83133F-AE54-4C44-AB88-8359DB1372D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43100" y="1081088"/>
          <a:ext cx="5429250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72000" imgH="2374900" progId="Excel.Sheet.8">
                  <p:embed/>
                </p:oleObj>
              </mc:Choice>
              <mc:Fallback>
                <p:oleObj name="Worksheet" r:id="rId3" imgW="4572000" imgH="23749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081088"/>
                        <a:ext cx="5429250" cy="254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6">
            <a:extLst>
              <a:ext uri="{FF2B5EF4-FFF2-40B4-BE49-F238E27FC236}">
                <a16:creationId xmlns:a16="http://schemas.microsoft.com/office/drawing/2014/main" id="{66653F69-66B1-4C9C-A67D-3C9BFFD3B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338" y="3459163"/>
            <a:ext cx="1198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Telegraph</a:t>
            </a:r>
          </a:p>
          <a:p>
            <a:pPr algn="ctr" eaLnBrk="1" hangingPunct="1"/>
            <a:r>
              <a:rPr lang="en-US" altLang="en-US"/>
              <a:t>networks</a:t>
            </a:r>
          </a:p>
        </p:txBody>
      </p:sp>
      <p:sp>
        <p:nvSpPr>
          <p:cNvPr id="21508" name="Text Box 7">
            <a:extLst>
              <a:ext uri="{FF2B5EF4-FFF2-40B4-BE49-F238E27FC236}">
                <a16:creationId xmlns:a16="http://schemas.microsoft.com/office/drawing/2014/main" id="{1FC9D4C2-F902-4220-963A-28322255F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3492500"/>
            <a:ext cx="12493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Telephone</a:t>
            </a:r>
          </a:p>
          <a:p>
            <a:pPr algn="ctr" eaLnBrk="1" hangingPunct="1"/>
            <a:r>
              <a:rPr lang="en-US" altLang="en-US"/>
              <a:t>networks</a:t>
            </a:r>
          </a:p>
        </p:txBody>
      </p:sp>
      <p:sp>
        <p:nvSpPr>
          <p:cNvPr id="21509" name="Text Box 8">
            <a:extLst>
              <a:ext uri="{FF2B5EF4-FFF2-40B4-BE49-F238E27FC236}">
                <a16:creationId xmlns:a16="http://schemas.microsoft.com/office/drawing/2014/main" id="{0F5F2BA9-1AFF-415B-A0BD-D1E102C5F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498850"/>
            <a:ext cx="18145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Internet, Optical</a:t>
            </a:r>
          </a:p>
          <a:p>
            <a:pPr algn="ctr" eaLnBrk="1" hangingPunct="1"/>
            <a:r>
              <a:rPr lang="en-US" altLang="en-US"/>
              <a:t>&amp; Wireless </a:t>
            </a:r>
          </a:p>
          <a:p>
            <a:pPr algn="ctr" eaLnBrk="1" hangingPunct="1"/>
            <a:r>
              <a:rPr lang="en-US" altLang="en-US"/>
              <a:t>networks</a:t>
            </a:r>
          </a:p>
        </p:txBody>
      </p:sp>
      <p:sp>
        <p:nvSpPr>
          <p:cNvPr id="21510" name="Text Box 9">
            <a:extLst>
              <a:ext uri="{FF2B5EF4-FFF2-40B4-BE49-F238E27FC236}">
                <a16:creationId xmlns:a16="http://schemas.microsoft.com/office/drawing/2014/main" id="{25FD898E-7AE1-4C0D-B217-322C0BC3C01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76263" y="1865312"/>
            <a:ext cx="218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Information transfer</a:t>
            </a:r>
          </a:p>
          <a:p>
            <a:pPr algn="ctr" eaLnBrk="1" hangingPunct="1"/>
            <a:r>
              <a:rPr lang="en-US" altLang="en-US"/>
              <a:t>per second</a:t>
            </a:r>
          </a:p>
        </p:txBody>
      </p:sp>
      <p:sp>
        <p:nvSpPr>
          <p:cNvPr id="21511" name="Text Box 10">
            <a:extLst>
              <a:ext uri="{FF2B5EF4-FFF2-40B4-BE49-F238E27FC236}">
                <a16:creationId xmlns:a16="http://schemas.microsoft.com/office/drawing/2014/main" id="{85DEE1D7-5E27-4421-B707-CFD21F8AC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3441700"/>
            <a:ext cx="16256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Next Generation Internet</a:t>
            </a:r>
          </a:p>
        </p:txBody>
      </p:sp>
      <p:sp>
        <p:nvSpPr>
          <p:cNvPr id="21512" name="Text Box 11">
            <a:extLst>
              <a:ext uri="{FF2B5EF4-FFF2-40B4-BE49-F238E27FC236}">
                <a16:creationId xmlns:a16="http://schemas.microsoft.com/office/drawing/2014/main" id="{FA76DF19-7990-47A7-818F-B056BDA04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1119188"/>
            <a:ext cx="37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AAE50149-4724-4F5F-8E9C-4403ADA81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Layers, Services &amp; Protocols</a:t>
            </a:r>
          </a:p>
        </p:txBody>
      </p:sp>
      <p:sp>
        <p:nvSpPr>
          <p:cNvPr id="745475" name="Rectangle 3">
            <a:extLst>
              <a:ext uri="{FF2B5EF4-FFF2-40B4-BE49-F238E27FC236}">
                <a16:creationId xmlns:a16="http://schemas.microsoft.com/office/drawing/2014/main" id="{D9CEE4CC-0190-4416-82FE-0FDFDD51A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413750" cy="29019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/>
              <a:t>The overall communications process between machines connected across one or more networks is very complex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b="1" i="1">
                <a:solidFill>
                  <a:srgbClr val="FF0000"/>
                </a:solidFill>
              </a:rPr>
              <a:t>Layering</a:t>
            </a:r>
            <a:r>
              <a:rPr lang="en-US" altLang="en-US"/>
              <a:t> partitions related communications functions into groups that are manageable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/>
              <a:t>Each layer provides a </a:t>
            </a:r>
            <a:r>
              <a:rPr lang="en-US" altLang="en-US" b="1" i="1"/>
              <a:t>service</a:t>
            </a:r>
            <a:r>
              <a:rPr lang="en-US" altLang="en-US"/>
              <a:t> to the layer above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/>
              <a:t>Each layer operates according to a </a:t>
            </a:r>
            <a:r>
              <a:rPr lang="en-US" altLang="en-US" b="1" i="1"/>
              <a:t>protocol</a:t>
            </a: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>
            <a:extLst>
              <a:ext uri="{FF2B5EF4-FFF2-40B4-BE49-F238E27FC236}">
                <a16:creationId xmlns:a16="http://schemas.microsoft.com/office/drawing/2014/main" id="{1ABA7764-EE22-4481-BC4F-8B582B5B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2190750"/>
            <a:ext cx="779145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/>
              <a:t>User clicks on </a:t>
            </a:r>
            <a:r>
              <a:rPr lang="en-US" altLang="en-US">
                <a:hlinkClick r:id="rId3"/>
              </a:rPr>
              <a:t>http://www.nytimes.com/</a:t>
            </a:r>
            <a:endParaRPr lang="en-US" altLang="en-US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/>
              <a:t>URL contains Internet name of machine (</a:t>
            </a:r>
            <a:r>
              <a:rPr lang="en-US" altLang="en-US">
                <a:hlinkClick r:id="rId3"/>
              </a:rPr>
              <a:t>www.nytimes.com</a:t>
            </a:r>
            <a:r>
              <a:rPr lang="en-US" altLang="en-US"/>
              <a:t>), but not Internet address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/>
              <a:t>Internet needs Internet address to send information to a machine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/>
              <a:t>Browser software uses Domain Name System (DNS) protocol to send query for Internet address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/>
              <a:t>DNS system responds with Internet address</a:t>
            </a:r>
          </a:p>
        </p:txBody>
      </p:sp>
      <p:grpSp>
        <p:nvGrpSpPr>
          <p:cNvPr id="23554" name="Group 1">
            <a:extLst>
              <a:ext uri="{FF2B5EF4-FFF2-40B4-BE49-F238E27FC236}">
                <a16:creationId xmlns:a16="http://schemas.microsoft.com/office/drawing/2014/main" id="{FA8CDEED-8DC5-48C4-AAFA-E45585352454}"/>
              </a:ext>
            </a:extLst>
          </p:cNvPr>
          <p:cNvGrpSpPr>
            <a:grpSpLocks/>
          </p:cNvGrpSpPr>
          <p:nvPr/>
        </p:nvGrpSpPr>
        <p:grpSpPr bwMode="auto">
          <a:xfrm>
            <a:off x="2027238" y="231775"/>
            <a:ext cx="5013325" cy="1828800"/>
            <a:chOff x="1657350" y="114300"/>
            <a:chExt cx="5013325" cy="1828800"/>
          </a:xfrm>
        </p:grpSpPr>
        <p:graphicFrame>
          <p:nvGraphicFramePr>
            <p:cNvPr id="23556" name="Object 2">
              <a:extLst>
                <a:ext uri="{FF2B5EF4-FFF2-40B4-BE49-F238E27FC236}">
                  <a16:creationId xmlns:a16="http://schemas.microsoft.com/office/drawing/2014/main" id="{0A5D5386-EA0B-46B8-A8BB-02EBAD4E33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7350" y="1028700"/>
            <a:ext cx="846138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704905" imgH="714286" progId="MS_ClipArt_Gallery.2">
                    <p:embed/>
                  </p:oleObj>
                </mc:Choice>
                <mc:Fallback>
                  <p:oleObj name="Clip" r:id="rId4" imgW="704905" imgH="714286" progId="MS_ClipArt_Gallery.2">
                    <p:embed/>
                    <p:pic>
                      <p:nvPicPr>
                        <p:cNvPr id="23556" name="Object 2">
                          <a:extLst>
                            <a:ext uri="{FF2B5EF4-FFF2-40B4-BE49-F238E27FC236}">
                              <a16:creationId xmlns:a16="http://schemas.microsoft.com/office/drawing/2014/main" id="{0A5D5386-EA0B-46B8-A8BB-02EBAD4E33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7350" y="1028700"/>
                          <a:ext cx="846138" cy="857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3">
              <a:extLst>
                <a:ext uri="{FF2B5EF4-FFF2-40B4-BE49-F238E27FC236}">
                  <a16:creationId xmlns:a16="http://schemas.microsoft.com/office/drawing/2014/main" id="{D6AF7821-0FEB-4BEA-88C8-4941F2DA5E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43650" y="1143000"/>
            <a:ext cx="3270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2044666" imgH="2857197" progId="MS_ClipArt_Gallery.2">
                    <p:embed/>
                  </p:oleObj>
                </mc:Choice>
                <mc:Fallback>
                  <p:oleObj name="Clip" r:id="rId6" imgW="2044666" imgH="2857197" progId="MS_ClipArt_Gallery.2">
                    <p:embed/>
                    <p:pic>
                      <p:nvPicPr>
                        <p:cNvPr id="23557" name="Object 3">
                          <a:extLst>
                            <a:ext uri="{FF2B5EF4-FFF2-40B4-BE49-F238E27FC236}">
                              <a16:creationId xmlns:a16="http://schemas.microsoft.com/office/drawing/2014/main" id="{D6AF7821-0FEB-4BEA-88C8-4941F2DA5E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3650" y="1143000"/>
                          <a:ext cx="327025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4">
              <a:extLst>
                <a:ext uri="{FF2B5EF4-FFF2-40B4-BE49-F238E27FC236}">
                  <a16:creationId xmlns:a16="http://schemas.microsoft.com/office/drawing/2014/main" id="{C830BE92-005C-4B53-A0CE-DB1F1B34F4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7700" y="114300"/>
            <a:ext cx="252413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453823" imgH="907647" progId="MS_ClipArt_Gallery.2">
                    <p:embed/>
                  </p:oleObj>
                </mc:Choice>
                <mc:Fallback>
                  <p:oleObj name="Clip" r:id="rId8" imgW="453823" imgH="907647" progId="MS_ClipArt_Gallery.2">
                    <p:embed/>
                    <p:pic>
                      <p:nvPicPr>
                        <p:cNvPr id="23558" name="Object 4">
                          <a:extLst>
                            <a:ext uri="{FF2B5EF4-FFF2-40B4-BE49-F238E27FC236}">
                              <a16:creationId xmlns:a16="http://schemas.microsoft.com/office/drawing/2014/main" id="{C830BE92-005C-4B53-A0CE-DB1F1B34F4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7700" y="114300"/>
                          <a:ext cx="252413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9" name="Cloud">
              <a:extLst>
                <a:ext uri="{FF2B5EF4-FFF2-40B4-BE49-F238E27FC236}">
                  <a16:creationId xmlns:a16="http://schemas.microsoft.com/office/drawing/2014/main" id="{42EC2E20-8696-4DD9-9B73-8988D85808C9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2800350" y="742950"/>
              <a:ext cx="2884488" cy="120015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0" name="Freeform 7">
              <a:extLst>
                <a:ext uri="{FF2B5EF4-FFF2-40B4-BE49-F238E27FC236}">
                  <a16:creationId xmlns:a16="http://schemas.microsoft.com/office/drawing/2014/main" id="{E92C32DC-FDAE-462C-B4C2-4A91CA6EC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685800"/>
              <a:ext cx="1828800" cy="1085850"/>
            </a:xfrm>
            <a:custGeom>
              <a:avLst/>
              <a:gdLst>
                <a:gd name="T0" fmla="*/ 0 w 1536"/>
                <a:gd name="T1" fmla="*/ 2147483646 h 1008"/>
                <a:gd name="T2" fmla="*/ 2147483646 w 1536"/>
                <a:gd name="T3" fmla="*/ 2147483646 h 1008"/>
                <a:gd name="T4" fmla="*/ 2147483646 w 1536"/>
                <a:gd name="T5" fmla="*/ 2147483646 h 1008"/>
                <a:gd name="T6" fmla="*/ 2147483646 w 1536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08"/>
                <a:gd name="T14" fmla="*/ 1536 w 1536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08">
                  <a:moveTo>
                    <a:pt x="0" y="1008"/>
                  </a:moveTo>
                  <a:cubicBezTo>
                    <a:pt x="296" y="980"/>
                    <a:pt x="592" y="952"/>
                    <a:pt x="816" y="864"/>
                  </a:cubicBezTo>
                  <a:cubicBezTo>
                    <a:pt x="1040" y="776"/>
                    <a:pt x="1224" y="624"/>
                    <a:pt x="1344" y="480"/>
                  </a:cubicBezTo>
                  <a:cubicBezTo>
                    <a:pt x="1464" y="336"/>
                    <a:pt x="1500" y="168"/>
                    <a:pt x="1536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Freeform 8">
              <a:extLst>
                <a:ext uri="{FF2B5EF4-FFF2-40B4-BE49-F238E27FC236}">
                  <a16:creationId xmlns:a16="http://schemas.microsoft.com/office/drawing/2014/main" id="{47D8DEED-E0A6-40D8-A4C3-5C2BE5929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900" y="628650"/>
              <a:ext cx="1828800" cy="1085850"/>
            </a:xfrm>
            <a:custGeom>
              <a:avLst/>
              <a:gdLst>
                <a:gd name="T0" fmla="*/ 0 w 1536"/>
                <a:gd name="T1" fmla="*/ 2147483646 h 1008"/>
                <a:gd name="T2" fmla="*/ 2147483646 w 1536"/>
                <a:gd name="T3" fmla="*/ 2147483646 h 1008"/>
                <a:gd name="T4" fmla="*/ 2147483646 w 1536"/>
                <a:gd name="T5" fmla="*/ 2147483646 h 1008"/>
                <a:gd name="T6" fmla="*/ 2147483646 w 1536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08"/>
                <a:gd name="T14" fmla="*/ 1536 w 1536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08">
                  <a:moveTo>
                    <a:pt x="0" y="1008"/>
                  </a:moveTo>
                  <a:cubicBezTo>
                    <a:pt x="296" y="980"/>
                    <a:pt x="592" y="952"/>
                    <a:pt x="816" y="864"/>
                  </a:cubicBezTo>
                  <a:cubicBezTo>
                    <a:pt x="1040" y="776"/>
                    <a:pt x="1224" y="624"/>
                    <a:pt x="1344" y="480"/>
                  </a:cubicBezTo>
                  <a:cubicBezTo>
                    <a:pt x="1464" y="336"/>
                    <a:pt x="1500" y="168"/>
                    <a:pt x="1536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145" name="Text Box 9">
              <a:extLst>
                <a:ext uri="{FF2B5EF4-FFF2-40B4-BE49-F238E27FC236}">
                  <a16:creationId xmlns:a16="http://schemas.microsoft.com/office/drawing/2014/main" id="{20B0DF6A-D71F-4A98-8FEE-0C07CDDF2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1200150"/>
              <a:ext cx="1897062" cy="300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Q. www.nytimes.com?</a:t>
              </a:r>
            </a:p>
          </p:txBody>
        </p:sp>
        <p:sp>
          <p:nvSpPr>
            <p:cNvPr id="731146" name="Text Box 10">
              <a:extLst>
                <a:ext uri="{FF2B5EF4-FFF2-40B4-BE49-F238E27FC236}">
                  <a16:creationId xmlns:a16="http://schemas.microsoft.com/office/drawing/2014/main" id="{EC68F782-84C7-4D35-9373-ECD774E1A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350" y="742950"/>
              <a:ext cx="1501775" cy="300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A. 64.15.247.200</a:t>
              </a:r>
            </a:p>
          </p:txBody>
        </p:sp>
      </p:grpSp>
      <p:sp>
        <p:nvSpPr>
          <p:cNvPr id="23555" name="Rectangle 11">
            <a:extLst>
              <a:ext uri="{FF2B5EF4-FFF2-40B4-BE49-F238E27FC236}">
                <a16:creationId xmlns:a16="http://schemas.microsoft.com/office/drawing/2014/main" id="{BC3CF1BE-553B-4AE4-841E-444CD7F17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2">
            <a:extLst>
              <a:ext uri="{FF2B5EF4-FFF2-40B4-BE49-F238E27FC236}">
                <a16:creationId xmlns:a16="http://schemas.microsoft.com/office/drawing/2014/main" id="{8FBD1300-7E53-418F-B955-6A1C3ED132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1795463"/>
            <a:ext cx="3486150" cy="571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5602" name="Object 3">
            <a:extLst>
              <a:ext uri="{FF2B5EF4-FFF2-40B4-BE49-F238E27FC236}">
                <a16:creationId xmlns:a16="http://schemas.microsoft.com/office/drawing/2014/main" id="{422B1C95-FAC4-4CA1-A5E7-78D0D5BB2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7350" y="1028700"/>
          <a:ext cx="8461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704905" imgH="714286" progId="MS_ClipArt_Gallery.2">
                  <p:embed/>
                </p:oleObj>
              </mc:Choice>
              <mc:Fallback>
                <p:oleObj name="Clip" r:id="rId3" imgW="704905" imgH="714286" progId="MS_ClipArt_Gallery.2">
                  <p:embed/>
                  <p:pic>
                    <p:nvPicPr>
                      <p:cNvPr id="25602" name="Object 3">
                        <a:extLst>
                          <a:ext uri="{FF2B5EF4-FFF2-40B4-BE49-F238E27FC236}">
                            <a16:creationId xmlns:a16="http://schemas.microsoft.com/office/drawing/2014/main" id="{422B1C95-FAC4-4CA1-A5E7-78D0D5BB25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028700"/>
                        <a:ext cx="84613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E9A38C59-8306-4266-B558-CDC5E8EE97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0" y="1028700"/>
          <a:ext cx="409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2044666" imgH="2857197" progId="MS_ClipArt_Gallery.2">
                  <p:embed/>
                </p:oleObj>
              </mc:Choice>
              <mc:Fallback>
                <p:oleObj name="Clip" r:id="rId5" imgW="2044666" imgH="2857197" progId="MS_ClipArt_Gallery.2">
                  <p:embed/>
                  <p:pic>
                    <p:nvPicPr>
                      <p:cNvPr id="25603" name="Object 4">
                        <a:extLst>
                          <a:ext uri="{FF2B5EF4-FFF2-40B4-BE49-F238E27FC236}">
                            <a16:creationId xmlns:a16="http://schemas.microsoft.com/office/drawing/2014/main" id="{E9A38C59-8306-4266-B558-CDC5E8EE97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1028700"/>
                        <a:ext cx="4095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5">
            <a:extLst>
              <a:ext uri="{FF2B5EF4-FFF2-40B4-BE49-F238E27FC236}">
                <a16:creationId xmlns:a16="http://schemas.microsoft.com/office/drawing/2014/main" id="{637B7AAB-B04D-4B03-A966-E058B711A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7700" y="171450"/>
          <a:ext cx="252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453823" imgH="907647" progId="MS_ClipArt_Gallery.2">
                  <p:embed/>
                </p:oleObj>
              </mc:Choice>
              <mc:Fallback>
                <p:oleObj name="Clip" r:id="rId7" imgW="453823" imgH="907647" progId="MS_ClipArt_Gallery.2">
                  <p:embed/>
                  <p:pic>
                    <p:nvPicPr>
                      <p:cNvPr id="25604" name="Object 5">
                        <a:extLst>
                          <a:ext uri="{FF2B5EF4-FFF2-40B4-BE49-F238E27FC236}">
                            <a16:creationId xmlns:a16="http://schemas.microsoft.com/office/drawing/2014/main" id="{637B7AAB-B04D-4B03-A966-E058B711AC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171450"/>
                        <a:ext cx="2524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Cloud">
            <a:extLst>
              <a:ext uri="{FF2B5EF4-FFF2-40B4-BE49-F238E27FC236}">
                <a16:creationId xmlns:a16="http://schemas.microsoft.com/office/drawing/2014/main" id="{E87D1CD5-18DC-4459-BFF2-21FBDA54769E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800350" y="742950"/>
            <a:ext cx="2884488" cy="12001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ectangle 7">
            <a:extLst>
              <a:ext uri="{FF2B5EF4-FFF2-40B4-BE49-F238E27FC236}">
                <a16:creationId xmlns:a16="http://schemas.microsoft.com/office/drawing/2014/main" id="{C5B5A70B-06D6-459B-8E8E-0AD7249B7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2403474"/>
            <a:ext cx="813276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/>
              <a:t>Browser software uses HTTP to send request for document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/>
              <a:t>HTTP server waits for requests by listening to a well-known port number (80 for HTTP)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/>
              <a:t>HTTP client sends request messages through an “ephemeral port number,” e.g. 1127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/>
              <a:t>HTTP needs a Transmission Control Protocol (TCP) connection between the HTTP client and HTTP server to transfer messages reliably</a:t>
            </a:r>
          </a:p>
        </p:txBody>
      </p:sp>
      <p:sp>
        <p:nvSpPr>
          <p:cNvPr id="25607" name="Line 8">
            <a:extLst>
              <a:ext uri="{FF2B5EF4-FFF2-40B4-BE49-F238E27FC236}">
                <a16:creationId xmlns:a16="http://schemas.microsoft.com/office/drawing/2014/main" id="{A327E5D5-362C-47C0-9542-6ED7FE83F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050" y="914400"/>
            <a:ext cx="3486150" cy="571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9">
            <a:extLst>
              <a:ext uri="{FF2B5EF4-FFF2-40B4-BE49-F238E27FC236}">
                <a16:creationId xmlns:a16="http://schemas.microsoft.com/office/drawing/2014/main" id="{685106A7-9766-415B-90A9-23EEBC33E8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8900" y="1257300"/>
            <a:ext cx="3486150" cy="571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2170" name="Text Box 10">
            <a:extLst>
              <a:ext uri="{FF2B5EF4-FFF2-40B4-BE49-F238E27FC236}">
                <a16:creationId xmlns:a16="http://schemas.microsoft.com/office/drawing/2014/main" id="{0AAC9AF6-1196-436B-849E-A69E16BC6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1714500"/>
            <a:ext cx="2171700" cy="577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TCP Connection Request</a:t>
            </a:r>
          </a:p>
          <a:p>
            <a:pPr eaLnBrk="1" hangingPunct="1"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From:  128.100.11.13 Port 1127</a:t>
            </a:r>
          </a:p>
          <a:p>
            <a:pPr eaLnBrk="1" hangingPunct="1"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To: 64.15.247.200 Port 80</a:t>
            </a:r>
          </a:p>
        </p:txBody>
      </p:sp>
      <p:sp>
        <p:nvSpPr>
          <p:cNvPr id="25610" name="Rectangle 11">
            <a:extLst>
              <a:ext uri="{FF2B5EF4-FFF2-40B4-BE49-F238E27FC236}">
                <a16:creationId xmlns:a16="http://schemas.microsoft.com/office/drawing/2014/main" id="{205F3848-0604-4E8A-B458-D9F625DE7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 TCP</a:t>
            </a:r>
          </a:p>
        </p:txBody>
      </p:sp>
      <p:sp>
        <p:nvSpPr>
          <p:cNvPr id="732172" name="Text Box 12">
            <a:extLst>
              <a:ext uri="{FF2B5EF4-FFF2-40B4-BE49-F238E27FC236}">
                <a16:creationId xmlns:a16="http://schemas.microsoft.com/office/drawing/2014/main" id="{A0A2CA74-8BF3-4C22-82EF-AB7D6D7E0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028700"/>
            <a:ext cx="2171700" cy="577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ACK, TCP Connection Request</a:t>
            </a:r>
          </a:p>
          <a:p>
            <a:pPr eaLnBrk="1" hangingPunct="1"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From: 64.15.247.200 Port 80 To:128.100.11.13 Port 1127</a:t>
            </a:r>
          </a:p>
        </p:txBody>
      </p:sp>
      <p:sp>
        <p:nvSpPr>
          <p:cNvPr id="732173" name="Text Box 13">
            <a:extLst>
              <a:ext uri="{FF2B5EF4-FFF2-40B4-BE49-F238E27FC236}">
                <a16:creationId xmlns:a16="http://schemas.microsoft.com/office/drawing/2014/main" id="{648D6EE5-C71C-4B10-A6C2-0409AC98E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390" y="751723"/>
            <a:ext cx="492919" cy="25391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ACK</a:t>
            </a:r>
          </a:p>
        </p:txBody>
      </p:sp>
      <p:sp>
        <p:nvSpPr>
          <p:cNvPr id="25613" name="Line 14">
            <a:extLst>
              <a:ext uri="{FF2B5EF4-FFF2-40B4-BE49-F238E27FC236}">
                <a16:creationId xmlns:a16="http://schemas.microsoft.com/office/drawing/2014/main" id="{482AC12F-19C1-48DB-B714-255853F21F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91325" y="1433513"/>
            <a:ext cx="284163" cy="1143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5">
            <a:extLst>
              <a:ext uri="{FF2B5EF4-FFF2-40B4-BE49-F238E27FC236}">
                <a16:creationId xmlns:a16="http://schemas.microsoft.com/office/drawing/2014/main" id="{01A4BD55-6985-4225-AE4E-4ACBDD032B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1450" y="1262063"/>
            <a:ext cx="227013" cy="17145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9" name="Object 2">
            <a:extLst>
              <a:ext uri="{FF2B5EF4-FFF2-40B4-BE49-F238E27FC236}">
                <a16:creationId xmlns:a16="http://schemas.microsoft.com/office/drawing/2014/main" id="{13FDB477-1980-4DB9-80FF-6AD38CE2C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7350" y="1028700"/>
          <a:ext cx="8461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704905" imgH="714286" progId="MS_ClipArt_Gallery.2">
                  <p:embed/>
                </p:oleObj>
              </mc:Choice>
              <mc:Fallback>
                <p:oleObj name="Clip" r:id="rId3" imgW="704905" imgH="714286" progId="MS_ClipArt_Gallery.2">
                  <p:embed/>
                  <p:pic>
                    <p:nvPicPr>
                      <p:cNvPr id="27649" name="Object 2">
                        <a:extLst>
                          <a:ext uri="{FF2B5EF4-FFF2-40B4-BE49-F238E27FC236}">
                            <a16:creationId xmlns:a16="http://schemas.microsoft.com/office/drawing/2014/main" id="{13FDB477-1980-4DB9-80FF-6AD38CE2C7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028700"/>
                        <a:ext cx="84613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" name="Object 3">
            <a:extLst>
              <a:ext uri="{FF2B5EF4-FFF2-40B4-BE49-F238E27FC236}">
                <a16:creationId xmlns:a16="http://schemas.microsoft.com/office/drawing/2014/main" id="{AA37EF70-0D07-4F15-A222-A6A3A2022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3650" y="1143000"/>
          <a:ext cx="327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2044666" imgH="2857197" progId="MS_ClipArt_Gallery.2">
                  <p:embed/>
                </p:oleObj>
              </mc:Choice>
              <mc:Fallback>
                <p:oleObj name="Clip" r:id="rId5" imgW="2044666" imgH="2857197" progId="MS_ClipArt_Gallery.2">
                  <p:embed/>
                  <p:pic>
                    <p:nvPicPr>
                      <p:cNvPr id="27650" name="Object 3">
                        <a:extLst>
                          <a:ext uri="{FF2B5EF4-FFF2-40B4-BE49-F238E27FC236}">
                            <a16:creationId xmlns:a16="http://schemas.microsoft.com/office/drawing/2014/main" id="{AA37EF70-0D07-4F15-A222-A6A3A2022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1143000"/>
                        <a:ext cx="327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4">
            <a:extLst>
              <a:ext uri="{FF2B5EF4-FFF2-40B4-BE49-F238E27FC236}">
                <a16:creationId xmlns:a16="http://schemas.microsoft.com/office/drawing/2014/main" id="{F5C222A4-32A6-4854-9A42-EF9BE9832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7700" y="114300"/>
          <a:ext cx="252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453823" imgH="907647" progId="MS_ClipArt_Gallery.2">
                  <p:embed/>
                </p:oleObj>
              </mc:Choice>
              <mc:Fallback>
                <p:oleObj name="Clip" r:id="rId7" imgW="453823" imgH="907647" progId="MS_ClipArt_Gallery.2">
                  <p:embed/>
                  <p:pic>
                    <p:nvPicPr>
                      <p:cNvPr id="27651" name="Object 4">
                        <a:extLst>
                          <a:ext uri="{FF2B5EF4-FFF2-40B4-BE49-F238E27FC236}">
                            <a16:creationId xmlns:a16="http://schemas.microsoft.com/office/drawing/2014/main" id="{F5C222A4-32A6-4854-9A42-EF9BE9832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114300"/>
                        <a:ext cx="2524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Cloud">
            <a:extLst>
              <a:ext uri="{FF2B5EF4-FFF2-40B4-BE49-F238E27FC236}">
                <a16:creationId xmlns:a16="http://schemas.microsoft.com/office/drawing/2014/main" id="{0B88EAB8-62D9-4D67-BEDB-F52EC61EED43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800350" y="742950"/>
            <a:ext cx="2884488" cy="12001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DE327CE3-D854-428E-8965-ADBAF6124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7529513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000"/>
              <a:t>HTTP client sends its request message: “GET comm.html </a:t>
            </a:r>
            <a:r>
              <a:rPr lang="mr-IN" altLang="en-US" sz="2000"/>
              <a:t>…</a:t>
            </a:r>
            <a:r>
              <a:rPr lang="en-US" altLang="en-US" sz="2000"/>
              <a:t>”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000"/>
              <a:t>HTTP server sends a status response: “200 OK”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000"/>
              <a:t>HTTP server sends requested file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000"/>
              <a:t>Browser displays document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000"/>
              <a:t>Clicking a link sets off a chain of events across the Internet!</a:t>
            </a:r>
          </a:p>
        </p:txBody>
      </p:sp>
      <p:sp>
        <p:nvSpPr>
          <p:cNvPr id="27654" name="Line 7">
            <a:extLst>
              <a:ext uri="{FF2B5EF4-FFF2-40B4-BE49-F238E27FC236}">
                <a16:creationId xmlns:a16="http://schemas.microsoft.com/office/drawing/2014/main" id="{00E1A338-6EDE-46DD-8C30-8EFC049B1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8900" y="1549400"/>
            <a:ext cx="3486150" cy="571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8">
            <a:extLst>
              <a:ext uri="{FF2B5EF4-FFF2-40B4-BE49-F238E27FC236}">
                <a16:creationId xmlns:a16="http://schemas.microsoft.com/office/drawing/2014/main" id="{0647D425-D9A5-40B3-A22B-BAE36C10E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8900" y="1377950"/>
            <a:ext cx="3486150" cy="571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3193" name="Text Box 9">
            <a:extLst>
              <a:ext uri="{FF2B5EF4-FFF2-40B4-BE49-F238E27FC236}">
                <a16:creationId xmlns:a16="http://schemas.microsoft.com/office/drawing/2014/main" id="{10E1FF0A-F244-4F9E-AA65-88BCD3B72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663700"/>
            <a:ext cx="1143000" cy="254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GET / HTTP/1.1</a:t>
            </a:r>
          </a:p>
        </p:txBody>
      </p:sp>
      <p:sp>
        <p:nvSpPr>
          <p:cNvPr id="733194" name="Text Box 10">
            <a:extLst>
              <a:ext uri="{FF2B5EF4-FFF2-40B4-BE49-F238E27FC236}">
                <a16:creationId xmlns:a16="http://schemas.microsoft.com/office/drawing/2014/main" id="{A14C0D8A-39A7-4215-A711-516F94C2B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1092200"/>
            <a:ext cx="742950" cy="254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200 OK</a:t>
            </a:r>
          </a:p>
        </p:txBody>
      </p:sp>
      <p:sp>
        <p:nvSpPr>
          <p:cNvPr id="27658" name="Rectangle 11">
            <a:extLst>
              <a:ext uri="{FF2B5EF4-FFF2-40B4-BE49-F238E27FC236}">
                <a16:creationId xmlns:a16="http://schemas.microsoft.com/office/drawing/2014/main" id="{3F44BED1-E54B-4147-9D70-16774BCFB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  HTTP</a:t>
            </a:r>
          </a:p>
        </p:txBody>
      </p:sp>
      <p:sp>
        <p:nvSpPr>
          <p:cNvPr id="27659" name="Line 12">
            <a:extLst>
              <a:ext uri="{FF2B5EF4-FFF2-40B4-BE49-F238E27FC236}">
                <a16:creationId xmlns:a16="http://schemas.microsoft.com/office/drawing/2014/main" id="{64284A19-51AE-407F-A915-7DE7A41942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6838" y="977900"/>
            <a:ext cx="3244850" cy="571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Rectangle 13">
            <a:extLst>
              <a:ext uri="{FF2B5EF4-FFF2-40B4-BE49-F238E27FC236}">
                <a16:creationId xmlns:a16="http://schemas.microsoft.com/office/drawing/2014/main" id="{BEA63791-C899-4034-8672-7358FA7E0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8" y="750888"/>
            <a:ext cx="968375" cy="1714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000000"/>
                </a:solidFill>
              </a:rPr>
              <a:t>Content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602B5797-2544-4BDC-884B-7BF911FF4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3513" y="92075"/>
            <a:ext cx="5297487" cy="765175"/>
          </a:xfrm>
        </p:spPr>
        <p:txBody>
          <a:bodyPr/>
          <a:lstStyle/>
          <a:p>
            <a:pPr eaLnBrk="1" hangingPunct="1"/>
            <a:r>
              <a:rPr lang="en-US" altLang="en-US"/>
              <a:t>Protocols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3B5609A9-8673-4795-A8C6-2325D9C9B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3513" y="911225"/>
            <a:ext cx="5983287" cy="3513138"/>
          </a:xfrm>
        </p:spPr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protocol</a:t>
            </a:r>
            <a:r>
              <a:rPr lang="en-US" altLang="en-US"/>
              <a:t> is a set of </a:t>
            </a:r>
            <a:r>
              <a:rPr lang="en-US" altLang="en-US">
                <a:solidFill>
                  <a:srgbClr val="FF0000"/>
                </a:solidFill>
              </a:rPr>
              <a:t>precise &amp; unambiguous </a:t>
            </a:r>
            <a:r>
              <a:rPr lang="en-US" altLang="en-US"/>
              <a:t>rules that governs </a:t>
            </a:r>
          </a:p>
          <a:p>
            <a:pPr lvl="1" eaLnBrk="1" hangingPunct="1"/>
            <a:r>
              <a:rPr lang="en-US" altLang="en-US" sz="2000"/>
              <a:t>how two or more communicating entities in a layer are to interact</a:t>
            </a:r>
          </a:p>
          <a:p>
            <a:pPr lvl="1" eaLnBrk="1" hangingPunct="1"/>
            <a:r>
              <a:rPr lang="en-US" altLang="en-US" sz="2000" i="1"/>
              <a:t>Messages</a:t>
            </a:r>
            <a:r>
              <a:rPr lang="en-US" altLang="en-US" sz="2000"/>
              <a:t> that can be sent and received</a:t>
            </a:r>
          </a:p>
          <a:p>
            <a:pPr lvl="1" eaLnBrk="1" hangingPunct="1"/>
            <a:r>
              <a:rPr lang="en-US" altLang="en-US" sz="2000" i="1"/>
              <a:t>Actions</a:t>
            </a:r>
            <a:r>
              <a:rPr lang="en-US" altLang="en-US" sz="2000"/>
              <a:t> that are to be taken when a certain event occurs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/>
              <a:t>	The purpose of a protocol is to provide a service to the layer above</a:t>
            </a:r>
          </a:p>
          <a:p>
            <a:pPr eaLnBrk="1" hangingPunct="1"/>
            <a:endParaRPr lang="en-US" altLang="en-US"/>
          </a:p>
        </p:txBody>
      </p:sp>
      <p:grpSp>
        <p:nvGrpSpPr>
          <p:cNvPr id="29699" name="Group 12">
            <a:extLst>
              <a:ext uri="{FF2B5EF4-FFF2-40B4-BE49-F238E27FC236}">
                <a16:creationId xmlns:a16="http://schemas.microsoft.com/office/drawing/2014/main" id="{4FCBCB5B-64CE-47F1-897D-4757D72F138E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A001819-13D1-4A89-BABC-C20860107E54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F86A10D-A67C-48E3-BB45-B314AC13DD41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3C418BEF-9F38-4890-8321-FE60A1570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 HTTP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16DB2D48-E43F-4041-A17D-A1EE7BA22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1046163"/>
            <a:ext cx="8307387" cy="3486150"/>
          </a:xfrm>
        </p:spPr>
        <p:txBody>
          <a:bodyPr/>
          <a:lstStyle/>
          <a:p>
            <a:pPr eaLnBrk="1" hangingPunct="1"/>
            <a:r>
              <a:rPr lang="en-US" altLang="en-US" sz="2100"/>
              <a:t>HTTP is an application layer protocol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100"/>
              <a:t>Retrieves documents on behalf of a browser application program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100"/>
              <a:t>HTTP specifies fields in request messages and response messages</a:t>
            </a:r>
          </a:p>
          <a:p>
            <a:pPr lvl="1" eaLnBrk="1" hangingPunct="1"/>
            <a:r>
              <a:rPr lang="en-US" altLang="en-US" sz="1800"/>
              <a:t>Request types;  Response codes</a:t>
            </a:r>
          </a:p>
          <a:p>
            <a:pPr lvl="1" eaLnBrk="1" hangingPunct="1"/>
            <a:r>
              <a:rPr lang="en-US" altLang="en-US" sz="1800"/>
              <a:t>Content type, options, cookies, 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100"/>
              <a:t>HTTP specifies actions to be taken upon receipt of certain messages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">
            <a:extLst>
              <a:ext uri="{FF2B5EF4-FFF2-40B4-BE49-F238E27FC236}">
                <a16:creationId xmlns:a16="http://schemas.microsoft.com/office/drawing/2014/main" id="{EA0DDC9A-A140-417C-AEE3-797260A2E2AD}"/>
              </a:ext>
            </a:extLst>
          </p:cNvPr>
          <p:cNvGrpSpPr>
            <a:grpSpLocks/>
          </p:cNvGrpSpPr>
          <p:nvPr/>
        </p:nvGrpSpPr>
        <p:grpSpPr bwMode="auto">
          <a:xfrm>
            <a:off x="2524125" y="2127250"/>
            <a:ext cx="3795713" cy="641350"/>
            <a:chOff x="1160" y="1570"/>
            <a:chExt cx="3188" cy="649"/>
          </a:xfrm>
        </p:grpSpPr>
        <p:sp>
          <p:nvSpPr>
            <p:cNvPr id="33815" name="Line 3">
              <a:extLst>
                <a:ext uri="{FF2B5EF4-FFF2-40B4-BE49-F238E27FC236}">
                  <a16:creationId xmlns:a16="http://schemas.microsoft.com/office/drawing/2014/main" id="{070A56C2-2A22-4595-AA58-2BF3D9F93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7" y="1570"/>
              <a:ext cx="0" cy="64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4">
              <a:extLst>
                <a:ext uri="{FF2B5EF4-FFF2-40B4-BE49-F238E27FC236}">
                  <a16:creationId xmlns:a16="http://schemas.microsoft.com/office/drawing/2014/main" id="{53080606-E9DC-4C35-A025-80B0E1937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1570"/>
              <a:ext cx="0" cy="6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Line 5">
              <a:extLst>
                <a:ext uri="{FF2B5EF4-FFF2-40B4-BE49-F238E27FC236}">
                  <a16:creationId xmlns:a16="http://schemas.microsoft.com/office/drawing/2014/main" id="{02C6D64D-AC3C-4E31-952F-E0139DC28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0" y="1601"/>
              <a:ext cx="0" cy="59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Line 6">
              <a:extLst>
                <a:ext uri="{FF2B5EF4-FFF2-40B4-BE49-F238E27FC236}">
                  <a16:creationId xmlns:a16="http://schemas.microsoft.com/office/drawing/2014/main" id="{C80B3E01-3F8C-4885-BCF5-2FB9830B0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1604"/>
              <a:ext cx="0" cy="60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4" name="Rectangle 7">
            <a:extLst>
              <a:ext uri="{FF2B5EF4-FFF2-40B4-BE49-F238E27FC236}">
                <a16:creationId xmlns:a16="http://schemas.microsoft.com/office/drawing/2014/main" id="{6E99E8B8-E536-42EE-9725-6D706740E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1035050"/>
            <a:ext cx="1838325" cy="1116013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4820" name="Rectangle 8">
            <a:extLst>
              <a:ext uri="{FF2B5EF4-FFF2-40B4-BE49-F238E27FC236}">
                <a16:creationId xmlns:a16="http://schemas.microsoft.com/office/drawing/2014/main" id="{F520F437-7E52-47DF-BD68-55B9DAB42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2868613"/>
            <a:ext cx="6086475" cy="14303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x-none" altLang="x-none" sz="1350">
              <a:solidFill>
                <a:schemeClr val="tx1"/>
              </a:solidFill>
            </a:endParaRPr>
          </a:p>
        </p:txBody>
      </p:sp>
      <p:sp>
        <p:nvSpPr>
          <p:cNvPr id="33796" name="Rectangle 10">
            <a:extLst>
              <a:ext uri="{FF2B5EF4-FFF2-40B4-BE49-F238E27FC236}">
                <a16:creationId xmlns:a16="http://schemas.microsoft.com/office/drawing/2014/main" id="{F3E8136F-60E7-4F8E-BDB4-32B7814B6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1104900"/>
            <a:ext cx="1836738" cy="10795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7" name="Rectangle 11">
            <a:extLst>
              <a:ext uri="{FF2B5EF4-FFF2-40B4-BE49-F238E27FC236}">
                <a16:creationId xmlns:a16="http://schemas.microsoft.com/office/drawing/2014/main" id="{8E8C1782-07D1-4330-AAD2-7EAE7B204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1260475"/>
            <a:ext cx="884237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HTTP</a:t>
            </a:r>
          </a:p>
          <a:p>
            <a:pPr algn="ctr"/>
            <a:r>
              <a:rPr lang="en-US" altLang="en-US" sz="2100"/>
              <a:t>server</a:t>
            </a:r>
            <a:endParaRPr lang="en-US" altLang="en-US" sz="1500"/>
          </a:p>
        </p:txBody>
      </p:sp>
      <p:sp>
        <p:nvSpPr>
          <p:cNvPr id="33798" name="Rectangle 12">
            <a:extLst>
              <a:ext uri="{FF2B5EF4-FFF2-40B4-BE49-F238E27FC236}">
                <a16:creationId xmlns:a16="http://schemas.microsoft.com/office/drawing/2014/main" id="{B5A79244-29A9-43E5-9BD4-47956ECF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230313"/>
            <a:ext cx="8397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HTTP</a:t>
            </a:r>
          </a:p>
          <a:p>
            <a:pPr algn="ctr"/>
            <a:r>
              <a:rPr lang="en-US" altLang="en-US" sz="2100"/>
              <a:t>client</a:t>
            </a:r>
            <a:endParaRPr lang="en-US" altLang="en-US" sz="1500"/>
          </a:p>
        </p:txBody>
      </p:sp>
      <p:sp>
        <p:nvSpPr>
          <p:cNvPr id="33799" name="Rectangle 13">
            <a:extLst>
              <a:ext uri="{FF2B5EF4-FFF2-40B4-BE49-F238E27FC236}">
                <a16:creationId xmlns:a16="http://schemas.microsoft.com/office/drawing/2014/main" id="{62F7E9EC-EB30-400B-8CEF-924B50878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14713"/>
            <a:ext cx="1341438" cy="735012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800" name="Rectangle 14">
            <a:extLst>
              <a:ext uri="{FF2B5EF4-FFF2-40B4-BE49-F238E27FC236}">
                <a16:creationId xmlns:a16="http://schemas.microsoft.com/office/drawing/2014/main" id="{C8AC3068-3B50-4054-A1C7-A63740E71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3362325"/>
            <a:ext cx="1339850" cy="735013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801" name="Text Box 17">
            <a:extLst>
              <a:ext uri="{FF2B5EF4-FFF2-40B4-BE49-F238E27FC236}">
                <a16:creationId xmlns:a16="http://schemas.microsoft.com/office/drawing/2014/main" id="{478D2C20-2589-40F6-9B01-E2855A879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2514600"/>
            <a:ext cx="928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Port 80</a:t>
            </a:r>
          </a:p>
        </p:txBody>
      </p:sp>
      <p:sp>
        <p:nvSpPr>
          <p:cNvPr id="33802" name="Text Box 18">
            <a:extLst>
              <a:ext uri="{FF2B5EF4-FFF2-40B4-BE49-F238E27FC236}">
                <a16:creationId xmlns:a16="http://schemas.microsoft.com/office/drawing/2014/main" id="{83390E77-013E-4FE3-A433-98A5D778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2571750"/>
            <a:ext cx="1168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Port 1127</a:t>
            </a:r>
          </a:p>
        </p:txBody>
      </p:sp>
      <p:sp>
        <p:nvSpPr>
          <p:cNvPr id="33803" name="Line 19">
            <a:extLst>
              <a:ext uri="{FF2B5EF4-FFF2-40B4-BE49-F238E27FC236}">
                <a16:creationId xmlns:a16="http://schemas.microsoft.com/office/drawing/2014/main" id="{71A22507-DC27-4E21-8CFF-99CDD49B0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1211263"/>
            <a:ext cx="16446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20">
            <a:extLst>
              <a:ext uri="{FF2B5EF4-FFF2-40B4-BE49-F238E27FC236}">
                <a16:creationId xmlns:a16="http://schemas.microsoft.com/office/drawing/2014/main" id="{B1601C1A-685D-4E33-9207-A1F90DCD2E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9025" y="1768475"/>
            <a:ext cx="16637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21">
            <a:extLst>
              <a:ext uri="{FF2B5EF4-FFF2-40B4-BE49-F238E27FC236}">
                <a16:creationId xmlns:a16="http://schemas.microsoft.com/office/drawing/2014/main" id="{C6F2A470-663F-41CB-9750-FF7E67BC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2798763"/>
            <a:ext cx="498475" cy="1460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806" name="Rectangle 22">
            <a:extLst>
              <a:ext uri="{FF2B5EF4-FFF2-40B4-BE49-F238E27FC236}">
                <a16:creationId xmlns:a16="http://schemas.microsoft.com/office/drawing/2014/main" id="{BFF67A28-1DFE-49CF-9DCE-B14AA050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2787650"/>
            <a:ext cx="498475" cy="1460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807" name="Line 23">
            <a:extLst>
              <a:ext uri="{FF2B5EF4-FFF2-40B4-BE49-F238E27FC236}">
                <a16:creationId xmlns:a16="http://schemas.microsoft.com/office/drawing/2014/main" id="{AB0EA272-B0CE-4720-8F55-9D048B0E7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788" y="2963863"/>
            <a:ext cx="0" cy="4587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24">
            <a:extLst>
              <a:ext uri="{FF2B5EF4-FFF2-40B4-BE49-F238E27FC236}">
                <a16:creationId xmlns:a16="http://schemas.microsoft.com/office/drawing/2014/main" id="{86067372-8B6D-44D8-A5C6-C99147836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5238" y="2960688"/>
            <a:ext cx="0" cy="4603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25">
            <a:extLst>
              <a:ext uri="{FF2B5EF4-FFF2-40B4-BE49-F238E27FC236}">
                <a16:creationId xmlns:a16="http://schemas.microsoft.com/office/drawing/2014/main" id="{41D49CDB-8FF3-43BD-B3F8-E48878B5A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2930525"/>
            <a:ext cx="0" cy="4603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26">
            <a:extLst>
              <a:ext uri="{FF2B5EF4-FFF2-40B4-BE49-F238E27FC236}">
                <a16:creationId xmlns:a16="http://schemas.microsoft.com/office/drawing/2014/main" id="{2834F73B-48AC-420A-84F7-29C6BDF07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1563" y="2919413"/>
            <a:ext cx="0" cy="4587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Rectangle 27">
            <a:extLst>
              <a:ext uri="{FF2B5EF4-FFF2-40B4-BE49-F238E27FC236}">
                <a16:creationId xmlns:a16="http://schemas.microsoft.com/office/drawing/2014/main" id="{51B8475F-D9CC-4BDB-8834-A408C82FC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uses service of TCP</a:t>
            </a:r>
          </a:p>
        </p:txBody>
      </p:sp>
      <p:sp>
        <p:nvSpPr>
          <p:cNvPr id="33812" name="Text Box 30">
            <a:extLst>
              <a:ext uri="{FF2B5EF4-FFF2-40B4-BE49-F238E27FC236}">
                <a16:creationId xmlns:a16="http://schemas.microsoft.com/office/drawing/2014/main" id="{1CDF3FEC-7282-4A7D-B465-D4E1AB130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13" y="2081213"/>
            <a:ext cx="639762" cy="3397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GET</a:t>
            </a:r>
          </a:p>
        </p:txBody>
      </p:sp>
      <p:sp>
        <p:nvSpPr>
          <p:cNvPr id="33813" name="Rectangle 12">
            <a:extLst>
              <a:ext uri="{FF2B5EF4-FFF2-40B4-BE49-F238E27FC236}">
                <a16:creationId xmlns:a16="http://schemas.microsoft.com/office/drawing/2014/main" id="{4B32B2B2-80ED-46E7-B1B5-9A46E8098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3660775"/>
            <a:ext cx="676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TCP</a:t>
            </a:r>
            <a:endParaRPr lang="en-US" altLang="en-US" sz="1500"/>
          </a:p>
        </p:txBody>
      </p:sp>
      <p:sp>
        <p:nvSpPr>
          <p:cNvPr id="33814" name="Rectangle 12">
            <a:extLst>
              <a:ext uri="{FF2B5EF4-FFF2-40B4-BE49-F238E27FC236}">
                <a16:creationId xmlns:a16="http://schemas.microsoft.com/office/drawing/2014/main" id="{B5B7C1CF-1E9C-495B-89E6-47BF0E3A0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3579813"/>
            <a:ext cx="676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TCP</a:t>
            </a:r>
            <a:endParaRPr lang="en-US" altLang="en-US" sz="1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2">
            <a:extLst>
              <a:ext uri="{FF2B5EF4-FFF2-40B4-BE49-F238E27FC236}">
                <a16:creationId xmlns:a16="http://schemas.microsoft.com/office/drawing/2014/main" id="{76CB1C46-B8A6-4517-A38D-40D4F5BA0DD1}"/>
              </a:ext>
            </a:extLst>
          </p:cNvPr>
          <p:cNvGrpSpPr>
            <a:grpSpLocks/>
          </p:cNvGrpSpPr>
          <p:nvPr/>
        </p:nvGrpSpPr>
        <p:grpSpPr bwMode="auto">
          <a:xfrm>
            <a:off x="2524125" y="2127250"/>
            <a:ext cx="3795713" cy="641350"/>
            <a:chOff x="1160" y="1570"/>
            <a:chExt cx="3188" cy="649"/>
          </a:xfrm>
        </p:grpSpPr>
        <p:sp>
          <p:nvSpPr>
            <p:cNvPr id="35870" name="Line 3">
              <a:extLst>
                <a:ext uri="{FF2B5EF4-FFF2-40B4-BE49-F238E27FC236}">
                  <a16:creationId xmlns:a16="http://schemas.microsoft.com/office/drawing/2014/main" id="{234ACB70-040F-4448-AED2-77D869F68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7" y="1570"/>
              <a:ext cx="0" cy="64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1" name="Line 4">
              <a:extLst>
                <a:ext uri="{FF2B5EF4-FFF2-40B4-BE49-F238E27FC236}">
                  <a16:creationId xmlns:a16="http://schemas.microsoft.com/office/drawing/2014/main" id="{F3BFEF7E-63C8-49F5-951C-14CE75D0B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1570"/>
              <a:ext cx="0" cy="6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Line 5">
              <a:extLst>
                <a:ext uri="{FF2B5EF4-FFF2-40B4-BE49-F238E27FC236}">
                  <a16:creationId xmlns:a16="http://schemas.microsoft.com/office/drawing/2014/main" id="{2C11D57E-6109-439D-B151-E889AB035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0" y="1601"/>
              <a:ext cx="0" cy="59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Line 6">
              <a:extLst>
                <a:ext uri="{FF2B5EF4-FFF2-40B4-BE49-F238E27FC236}">
                  <a16:creationId xmlns:a16="http://schemas.microsoft.com/office/drawing/2014/main" id="{971BA970-025A-4401-9DF2-0D04212EC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1604"/>
              <a:ext cx="0" cy="60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2" name="Rectangle 7">
            <a:extLst>
              <a:ext uri="{FF2B5EF4-FFF2-40B4-BE49-F238E27FC236}">
                <a16:creationId xmlns:a16="http://schemas.microsoft.com/office/drawing/2014/main" id="{FFBE5B6C-3BAD-4F0B-8A5E-A75C1170C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1035050"/>
            <a:ext cx="1838325" cy="1116013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4820" name="Rectangle 8">
            <a:extLst>
              <a:ext uri="{FF2B5EF4-FFF2-40B4-BE49-F238E27FC236}">
                <a16:creationId xmlns:a16="http://schemas.microsoft.com/office/drawing/2014/main" id="{5575DFB7-9600-4FF8-8792-16642BCAC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2868613"/>
            <a:ext cx="6086475" cy="14303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x-none" altLang="x-none" sz="1350">
              <a:solidFill>
                <a:schemeClr val="tx1"/>
              </a:solidFill>
            </a:endParaRPr>
          </a:p>
        </p:txBody>
      </p:sp>
      <p:sp>
        <p:nvSpPr>
          <p:cNvPr id="35844" name="Rectangle 10">
            <a:extLst>
              <a:ext uri="{FF2B5EF4-FFF2-40B4-BE49-F238E27FC236}">
                <a16:creationId xmlns:a16="http://schemas.microsoft.com/office/drawing/2014/main" id="{496E70BA-0CED-4DB4-8F2C-2238FBA3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1104900"/>
            <a:ext cx="1836738" cy="10795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5845" name="Rectangle 11">
            <a:extLst>
              <a:ext uri="{FF2B5EF4-FFF2-40B4-BE49-F238E27FC236}">
                <a16:creationId xmlns:a16="http://schemas.microsoft.com/office/drawing/2014/main" id="{BD62FBB2-4260-425F-9137-C1CF33925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1260475"/>
            <a:ext cx="884237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HTTP</a:t>
            </a:r>
          </a:p>
          <a:p>
            <a:pPr algn="ctr"/>
            <a:r>
              <a:rPr lang="en-US" altLang="en-US" sz="2100"/>
              <a:t>server</a:t>
            </a:r>
            <a:endParaRPr lang="en-US" altLang="en-US" sz="1500"/>
          </a:p>
        </p:txBody>
      </p:sp>
      <p:sp>
        <p:nvSpPr>
          <p:cNvPr id="35846" name="Rectangle 12">
            <a:extLst>
              <a:ext uri="{FF2B5EF4-FFF2-40B4-BE49-F238E27FC236}">
                <a16:creationId xmlns:a16="http://schemas.microsoft.com/office/drawing/2014/main" id="{E8CF49F3-112F-4D35-8CBE-D7DAA5CD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230313"/>
            <a:ext cx="8397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HTTP</a:t>
            </a:r>
          </a:p>
          <a:p>
            <a:pPr algn="ctr"/>
            <a:r>
              <a:rPr lang="en-US" altLang="en-US" sz="2100"/>
              <a:t>client</a:t>
            </a:r>
            <a:endParaRPr lang="en-US" altLang="en-US" sz="1500"/>
          </a:p>
        </p:txBody>
      </p:sp>
      <p:sp>
        <p:nvSpPr>
          <p:cNvPr id="35847" name="Rectangle 13">
            <a:extLst>
              <a:ext uri="{FF2B5EF4-FFF2-40B4-BE49-F238E27FC236}">
                <a16:creationId xmlns:a16="http://schemas.microsoft.com/office/drawing/2014/main" id="{D54AC37D-FA38-412D-9C68-8A1D29FDE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14713"/>
            <a:ext cx="1341438" cy="735012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5848" name="Rectangle 14">
            <a:extLst>
              <a:ext uri="{FF2B5EF4-FFF2-40B4-BE49-F238E27FC236}">
                <a16:creationId xmlns:a16="http://schemas.microsoft.com/office/drawing/2014/main" id="{11984340-4856-4C34-A161-AB6ADDB6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3362325"/>
            <a:ext cx="1339850" cy="735013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5849" name="Text Box 17">
            <a:extLst>
              <a:ext uri="{FF2B5EF4-FFF2-40B4-BE49-F238E27FC236}">
                <a16:creationId xmlns:a16="http://schemas.microsoft.com/office/drawing/2014/main" id="{9A847906-F883-4A43-9979-0A7E723AF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2514600"/>
            <a:ext cx="928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Port 80</a:t>
            </a:r>
          </a:p>
        </p:txBody>
      </p:sp>
      <p:sp>
        <p:nvSpPr>
          <p:cNvPr id="35850" name="Text Box 18">
            <a:extLst>
              <a:ext uri="{FF2B5EF4-FFF2-40B4-BE49-F238E27FC236}">
                <a16:creationId xmlns:a16="http://schemas.microsoft.com/office/drawing/2014/main" id="{07B5EABF-D71F-499E-8302-88D52DB66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2571750"/>
            <a:ext cx="1168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Port 1127</a:t>
            </a:r>
          </a:p>
        </p:txBody>
      </p:sp>
      <p:sp>
        <p:nvSpPr>
          <p:cNvPr id="35851" name="Line 19">
            <a:extLst>
              <a:ext uri="{FF2B5EF4-FFF2-40B4-BE49-F238E27FC236}">
                <a16:creationId xmlns:a16="http://schemas.microsoft.com/office/drawing/2014/main" id="{BCE2F4D6-81E8-40FF-8DBB-847876BC0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1211263"/>
            <a:ext cx="16446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20">
            <a:extLst>
              <a:ext uri="{FF2B5EF4-FFF2-40B4-BE49-F238E27FC236}">
                <a16:creationId xmlns:a16="http://schemas.microsoft.com/office/drawing/2014/main" id="{9D995393-386A-4CE3-A76E-52E2D461FD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9025" y="1768475"/>
            <a:ext cx="16637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21">
            <a:extLst>
              <a:ext uri="{FF2B5EF4-FFF2-40B4-BE49-F238E27FC236}">
                <a16:creationId xmlns:a16="http://schemas.microsoft.com/office/drawing/2014/main" id="{68257466-8074-42B0-AC0F-E12AA6CBA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2798763"/>
            <a:ext cx="498475" cy="1460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5854" name="Rectangle 22">
            <a:extLst>
              <a:ext uri="{FF2B5EF4-FFF2-40B4-BE49-F238E27FC236}">
                <a16:creationId xmlns:a16="http://schemas.microsoft.com/office/drawing/2014/main" id="{C8D52ECA-42A4-46F1-AEBB-C0A35139F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2787650"/>
            <a:ext cx="498475" cy="1460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5855" name="Line 23">
            <a:extLst>
              <a:ext uri="{FF2B5EF4-FFF2-40B4-BE49-F238E27FC236}">
                <a16:creationId xmlns:a16="http://schemas.microsoft.com/office/drawing/2014/main" id="{9438E82E-A885-458C-8452-6B41BCB7D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788" y="2963863"/>
            <a:ext cx="0" cy="4587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24">
            <a:extLst>
              <a:ext uri="{FF2B5EF4-FFF2-40B4-BE49-F238E27FC236}">
                <a16:creationId xmlns:a16="http://schemas.microsoft.com/office/drawing/2014/main" id="{4985F124-1248-4839-9E23-FD376B701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5238" y="2960688"/>
            <a:ext cx="0" cy="4603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Line 25">
            <a:extLst>
              <a:ext uri="{FF2B5EF4-FFF2-40B4-BE49-F238E27FC236}">
                <a16:creationId xmlns:a16="http://schemas.microsoft.com/office/drawing/2014/main" id="{B636116F-AD28-4E1E-936B-D983AD242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2930525"/>
            <a:ext cx="0" cy="4603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Line 26">
            <a:extLst>
              <a:ext uri="{FF2B5EF4-FFF2-40B4-BE49-F238E27FC236}">
                <a16:creationId xmlns:a16="http://schemas.microsoft.com/office/drawing/2014/main" id="{8E9F83E5-7813-4CFE-9216-4E5EBB710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1563" y="2919413"/>
            <a:ext cx="0" cy="4587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27">
            <a:extLst>
              <a:ext uri="{FF2B5EF4-FFF2-40B4-BE49-F238E27FC236}">
                <a16:creationId xmlns:a16="http://schemas.microsoft.com/office/drawing/2014/main" id="{A572FB16-9213-4726-B02F-345F1EC1F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uses service of TCP - CONT</a:t>
            </a:r>
          </a:p>
        </p:txBody>
      </p:sp>
      <p:sp>
        <p:nvSpPr>
          <p:cNvPr id="35860" name="Rectangle 12">
            <a:extLst>
              <a:ext uri="{FF2B5EF4-FFF2-40B4-BE49-F238E27FC236}">
                <a16:creationId xmlns:a16="http://schemas.microsoft.com/office/drawing/2014/main" id="{0B627CE7-1972-4743-B8B8-2D14B848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3660775"/>
            <a:ext cx="676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TCP</a:t>
            </a:r>
            <a:endParaRPr lang="en-US" altLang="en-US" sz="1500"/>
          </a:p>
        </p:txBody>
      </p:sp>
      <p:sp>
        <p:nvSpPr>
          <p:cNvPr id="35861" name="Rectangle 12">
            <a:extLst>
              <a:ext uri="{FF2B5EF4-FFF2-40B4-BE49-F238E27FC236}">
                <a16:creationId xmlns:a16="http://schemas.microsoft.com/office/drawing/2014/main" id="{2F710F12-1CF4-4241-9B3B-A6A72917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3579813"/>
            <a:ext cx="676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TCP</a:t>
            </a:r>
            <a:endParaRPr lang="en-US" altLang="en-US" sz="1500"/>
          </a:p>
        </p:txBody>
      </p:sp>
      <p:grpSp>
        <p:nvGrpSpPr>
          <p:cNvPr id="35862" name="Group 32">
            <a:extLst>
              <a:ext uri="{FF2B5EF4-FFF2-40B4-BE49-F238E27FC236}">
                <a16:creationId xmlns:a16="http://schemas.microsoft.com/office/drawing/2014/main" id="{6BF7DA98-6244-4837-A4BA-E59266187845}"/>
              </a:ext>
            </a:extLst>
          </p:cNvPr>
          <p:cNvGrpSpPr>
            <a:grpSpLocks/>
          </p:cNvGrpSpPr>
          <p:nvPr/>
        </p:nvGrpSpPr>
        <p:grpSpPr bwMode="auto">
          <a:xfrm>
            <a:off x="1927225" y="3536950"/>
            <a:ext cx="1603375" cy="503238"/>
            <a:chOff x="912" y="3193"/>
            <a:chExt cx="1294" cy="361"/>
          </a:xfrm>
        </p:grpSpPr>
        <p:sp>
          <p:nvSpPr>
            <p:cNvPr id="35865" name="Text Box 33">
              <a:extLst>
                <a:ext uri="{FF2B5EF4-FFF2-40B4-BE49-F238E27FC236}">
                  <a16:creationId xmlns:a16="http://schemas.microsoft.com/office/drawing/2014/main" id="{094305B2-76FA-4F3D-8319-56DF2AE9D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1" y="3193"/>
              <a:ext cx="54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TCP</a:t>
              </a:r>
            </a:p>
          </p:txBody>
        </p:sp>
        <p:grpSp>
          <p:nvGrpSpPr>
            <p:cNvPr id="35866" name="Group 34">
              <a:extLst>
                <a:ext uri="{FF2B5EF4-FFF2-40B4-BE49-F238E27FC236}">
                  <a16:creationId xmlns:a16="http://schemas.microsoft.com/office/drawing/2014/main" id="{F3BEEEA8-0749-47DE-854D-0E256D4AA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3216"/>
              <a:ext cx="1294" cy="338"/>
              <a:chOff x="2227" y="2878"/>
              <a:chExt cx="1294" cy="338"/>
            </a:xfrm>
          </p:grpSpPr>
          <p:sp>
            <p:nvSpPr>
              <p:cNvPr id="35867" name="Rectangle 35">
                <a:extLst>
                  <a:ext uri="{FF2B5EF4-FFF2-40B4-BE49-F238E27FC236}">
                    <a16:creationId xmlns:a16="http://schemas.microsoft.com/office/drawing/2014/main" id="{118F622E-A356-4F9A-8972-10C454DBD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2878"/>
                <a:ext cx="1250" cy="3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Text Box 36">
                <a:extLst>
                  <a:ext uri="{FF2B5EF4-FFF2-40B4-BE49-F238E27FC236}">
                    <a16:creationId xmlns:a16="http://schemas.microsoft.com/office/drawing/2014/main" id="{FFB93434-4720-4EE7-909F-ABD78BD4DE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2" y="2906"/>
                <a:ext cx="74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x-none" sz="1350">
                    <a:solidFill>
                      <a:schemeClr val="tx1"/>
                    </a:solidFill>
                  </a:rPr>
                  <a:t>80, 1127 </a:t>
                </a:r>
              </a:p>
            </p:txBody>
          </p:sp>
          <p:sp>
            <p:nvSpPr>
              <p:cNvPr id="35869" name="Line 37">
                <a:extLst>
                  <a:ext uri="{FF2B5EF4-FFF2-40B4-BE49-F238E27FC236}">
                    <a16:creationId xmlns:a16="http://schemas.microsoft.com/office/drawing/2014/main" id="{A366DF2C-1AD4-4F52-B69F-52A727210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4" y="2879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863" name="Text Box 30">
            <a:extLst>
              <a:ext uri="{FF2B5EF4-FFF2-40B4-BE49-F238E27FC236}">
                <a16:creationId xmlns:a16="http://schemas.microsoft.com/office/drawing/2014/main" id="{56EF16D3-7D1A-41EA-B7F2-898114D93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3652838"/>
            <a:ext cx="639763" cy="3381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GET</a:t>
            </a:r>
          </a:p>
        </p:txBody>
      </p:sp>
      <p:sp>
        <p:nvSpPr>
          <p:cNvPr id="35864" name="Line 9">
            <a:extLst>
              <a:ext uri="{FF2B5EF4-FFF2-40B4-BE49-F238E27FC236}">
                <a16:creationId xmlns:a16="http://schemas.microsoft.com/office/drawing/2014/main" id="{C8281AB1-5859-4E46-BEB1-58D259318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787775"/>
            <a:ext cx="2117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" name="Group 2">
            <a:extLst>
              <a:ext uri="{FF2B5EF4-FFF2-40B4-BE49-F238E27FC236}">
                <a16:creationId xmlns:a16="http://schemas.microsoft.com/office/drawing/2014/main" id="{38C23933-EAD3-4886-9C95-040A9E0571B7}"/>
              </a:ext>
            </a:extLst>
          </p:cNvPr>
          <p:cNvGrpSpPr>
            <a:grpSpLocks/>
          </p:cNvGrpSpPr>
          <p:nvPr/>
        </p:nvGrpSpPr>
        <p:grpSpPr bwMode="auto">
          <a:xfrm>
            <a:off x="2524125" y="2127250"/>
            <a:ext cx="3795713" cy="641350"/>
            <a:chOff x="1160" y="1570"/>
            <a:chExt cx="3188" cy="649"/>
          </a:xfrm>
        </p:grpSpPr>
        <p:sp>
          <p:nvSpPr>
            <p:cNvPr id="37911" name="Line 3">
              <a:extLst>
                <a:ext uri="{FF2B5EF4-FFF2-40B4-BE49-F238E27FC236}">
                  <a16:creationId xmlns:a16="http://schemas.microsoft.com/office/drawing/2014/main" id="{E895060A-AE86-43EE-8B8A-278D7BD84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7" y="1570"/>
              <a:ext cx="0" cy="64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Line 4">
              <a:extLst>
                <a:ext uri="{FF2B5EF4-FFF2-40B4-BE49-F238E27FC236}">
                  <a16:creationId xmlns:a16="http://schemas.microsoft.com/office/drawing/2014/main" id="{69D2ED11-D166-4702-B9DE-963E2D596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1570"/>
              <a:ext cx="0" cy="6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Line 5">
              <a:extLst>
                <a:ext uri="{FF2B5EF4-FFF2-40B4-BE49-F238E27FC236}">
                  <a16:creationId xmlns:a16="http://schemas.microsoft.com/office/drawing/2014/main" id="{84C79EB8-D257-431B-92CE-F4789B1BD7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0" y="1601"/>
              <a:ext cx="0" cy="59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Line 6">
              <a:extLst>
                <a:ext uri="{FF2B5EF4-FFF2-40B4-BE49-F238E27FC236}">
                  <a16:creationId xmlns:a16="http://schemas.microsoft.com/office/drawing/2014/main" id="{DDE37629-E687-4719-B365-10ECDC30C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1604"/>
              <a:ext cx="0" cy="60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0" name="Rectangle 7">
            <a:extLst>
              <a:ext uri="{FF2B5EF4-FFF2-40B4-BE49-F238E27FC236}">
                <a16:creationId xmlns:a16="http://schemas.microsoft.com/office/drawing/2014/main" id="{5D667DAD-83EB-4395-809C-B28136E8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1035050"/>
            <a:ext cx="1838325" cy="1116013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4820" name="Rectangle 8">
            <a:extLst>
              <a:ext uri="{FF2B5EF4-FFF2-40B4-BE49-F238E27FC236}">
                <a16:creationId xmlns:a16="http://schemas.microsoft.com/office/drawing/2014/main" id="{0FA0B5C8-C7B4-49EC-B1D7-E949D605D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2868613"/>
            <a:ext cx="6086475" cy="14303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x-none" altLang="x-none" sz="1350">
              <a:solidFill>
                <a:schemeClr val="tx1"/>
              </a:solidFill>
            </a:endParaRPr>
          </a:p>
        </p:txBody>
      </p:sp>
      <p:sp>
        <p:nvSpPr>
          <p:cNvPr id="37892" name="Rectangle 10">
            <a:extLst>
              <a:ext uri="{FF2B5EF4-FFF2-40B4-BE49-F238E27FC236}">
                <a16:creationId xmlns:a16="http://schemas.microsoft.com/office/drawing/2014/main" id="{AB97E765-03F7-42AB-A34E-849382F1A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1104900"/>
            <a:ext cx="1836738" cy="10795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7893" name="Rectangle 11">
            <a:extLst>
              <a:ext uri="{FF2B5EF4-FFF2-40B4-BE49-F238E27FC236}">
                <a16:creationId xmlns:a16="http://schemas.microsoft.com/office/drawing/2014/main" id="{2C585002-BCA7-4D8D-8F91-C297E9B66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1260475"/>
            <a:ext cx="884237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HTTP</a:t>
            </a:r>
          </a:p>
          <a:p>
            <a:pPr algn="ctr"/>
            <a:r>
              <a:rPr lang="en-US" altLang="en-US" sz="2100"/>
              <a:t>server</a:t>
            </a:r>
            <a:endParaRPr lang="en-US" altLang="en-US" sz="1500"/>
          </a:p>
        </p:txBody>
      </p:sp>
      <p:sp>
        <p:nvSpPr>
          <p:cNvPr id="37894" name="Rectangle 12">
            <a:extLst>
              <a:ext uri="{FF2B5EF4-FFF2-40B4-BE49-F238E27FC236}">
                <a16:creationId xmlns:a16="http://schemas.microsoft.com/office/drawing/2014/main" id="{B75B4924-BD83-42D9-8896-B3A8E057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230313"/>
            <a:ext cx="8397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HTTP</a:t>
            </a:r>
          </a:p>
          <a:p>
            <a:pPr algn="ctr"/>
            <a:r>
              <a:rPr lang="en-US" altLang="en-US" sz="2100"/>
              <a:t>client</a:t>
            </a:r>
            <a:endParaRPr lang="en-US" altLang="en-US" sz="1500"/>
          </a:p>
        </p:txBody>
      </p:sp>
      <p:sp>
        <p:nvSpPr>
          <p:cNvPr id="37895" name="Rectangle 13">
            <a:extLst>
              <a:ext uri="{FF2B5EF4-FFF2-40B4-BE49-F238E27FC236}">
                <a16:creationId xmlns:a16="http://schemas.microsoft.com/office/drawing/2014/main" id="{843719F0-A2F7-44A5-877C-96C0D5CED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14713"/>
            <a:ext cx="1341438" cy="735012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7896" name="Rectangle 14">
            <a:extLst>
              <a:ext uri="{FF2B5EF4-FFF2-40B4-BE49-F238E27FC236}">
                <a16:creationId xmlns:a16="http://schemas.microsoft.com/office/drawing/2014/main" id="{9586B1D8-601B-4A76-8DFA-599FC9824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3362325"/>
            <a:ext cx="1339850" cy="735013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7897" name="Text Box 17">
            <a:extLst>
              <a:ext uri="{FF2B5EF4-FFF2-40B4-BE49-F238E27FC236}">
                <a16:creationId xmlns:a16="http://schemas.microsoft.com/office/drawing/2014/main" id="{9C584B2B-97E4-4CBB-9E2D-980A11D85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2514600"/>
            <a:ext cx="928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Port 80</a:t>
            </a:r>
          </a:p>
        </p:txBody>
      </p:sp>
      <p:sp>
        <p:nvSpPr>
          <p:cNvPr id="37898" name="Text Box 18">
            <a:extLst>
              <a:ext uri="{FF2B5EF4-FFF2-40B4-BE49-F238E27FC236}">
                <a16:creationId xmlns:a16="http://schemas.microsoft.com/office/drawing/2014/main" id="{DB5AAF52-BA2B-4727-8086-FF1EBC003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2571750"/>
            <a:ext cx="1168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Port 1127</a:t>
            </a:r>
          </a:p>
        </p:txBody>
      </p:sp>
      <p:sp>
        <p:nvSpPr>
          <p:cNvPr id="37899" name="Line 19">
            <a:extLst>
              <a:ext uri="{FF2B5EF4-FFF2-40B4-BE49-F238E27FC236}">
                <a16:creationId xmlns:a16="http://schemas.microsoft.com/office/drawing/2014/main" id="{E24276F0-80AF-41BF-8C16-CB7420E58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1211263"/>
            <a:ext cx="16446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20">
            <a:extLst>
              <a:ext uri="{FF2B5EF4-FFF2-40B4-BE49-F238E27FC236}">
                <a16:creationId xmlns:a16="http://schemas.microsoft.com/office/drawing/2014/main" id="{A641595B-5BE6-4EF8-A8D3-9665197F40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9025" y="1768475"/>
            <a:ext cx="16637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21">
            <a:extLst>
              <a:ext uri="{FF2B5EF4-FFF2-40B4-BE49-F238E27FC236}">
                <a16:creationId xmlns:a16="http://schemas.microsoft.com/office/drawing/2014/main" id="{76D7BD73-FB6C-42BF-9BAD-E7C501CA9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2798763"/>
            <a:ext cx="498475" cy="1460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7902" name="Rectangle 22">
            <a:extLst>
              <a:ext uri="{FF2B5EF4-FFF2-40B4-BE49-F238E27FC236}">
                <a16:creationId xmlns:a16="http://schemas.microsoft.com/office/drawing/2014/main" id="{0D397846-F8F8-4CC1-A800-98B5C9326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2787650"/>
            <a:ext cx="498475" cy="1460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7903" name="Line 23">
            <a:extLst>
              <a:ext uri="{FF2B5EF4-FFF2-40B4-BE49-F238E27FC236}">
                <a16:creationId xmlns:a16="http://schemas.microsoft.com/office/drawing/2014/main" id="{4F79E94F-5798-422B-932C-FA16DC366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788" y="2963863"/>
            <a:ext cx="0" cy="4587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Line 24">
            <a:extLst>
              <a:ext uri="{FF2B5EF4-FFF2-40B4-BE49-F238E27FC236}">
                <a16:creationId xmlns:a16="http://schemas.microsoft.com/office/drawing/2014/main" id="{71D39C40-A613-40E0-868A-2F0E0B9A7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5238" y="2960688"/>
            <a:ext cx="0" cy="4603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25">
            <a:extLst>
              <a:ext uri="{FF2B5EF4-FFF2-40B4-BE49-F238E27FC236}">
                <a16:creationId xmlns:a16="http://schemas.microsoft.com/office/drawing/2014/main" id="{010C4C0A-E208-49EA-88EB-BA75DAD66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2930525"/>
            <a:ext cx="0" cy="4603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Line 26">
            <a:extLst>
              <a:ext uri="{FF2B5EF4-FFF2-40B4-BE49-F238E27FC236}">
                <a16:creationId xmlns:a16="http://schemas.microsoft.com/office/drawing/2014/main" id="{C1ADCCD4-C5FE-4811-A9F6-8F50694CC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1563" y="2919413"/>
            <a:ext cx="0" cy="4587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27">
            <a:extLst>
              <a:ext uri="{FF2B5EF4-FFF2-40B4-BE49-F238E27FC236}">
                <a16:creationId xmlns:a16="http://schemas.microsoft.com/office/drawing/2014/main" id="{039F4496-D4F4-4FA9-8F59-1F86720B1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uses service of TCP- CONT</a:t>
            </a:r>
          </a:p>
        </p:txBody>
      </p:sp>
      <p:sp>
        <p:nvSpPr>
          <p:cNvPr id="37908" name="Text Box 30">
            <a:extLst>
              <a:ext uri="{FF2B5EF4-FFF2-40B4-BE49-F238E27FC236}">
                <a16:creationId xmlns:a16="http://schemas.microsoft.com/office/drawing/2014/main" id="{FC8A93F4-E422-4FFE-8006-FECC5A46C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3159125"/>
            <a:ext cx="639762" cy="3381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GET</a:t>
            </a:r>
          </a:p>
        </p:txBody>
      </p:sp>
      <p:sp>
        <p:nvSpPr>
          <p:cNvPr id="37909" name="Rectangle 12">
            <a:extLst>
              <a:ext uri="{FF2B5EF4-FFF2-40B4-BE49-F238E27FC236}">
                <a16:creationId xmlns:a16="http://schemas.microsoft.com/office/drawing/2014/main" id="{DA9CD3D5-D8A0-48DC-8031-8D6456DBD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3660775"/>
            <a:ext cx="676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TCP</a:t>
            </a:r>
            <a:endParaRPr lang="en-US" altLang="en-US" sz="1500"/>
          </a:p>
        </p:txBody>
      </p:sp>
      <p:sp>
        <p:nvSpPr>
          <p:cNvPr id="37910" name="Rectangle 12">
            <a:extLst>
              <a:ext uri="{FF2B5EF4-FFF2-40B4-BE49-F238E27FC236}">
                <a16:creationId xmlns:a16="http://schemas.microsoft.com/office/drawing/2014/main" id="{78038162-2D8E-405C-92F2-6547C1CBC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3579813"/>
            <a:ext cx="676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TCP</a:t>
            </a:r>
            <a:endParaRPr lang="en-US" altLang="en-US"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2">
            <a:extLst>
              <a:ext uri="{FF2B5EF4-FFF2-40B4-BE49-F238E27FC236}">
                <a16:creationId xmlns:a16="http://schemas.microsoft.com/office/drawing/2014/main" id="{E02E3493-C6D5-4718-A850-193C7D47BCCB}"/>
              </a:ext>
            </a:extLst>
          </p:cNvPr>
          <p:cNvGrpSpPr>
            <a:grpSpLocks/>
          </p:cNvGrpSpPr>
          <p:nvPr/>
        </p:nvGrpSpPr>
        <p:grpSpPr bwMode="auto">
          <a:xfrm>
            <a:off x="2524125" y="2127250"/>
            <a:ext cx="3795713" cy="641350"/>
            <a:chOff x="1160" y="1570"/>
            <a:chExt cx="3188" cy="649"/>
          </a:xfrm>
        </p:grpSpPr>
        <p:sp>
          <p:nvSpPr>
            <p:cNvPr id="39961" name="Line 3">
              <a:extLst>
                <a:ext uri="{FF2B5EF4-FFF2-40B4-BE49-F238E27FC236}">
                  <a16:creationId xmlns:a16="http://schemas.microsoft.com/office/drawing/2014/main" id="{D6775839-0890-4043-B210-27F8A57A7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7" y="1570"/>
              <a:ext cx="0" cy="64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4">
              <a:extLst>
                <a:ext uri="{FF2B5EF4-FFF2-40B4-BE49-F238E27FC236}">
                  <a16:creationId xmlns:a16="http://schemas.microsoft.com/office/drawing/2014/main" id="{9D524F39-24C5-410C-AAAC-2D75F1703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1570"/>
              <a:ext cx="0" cy="6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Line 5">
              <a:extLst>
                <a:ext uri="{FF2B5EF4-FFF2-40B4-BE49-F238E27FC236}">
                  <a16:creationId xmlns:a16="http://schemas.microsoft.com/office/drawing/2014/main" id="{4B96C351-7A4D-48BE-BBB9-3794721E8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0" y="1601"/>
              <a:ext cx="0" cy="59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Line 6">
              <a:extLst>
                <a:ext uri="{FF2B5EF4-FFF2-40B4-BE49-F238E27FC236}">
                  <a16:creationId xmlns:a16="http://schemas.microsoft.com/office/drawing/2014/main" id="{0E655258-C1B9-4329-8B56-8E106C4D5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1604"/>
              <a:ext cx="0" cy="60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8" name="Rectangle 7">
            <a:extLst>
              <a:ext uri="{FF2B5EF4-FFF2-40B4-BE49-F238E27FC236}">
                <a16:creationId xmlns:a16="http://schemas.microsoft.com/office/drawing/2014/main" id="{E4A2C99B-CC75-443D-B925-A6F289EDE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1035050"/>
            <a:ext cx="1838325" cy="1116013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4820" name="Rectangle 8">
            <a:extLst>
              <a:ext uri="{FF2B5EF4-FFF2-40B4-BE49-F238E27FC236}">
                <a16:creationId xmlns:a16="http://schemas.microsoft.com/office/drawing/2014/main" id="{0E32489D-96E6-435F-A8F9-89502BEAC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2868613"/>
            <a:ext cx="6086475" cy="14303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x-none" altLang="x-none" sz="1350">
              <a:solidFill>
                <a:schemeClr val="tx1"/>
              </a:solidFill>
            </a:endParaRPr>
          </a:p>
        </p:txBody>
      </p:sp>
      <p:sp>
        <p:nvSpPr>
          <p:cNvPr id="39940" name="Rectangle 10">
            <a:extLst>
              <a:ext uri="{FF2B5EF4-FFF2-40B4-BE49-F238E27FC236}">
                <a16:creationId xmlns:a16="http://schemas.microsoft.com/office/drawing/2014/main" id="{C2CD9C96-7F7D-4747-A588-E1D8CA282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1104900"/>
            <a:ext cx="1836738" cy="10795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9941" name="Rectangle 11">
            <a:extLst>
              <a:ext uri="{FF2B5EF4-FFF2-40B4-BE49-F238E27FC236}">
                <a16:creationId xmlns:a16="http://schemas.microsoft.com/office/drawing/2014/main" id="{7195D170-E318-4859-8F8A-6294A937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63" y="1260475"/>
            <a:ext cx="839787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HTTP</a:t>
            </a:r>
          </a:p>
          <a:p>
            <a:pPr algn="ctr"/>
            <a:endParaRPr lang="en-US" altLang="en-US" sz="1500"/>
          </a:p>
        </p:txBody>
      </p:sp>
      <p:sp>
        <p:nvSpPr>
          <p:cNvPr id="39942" name="Rectangle 12">
            <a:extLst>
              <a:ext uri="{FF2B5EF4-FFF2-40B4-BE49-F238E27FC236}">
                <a16:creationId xmlns:a16="http://schemas.microsoft.com/office/drawing/2014/main" id="{7FE643AD-A741-4C47-86F9-ECC31D271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230313"/>
            <a:ext cx="8397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HTTP</a:t>
            </a:r>
          </a:p>
          <a:p>
            <a:pPr algn="ctr"/>
            <a:r>
              <a:rPr lang="en-US" altLang="en-US" sz="2100"/>
              <a:t>client</a:t>
            </a:r>
            <a:endParaRPr lang="en-US" altLang="en-US" sz="1500"/>
          </a:p>
        </p:txBody>
      </p:sp>
      <p:sp>
        <p:nvSpPr>
          <p:cNvPr id="39943" name="Rectangle 13">
            <a:extLst>
              <a:ext uri="{FF2B5EF4-FFF2-40B4-BE49-F238E27FC236}">
                <a16:creationId xmlns:a16="http://schemas.microsoft.com/office/drawing/2014/main" id="{DB6B6CE3-D1BA-4473-A0BF-16E573CB7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14713"/>
            <a:ext cx="1341438" cy="735012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9944" name="Rectangle 14">
            <a:extLst>
              <a:ext uri="{FF2B5EF4-FFF2-40B4-BE49-F238E27FC236}">
                <a16:creationId xmlns:a16="http://schemas.microsoft.com/office/drawing/2014/main" id="{3A2DEC02-39CE-4D3A-9E3E-57F298C3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3362325"/>
            <a:ext cx="1339850" cy="735013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9945" name="Text Box 17">
            <a:extLst>
              <a:ext uri="{FF2B5EF4-FFF2-40B4-BE49-F238E27FC236}">
                <a16:creationId xmlns:a16="http://schemas.microsoft.com/office/drawing/2014/main" id="{36419AC5-9339-4553-B51B-E1781FF6A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2514600"/>
            <a:ext cx="928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Port 80</a:t>
            </a:r>
          </a:p>
        </p:txBody>
      </p:sp>
      <p:sp>
        <p:nvSpPr>
          <p:cNvPr id="39946" name="Text Box 18">
            <a:extLst>
              <a:ext uri="{FF2B5EF4-FFF2-40B4-BE49-F238E27FC236}">
                <a16:creationId xmlns:a16="http://schemas.microsoft.com/office/drawing/2014/main" id="{9D6B816F-7517-4EEB-8176-AB0EF900B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2571750"/>
            <a:ext cx="1168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Port 1127</a:t>
            </a:r>
          </a:p>
        </p:txBody>
      </p:sp>
      <p:sp>
        <p:nvSpPr>
          <p:cNvPr id="39947" name="Line 19">
            <a:extLst>
              <a:ext uri="{FF2B5EF4-FFF2-40B4-BE49-F238E27FC236}">
                <a16:creationId xmlns:a16="http://schemas.microsoft.com/office/drawing/2014/main" id="{9549AC32-2CC4-472F-B13D-85F3054CA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1211263"/>
            <a:ext cx="16446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20">
            <a:extLst>
              <a:ext uri="{FF2B5EF4-FFF2-40B4-BE49-F238E27FC236}">
                <a16:creationId xmlns:a16="http://schemas.microsoft.com/office/drawing/2014/main" id="{B178D0DA-012B-4B09-9CE8-16F9E60A82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9025" y="1768475"/>
            <a:ext cx="16637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Rectangle 21">
            <a:extLst>
              <a:ext uri="{FF2B5EF4-FFF2-40B4-BE49-F238E27FC236}">
                <a16:creationId xmlns:a16="http://schemas.microsoft.com/office/drawing/2014/main" id="{921E15F2-EFFC-4C35-9C4E-068EA4383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2798763"/>
            <a:ext cx="498475" cy="1460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9950" name="Rectangle 22">
            <a:extLst>
              <a:ext uri="{FF2B5EF4-FFF2-40B4-BE49-F238E27FC236}">
                <a16:creationId xmlns:a16="http://schemas.microsoft.com/office/drawing/2014/main" id="{A558E10D-BCBB-42D6-B77A-12CEF4D12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2787650"/>
            <a:ext cx="498475" cy="1460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9951" name="Line 23">
            <a:extLst>
              <a:ext uri="{FF2B5EF4-FFF2-40B4-BE49-F238E27FC236}">
                <a16:creationId xmlns:a16="http://schemas.microsoft.com/office/drawing/2014/main" id="{7D3D067B-4FDE-4198-83BB-88A1FDB87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788" y="2963863"/>
            <a:ext cx="0" cy="4587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Line 24">
            <a:extLst>
              <a:ext uri="{FF2B5EF4-FFF2-40B4-BE49-F238E27FC236}">
                <a16:creationId xmlns:a16="http://schemas.microsoft.com/office/drawing/2014/main" id="{DA20057C-FAE6-4ED6-A206-40A2BC350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5238" y="2960688"/>
            <a:ext cx="0" cy="4603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Line 25">
            <a:extLst>
              <a:ext uri="{FF2B5EF4-FFF2-40B4-BE49-F238E27FC236}">
                <a16:creationId xmlns:a16="http://schemas.microsoft.com/office/drawing/2014/main" id="{6C70EE72-B209-4DCD-9F5C-86D0AD781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2930525"/>
            <a:ext cx="0" cy="4603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Line 26">
            <a:extLst>
              <a:ext uri="{FF2B5EF4-FFF2-40B4-BE49-F238E27FC236}">
                <a16:creationId xmlns:a16="http://schemas.microsoft.com/office/drawing/2014/main" id="{AB1ED060-E545-442A-BC59-FBC294E7D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1563" y="2919413"/>
            <a:ext cx="0" cy="4587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Rectangle 27">
            <a:extLst>
              <a:ext uri="{FF2B5EF4-FFF2-40B4-BE49-F238E27FC236}">
                <a16:creationId xmlns:a16="http://schemas.microsoft.com/office/drawing/2014/main" id="{4FEFBB29-8AC8-422A-B278-F6ED78A94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uses service of TCP- CONT</a:t>
            </a:r>
          </a:p>
        </p:txBody>
      </p:sp>
      <p:sp>
        <p:nvSpPr>
          <p:cNvPr id="39956" name="Text Box 30">
            <a:extLst>
              <a:ext uri="{FF2B5EF4-FFF2-40B4-BE49-F238E27FC236}">
                <a16:creationId xmlns:a16="http://schemas.microsoft.com/office/drawing/2014/main" id="{887F0629-CD47-48C7-B120-A5A8547A8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1758950"/>
            <a:ext cx="639763" cy="3381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GET</a:t>
            </a:r>
          </a:p>
        </p:txBody>
      </p:sp>
      <p:sp>
        <p:nvSpPr>
          <p:cNvPr id="39957" name="Rectangle 12">
            <a:extLst>
              <a:ext uri="{FF2B5EF4-FFF2-40B4-BE49-F238E27FC236}">
                <a16:creationId xmlns:a16="http://schemas.microsoft.com/office/drawing/2014/main" id="{5EF60206-A53C-40CB-8F7F-D20596B0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3660775"/>
            <a:ext cx="676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TCP</a:t>
            </a:r>
            <a:endParaRPr lang="en-US" altLang="en-US" sz="1500"/>
          </a:p>
        </p:txBody>
      </p:sp>
      <p:sp>
        <p:nvSpPr>
          <p:cNvPr id="39958" name="Rectangle 12">
            <a:extLst>
              <a:ext uri="{FF2B5EF4-FFF2-40B4-BE49-F238E27FC236}">
                <a16:creationId xmlns:a16="http://schemas.microsoft.com/office/drawing/2014/main" id="{D2F0168A-4628-4D4C-BFB2-E7876F575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3579813"/>
            <a:ext cx="676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TCP</a:t>
            </a:r>
            <a:endParaRPr lang="en-US" altLang="en-US" sz="1500"/>
          </a:p>
        </p:txBody>
      </p:sp>
      <p:sp>
        <p:nvSpPr>
          <p:cNvPr id="39959" name="Line 9">
            <a:extLst>
              <a:ext uri="{FF2B5EF4-FFF2-40B4-BE49-F238E27FC236}">
                <a16:creationId xmlns:a16="http://schemas.microsoft.com/office/drawing/2014/main" id="{B46BA3F0-994F-4E9B-9367-FEFC453984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3938" y="1939925"/>
            <a:ext cx="384175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Text Box 30">
            <a:extLst>
              <a:ext uri="{FF2B5EF4-FFF2-40B4-BE49-F238E27FC236}">
                <a16:creationId xmlns:a16="http://schemas.microsoft.com/office/drawing/2014/main" id="{8D860258-83B1-47FD-9E60-C77216B79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588" y="1773238"/>
            <a:ext cx="1325562" cy="3381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RESPONSE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20691DCF-C6E6-4565-81F1-275AD6A3E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Telegraph Networks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3B133A25-B8F2-43D5-9039-58CA97B861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00088" y="1085850"/>
            <a:ext cx="7548562" cy="3513138"/>
          </a:xfrm>
        </p:spPr>
        <p:txBody>
          <a:bodyPr/>
          <a:lstStyle/>
          <a:p>
            <a:pPr eaLnBrk="1" hangingPunct="1"/>
            <a:r>
              <a:rPr lang="en-US" altLang="en-US"/>
              <a:t>Telegraph: a message is transmitted across a network using signals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/>
              <a:t>Drums, beacons, mirrors, smoke, flags, semaphores…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/>
              <a:t>Electricity, light</a:t>
            </a:r>
          </a:p>
        </p:txBody>
      </p:sp>
      <p:pic>
        <p:nvPicPr>
          <p:cNvPr id="23555" name="Picture 4" descr="optel_animation">
            <a:extLst>
              <a:ext uri="{FF2B5EF4-FFF2-40B4-BE49-F238E27FC236}">
                <a16:creationId xmlns:a16="http://schemas.microsoft.com/office/drawing/2014/main" id="{208E98DB-F840-4394-B360-01A2ED24A110}"/>
              </a:ext>
            </a:extLst>
          </p:cNvPr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93368" y="2525713"/>
            <a:ext cx="957263" cy="2073275"/>
          </a:xfrm>
          <a:noFill/>
        </p:spPr>
      </p:pic>
      <p:pic>
        <p:nvPicPr>
          <p:cNvPr id="23556" name="Picture 6" descr="embosser">
            <a:extLst>
              <a:ext uri="{FF2B5EF4-FFF2-40B4-BE49-F238E27FC236}">
                <a16:creationId xmlns:a16="http://schemas.microsoft.com/office/drawing/2014/main" id="{356D9E28-287A-4189-A59D-1A891332422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72522" y="3465513"/>
            <a:ext cx="2154237" cy="1133475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Group 2">
            <a:extLst>
              <a:ext uri="{FF2B5EF4-FFF2-40B4-BE49-F238E27FC236}">
                <a16:creationId xmlns:a16="http://schemas.microsoft.com/office/drawing/2014/main" id="{5E81D830-0EFB-4DE4-9248-08BEFCFFB719}"/>
              </a:ext>
            </a:extLst>
          </p:cNvPr>
          <p:cNvGrpSpPr>
            <a:grpSpLocks/>
          </p:cNvGrpSpPr>
          <p:nvPr/>
        </p:nvGrpSpPr>
        <p:grpSpPr bwMode="auto">
          <a:xfrm>
            <a:off x="2524125" y="2127250"/>
            <a:ext cx="3795713" cy="641350"/>
            <a:chOff x="1160" y="1570"/>
            <a:chExt cx="3188" cy="649"/>
          </a:xfrm>
        </p:grpSpPr>
        <p:sp>
          <p:nvSpPr>
            <p:cNvPr id="42013" name="Line 3">
              <a:extLst>
                <a:ext uri="{FF2B5EF4-FFF2-40B4-BE49-F238E27FC236}">
                  <a16:creationId xmlns:a16="http://schemas.microsoft.com/office/drawing/2014/main" id="{7C983A0B-DD8D-42F8-BEEE-98A69A0D7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7" y="1570"/>
              <a:ext cx="0" cy="64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Line 4">
              <a:extLst>
                <a:ext uri="{FF2B5EF4-FFF2-40B4-BE49-F238E27FC236}">
                  <a16:creationId xmlns:a16="http://schemas.microsoft.com/office/drawing/2014/main" id="{98C4961C-473B-41EA-8428-23DE92289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1570"/>
              <a:ext cx="0" cy="6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Line 5">
              <a:extLst>
                <a:ext uri="{FF2B5EF4-FFF2-40B4-BE49-F238E27FC236}">
                  <a16:creationId xmlns:a16="http://schemas.microsoft.com/office/drawing/2014/main" id="{8F81EADA-3011-452E-8259-604AB2470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0" y="1601"/>
              <a:ext cx="0" cy="59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Line 6">
              <a:extLst>
                <a:ext uri="{FF2B5EF4-FFF2-40B4-BE49-F238E27FC236}">
                  <a16:creationId xmlns:a16="http://schemas.microsoft.com/office/drawing/2014/main" id="{F55F4BC5-E56A-4D1C-8D7E-0765759E2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1604"/>
              <a:ext cx="0" cy="60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6" name="Rectangle 7">
            <a:extLst>
              <a:ext uri="{FF2B5EF4-FFF2-40B4-BE49-F238E27FC236}">
                <a16:creationId xmlns:a16="http://schemas.microsoft.com/office/drawing/2014/main" id="{C31C6F2D-98A9-4A89-ADF4-610D38231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1035050"/>
            <a:ext cx="1838325" cy="1116013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4820" name="Rectangle 8">
            <a:extLst>
              <a:ext uri="{FF2B5EF4-FFF2-40B4-BE49-F238E27FC236}">
                <a16:creationId xmlns:a16="http://schemas.microsoft.com/office/drawing/2014/main" id="{F99DB317-3A67-4BA2-B8CA-89276975E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2868613"/>
            <a:ext cx="6086475" cy="14303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x-none" altLang="x-none" sz="1350">
              <a:solidFill>
                <a:schemeClr val="tx1"/>
              </a:solidFill>
            </a:endParaRPr>
          </a:p>
        </p:txBody>
      </p:sp>
      <p:sp>
        <p:nvSpPr>
          <p:cNvPr id="41988" name="Rectangle 10">
            <a:extLst>
              <a:ext uri="{FF2B5EF4-FFF2-40B4-BE49-F238E27FC236}">
                <a16:creationId xmlns:a16="http://schemas.microsoft.com/office/drawing/2014/main" id="{44708BF4-034E-42A3-A21B-982BA18B6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1104900"/>
            <a:ext cx="1836738" cy="10795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1989" name="Rectangle 11">
            <a:extLst>
              <a:ext uri="{FF2B5EF4-FFF2-40B4-BE49-F238E27FC236}">
                <a16:creationId xmlns:a16="http://schemas.microsoft.com/office/drawing/2014/main" id="{055AC25A-14CD-48BD-83B7-2350E9F1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63" y="1260475"/>
            <a:ext cx="839787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HTTP</a:t>
            </a:r>
          </a:p>
          <a:p>
            <a:pPr algn="ctr"/>
            <a:endParaRPr lang="en-US" altLang="en-US" sz="1500"/>
          </a:p>
        </p:txBody>
      </p:sp>
      <p:sp>
        <p:nvSpPr>
          <p:cNvPr id="41990" name="Rectangle 12">
            <a:extLst>
              <a:ext uri="{FF2B5EF4-FFF2-40B4-BE49-F238E27FC236}">
                <a16:creationId xmlns:a16="http://schemas.microsoft.com/office/drawing/2014/main" id="{9E24AD14-A153-4FDE-A366-85C5C58D5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230313"/>
            <a:ext cx="8397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HTTP</a:t>
            </a:r>
          </a:p>
          <a:p>
            <a:pPr algn="ctr"/>
            <a:r>
              <a:rPr lang="en-US" altLang="en-US" sz="2100"/>
              <a:t>client</a:t>
            </a:r>
            <a:endParaRPr lang="en-US" altLang="en-US" sz="1500"/>
          </a:p>
        </p:txBody>
      </p:sp>
      <p:sp>
        <p:nvSpPr>
          <p:cNvPr id="41991" name="Rectangle 13">
            <a:extLst>
              <a:ext uri="{FF2B5EF4-FFF2-40B4-BE49-F238E27FC236}">
                <a16:creationId xmlns:a16="http://schemas.microsoft.com/office/drawing/2014/main" id="{97E2CB0E-E9B5-4A48-BA06-BF4318DF8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14713"/>
            <a:ext cx="1341438" cy="735012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1992" name="Rectangle 14">
            <a:extLst>
              <a:ext uri="{FF2B5EF4-FFF2-40B4-BE49-F238E27FC236}">
                <a16:creationId xmlns:a16="http://schemas.microsoft.com/office/drawing/2014/main" id="{C41E9995-99A6-4D63-A7C7-79C435C50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3362325"/>
            <a:ext cx="1339850" cy="735013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1993" name="Text Box 17">
            <a:extLst>
              <a:ext uri="{FF2B5EF4-FFF2-40B4-BE49-F238E27FC236}">
                <a16:creationId xmlns:a16="http://schemas.microsoft.com/office/drawing/2014/main" id="{E06E9712-41A2-451C-BCD7-A79D7696D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2514600"/>
            <a:ext cx="928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Port 80</a:t>
            </a:r>
          </a:p>
        </p:txBody>
      </p:sp>
      <p:sp>
        <p:nvSpPr>
          <p:cNvPr id="41994" name="Text Box 18">
            <a:extLst>
              <a:ext uri="{FF2B5EF4-FFF2-40B4-BE49-F238E27FC236}">
                <a16:creationId xmlns:a16="http://schemas.microsoft.com/office/drawing/2014/main" id="{C3795F7E-A058-4829-9BC4-31BC94931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2571750"/>
            <a:ext cx="1168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Port 1127</a:t>
            </a:r>
          </a:p>
        </p:txBody>
      </p:sp>
      <p:sp>
        <p:nvSpPr>
          <p:cNvPr id="41995" name="Line 19">
            <a:extLst>
              <a:ext uri="{FF2B5EF4-FFF2-40B4-BE49-F238E27FC236}">
                <a16:creationId xmlns:a16="http://schemas.microsoft.com/office/drawing/2014/main" id="{64726B9A-895F-498A-B1CF-0AAC1ECCE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1211263"/>
            <a:ext cx="16446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20">
            <a:extLst>
              <a:ext uri="{FF2B5EF4-FFF2-40B4-BE49-F238E27FC236}">
                <a16:creationId xmlns:a16="http://schemas.microsoft.com/office/drawing/2014/main" id="{39A8D1CD-B2D2-4863-9035-B2DC6B1436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9025" y="1768475"/>
            <a:ext cx="16637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21">
            <a:extLst>
              <a:ext uri="{FF2B5EF4-FFF2-40B4-BE49-F238E27FC236}">
                <a16:creationId xmlns:a16="http://schemas.microsoft.com/office/drawing/2014/main" id="{45B9198E-AF1C-4021-A331-AAB071FC2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2798763"/>
            <a:ext cx="498475" cy="1460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1998" name="Rectangle 22">
            <a:extLst>
              <a:ext uri="{FF2B5EF4-FFF2-40B4-BE49-F238E27FC236}">
                <a16:creationId xmlns:a16="http://schemas.microsoft.com/office/drawing/2014/main" id="{73C7086E-9875-46D3-9A06-3DB673612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2787650"/>
            <a:ext cx="498475" cy="1460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1999" name="Line 23">
            <a:extLst>
              <a:ext uri="{FF2B5EF4-FFF2-40B4-BE49-F238E27FC236}">
                <a16:creationId xmlns:a16="http://schemas.microsoft.com/office/drawing/2014/main" id="{4CDE3E86-D5B2-4A87-8088-2D09D7F2E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788" y="2963863"/>
            <a:ext cx="0" cy="4587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24">
            <a:extLst>
              <a:ext uri="{FF2B5EF4-FFF2-40B4-BE49-F238E27FC236}">
                <a16:creationId xmlns:a16="http://schemas.microsoft.com/office/drawing/2014/main" id="{1FBAA4B3-C5A5-4D20-8EAC-660AF73D0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5238" y="2960688"/>
            <a:ext cx="0" cy="4603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25">
            <a:extLst>
              <a:ext uri="{FF2B5EF4-FFF2-40B4-BE49-F238E27FC236}">
                <a16:creationId xmlns:a16="http://schemas.microsoft.com/office/drawing/2014/main" id="{CA0EDE28-5412-434D-B35F-A076562F5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2930525"/>
            <a:ext cx="0" cy="4603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26">
            <a:extLst>
              <a:ext uri="{FF2B5EF4-FFF2-40B4-BE49-F238E27FC236}">
                <a16:creationId xmlns:a16="http://schemas.microsoft.com/office/drawing/2014/main" id="{72845649-7A6B-47A5-B973-7D2067DF2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1563" y="2919413"/>
            <a:ext cx="0" cy="4587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27">
            <a:extLst>
              <a:ext uri="{FF2B5EF4-FFF2-40B4-BE49-F238E27FC236}">
                <a16:creationId xmlns:a16="http://schemas.microsoft.com/office/drawing/2014/main" id="{DC9BF07A-CDE8-4A0A-B063-B23EF5177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uses service of TCP- CONT</a:t>
            </a:r>
          </a:p>
        </p:txBody>
      </p:sp>
      <p:sp>
        <p:nvSpPr>
          <p:cNvPr id="42004" name="Rectangle 12">
            <a:extLst>
              <a:ext uri="{FF2B5EF4-FFF2-40B4-BE49-F238E27FC236}">
                <a16:creationId xmlns:a16="http://schemas.microsoft.com/office/drawing/2014/main" id="{2B96D266-E719-4340-8094-C6EE22F6B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3660775"/>
            <a:ext cx="676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TCP</a:t>
            </a:r>
            <a:endParaRPr lang="en-US" altLang="en-US" sz="1500"/>
          </a:p>
        </p:txBody>
      </p:sp>
      <p:sp>
        <p:nvSpPr>
          <p:cNvPr id="42005" name="Rectangle 12">
            <a:extLst>
              <a:ext uri="{FF2B5EF4-FFF2-40B4-BE49-F238E27FC236}">
                <a16:creationId xmlns:a16="http://schemas.microsoft.com/office/drawing/2014/main" id="{948B3FCC-B3F7-44E5-A36B-8D3224E0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3579813"/>
            <a:ext cx="676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TCP</a:t>
            </a:r>
            <a:endParaRPr lang="en-US" altLang="en-US" sz="1500"/>
          </a:p>
        </p:txBody>
      </p:sp>
      <p:sp>
        <p:nvSpPr>
          <p:cNvPr id="42006" name="Line 9">
            <a:extLst>
              <a:ext uri="{FF2B5EF4-FFF2-40B4-BE49-F238E27FC236}">
                <a16:creationId xmlns:a16="http://schemas.microsoft.com/office/drawing/2014/main" id="{E0E8C444-17CE-4B69-B90D-63E45CB043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3938" y="1939925"/>
            <a:ext cx="384175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07" name="Group 40">
            <a:extLst>
              <a:ext uri="{FF2B5EF4-FFF2-40B4-BE49-F238E27FC236}">
                <a16:creationId xmlns:a16="http://schemas.microsoft.com/office/drawing/2014/main" id="{582E1619-E409-47ED-8EBE-3B0F58F0FF91}"/>
              </a:ext>
            </a:extLst>
          </p:cNvPr>
          <p:cNvGrpSpPr>
            <a:grpSpLocks/>
          </p:cNvGrpSpPr>
          <p:nvPr/>
        </p:nvGrpSpPr>
        <p:grpSpPr bwMode="auto">
          <a:xfrm>
            <a:off x="4946650" y="3448050"/>
            <a:ext cx="2536825" cy="468313"/>
            <a:chOff x="2112" y="3594"/>
            <a:chExt cx="1428" cy="360"/>
          </a:xfrm>
        </p:grpSpPr>
        <p:sp>
          <p:nvSpPr>
            <p:cNvPr id="42010" name="Rectangle 41">
              <a:extLst>
                <a:ext uri="{FF2B5EF4-FFF2-40B4-BE49-F238E27FC236}">
                  <a16:creationId xmlns:a16="http://schemas.microsoft.com/office/drawing/2014/main" id="{AFCF81D6-0151-4A1E-9878-431A8E00B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3594"/>
              <a:ext cx="1420" cy="34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2" name="Text Box 42">
              <a:extLst>
                <a:ext uri="{FF2B5EF4-FFF2-40B4-BE49-F238E27FC236}">
                  <a16:creationId xmlns:a16="http://schemas.microsoft.com/office/drawing/2014/main" id="{C6F21B70-BF0F-40F6-8283-9EEEAD859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668"/>
              <a:ext cx="66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x-none" sz="1350" dirty="0">
                  <a:solidFill>
                    <a:schemeClr val="tx1"/>
                  </a:solidFill>
                </a:rPr>
                <a:t>1127, 80</a:t>
              </a:r>
            </a:p>
          </p:txBody>
        </p:sp>
        <p:sp>
          <p:nvSpPr>
            <p:cNvPr id="42012" name="Line 43">
              <a:extLst>
                <a:ext uri="{FF2B5EF4-FFF2-40B4-BE49-F238E27FC236}">
                  <a16:creationId xmlns:a16="http://schemas.microsoft.com/office/drawing/2014/main" id="{247DF174-2DCB-42FE-997B-8692678EA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3600"/>
              <a:ext cx="0" cy="3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08" name="Text Box 30">
            <a:extLst>
              <a:ext uri="{FF2B5EF4-FFF2-40B4-BE49-F238E27FC236}">
                <a16:creationId xmlns:a16="http://schemas.microsoft.com/office/drawing/2014/main" id="{009D775F-0B39-481A-81CC-1FC376BC2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3505200"/>
            <a:ext cx="1325563" cy="3397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RESPONSE</a:t>
            </a:r>
          </a:p>
        </p:txBody>
      </p:sp>
      <p:sp>
        <p:nvSpPr>
          <p:cNvPr id="42009" name="Line 16">
            <a:extLst>
              <a:ext uri="{FF2B5EF4-FFF2-40B4-BE49-F238E27FC236}">
                <a16:creationId xmlns:a16="http://schemas.microsoft.com/office/drawing/2014/main" id="{D633D125-CEE6-4A66-9063-326F6D37D1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8838" y="3716338"/>
            <a:ext cx="1562100" cy="111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2">
            <a:extLst>
              <a:ext uri="{FF2B5EF4-FFF2-40B4-BE49-F238E27FC236}">
                <a16:creationId xmlns:a16="http://schemas.microsoft.com/office/drawing/2014/main" id="{564079DE-B291-4722-B248-883A901F4580}"/>
              </a:ext>
            </a:extLst>
          </p:cNvPr>
          <p:cNvGrpSpPr>
            <a:grpSpLocks/>
          </p:cNvGrpSpPr>
          <p:nvPr/>
        </p:nvGrpSpPr>
        <p:grpSpPr bwMode="auto">
          <a:xfrm>
            <a:off x="2524125" y="2127250"/>
            <a:ext cx="3795713" cy="641350"/>
            <a:chOff x="1160" y="1570"/>
            <a:chExt cx="3188" cy="649"/>
          </a:xfrm>
        </p:grpSpPr>
        <p:sp>
          <p:nvSpPr>
            <p:cNvPr id="44056" name="Line 3">
              <a:extLst>
                <a:ext uri="{FF2B5EF4-FFF2-40B4-BE49-F238E27FC236}">
                  <a16:creationId xmlns:a16="http://schemas.microsoft.com/office/drawing/2014/main" id="{C2CB42CD-BD2C-44BC-8EC4-FAFDC36E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7" y="1570"/>
              <a:ext cx="0" cy="64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7" name="Line 4">
              <a:extLst>
                <a:ext uri="{FF2B5EF4-FFF2-40B4-BE49-F238E27FC236}">
                  <a16:creationId xmlns:a16="http://schemas.microsoft.com/office/drawing/2014/main" id="{2C44C88B-8709-4807-83CD-9C94EBA93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1570"/>
              <a:ext cx="0" cy="6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8" name="Line 5">
              <a:extLst>
                <a:ext uri="{FF2B5EF4-FFF2-40B4-BE49-F238E27FC236}">
                  <a16:creationId xmlns:a16="http://schemas.microsoft.com/office/drawing/2014/main" id="{42DACC6A-CEE4-4A8C-BC80-728354C70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0" y="1601"/>
              <a:ext cx="0" cy="59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9" name="Line 6">
              <a:extLst>
                <a:ext uri="{FF2B5EF4-FFF2-40B4-BE49-F238E27FC236}">
                  <a16:creationId xmlns:a16="http://schemas.microsoft.com/office/drawing/2014/main" id="{FFDDBBA2-4F3B-4FD5-B8AB-D6CAF5B28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1604"/>
              <a:ext cx="0" cy="60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4" name="Rectangle 7">
            <a:extLst>
              <a:ext uri="{FF2B5EF4-FFF2-40B4-BE49-F238E27FC236}">
                <a16:creationId xmlns:a16="http://schemas.microsoft.com/office/drawing/2014/main" id="{405C287C-DE8A-4424-925A-063CDB6CC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1035050"/>
            <a:ext cx="1838325" cy="1116013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4820" name="Rectangle 8">
            <a:extLst>
              <a:ext uri="{FF2B5EF4-FFF2-40B4-BE49-F238E27FC236}">
                <a16:creationId xmlns:a16="http://schemas.microsoft.com/office/drawing/2014/main" id="{508F0ECF-6FAB-4D6A-91EA-863D1AA36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2868613"/>
            <a:ext cx="6086475" cy="14303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x-none" altLang="x-none" sz="1350">
              <a:solidFill>
                <a:schemeClr val="tx1"/>
              </a:solidFill>
            </a:endParaRPr>
          </a:p>
        </p:txBody>
      </p:sp>
      <p:sp>
        <p:nvSpPr>
          <p:cNvPr id="44036" name="Rectangle 10">
            <a:extLst>
              <a:ext uri="{FF2B5EF4-FFF2-40B4-BE49-F238E27FC236}">
                <a16:creationId xmlns:a16="http://schemas.microsoft.com/office/drawing/2014/main" id="{AB758268-E3BD-4DC1-AF44-7DFADC39C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1104900"/>
            <a:ext cx="1836738" cy="10795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4037" name="Rectangle 11">
            <a:extLst>
              <a:ext uri="{FF2B5EF4-FFF2-40B4-BE49-F238E27FC236}">
                <a16:creationId xmlns:a16="http://schemas.microsoft.com/office/drawing/2014/main" id="{152D5BB0-B5D2-4B59-B14F-DBADBE059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63" y="1260475"/>
            <a:ext cx="839787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HTTP</a:t>
            </a:r>
          </a:p>
          <a:p>
            <a:pPr algn="ctr"/>
            <a:endParaRPr lang="en-US" altLang="en-US" sz="1500"/>
          </a:p>
        </p:txBody>
      </p:sp>
      <p:sp>
        <p:nvSpPr>
          <p:cNvPr id="44038" name="Rectangle 12">
            <a:extLst>
              <a:ext uri="{FF2B5EF4-FFF2-40B4-BE49-F238E27FC236}">
                <a16:creationId xmlns:a16="http://schemas.microsoft.com/office/drawing/2014/main" id="{CEAABAC1-7490-447B-936F-8F2599FC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230313"/>
            <a:ext cx="8397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HTTP</a:t>
            </a:r>
          </a:p>
          <a:p>
            <a:pPr algn="ctr"/>
            <a:r>
              <a:rPr lang="en-US" altLang="en-US" sz="2100"/>
              <a:t>client</a:t>
            </a:r>
            <a:endParaRPr lang="en-US" altLang="en-US" sz="1500"/>
          </a:p>
        </p:txBody>
      </p:sp>
      <p:sp>
        <p:nvSpPr>
          <p:cNvPr id="44039" name="Rectangle 13">
            <a:extLst>
              <a:ext uri="{FF2B5EF4-FFF2-40B4-BE49-F238E27FC236}">
                <a16:creationId xmlns:a16="http://schemas.microsoft.com/office/drawing/2014/main" id="{09ACD320-3C83-4EBC-A1A0-437A2CE49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14713"/>
            <a:ext cx="1341438" cy="735012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4040" name="Rectangle 14">
            <a:extLst>
              <a:ext uri="{FF2B5EF4-FFF2-40B4-BE49-F238E27FC236}">
                <a16:creationId xmlns:a16="http://schemas.microsoft.com/office/drawing/2014/main" id="{8312780A-24AE-4E50-A330-7A372B558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3362325"/>
            <a:ext cx="1339850" cy="735013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4041" name="Text Box 17">
            <a:extLst>
              <a:ext uri="{FF2B5EF4-FFF2-40B4-BE49-F238E27FC236}">
                <a16:creationId xmlns:a16="http://schemas.microsoft.com/office/drawing/2014/main" id="{E2BC77EA-6FE4-426E-8677-8D9FE3E64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2514600"/>
            <a:ext cx="928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Port 80</a:t>
            </a:r>
          </a:p>
        </p:txBody>
      </p:sp>
      <p:sp>
        <p:nvSpPr>
          <p:cNvPr id="44042" name="Text Box 18">
            <a:extLst>
              <a:ext uri="{FF2B5EF4-FFF2-40B4-BE49-F238E27FC236}">
                <a16:creationId xmlns:a16="http://schemas.microsoft.com/office/drawing/2014/main" id="{DEEFD4A0-D117-40FE-A124-3D8CA2A0F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2571750"/>
            <a:ext cx="1168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Port 1127</a:t>
            </a:r>
          </a:p>
        </p:txBody>
      </p:sp>
      <p:sp>
        <p:nvSpPr>
          <p:cNvPr id="44043" name="Line 19">
            <a:extLst>
              <a:ext uri="{FF2B5EF4-FFF2-40B4-BE49-F238E27FC236}">
                <a16:creationId xmlns:a16="http://schemas.microsoft.com/office/drawing/2014/main" id="{CBCE5AE0-C7C0-4D67-B206-AB0DD5832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1211263"/>
            <a:ext cx="16446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20">
            <a:extLst>
              <a:ext uri="{FF2B5EF4-FFF2-40B4-BE49-F238E27FC236}">
                <a16:creationId xmlns:a16="http://schemas.microsoft.com/office/drawing/2014/main" id="{22989206-77B0-4196-B01D-B45DBE279E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9025" y="1768475"/>
            <a:ext cx="16637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Rectangle 21">
            <a:extLst>
              <a:ext uri="{FF2B5EF4-FFF2-40B4-BE49-F238E27FC236}">
                <a16:creationId xmlns:a16="http://schemas.microsoft.com/office/drawing/2014/main" id="{72239751-C2D2-4466-9683-8F15CCF62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2798763"/>
            <a:ext cx="498475" cy="1460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4046" name="Rectangle 22">
            <a:extLst>
              <a:ext uri="{FF2B5EF4-FFF2-40B4-BE49-F238E27FC236}">
                <a16:creationId xmlns:a16="http://schemas.microsoft.com/office/drawing/2014/main" id="{5BF974BB-6088-4099-9542-3D10FE635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2787650"/>
            <a:ext cx="498475" cy="1460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4047" name="Line 23">
            <a:extLst>
              <a:ext uri="{FF2B5EF4-FFF2-40B4-BE49-F238E27FC236}">
                <a16:creationId xmlns:a16="http://schemas.microsoft.com/office/drawing/2014/main" id="{99232D70-8FC0-442C-8CD1-FB5596FEF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788" y="2963863"/>
            <a:ext cx="0" cy="4587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24">
            <a:extLst>
              <a:ext uri="{FF2B5EF4-FFF2-40B4-BE49-F238E27FC236}">
                <a16:creationId xmlns:a16="http://schemas.microsoft.com/office/drawing/2014/main" id="{C06F3F74-4BE7-4DCB-850D-C9C4394AC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5238" y="2960688"/>
            <a:ext cx="0" cy="4603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25">
            <a:extLst>
              <a:ext uri="{FF2B5EF4-FFF2-40B4-BE49-F238E27FC236}">
                <a16:creationId xmlns:a16="http://schemas.microsoft.com/office/drawing/2014/main" id="{05305A3D-2218-4BFE-A4D0-A683A6952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2930525"/>
            <a:ext cx="0" cy="4603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26">
            <a:extLst>
              <a:ext uri="{FF2B5EF4-FFF2-40B4-BE49-F238E27FC236}">
                <a16:creationId xmlns:a16="http://schemas.microsoft.com/office/drawing/2014/main" id="{5E258DB8-13E4-4BB0-B61C-9F837A3A2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1563" y="2919413"/>
            <a:ext cx="0" cy="4587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Rectangle 27">
            <a:extLst>
              <a:ext uri="{FF2B5EF4-FFF2-40B4-BE49-F238E27FC236}">
                <a16:creationId xmlns:a16="http://schemas.microsoft.com/office/drawing/2014/main" id="{05E6D93B-3937-4686-8DA2-9B4B7AFF7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uses service of TCP- CONT</a:t>
            </a:r>
          </a:p>
        </p:txBody>
      </p:sp>
      <p:sp>
        <p:nvSpPr>
          <p:cNvPr id="44052" name="Text Box 30">
            <a:extLst>
              <a:ext uri="{FF2B5EF4-FFF2-40B4-BE49-F238E27FC236}">
                <a16:creationId xmlns:a16="http://schemas.microsoft.com/office/drawing/2014/main" id="{C835636C-7EA2-4197-A425-3DFC159BC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1758950"/>
            <a:ext cx="639763" cy="3381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GET</a:t>
            </a:r>
          </a:p>
        </p:txBody>
      </p:sp>
      <p:sp>
        <p:nvSpPr>
          <p:cNvPr id="44053" name="Rectangle 12">
            <a:extLst>
              <a:ext uri="{FF2B5EF4-FFF2-40B4-BE49-F238E27FC236}">
                <a16:creationId xmlns:a16="http://schemas.microsoft.com/office/drawing/2014/main" id="{72EEB0FA-9AC9-4E8C-A0DD-B453BE338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3579813"/>
            <a:ext cx="676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TCP</a:t>
            </a:r>
            <a:endParaRPr lang="en-US" altLang="en-US" sz="1500"/>
          </a:p>
        </p:txBody>
      </p:sp>
      <p:sp>
        <p:nvSpPr>
          <p:cNvPr id="44054" name="Line 9">
            <a:extLst>
              <a:ext uri="{FF2B5EF4-FFF2-40B4-BE49-F238E27FC236}">
                <a16:creationId xmlns:a16="http://schemas.microsoft.com/office/drawing/2014/main" id="{1769FA05-7FE2-402E-B4D2-2410D4DEB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3938" y="1939925"/>
            <a:ext cx="384175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Text Box 30">
            <a:extLst>
              <a:ext uri="{FF2B5EF4-FFF2-40B4-BE49-F238E27FC236}">
                <a16:creationId xmlns:a16="http://schemas.microsoft.com/office/drawing/2014/main" id="{FF5C68BB-FF1B-4ADD-9023-B36F85E4D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3684588"/>
            <a:ext cx="1325562" cy="3397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RESPONSE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4F91395B-EB58-466D-B6DE-A84E256A3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1438" y="77788"/>
            <a:ext cx="4927600" cy="765175"/>
          </a:xfrm>
        </p:spPr>
        <p:txBody>
          <a:bodyPr/>
          <a:lstStyle/>
          <a:p>
            <a:pPr eaLnBrk="1" hangingPunct="1"/>
            <a:r>
              <a:rPr lang="en-US" altLang="en-US"/>
              <a:t>Example:  DNS Protocol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A76AC818-46C9-4B49-AD7D-49F8E3AD3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51125" y="1104900"/>
            <a:ext cx="6162675" cy="3213100"/>
          </a:xfrm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US" altLang="en-US"/>
              <a:t>DNS protocol is an application layer protocol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/>
              <a:t>DNS is a distributed database that resides in multiple machines in the Internet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/>
              <a:t>DNS protocol allows queries of different types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/>
              <a:t>DNS usually involves short messages and so uses service provided by UDP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/>
              <a:t>Well-known port 53 </a:t>
            </a:r>
          </a:p>
        </p:txBody>
      </p:sp>
      <p:grpSp>
        <p:nvGrpSpPr>
          <p:cNvPr id="46083" name="Group 12">
            <a:extLst>
              <a:ext uri="{FF2B5EF4-FFF2-40B4-BE49-F238E27FC236}">
                <a16:creationId xmlns:a16="http://schemas.microsoft.com/office/drawing/2014/main" id="{71795E05-05C9-4B73-9F27-44E24ED34A35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91E7D02-A10B-4773-8031-B365F1D03AE1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90E495-D95B-40D0-A932-D06475CAD94F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9" name="Object 2">
            <a:extLst>
              <a:ext uri="{FF2B5EF4-FFF2-40B4-BE49-F238E27FC236}">
                <a16:creationId xmlns:a16="http://schemas.microsoft.com/office/drawing/2014/main" id="{A2D57EA4-3833-479E-AFA0-57D9280A8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7350" y="1028700"/>
          <a:ext cx="8461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704905" imgH="714286" progId="MS_ClipArt_Gallery.2">
                  <p:embed/>
                </p:oleObj>
              </mc:Choice>
              <mc:Fallback>
                <p:oleObj name="Clip" r:id="rId3" imgW="704905" imgH="714286" progId="MS_ClipArt_Gallery.2">
                  <p:embed/>
                  <p:pic>
                    <p:nvPicPr>
                      <p:cNvPr id="48129" name="Object 2">
                        <a:extLst>
                          <a:ext uri="{FF2B5EF4-FFF2-40B4-BE49-F238E27FC236}">
                            <a16:creationId xmlns:a16="http://schemas.microsoft.com/office/drawing/2014/main" id="{A2D57EA4-3833-479E-AFA0-57D9280A89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028700"/>
                        <a:ext cx="84613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0" name="Object 3">
            <a:extLst>
              <a:ext uri="{FF2B5EF4-FFF2-40B4-BE49-F238E27FC236}">
                <a16:creationId xmlns:a16="http://schemas.microsoft.com/office/drawing/2014/main" id="{EC866993-8599-43FC-B8C3-5D5EEA03CF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7900" y="1143000"/>
          <a:ext cx="327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2044666" imgH="2857197" progId="MS_ClipArt_Gallery.2">
                  <p:embed/>
                </p:oleObj>
              </mc:Choice>
              <mc:Fallback>
                <p:oleObj name="Clip" r:id="rId5" imgW="2044666" imgH="2857197" progId="MS_ClipArt_Gallery.2">
                  <p:embed/>
                  <p:pic>
                    <p:nvPicPr>
                      <p:cNvPr id="48130" name="Object 3">
                        <a:extLst>
                          <a:ext uri="{FF2B5EF4-FFF2-40B4-BE49-F238E27FC236}">
                            <a16:creationId xmlns:a16="http://schemas.microsoft.com/office/drawing/2014/main" id="{EC866993-8599-43FC-B8C3-5D5EEA03CF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1143000"/>
                        <a:ext cx="327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4">
            <a:extLst>
              <a:ext uri="{FF2B5EF4-FFF2-40B4-BE49-F238E27FC236}">
                <a16:creationId xmlns:a16="http://schemas.microsoft.com/office/drawing/2014/main" id="{7A9818F8-5A5E-4F6E-86F0-B86EF0D0BC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0" y="114300"/>
          <a:ext cx="252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453823" imgH="907647" progId="MS_ClipArt_Gallery.2">
                  <p:embed/>
                </p:oleObj>
              </mc:Choice>
              <mc:Fallback>
                <p:oleObj name="Clip" r:id="rId7" imgW="453823" imgH="907647" progId="MS_ClipArt_Gallery.2">
                  <p:embed/>
                  <p:pic>
                    <p:nvPicPr>
                      <p:cNvPr id="48131" name="Object 4">
                        <a:extLst>
                          <a:ext uri="{FF2B5EF4-FFF2-40B4-BE49-F238E27FC236}">
                            <a16:creationId xmlns:a16="http://schemas.microsoft.com/office/drawing/2014/main" id="{7A9818F8-5A5E-4F6E-86F0-B86EF0D0BC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114300"/>
                        <a:ext cx="2524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Cloud">
            <a:extLst>
              <a:ext uri="{FF2B5EF4-FFF2-40B4-BE49-F238E27FC236}">
                <a16:creationId xmlns:a16="http://schemas.microsoft.com/office/drawing/2014/main" id="{C87980E5-97D3-4D91-8456-EBC3DB1E3EDB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743200" y="571500"/>
            <a:ext cx="3113088" cy="12001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3" name="Rectangle 6">
            <a:extLst>
              <a:ext uri="{FF2B5EF4-FFF2-40B4-BE49-F238E27FC236}">
                <a16:creationId xmlns:a16="http://schemas.microsoft.com/office/drawing/2014/main" id="{02C3C9B2-60BD-45B2-9089-42F3C78D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400300"/>
            <a:ext cx="7996237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200"/>
              <a:t>Local Name Server:  resolve frequently-used names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1900"/>
              <a:t>E.g., University department, ISP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200"/>
              <a:t>Root Zone Name Servers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1900"/>
              <a:t>Resolves query or refers query to Authoritative Name Server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200"/>
              <a:t>Authoritative Name Server:  last resort, 13 autoorities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1900"/>
              <a:t>Every machine must register its address with at least two servers</a:t>
            </a:r>
          </a:p>
        </p:txBody>
      </p:sp>
      <p:graphicFrame>
        <p:nvGraphicFramePr>
          <p:cNvPr id="48134" name="Object 7">
            <a:extLst>
              <a:ext uri="{FF2B5EF4-FFF2-40B4-BE49-F238E27FC236}">
                <a16:creationId xmlns:a16="http://schemas.microsoft.com/office/drawing/2014/main" id="{1AEC6BC9-D0B9-407F-9910-BC845C049B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771650"/>
          <a:ext cx="252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9" imgW="453823" imgH="907647" progId="MS_ClipArt_Gallery.2">
                  <p:embed/>
                </p:oleObj>
              </mc:Choice>
              <mc:Fallback>
                <p:oleObj name="Clip" r:id="rId9" imgW="453823" imgH="907647" progId="MS_ClipArt_Gallery.2">
                  <p:embed/>
                  <p:pic>
                    <p:nvPicPr>
                      <p:cNvPr id="48134" name="Object 7">
                        <a:extLst>
                          <a:ext uri="{FF2B5EF4-FFF2-40B4-BE49-F238E27FC236}">
                            <a16:creationId xmlns:a16="http://schemas.microsoft.com/office/drawing/2014/main" id="{1AEC6BC9-D0B9-407F-9910-BC845C049B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71650"/>
                        <a:ext cx="2524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8">
            <a:extLst>
              <a:ext uri="{FF2B5EF4-FFF2-40B4-BE49-F238E27FC236}">
                <a16:creationId xmlns:a16="http://schemas.microsoft.com/office/drawing/2014/main" id="{5ABF2A50-5900-4728-BE1D-2A6828AA7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2150" y="228600"/>
          <a:ext cx="252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453823" imgH="907647" progId="MS_ClipArt_Gallery.2">
                  <p:embed/>
                </p:oleObj>
              </mc:Choice>
              <mc:Fallback>
                <p:oleObj name="Clip" r:id="rId10" imgW="453823" imgH="907647" progId="MS_ClipArt_Gallery.2">
                  <p:embed/>
                  <p:pic>
                    <p:nvPicPr>
                      <p:cNvPr id="48135" name="Object 8">
                        <a:extLst>
                          <a:ext uri="{FF2B5EF4-FFF2-40B4-BE49-F238E27FC236}">
                            <a16:creationId xmlns:a16="http://schemas.microsoft.com/office/drawing/2014/main" id="{5ABF2A50-5900-4728-BE1D-2A6828AA70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228600"/>
                        <a:ext cx="2524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2409" name="Text Box 9">
            <a:extLst>
              <a:ext uri="{FF2B5EF4-FFF2-40B4-BE49-F238E27FC236}">
                <a16:creationId xmlns:a16="http://schemas.microsoft.com/office/drawing/2014/main" id="{3FCE4F66-BB1E-42A0-BFE4-DC05EA5F3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800100"/>
            <a:ext cx="280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35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2410" name="Text Box 10">
            <a:extLst>
              <a:ext uri="{FF2B5EF4-FFF2-40B4-BE49-F238E27FC236}">
                <a16:creationId xmlns:a16="http://schemas.microsoft.com/office/drawing/2014/main" id="{D8A373D9-6D7C-4978-BE2F-EF4FE8ECB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028700"/>
            <a:ext cx="280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35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2411" name="Text Box 11">
            <a:extLst>
              <a:ext uri="{FF2B5EF4-FFF2-40B4-BE49-F238E27FC236}">
                <a16:creationId xmlns:a16="http://schemas.microsoft.com/office/drawing/2014/main" id="{B1007C77-7D5F-459F-A6AA-FBB83A205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028700"/>
            <a:ext cx="280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35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2412" name="Text Box 12">
            <a:extLst>
              <a:ext uri="{FF2B5EF4-FFF2-40B4-BE49-F238E27FC236}">
                <a16:creationId xmlns:a16="http://schemas.microsoft.com/office/drawing/2014/main" id="{2799EAC5-5274-422A-97D0-6C151716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914400"/>
            <a:ext cx="280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35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42413" name="Text Box 13">
            <a:extLst>
              <a:ext uri="{FF2B5EF4-FFF2-40B4-BE49-F238E27FC236}">
                <a16:creationId xmlns:a16="http://schemas.microsoft.com/office/drawing/2014/main" id="{9C5F5C16-1064-4615-8F0F-CC2C6BCF5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857250"/>
            <a:ext cx="280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35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2414" name="Text Box 14">
            <a:extLst>
              <a:ext uri="{FF2B5EF4-FFF2-40B4-BE49-F238E27FC236}">
                <a16:creationId xmlns:a16="http://schemas.microsoft.com/office/drawing/2014/main" id="{3437E2DD-4EA1-4A23-803D-B56DA9553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14450"/>
            <a:ext cx="280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35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927" name="Text Box 15">
            <a:extLst>
              <a:ext uri="{FF2B5EF4-FFF2-40B4-BE49-F238E27FC236}">
                <a16:creationId xmlns:a16="http://schemas.microsoft.com/office/drawing/2014/main" id="{E5C2153D-1BFC-4A56-ADC5-0863934E3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150"/>
            <a:ext cx="693738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350">
                <a:solidFill>
                  <a:schemeClr val="tx1"/>
                </a:solidFill>
              </a:rPr>
              <a:t>Local</a:t>
            </a:r>
          </a:p>
          <a:p>
            <a:pPr eaLnBrk="1" hangingPunct="1">
              <a:defRPr/>
            </a:pPr>
            <a:r>
              <a:rPr lang="en-US" altLang="x-none" sz="1350">
                <a:solidFill>
                  <a:schemeClr val="tx1"/>
                </a:solidFill>
              </a:rPr>
              <a:t>Name</a:t>
            </a:r>
          </a:p>
          <a:p>
            <a:pPr eaLnBrk="1" hangingPunct="1">
              <a:defRPr/>
            </a:pPr>
            <a:r>
              <a:rPr lang="en-US" altLang="x-none" sz="135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48143" name="Freeform 16">
            <a:extLst>
              <a:ext uri="{FF2B5EF4-FFF2-40B4-BE49-F238E27FC236}">
                <a16:creationId xmlns:a16="http://schemas.microsoft.com/office/drawing/2014/main" id="{BDD7EBB6-2B0A-4C06-8404-137F60F3C854}"/>
              </a:ext>
            </a:extLst>
          </p:cNvPr>
          <p:cNvSpPr>
            <a:spLocks/>
          </p:cNvSpPr>
          <p:nvPr/>
        </p:nvSpPr>
        <p:spPr bwMode="auto">
          <a:xfrm>
            <a:off x="2628900" y="628650"/>
            <a:ext cx="514350" cy="657225"/>
          </a:xfrm>
          <a:custGeom>
            <a:avLst/>
            <a:gdLst>
              <a:gd name="T0" fmla="*/ 0 w 1200"/>
              <a:gd name="T1" fmla="*/ 2147483646 h 600"/>
              <a:gd name="T2" fmla="*/ 2147483646 w 1200"/>
              <a:gd name="T3" fmla="*/ 2147483646 h 600"/>
              <a:gd name="T4" fmla="*/ 2147483646 w 1200"/>
              <a:gd name="T5" fmla="*/ 2147483646 h 600"/>
              <a:gd name="T6" fmla="*/ 2147483646 w 1200"/>
              <a:gd name="T7" fmla="*/ 0 h 6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600"/>
              <a:gd name="T14" fmla="*/ 1200 w 1200"/>
              <a:gd name="T15" fmla="*/ 600 h 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600">
                <a:moveTo>
                  <a:pt x="0" y="576"/>
                </a:moveTo>
                <a:cubicBezTo>
                  <a:pt x="0" y="588"/>
                  <a:pt x="0" y="600"/>
                  <a:pt x="144" y="576"/>
                </a:cubicBezTo>
                <a:cubicBezTo>
                  <a:pt x="288" y="552"/>
                  <a:pt x="688" y="528"/>
                  <a:pt x="864" y="432"/>
                </a:cubicBezTo>
                <a:cubicBezTo>
                  <a:pt x="1040" y="336"/>
                  <a:pt x="1144" y="64"/>
                  <a:pt x="1200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Freeform 17">
            <a:extLst>
              <a:ext uri="{FF2B5EF4-FFF2-40B4-BE49-F238E27FC236}">
                <a16:creationId xmlns:a16="http://schemas.microsoft.com/office/drawing/2014/main" id="{9FC622D6-1C51-48C8-9D38-C2A49A01D9E0}"/>
              </a:ext>
            </a:extLst>
          </p:cNvPr>
          <p:cNvSpPr>
            <a:spLocks/>
          </p:cNvSpPr>
          <p:nvPr/>
        </p:nvSpPr>
        <p:spPr bwMode="auto">
          <a:xfrm>
            <a:off x="3257550" y="628650"/>
            <a:ext cx="1428750" cy="1314450"/>
          </a:xfrm>
          <a:custGeom>
            <a:avLst/>
            <a:gdLst>
              <a:gd name="T0" fmla="*/ 0 w 1200"/>
              <a:gd name="T1" fmla="*/ 0 h 1104"/>
              <a:gd name="T2" fmla="*/ 2147483646 w 1200"/>
              <a:gd name="T3" fmla="*/ 2147483646 h 1104"/>
              <a:gd name="T4" fmla="*/ 2147483646 w 1200"/>
              <a:gd name="T5" fmla="*/ 2147483646 h 1104"/>
              <a:gd name="T6" fmla="*/ 0 60000 65536"/>
              <a:gd name="T7" fmla="*/ 0 60000 65536"/>
              <a:gd name="T8" fmla="*/ 0 60000 65536"/>
              <a:gd name="T9" fmla="*/ 0 w 1200"/>
              <a:gd name="T10" fmla="*/ 0 h 1104"/>
              <a:gd name="T11" fmla="*/ 1200 w 120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1104">
                <a:moveTo>
                  <a:pt x="0" y="0"/>
                </a:moveTo>
                <a:cubicBezTo>
                  <a:pt x="20" y="148"/>
                  <a:pt x="40" y="296"/>
                  <a:pt x="240" y="480"/>
                </a:cubicBezTo>
                <a:cubicBezTo>
                  <a:pt x="440" y="664"/>
                  <a:pt x="820" y="884"/>
                  <a:pt x="1200" y="1104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Freeform 18">
            <a:extLst>
              <a:ext uri="{FF2B5EF4-FFF2-40B4-BE49-F238E27FC236}">
                <a16:creationId xmlns:a16="http://schemas.microsoft.com/office/drawing/2014/main" id="{B499331C-38FB-4381-AB89-4BFECC959031}"/>
              </a:ext>
            </a:extLst>
          </p:cNvPr>
          <p:cNvSpPr>
            <a:spLocks/>
          </p:cNvSpPr>
          <p:nvPr/>
        </p:nvSpPr>
        <p:spPr bwMode="auto">
          <a:xfrm>
            <a:off x="5086350" y="742950"/>
            <a:ext cx="800100" cy="1085850"/>
          </a:xfrm>
          <a:custGeom>
            <a:avLst/>
            <a:gdLst>
              <a:gd name="T0" fmla="*/ 0 w 672"/>
              <a:gd name="T1" fmla="*/ 2147483646 h 912"/>
              <a:gd name="T2" fmla="*/ 2147483646 w 672"/>
              <a:gd name="T3" fmla="*/ 2147483646 h 912"/>
              <a:gd name="T4" fmla="*/ 2147483646 w 672"/>
              <a:gd name="T5" fmla="*/ 0 h 912"/>
              <a:gd name="T6" fmla="*/ 0 60000 65536"/>
              <a:gd name="T7" fmla="*/ 0 60000 65536"/>
              <a:gd name="T8" fmla="*/ 0 60000 65536"/>
              <a:gd name="T9" fmla="*/ 0 w 672"/>
              <a:gd name="T10" fmla="*/ 0 h 912"/>
              <a:gd name="T11" fmla="*/ 672 w 67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912">
                <a:moveTo>
                  <a:pt x="0" y="912"/>
                </a:moveTo>
                <a:cubicBezTo>
                  <a:pt x="208" y="724"/>
                  <a:pt x="416" y="536"/>
                  <a:pt x="528" y="384"/>
                </a:cubicBezTo>
                <a:cubicBezTo>
                  <a:pt x="640" y="232"/>
                  <a:pt x="656" y="116"/>
                  <a:pt x="672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Freeform 19">
            <a:extLst>
              <a:ext uri="{FF2B5EF4-FFF2-40B4-BE49-F238E27FC236}">
                <a16:creationId xmlns:a16="http://schemas.microsoft.com/office/drawing/2014/main" id="{0DDC9BBF-EBE2-4354-9200-2737E3D35AA4}"/>
              </a:ext>
            </a:extLst>
          </p:cNvPr>
          <p:cNvSpPr>
            <a:spLocks/>
          </p:cNvSpPr>
          <p:nvPr/>
        </p:nvSpPr>
        <p:spPr bwMode="auto">
          <a:xfrm>
            <a:off x="4914900" y="685800"/>
            <a:ext cx="800100" cy="1085850"/>
          </a:xfrm>
          <a:custGeom>
            <a:avLst/>
            <a:gdLst>
              <a:gd name="T0" fmla="*/ 2147483646 w 672"/>
              <a:gd name="T1" fmla="*/ 0 h 912"/>
              <a:gd name="T2" fmla="*/ 2147483646 w 672"/>
              <a:gd name="T3" fmla="*/ 2147483646 h 912"/>
              <a:gd name="T4" fmla="*/ 0 w 672"/>
              <a:gd name="T5" fmla="*/ 2147483646 h 912"/>
              <a:gd name="T6" fmla="*/ 0 60000 65536"/>
              <a:gd name="T7" fmla="*/ 0 60000 65536"/>
              <a:gd name="T8" fmla="*/ 0 60000 65536"/>
              <a:gd name="T9" fmla="*/ 0 w 672"/>
              <a:gd name="T10" fmla="*/ 0 h 912"/>
              <a:gd name="T11" fmla="*/ 672 w 67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912">
                <a:moveTo>
                  <a:pt x="672" y="0"/>
                </a:moveTo>
                <a:cubicBezTo>
                  <a:pt x="536" y="92"/>
                  <a:pt x="400" y="184"/>
                  <a:pt x="288" y="336"/>
                </a:cubicBezTo>
                <a:cubicBezTo>
                  <a:pt x="176" y="488"/>
                  <a:pt x="88" y="700"/>
                  <a:pt x="0" y="912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Freeform 20">
            <a:extLst>
              <a:ext uri="{FF2B5EF4-FFF2-40B4-BE49-F238E27FC236}">
                <a16:creationId xmlns:a16="http://schemas.microsoft.com/office/drawing/2014/main" id="{DCC12618-1C0D-47D6-B614-738A9F8CE720}"/>
              </a:ext>
            </a:extLst>
          </p:cNvPr>
          <p:cNvSpPr>
            <a:spLocks/>
          </p:cNvSpPr>
          <p:nvPr/>
        </p:nvSpPr>
        <p:spPr bwMode="auto">
          <a:xfrm>
            <a:off x="3314700" y="514350"/>
            <a:ext cx="1428750" cy="1257300"/>
          </a:xfrm>
          <a:custGeom>
            <a:avLst/>
            <a:gdLst>
              <a:gd name="T0" fmla="*/ 2147483646 w 1200"/>
              <a:gd name="T1" fmla="*/ 2147483646 h 1056"/>
              <a:gd name="T2" fmla="*/ 2147483646 w 1200"/>
              <a:gd name="T3" fmla="*/ 2147483646 h 1056"/>
              <a:gd name="T4" fmla="*/ 0 w 1200"/>
              <a:gd name="T5" fmla="*/ 0 h 1056"/>
              <a:gd name="T6" fmla="*/ 0 60000 65536"/>
              <a:gd name="T7" fmla="*/ 0 60000 65536"/>
              <a:gd name="T8" fmla="*/ 0 60000 65536"/>
              <a:gd name="T9" fmla="*/ 0 w 1200"/>
              <a:gd name="T10" fmla="*/ 0 h 1056"/>
              <a:gd name="T11" fmla="*/ 1200 w 1200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1056">
                <a:moveTo>
                  <a:pt x="1200" y="1056"/>
                </a:moveTo>
                <a:cubicBezTo>
                  <a:pt x="1180" y="952"/>
                  <a:pt x="1160" y="848"/>
                  <a:pt x="960" y="672"/>
                </a:cubicBezTo>
                <a:cubicBezTo>
                  <a:pt x="760" y="496"/>
                  <a:pt x="380" y="248"/>
                  <a:pt x="0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Freeform 21">
            <a:extLst>
              <a:ext uri="{FF2B5EF4-FFF2-40B4-BE49-F238E27FC236}">
                <a16:creationId xmlns:a16="http://schemas.microsoft.com/office/drawing/2014/main" id="{E863224A-2AD6-4FC1-A1EB-32102479F25B}"/>
              </a:ext>
            </a:extLst>
          </p:cNvPr>
          <p:cNvSpPr>
            <a:spLocks/>
          </p:cNvSpPr>
          <p:nvPr/>
        </p:nvSpPr>
        <p:spPr bwMode="auto">
          <a:xfrm>
            <a:off x="2628900" y="685800"/>
            <a:ext cx="609600" cy="800100"/>
          </a:xfrm>
          <a:custGeom>
            <a:avLst/>
            <a:gdLst>
              <a:gd name="T0" fmla="*/ 2147483646 w 512"/>
              <a:gd name="T1" fmla="*/ 0 h 672"/>
              <a:gd name="T2" fmla="*/ 2147483646 w 512"/>
              <a:gd name="T3" fmla="*/ 2147483646 h 672"/>
              <a:gd name="T4" fmla="*/ 0 w 512"/>
              <a:gd name="T5" fmla="*/ 2147483646 h 672"/>
              <a:gd name="T6" fmla="*/ 0 60000 65536"/>
              <a:gd name="T7" fmla="*/ 0 60000 65536"/>
              <a:gd name="T8" fmla="*/ 0 60000 65536"/>
              <a:gd name="T9" fmla="*/ 0 w 512"/>
              <a:gd name="T10" fmla="*/ 0 h 672"/>
              <a:gd name="T11" fmla="*/ 512 w 512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2" h="672">
                <a:moveTo>
                  <a:pt x="480" y="0"/>
                </a:moveTo>
                <a:cubicBezTo>
                  <a:pt x="496" y="160"/>
                  <a:pt x="512" y="320"/>
                  <a:pt x="432" y="432"/>
                </a:cubicBezTo>
                <a:cubicBezTo>
                  <a:pt x="352" y="544"/>
                  <a:pt x="176" y="608"/>
                  <a:pt x="0" y="672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Text Box 22">
            <a:extLst>
              <a:ext uri="{FF2B5EF4-FFF2-40B4-BE49-F238E27FC236}">
                <a16:creationId xmlns:a16="http://schemas.microsoft.com/office/drawing/2014/main" id="{C45A81D1-668C-4D32-AD79-487FA6C66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1714500"/>
            <a:ext cx="693738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350">
                <a:solidFill>
                  <a:schemeClr val="tx1"/>
                </a:solidFill>
              </a:rPr>
              <a:t>Root</a:t>
            </a:r>
          </a:p>
          <a:p>
            <a:pPr eaLnBrk="1" hangingPunct="1">
              <a:defRPr/>
            </a:pPr>
            <a:r>
              <a:rPr lang="en-US" altLang="x-none" sz="1350">
                <a:solidFill>
                  <a:schemeClr val="tx1"/>
                </a:solidFill>
              </a:rPr>
              <a:t>Name</a:t>
            </a:r>
          </a:p>
          <a:p>
            <a:pPr eaLnBrk="1" hangingPunct="1">
              <a:defRPr/>
            </a:pPr>
            <a:r>
              <a:rPr lang="en-US" altLang="x-none" sz="135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38935" name="Text Box 23">
            <a:extLst>
              <a:ext uri="{FF2B5EF4-FFF2-40B4-BE49-F238E27FC236}">
                <a16:creationId xmlns:a16="http://schemas.microsoft.com/office/drawing/2014/main" id="{930D4668-DFCE-4C11-8210-65C7F53A3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171450"/>
            <a:ext cx="114617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350">
                <a:solidFill>
                  <a:schemeClr val="tx1"/>
                </a:solidFill>
              </a:rPr>
              <a:t>Authoritative</a:t>
            </a:r>
          </a:p>
          <a:p>
            <a:pPr eaLnBrk="1" hangingPunct="1">
              <a:defRPr/>
            </a:pPr>
            <a:r>
              <a:rPr lang="en-US" altLang="x-none" sz="1350">
                <a:solidFill>
                  <a:schemeClr val="tx1"/>
                </a:solidFill>
              </a:rPr>
              <a:t>Name</a:t>
            </a:r>
          </a:p>
          <a:p>
            <a:pPr eaLnBrk="1" hangingPunct="1">
              <a:defRPr/>
            </a:pPr>
            <a:r>
              <a:rPr lang="en-US" altLang="x-none" sz="1350">
                <a:solidFill>
                  <a:schemeClr val="tx1"/>
                </a:solidFill>
              </a:rPr>
              <a:t>Server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11DD5473-345D-4474-AF15-EA9E6A818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D5508307-1346-42A8-827F-A4D24847B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1089025"/>
            <a:ext cx="7918450" cy="1147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/>
              <a:t>Services:  a protocol provides a communications service to the layer above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/>
              <a:t>DNS servers are one primary target of cyber attacks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7">
            <a:extLst>
              <a:ext uri="{FF2B5EF4-FFF2-40B4-BE49-F238E27FC236}">
                <a16:creationId xmlns:a16="http://schemas.microsoft.com/office/drawing/2014/main" id="{82E01586-242F-451D-AE92-81BA0F7C3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68375"/>
            <a:ext cx="8550275" cy="1314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Morse code</a:t>
            </a:r>
            <a:r>
              <a:rPr lang="en-US" altLang="en-US"/>
              <a:t> converts text message in sequence of dots &amp; dashes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 transmission system designed to convey dots and dashes</a:t>
            </a:r>
          </a:p>
        </p:txBody>
      </p:sp>
      <p:sp>
        <p:nvSpPr>
          <p:cNvPr id="531460" name="Rectangle 4">
            <a:extLst>
              <a:ext uri="{FF2B5EF4-FFF2-40B4-BE49-F238E27FC236}">
                <a16:creationId xmlns:a16="http://schemas.microsoft.com/office/drawing/2014/main" id="{BCA0BE1C-606C-42CA-B8B7-758D459B5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133725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x-none" altLang="x-none">
              <a:latin typeface="Times New Roman" charset="0"/>
            </a:endParaRPr>
          </a:p>
        </p:txBody>
      </p:sp>
      <p:graphicFrame>
        <p:nvGraphicFramePr>
          <p:cNvPr id="531609" name="Group 153">
            <a:extLst>
              <a:ext uri="{FF2B5EF4-FFF2-40B4-BE49-F238E27FC236}">
                <a16:creationId xmlns:a16="http://schemas.microsoft.com/office/drawing/2014/main" id="{D4FCE902-EFF9-4495-9A7E-D7896ECF7405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933575" y="1779588"/>
          <a:ext cx="5257800" cy="2926080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63334641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516033378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584511053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1722635375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312994126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52340104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41275081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183925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b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Morse 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Code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Morse 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Code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Morse 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Code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Morse 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Code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974153"/>
                  </a:ext>
                </a:extLst>
              </a:tr>
              <a:tr h="228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  — 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 — — —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 · 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 · — — —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408973"/>
                  </a:ext>
                </a:extLst>
              </a:tr>
              <a:tr h="228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 · · 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 · —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 · · — —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404167"/>
                  </a:ext>
                </a:extLst>
              </a:tr>
              <a:tr h="228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 · — 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 — · 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 · —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 · · · —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066289"/>
                  </a:ext>
                </a:extLst>
              </a:tr>
              <a:tr h="228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 · 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 —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 · · —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 · · · 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211734"/>
                  </a:ext>
                </a:extLst>
              </a:tr>
              <a:tr h="228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 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 — —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 · · · 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708162"/>
                  </a:ext>
                </a:extLst>
              </a:tr>
              <a:tr h="228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 · — 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 — —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 · · —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 — · · 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947531"/>
                  </a:ext>
                </a:extLst>
              </a:tr>
              <a:tr h="228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 — 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 — — 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 · — —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 — — · 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554350"/>
                  </a:ext>
                </a:extLst>
              </a:tr>
              <a:tr h="228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 · · 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 — · —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 — · 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 — — — 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80921"/>
                  </a:ext>
                </a:extLst>
              </a:tr>
              <a:tr h="228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 · 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 — ·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· — — — —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— — — — —</a:t>
                      </a: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766153"/>
                  </a:ext>
                </a:extLst>
              </a:tr>
            </a:tbl>
          </a:graphicData>
        </a:graphic>
      </p:graphicFrame>
      <p:sp>
        <p:nvSpPr>
          <p:cNvPr id="25704" name="Rectangle 154">
            <a:extLst>
              <a:ext uri="{FF2B5EF4-FFF2-40B4-BE49-F238E27FC236}">
                <a16:creationId xmlns:a16="http://schemas.microsoft.com/office/drawing/2014/main" id="{56BC0404-F999-4B7D-B046-C74CFDA76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Communications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153">
            <a:extLst>
              <a:ext uri="{FF2B5EF4-FFF2-40B4-BE49-F238E27FC236}">
                <a16:creationId xmlns:a16="http://schemas.microsoft.com/office/drawing/2014/main" id="{8F78410E-A830-41CA-B969-B06155017972}"/>
              </a:ext>
            </a:extLst>
          </p:cNvPr>
          <p:cNvGrpSpPr>
            <a:grpSpLocks/>
          </p:cNvGrpSpPr>
          <p:nvPr/>
        </p:nvGrpSpPr>
        <p:grpSpPr bwMode="auto">
          <a:xfrm>
            <a:off x="2384425" y="2408238"/>
            <a:ext cx="4689064" cy="2003425"/>
            <a:chOff x="977" y="2349"/>
            <a:chExt cx="3939" cy="1683"/>
          </a:xfrm>
        </p:grpSpPr>
        <p:sp>
          <p:nvSpPr>
            <p:cNvPr id="26628" name="Line 5">
              <a:extLst>
                <a:ext uri="{FF2B5EF4-FFF2-40B4-BE49-F238E27FC236}">
                  <a16:creationId xmlns:a16="http://schemas.microsoft.com/office/drawing/2014/main" id="{4FBB208D-6F0E-4B4E-8F5D-2BEC7B27FE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0" y="2693"/>
              <a:ext cx="760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9" name="Line 6">
              <a:extLst>
                <a:ext uri="{FF2B5EF4-FFF2-40B4-BE49-F238E27FC236}">
                  <a16:creationId xmlns:a16="http://schemas.microsoft.com/office/drawing/2014/main" id="{CBABBD75-DEE4-4BC6-9590-F16AF0D93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0" y="2699"/>
              <a:ext cx="547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" name="Line 7">
              <a:extLst>
                <a:ext uri="{FF2B5EF4-FFF2-40B4-BE49-F238E27FC236}">
                  <a16:creationId xmlns:a16="http://schemas.microsoft.com/office/drawing/2014/main" id="{B81DEB3F-FF42-48E7-B5CC-CA4A4686A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7" y="2953"/>
              <a:ext cx="525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8">
              <a:extLst>
                <a:ext uri="{FF2B5EF4-FFF2-40B4-BE49-F238E27FC236}">
                  <a16:creationId xmlns:a16="http://schemas.microsoft.com/office/drawing/2014/main" id="{82678D8B-FE8B-4B01-AEB8-D2923D41A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9" y="3236"/>
              <a:ext cx="408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9">
              <a:extLst>
                <a:ext uri="{FF2B5EF4-FFF2-40B4-BE49-F238E27FC236}">
                  <a16:creationId xmlns:a16="http://schemas.microsoft.com/office/drawing/2014/main" id="{51FDE4BA-4F81-41E5-AF77-9AC9259BF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2737"/>
              <a:ext cx="0" cy="8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Line 10">
              <a:extLst>
                <a:ext uri="{FF2B5EF4-FFF2-40B4-BE49-F238E27FC236}">
                  <a16:creationId xmlns:a16="http://schemas.microsoft.com/office/drawing/2014/main" id="{C5752A2B-A33F-40B6-99FA-FD413B8C9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8" y="3259"/>
              <a:ext cx="157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Line 11">
              <a:extLst>
                <a:ext uri="{FF2B5EF4-FFF2-40B4-BE49-F238E27FC236}">
                  <a16:creationId xmlns:a16="http://schemas.microsoft.com/office/drawing/2014/main" id="{F44E8225-9E7A-4BD6-A379-06D974ADA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721"/>
              <a:ext cx="120" cy="4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Line 12">
              <a:extLst>
                <a:ext uri="{FF2B5EF4-FFF2-40B4-BE49-F238E27FC236}">
                  <a16:creationId xmlns:a16="http://schemas.microsoft.com/office/drawing/2014/main" id="{EAC4F67E-67DF-4360-A572-348B6D70C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2" y="3229"/>
              <a:ext cx="429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13">
              <a:extLst>
                <a:ext uri="{FF2B5EF4-FFF2-40B4-BE49-F238E27FC236}">
                  <a16:creationId xmlns:a16="http://schemas.microsoft.com/office/drawing/2014/main" id="{EA7E9DAA-966D-4438-A3DE-1D002B9EE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8" y="3537"/>
              <a:ext cx="589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4">
              <a:extLst>
                <a:ext uri="{FF2B5EF4-FFF2-40B4-BE49-F238E27FC236}">
                  <a16:creationId xmlns:a16="http://schemas.microsoft.com/office/drawing/2014/main" id="{5EADC63A-8FFF-4EEF-8B80-91AEC93EE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1" y="2955"/>
              <a:ext cx="386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Line 15">
              <a:extLst>
                <a:ext uri="{FF2B5EF4-FFF2-40B4-BE49-F238E27FC236}">
                  <a16:creationId xmlns:a16="http://schemas.microsoft.com/office/drawing/2014/main" id="{BEC7C450-5713-45E2-9846-C37727C1A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1" y="2664"/>
              <a:ext cx="664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6">
              <a:extLst>
                <a:ext uri="{FF2B5EF4-FFF2-40B4-BE49-F238E27FC236}">
                  <a16:creationId xmlns:a16="http://schemas.microsoft.com/office/drawing/2014/main" id="{F09AB82F-2124-420B-A6D2-4FF76DB76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3236"/>
              <a:ext cx="345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17">
              <a:extLst>
                <a:ext uri="{FF2B5EF4-FFF2-40B4-BE49-F238E27FC236}">
                  <a16:creationId xmlns:a16="http://schemas.microsoft.com/office/drawing/2014/main" id="{8B00AE67-A9A5-4269-B53A-3E60D7508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1" y="2654"/>
              <a:ext cx="568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18">
              <a:extLst>
                <a:ext uri="{FF2B5EF4-FFF2-40B4-BE49-F238E27FC236}">
                  <a16:creationId xmlns:a16="http://schemas.microsoft.com/office/drawing/2014/main" id="{E3F2B1AC-EDBE-4F6E-B1DD-F82B8C731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9" y="2923"/>
              <a:ext cx="462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19">
              <a:extLst>
                <a:ext uri="{FF2B5EF4-FFF2-40B4-BE49-F238E27FC236}">
                  <a16:creationId xmlns:a16="http://schemas.microsoft.com/office/drawing/2014/main" id="{3BAEAE08-DE5C-47F6-851D-70AE87DFBA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4" y="3698"/>
              <a:ext cx="297" cy="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Line 20">
              <a:extLst>
                <a:ext uri="{FF2B5EF4-FFF2-40B4-BE49-F238E27FC236}">
                  <a16:creationId xmlns:a16="http://schemas.microsoft.com/office/drawing/2014/main" id="{0736020B-4527-427A-BA29-1CC6A06E13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3" y="3579"/>
              <a:ext cx="184" cy="1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1">
              <a:extLst>
                <a:ext uri="{FF2B5EF4-FFF2-40B4-BE49-F238E27FC236}">
                  <a16:creationId xmlns:a16="http://schemas.microsoft.com/office/drawing/2014/main" id="{C76E3113-34CD-49FD-861D-FF9E27A08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3750"/>
              <a:ext cx="8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/>
                <a:t>Switches</a:t>
              </a:r>
            </a:p>
          </p:txBody>
        </p:sp>
        <p:sp>
          <p:nvSpPr>
            <p:cNvPr id="26645" name="Rectangle 22">
              <a:extLst>
                <a:ext uri="{FF2B5EF4-FFF2-40B4-BE49-F238E27FC236}">
                  <a16:creationId xmlns:a16="http://schemas.microsoft.com/office/drawing/2014/main" id="{25DD6209-492D-4E02-AFF1-CE25EBCF4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2534"/>
              <a:ext cx="90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Message</a:t>
              </a:r>
            </a:p>
          </p:txBody>
        </p:sp>
        <p:sp>
          <p:nvSpPr>
            <p:cNvPr id="26646" name="Rectangle 23">
              <a:extLst>
                <a:ext uri="{FF2B5EF4-FFF2-40B4-BE49-F238E27FC236}">
                  <a16:creationId xmlns:a16="http://schemas.microsoft.com/office/drawing/2014/main" id="{AA0EDE11-9F19-4788-BB04-4B7B03667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3766"/>
              <a:ext cx="10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/>
                <a:t>Destination</a:t>
              </a:r>
            </a:p>
          </p:txBody>
        </p:sp>
        <p:sp>
          <p:nvSpPr>
            <p:cNvPr id="26647" name="Rectangle 24">
              <a:extLst>
                <a:ext uri="{FF2B5EF4-FFF2-40B4-BE49-F238E27FC236}">
                  <a16:creationId xmlns:a16="http://schemas.microsoft.com/office/drawing/2014/main" id="{7CB9823C-3C73-4320-B3D0-51700590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" y="3042"/>
              <a:ext cx="7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/>
                <a:t>Source</a:t>
              </a:r>
            </a:p>
          </p:txBody>
        </p:sp>
        <p:sp>
          <p:nvSpPr>
            <p:cNvPr id="26648" name="Rectangle 25">
              <a:extLst>
                <a:ext uri="{FF2B5EF4-FFF2-40B4-BE49-F238E27FC236}">
                  <a16:creationId xmlns:a16="http://schemas.microsoft.com/office/drawing/2014/main" id="{73ED72B2-1EF3-4EB2-9E53-D270C3966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2780"/>
              <a:ext cx="90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Message</a:t>
              </a:r>
            </a:p>
          </p:txBody>
        </p:sp>
        <p:sp>
          <p:nvSpPr>
            <p:cNvPr id="26649" name="Rectangle 26">
              <a:extLst>
                <a:ext uri="{FF2B5EF4-FFF2-40B4-BE49-F238E27FC236}">
                  <a16:creationId xmlns:a16="http://schemas.microsoft.com/office/drawing/2014/main" id="{B8E7F49E-9D78-45B5-863D-54E23C5DA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136"/>
              <a:ext cx="90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Message</a:t>
              </a:r>
            </a:p>
          </p:txBody>
        </p:sp>
        <p:sp>
          <p:nvSpPr>
            <p:cNvPr id="26650" name="Rectangle 27">
              <a:extLst>
                <a:ext uri="{FF2B5EF4-FFF2-40B4-BE49-F238E27FC236}">
                  <a16:creationId xmlns:a16="http://schemas.microsoft.com/office/drawing/2014/main" id="{1F6E4171-9746-43BC-A8A0-1C25304DD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2366"/>
              <a:ext cx="90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Message</a:t>
              </a:r>
            </a:p>
          </p:txBody>
        </p:sp>
        <p:sp>
          <p:nvSpPr>
            <p:cNvPr id="26651" name="Line 28">
              <a:extLst>
                <a:ext uri="{FF2B5EF4-FFF2-40B4-BE49-F238E27FC236}">
                  <a16:creationId xmlns:a16="http://schemas.microsoft.com/office/drawing/2014/main" id="{5A04EC1F-D62A-451E-B11E-CB74FFF6A5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5" y="3236"/>
              <a:ext cx="512" cy="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9">
              <a:extLst>
                <a:ext uri="{FF2B5EF4-FFF2-40B4-BE49-F238E27FC236}">
                  <a16:creationId xmlns:a16="http://schemas.microsoft.com/office/drawing/2014/main" id="{B3071D9D-25E5-49B8-B967-6F391982D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2524"/>
              <a:ext cx="184" cy="28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6653" name="Rectangle 30">
              <a:extLst>
                <a:ext uri="{FF2B5EF4-FFF2-40B4-BE49-F238E27FC236}">
                  <a16:creationId xmlns:a16="http://schemas.microsoft.com/office/drawing/2014/main" id="{FE882C7F-0DB9-4618-90F5-AFFD973C0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3470"/>
              <a:ext cx="184" cy="28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6654" name="Rectangle 31">
              <a:extLst>
                <a:ext uri="{FF2B5EF4-FFF2-40B4-BE49-F238E27FC236}">
                  <a16:creationId xmlns:a16="http://schemas.microsoft.com/office/drawing/2014/main" id="{0E95836E-5922-4B05-8EA8-B1595EFBD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" y="3062"/>
              <a:ext cx="184" cy="28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6655" name="Rectangle 32">
              <a:extLst>
                <a:ext uri="{FF2B5EF4-FFF2-40B4-BE49-F238E27FC236}">
                  <a16:creationId xmlns:a16="http://schemas.microsoft.com/office/drawing/2014/main" id="{3CD9200E-A482-48C1-8C76-4B2E01707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2793"/>
              <a:ext cx="184" cy="28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6656" name="Rectangle 33">
              <a:extLst>
                <a:ext uri="{FF2B5EF4-FFF2-40B4-BE49-F238E27FC236}">
                  <a16:creationId xmlns:a16="http://schemas.microsoft.com/office/drawing/2014/main" id="{9042BDA8-C53C-462B-A8EA-84F90C843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3056"/>
              <a:ext cx="184" cy="28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6657" name="Rectangle 34">
              <a:extLst>
                <a:ext uri="{FF2B5EF4-FFF2-40B4-BE49-F238E27FC236}">
                  <a16:creationId xmlns:a16="http://schemas.microsoft.com/office/drawing/2014/main" id="{2C2719F8-D070-4155-A182-DD60EF479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375"/>
              <a:ext cx="184" cy="28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grpSp>
          <p:nvGrpSpPr>
            <p:cNvPr id="26658" name="Group 35">
              <a:extLst>
                <a:ext uri="{FF2B5EF4-FFF2-40B4-BE49-F238E27FC236}">
                  <a16:creationId xmlns:a16="http://schemas.microsoft.com/office/drawing/2014/main" id="{4804F285-5E43-4E82-BF9A-20BE66A9F0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4" y="2838"/>
              <a:ext cx="276" cy="147"/>
              <a:chOff x="3840" y="1279"/>
              <a:chExt cx="266" cy="310"/>
            </a:xfrm>
          </p:grpSpPr>
          <p:sp>
            <p:nvSpPr>
              <p:cNvPr id="26717" name="Freeform 36">
                <a:extLst>
                  <a:ext uri="{FF2B5EF4-FFF2-40B4-BE49-F238E27FC236}">
                    <a16:creationId xmlns:a16="http://schemas.microsoft.com/office/drawing/2014/main" id="{D8E0807C-3F17-4CA1-92A2-B371A60C9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"/>
                  <a:gd name="T16" fmla="*/ 0 h 20"/>
                  <a:gd name="T17" fmla="*/ 206 w 206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8" name="Freeform 37">
                <a:extLst>
                  <a:ext uri="{FF2B5EF4-FFF2-40B4-BE49-F238E27FC236}">
                    <a16:creationId xmlns:a16="http://schemas.microsoft.com/office/drawing/2014/main" id="{57D54A53-1AA0-46FE-8463-9BB17F9CF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4"/>
                  <a:gd name="T17" fmla="*/ 220 w 22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9" name="Freeform 38">
                <a:extLst>
                  <a:ext uri="{FF2B5EF4-FFF2-40B4-BE49-F238E27FC236}">
                    <a16:creationId xmlns:a16="http://schemas.microsoft.com/office/drawing/2014/main" id="{DCF19D17-4F74-4605-A7A3-443733CB4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4"/>
                  <a:gd name="T109" fmla="*/ 0 h 24"/>
                  <a:gd name="T110" fmla="*/ 104 w 104"/>
                  <a:gd name="T111" fmla="*/ 24 h 2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0" name="Freeform 39">
                <a:extLst>
                  <a:ext uri="{FF2B5EF4-FFF2-40B4-BE49-F238E27FC236}">
                    <a16:creationId xmlns:a16="http://schemas.microsoft.com/office/drawing/2014/main" id="{D905DE44-6B88-46D1-AE36-F0A08A474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04"/>
                  <a:gd name="T112" fmla="*/ 0 h 17"/>
                  <a:gd name="T113" fmla="*/ 104 w 104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1" name="Freeform 40">
                <a:extLst>
                  <a:ext uri="{FF2B5EF4-FFF2-40B4-BE49-F238E27FC236}">
                    <a16:creationId xmlns:a16="http://schemas.microsoft.com/office/drawing/2014/main" id="{5623D8B9-1643-49AB-883F-3B07F8899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77"/>
                  <a:gd name="T17" fmla="*/ 220 w 220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2" name="Freeform 41">
                <a:extLst>
                  <a:ext uri="{FF2B5EF4-FFF2-40B4-BE49-F238E27FC236}">
                    <a16:creationId xmlns:a16="http://schemas.microsoft.com/office/drawing/2014/main" id="{EE6F20F1-5821-42A4-87D5-CC7578E1C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7"/>
                  <a:gd name="T17" fmla="*/ 69 w 6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3" name="Freeform 42">
                <a:extLst>
                  <a:ext uri="{FF2B5EF4-FFF2-40B4-BE49-F238E27FC236}">
                    <a16:creationId xmlns:a16="http://schemas.microsoft.com/office/drawing/2014/main" id="{F5B4BB30-CA65-400F-BB9B-2B97B4FDC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17"/>
                  <a:gd name="T17" fmla="*/ 94 w 9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4" name="Freeform 43">
                <a:extLst>
                  <a:ext uri="{FF2B5EF4-FFF2-40B4-BE49-F238E27FC236}">
                    <a16:creationId xmlns:a16="http://schemas.microsoft.com/office/drawing/2014/main" id="{A501783C-4813-4BA7-8698-19DCCCFFF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5" name="Freeform 44">
                <a:extLst>
                  <a:ext uri="{FF2B5EF4-FFF2-40B4-BE49-F238E27FC236}">
                    <a16:creationId xmlns:a16="http://schemas.microsoft.com/office/drawing/2014/main" id="{9E6BB702-0DF6-4889-B92B-7BC23DF4A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6" name="Freeform 45">
                <a:extLst>
                  <a:ext uri="{FF2B5EF4-FFF2-40B4-BE49-F238E27FC236}">
                    <a16:creationId xmlns:a16="http://schemas.microsoft.com/office/drawing/2014/main" id="{120C3758-6919-4507-8F9E-716C2244C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7" name="Freeform 46">
                <a:extLst>
                  <a:ext uri="{FF2B5EF4-FFF2-40B4-BE49-F238E27FC236}">
                    <a16:creationId xmlns:a16="http://schemas.microsoft.com/office/drawing/2014/main" id="{9B9CE0E7-B9C8-4F32-AFC4-9820A7747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" name="Freeform 47">
                <a:extLst>
                  <a:ext uri="{FF2B5EF4-FFF2-40B4-BE49-F238E27FC236}">
                    <a16:creationId xmlns:a16="http://schemas.microsoft.com/office/drawing/2014/main" id="{14BB5A80-29CB-4C13-9FE9-E9769B7CF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9" name="Freeform 48">
                <a:extLst>
                  <a:ext uri="{FF2B5EF4-FFF2-40B4-BE49-F238E27FC236}">
                    <a16:creationId xmlns:a16="http://schemas.microsoft.com/office/drawing/2014/main" id="{030AB288-49DB-4517-88C3-3107040E1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0" name="Freeform 49">
                <a:extLst>
                  <a:ext uri="{FF2B5EF4-FFF2-40B4-BE49-F238E27FC236}">
                    <a16:creationId xmlns:a16="http://schemas.microsoft.com/office/drawing/2014/main" id="{7631FC1A-9C98-4F77-A597-CB573E777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1" name="Freeform 50">
                <a:extLst>
                  <a:ext uri="{FF2B5EF4-FFF2-40B4-BE49-F238E27FC236}">
                    <a16:creationId xmlns:a16="http://schemas.microsoft.com/office/drawing/2014/main" id="{11E4F737-D482-4AF6-B7B2-047484215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2" name="Freeform 51">
                <a:extLst>
                  <a:ext uri="{FF2B5EF4-FFF2-40B4-BE49-F238E27FC236}">
                    <a16:creationId xmlns:a16="http://schemas.microsoft.com/office/drawing/2014/main" id="{2B0906EE-97DC-4900-BA0B-DFA662F26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3" name="Freeform 52">
                <a:extLst>
                  <a:ext uri="{FF2B5EF4-FFF2-40B4-BE49-F238E27FC236}">
                    <a16:creationId xmlns:a16="http://schemas.microsoft.com/office/drawing/2014/main" id="{38B41E58-B951-40E4-9928-D419A4379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4" name="Freeform 53">
                <a:extLst>
                  <a:ext uri="{FF2B5EF4-FFF2-40B4-BE49-F238E27FC236}">
                    <a16:creationId xmlns:a16="http://schemas.microsoft.com/office/drawing/2014/main" id="{51D253A5-08E0-45AF-AB9E-E3482559A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5" name="Freeform 54">
                <a:extLst>
                  <a:ext uri="{FF2B5EF4-FFF2-40B4-BE49-F238E27FC236}">
                    <a16:creationId xmlns:a16="http://schemas.microsoft.com/office/drawing/2014/main" id="{5519979E-BCEB-474F-A6B0-AEF72A906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6" name="Freeform 55">
                <a:extLst>
                  <a:ext uri="{FF2B5EF4-FFF2-40B4-BE49-F238E27FC236}">
                    <a16:creationId xmlns:a16="http://schemas.microsoft.com/office/drawing/2014/main" id="{B4A4CBCD-8B75-4B55-A97F-621D7B988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7" name="Freeform 56">
                <a:extLst>
                  <a:ext uri="{FF2B5EF4-FFF2-40B4-BE49-F238E27FC236}">
                    <a16:creationId xmlns:a16="http://schemas.microsoft.com/office/drawing/2014/main" id="{1738B889-17A6-463F-B7C4-8AE0CE99D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8" name="Freeform 57">
                <a:extLst>
                  <a:ext uri="{FF2B5EF4-FFF2-40B4-BE49-F238E27FC236}">
                    <a16:creationId xmlns:a16="http://schemas.microsoft.com/office/drawing/2014/main" id="{80CA2207-71AD-47B4-94E6-D6A2EA1FC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9" name="Freeform 58">
                <a:extLst>
                  <a:ext uri="{FF2B5EF4-FFF2-40B4-BE49-F238E27FC236}">
                    <a16:creationId xmlns:a16="http://schemas.microsoft.com/office/drawing/2014/main" id="{EB016CBA-D3FD-49F1-A052-A4C6C1638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0" name="Freeform 59">
                <a:extLst>
                  <a:ext uri="{FF2B5EF4-FFF2-40B4-BE49-F238E27FC236}">
                    <a16:creationId xmlns:a16="http://schemas.microsoft.com/office/drawing/2014/main" id="{1A6A8B52-39BB-405E-8CFF-2F6C3C0C2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1" name="Freeform 60">
                <a:extLst>
                  <a:ext uri="{FF2B5EF4-FFF2-40B4-BE49-F238E27FC236}">
                    <a16:creationId xmlns:a16="http://schemas.microsoft.com/office/drawing/2014/main" id="{001CCA28-7EE7-4C67-92FF-B76B1DC13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2" name="Freeform 61">
                <a:extLst>
                  <a:ext uri="{FF2B5EF4-FFF2-40B4-BE49-F238E27FC236}">
                    <a16:creationId xmlns:a16="http://schemas.microsoft.com/office/drawing/2014/main" id="{DA7DD186-0200-4E1D-84EB-03FF8F0D7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3" name="Freeform 62">
                <a:extLst>
                  <a:ext uri="{FF2B5EF4-FFF2-40B4-BE49-F238E27FC236}">
                    <a16:creationId xmlns:a16="http://schemas.microsoft.com/office/drawing/2014/main" id="{910B0B15-1DF5-4AAD-9CDD-03C0FB803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4" name="Freeform 63">
                <a:extLst>
                  <a:ext uri="{FF2B5EF4-FFF2-40B4-BE49-F238E27FC236}">
                    <a16:creationId xmlns:a16="http://schemas.microsoft.com/office/drawing/2014/main" id="{C82EC191-8ABB-4E96-99EC-3DF681A95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7"/>
                  <a:gd name="T187" fmla="*/ 0 h 174"/>
                  <a:gd name="T188" fmla="*/ 187 w 187"/>
                  <a:gd name="T189" fmla="*/ 174 h 1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5" name="Freeform 64">
                <a:extLst>
                  <a:ext uri="{FF2B5EF4-FFF2-40B4-BE49-F238E27FC236}">
                    <a16:creationId xmlns:a16="http://schemas.microsoft.com/office/drawing/2014/main" id="{918092CE-BC6D-4707-92BE-0B41B2F62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6"/>
                  <a:gd name="T169" fmla="*/ 0 h 172"/>
                  <a:gd name="T170" fmla="*/ 186 w 186"/>
                  <a:gd name="T171" fmla="*/ 172 h 1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6" name="Freeform 65">
                <a:extLst>
                  <a:ext uri="{FF2B5EF4-FFF2-40B4-BE49-F238E27FC236}">
                    <a16:creationId xmlns:a16="http://schemas.microsoft.com/office/drawing/2014/main" id="{BEC270E4-BB6C-416D-847A-7F4F9823D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81"/>
                  <a:gd name="T142" fmla="*/ 0 h 171"/>
                  <a:gd name="T143" fmla="*/ 181 w 181"/>
                  <a:gd name="T144" fmla="*/ 171 h 1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7" name="Freeform 66">
                <a:extLst>
                  <a:ext uri="{FF2B5EF4-FFF2-40B4-BE49-F238E27FC236}">
                    <a16:creationId xmlns:a16="http://schemas.microsoft.com/office/drawing/2014/main" id="{FD44E971-5A3A-461C-A687-02EB72C52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80"/>
                  <a:gd name="T118" fmla="*/ 0 h 168"/>
                  <a:gd name="T119" fmla="*/ 180 w 180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8" name="Freeform 67">
                <a:extLst>
                  <a:ext uri="{FF2B5EF4-FFF2-40B4-BE49-F238E27FC236}">
                    <a16:creationId xmlns:a16="http://schemas.microsoft.com/office/drawing/2014/main" id="{1757EC27-3491-4F70-9D36-28E617D35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2"/>
                  <a:gd name="T154" fmla="*/ 0 h 124"/>
                  <a:gd name="T155" fmla="*/ 142 w 142"/>
                  <a:gd name="T156" fmla="*/ 124 h 12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9" name="Freeform 68">
                <a:extLst>
                  <a:ext uri="{FF2B5EF4-FFF2-40B4-BE49-F238E27FC236}">
                    <a16:creationId xmlns:a16="http://schemas.microsoft.com/office/drawing/2014/main" id="{A5C75571-D4EB-4794-9947-3D19A9CDF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3"/>
                  <a:gd name="T112" fmla="*/ 0 h 17"/>
                  <a:gd name="T113" fmla="*/ 153 w 153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0" name="Freeform 69">
                <a:extLst>
                  <a:ext uri="{FF2B5EF4-FFF2-40B4-BE49-F238E27FC236}">
                    <a16:creationId xmlns:a16="http://schemas.microsoft.com/office/drawing/2014/main" id="{98015DA5-7B4F-41C7-9556-2D106D857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7"/>
                  <a:gd name="T91" fmla="*/ 0 h 135"/>
                  <a:gd name="T92" fmla="*/ 17 w 17"/>
                  <a:gd name="T93" fmla="*/ 135 h 13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1" name="Freeform 70">
                <a:extLst>
                  <a:ext uri="{FF2B5EF4-FFF2-40B4-BE49-F238E27FC236}">
                    <a16:creationId xmlns:a16="http://schemas.microsoft.com/office/drawing/2014/main" id="{48C99B31-2907-4BC3-958E-1E1EE38E4C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55"/>
                  <a:gd name="T169" fmla="*/ 0 h 136"/>
                  <a:gd name="T170" fmla="*/ 155 w 155"/>
                  <a:gd name="T171" fmla="*/ 136 h 1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2" name="Freeform 71">
                <a:extLst>
                  <a:ext uri="{FF2B5EF4-FFF2-40B4-BE49-F238E27FC236}">
                    <a16:creationId xmlns:a16="http://schemas.microsoft.com/office/drawing/2014/main" id="{233DA1F5-5567-4F27-AC80-E343C927B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53"/>
                  <a:gd name="T61" fmla="*/ 0 h 17"/>
                  <a:gd name="T62" fmla="*/ 153 w 153"/>
                  <a:gd name="T63" fmla="*/ 17 h 1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3" name="Freeform 72">
                <a:extLst>
                  <a:ext uri="{FF2B5EF4-FFF2-40B4-BE49-F238E27FC236}">
                    <a16:creationId xmlns:a16="http://schemas.microsoft.com/office/drawing/2014/main" id="{EAA80519-0836-4028-B6BE-A35BA1DE0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5"/>
                  <a:gd name="T16" fmla="*/ 0 h 72"/>
                  <a:gd name="T17" fmla="*/ 215 w 215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4" name="Freeform 73">
                <a:extLst>
                  <a:ext uri="{FF2B5EF4-FFF2-40B4-BE49-F238E27FC236}">
                    <a16:creationId xmlns:a16="http://schemas.microsoft.com/office/drawing/2014/main" id="{545E4A39-EA8B-420B-9EA0-B2F427ECF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9"/>
                  <a:gd name="T22" fmla="*/ 0 h 23"/>
                  <a:gd name="T23" fmla="*/ 219 w 219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5" name="Freeform 74">
                <a:extLst>
                  <a:ext uri="{FF2B5EF4-FFF2-40B4-BE49-F238E27FC236}">
                    <a16:creationId xmlns:a16="http://schemas.microsoft.com/office/drawing/2014/main" id="{6C88BD32-518A-4DFD-B0DA-704C20893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6"/>
                  <a:gd name="T40" fmla="*/ 0 h 17"/>
                  <a:gd name="T41" fmla="*/ 56 w 56"/>
                  <a:gd name="T42" fmla="*/ 17 h 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6" name="Freeform 75">
                <a:extLst>
                  <a:ext uri="{FF2B5EF4-FFF2-40B4-BE49-F238E27FC236}">
                    <a16:creationId xmlns:a16="http://schemas.microsoft.com/office/drawing/2014/main" id="{62705527-74CC-492A-B348-C9AF141B2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7"/>
                  <a:gd name="T14" fmla="*/ 17 w 17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EFEFD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7" name="Freeform 76">
                <a:extLst>
                  <a:ext uri="{FF2B5EF4-FFF2-40B4-BE49-F238E27FC236}">
                    <a16:creationId xmlns:a16="http://schemas.microsoft.com/office/drawing/2014/main" id="{29164852-39C8-4D84-9A76-C7794CF7C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8" name="Freeform 77">
                <a:extLst>
                  <a:ext uri="{FF2B5EF4-FFF2-40B4-BE49-F238E27FC236}">
                    <a16:creationId xmlns:a16="http://schemas.microsoft.com/office/drawing/2014/main" id="{F8FB2181-404B-4B9B-8269-4DCB6A673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9" name="Freeform 78">
                <a:extLst>
                  <a:ext uri="{FF2B5EF4-FFF2-40B4-BE49-F238E27FC236}">
                    <a16:creationId xmlns:a16="http://schemas.microsoft.com/office/drawing/2014/main" id="{3280BF5B-A11E-484D-BA0D-A17B82003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0" name="Freeform 79">
                <a:extLst>
                  <a:ext uri="{FF2B5EF4-FFF2-40B4-BE49-F238E27FC236}">
                    <a16:creationId xmlns:a16="http://schemas.microsoft.com/office/drawing/2014/main" id="{93879BAF-9AE2-49E1-BC4C-B070D6A41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1" name="Freeform 80">
                <a:extLst>
                  <a:ext uri="{FF2B5EF4-FFF2-40B4-BE49-F238E27FC236}">
                    <a16:creationId xmlns:a16="http://schemas.microsoft.com/office/drawing/2014/main" id="{45471BDE-50F0-42E2-B6E2-0F43EA142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7"/>
                  <a:gd name="T17" fmla="*/ 54 w 5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2" name="Freeform 81">
                <a:extLst>
                  <a:ext uri="{FF2B5EF4-FFF2-40B4-BE49-F238E27FC236}">
                    <a16:creationId xmlns:a16="http://schemas.microsoft.com/office/drawing/2014/main" id="{09012C30-CCD8-4283-BB03-911E43DD8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17"/>
                  <a:gd name="T20" fmla="*/ 19 w 19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3" name="Freeform 82">
                <a:extLst>
                  <a:ext uri="{FF2B5EF4-FFF2-40B4-BE49-F238E27FC236}">
                    <a16:creationId xmlns:a16="http://schemas.microsoft.com/office/drawing/2014/main" id="{6C14DB47-9602-4CB1-AAFB-5D7A78877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4" name="Freeform 83">
                <a:extLst>
                  <a:ext uri="{FF2B5EF4-FFF2-40B4-BE49-F238E27FC236}">
                    <a16:creationId xmlns:a16="http://schemas.microsoft.com/office/drawing/2014/main" id="{A96F5C63-728B-42A9-92B1-7E2C569DB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5" name="Freeform 84">
                <a:extLst>
                  <a:ext uri="{FF2B5EF4-FFF2-40B4-BE49-F238E27FC236}">
                    <a16:creationId xmlns:a16="http://schemas.microsoft.com/office/drawing/2014/main" id="{C26E334F-A78B-4C3F-851C-0E78A2476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"/>
                  <a:gd name="T34" fmla="*/ 0 h 17"/>
                  <a:gd name="T35" fmla="*/ 44 w 44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6" name="Freeform 85">
                <a:extLst>
                  <a:ext uri="{FF2B5EF4-FFF2-40B4-BE49-F238E27FC236}">
                    <a16:creationId xmlns:a16="http://schemas.microsoft.com/office/drawing/2014/main" id="{08A5A87F-5A2E-4582-9C94-D822C31D3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7" name="Freeform 86">
                <a:extLst>
                  <a:ext uri="{FF2B5EF4-FFF2-40B4-BE49-F238E27FC236}">
                    <a16:creationId xmlns:a16="http://schemas.microsoft.com/office/drawing/2014/main" id="{13BB5C63-FF44-48F8-B876-DF4A97AF5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"/>
                  <a:gd name="T97" fmla="*/ 0 h 17"/>
                  <a:gd name="T98" fmla="*/ 20 w 20"/>
                  <a:gd name="T99" fmla="*/ 17 h 1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8" name="Freeform 87">
                <a:extLst>
                  <a:ext uri="{FF2B5EF4-FFF2-40B4-BE49-F238E27FC236}">
                    <a16:creationId xmlns:a16="http://schemas.microsoft.com/office/drawing/2014/main" id="{4551CEB7-E68E-4E48-BB72-351E22F2B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38"/>
                  <a:gd name="T14" fmla="*/ 17 w 17"/>
                  <a:gd name="T15" fmla="*/ 38 h 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9" name="Freeform 88">
                <a:extLst>
                  <a:ext uri="{FF2B5EF4-FFF2-40B4-BE49-F238E27FC236}">
                    <a16:creationId xmlns:a16="http://schemas.microsoft.com/office/drawing/2014/main" id="{3E56C310-6C2E-4DF5-91B9-149FE0487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72"/>
                  <a:gd name="T14" fmla="*/ 17 w 1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0" name="Freeform 89">
                <a:extLst>
                  <a:ext uri="{FF2B5EF4-FFF2-40B4-BE49-F238E27FC236}">
                    <a16:creationId xmlns:a16="http://schemas.microsoft.com/office/drawing/2014/main" id="{732B2716-6EAE-40AF-A2F5-813234557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41"/>
                  <a:gd name="T17" fmla="*/ 250 w 25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1" name="Freeform 90">
                <a:extLst>
                  <a:ext uri="{FF2B5EF4-FFF2-40B4-BE49-F238E27FC236}">
                    <a16:creationId xmlns:a16="http://schemas.microsoft.com/office/drawing/2014/main" id="{E58CB6D4-42BA-4C15-BAD0-70B14CDA5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7"/>
                  <a:gd name="T17" fmla="*/ 251 w 25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2" name="Freeform 91">
                <a:extLst>
                  <a:ext uri="{FF2B5EF4-FFF2-40B4-BE49-F238E27FC236}">
                    <a16:creationId xmlns:a16="http://schemas.microsoft.com/office/drawing/2014/main" id="{9BDB53E0-6697-4D1C-8A52-704755844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28"/>
                  <a:gd name="T17" fmla="*/ 223 w 223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59" name="Group 92">
              <a:extLst>
                <a:ext uri="{FF2B5EF4-FFF2-40B4-BE49-F238E27FC236}">
                  <a16:creationId xmlns:a16="http://schemas.microsoft.com/office/drawing/2014/main" id="{2CD6AC53-AD22-47EC-BBC9-1D4FE6FEAE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6" y="3594"/>
              <a:ext cx="276" cy="147"/>
              <a:chOff x="3840" y="1279"/>
              <a:chExt cx="266" cy="310"/>
            </a:xfrm>
          </p:grpSpPr>
          <p:sp>
            <p:nvSpPr>
              <p:cNvPr id="26661" name="Freeform 93">
                <a:extLst>
                  <a:ext uri="{FF2B5EF4-FFF2-40B4-BE49-F238E27FC236}">
                    <a16:creationId xmlns:a16="http://schemas.microsoft.com/office/drawing/2014/main" id="{46041D5F-9E9B-42D6-9604-3A797E808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"/>
                  <a:gd name="T16" fmla="*/ 0 h 20"/>
                  <a:gd name="T17" fmla="*/ 206 w 206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2" name="Freeform 94">
                <a:extLst>
                  <a:ext uri="{FF2B5EF4-FFF2-40B4-BE49-F238E27FC236}">
                    <a16:creationId xmlns:a16="http://schemas.microsoft.com/office/drawing/2014/main" id="{8D41C000-3776-49F4-9B5A-6AC72FE89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4"/>
                  <a:gd name="T17" fmla="*/ 220 w 22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3" name="Freeform 95">
                <a:extLst>
                  <a:ext uri="{FF2B5EF4-FFF2-40B4-BE49-F238E27FC236}">
                    <a16:creationId xmlns:a16="http://schemas.microsoft.com/office/drawing/2014/main" id="{0AF4ACAA-A706-49CC-A709-4DD06CD90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4"/>
                  <a:gd name="T109" fmla="*/ 0 h 24"/>
                  <a:gd name="T110" fmla="*/ 104 w 104"/>
                  <a:gd name="T111" fmla="*/ 24 h 2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4" name="Freeform 96">
                <a:extLst>
                  <a:ext uri="{FF2B5EF4-FFF2-40B4-BE49-F238E27FC236}">
                    <a16:creationId xmlns:a16="http://schemas.microsoft.com/office/drawing/2014/main" id="{823F65CC-7C39-4763-9EBD-3F5213812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04"/>
                  <a:gd name="T112" fmla="*/ 0 h 17"/>
                  <a:gd name="T113" fmla="*/ 104 w 104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5" name="Freeform 97">
                <a:extLst>
                  <a:ext uri="{FF2B5EF4-FFF2-40B4-BE49-F238E27FC236}">
                    <a16:creationId xmlns:a16="http://schemas.microsoft.com/office/drawing/2014/main" id="{2A80EDE5-FAD9-4101-95DA-F5F755E81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77"/>
                  <a:gd name="T17" fmla="*/ 220 w 220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6" name="Freeform 98">
                <a:extLst>
                  <a:ext uri="{FF2B5EF4-FFF2-40B4-BE49-F238E27FC236}">
                    <a16:creationId xmlns:a16="http://schemas.microsoft.com/office/drawing/2014/main" id="{6E0E9C23-719D-4E00-A893-486D56E93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7"/>
                  <a:gd name="T17" fmla="*/ 69 w 6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7" name="Freeform 99">
                <a:extLst>
                  <a:ext uri="{FF2B5EF4-FFF2-40B4-BE49-F238E27FC236}">
                    <a16:creationId xmlns:a16="http://schemas.microsoft.com/office/drawing/2014/main" id="{55E8C55F-75E2-4933-B63F-E9B506219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17"/>
                  <a:gd name="T17" fmla="*/ 94 w 9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8" name="Freeform 100">
                <a:extLst>
                  <a:ext uri="{FF2B5EF4-FFF2-40B4-BE49-F238E27FC236}">
                    <a16:creationId xmlns:a16="http://schemas.microsoft.com/office/drawing/2014/main" id="{2BDD248E-B151-4425-9D6B-B0014B3C5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Freeform 101">
                <a:extLst>
                  <a:ext uri="{FF2B5EF4-FFF2-40B4-BE49-F238E27FC236}">
                    <a16:creationId xmlns:a16="http://schemas.microsoft.com/office/drawing/2014/main" id="{DA86D2FC-3795-4A92-B83C-0EA2E05DD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Freeform 102">
                <a:extLst>
                  <a:ext uri="{FF2B5EF4-FFF2-40B4-BE49-F238E27FC236}">
                    <a16:creationId xmlns:a16="http://schemas.microsoft.com/office/drawing/2014/main" id="{3CDADA33-95E8-4B61-AE16-5BD85843A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1" name="Freeform 103">
                <a:extLst>
                  <a:ext uri="{FF2B5EF4-FFF2-40B4-BE49-F238E27FC236}">
                    <a16:creationId xmlns:a16="http://schemas.microsoft.com/office/drawing/2014/main" id="{A5D73B9C-6885-470B-8FC8-53B70317B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Freeform 104">
                <a:extLst>
                  <a:ext uri="{FF2B5EF4-FFF2-40B4-BE49-F238E27FC236}">
                    <a16:creationId xmlns:a16="http://schemas.microsoft.com/office/drawing/2014/main" id="{FDCFA67B-C050-4B0D-9AE5-8110746CF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Freeform 105">
                <a:extLst>
                  <a:ext uri="{FF2B5EF4-FFF2-40B4-BE49-F238E27FC236}">
                    <a16:creationId xmlns:a16="http://schemas.microsoft.com/office/drawing/2014/main" id="{48BC0E1A-D4F9-4D3A-B20E-06F968A66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4" name="Freeform 106">
                <a:extLst>
                  <a:ext uri="{FF2B5EF4-FFF2-40B4-BE49-F238E27FC236}">
                    <a16:creationId xmlns:a16="http://schemas.microsoft.com/office/drawing/2014/main" id="{EAE08BF2-4B22-4EE0-B640-6C3A7A11A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Freeform 107">
                <a:extLst>
                  <a:ext uri="{FF2B5EF4-FFF2-40B4-BE49-F238E27FC236}">
                    <a16:creationId xmlns:a16="http://schemas.microsoft.com/office/drawing/2014/main" id="{ED970D1F-FDCE-4AA3-B59C-E7B924878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6" name="Freeform 108">
                <a:extLst>
                  <a:ext uri="{FF2B5EF4-FFF2-40B4-BE49-F238E27FC236}">
                    <a16:creationId xmlns:a16="http://schemas.microsoft.com/office/drawing/2014/main" id="{83F997D5-F4BA-43E7-BD64-0191A5398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Freeform 109">
                <a:extLst>
                  <a:ext uri="{FF2B5EF4-FFF2-40B4-BE49-F238E27FC236}">
                    <a16:creationId xmlns:a16="http://schemas.microsoft.com/office/drawing/2014/main" id="{9E126D60-4169-4AC4-B6BA-21BCC242B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8" name="Freeform 110">
                <a:extLst>
                  <a:ext uri="{FF2B5EF4-FFF2-40B4-BE49-F238E27FC236}">
                    <a16:creationId xmlns:a16="http://schemas.microsoft.com/office/drawing/2014/main" id="{8740D816-8A2B-4CB9-A0CE-7C53C7592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Freeform 111">
                <a:extLst>
                  <a:ext uri="{FF2B5EF4-FFF2-40B4-BE49-F238E27FC236}">
                    <a16:creationId xmlns:a16="http://schemas.microsoft.com/office/drawing/2014/main" id="{406C781E-A754-4085-B362-6198D9E4C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0" name="Freeform 112">
                <a:extLst>
                  <a:ext uri="{FF2B5EF4-FFF2-40B4-BE49-F238E27FC236}">
                    <a16:creationId xmlns:a16="http://schemas.microsoft.com/office/drawing/2014/main" id="{AD68DD30-3FA0-471B-B649-0D65A9E1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Freeform 113">
                <a:extLst>
                  <a:ext uri="{FF2B5EF4-FFF2-40B4-BE49-F238E27FC236}">
                    <a16:creationId xmlns:a16="http://schemas.microsoft.com/office/drawing/2014/main" id="{CF3AA779-75D7-4B4F-A451-E1160AA45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2" name="Freeform 114">
                <a:extLst>
                  <a:ext uri="{FF2B5EF4-FFF2-40B4-BE49-F238E27FC236}">
                    <a16:creationId xmlns:a16="http://schemas.microsoft.com/office/drawing/2014/main" id="{5E381EA9-3553-4541-B3B7-37EFEF9C7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Freeform 115">
                <a:extLst>
                  <a:ext uri="{FF2B5EF4-FFF2-40B4-BE49-F238E27FC236}">
                    <a16:creationId xmlns:a16="http://schemas.microsoft.com/office/drawing/2014/main" id="{E3F12620-18D0-4449-A87D-558728889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Freeform 116">
                <a:extLst>
                  <a:ext uri="{FF2B5EF4-FFF2-40B4-BE49-F238E27FC236}">
                    <a16:creationId xmlns:a16="http://schemas.microsoft.com/office/drawing/2014/main" id="{00D74373-0C58-4310-B80E-92B5E3257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5" name="Freeform 117">
                <a:extLst>
                  <a:ext uri="{FF2B5EF4-FFF2-40B4-BE49-F238E27FC236}">
                    <a16:creationId xmlns:a16="http://schemas.microsoft.com/office/drawing/2014/main" id="{E717D310-9F20-47D3-B0CA-9AD378D4C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6" name="Freeform 118">
                <a:extLst>
                  <a:ext uri="{FF2B5EF4-FFF2-40B4-BE49-F238E27FC236}">
                    <a16:creationId xmlns:a16="http://schemas.microsoft.com/office/drawing/2014/main" id="{E829374F-3100-4706-B9EB-9E31964A5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7" name="Freeform 119">
                <a:extLst>
                  <a:ext uri="{FF2B5EF4-FFF2-40B4-BE49-F238E27FC236}">
                    <a16:creationId xmlns:a16="http://schemas.microsoft.com/office/drawing/2014/main" id="{992AF0E7-9531-4630-B5CA-D4848BE27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8" name="Freeform 120">
                <a:extLst>
                  <a:ext uri="{FF2B5EF4-FFF2-40B4-BE49-F238E27FC236}">
                    <a16:creationId xmlns:a16="http://schemas.microsoft.com/office/drawing/2014/main" id="{ADD6E470-F67E-416C-BA62-B562DA874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7"/>
                  <a:gd name="T187" fmla="*/ 0 h 174"/>
                  <a:gd name="T188" fmla="*/ 187 w 187"/>
                  <a:gd name="T189" fmla="*/ 174 h 1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9" name="Freeform 121">
                <a:extLst>
                  <a:ext uri="{FF2B5EF4-FFF2-40B4-BE49-F238E27FC236}">
                    <a16:creationId xmlns:a16="http://schemas.microsoft.com/office/drawing/2014/main" id="{75261AC3-92CA-46CA-813A-11972B835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6"/>
                  <a:gd name="T169" fmla="*/ 0 h 172"/>
                  <a:gd name="T170" fmla="*/ 186 w 186"/>
                  <a:gd name="T171" fmla="*/ 172 h 1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0" name="Freeform 122">
                <a:extLst>
                  <a:ext uri="{FF2B5EF4-FFF2-40B4-BE49-F238E27FC236}">
                    <a16:creationId xmlns:a16="http://schemas.microsoft.com/office/drawing/2014/main" id="{C3BAAF38-E78A-4656-B32D-82AE835CB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81"/>
                  <a:gd name="T142" fmla="*/ 0 h 171"/>
                  <a:gd name="T143" fmla="*/ 181 w 181"/>
                  <a:gd name="T144" fmla="*/ 171 h 1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1" name="Freeform 123">
                <a:extLst>
                  <a:ext uri="{FF2B5EF4-FFF2-40B4-BE49-F238E27FC236}">
                    <a16:creationId xmlns:a16="http://schemas.microsoft.com/office/drawing/2014/main" id="{7E8EBB26-53B2-47BD-8E8C-01AD5722F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80"/>
                  <a:gd name="T118" fmla="*/ 0 h 168"/>
                  <a:gd name="T119" fmla="*/ 180 w 180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2" name="Freeform 124">
                <a:extLst>
                  <a:ext uri="{FF2B5EF4-FFF2-40B4-BE49-F238E27FC236}">
                    <a16:creationId xmlns:a16="http://schemas.microsoft.com/office/drawing/2014/main" id="{1ECB6E36-1B2F-4D76-8618-7D890D83D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2"/>
                  <a:gd name="T154" fmla="*/ 0 h 124"/>
                  <a:gd name="T155" fmla="*/ 142 w 142"/>
                  <a:gd name="T156" fmla="*/ 124 h 12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3" name="Freeform 125">
                <a:extLst>
                  <a:ext uri="{FF2B5EF4-FFF2-40B4-BE49-F238E27FC236}">
                    <a16:creationId xmlns:a16="http://schemas.microsoft.com/office/drawing/2014/main" id="{26CDA0B1-D8B7-4720-96E1-AC2008117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3"/>
                  <a:gd name="T112" fmla="*/ 0 h 17"/>
                  <a:gd name="T113" fmla="*/ 153 w 153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4" name="Freeform 126">
                <a:extLst>
                  <a:ext uri="{FF2B5EF4-FFF2-40B4-BE49-F238E27FC236}">
                    <a16:creationId xmlns:a16="http://schemas.microsoft.com/office/drawing/2014/main" id="{1B68EE05-D519-40B2-A103-305C5F1AD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7"/>
                  <a:gd name="T91" fmla="*/ 0 h 135"/>
                  <a:gd name="T92" fmla="*/ 17 w 17"/>
                  <a:gd name="T93" fmla="*/ 135 h 13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5" name="Freeform 127">
                <a:extLst>
                  <a:ext uri="{FF2B5EF4-FFF2-40B4-BE49-F238E27FC236}">
                    <a16:creationId xmlns:a16="http://schemas.microsoft.com/office/drawing/2014/main" id="{7E0B977A-2768-47E9-A695-86674577B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55"/>
                  <a:gd name="T169" fmla="*/ 0 h 136"/>
                  <a:gd name="T170" fmla="*/ 155 w 155"/>
                  <a:gd name="T171" fmla="*/ 136 h 1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6" name="Freeform 128">
                <a:extLst>
                  <a:ext uri="{FF2B5EF4-FFF2-40B4-BE49-F238E27FC236}">
                    <a16:creationId xmlns:a16="http://schemas.microsoft.com/office/drawing/2014/main" id="{1386F0C8-EB42-4630-A29F-8729A3C3B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53"/>
                  <a:gd name="T61" fmla="*/ 0 h 17"/>
                  <a:gd name="T62" fmla="*/ 153 w 153"/>
                  <a:gd name="T63" fmla="*/ 17 h 1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7" name="Freeform 129">
                <a:extLst>
                  <a:ext uri="{FF2B5EF4-FFF2-40B4-BE49-F238E27FC236}">
                    <a16:creationId xmlns:a16="http://schemas.microsoft.com/office/drawing/2014/main" id="{A81C591A-E689-4170-AD2D-D0C231EB4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5"/>
                  <a:gd name="T16" fmla="*/ 0 h 72"/>
                  <a:gd name="T17" fmla="*/ 215 w 215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8" name="Freeform 130">
                <a:extLst>
                  <a:ext uri="{FF2B5EF4-FFF2-40B4-BE49-F238E27FC236}">
                    <a16:creationId xmlns:a16="http://schemas.microsoft.com/office/drawing/2014/main" id="{CFE3EA46-A894-4F8E-AADC-0C1D647AC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9"/>
                  <a:gd name="T22" fmla="*/ 0 h 23"/>
                  <a:gd name="T23" fmla="*/ 219 w 219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9" name="Freeform 131">
                <a:extLst>
                  <a:ext uri="{FF2B5EF4-FFF2-40B4-BE49-F238E27FC236}">
                    <a16:creationId xmlns:a16="http://schemas.microsoft.com/office/drawing/2014/main" id="{C8B42FEE-EE9E-4D99-B4D7-48BA09F5D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6"/>
                  <a:gd name="T40" fmla="*/ 0 h 17"/>
                  <a:gd name="T41" fmla="*/ 56 w 56"/>
                  <a:gd name="T42" fmla="*/ 17 h 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0" name="Freeform 132">
                <a:extLst>
                  <a:ext uri="{FF2B5EF4-FFF2-40B4-BE49-F238E27FC236}">
                    <a16:creationId xmlns:a16="http://schemas.microsoft.com/office/drawing/2014/main" id="{0671F807-7C18-413F-A513-5DFE8AAAF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7"/>
                  <a:gd name="T14" fmla="*/ 17 w 17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EFEFD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1" name="Freeform 133">
                <a:extLst>
                  <a:ext uri="{FF2B5EF4-FFF2-40B4-BE49-F238E27FC236}">
                    <a16:creationId xmlns:a16="http://schemas.microsoft.com/office/drawing/2014/main" id="{D4D2F1BE-DC90-4E2D-A1E9-FE7A1C16D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2" name="Freeform 134">
                <a:extLst>
                  <a:ext uri="{FF2B5EF4-FFF2-40B4-BE49-F238E27FC236}">
                    <a16:creationId xmlns:a16="http://schemas.microsoft.com/office/drawing/2014/main" id="{E67C4FEA-DA94-401A-97AF-B0CAD3119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3" name="Freeform 135">
                <a:extLst>
                  <a:ext uri="{FF2B5EF4-FFF2-40B4-BE49-F238E27FC236}">
                    <a16:creationId xmlns:a16="http://schemas.microsoft.com/office/drawing/2014/main" id="{01885A6A-0064-4FF9-BA43-921F46573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4" name="Freeform 136">
                <a:extLst>
                  <a:ext uri="{FF2B5EF4-FFF2-40B4-BE49-F238E27FC236}">
                    <a16:creationId xmlns:a16="http://schemas.microsoft.com/office/drawing/2014/main" id="{A97E9025-D9E0-4635-BB05-61F263ED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5" name="Freeform 137">
                <a:extLst>
                  <a:ext uri="{FF2B5EF4-FFF2-40B4-BE49-F238E27FC236}">
                    <a16:creationId xmlns:a16="http://schemas.microsoft.com/office/drawing/2014/main" id="{79AE8BD9-528D-42F4-B065-FE46460C9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7"/>
                  <a:gd name="T17" fmla="*/ 54 w 5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Freeform 138">
                <a:extLst>
                  <a:ext uri="{FF2B5EF4-FFF2-40B4-BE49-F238E27FC236}">
                    <a16:creationId xmlns:a16="http://schemas.microsoft.com/office/drawing/2014/main" id="{F0EA081E-AE4E-43B1-AC0F-D155D6972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17"/>
                  <a:gd name="T20" fmla="*/ 19 w 19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7" name="Freeform 139">
                <a:extLst>
                  <a:ext uri="{FF2B5EF4-FFF2-40B4-BE49-F238E27FC236}">
                    <a16:creationId xmlns:a16="http://schemas.microsoft.com/office/drawing/2014/main" id="{4244DD83-ACFB-42B4-A07D-FBD894CE2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8" name="Freeform 140">
                <a:extLst>
                  <a:ext uri="{FF2B5EF4-FFF2-40B4-BE49-F238E27FC236}">
                    <a16:creationId xmlns:a16="http://schemas.microsoft.com/office/drawing/2014/main" id="{541DFD60-D7D4-49F0-A78A-DC42657A3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9" name="Freeform 141">
                <a:extLst>
                  <a:ext uri="{FF2B5EF4-FFF2-40B4-BE49-F238E27FC236}">
                    <a16:creationId xmlns:a16="http://schemas.microsoft.com/office/drawing/2014/main" id="{02C24C37-063F-40BE-BA08-9F2253FD9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"/>
                  <a:gd name="T34" fmla="*/ 0 h 17"/>
                  <a:gd name="T35" fmla="*/ 44 w 44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0" name="Freeform 142">
                <a:extLst>
                  <a:ext uri="{FF2B5EF4-FFF2-40B4-BE49-F238E27FC236}">
                    <a16:creationId xmlns:a16="http://schemas.microsoft.com/office/drawing/2014/main" id="{654E39C6-B9B1-4D69-81A3-0BA4F43CB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1" name="Freeform 143">
                <a:extLst>
                  <a:ext uri="{FF2B5EF4-FFF2-40B4-BE49-F238E27FC236}">
                    <a16:creationId xmlns:a16="http://schemas.microsoft.com/office/drawing/2014/main" id="{E4E51686-5EFB-4DB9-AB87-7D8ED6757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"/>
                  <a:gd name="T97" fmla="*/ 0 h 17"/>
                  <a:gd name="T98" fmla="*/ 20 w 20"/>
                  <a:gd name="T99" fmla="*/ 17 h 1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Freeform 144">
                <a:extLst>
                  <a:ext uri="{FF2B5EF4-FFF2-40B4-BE49-F238E27FC236}">
                    <a16:creationId xmlns:a16="http://schemas.microsoft.com/office/drawing/2014/main" id="{C0595B4D-5ABA-4565-8B27-216EC776F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38"/>
                  <a:gd name="T14" fmla="*/ 17 w 17"/>
                  <a:gd name="T15" fmla="*/ 38 h 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Freeform 145">
                <a:extLst>
                  <a:ext uri="{FF2B5EF4-FFF2-40B4-BE49-F238E27FC236}">
                    <a16:creationId xmlns:a16="http://schemas.microsoft.com/office/drawing/2014/main" id="{83812CBB-B85F-4D9C-ADC0-91164BE77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72"/>
                  <a:gd name="T14" fmla="*/ 17 w 1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4" name="Freeform 146">
                <a:extLst>
                  <a:ext uri="{FF2B5EF4-FFF2-40B4-BE49-F238E27FC236}">
                    <a16:creationId xmlns:a16="http://schemas.microsoft.com/office/drawing/2014/main" id="{6D557225-2FA5-4A6B-9C35-24B6FF621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41"/>
                  <a:gd name="T17" fmla="*/ 250 w 25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5" name="Freeform 147">
                <a:extLst>
                  <a:ext uri="{FF2B5EF4-FFF2-40B4-BE49-F238E27FC236}">
                    <a16:creationId xmlns:a16="http://schemas.microsoft.com/office/drawing/2014/main" id="{FD0177ED-4693-48E8-8F1A-B341AF442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7"/>
                  <a:gd name="T17" fmla="*/ 251 w 25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6" name="Freeform 148">
                <a:extLst>
                  <a:ext uri="{FF2B5EF4-FFF2-40B4-BE49-F238E27FC236}">
                    <a16:creationId xmlns:a16="http://schemas.microsoft.com/office/drawing/2014/main" id="{1DFEC1DC-C0BA-45E3-90A5-F5A485DE0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28"/>
                  <a:gd name="T17" fmla="*/ 223 w 223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60" name="Freeform 149">
              <a:extLst>
                <a:ext uri="{FF2B5EF4-FFF2-40B4-BE49-F238E27FC236}">
                  <a16:creationId xmlns:a16="http://schemas.microsoft.com/office/drawing/2014/main" id="{047CF9DA-E644-4E60-93D7-32C823842D99}"/>
                </a:ext>
              </a:extLst>
            </p:cNvPr>
            <p:cNvSpPr>
              <a:spLocks/>
            </p:cNvSpPr>
            <p:nvPr/>
          </p:nvSpPr>
          <p:spPr bwMode="auto">
            <a:xfrm rot="388125">
              <a:off x="1650" y="2349"/>
              <a:ext cx="2275" cy="1683"/>
            </a:xfrm>
            <a:custGeom>
              <a:avLst/>
              <a:gdLst>
                <a:gd name="T0" fmla="*/ 26994839 w 1082"/>
                <a:gd name="T1" fmla="*/ 2147483646 h 670"/>
                <a:gd name="T2" fmla="*/ 1191740 w 1082"/>
                <a:gd name="T3" fmla="*/ 2147483646 h 670"/>
                <a:gd name="T4" fmla="*/ 5268534 w 1082"/>
                <a:gd name="T5" fmla="*/ 2147483646 h 670"/>
                <a:gd name="T6" fmla="*/ 26994839 w 1082"/>
                <a:gd name="T7" fmla="*/ 2147483646 h 670"/>
                <a:gd name="T8" fmla="*/ 20000557 w 1082"/>
                <a:gd name="T9" fmla="*/ 2147483646 h 670"/>
                <a:gd name="T10" fmla="*/ 16938889 w 1082"/>
                <a:gd name="T11" fmla="*/ 2147483646 h 670"/>
                <a:gd name="T12" fmla="*/ 36134012 w 1082"/>
                <a:gd name="T13" fmla="*/ 2147483646 h 670"/>
                <a:gd name="T14" fmla="*/ 85902358 w 1082"/>
                <a:gd name="T15" fmla="*/ 2147483646 h 670"/>
                <a:gd name="T16" fmla="*/ 102401636 w 1082"/>
                <a:gd name="T17" fmla="*/ 2147483646 h 670"/>
                <a:gd name="T18" fmla="*/ 154392545 w 1082"/>
                <a:gd name="T19" fmla="*/ 2147483646 h 670"/>
                <a:gd name="T20" fmla="*/ 218712937 w 1082"/>
                <a:gd name="T21" fmla="*/ 2147483646 h 670"/>
                <a:gd name="T22" fmla="*/ 265711745 w 1082"/>
                <a:gd name="T23" fmla="*/ 2147483646 h 670"/>
                <a:gd name="T24" fmla="*/ 305251323 w 1082"/>
                <a:gd name="T25" fmla="*/ 2147483646 h 670"/>
                <a:gd name="T26" fmla="*/ 356737174 w 1082"/>
                <a:gd name="T27" fmla="*/ 2147483646 h 670"/>
                <a:gd name="T28" fmla="*/ 421845233 w 1082"/>
                <a:gd name="T29" fmla="*/ 2147483646 h 670"/>
                <a:gd name="T30" fmla="*/ 457993038 w 1082"/>
                <a:gd name="T31" fmla="*/ 2147483646 h 670"/>
                <a:gd name="T32" fmla="*/ 484994241 w 1082"/>
                <a:gd name="T33" fmla="*/ 2147483646 h 670"/>
                <a:gd name="T34" fmla="*/ 529471694 w 1082"/>
                <a:gd name="T35" fmla="*/ 2147483646 h 670"/>
                <a:gd name="T36" fmla="*/ 562282087 w 1082"/>
                <a:gd name="T37" fmla="*/ 2147483646 h 670"/>
                <a:gd name="T38" fmla="*/ 592671179 w 1082"/>
                <a:gd name="T39" fmla="*/ 2147483646 h 670"/>
                <a:gd name="T40" fmla="*/ 603171202 w 1082"/>
                <a:gd name="T41" fmla="*/ 2147483646 h 670"/>
                <a:gd name="T42" fmla="*/ 623011574 w 1082"/>
                <a:gd name="T43" fmla="*/ 2147483646 h 670"/>
                <a:gd name="T44" fmla="*/ 671590568 w 1082"/>
                <a:gd name="T45" fmla="*/ 2147483646 h 670"/>
                <a:gd name="T46" fmla="*/ 690851592 w 1082"/>
                <a:gd name="T47" fmla="*/ 2147483646 h 670"/>
                <a:gd name="T48" fmla="*/ 697881416 w 1082"/>
                <a:gd name="T49" fmla="*/ 2147483646 h 670"/>
                <a:gd name="T50" fmla="*/ 692045675 w 1082"/>
                <a:gd name="T51" fmla="*/ 2147483646 h 670"/>
                <a:gd name="T52" fmla="*/ 674621877 w 1082"/>
                <a:gd name="T53" fmla="*/ 2147483646 h 670"/>
                <a:gd name="T54" fmla="*/ 681651379 w 1082"/>
                <a:gd name="T55" fmla="*/ 2147483646 h 670"/>
                <a:gd name="T56" fmla="*/ 664414156 w 1082"/>
                <a:gd name="T57" fmla="*/ 1982797209 h 670"/>
                <a:gd name="T58" fmla="*/ 618474269 w 1082"/>
                <a:gd name="T59" fmla="*/ 1331216846 h 670"/>
                <a:gd name="T60" fmla="*/ 601288440 w 1082"/>
                <a:gd name="T61" fmla="*/ 568319823 h 670"/>
                <a:gd name="T62" fmla="*/ 555281321 w 1082"/>
                <a:gd name="T63" fmla="*/ 32938357 h 670"/>
                <a:gd name="T64" fmla="*/ 516641560 w 1082"/>
                <a:gd name="T65" fmla="*/ 82739186 h 670"/>
                <a:gd name="T66" fmla="*/ 487756688 w 1082"/>
                <a:gd name="T67" fmla="*/ 441975597 h 670"/>
                <a:gd name="T68" fmla="*/ 470270353 w 1082"/>
                <a:gd name="T69" fmla="*/ 334179916 h 670"/>
                <a:gd name="T70" fmla="*/ 441813713 w 1082"/>
                <a:gd name="T71" fmla="*/ 32938357 h 670"/>
                <a:gd name="T72" fmla="*/ 406508655 w 1082"/>
                <a:gd name="T73" fmla="*/ 62913260 h 670"/>
                <a:gd name="T74" fmla="*/ 373401231 w 1082"/>
                <a:gd name="T75" fmla="*/ 472269820 h 670"/>
                <a:gd name="T76" fmla="*/ 349736028 w 1082"/>
                <a:gd name="T77" fmla="*/ 618121165 h 670"/>
                <a:gd name="T78" fmla="*/ 310790731 w 1082"/>
                <a:gd name="T79" fmla="*/ 334179916 h 670"/>
                <a:gd name="T80" fmla="*/ 268492958 w 1082"/>
                <a:gd name="T81" fmla="*/ 459910197 h 670"/>
                <a:gd name="T82" fmla="*/ 232873996 w 1082"/>
                <a:gd name="T83" fmla="*/ 1060415489 h 670"/>
                <a:gd name="T84" fmla="*/ 199437019 w 1082"/>
                <a:gd name="T85" fmla="*/ 1047275675 h 670"/>
                <a:gd name="T86" fmla="*/ 149098429 w 1082"/>
                <a:gd name="T87" fmla="*/ 1015417083 h 670"/>
                <a:gd name="T88" fmla="*/ 109577013 w 1082"/>
                <a:gd name="T89" fmla="*/ 1351659207 h 670"/>
                <a:gd name="T90" fmla="*/ 80693785 w 1082"/>
                <a:gd name="T91" fmla="*/ 1962469111 h 670"/>
                <a:gd name="T92" fmla="*/ 63760452 w 1082"/>
                <a:gd name="T93" fmla="*/ 2147483646 h 670"/>
                <a:gd name="T94" fmla="*/ 62610862 w 1082"/>
                <a:gd name="T95" fmla="*/ 2147483646 h 67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82"/>
                <a:gd name="T145" fmla="*/ 0 h 670"/>
                <a:gd name="T146" fmla="*/ 1082 w 1082"/>
                <a:gd name="T147" fmla="*/ 670 h 67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82" h="670">
                  <a:moveTo>
                    <a:pt x="98" y="223"/>
                  </a:moveTo>
                  <a:lnTo>
                    <a:pt x="78" y="226"/>
                  </a:lnTo>
                  <a:lnTo>
                    <a:pt x="59" y="233"/>
                  </a:lnTo>
                  <a:lnTo>
                    <a:pt x="42" y="242"/>
                  </a:lnTo>
                  <a:lnTo>
                    <a:pt x="28" y="253"/>
                  </a:lnTo>
                  <a:lnTo>
                    <a:pt x="16" y="266"/>
                  </a:lnTo>
                  <a:lnTo>
                    <a:pt x="7" y="281"/>
                  </a:lnTo>
                  <a:lnTo>
                    <a:pt x="2" y="297"/>
                  </a:lnTo>
                  <a:lnTo>
                    <a:pt x="0" y="314"/>
                  </a:lnTo>
                  <a:lnTo>
                    <a:pt x="1" y="326"/>
                  </a:lnTo>
                  <a:lnTo>
                    <a:pt x="4" y="338"/>
                  </a:lnTo>
                  <a:lnTo>
                    <a:pt x="8" y="349"/>
                  </a:lnTo>
                  <a:lnTo>
                    <a:pt x="14" y="360"/>
                  </a:lnTo>
                  <a:lnTo>
                    <a:pt x="22" y="370"/>
                  </a:lnTo>
                  <a:lnTo>
                    <a:pt x="31" y="379"/>
                  </a:lnTo>
                  <a:lnTo>
                    <a:pt x="42" y="387"/>
                  </a:lnTo>
                  <a:lnTo>
                    <a:pt x="54" y="394"/>
                  </a:lnTo>
                  <a:lnTo>
                    <a:pt x="53" y="393"/>
                  </a:lnTo>
                  <a:lnTo>
                    <a:pt x="40" y="407"/>
                  </a:lnTo>
                  <a:lnTo>
                    <a:pt x="31" y="422"/>
                  </a:lnTo>
                  <a:lnTo>
                    <a:pt x="26" y="438"/>
                  </a:lnTo>
                  <a:lnTo>
                    <a:pt x="24" y="456"/>
                  </a:lnTo>
                  <a:lnTo>
                    <a:pt x="25" y="465"/>
                  </a:lnTo>
                  <a:lnTo>
                    <a:pt x="26" y="474"/>
                  </a:lnTo>
                  <a:lnTo>
                    <a:pt x="29" y="483"/>
                  </a:lnTo>
                  <a:lnTo>
                    <a:pt x="33" y="491"/>
                  </a:lnTo>
                  <a:lnTo>
                    <a:pt x="43" y="507"/>
                  </a:lnTo>
                  <a:lnTo>
                    <a:pt x="56" y="520"/>
                  </a:lnTo>
                  <a:lnTo>
                    <a:pt x="72" y="531"/>
                  </a:lnTo>
                  <a:lnTo>
                    <a:pt x="91" y="540"/>
                  </a:lnTo>
                  <a:lnTo>
                    <a:pt x="111" y="545"/>
                  </a:lnTo>
                  <a:lnTo>
                    <a:pt x="133" y="547"/>
                  </a:lnTo>
                  <a:lnTo>
                    <a:pt x="139" y="547"/>
                  </a:lnTo>
                  <a:lnTo>
                    <a:pt x="146" y="547"/>
                  </a:lnTo>
                  <a:lnTo>
                    <a:pt x="145" y="547"/>
                  </a:lnTo>
                  <a:lnTo>
                    <a:pt x="159" y="565"/>
                  </a:lnTo>
                  <a:lnTo>
                    <a:pt x="176" y="582"/>
                  </a:lnTo>
                  <a:lnTo>
                    <a:pt x="195" y="596"/>
                  </a:lnTo>
                  <a:lnTo>
                    <a:pt x="216" y="608"/>
                  </a:lnTo>
                  <a:lnTo>
                    <a:pt x="239" y="617"/>
                  </a:lnTo>
                  <a:lnTo>
                    <a:pt x="263" y="624"/>
                  </a:lnTo>
                  <a:lnTo>
                    <a:pt x="287" y="629"/>
                  </a:lnTo>
                  <a:lnTo>
                    <a:pt x="313" y="630"/>
                  </a:lnTo>
                  <a:lnTo>
                    <a:pt x="339" y="629"/>
                  </a:lnTo>
                  <a:lnTo>
                    <a:pt x="365" y="624"/>
                  </a:lnTo>
                  <a:lnTo>
                    <a:pt x="389" y="617"/>
                  </a:lnTo>
                  <a:lnTo>
                    <a:pt x="413" y="606"/>
                  </a:lnTo>
                  <a:lnTo>
                    <a:pt x="412" y="606"/>
                  </a:lnTo>
                  <a:lnTo>
                    <a:pt x="425" y="620"/>
                  </a:lnTo>
                  <a:lnTo>
                    <a:pt x="440" y="633"/>
                  </a:lnTo>
                  <a:lnTo>
                    <a:pt x="456" y="644"/>
                  </a:lnTo>
                  <a:lnTo>
                    <a:pt x="473" y="653"/>
                  </a:lnTo>
                  <a:lnTo>
                    <a:pt x="492" y="660"/>
                  </a:lnTo>
                  <a:lnTo>
                    <a:pt x="511" y="666"/>
                  </a:lnTo>
                  <a:lnTo>
                    <a:pt x="532" y="669"/>
                  </a:lnTo>
                  <a:lnTo>
                    <a:pt x="553" y="670"/>
                  </a:lnTo>
                  <a:lnTo>
                    <a:pt x="580" y="668"/>
                  </a:lnTo>
                  <a:lnTo>
                    <a:pt x="606" y="663"/>
                  </a:lnTo>
                  <a:lnTo>
                    <a:pt x="631" y="654"/>
                  </a:lnTo>
                  <a:lnTo>
                    <a:pt x="654" y="642"/>
                  </a:lnTo>
                  <a:lnTo>
                    <a:pt x="674" y="627"/>
                  </a:lnTo>
                  <a:lnTo>
                    <a:pt x="691" y="610"/>
                  </a:lnTo>
                  <a:lnTo>
                    <a:pt x="705" y="590"/>
                  </a:lnTo>
                  <a:lnTo>
                    <a:pt x="710" y="579"/>
                  </a:lnTo>
                  <a:lnTo>
                    <a:pt x="715" y="568"/>
                  </a:lnTo>
                  <a:lnTo>
                    <a:pt x="715" y="569"/>
                  </a:lnTo>
                  <a:lnTo>
                    <a:pt x="733" y="577"/>
                  </a:lnTo>
                  <a:lnTo>
                    <a:pt x="752" y="583"/>
                  </a:lnTo>
                  <a:lnTo>
                    <a:pt x="771" y="587"/>
                  </a:lnTo>
                  <a:lnTo>
                    <a:pt x="792" y="588"/>
                  </a:lnTo>
                  <a:lnTo>
                    <a:pt x="807" y="587"/>
                  </a:lnTo>
                  <a:lnTo>
                    <a:pt x="821" y="586"/>
                  </a:lnTo>
                  <a:lnTo>
                    <a:pt x="835" y="583"/>
                  </a:lnTo>
                  <a:lnTo>
                    <a:pt x="848" y="579"/>
                  </a:lnTo>
                  <a:lnTo>
                    <a:pt x="860" y="573"/>
                  </a:lnTo>
                  <a:lnTo>
                    <a:pt x="872" y="567"/>
                  </a:lnTo>
                  <a:lnTo>
                    <a:pt x="894" y="553"/>
                  </a:lnTo>
                  <a:lnTo>
                    <a:pt x="903" y="544"/>
                  </a:lnTo>
                  <a:lnTo>
                    <a:pt x="911" y="535"/>
                  </a:lnTo>
                  <a:lnTo>
                    <a:pt x="919" y="525"/>
                  </a:lnTo>
                  <a:lnTo>
                    <a:pt x="925" y="514"/>
                  </a:lnTo>
                  <a:lnTo>
                    <a:pt x="930" y="503"/>
                  </a:lnTo>
                  <a:lnTo>
                    <a:pt x="933" y="491"/>
                  </a:lnTo>
                  <a:lnTo>
                    <a:pt x="935" y="479"/>
                  </a:lnTo>
                  <a:lnTo>
                    <a:pt x="936" y="467"/>
                  </a:lnTo>
                  <a:lnTo>
                    <a:pt x="936" y="466"/>
                  </a:lnTo>
                  <a:lnTo>
                    <a:pt x="952" y="464"/>
                  </a:lnTo>
                  <a:lnTo>
                    <a:pt x="966" y="460"/>
                  </a:lnTo>
                  <a:lnTo>
                    <a:pt x="981" y="455"/>
                  </a:lnTo>
                  <a:lnTo>
                    <a:pt x="994" y="450"/>
                  </a:lnTo>
                  <a:lnTo>
                    <a:pt x="1019" y="436"/>
                  </a:lnTo>
                  <a:lnTo>
                    <a:pt x="1041" y="418"/>
                  </a:lnTo>
                  <a:lnTo>
                    <a:pt x="1050" y="409"/>
                  </a:lnTo>
                  <a:lnTo>
                    <a:pt x="1058" y="398"/>
                  </a:lnTo>
                  <a:lnTo>
                    <a:pt x="1065" y="387"/>
                  </a:lnTo>
                  <a:lnTo>
                    <a:pt x="1071" y="376"/>
                  </a:lnTo>
                  <a:lnTo>
                    <a:pt x="1076" y="364"/>
                  </a:lnTo>
                  <a:lnTo>
                    <a:pt x="1079" y="351"/>
                  </a:lnTo>
                  <a:lnTo>
                    <a:pt x="1081" y="338"/>
                  </a:lnTo>
                  <a:lnTo>
                    <a:pt x="1082" y="325"/>
                  </a:lnTo>
                  <a:lnTo>
                    <a:pt x="1081" y="313"/>
                  </a:lnTo>
                  <a:lnTo>
                    <a:pt x="1080" y="301"/>
                  </a:lnTo>
                  <a:lnTo>
                    <a:pt x="1077" y="290"/>
                  </a:lnTo>
                  <a:lnTo>
                    <a:pt x="1073" y="279"/>
                  </a:lnTo>
                  <a:lnTo>
                    <a:pt x="1068" y="268"/>
                  </a:lnTo>
                  <a:lnTo>
                    <a:pt x="1062" y="258"/>
                  </a:lnTo>
                  <a:lnTo>
                    <a:pt x="1047" y="238"/>
                  </a:lnTo>
                  <a:lnTo>
                    <a:pt x="1046" y="238"/>
                  </a:lnTo>
                  <a:lnTo>
                    <a:pt x="1051" y="227"/>
                  </a:lnTo>
                  <a:lnTo>
                    <a:pt x="1054" y="216"/>
                  </a:lnTo>
                  <a:lnTo>
                    <a:pt x="1056" y="204"/>
                  </a:lnTo>
                  <a:lnTo>
                    <a:pt x="1057" y="193"/>
                  </a:lnTo>
                  <a:lnTo>
                    <a:pt x="1055" y="174"/>
                  </a:lnTo>
                  <a:lnTo>
                    <a:pt x="1050" y="156"/>
                  </a:lnTo>
                  <a:lnTo>
                    <a:pt x="1041" y="140"/>
                  </a:lnTo>
                  <a:lnTo>
                    <a:pt x="1030" y="125"/>
                  </a:lnTo>
                  <a:lnTo>
                    <a:pt x="1016" y="111"/>
                  </a:lnTo>
                  <a:lnTo>
                    <a:pt x="999" y="100"/>
                  </a:lnTo>
                  <a:lnTo>
                    <a:pt x="980" y="91"/>
                  </a:lnTo>
                  <a:lnTo>
                    <a:pt x="959" y="84"/>
                  </a:lnTo>
                  <a:lnTo>
                    <a:pt x="953" y="66"/>
                  </a:lnTo>
                  <a:lnTo>
                    <a:pt x="944" y="50"/>
                  </a:lnTo>
                  <a:lnTo>
                    <a:pt x="932" y="36"/>
                  </a:lnTo>
                  <a:lnTo>
                    <a:pt x="917" y="24"/>
                  </a:lnTo>
                  <a:lnTo>
                    <a:pt x="900" y="14"/>
                  </a:lnTo>
                  <a:lnTo>
                    <a:pt x="881" y="6"/>
                  </a:lnTo>
                  <a:lnTo>
                    <a:pt x="861" y="2"/>
                  </a:lnTo>
                  <a:lnTo>
                    <a:pt x="839" y="0"/>
                  </a:lnTo>
                  <a:lnTo>
                    <a:pt x="826" y="1"/>
                  </a:lnTo>
                  <a:lnTo>
                    <a:pt x="813" y="2"/>
                  </a:lnTo>
                  <a:lnTo>
                    <a:pt x="801" y="5"/>
                  </a:lnTo>
                  <a:lnTo>
                    <a:pt x="789" y="9"/>
                  </a:lnTo>
                  <a:lnTo>
                    <a:pt x="777" y="15"/>
                  </a:lnTo>
                  <a:lnTo>
                    <a:pt x="766" y="21"/>
                  </a:lnTo>
                  <a:lnTo>
                    <a:pt x="756" y="28"/>
                  </a:lnTo>
                  <a:lnTo>
                    <a:pt x="747" y="36"/>
                  </a:lnTo>
                  <a:lnTo>
                    <a:pt x="739" y="28"/>
                  </a:lnTo>
                  <a:lnTo>
                    <a:pt x="729" y="21"/>
                  </a:lnTo>
                  <a:lnTo>
                    <a:pt x="719" y="15"/>
                  </a:lnTo>
                  <a:lnTo>
                    <a:pt x="708" y="9"/>
                  </a:lnTo>
                  <a:lnTo>
                    <a:pt x="697" y="5"/>
                  </a:lnTo>
                  <a:lnTo>
                    <a:pt x="685" y="2"/>
                  </a:lnTo>
                  <a:lnTo>
                    <a:pt x="673" y="1"/>
                  </a:lnTo>
                  <a:lnTo>
                    <a:pt x="660" y="0"/>
                  </a:lnTo>
                  <a:lnTo>
                    <a:pt x="645" y="1"/>
                  </a:lnTo>
                  <a:lnTo>
                    <a:pt x="630" y="4"/>
                  </a:lnTo>
                  <a:lnTo>
                    <a:pt x="616" y="8"/>
                  </a:lnTo>
                  <a:lnTo>
                    <a:pt x="602" y="14"/>
                  </a:lnTo>
                  <a:lnTo>
                    <a:pt x="590" y="21"/>
                  </a:lnTo>
                  <a:lnTo>
                    <a:pt x="579" y="30"/>
                  </a:lnTo>
                  <a:lnTo>
                    <a:pt x="570" y="40"/>
                  </a:lnTo>
                  <a:lnTo>
                    <a:pt x="562" y="51"/>
                  </a:lnTo>
                  <a:lnTo>
                    <a:pt x="562" y="53"/>
                  </a:lnTo>
                  <a:lnTo>
                    <a:pt x="542" y="39"/>
                  </a:lnTo>
                  <a:lnTo>
                    <a:pt x="519" y="29"/>
                  </a:lnTo>
                  <a:lnTo>
                    <a:pt x="507" y="25"/>
                  </a:lnTo>
                  <a:lnTo>
                    <a:pt x="495" y="22"/>
                  </a:lnTo>
                  <a:lnTo>
                    <a:pt x="482" y="21"/>
                  </a:lnTo>
                  <a:lnTo>
                    <a:pt x="469" y="20"/>
                  </a:lnTo>
                  <a:lnTo>
                    <a:pt x="451" y="21"/>
                  </a:lnTo>
                  <a:lnTo>
                    <a:pt x="433" y="24"/>
                  </a:lnTo>
                  <a:lnTo>
                    <a:pt x="416" y="29"/>
                  </a:lnTo>
                  <a:lnTo>
                    <a:pt x="400" y="36"/>
                  </a:lnTo>
                  <a:lnTo>
                    <a:pt x="385" y="45"/>
                  </a:lnTo>
                  <a:lnTo>
                    <a:pt x="372" y="55"/>
                  </a:lnTo>
                  <a:lnTo>
                    <a:pt x="361" y="67"/>
                  </a:lnTo>
                  <a:lnTo>
                    <a:pt x="351" y="80"/>
                  </a:lnTo>
                  <a:lnTo>
                    <a:pt x="350" y="81"/>
                  </a:lnTo>
                  <a:lnTo>
                    <a:pt x="330" y="72"/>
                  </a:lnTo>
                  <a:lnTo>
                    <a:pt x="309" y="66"/>
                  </a:lnTo>
                  <a:lnTo>
                    <a:pt x="287" y="62"/>
                  </a:lnTo>
                  <a:lnTo>
                    <a:pt x="265" y="61"/>
                  </a:lnTo>
                  <a:lnTo>
                    <a:pt x="248" y="62"/>
                  </a:lnTo>
                  <a:lnTo>
                    <a:pt x="231" y="64"/>
                  </a:lnTo>
                  <a:lnTo>
                    <a:pt x="215" y="67"/>
                  </a:lnTo>
                  <a:lnTo>
                    <a:pt x="199" y="72"/>
                  </a:lnTo>
                  <a:lnTo>
                    <a:pt x="184" y="78"/>
                  </a:lnTo>
                  <a:lnTo>
                    <a:pt x="170" y="85"/>
                  </a:lnTo>
                  <a:lnTo>
                    <a:pt x="157" y="94"/>
                  </a:lnTo>
                  <a:lnTo>
                    <a:pt x="145" y="103"/>
                  </a:lnTo>
                  <a:lnTo>
                    <a:pt x="134" y="113"/>
                  </a:lnTo>
                  <a:lnTo>
                    <a:pt x="125" y="124"/>
                  </a:lnTo>
                  <a:lnTo>
                    <a:pt x="116" y="136"/>
                  </a:lnTo>
                  <a:lnTo>
                    <a:pt x="109" y="148"/>
                  </a:lnTo>
                  <a:lnTo>
                    <a:pt x="104" y="161"/>
                  </a:lnTo>
                  <a:lnTo>
                    <a:pt x="99" y="175"/>
                  </a:lnTo>
                  <a:lnTo>
                    <a:pt x="97" y="189"/>
                  </a:lnTo>
                  <a:lnTo>
                    <a:pt x="96" y="204"/>
                  </a:lnTo>
                  <a:lnTo>
                    <a:pt x="96" y="214"/>
                  </a:lnTo>
                  <a:lnTo>
                    <a:pt x="97" y="223"/>
                  </a:lnTo>
                  <a:lnTo>
                    <a:pt x="98" y="223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2" name="Rectangle 152">
            <a:extLst>
              <a:ext uri="{FF2B5EF4-FFF2-40B4-BE49-F238E27FC236}">
                <a16:creationId xmlns:a16="http://schemas.microsoft.com/office/drawing/2014/main" id="{EC25A6E8-8B04-4BF7-A44A-9ED894781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229600" cy="1714500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2250" dirty="0"/>
              <a:t>Electric telegraph networks exploded</a:t>
            </a:r>
          </a:p>
          <a:p>
            <a:pPr lvl="1" indent="-260747"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Message switching &amp; </a:t>
            </a:r>
            <a:r>
              <a:rPr lang="en-US" altLang="x-none" sz="1800" dirty="0">
                <a:solidFill>
                  <a:srgbClr val="FF0000"/>
                </a:solidFill>
              </a:rPr>
              <a:t>Store-and-Forward</a:t>
            </a:r>
            <a:r>
              <a:rPr lang="en-US" altLang="x-none" sz="1800" dirty="0"/>
              <a:t> operation</a:t>
            </a:r>
          </a:p>
          <a:p>
            <a:pPr lvl="1" indent="-260747"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Key elements:  Framing, Multiplexing, Addressing, Routing, Forwarding</a:t>
            </a:r>
          </a:p>
        </p:txBody>
      </p:sp>
      <p:sp>
        <p:nvSpPr>
          <p:cNvPr id="12293" name="Rectangle 154">
            <a:extLst>
              <a:ext uri="{FF2B5EF4-FFF2-40B4-BE49-F238E27FC236}">
                <a16:creationId xmlns:a16="http://schemas.microsoft.com/office/drawing/2014/main" id="{8547F269-40A6-4CAF-9F6F-82ED5430B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925"/>
              <a:t>Electric Telegraph Networks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76ADE4EF-99CD-42D5-A5BA-83ED20F6F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5225" y="92075"/>
            <a:ext cx="5565775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Elements of Telegraph Networks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FCB3F52C-E010-47B1-9B0F-32DB91714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5225" y="1014413"/>
            <a:ext cx="6416675" cy="3514725"/>
          </a:xfrm>
        </p:spPr>
        <p:txBody>
          <a:bodyPr/>
          <a:lstStyle/>
          <a:p>
            <a:pPr eaLnBrk="1" hangingPunct="1"/>
            <a:r>
              <a:rPr lang="en-US" altLang="en-US"/>
              <a:t>Digital transmission</a:t>
            </a:r>
          </a:p>
          <a:p>
            <a:pPr lvl="1" eaLnBrk="1" hangingPunct="1"/>
            <a:r>
              <a:rPr lang="en-US" altLang="en-US" sz="1800"/>
              <a:t>Text messages converted into symbols </a:t>
            </a:r>
          </a:p>
          <a:p>
            <a:pPr lvl="1" eaLnBrk="1" hangingPunct="1"/>
            <a:r>
              <a:rPr lang="en-US" altLang="en-US" sz="1800"/>
              <a:t>Transmission system designed to convey symbols</a:t>
            </a:r>
            <a:endParaRPr lang="en-US" altLang="en-US" sz="1800" i="1"/>
          </a:p>
          <a:p>
            <a:pPr eaLnBrk="1" hangingPunct="1">
              <a:spcBef>
                <a:spcPts val="600"/>
              </a:spcBef>
            </a:pPr>
            <a:r>
              <a:rPr lang="en-US" altLang="en-US"/>
              <a:t>Multiplexing</a:t>
            </a:r>
          </a:p>
          <a:p>
            <a:pPr lvl="1" eaLnBrk="1" hangingPunct="1"/>
            <a:r>
              <a:rPr lang="en-US" altLang="en-US" sz="1800" i="1"/>
              <a:t>Framing</a:t>
            </a:r>
            <a:r>
              <a:rPr lang="en-US" altLang="en-US" sz="1800"/>
              <a:t> needed to recover text characters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/>
              <a:t>Message Switching</a:t>
            </a:r>
            <a:r>
              <a:rPr lang="en-US" altLang="en-US" i="1"/>
              <a:t> </a:t>
            </a:r>
          </a:p>
          <a:p>
            <a:pPr lvl="1" eaLnBrk="1" hangingPunct="1"/>
            <a:r>
              <a:rPr lang="en-US" altLang="en-US" sz="1800"/>
              <a:t>Messages contain source &amp; destination </a:t>
            </a:r>
            <a:r>
              <a:rPr lang="en-US" altLang="en-US" sz="1800" i="1"/>
              <a:t>addresses</a:t>
            </a:r>
          </a:p>
          <a:p>
            <a:pPr lvl="1" eaLnBrk="1" hangingPunct="1"/>
            <a:r>
              <a:rPr lang="en-US" altLang="en-US" sz="1800" i="1"/>
              <a:t>Store-and-Forward: m</a:t>
            </a:r>
            <a:r>
              <a:rPr lang="en-US" altLang="en-US" sz="1800"/>
              <a:t>essages forwarded hop-by-hop across network</a:t>
            </a:r>
          </a:p>
          <a:p>
            <a:pPr lvl="1" eaLnBrk="1" hangingPunct="1"/>
            <a:r>
              <a:rPr lang="en-US" altLang="en-US" sz="1800" i="1"/>
              <a:t>Routing</a:t>
            </a:r>
            <a:r>
              <a:rPr lang="en-US" altLang="en-US" sz="1800"/>
              <a:t> according to destination address</a:t>
            </a:r>
          </a:p>
        </p:txBody>
      </p:sp>
      <p:grpSp>
        <p:nvGrpSpPr>
          <p:cNvPr id="28675" name="Group 12">
            <a:extLst>
              <a:ext uri="{FF2B5EF4-FFF2-40B4-BE49-F238E27FC236}">
                <a16:creationId xmlns:a16="http://schemas.microsoft.com/office/drawing/2014/main" id="{66558574-BC86-4C11-848C-5C1CC12430BC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4A764E3-1F8B-45FD-B033-54F671C651E2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225741-8CE5-48C8-9A0E-470E3F9C1F11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7EC50DD6-6A5E-41E6-851E-B40079744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925" dirty="0"/>
              <a:t>Bell’s Telephone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A61B01D-5802-45EB-B775-F0B3B5CF03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009650"/>
            <a:ext cx="8502650" cy="2589213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dirty="0"/>
              <a:t>Alexander G. Bell (1876) working on harmonic telegraph to multiplexing discovered voice signals can be transmitted directly</a:t>
            </a:r>
          </a:p>
          <a:p>
            <a:pPr lvl="1" indent="-260747"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Microphone converts voice pressure variation into </a:t>
            </a:r>
            <a:r>
              <a:rPr lang="en-US" altLang="x-none" sz="1800" i="1" dirty="0"/>
              <a:t>analogous</a:t>
            </a:r>
            <a:r>
              <a:rPr lang="en-US" altLang="x-none" sz="1800" dirty="0"/>
              <a:t> electrical signal</a:t>
            </a:r>
          </a:p>
          <a:p>
            <a:pPr lvl="1" indent="-260747"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Loudspeaker converts electrical signal back into sound </a:t>
            </a:r>
          </a:p>
          <a:p>
            <a:pPr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dirty="0"/>
              <a:t>Basic telephone service involves two-way, real-time transmission of voice signals across a network</a:t>
            </a:r>
          </a:p>
          <a:p>
            <a:pPr lvl="1"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Signaling required to establish a call</a:t>
            </a:r>
          </a:p>
        </p:txBody>
      </p:sp>
      <p:grpSp>
        <p:nvGrpSpPr>
          <p:cNvPr id="30723" name="Group 19">
            <a:extLst>
              <a:ext uri="{FF2B5EF4-FFF2-40B4-BE49-F238E27FC236}">
                <a16:creationId xmlns:a16="http://schemas.microsoft.com/office/drawing/2014/main" id="{FD1515E3-BFE3-4ADE-9A62-811CC758E417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3759200"/>
            <a:ext cx="4686300" cy="744538"/>
            <a:chOff x="720" y="2976"/>
            <a:chExt cx="3936" cy="625"/>
          </a:xfrm>
        </p:grpSpPr>
        <p:sp>
          <p:nvSpPr>
            <p:cNvPr id="30724" name="AutoShape 20">
              <a:extLst>
                <a:ext uri="{FF2B5EF4-FFF2-40B4-BE49-F238E27FC236}">
                  <a16:creationId xmlns:a16="http://schemas.microsoft.com/office/drawing/2014/main" id="{4EB49281-A99F-4157-8C5E-C355F03E5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3006"/>
              <a:ext cx="217" cy="296"/>
            </a:xfrm>
            <a:prstGeom prst="triangle">
              <a:avLst>
                <a:gd name="adj" fmla="val 499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0725" name="Line 21">
              <a:extLst>
                <a:ext uri="{FF2B5EF4-FFF2-40B4-BE49-F238E27FC236}">
                  <a16:creationId xmlns:a16="http://schemas.microsoft.com/office/drawing/2014/main" id="{4F685626-81E1-4E41-87FD-2E82CCD21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4" y="2998"/>
              <a:ext cx="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6" name="Oval 22">
              <a:extLst>
                <a:ext uri="{FF2B5EF4-FFF2-40B4-BE49-F238E27FC236}">
                  <a16:creationId xmlns:a16="http://schemas.microsoft.com/office/drawing/2014/main" id="{1A1B51CF-16C4-4837-B937-D70DB810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3006"/>
              <a:ext cx="64" cy="8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0727" name="Oval 23">
              <a:extLst>
                <a:ext uri="{FF2B5EF4-FFF2-40B4-BE49-F238E27FC236}">
                  <a16:creationId xmlns:a16="http://schemas.microsoft.com/office/drawing/2014/main" id="{EDF54DF7-B6A7-40ED-8569-47E8366D9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3006"/>
              <a:ext cx="64" cy="8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0728" name="Line 24">
              <a:extLst>
                <a:ext uri="{FF2B5EF4-FFF2-40B4-BE49-F238E27FC236}">
                  <a16:creationId xmlns:a16="http://schemas.microsoft.com/office/drawing/2014/main" id="{8A7E90AA-0594-4430-A1F7-8547DA15E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3184"/>
              <a:ext cx="3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Rectangle 25">
              <a:extLst>
                <a:ext uri="{FF2B5EF4-FFF2-40B4-BE49-F238E27FC236}">
                  <a16:creationId xmlns:a16="http://schemas.microsoft.com/office/drawing/2014/main" id="{128EB4A4-40C8-4D52-A4C2-E87E21FC2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3312"/>
              <a:ext cx="285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Signaling + voice signal transfer</a:t>
              </a:r>
            </a:p>
          </p:txBody>
        </p:sp>
        <p:sp>
          <p:nvSpPr>
            <p:cNvPr id="30730" name="AutoShape 26">
              <a:extLst>
                <a:ext uri="{FF2B5EF4-FFF2-40B4-BE49-F238E27FC236}">
                  <a16:creationId xmlns:a16="http://schemas.microsoft.com/office/drawing/2014/main" id="{E11E1C36-45EA-43F8-8BB2-F34DF3046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" y="2985"/>
              <a:ext cx="217" cy="295"/>
            </a:xfrm>
            <a:prstGeom prst="triangle">
              <a:avLst>
                <a:gd name="adj" fmla="val 499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0731" name="Line 27">
              <a:extLst>
                <a:ext uri="{FF2B5EF4-FFF2-40B4-BE49-F238E27FC236}">
                  <a16:creationId xmlns:a16="http://schemas.microsoft.com/office/drawing/2014/main" id="{4279736A-035C-4F18-87CD-E516195BC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" y="2976"/>
              <a:ext cx="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Oval 28">
              <a:extLst>
                <a:ext uri="{FF2B5EF4-FFF2-40B4-BE49-F238E27FC236}">
                  <a16:creationId xmlns:a16="http://schemas.microsoft.com/office/drawing/2014/main" id="{5613DEB5-0694-4E0F-BFEA-3B7DE2C70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2985"/>
              <a:ext cx="64" cy="8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30733" name="Oval 29">
              <a:extLst>
                <a:ext uri="{FF2B5EF4-FFF2-40B4-BE49-F238E27FC236}">
                  <a16:creationId xmlns:a16="http://schemas.microsoft.com/office/drawing/2014/main" id="{1FD0A3F9-9CD3-42D3-B6A2-BBC353FD9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985"/>
              <a:ext cx="64" cy="8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4">
            <a:extLst>
              <a:ext uri="{FF2B5EF4-FFF2-40B4-BE49-F238E27FC236}">
                <a16:creationId xmlns:a16="http://schemas.microsoft.com/office/drawing/2014/main" id="{FC04961B-1B5D-495D-A2A4-DD68B2A4B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925" dirty="0"/>
              <a:t>The </a:t>
            </a:r>
            <a:r>
              <a:rPr lang="en-US" altLang="x-none" sz="2925" i="1" dirty="0"/>
              <a:t>N</a:t>
            </a:r>
            <a:r>
              <a:rPr lang="en-US" altLang="x-none" sz="2925" baseline="30000" dirty="0"/>
              <a:t>2</a:t>
            </a:r>
            <a:r>
              <a:rPr lang="en-US" altLang="x-none" sz="2925" dirty="0"/>
              <a:t> Problem</a:t>
            </a:r>
          </a:p>
        </p:txBody>
      </p:sp>
      <p:sp>
        <p:nvSpPr>
          <p:cNvPr id="32770" name="Rectangle 43">
            <a:extLst>
              <a:ext uri="{FF2B5EF4-FFF2-40B4-BE49-F238E27FC236}">
                <a16:creationId xmlns:a16="http://schemas.microsoft.com/office/drawing/2014/main" id="{6CB8D433-1795-4C05-81AE-B60C3BA41E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84200" y="1046163"/>
            <a:ext cx="8189913" cy="1824037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Initially, p2p direct communications - for </a:t>
            </a:r>
            <a:r>
              <a:rPr lang="en-US" altLang="en-US" i="1"/>
              <a:t>N</a:t>
            </a:r>
            <a:r>
              <a:rPr lang="en-US" altLang="en-US"/>
              <a:t> users to be fully connected </a:t>
            </a:r>
            <a:r>
              <a:rPr lang="en-US" altLang="en-US" i="1"/>
              <a:t>directly</a:t>
            </a:r>
          </a:p>
          <a:p>
            <a:pPr lvl="1" eaLnBrk="1" hangingPunct="1"/>
            <a:r>
              <a:rPr lang="en-US" altLang="en-US" sz="1800">
                <a:solidFill>
                  <a:srgbClr val="3366CC"/>
                </a:solidFill>
              </a:rPr>
              <a:t>Requires too much space for cables</a:t>
            </a:r>
          </a:p>
          <a:p>
            <a:pPr lvl="1" eaLnBrk="1" hangingPunct="1"/>
            <a:r>
              <a:rPr lang="en-US" altLang="en-US" sz="1800">
                <a:solidFill>
                  <a:srgbClr val="3366CC"/>
                </a:solidFill>
              </a:rPr>
              <a:t>Inefficient &amp; costly since connections not always on</a:t>
            </a:r>
          </a:p>
        </p:txBody>
      </p:sp>
      <p:sp>
        <p:nvSpPr>
          <p:cNvPr id="32771" name="Text Box 75">
            <a:extLst>
              <a:ext uri="{FF2B5EF4-FFF2-40B4-BE49-F238E27FC236}">
                <a16:creationId xmlns:a16="http://schemas.microsoft.com/office/drawing/2014/main" id="{7D9EB461-59E6-4160-9B1E-086252961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3462338"/>
            <a:ext cx="19351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500" i="1"/>
              <a:t>N</a:t>
            </a:r>
            <a:r>
              <a:rPr lang="en-US" altLang="en-US" sz="1500"/>
              <a:t> = 1000</a:t>
            </a:r>
          </a:p>
          <a:p>
            <a:pPr algn="ctr" eaLnBrk="1" hangingPunct="1"/>
            <a:r>
              <a:rPr lang="en-US" altLang="en-US" sz="1500" i="1"/>
              <a:t>N</a:t>
            </a:r>
            <a:r>
              <a:rPr lang="en-US" altLang="en-US" sz="1500"/>
              <a:t>(</a:t>
            </a:r>
            <a:r>
              <a:rPr lang="en-US" altLang="en-US" sz="1500" i="1"/>
              <a:t>N</a:t>
            </a:r>
            <a:r>
              <a:rPr lang="en-US" altLang="en-US" sz="1500"/>
              <a:t> – 1)/2 = 499500</a:t>
            </a:r>
          </a:p>
        </p:txBody>
      </p:sp>
      <p:grpSp>
        <p:nvGrpSpPr>
          <p:cNvPr id="32772" name="Group 85">
            <a:extLst>
              <a:ext uri="{FF2B5EF4-FFF2-40B4-BE49-F238E27FC236}">
                <a16:creationId xmlns:a16="http://schemas.microsoft.com/office/drawing/2014/main" id="{38BAF934-2EE1-43CB-93F5-58B920DD9846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2549525"/>
            <a:ext cx="2546350" cy="2176463"/>
            <a:chOff x="1056" y="2255"/>
            <a:chExt cx="2736" cy="2081"/>
          </a:xfrm>
        </p:grpSpPr>
        <p:grpSp>
          <p:nvGrpSpPr>
            <p:cNvPr id="32774" name="Group 44">
              <a:extLst>
                <a:ext uri="{FF2B5EF4-FFF2-40B4-BE49-F238E27FC236}">
                  <a16:creationId xmlns:a16="http://schemas.microsoft.com/office/drawing/2014/main" id="{DBC5F534-7A67-49A4-AAC6-6DE202584A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024"/>
              <a:ext cx="232" cy="140"/>
              <a:chOff x="1861" y="2522"/>
              <a:chExt cx="232" cy="140"/>
            </a:xfrm>
          </p:grpSpPr>
          <p:sp>
            <p:nvSpPr>
              <p:cNvPr id="32811" name="AutoShape 30">
                <a:extLst>
                  <a:ext uri="{FF2B5EF4-FFF2-40B4-BE49-F238E27FC236}">
                    <a16:creationId xmlns:a16="http://schemas.microsoft.com/office/drawing/2014/main" id="{249738C0-14DC-467B-BFB7-D8EA288A9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9" y="2526"/>
                <a:ext cx="136" cy="136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2812" name="Line 31">
                <a:extLst>
                  <a:ext uri="{FF2B5EF4-FFF2-40B4-BE49-F238E27FC236}">
                    <a16:creationId xmlns:a16="http://schemas.microsoft.com/office/drawing/2014/main" id="{852580FA-D74A-4E38-A200-B4B8AA3D5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522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3" name="Oval 32">
                <a:extLst>
                  <a:ext uri="{FF2B5EF4-FFF2-40B4-BE49-F238E27FC236}">
                    <a16:creationId xmlns:a16="http://schemas.microsoft.com/office/drawing/2014/main" id="{D3392367-6796-453A-A158-833D6B48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3" y="2526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2814" name="Oval 33">
                <a:extLst>
                  <a:ext uri="{FF2B5EF4-FFF2-40B4-BE49-F238E27FC236}">
                    <a16:creationId xmlns:a16="http://schemas.microsoft.com/office/drawing/2014/main" id="{7DDBD067-9956-49D9-9275-BC8992BE5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26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32775" name="Group 45">
              <a:extLst>
                <a:ext uri="{FF2B5EF4-FFF2-40B4-BE49-F238E27FC236}">
                  <a16:creationId xmlns:a16="http://schemas.microsoft.com/office/drawing/2014/main" id="{EB9BE082-A174-417F-864D-3B3419CED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2592"/>
              <a:ext cx="232" cy="140"/>
              <a:chOff x="1861" y="2522"/>
              <a:chExt cx="232" cy="140"/>
            </a:xfrm>
          </p:grpSpPr>
          <p:sp>
            <p:nvSpPr>
              <p:cNvPr id="32807" name="AutoShape 46">
                <a:extLst>
                  <a:ext uri="{FF2B5EF4-FFF2-40B4-BE49-F238E27FC236}">
                    <a16:creationId xmlns:a16="http://schemas.microsoft.com/office/drawing/2014/main" id="{F5573296-E738-4EEE-97CD-2B039C5AC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9" y="2526"/>
                <a:ext cx="136" cy="136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2808" name="Line 47">
                <a:extLst>
                  <a:ext uri="{FF2B5EF4-FFF2-40B4-BE49-F238E27FC236}">
                    <a16:creationId xmlns:a16="http://schemas.microsoft.com/office/drawing/2014/main" id="{4863826D-07D7-4506-A4C5-6082773D1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522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Oval 48">
                <a:extLst>
                  <a:ext uri="{FF2B5EF4-FFF2-40B4-BE49-F238E27FC236}">
                    <a16:creationId xmlns:a16="http://schemas.microsoft.com/office/drawing/2014/main" id="{4B331FA4-C9F4-4DA1-92B2-382607FDD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3" y="2526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2810" name="Oval 49">
                <a:extLst>
                  <a:ext uri="{FF2B5EF4-FFF2-40B4-BE49-F238E27FC236}">
                    <a16:creationId xmlns:a16="http://schemas.microsoft.com/office/drawing/2014/main" id="{284D0B57-2783-4B2C-BC56-63C9D9E60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26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32776" name="Group 50">
              <a:extLst>
                <a:ext uri="{FF2B5EF4-FFF2-40B4-BE49-F238E27FC236}">
                  <a16:creationId xmlns:a16="http://schemas.microsoft.com/office/drawing/2014/main" id="{B79282BA-D699-434C-9BB8-386B138E58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3028"/>
              <a:ext cx="232" cy="140"/>
              <a:chOff x="1861" y="2522"/>
              <a:chExt cx="232" cy="140"/>
            </a:xfrm>
          </p:grpSpPr>
          <p:sp>
            <p:nvSpPr>
              <p:cNvPr id="32803" name="AutoShape 51">
                <a:extLst>
                  <a:ext uri="{FF2B5EF4-FFF2-40B4-BE49-F238E27FC236}">
                    <a16:creationId xmlns:a16="http://schemas.microsoft.com/office/drawing/2014/main" id="{6541A949-C8FE-432B-936F-484BB29B0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9" y="2526"/>
                <a:ext cx="136" cy="136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2804" name="Line 52">
                <a:extLst>
                  <a:ext uri="{FF2B5EF4-FFF2-40B4-BE49-F238E27FC236}">
                    <a16:creationId xmlns:a16="http://schemas.microsoft.com/office/drawing/2014/main" id="{75413894-5949-42A6-8797-59ABF859A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522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Oval 53">
                <a:extLst>
                  <a:ext uri="{FF2B5EF4-FFF2-40B4-BE49-F238E27FC236}">
                    <a16:creationId xmlns:a16="http://schemas.microsoft.com/office/drawing/2014/main" id="{BCAF487A-2326-42A5-BB34-8F252A12F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3" y="2526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2806" name="Oval 54">
                <a:extLst>
                  <a:ext uri="{FF2B5EF4-FFF2-40B4-BE49-F238E27FC236}">
                    <a16:creationId xmlns:a16="http://schemas.microsoft.com/office/drawing/2014/main" id="{10BBFD1D-EDB1-47C0-A234-082DF5569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26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32777" name="Group 55">
              <a:extLst>
                <a:ext uri="{FF2B5EF4-FFF2-40B4-BE49-F238E27FC236}">
                  <a16:creationId xmlns:a16="http://schemas.microsoft.com/office/drawing/2014/main" id="{FBB16754-1F91-430D-B859-03142A0D4F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2" y="3840"/>
              <a:ext cx="232" cy="140"/>
              <a:chOff x="1861" y="2522"/>
              <a:chExt cx="232" cy="140"/>
            </a:xfrm>
          </p:grpSpPr>
          <p:sp>
            <p:nvSpPr>
              <p:cNvPr id="32799" name="AutoShape 56">
                <a:extLst>
                  <a:ext uri="{FF2B5EF4-FFF2-40B4-BE49-F238E27FC236}">
                    <a16:creationId xmlns:a16="http://schemas.microsoft.com/office/drawing/2014/main" id="{97CAACE2-2BFE-4EE2-99E9-BB83277FB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9" y="2526"/>
                <a:ext cx="136" cy="136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2800" name="Line 57">
                <a:extLst>
                  <a:ext uri="{FF2B5EF4-FFF2-40B4-BE49-F238E27FC236}">
                    <a16:creationId xmlns:a16="http://schemas.microsoft.com/office/drawing/2014/main" id="{0B35F064-0729-4ED8-B10A-336D1B6F7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522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1" name="Oval 58">
                <a:extLst>
                  <a:ext uri="{FF2B5EF4-FFF2-40B4-BE49-F238E27FC236}">
                    <a16:creationId xmlns:a16="http://schemas.microsoft.com/office/drawing/2014/main" id="{29FB5ECB-0E95-40B4-80D5-11E43696A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3" y="2526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2802" name="Oval 59">
                <a:extLst>
                  <a:ext uri="{FF2B5EF4-FFF2-40B4-BE49-F238E27FC236}">
                    <a16:creationId xmlns:a16="http://schemas.microsoft.com/office/drawing/2014/main" id="{645DEE0B-1F95-4672-9201-1EEDB788B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26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32778" name="Group 60">
              <a:extLst>
                <a:ext uri="{FF2B5EF4-FFF2-40B4-BE49-F238E27FC236}">
                  <a16:creationId xmlns:a16="http://schemas.microsoft.com/office/drawing/2014/main" id="{9DB0CB7C-EC9F-4D2D-96CF-6575FBC9E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3892"/>
              <a:ext cx="232" cy="140"/>
              <a:chOff x="1861" y="2522"/>
              <a:chExt cx="232" cy="140"/>
            </a:xfrm>
          </p:grpSpPr>
          <p:sp>
            <p:nvSpPr>
              <p:cNvPr id="32795" name="AutoShape 61">
                <a:extLst>
                  <a:ext uri="{FF2B5EF4-FFF2-40B4-BE49-F238E27FC236}">
                    <a16:creationId xmlns:a16="http://schemas.microsoft.com/office/drawing/2014/main" id="{817DC1B6-656B-47D0-ACD9-D372D41B3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9" y="2526"/>
                <a:ext cx="136" cy="136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2796" name="Line 62">
                <a:extLst>
                  <a:ext uri="{FF2B5EF4-FFF2-40B4-BE49-F238E27FC236}">
                    <a16:creationId xmlns:a16="http://schemas.microsoft.com/office/drawing/2014/main" id="{D30C0731-E6F4-4C1C-A1EC-B7616CD2F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522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Oval 63">
                <a:extLst>
                  <a:ext uri="{FF2B5EF4-FFF2-40B4-BE49-F238E27FC236}">
                    <a16:creationId xmlns:a16="http://schemas.microsoft.com/office/drawing/2014/main" id="{6F7E08EC-F7D7-454C-8580-F6EAFEA2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3" y="2526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32798" name="Oval 64">
                <a:extLst>
                  <a:ext uri="{FF2B5EF4-FFF2-40B4-BE49-F238E27FC236}">
                    <a16:creationId xmlns:a16="http://schemas.microsoft.com/office/drawing/2014/main" id="{0A32409E-903E-4B17-8E2D-D7D3F2798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26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sp>
          <p:nvSpPr>
            <p:cNvPr id="32779" name="Line 65">
              <a:extLst>
                <a:ext uri="{FF2B5EF4-FFF2-40B4-BE49-F238E27FC236}">
                  <a16:creationId xmlns:a16="http://schemas.microsoft.com/office/drawing/2014/main" id="{17406D4E-3A6B-4C1C-BD01-2AE4A2D1F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736"/>
              <a:ext cx="528" cy="28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66">
              <a:extLst>
                <a:ext uri="{FF2B5EF4-FFF2-40B4-BE49-F238E27FC236}">
                  <a16:creationId xmlns:a16="http://schemas.microsoft.com/office/drawing/2014/main" id="{E2CB8D7A-10E1-4DE1-B7FF-8102C6D78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3072"/>
              <a:ext cx="1248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67">
              <a:extLst>
                <a:ext uri="{FF2B5EF4-FFF2-40B4-BE49-F238E27FC236}">
                  <a16:creationId xmlns:a16="http://schemas.microsoft.com/office/drawing/2014/main" id="{57F74F01-F6A2-48D9-905B-EF89FDF1B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120"/>
              <a:ext cx="960" cy="672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68">
              <a:extLst>
                <a:ext uri="{FF2B5EF4-FFF2-40B4-BE49-F238E27FC236}">
                  <a16:creationId xmlns:a16="http://schemas.microsoft.com/office/drawing/2014/main" id="{4B52461F-F1C3-4935-871B-68A2BCCA5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168"/>
              <a:ext cx="192" cy="57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69">
              <a:extLst>
                <a:ext uri="{FF2B5EF4-FFF2-40B4-BE49-F238E27FC236}">
                  <a16:creationId xmlns:a16="http://schemas.microsoft.com/office/drawing/2014/main" id="{B534AA0A-E8A8-4168-A90F-84A8EDC64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688"/>
              <a:ext cx="432" cy="28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70">
              <a:extLst>
                <a:ext uri="{FF2B5EF4-FFF2-40B4-BE49-F238E27FC236}">
                  <a16:creationId xmlns:a16="http://schemas.microsoft.com/office/drawing/2014/main" id="{33D24A95-87BA-4C51-A330-355D11BED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784"/>
              <a:ext cx="336" cy="96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Line 71">
              <a:extLst>
                <a:ext uri="{FF2B5EF4-FFF2-40B4-BE49-F238E27FC236}">
                  <a16:creationId xmlns:a16="http://schemas.microsoft.com/office/drawing/2014/main" id="{AE1C1C16-4FED-4A3F-8DBA-F9F4F7C70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832"/>
              <a:ext cx="336" cy="912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Line 72">
              <a:extLst>
                <a:ext uri="{FF2B5EF4-FFF2-40B4-BE49-F238E27FC236}">
                  <a16:creationId xmlns:a16="http://schemas.microsoft.com/office/drawing/2014/main" id="{8AB41B38-61B5-461C-9D36-51681A565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3168"/>
              <a:ext cx="912" cy="624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Line 73">
              <a:extLst>
                <a:ext uri="{FF2B5EF4-FFF2-40B4-BE49-F238E27FC236}">
                  <a16:creationId xmlns:a16="http://schemas.microsoft.com/office/drawing/2014/main" id="{FB80192A-B260-4FF1-BF02-D34494A70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264"/>
              <a:ext cx="240" cy="52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74">
              <a:extLst>
                <a:ext uri="{FF2B5EF4-FFF2-40B4-BE49-F238E27FC236}">
                  <a16:creationId xmlns:a16="http://schemas.microsoft.com/office/drawing/2014/main" id="{57D5160D-E4AA-4DE9-824F-431520761A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60" y="3936"/>
              <a:ext cx="576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Text Box 78">
              <a:extLst>
                <a:ext uri="{FF2B5EF4-FFF2-40B4-BE49-F238E27FC236}">
                  <a16:creationId xmlns:a16="http://schemas.microsoft.com/office/drawing/2014/main" id="{95CACEA9-43F1-4B00-A908-745DAE273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255"/>
              <a:ext cx="336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1</a:t>
              </a:r>
            </a:p>
          </p:txBody>
        </p:sp>
        <p:sp>
          <p:nvSpPr>
            <p:cNvPr id="32790" name="Text Box 79">
              <a:extLst>
                <a:ext uri="{FF2B5EF4-FFF2-40B4-BE49-F238E27FC236}">
                  <a16:creationId xmlns:a16="http://schemas.microsoft.com/office/drawing/2014/main" id="{82C5BE61-5B90-4C8A-B68A-F8407A441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023"/>
              <a:ext cx="336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2</a:t>
              </a:r>
            </a:p>
          </p:txBody>
        </p:sp>
        <p:sp>
          <p:nvSpPr>
            <p:cNvPr id="32791" name="Text Box 80">
              <a:extLst>
                <a:ext uri="{FF2B5EF4-FFF2-40B4-BE49-F238E27FC236}">
                  <a16:creationId xmlns:a16="http://schemas.microsoft.com/office/drawing/2014/main" id="{885FDDE2-0828-4F0A-AFE7-1DE60E657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935"/>
              <a:ext cx="336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3</a:t>
              </a:r>
            </a:p>
          </p:txBody>
        </p:sp>
        <p:sp>
          <p:nvSpPr>
            <p:cNvPr id="32792" name="Text Box 81">
              <a:extLst>
                <a:ext uri="{FF2B5EF4-FFF2-40B4-BE49-F238E27FC236}">
                  <a16:creationId xmlns:a16="http://schemas.microsoft.com/office/drawing/2014/main" id="{9BD192A1-01EB-4A33-98E7-8BAEAF6B2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983"/>
              <a:ext cx="336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4</a:t>
              </a:r>
            </a:p>
          </p:txBody>
        </p:sp>
        <p:sp>
          <p:nvSpPr>
            <p:cNvPr id="32793" name="Text Box 82">
              <a:extLst>
                <a:ext uri="{FF2B5EF4-FFF2-40B4-BE49-F238E27FC236}">
                  <a16:creationId xmlns:a16="http://schemas.microsoft.com/office/drawing/2014/main" id="{0F7C76BA-84FF-438E-9F4A-9D506F88E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24"/>
              <a:ext cx="378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 i="1"/>
                <a:t>N</a:t>
              </a:r>
            </a:p>
          </p:txBody>
        </p:sp>
        <p:sp>
          <p:nvSpPr>
            <p:cNvPr id="32794" name="Text Box 83">
              <a:extLst>
                <a:ext uri="{FF2B5EF4-FFF2-40B4-BE49-F238E27FC236}">
                  <a16:creationId xmlns:a16="http://schemas.microsoft.com/office/drawing/2014/main" id="{4913BE1B-9F38-4A93-8E48-21B3E4197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300934">
              <a:off x="1102" y="3520"/>
              <a:ext cx="483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500" b="1"/>
                <a:t>. . .</a:t>
              </a:r>
            </a:p>
          </p:txBody>
        </p:sp>
      </p:grpSp>
      <p:pic>
        <p:nvPicPr>
          <p:cNvPr id="32773" name="Picture 86" descr="oldpolewires1sm">
            <a:extLst>
              <a:ext uri="{FF2B5EF4-FFF2-40B4-BE49-F238E27FC236}">
                <a16:creationId xmlns:a16="http://schemas.microsoft.com/office/drawing/2014/main" id="{10F7AB71-00DE-41B0-A907-20E9E3BE7D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8600" y="2668588"/>
            <a:ext cx="1447800" cy="1873250"/>
          </a:xfr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5995</TotalTime>
  <Words>1956</Words>
  <Application>Microsoft Office PowerPoint</Application>
  <PresentationFormat>On-screen Show (16:9)</PresentationFormat>
  <Paragraphs>521</Paragraphs>
  <Slides>44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Courier New</vt:lpstr>
      <vt:lpstr>Times New Roman</vt:lpstr>
      <vt:lpstr>Wingdings</vt:lpstr>
      <vt:lpstr>Network</vt:lpstr>
      <vt:lpstr>Worksheet</vt:lpstr>
      <vt:lpstr>Clip</vt:lpstr>
      <vt:lpstr>Unit 01.01.01 CS 5220:  COMPUTER COMMUNICATIONS</vt:lpstr>
      <vt:lpstr>What is a Communication Network?</vt:lpstr>
      <vt:lpstr>Network Architecture Evolution</vt:lpstr>
      <vt:lpstr>Telegraph Networks</vt:lpstr>
      <vt:lpstr>Digital Communications</vt:lpstr>
      <vt:lpstr>Electric Telegraph Networks</vt:lpstr>
      <vt:lpstr>Elements of Telegraph Networks</vt:lpstr>
      <vt:lpstr>Bell’s Telephone</vt:lpstr>
      <vt:lpstr>The N2 Problem</vt:lpstr>
      <vt:lpstr>Circuit Switching is Connection-oriented</vt:lpstr>
      <vt:lpstr>Hierarchical Tele-Network Structure</vt:lpstr>
      <vt:lpstr>Elements of Telephone Networks</vt:lpstr>
      <vt:lpstr>Network Architecture Evolution</vt:lpstr>
      <vt:lpstr>Summary of the Lesson</vt:lpstr>
      <vt:lpstr>Unit 01.01.02 CS 5220:  COMPUTER COMMUNICATIONS</vt:lpstr>
      <vt:lpstr>Computer Network Evolution</vt:lpstr>
      <vt:lpstr>Terminal-Oriented Networks</vt:lpstr>
      <vt:lpstr>Medium Access Control</vt:lpstr>
      <vt:lpstr>Multiplexing</vt:lpstr>
      <vt:lpstr>Error Control Protocol</vt:lpstr>
      <vt:lpstr>Computer-to-Computer Networks</vt:lpstr>
      <vt:lpstr>Packet Switching</vt:lpstr>
      <vt:lpstr>The ARPANET</vt:lpstr>
      <vt:lpstr>The ARPANET Design</vt:lpstr>
      <vt:lpstr>ARPANET Applications</vt:lpstr>
      <vt:lpstr>Ethernet Local Area Network</vt:lpstr>
      <vt:lpstr>Summary of the Lesson</vt:lpstr>
      <vt:lpstr>Unit 01.01.03 CS 5220:  COMPUTER COMMUNICATIONS</vt:lpstr>
      <vt:lpstr>Services &amp; Applications</vt:lpstr>
      <vt:lpstr>Layers, Services &amp; Protocols</vt:lpstr>
      <vt:lpstr>DNS</vt:lpstr>
      <vt:lpstr>2. TCP</vt:lpstr>
      <vt:lpstr>3.  HTTP</vt:lpstr>
      <vt:lpstr>Protocols</vt:lpstr>
      <vt:lpstr>Example:  HTTP</vt:lpstr>
      <vt:lpstr>HTTP uses service of TCP</vt:lpstr>
      <vt:lpstr>HTTP uses service of TCP - CONT</vt:lpstr>
      <vt:lpstr>HTTP uses service of TCP- CONT</vt:lpstr>
      <vt:lpstr>HTTP uses service of TCP- CONT</vt:lpstr>
      <vt:lpstr>HTTP uses service of TCP- CONT</vt:lpstr>
      <vt:lpstr>HTTP uses service of TCP- CONT</vt:lpstr>
      <vt:lpstr>Example:  DNS Protocol</vt:lpstr>
      <vt:lpstr>PowerPoint Presentation</vt:lpstr>
      <vt:lpstr>Summary</vt:lpstr>
    </vt:vector>
  </TitlesOfParts>
  <Company>McGraw-Hill Higher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Nguyen Dang Loc</cp:lastModifiedBy>
  <cp:revision>307</cp:revision>
  <dcterms:created xsi:type="dcterms:W3CDTF">2003-04-11T22:55:48Z</dcterms:created>
  <dcterms:modified xsi:type="dcterms:W3CDTF">2021-08-07T14:56:38Z</dcterms:modified>
</cp:coreProperties>
</file>