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59"/>
  </p:notesMasterIdLst>
  <p:handoutMasterIdLst>
    <p:handoutMasterId r:id="rId60"/>
  </p:handoutMasterIdLst>
  <p:sldIdLst>
    <p:sldId id="256" r:id="rId2"/>
    <p:sldId id="301" r:id="rId3"/>
    <p:sldId id="302" r:id="rId4"/>
    <p:sldId id="328" r:id="rId5"/>
    <p:sldId id="303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299" r:id="rId18"/>
    <p:sldId id="329" r:id="rId19"/>
    <p:sldId id="349" r:id="rId20"/>
    <p:sldId id="332" r:id="rId21"/>
    <p:sldId id="333" r:id="rId22"/>
    <p:sldId id="350" r:id="rId23"/>
    <p:sldId id="335" r:id="rId24"/>
    <p:sldId id="336" r:id="rId25"/>
    <p:sldId id="337" r:id="rId26"/>
    <p:sldId id="354" r:id="rId27"/>
    <p:sldId id="351" r:id="rId28"/>
    <p:sldId id="352" r:id="rId29"/>
    <p:sldId id="353" r:id="rId30"/>
    <p:sldId id="340" r:id="rId31"/>
    <p:sldId id="355" r:id="rId32"/>
    <p:sldId id="356" r:id="rId33"/>
    <p:sldId id="341" r:id="rId34"/>
    <p:sldId id="342" r:id="rId35"/>
    <p:sldId id="357" r:id="rId36"/>
    <p:sldId id="358" r:id="rId37"/>
    <p:sldId id="359" r:id="rId38"/>
    <p:sldId id="368" r:id="rId39"/>
    <p:sldId id="369" r:id="rId40"/>
    <p:sldId id="372" r:id="rId41"/>
    <p:sldId id="370" r:id="rId42"/>
    <p:sldId id="371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60" r:id="rId51"/>
    <p:sldId id="361" r:id="rId52"/>
    <p:sldId id="362" r:id="rId53"/>
    <p:sldId id="363" r:id="rId54"/>
    <p:sldId id="365" r:id="rId55"/>
    <p:sldId id="366" r:id="rId56"/>
    <p:sldId id="380" r:id="rId57"/>
    <p:sldId id="381" r:id="rId58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1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3300"/>
    <a:srgbClr val="3366CC"/>
    <a:srgbClr val="FF3300"/>
    <a:srgbClr val="FF33CC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790" autoAdjust="0"/>
    <p:restoredTop sz="88084" autoAdjust="0"/>
  </p:normalViewPr>
  <p:slideViewPr>
    <p:cSldViewPr snapToGrid="0">
      <p:cViewPr varScale="1">
        <p:scale>
          <a:sx n="134" d="100"/>
          <a:sy n="134" d="100"/>
        </p:scale>
        <p:origin x="474" y="114"/>
      </p:cViewPr>
      <p:guideLst>
        <p:guide orient="horz" pos="70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>
            <a:extLst>
              <a:ext uri="{FF2B5EF4-FFF2-40B4-BE49-F238E27FC236}">
                <a16:creationId xmlns:a16="http://schemas.microsoft.com/office/drawing/2014/main" id="{B7B34237-C4F7-481D-BF40-4709461F79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5" name="Rectangle 3">
            <a:extLst>
              <a:ext uri="{FF2B5EF4-FFF2-40B4-BE49-F238E27FC236}">
                <a16:creationId xmlns:a16="http://schemas.microsoft.com/office/drawing/2014/main" id="{D768B93D-9386-4B7E-87C6-AC80FBDD452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6" name="Rectangle 4">
            <a:extLst>
              <a:ext uri="{FF2B5EF4-FFF2-40B4-BE49-F238E27FC236}">
                <a16:creationId xmlns:a16="http://schemas.microsoft.com/office/drawing/2014/main" id="{F89EB5A8-0696-4A82-B1BB-392F0ADAD19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7" name="Rectangle 5">
            <a:extLst>
              <a:ext uri="{FF2B5EF4-FFF2-40B4-BE49-F238E27FC236}">
                <a16:creationId xmlns:a16="http://schemas.microsoft.com/office/drawing/2014/main" id="{C6162AED-EBC0-41A7-AD0F-69700B83E14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B44924E9-546E-49E6-96EC-EF11709759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B30EE05C-6EA2-4A32-8843-21FBC31415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D0335412-7C6E-4E0A-8864-DDD04DEAD1F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DFC1C0F9-5057-49CD-A0CD-332953977F2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1541" name="Rectangle 5">
            <a:extLst>
              <a:ext uri="{FF2B5EF4-FFF2-40B4-BE49-F238E27FC236}">
                <a16:creationId xmlns:a16="http://schemas.microsoft.com/office/drawing/2014/main" id="{1C8E4917-3503-4C76-8A0F-E584557D0F9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1542" name="Rectangle 6">
            <a:extLst>
              <a:ext uri="{FF2B5EF4-FFF2-40B4-BE49-F238E27FC236}">
                <a16:creationId xmlns:a16="http://schemas.microsoft.com/office/drawing/2014/main" id="{E21512F2-7B13-4A3B-8B11-157C3A654D3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43" name="Rectangle 7">
            <a:extLst>
              <a:ext uri="{FF2B5EF4-FFF2-40B4-BE49-F238E27FC236}">
                <a16:creationId xmlns:a16="http://schemas.microsoft.com/office/drawing/2014/main" id="{895AD938-2FF6-428E-B667-4EF1515069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28901D5C-F17D-4439-9A24-10D0ADADBF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FB8DC11E-391A-4DC5-9C4D-829A529776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9D29EB-2D67-49F7-96BA-79772410FA6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88B3983C-1EEA-4AB7-A2DD-48E5A49FF6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0DB5E72-53F2-452C-9C78-54B56B9C0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3984A417-0F28-427D-811C-99DD3E7592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CF641B-88B7-4206-949C-9C66DB07031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E24599C-791B-4B23-AA00-5D1CDC16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37D38B8-27B1-4901-AAD3-524F1EEDB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896292E9-BC5E-4C69-B1A6-0341C2F5F6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A457FC-0DAF-4501-9C6C-876C63EF4CD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F5420CF5-DC3E-4E90-87C6-0021027F0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DDEE66A-B8F1-415B-8310-628FAE6D51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D17229C8-8A03-4B17-A9ED-9F9B589FA7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B11D89-D6BF-4D08-8269-34BD8883A76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8B79A9E9-A58B-4852-8EFB-FFA874C0C0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BE0111D-8347-4A28-A6D9-329F5D2A25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6D1C170B-6307-42B3-B4A3-159DB94790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E49DF1-8B62-4218-9E5F-D677DA49F3C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92A62541-1666-4E67-941B-5FCC9F847C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D49F3C1-854D-4EEF-AD04-0F05EFFEEE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F7BF6065-37C0-487D-9EA1-BE24CD8806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527CC7-82E0-417E-85A3-85505EAA07B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9B1CAB51-BA95-45B2-AFC4-61A7D31ACC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5C76B10-5236-4F9E-9658-D4911A025A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8A6B7EB2-1760-4BE6-A398-DD5EA73BD3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FD594C-4729-4687-9E76-D3735FB6092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B66777ED-303A-4E64-A2EA-F83C97E53B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C0520C5-FBA2-4B03-BD2B-3B8C3B7A77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F649E01F-5C34-4677-980E-355D15F0E1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2EB21A-67E6-4028-9529-6254852B551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5FA74088-64BD-48F3-9A25-1702801DC4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C685D83-9FB3-4C3D-8988-924682A5E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B4CB30A4-21F8-4D83-B23B-79C8E15FB6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FF9B3A-6757-4985-AC41-F1B6398DC27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2FD27E38-5CBB-4895-9197-19A3D52327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FE2F495-209D-4CEA-9223-80921FD1B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0FEFA077-10D7-4C94-93FF-97A8CEDCAC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C18603-9223-4EFE-8A7D-42DB20D1B2F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6629551-994F-4DFB-A52E-AD05EE1FD0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DF33794-D67E-4822-A1BF-E22CC27CA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C9B4B41E-7646-4E7C-87E3-63041F91E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39E184-AF9E-42F0-AFC3-A96827EA4D2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91253ECF-B439-496B-BC76-E47AB36DB4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5574526-2492-4D91-B50A-71EC54FF2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57396970-53C6-42C3-AB5F-2C8A6FD2FE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89A76A-7336-47EA-959A-9500822D02C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2F109E9D-83F1-49F9-84B8-23C9F4FC43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BB7AA88-D102-4BD9-842D-B8AACB38F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D06ADDC1-CF5D-4356-918D-D4ADECCEF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77B7FE-605C-47DC-B51E-3544A3DD05B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82BC512E-7EB1-4FE5-B2B3-BA8B927274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1E2CBB6-1F79-41E8-B46D-4137D0DCA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5F5070F7-016F-4E94-85B9-5C100976ED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FD531D-0FF3-4847-A567-53D2F5CF57B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F5BC80A-1402-485C-B02A-3D22B4AB31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8E63E85-DBA3-4108-B017-3AF915F86E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C2F084BD-3812-47CF-8690-2D7D47A5BB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A3E375-97E2-4F75-89A4-634D309C78D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70BFCE15-6DA7-40CC-BDDB-3904CD295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779143C-C50F-4B70-8878-53EBB1956B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BAED76C3-B759-40F2-A7E2-8BF43CE544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F7949B-6F10-4A58-A042-D6470DAF224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851A8ACA-D6C7-46E7-A650-E953839749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A479B46-06EB-4C6D-9D37-A533374752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F1C0F9EA-6B4D-492C-AEF2-2B3A400386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AB8851-F6D8-4636-AFEF-2FF89792B9D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049148A7-C0BB-4F21-87E2-28008FCDE5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D891688-1DC9-4EFA-8E31-A9E357DF40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B26E6A18-2A3E-4510-904E-4C1C705316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F8357E-8742-4FE3-A1D6-95BCB6C6FEA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7942F14C-B3B3-4C62-9E57-8076CBAAE7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D847ED1-94BB-4C55-8CF5-BFB2A58C5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88FA08EB-E483-4923-B16B-BA259D9FFF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47DBBA-F4F0-4ECE-9C13-F8879194B47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737AE47F-D200-4F6B-85A6-F6E2D1DA44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C422F13-9ABD-4418-91D4-9C7EBC240F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DD1835C2-43AC-4DA0-BBC6-CAC8D21057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222446-B15C-4A1A-8BF9-080070CD331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1CB4C9C1-294D-4E21-834B-25EA05AC70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C6D47EA-92F9-45E0-A6EF-65F7FB8C9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49098593-E68F-48C3-94B7-4892D399C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53D60E-C030-4916-8477-F710CA2A517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41007CDE-9FF3-461F-A9D8-D4B1DB1BA3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32ECE78-54B6-480D-90B9-8E6593B02A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F7E7CFE7-7FC2-4821-AD45-C1671E5CCA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9B635F-F26C-4F32-BEE5-5FBC0EDC59E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A7E5BC39-FEE8-475D-BF88-C65FF5AF96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94F149F-F237-4B01-9064-3B2CFB8B9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C4930298-6C84-4E37-942B-B61AFE9F89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A3BE60-E023-4549-853D-EC116170C00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A07E60C-8F2A-4607-8FE3-5AE2E8198B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AF2F74E-3698-4DF3-B35F-8E1C68D97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D674E09F-C54D-48A0-BA8A-05B7DF5089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5F0021-8E78-4179-BBED-9F7BEE0CB6DC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FC1428DC-C509-4DF4-805A-CA42000113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8481C5F-5D8C-4C3A-A5C9-AF0BDE61C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3F2355E5-A271-456D-90D9-8D6645B3E4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AA2931-E81F-4ECE-BDE2-1AA09A3A8872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46775C70-82DA-48DF-AEEE-A81EE8863D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11A0FEE-145A-4135-B378-D96CCDB49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5AF1A692-768E-40A3-B4C6-045DEE3B69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F89816-6E39-406F-89AC-5B688650911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4BC90719-E3F0-430A-AE61-109FE6032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EC7BA31-E761-4DEE-9B7B-C0FA1CD9C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DE6C5DFB-156F-48C5-B714-0144D2296E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9FBBFB-5B0C-4DF1-9599-88E05666B8C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00E3BD1B-10BF-4AC7-AC41-4FEAA763F7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A673A1C-3315-40FC-9E5D-3E2CC3E9A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FD170F7C-53B1-4ABD-86F1-2F963B48AD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011452-DCD2-445D-B1A8-C2DE43D793B3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823427B5-4C4B-488A-8C20-3D86C0A535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48BC776-8C76-42F0-B27A-03F591B5B0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CE47F77E-66FD-4FE3-A09B-93BD2A5CB2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96026E-4D67-4CC7-992D-1C5D4B4B2520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79101F23-5E3E-4321-8C90-F52E33325D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42F50F9-315A-40B6-B955-54EC0F0EA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39D85BB2-CBB4-4005-9030-BDFC196A8D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B3EA74-4734-48E8-B3A3-2F3AB3124E33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7AEFBA6-05AC-4C7F-BE19-A8F1012293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DF30C734-B03A-4DDC-8E47-56E6FD613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9AFD5DEA-329E-48D5-BBCF-CDEE24F550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5B0CAC-1BAA-4127-AAA4-E4FEBA911E7F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37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65F99F9-157D-4C94-92F0-FB12EC9F1A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D883C1A-41E9-4482-B03A-6C14ECFB7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01D5C-F17D-4439-9A24-10D0ADADBF9F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5471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81D936D7-0EED-4126-B90E-C1AF8A6025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A0BF45-4037-4728-BBB5-7DCCA6E0DD14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47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3EE0D704-D5B8-449F-B2C9-786551A33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5" tIns="46983" rIns="95645" bIns="46983"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34A585C-E9D0-4D4F-81E1-DF52E1DEC0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33743BB2-DEEA-4B94-A391-675CB206AE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482C83-3806-407E-999A-65D8EB534C9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173A949C-3D1B-4D45-9688-793119E553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B64DC90-BB75-4F34-8ED0-0977571B2B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47FB63C1-C5F7-4C72-9A57-FD3ABD09E7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83294E-8CA8-422F-B79B-9673413A0FED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48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55ED7A7-813E-4672-AA73-522ECC6A9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5" tIns="46983" rIns="95645" bIns="46983"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006FDE65-EE7A-4A7A-9165-145E4FFC46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B7254116-D7E4-4C11-912D-514A596680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B9807C-6861-456A-8BEF-B56C361F4139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49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DC0760F-9C1D-4566-8D2D-4BDF864BF6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1370933B-6594-4B5B-9F12-661A02AEB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829ADD63-B98D-4EDE-B509-A17F27D253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5AC6E4-5858-46BF-B3AB-453578F5D815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50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409B673-BBC6-4335-93F0-0C84917487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B14F1CE-8B33-4072-8689-662962431D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B87099ED-025C-4B16-BD34-F852FE1E95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16795A-ED98-4357-8B48-B51B4EAF9120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51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E14F36D-913F-46BC-B4FB-2C3F37077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B065C07-D72E-4A04-A454-072DA8AAB8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7BC4A5FB-D693-4C41-A0FF-AFCBF6A688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BEE896-B44C-4B17-8C64-ECB1EF1BAD16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52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5690233-20D9-4099-AC17-9EDA14A21F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5AED9B2-95F8-4C2C-A290-3360CB5B6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8129F74A-4D3B-45AF-B84A-BFCE7C653A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355F77-8176-49E0-B8C6-AFE60466ED26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53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AA10BA9-85E3-49F8-A644-59FDB6D362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8304D4F1-AAE3-4539-848F-92F3D3EA8B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EEE5D7BD-009F-4375-91FE-BEADDC89BB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7F6DBB-411B-4B33-A26A-41A28987652F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54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CFDF6D1-265F-4E04-A2E5-BFAC9559FA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E907C558-B065-48F5-BDA1-F3BA9133C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8634725D-C0A6-4271-868A-BC67A52567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98BFCC-6350-4066-84E4-FD944E3C3810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55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2CFF5BB-A388-4FAF-BFB4-AFE6CA934E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A2EC1B0-9EE8-4ADE-925A-3B2056E7F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>
                <a:ea typeface="MS PGothic" panose="020B0600070205080204" pitchFamily="34" charset="-128"/>
              </a:rPr>
              <a:t>No corrosion</a:t>
            </a:r>
            <a:r>
              <a:rPr lang="en-US" altLang="en-US" sz="1200">
                <a:latin typeface="Arial" panose="020B0604020202020204" pitchFamily="34" charset="0"/>
                <a:ea typeface="MS PGothic" panose="020B0600070205080204" pitchFamily="34" charset="-128"/>
              </a:rPr>
              <a:t>: k bị ăn mòn</a:t>
            </a:r>
            <a:endParaRPr lang="en-US" altLang="en-US" sz="12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FD1A7220-7C59-495C-91DD-0570997618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F7182A-5ADE-445A-9E10-5A97F60247B3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56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3976587-AC37-4071-A1F9-A6C75212A5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AC3550B-1569-4BB5-B0CC-876B8BA47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776AE403-A086-4A9D-9D23-AAFD8D09D2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2D2078-CCA3-4E29-B9DB-76A376BE5C0A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4BA02CD-1F30-420F-8A8C-05037146D6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5E0F0D4E-F711-4FCC-AC09-A9EB71B035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4C7C4AEA-8E11-4360-98B3-1C2FFDD8A1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EB5D86-FAE4-4D99-8968-635AD3D8B45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D16CAB81-30F8-4582-B282-5C3790A721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A19B123-EEDB-4DFB-A1C3-725BB6CA5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4CBC2D69-ABED-4F48-9960-6C5F4302A2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F47D41-9581-4DE4-A271-F77475CFAD6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18B6A6E0-1998-467A-B141-8E702E7627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D10F717-FF9F-45AE-A9E3-EE2BCFAA0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D41EEBA2-C5E9-4D85-A67E-047EAB61D0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C77FCA-086F-4307-B6F7-35BB4B1CB7B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68DF2E2A-20CC-4B93-B33A-2949BE16EF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DDE0192-9CCA-4C7F-96CB-BECD31A7B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6F74C1D1-3FD9-40C7-BD4B-3D6EF57813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E9D148-6E36-4E85-86AF-D2AC8178B49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835ADC9B-F60C-46E0-A586-DD6216D50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8FA2D46-928A-4CC6-B7BD-47DE6D4AC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FA93FED1-4C82-4EB8-B095-67CAACD63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A09F1F-F2A0-4F0A-9D98-879E083A0E8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E2532141-C2C0-4A61-8427-059D3EF127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7D362CF-3610-49A0-A0E5-90A4CABE0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>
            <a:extLst>
              <a:ext uri="{FF2B5EF4-FFF2-40B4-BE49-F238E27FC236}">
                <a16:creationId xmlns:a16="http://schemas.microsoft.com/office/drawing/2014/main" id="{FBDF8865-8134-44EB-8550-B8108CB161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0675" y="2114550"/>
            <a:ext cx="6005513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04283" y="341710"/>
            <a:ext cx="6005211" cy="1600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194" y="2278654"/>
            <a:ext cx="5963057" cy="17716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9949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EED10FF-B866-44D8-ADAB-6C278885AA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19864-4942-4285-A7D6-EFD9380B9CE3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FB3A0A2-39FB-4E30-AE94-09D31081FC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0C99B3-EBB8-4E25-8981-795F6AF2A0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60BCC-2DEF-442E-B3A0-DAD1D861CF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47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79"/>
            <a:ext cx="2057400" cy="4506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79"/>
            <a:ext cx="6019800" cy="4506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7B6495A-810E-4521-B70C-8474CB49F0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17A0D-C34A-4AA6-A440-A2C7F2E31EFF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8931C0B-DCDC-42B0-85CE-1643BA1A7E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3BC6B2B-CF44-4724-A25C-2705826000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F854DC-3345-4649-A263-8B5288787E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58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85851"/>
            <a:ext cx="4038600" cy="16990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899172"/>
            <a:ext cx="4038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E05412-BFFD-467A-A60D-9989D6D275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9973A-3C8E-4DFC-97DB-0F9F4D4F5C9A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66F025-1930-4466-81D2-B7F4D32CDE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81CCC6-9649-4D36-849F-BB84B631B9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0AFC2F-3909-43CA-96C0-6FB85968F7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268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1BFF50-F453-42B5-8F2B-802E2B38CB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710B6-6B85-49D6-A16A-F8FC35CE5A80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A053FB-7146-47E2-BCB1-6C3A484523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AD5AF83-38C9-448C-9F17-568F7452D0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114FF-4ED7-4B2A-9455-DE616C98B5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111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1"/>
            <a:ext cx="8229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172"/>
            <a:ext cx="8229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4A35-FE20-4EA0-B6D7-521BFF62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C4612-874F-4E16-B542-48754A43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296E9-56E3-4C3A-8204-9778D6F5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813D7-EF50-4922-962F-C5BDC4EEEF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403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85850"/>
            <a:ext cx="8229600" cy="351234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0D9642C-1D8F-4120-A2E3-BB57F8CAB9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D4511DD-548F-486C-B3DE-64946F20BB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A4E7821-1570-48B3-88C8-A3D6723E9D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A820EE-9953-477E-B426-568DF2341C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731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AD4E540-D273-4AC2-8693-4EDAD46737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4D4DC-EC3B-452A-B65A-3EF5D7A1ADE0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1D9A47B-3A3B-440A-96B7-C6DBB82131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9EE10E0-BA49-4DAA-B629-04CBAB5AAA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5E8CA0-20B3-4629-96B1-315EAB2591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84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C12738B-B922-4252-BD02-CB17213E95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95961-461D-4502-AE09-1728AD921F64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7F9F0C-092E-4284-9220-5332243A1D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9A215D3-4C78-4234-949D-7F88D1EC4E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08BD85-F302-4F21-A9A6-1D6B5EA286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54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31BFF8-AF1B-4B37-AA2C-E8B83319AB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C6558-5B43-4287-90BD-B5415BC8B771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75755B-73DD-4BC9-A455-68FC1271F3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A7B8A53-96A6-4258-A8BD-287B91A583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5F9796-5171-4097-95D5-EBF6FDC5BB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75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9DB238D-D71B-4DF5-BE9E-468EEA68A2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532EC-8282-4413-BC53-44052FDB579E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024D292-BD46-4412-8B3F-A79F28D0C7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9830AB62-C0DD-4D53-B97D-DA5FB89DBC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25F390-244F-4BA8-87A6-FF8A67B094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46C9C20-7851-4560-9A09-FAE6B95793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BBBED-0194-431B-AEC2-6DD4BF7167BB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6BDC967-C60B-4DE8-A317-752327E7AE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B87E234-C4F9-4A58-9029-78312366D7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F4BCC-C17D-44E8-ACFB-52846F928D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98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76F5E16-A360-41C8-BA5A-D24B3972F2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D1B99-6AAE-4936-B8E9-031E2C6C0A7F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AEB2787-6E83-4573-B8E3-2621E6CE8E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462F15B-6C2C-4C28-BEB6-DBBC39306B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579168-1E3B-47E6-93DC-104DC5381C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42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74E2A5-60E1-47DE-A976-CE05B066A2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A4A86-F17F-4ABD-80E6-28125BD2C77B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613CD7-339F-44F0-9D1C-95548E909D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D471767-F782-45CA-84DA-DC9C48B096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05BD9-1E8D-4F3D-A2D7-5538EE7E0A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23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E9C9B5-CA3A-4196-BE58-DC48B31789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7C661-67B2-49C7-AA69-E1D57E01C92C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9B1CB8-B123-4FAC-AEAC-AAAF9ACA4E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09FB7D0-EA37-459D-B24B-CCD5604E82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4EFF13-D054-4B0F-9A13-2A27556025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90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EB0954D8-7792-4306-8913-BBA9504FC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14300"/>
            <a:ext cx="1588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295590B-36DC-4A6C-8CEB-3EF7FB67B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075"/>
            <a:ext cx="7543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Layered Architectures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61672DD-CBE9-46C0-9E7E-D3323FC6C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5850"/>
            <a:ext cx="82296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69" name="Rectangle 5">
            <a:extLst>
              <a:ext uri="{FF2B5EF4-FFF2-40B4-BE49-F238E27FC236}">
                <a16:creationId xmlns:a16="http://schemas.microsoft.com/office/drawing/2014/main" id="{17715299-2DEC-4DBF-9206-9D0BE34990C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fld id="{08958C2A-4A06-4B42-A1BA-21FF347E1861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318470" name="Rectangle 6">
            <a:extLst>
              <a:ext uri="{FF2B5EF4-FFF2-40B4-BE49-F238E27FC236}">
                <a16:creationId xmlns:a16="http://schemas.microsoft.com/office/drawing/2014/main" id="{87B1861E-F45C-405D-A234-E110B1981E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8471" name="Rectangle 7">
            <a:extLst>
              <a:ext uri="{FF2B5EF4-FFF2-40B4-BE49-F238E27FC236}">
                <a16:creationId xmlns:a16="http://schemas.microsoft.com/office/drawing/2014/main" id="{F8DB34C4-39DA-4518-ABD6-AF9DF7B7FD1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00"/>
            </a:lvl1pPr>
          </a:lstStyle>
          <a:p>
            <a:fld id="{5F1ABB64-EA37-435C-B5F6-1ACC59B9842B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BF8D0B09-ECBD-4867-BBD0-5328B236DE6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53400" y="114300"/>
            <a:ext cx="792163" cy="8001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9FC92D66-87BA-4E18-AF95-3AA302AFB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C46D677D-1238-41C6-8735-4216D4F61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0A8E5190-B862-4F91-9C6D-C70F099AD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416F4C64-2E86-4A74-89DF-4ACB4690E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1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094B6C15-E41B-4A1F-8937-4EA265A40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1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D084BDA3-13C0-4A38-9075-3FEB146D0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1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514A262E-CAED-4DC4-A202-534204B3B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1"/>
              <a:ext cx="73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AB72251B-956D-4F44-A41E-31C550492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5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EB17F189-8972-4C7C-AEC0-384F09552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5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8B919AC2-A4D1-4783-92ED-DF67E3DF5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5"/>
              <a:ext cx="76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EAD9F630-5A0F-4D2E-A465-4A2BD3306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5"/>
              <a:ext cx="73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69018338-350B-4C17-8FFC-925BF4D7C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5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8ACFED9D-E461-424A-A1BD-6CE712993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13E8E644-5B8C-4F05-8824-C6A81FC3D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94E3C8F9-1204-4C0C-AEAA-5A3B3DD39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39B1FEA6-57A7-478B-8143-0399DE78D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42131600-7E9F-4A48-B519-BD2050382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7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17D55156-3ED3-4A85-9C23-EFDA5CDBA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7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46B72BA5-C239-482D-857E-8E00F290E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7"/>
              <a:ext cx="76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C8CAD4FE-7FBA-419D-91B5-AAA1439A1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7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95EFC919-4625-4B59-93D5-03BF61FB2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7"/>
              <a:ext cx="80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177422DD-60FC-49D9-B9A9-A382F20A8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1"/>
              <a:ext cx="80" cy="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358F96EC-1CCF-4EBB-A4D1-4A697A772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1"/>
              <a:ext cx="79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3AD20271-D311-4AFD-90E5-D75635784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1"/>
              <a:ext cx="76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9DC4D597-E99A-4E7C-BCBC-EC590DDA0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1"/>
              <a:ext cx="73" cy="8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2DAF1B60-F9DB-4576-A0FC-09864125F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28F0698B-A4B6-4628-853A-B1051EFD5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27487088-916B-4F22-A295-FA336E059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9E9DD91F-D1D4-43E9-8080-D014BFAC7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7A140546-71EF-498D-A663-12E555C9C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3"/>
              <a:ext cx="79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B3CE930A-4986-4F2E-BCAF-727A45E74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3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293" r:id="rId2"/>
    <p:sldLayoutId id="2147484294" r:id="rId3"/>
    <p:sldLayoutId id="2147484295" r:id="rId4"/>
    <p:sldLayoutId id="2147484296" r:id="rId5"/>
    <p:sldLayoutId id="2147484297" r:id="rId6"/>
    <p:sldLayoutId id="2147484298" r:id="rId7"/>
    <p:sldLayoutId id="2147484299" r:id="rId8"/>
    <p:sldLayoutId id="2147484300" r:id="rId9"/>
    <p:sldLayoutId id="2147484301" r:id="rId10"/>
    <p:sldLayoutId id="2147484302" r:id="rId11"/>
    <p:sldLayoutId id="2147484303" r:id="rId12"/>
    <p:sldLayoutId id="2147484304" r:id="rId13"/>
    <p:sldLayoutId id="2147484306" r:id="rId14"/>
    <p:sldLayoutId id="2147484307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</a:defRPr>
      </a:lvl2pPr>
      <a:lvl3pPr marL="739775" indent="-2190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1700">
          <a:solidFill>
            <a:schemeClr val="tx1"/>
          </a:solidFill>
          <a:latin typeface="+mn-lt"/>
        </a:defRPr>
      </a:lvl3pPr>
      <a:lvl4pPr marL="960438" indent="-2190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</a:defRPr>
      </a:lvl4pPr>
      <a:lvl5pPr marL="1198563" indent="-23653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</a:defRPr>
      </a:lvl5pPr>
      <a:lvl6pPr marL="15418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18847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2276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5705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D77C4D29-CB6B-45B2-8FD3-CA32838BC77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01.03.01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pic>
        <p:nvPicPr>
          <p:cNvPr id="17410" name="Picture 6">
            <a:extLst>
              <a:ext uri="{FF2B5EF4-FFF2-40B4-BE49-F238E27FC236}">
                <a16:creationId xmlns:a16="http://schemas.microsoft.com/office/drawing/2014/main" id="{8067EC57-6F52-4186-99EC-5689EAB1E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>
            <a:extLst>
              <a:ext uri="{FF2B5EF4-FFF2-40B4-BE49-F238E27FC236}">
                <a16:creationId xmlns:a16="http://schemas.microsoft.com/office/drawing/2014/main" id="{E399D861-A30A-4815-B387-2FC68881F3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Berkeley Socket API - I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1" name="Group 2">
            <a:extLst>
              <a:ext uri="{FF2B5EF4-FFF2-40B4-BE49-F238E27FC236}">
                <a16:creationId xmlns:a16="http://schemas.microsoft.com/office/drawing/2014/main" id="{D1A1398A-789D-4B72-94DF-459A05CC8862}"/>
              </a:ext>
            </a:extLst>
          </p:cNvPr>
          <p:cNvGrpSpPr>
            <a:grpSpLocks/>
          </p:cNvGrpSpPr>
          <p:nvPr/>
        </p:nvGrpSpPr>
        <p:grpSpPr bwMode="auto">
          <a:xfrm>
            <a:off x="3003550" y="584200"/>
            <a:ext cx="4700588" cy="3714750"/>
            <a:chOff x="1485900" y="1314450"/>
            <a:chExt cx="4700890" cy="3714750"/>
          </a:xfrm>
        </p:grpSpPr>
        <p:sp>
          <p:nvSpPr>
            <p:cNvPr id="35845" name="Rectangle 96">
              <a:extLst>
                <a:ext uri="{FF2B5EF4-FFF2-40B4-BE49-F238E27FC236}">
                  <a16:creationId xmlns:a16="http://schemas.microsoft.com/office/drawing/2014/main" id="{1703156E-C5C9-4303-A221-604587BA7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2841625"/>
              <a:ext cx="846137" cy="26511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5846" name="Rectangle 2">
              <a:extLst>
                <a:ext uri="{FF2B5EF4-FFF2-40B4-BE49-F238E27FC236}">
                  <a16:creationId xmlns:a16="http://schemas.microsoft.com/office/drawing/2014/main" id="{7543D43B-66D9-44D1-BBD0-EEF85E46C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2416175"/>
              <a:ext cx="846137" cy="266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5847" name="Rectangle 3">
              <a:extLst>
                <a:ext uri="{FF2B5EF4-FFF2-40B4-BE49-F238E27FC236}">
                  <a16:creationId xmlns:a16="http://schemas.microsoft.com/office/drawing/2014/main" id="{246669BF-4610-43D8-A276-46DCA64D9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2012950"/>
              <a:ext cx="846137" cy="268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5848" name="Rectangle 4">
              <a:extLst>
                <a:ext uri="{FF2B5EF4-FFF2-40B4-BE49-F238E27FC236}">
                  <a16:creationId xmlns:a16="http://schemas.microsoft.com/office/drawing/2014/main" id="{8773AC3C-525D-4E89-8FD8-C0371EDFE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1604963"/>
              <a:ext cx="846137" cy="2682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5849" name="Rectangle 6">
              <a:extLst>
                <a:ext uri="{FF2B5EF4-FFF2-40B4-BE49-F238E27FC236}">
                  <a16:creationId xmlns:a16="http://schemas.microsoft.com/office/drawing/2014/main" id="{120E7F9F-F959-44B8-828C-945F2540B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1685925"/>
              <a:ext cx="844550" cy="179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5850" name="Rectangle 7">
              <a:extLst>
                <a:ext uri="{FF2B5EF4-FFF2-40B4-BE49-F238E27FC236}">
                  <a16:creationId xmlns:a16="http://schemas.microsoft.com/office/drawing/2014/main" id="{2EF4498B-703E-47D6-897E-699961C7E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1682750"/>
              <a:ext cx="5461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socket()</a:t>
              </a:r>
              <a:endParaRPr lang="en-US" altLang="en-US" sz="2400" b="1"/>
            </a:p>
          </p:txBody>
        </p:sp>
        <p:grpSp>
          <p:nvGrpSpPr>
            <p:cNvPr id="35851" name="Group 8">
              <a:extLst>
                <a:ext uri="{FF2B5EF4-FFF2-40B4-BE49-F238E27FC236}">
                  <a16:creationId xmlns:a16="http://schemas.microsoft.com/office/drawing/2014/main" id="{C0253B3E-CE74-4361-8F77-9BCB06FDF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8025" y="2941638"/>
              <a:ext cx="919163" cy="266700"/>
              <a:chOff x="3555" y="2278"/>
              <a:chExt cx="771" cy="225"/>
            </a:xfrm>
          </p:grpSpPr>
          <p:sp>
            <p:nvSpPr>
              <p:cNvPr id="36002" name="Rectangle 9">
                <a:extLst>
                  <a:ext uri="{FF2B5EF4-FFF2-40B4-BE49-F238E27FC236}">
                    <a16:creationId xmlns:a16="http://schemas.microsoft.com/office/drawing/2014/main" id="{0D6C98EA-8F31-494E-BF4A-AB607A93A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2346"/>
                <a:ext cx="709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003" name="Rectangle 10">
                <a:extLst>
                  <a:ext uri="{FF2B5EF4-FFF2-40B4-BE49-F238E27FC236}">
                    <a16:creationId xmlns:a16="http://schemas.microsoft.com/office/drawing/2014/main" id="{231912B8-1244-406A-8CBF-6E1094379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2344"/>
                <a:ext cx="4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socket()</a:t>
                </a:r>
                <a:endParaRPr lang="en-US" altLang="en-US" sz="2400" b="1"/>
              </a:p>
            </p:txBody>
          </p:sp>
          <p:sp>
            <p:nvSpPr>
              <p:cNvPr id="36004" name="Rectangle 11">
                <a:extLst>
                  <a:ext uri="{FF2B5EF4-FFF2-40B4-BE49-F238E27FC236}">
                    <a16:creationId xmlns:a16="http://schemas.microsoft.com/office/drawing/2014/main" id="{2E7051DB-81E6-45C8-A1BD-77404E0FB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2278"/>
                <a:ext cx="709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852" name="Rectangle 12">
              <a:extLst>
                <a:ext uri="{FF2B5EF4-FFF2-40B4-BE49-F238E27FC236}">
                  <a16:creationId xmlns:a16="http://schemas.microsoft.com/office/drawing/2014/main" id="{528BF45E-F454-4E10-9E33-485769BDE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275" y="2093913"/>
              <a:ext cx="655638" cy="176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5853" name="Rectangle 13">
              <a:extLst>
                <a:ext uri="{FF2B5EF4-FFF2-40B4-BE49-F238E27FC236}">
                  <a16:creationId xmlns:a16="http://schemas.microsoft.com/office/drawing/2014/main" id="{2C1143F2-70E8-4687-8559-37591AC4C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513" y="2090738"/>
              <a:ext cx="3905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bind()</a:t>
              </a:r>
              <a:endParaRPr lang="en-US" altLang="en-US" sz="2400" b="1"/>
            </a:p>
          </p:txBody>
        </p:sp>
        <p:sp>
          <p:nvSpPr>
            <p:cNvPr id="35854" name="Line 14">
              <a:extLst>
                <a:ext uri="{FF2B5EF4-FFF2-40B4-BE49-F238E27FC236}">
                  <a16:creationId xmlns:a16="http://schemas.microsoft.com/office/drawing/2014/main" id="{2937C5B0-5AFD-4052-A79C-3BAEE7817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75" y="1873250"/>
              <a:ext cx="3175" cy="968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5" name="Freeform 15">
              <a:extLst>
                <a:ext uri="{FF2B5EF4-FFF2-40B4-BE49-F238E27FC236}">
                  <a16:creationId xmlns:a16="http://schemas.microsoft.com/office/drawing/2014/main" id="{089F7DCF-AD8F-4771-A1C5-12479A862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525" y="1951038"/>
              <a:ext cx="65088" cy="66675"/>
            </a:xfrm>
            <a:custGeom>
              <a:avLst/>
              <a:gdLst>
                <a:gd name="T0" fmla="*/ 0 w 34"/>
                <a:gd name="T1" fmla="*/ 0 h 41"/>
                <a:gd name="T2" fmla="*/ 2147483646 w 34"/>
                <a:gd name="T3" fmla="*/ 2147483646 h 41"/>
                <a:gd name="T4" fmla="*/ 2147483646 w 34"/>
                <a:gd name="T5" fmla="*/ 0 h 41"/>
                <a:gd name="T6" fmla="*/ 2147483646 w 34"/>
                <a:gd name="T7" fmla="*/ 2147483646 h 41"/>
                <a:gd name="T8" fmla="*/ 0 w 34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1"/>
                <a:gd name="T17" fmla="*/ 34 w 3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1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6" name="Rectangle 16">
              <a:extLst>
                <a:ext uri="{FF2B5EF4-FFF2-40B4-BE49-F238E27FC236}">
                  <a16:creationId xmlns:a16="http://schemas.microsoft.com/office/drawing/2014/main" id="{73F02732-B558-4D2D-8E36-BE447CAD1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763" y="3289300"/>
              <a:ext cx="1570037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5857" name="Rectangle 17">
              <a:extLst>
                <a:ext uri="{FF2B5EF4-FFF2-40B4-BE49-F238E27FC236}">
                  <a16:creationId xmlns:a16="http://schemas.microsoft.com/office/drawing/2014/main" id="{248DB516-FF67-4B0E-83CA-CDBDA903D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3411538"/>
              <a:ext cx="1665288" cy="16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grpSp>
          <p:nvGrpSpPr>
            <p:cNvPr id="35858" name="Group 18">
              <a:extLst>
                <a:ext uri="{FF2B5EF4-FFF2-40B4-BE49-F238E27FC236}">
                  <a16:creationId xmlns:a16="http://schemas.microsoft.com/office/drawing/2014/main" id="{EB8692FD-AACD-46D5-9540-11B8D68CDF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9588" y="3544888"/>
              <a:ext cx="846137" cy="595312"/>
              <a:chOff x="1255" y="2785"/>
              <a:chExt cx="710" cy="500"/>
            </a:xfrm>
          </p:grpSpPr>
          <p:sp>
            <p:nvSpPr>
              <p:cNvPr id="35997" name="Rectangle 19">
                <a:extLst>
                  <a:ext uri="{FF2B5EF4-FFF2-40B4-BE49-F238E27FC236}">
                    <a16:creationId xmlns:a16="http://schemas.microsoft.com/office/drawing/2014/main" id="{631D1218-F104-4C32-BA40-BBBFEE96E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4" y="3128"/>
                <a:ext cx="551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98" name="Rectangle 20">
                <a:extLst>
                  <a:ext uri="{FF2B5EF4-FFF2-40B4-BE49-F238E27FC236}">
                    <a16:creationId xmlns:a16="http://schemas.microsoft.com/office/drawing/2014/main" id="{D3A1E509-BC1A-42AE-8A6F-62B0E4F24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0" y="3125"/>
                <a:ext cx="34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read()</a:t>
                </a:r>
                <a:endParaRPr lang="en-US" altLang="en-US" sz="2400" b="1"/>
              </a:p>
            </p:txBody>
          </p:sp>
          <p:sp>
            <p:nvSpPr>
              <p:cNvPr id="35999" name="Rectangle 21">
                <a:extLst>
                  <a:ext uri="{FF2B5EF4-FFF2-40B4-BE49-F238E27FC236}">
                    <a16:creationId xmlns:a16="http://schemas.microsoft.com/office/drawing/2014/main" id="{65847AF3-3746-4DE1-9EA1-194A2F60C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3060"/>
                <a:ext cx="710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000" name="Line 22">
                <a:extLst>
                  <a:ext uri="{FF2B5EF4-FFF2-40B4-BE49-F238E27FC236}">
                    <a16:creationId xmlns:a16="http://schemas.microsoft.com/office/drawing/2014/main" id="{7003CA86-1AAA-47D4-925C-8E49EB196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2785"/>
                <a:ext cx="2" cy="2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1" name="Freeform 23">
                <a:extLst>
                  <a:ext uri="{FF2B5EF4-FFF2-40B4-BE49-F238E27FC236}">
                    <a16:creationId xmlns:a16="http://schemas.microsoft.com/office/drawing/2014/main" id="{B4A653FD-E2B2-42B2-93C2-F2F136900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" y="3003"/>
                <a:ext cx="55" cy="54"/>
              </a:xfrm>
              <a:custGeom>
                <a:avLst/>
                <a:gdLst>
                  <a:gd name="T0" fmla="*/ 0 w 34"/>
                  <a:gd name="T1" fmla="*/ 0 h 40"/>
                  <a:gd name="T2" fmla="*/ 2803536 w 34"/>
                  <a:gd name="T3" fmla="*/ 8924 h 40"/>
                  <a:gd name="T4" fmla="*/ 5678852 w 34"/>
                  <a:gd name="T5" fmla="*/ 0 h 40"/>
                  <a:gd name="T6" fmla="*/ 2803536 w 34"/>
                  <a:gd name="T7" fmla="*/ 72924 h 40"/>
                  <a:gd name="T8" fmla="*/ 0 w 34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40"/>
                  <a:gd name="T17" fmla="*/ 34 w 34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40">
                    <a:moveTo>
                      <a:pt x="0" y="0"/>
                    </a:moveTo>
                    <a:lnTo>
                      <a:pt x="17" y="5"/>
                    </a:lnTo>
                    <a:lnTo>
                      <a:pt x="34" y="0"/>
                    </a:lnTo>
                    <a:lnTo>
                      <a:pt x="17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9" name="Group 24">
              <a:extLst>
                <a:ext uri="{FF2B5EF4-FFF2-40B4-BE49-F238E27FC236}">
                  <a16:creationId xmlns:a16="http://schemas.microsoft.com/office/drawing/2014/main" id="{29E24ED0-1EEC-4C8C-B2C7-51AA2CC804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8025" y="4616450"/>
              <a:ext cx="869950" cy="412750"/>
              <a:chOff x="3555" y="3685"/>
              <a:chExt cx="730" cy="347"/>
            </a:xfrm>
          </p:grpSpPr>
          <p:sp>
            <p:nvSpPr>
              <p:cNvPr id="35992" name="Rectangle 25">
                <a:extLst>
                  <a:ext uri="{FF2B5EF4-FFF2-40B4-BE49-F238E27FC236}">
                    <a16:creationId xmlns:a16="http://schemas.microsoft.com/office/drawing/2014/main" id="{81E372E4-A878-4F13-8C4E-2575BE0BA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3875"/>
                <a:ext cx="633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93" name="Rectangle 26">
                <a:extLst>
                  <a:ext uri="{FF2B5EF4-FFF2-40B4-BE49-F238E27FC236}">
                    <a16:creationId xmlns:a16="http://schemas.microsoft.com/office/drawing/2014/main" id="{B7936F5C-9F2E-4E03-A2B7-F2A72340E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3873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close()</a:t>
                </a:r>
                <a:endParaRPr lang="en-US" altLang="en-US" sz="2400" b="1"/>
              </a:p>
            </p:txBody>
          </p:sp>
          <p:sp>
            <p:nvSpPr>
              <p:cNvPr id="35994" name="Rectangle 27">
                <a:extLst>
                  <a:ext uri="{FF2B5EF4-FFF2-40B4-BE49-F238E27FC236}">
                    <a16:creationId xmlns:a16="http://schemas.microsoft.com/office/drawing/2014/main" id="{37CE7976-E85E-463E-8F90-4FE01D976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807"/>
                <a:ext cx="709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95" name="Line 28">
                <a:extLst>
                  <a:ext uri="{FF2B5EF4-FFF2-40B4-BE49-F238E27FC236}">
                    <a16:creationId xmlns:a16="http://schemas.microsoft.com/office/drawing/2014/main" id="{6EBEDED2-206D-41FA-870E-7B3E5997E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5" y="3685"/>
                <a:ext cx="3" cy="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96" name="Freeform 29">
                <a:extLst>
                  <a:ext uri="{FF2B5EF4-FFF2-40B4-BE49-F238E27FC236}">
                    <a16:creationId xmlns:a16="http://schemas.microsoft.com/office/drawing/2014/main" id="{3513198D-4207-4C39-902C-327F802BD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3760"/>
                <a:ext cx="52" cy="56"/>
              </a:xfrm>
              <a:custGeom>
                <a:avLst/>
                <a:gdLst>
                  <a:gd name="T0" fmla="*/ 0 w 32"/>
                  <a:gd name="T1" fmla="*/ 0 h 41"/>
                  <a:gd name="T2" fmla="*/ 2739917 w 32"/>
                  <a:gd name="T3" fmla="*/ 19167 h 41"/>
                  <a:gd name="T4" fmla="*/ 5912806 w 32"/>
                  <a:gd name="T5" fmla="*/ 0 h 41"/>
                  <a:gd name="T6" fmla="*/ 2739917 w 32"/>
                  <a:gd name="T7" fmla="*/ 99020 h 41"/>
                  <a:gd name="T8" fmla="*/ 0 w 32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1"/>
                  <a:gd name="T17" fmla="*/ 32 w 32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1">
                    <a:moveTo>
                      <a:pt x="0" y="0"/>
                    </a:moveTo>
                    <a:lnTo>
                      <a:pt x="15" y="8"/>
                    </a:lnTo>
                    <a:lnTo>
                      <a:pt x="32" y="0"/>
                    </a:lnTo>
                    <a:lnTo>
                      <a:pt x="15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60" name="Group 30">
              <a:extLst>
                <a:ext uri="{FF2B5EF4-FFF2-40B4-BE49-F238E27FC236}">
                  <a16:creationId xmlns:a16="http://schemas.microsoft.com/office/drawing/2014/main" id="{13AD1F01-19DA-4BAE-81DC-E7BE71027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2075" y="3827463"/>
              <a:ext cx="1881188" cy="242887"/>
              <a:chOff x="1971" y="3023"/>
              <a:chExt cx="1580" cy="204"/>
            </a:xfrm>
          </p:grpSpPr>
          <p:sp>
            <p:nvSpPr>
              <p:cNvPr id="35966" name="Freeform 31">
                <a:extLst>
                  <a:ext uri="{FF2B5EF4-FFF2-40B4-BE49-F238E27FC236}">
                    <a16:creationId xmlns:a16="http://schemas.microsoft.com/office/drawing/2014/main" id="{A277D339-E64F-4532-A379-2C47AD4FCF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7" y="3120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7" name="Freeform 32">
                <a:extLst>
                  <a:ext uri="{FF2B5EF4-FFF2-40B4-BE49-F238E27FC236}">
                    <a16:creationId xmlns:a16="http://schemas.microsoft.com/office/drawing/2014/main" id="{C477D442-D2D4-4505-A5A5-53B40B397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9" y="3123"/>
                <a:ext cx="34" cy="8"/>
              </a:xfrm>
              <a:custGeom>
                <a:avLst/>
                <a:gdLst>
                  <a:gd name="T0" fmla="*/ 3566126 w 21"/>
                  <a:gd name="T1" fmla="*/ 8457 h 6"/>
                  <a:gd name="T2" fmla="*/ 3566126 w 21"/>
                  <a:gd name="T3" fmla="*/ 0 h 6"/>
                  <a:gd name="T4" fmla="*/ 0 w 21"/>
                  <a:gd name="T5" fmla="*/ 2759 h 6"/>
                  <a:gd name="T6" fmla="*/ 0 w 21"/>
                  <a:gd name="T7" fmla="*/ 8457 h 6"/>
                  <a:gd name="T8" fmla="*/ 3566126 w 21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8" name="Freeform 33">
                <a:extLst>
                  <a:ext uri="{FF2B5EF4-FFF2-40B4-BE49-F238E27FC236}">
                    <a16:creationId xmlns:a16="http://schemas.microsoft.com/office/drawing/2014/main" id="{790AEF19-4E2A-4EFB-90EA-2D3CFF7B9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1" y="3125"/>
                <a:ext cx="34" cy="10"/>
              </a:xfrm>
              <a:custGeom>
                <a:avLst/>
                <a:gdLst>
                  <a:gd name="T0" fmla="*/ 3566126 w 21"/>
                  <a:gd name="T1" fmla="*/ 49094 h 7"/>
                  <a:gd name="T2" fmla="*/ 3566126 w 21"/>
                  <a:gd name="T3" fmla="*/ 0 h 7"/>
                  <a:gd name="T4" fmla="*/ 0 w 21"/>
                  <a:gd name="T5" fmla="*/ 16839 h 7"/>
                  <a:gd name="T6" fmla="*/ 0 w 21"/>
                  <a:gd name="T7" fmla="*/ 51533 h 7"/>
                  <a:gd name="T8" fmla="*/ 3566126 w 21"/>
                  <a:gd name="T9" fmla="*/ 49094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9" name="Freeform 34">
                <a:extLst>
                  <a:ext uri="{FF2B5EF4-FFF2-40B4-BE49-F238E27FC236}">
                    <a16:creationId xmlns:a16="http://schemas.microsoft.com/office/drawing/2014/main" id="{2D447A39-7FB5-49AF-80B1-DEB6EAFE34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" y="3131"/>
                <a:ext cx="34" cy="6"/>
              </a:xfrm>
              <a:custGeom>
                <a:avLst/>
                <a:gdLst>
                  <a:gd name="T0" fmla="*/ 3566126 w 21"/>
                  <a:gd name="T1" fmla="*/ 310 h 5"/>
                  <a:gd name="T2" fmla="*/ 3566126 w 21"/>
                  <a:gd name="T3" fmla="*/ 0 h 5"/>
                  <a:gd name="T4" fmla="*/ 0 w 21"/>
                  <a:gd name="T5" fmla="*/ 0 h 5"/>
                  <a:gd name="T6" fmla="*/ 0 w 21"/>
                  <a:gd name="T7" fmla="*/ 446 h 5"/>
                  <a:gd name="T8" fmla="*/ 3566126 w 21"/>
                  <a:gd name="T9" fmla="*/ 310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5"/>
                  <a:gd name="T17" fmla="*/ 21 w 2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5">
                    <a:moveTo>
                      <a:pt x="21" y="3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70" name="Freeform 35">
                <a:extLst>
                  <a:ext uri="{FF2B5EF4-FFF2-40B4-BE49-F238E27FC236}">
                    <a16:creationId xmlns:a16="http://schemas.microsoft.com/office/drawing/2014/main" id="{30CCF30E-E90D-440F-BD64-EEC72376E8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2" y="3133"/>
                <a:ext cx="34" cy="10"/>
              </a:xfrm>
              <a:custGeom>
                <a:avLst/>
                <a:gdLst>
                  <a:gd name="T0" fmla="*/ 3566126 w 21"/>
                  <a:gd name="T1" fmla="*/ 36073 h 7"/>
                  <a:gd name="T2" fmla="*/ 3566126 w 21"/>
                  <a:gd name="T3" fmla="*/ 0 h 7"/>
                  <a:gd name="T4" fmla="*/ 0 w 21"/>
                  <a:gd name="T5" fmla="*/ 1 h 7"/>
                  <a:gd name="T6" fmla="*/ 0 w 21"/>
                  <a:gd name="T7" fmla="*/ 51533 h 7"/>
                  <a:gd name="T8" fmla="*/ 3566126 w 21"/>
                  <a:gd name="T9" fmla="*/ 36073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21" y="5"/>
                    </a:moveTo>
                    <a:lnTo>
                      <a:pt x="21" y="0"/>
                    </a:lnTo>
                    <a:lnTo>
                      <a:pt x="0" y="1"/>
                    </a:lnTo>
                    <a:lnTo>
                      <a:pt x="0" y="7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71" name="Freeform 36">
                <a:extLst>
                  <a:ext uri="{FF2B5EF4-FFF2-40B4-BE49-F238E27FC236}">
                    <a16:creationId xmlns:a16="http://schemas.microsoft.com/office/drawing/2014/main" id="{132E453F-DDF8-4A72-AC0D-A786CACBF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4" y="3135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72" name="Freeform 37">
                <a:extLst>
                  <a:ext uri="{FF2B5EF4-FFF2-40B4-BE49-F238E27FC236}">
                    <a16:creationId xmlns:a16="http://schemas.microsoft.com/office/drawing/2014/main" id="{B6B92D15-DC4D-4DC0-9C6D-E8AB75A2D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6" y="3140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73" name="Freeform 38">
                <a:extLst>
                  <a:ext uri="{FF2B5EF4-FFF2-40B4-BE49-F238E27FC236}">
                    <a16:creationId xmlns:a16="http://schemas.microsoft.com/office/drawing/2014/main" id="{C7119AEB-15CA-4215-8CD8-C3C06A81B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6" y="3146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74" name="Freeform 39">
                <a:extLst>
                  <a:ext uri="{FF2B5EF4-FFF2-40B4-BE49-F238E27FC236}">
                    <a16:creationId xmlns:a16="http://schemas.microsoft.com/office/drawing/2014/main" id="{B0FDBD6E-9155-4B12-8482-1A300C5746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7" y="3148"/>
                <a:ext cx="34" cy="9"/>
              </a:xfrm>
              <a:custGeom>
                <a:avLst/>
                <a:gdLst>
                  <a:gd name="T0" fmla="*/ 3566126 w 21"/>
                  <a:gd name="T1" fmla="*/ 160064 h 6"/>
                  <a:gd name="T2" fmla="*/ 3566126 w 21"/>
                  <a:gd name="T3" fmla="*/ 0 h 6"/>
                  <a:gd name="T4" fmla="*/ 0 w 21"/>
                  <a:gd name="T5" fmla="*/ 59502 h 6"/>
                  <a:gd name="T6" fmla="*/ 0 w 21"/>
                  <a:gd name="T7" fmla="*/ 160064 h 6"/>
                  <a:gd name="T8" fmla="*/ 3566126 w 21"/>
                  <a:gd name="T9" fmla="*/ 160064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75" name="Freeform 40">
                <a:extLst>
                  <a:ext uri="{FF2B5EF4-FFF2-40B4-BE49-F238E27FC236}">
                    <a16:creationId xmlns:a16="http://schemas.microsoft.com/office/drawing/2014/main" id="{8BCDC33B-84C7-4EFA-BB22-8E419EA84D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9" y="3151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76" name="Freeform 41">
                <a:extLst>
                  <a:ext uri="{FF2B5EF4-FFF2-40B4-BE49-F238E27FC236}">
                    <a16:creationId xmlns:a16="http://schemas.microsoft.com/office/drawing/2014/main" id="{21D2A3C4-3CA8-499C-BE50-1C55F6DD77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1" y="3157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77" name="Freeform 42">
                <a:extLst>
                  <a:ext uri="{FF2B5EF4-FFF2-40B4-BE49-F238E27FC236}">
                    <a16:creationId xmlns:a16="http://schemas.microsoft.com/office/drawing/2014/main" id="{164C109F-1C51-49EC-BE19-5E5276307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1" y="3159"/>
                <a:ext cx="35" cy="10"/>
              </a:xfrm>
              <a:custGeom>
                <a:avLst/>
                <a:gdLst>
                  <a:gd name="T0" fmla="*/ 2443154 w 22"/>
                  <a:gd name="T1" fmla="*/ 36073 h 7"/>
                  <a:gd name="T2" fmla="*/ 2443154 w 22"/>
                  <a:gd name="T3" fmla="*/ 0 h 7"/>
                  <a:gd name="T4" fmla="*/ 0 w 22"/>
                  <a:gd name="T5" fmla="*/ 16839 h 7"/>
                  <a:gd name="T6" fmla="*/ 0 w 22"/>
                  <a:gd name="T7" fmla="*/ 51533 h 7"/>
                  <a:gd name="T8" fmla="*/ 2443154 w 22"/>
                  <a:gd name="T9" fmla="*/ 36073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7"/>
                  <a:gd name="T17" fmla="*/ 22 w 22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7">
                    <a:moveTo>
                      <a:pt x="22" y="5"/>
                    </a:moveTo>
                    <a:lnTo>
                      <a:pt x="22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2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78" name="Freeform 43">
                <a:extLst>
                  <a:ext uri="{FF2B5EF4-FFF2-40B4-BE49-F238E27FC236}">
                    <a16:creationId xmlns:a16="http://schemas.microsoft.com/office/drawing/2014/main" id="{4228264B-4DF7-4389-960D-707D07D9C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2" y="3165"/>
                <a:ext cx="34" cy="7"/>
              </a:xfrm>
              <a:custGeom>
                <a:avLst/>
                <a:gdLst>
                  <a:gd name="T0" fmla="*/ 3566126 w 21"/>
                  <a:gd name="T1" fmla="*/ 23398 h 5"/>
                  <a:gd name="T2" fmla="*/ 3566126 w 21"/>
                  <a:gd name="T3" fmla="*/ 0 h 5"/>
                  <a:gd name="T4" fmla="*/ 0 w 21"/>
                  <a:gd name="T5" fmla="*/ 1 h 5"/>
                  <a:gd name="T6" fmla="*/ 0 w 21"/>
                  <a:gd name="T7" fmla="*/ 23398 h 5"/>
                  <a:gd name="T8" fmla="*/ 3566126 w 21"/>
                  <a:gd name="T9" fmla="*/ 23398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5"/>
                  <a:gd name="T17" fmla="*/ 21 w 2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5">
                    <a:moveTo>
                      <a:pt x="21" y="5"/>
                    </a:moveTo>
                    <a:lnTo>
                      <a:pt x="21" y="0"/>
                    </a:lnTo>
                    <a:lnTo>
                      <a:pt x="0" y="1"/>
                    </a:lnTo>
                    <a:lnTo>
                      <a:pt x="0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79" name="Freeform 44">
                <a:extLst>
                  <a:ext uri="{FF2B5EF4-FFF2-40B4-BE49-F238E27FC236}">
                    <a16:creationId xmlns:a16="http://schemas.microsoft.com/office/drawing/2014/main" id="{89160D02-8203-4788-93AE-30917E5C8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1" y="3166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0" name="Freeform 45">
                <a:extLst>
                  <a:ext uri="{FF2B5EF4-FFF2-40B4-BE49-F238E27FC236}">
                    <a16:creationId xmlns:a16="http://schemas.microsoft.com/office/drawing/2014/main" id="{8879FDAF-A2C9-459D-B4C1-ECA1A0DD0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6" y="3172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1" name="Freeform 46">
                <a:extLst>
                  <a:ext uri="{FF2B5EF4-FFF2-40B4-BE49-F238E27FC236}">
                    <a16:creationId xmlns:a16="http://schemas.microsoft.com/office/drawing/2014/main" id="{384CF8FA-940C-4B80-81E4-53129F1D1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4" y="3174"/>
                <a:ext cx="37" cy="8"/>
              </a:xfrm>
              <a:custGeom>
                <a:avLst/>
                <a:gdLst>
                  <a:gd name="T0" fmla="*/ 3385767 w 23"/>
                  <a:gd name="T1" fmla="*/ 8457 h 6"/>
                  <a:gd name="T2" fmla="*/ 3385767 w 23"/>
                  <a:gd name="T3" fmla="*/ 0 h 6"/>
                  <a:gd name="T4" fmla="*/ 0 w 23"/>
                  <a:gd name="T5" fmla="*/ 2759 h 6"/>
                  <a:gd name="T6" fmla="*/ 0 w 23"/>
                  <a:gd name="T7" fmla="*/ 8457 h 6"/>
                  <a:gd name="T8" fmla="*/ 3385767 w 23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6"/>
                  <a:gd name="T17" fmla="*/ 23 w 23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6">
                    <a:moveTo>
                      <a:pt x="23" y="6"/>
                    </a:moveTo>
                    <a:lnTo>
                      <a:pt x="23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3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2" name="Freeform 47">
                <a:extLst>
                  <a:ext uri="{FF2B5EF4-FFF2-40B4-BE49-F238E27FC236}">
                    <a16:creationId xmlns:a16="http://schemas.microsoft.com/office/drawing/2014/main" id="{0A844AA2-315C-4E73-9C83-4D1843780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4" y="3177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3" name="Freeform 48">
                <a:extLst>
                  <a:ext uri="{FF2B5EF4-FFF2-40B4-BE49-F238E27FC236}">
                    <a16:creationId xmlns:a16="http://schemas.microsoft.com/office/drawing/2014/main" id="{4AE594FD-A72C-43B6-88A7-FAC4F96AF6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6" y="3182"/>
                <a:ext cx="34" cy="11"/>
              </a:xfrm>
              <a:custGeom>
                <a:avLst/>
                <a:gdLst>
                  <a:gd name="T0" fmla="*/ 3566126 w 21"/>
                  <a:gd name="T1" fmla="*/ 12422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2422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4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4" name="Freeform 49">
                <a:extLst>
                  <a:ext uri="{FF2B5EF4-FFF2-40B4-BE49-F238E27FC236}">
                    <a16:creationId xmlns:a16="http://schemas.microsoft.com/office/drawing/2014/main" id="{30AB0D79-67FE-49CB-A9F3-13F8760DE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7" y="3185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5" name="Freeform 50">
                <a:extLst>
                  <a:ext uri="{FF2B5EF4-FFF2-40B4-BE49-F238E27FC236}">
                    <a16:creationId xmlns:a16="http://schemas.microsoft.com/office/drawing/2014/main" id="{787F7BC9-F1EB-42B3-AFA7-909D34563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9" y="3191"/>
                <a:ext cx="34" cy="8"/>
              </a:xfrm>
              <a:custGeom>
                <a:avLst/>
                <a:gdLst>
                  <a:gd name="T0" fmla="*/ 3566126 w 21"/>
                  <a:gd name="T1" fmla="*/ 8457 h 6"/>
                  <a:gd name="T2" fmla="*/ 3566126 w 21"/>
                  <a:gd name="T3" fmla="*/ 0 h 6"/>
                  <a:gd name="T4" fmla="*/ 0 w 21"/>
                  <a:gd name="T5" fmla="*/ 2759 h 6"/>
                  <a:gd name="T6" fmla="*/ 0 w 21"/>
                  <a:gd name="T7" fmla="*/ 8457 h 6"/>
                  <a:gd name="T8" fmla="*/ 3566126 w 21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6" name="Freeform 51">
                <a:extLst>
                  <a:ext uri="{FF2B5EF4-FFF2-40B4-BE49-F238E27FC236}">
                    <a16:creationId xmlns:a16="http://schemas.microsoft.com/office/drawing/2014/main" id="{9AD7627F-BE36-4503-B282-5306BC973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3193"/>
                <a:ext cx="34" cy="10"/>
              </a:xfrm>
              <a:custGeom>
                <a:avLst/>
                <a:gdLst>
                  <a:gd name="T0" fmla="*/ 3566126 w 21"/>
                  <a:gd name="T1" fmla="*/ 36073 h 7"/>
                  <a:gd name="T2" fmla="*/ 3566126 w 21"/>
                  <a:gd name="T3" fmla="*/ 0 h 7"/>
                  <a:gd name="T4" fmla="*/ 0 w 21"/>
                  <a:gd name="T5" fmla="*/ 16839 h 7"/>
                  <a:gd name="T6" fmla="*/ 0 w 21"/>
                  <a:gd name="T7" fmla="*/ 51533 h 7"/>
                  <a:gd name="T8" fmla="*/ 3566126 w 21"/>
                  <a:gd name="T9" fmla="*/ 36073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21" y="5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7" name="Rectangle 52">
                <a:extLst>
                  <a:ext uri="{FF2B5EF4-FFF2-40B4-BE49-F238E27FC236}">
                    <a16:creationId xmlns:a16="http://schemas.microsoft.com/office/drawing/2014/main" id="{BC93A36E-2F13-43F6-A980-032ADA5D3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1" y="3199"/>
                <a:ext cx="3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88" name="Freeform 53">
                <a:extLst>
                  <a:ext uri="{FF2B5EF4-FFF2-40B4-BE49-F238E27FC236}">
                    <a16:creationId xmlns:a16="http://schemas.microsoft.com/office/drawing/2014/main" id="{F5E59A3A-E314-40D3-982E-2517C22F6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7" y="3200"/>
                <a:ext cx="19" cy="8"/>
              </a:xfrm>
              <a:custGeom>
                <a:avLst/>
                <a:gdLst>
                  <a:gd name="T0" fmla="*/ 1146834 w 12"/>
                  <a:gd name="T1" fmla="*/ 8457 h 6"/>
                  <a:gd name="T2" fmla="*/ 1146834 w 12"/>
                  <a:gd name="T3" fmla="*/ 0 h 6"/>
                  <a:gd name="T4" fmla="*/ 0 w 12"/>
                  <a:gd name="T5" fmla="*/ 2759 h 6"/>
                  <a:gd name="T6" fmla="*/ 0 w 12"/>
                  <a:gd name="T7" fmla="*/ 8457 h 6"/>
                  <a:gd name="T8" fmla="*/ 1146834 w 12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6"/>
                  <a:gd name="T17" fmla="*/ 12 w 12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6">
                    <a:moveTo>
                      <a:pt x="12" y="6"/>
                    </a:moveTo>
                    <a:lnTo>
                      <a:pt x="1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9" name="Freeform 54">
                <a:extLst>
                  <a:ext uri="{FF2B5EF4-FFF2-40B4-BE49-F238E27FC236}">
                    <a16:creationId xmlns:a16="http://schemas.microsoft.com/office/drawing/2014/main" id="{3F392C28-307A-4603-953B-2D89A3289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3180"/>
                <a:ext cx="65" cy="47"/>
              </a:xfrm>
              <a:custGeom>
                <a:avLst/>
                <a:gdLst>
                  <a:gd name="T0" fmla="*/ 7122988 w 40"/>
                  <a:gd name="T1" fmla="*/ 0 h 35"/>
                  <a:gd name="T2" fmla="*/ 5912806 w 40"/>
                  <a:gd name="T3" fmla="*/ 30757 h 35"/>
                  <a:gd name="T4" fmla="*/ 7467231 w 40"/>
                  <a:gd name="T5" fmla="*/ 55463 h 35"/>
                  <a:gd name="T6" fmla="*/ 0 w 40"/>
                  <a:gd name="T7" fmla="*/ 32977 h 35"/>
                  <a:gd name="T8" fmla="*/ 7122988 w 40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35"/>
                  <a:gd name="T17" fmla="*/ 40 w 40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35">
                    <a:moveTo>
                      <a:pt x="38" y="0"/>
                    </a:moveTo>
                    <a:lnTo>
                      <a:pt x="32" y="19"/>
                    </a:lnTo>
                    <a:lnTo>
                      <a:pt x="40" y="35"/>
                    </a:lnTo>
                    <a:lnTo>
                      <a:pt x="0" y="2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90" name="Rectangle 55">
                <a:extLst>
                  <a:ext uri="{FF2B5EF4-FFF2-40B4-BE49-F238E27FC236}">
                    <a16:creationId xmlns:a16="http://schemas.microsoft.com/office/drawing/2014/main" id="{89FEB518-A19A-46AC-8031-ECC03A540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044"/>
                <a:ext cx="24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91" name="Rectangle 56">
                <a:extLst>
                  <a:ext uri="{FF2B5EF4-FFF2-40B4-BE49-F238E27FC236}">
                    <a16:creationId xmlns:a16="http://schemas.microsoft.com/office/drawing/2014/main" id="{3FF2925F-C249-43CD-9416-E4C32B31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023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Data</a:t>
                </a:r>
                <a:endParaRPr lang="en-US" altLang="en-US" sz="2700" b="1"/>
              </a:p>
            </p:txBody>
          </p:sp>
        </p:grpSp>
        <p:grpSp>
          <p:nvGrpSpPr>
            <p:cNvPr id="35861" name="Group 57">
              <a:extLst>
                <a:ext uri="{FF2B5EF4-FFF2-40B4-BE49-F238E27FC236}">
                  <a16:creationId xmlns:a16="http://schemas.microsoft.com/office/drawing/2014/main" id="{8F86BAA9-76F8-4479-BA5E-5C6E7DFECC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2563" y="4303713"/>
              <a:ext cx="1790700" cy="246062"/>
              <a:chOff x="2046" y="3423"/>
              <a:chExt cx="1505" cy="206"/>
            </a:xfrm>
          </p:grpSpPr>
          <p:sp>
            <p:nvSpPr>
              <p:cNvPr id="35941" name="Rectangle 58">
                <a:extLst>
                  <a:ext uri="{FF2B5EF4-FFF2-40B4-BE49-F238E27FC236}">
                    <a16:creationId xmlns:a16="http://schemas.microsoft.com/office/drawing/2014/main" id="{EB5A751A-A07B-40AC-8887-D45CE7165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" y="3559"/>
                <a:ext cx="21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42" name="Freeform 59">
                <a:extLst>
                  <a:ext uri="{FF2B5EF4-FFF2-40B4-BE49-F238E27FC236}">
                    <a16:creationId xmlns:a16="http://schemas.microsoft.com/office/drawing/2014/main" id="{9E7B0190-C773-4F25-96FB-744451D889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6" y="3517"/>
                <a:ext cx="34" cy="10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49094 h 7"/>
                  <a:gd name="T4" fmla="*/ 3566126 w 21"/>
                  <a:gd name="T5" fmla="*/ 51533 h 7"/>
                  <a:gd name="T6" fmla="*/ 3566126 w 21"/>
                  <a:gd name="T7" fmla="*/ 16839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6"/>
                    </a:lnTo>
                    <a:lnTo>
                      <a:pt x="21" y="7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3" name="Freeform 60">
                <a:extLst>
                  <a:ext uri="{FF2B5EF4-FFF2-40B4-BE49-F238E27FC236}">
                    <a16:creationId xmlns:a16="http://schemas.microsoft.com/office/drawing/2014/main" id="{F4930BCB-E74B-46C8-83E5-7CF1B92281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5" y="3523"/>
                <a:ext cx="34" cy="9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1549 h 7"/>
                  <a:gd name="T4" fmla="*/ 3566126 w 21"/>
                  <a:gd name="T5" fmla="*/ 3664 h 7"/>
                  <a:gd name="T6" fmla="*/ 3566126 w 21"/>
                  <a:gd name="T7" fmla="*/ 1205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3"/>
                    </a:lnTo>
                    <a:lnTo>
                      <a:pt x="21" y="7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4" name="Freeform 61">
                <a:extLst>
                  <a:ext uri="{FF2B5EF4-FFF2-40B4-BE49-F238E27FC236}">
                    <a16:creationId xmlns:a16="http://schemas.microsoft.com/office/drawing/2014/main" id="{9CF439A6-22DB-4AEC-9EAA-59F1DCB971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3" y="3526"/>
                <a:ext cx="34" cy="9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2561 h 7"/>
                  <a:gd name="T4" fmla="*/ 3566126 w 21"/>
                  <a:gd name="T5" fmla="*/ 3664 h 7"/>
                  <a:gd name="T6" fmla="*/ 3566126 w 21"/>
                  <a:gd name="T7" fmla="*/ 1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5"/>
                    </a:lnTo>
                    <a:lnTo>
                      <a:pt x="21" y="7"/>
                    </a:lnTo>
                    <a:lnTo>
                      <a:pt x="2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5" name="Freeform 62">
                <a:extLst>
                  <a:ext uri="{FF2B5EF4-FFF2-40B4-BE49-F238E27FC236}">
                    <a16:creationId xmlns:a16="http://schemas.microsoft.com/office/drawing/2014/main" id="{624C1942-9622-4F6B-9B8C-ECC30E1C3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1" y="3530"/>
                <a:ext cx="36" cy="10"/>
              </a:xfrm>
              <a:custGeom>
                <a:avLst/>
                <a:gdLst>
                  <a:gd name="T0" fmla="*/ 0 w 22"/>
                  <a:gd name="T1" fmla="*/ 0 h 8"/>
                  <a:gd name="T2" fmla="*/ 0 w 22"/>
                  <a:gd name="T3" fmla="*/ 1454 h 8"/>
                  <a:gd name="T4" fmla="*/ 4918199 w 22"/>
                  <a:gd name="T5" fmla="*/ 2091 h 8"/>
                  <a:gd name="T6" fmla="*/ 4918199 w 22"/>
                  <a:gd name="T7" fmla="*/ 661 h 8"/>
                  <a:gd name="T8" fmla="*/ 0 w 22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8"/>
                  <a:gd name="T17" fmla="*/ 22 w 22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8">
                    <a:moveTo>
                      <a:pt x="0" y="0"/>
                    </a:moveTo>
                    <a:lnTo>
                      <a:pt x="0" y="6"/>
                    </a:lnTo>
                    <a:lnTo>
                      <a:pt x="22" y="8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6" name="Freeform 63">
                <a:extLst>
                  <a:ext uri="{FF2B5EF4-FFF2-40B4-BE49-F238E27FC236}">
                    <a16:creationId xmlns:a16="http://schemas.microsoft.com/office/drawing/2014/main" id="{E26B07B7-1414-42F0-8B39-0ABD09234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" y="3535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4905 h 6"/>
                  <a:gd name="T4" fmla="*/ 3566126 w 21"/>
                  <a:gd name="T5" fmla="*/ 8457 h 6"/>
                  <a:gd name="T6" fmla="*/ 3566126 w 21"/>
                  <a:gd name="T7" fmla="*/ 0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4"/>
                    </a:lnTo>
                    <a:lnTo>
                      <a:pt x="21" y="6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7" name="Freeform 64">
                <a:extLst>
                  <a:ext uri="{FF2B5EF4-FFF2-40B4-BE49-F238E27FC236}">
                    <a16:creationId xmlns:a16="http://schemas.microsoft.com/office/drawing/2014/main" id="{1CFC7B58-5B4A-4401-BB39-A3B94A2CC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" y="3538"/>
                <a:ext cx="34" cy="11"/>
              </a:xfrm>
              <a:custGeom>
                <a:avLst/>
                <a:gdLst>
                  <a:gd name="T0" fmla="*/ 0 w 21"/>
                  <a:gd name="T1" fmla="*/ 0 h 8"/>
                  <a:gd name="T2" fmla="*/ 0 w 21"/>
                  <a:gd name="T3" fmla="*/ 17080 h 8"/>
                  <a:gd name="T4" fmla="*/ 3566126 w 21"/>
                  <a:gd name="T5" fmla="*/ 23485 h 8"/>
                  <a:gd name="T6" fmla="*/ 3566126 w 21"/>
                  <a:gd name="T7" fmla="*/ 6570 h 8"/>
                  <a:gd name="T8" fmla="*/ 0 w 21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0" y="0"/>
                    </a:moveTo>
                    <a:lnTo>
                      <a:pt x="0" y="6"/>
                    </a:lnTo>
                    <a:lnTo>
                      <a:pt x="21" y="8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8" name="Freeform 65">
                <a:extLst>
                  <a:ext uri="{FF2B5EF4-FFF2-40B4-BE49-F238E27FC236}">
                    <a16:creationId xmlns:a16="http://schemas.microsoft.com/office/drawing/2014/main" id="{ADD402CE-F25C-4793-9EF6-BF1B37C96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8" y="3543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4905 h 6"/>
                  <a:gd name="T4" fmla="*/ 3566126 w 21"/>
                  <a:gd name="T5" fmla="*/ 8457 h 6"/>
                  <a:gd name="T6" fmla="*/ 3566126 w 21"/>
                  <a:gd name="T7" fmla="*/ 0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4"/>
                    </a:lnTo>
                    <a:lnTo>
                      <a:pt x="21" y="6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9" name="Freeform 66">
                <a:extLst>
                  <a:ext uri="{FF2B5EF4-FFF2-40B4-BE49-F238E27FC236}">
                    <a16:creationId xmlns:a16="http://schemas.microsoft.com/office/drawing/2014/main" id="{DA97417C-2A59-47F4-9F61-D7A11BBD9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6" y="3546"/>
                <a:ext cx="36" cy="8"/>
              </a:xfrm>
              <a:custGeom>
                <a:avLst/>
                <a:gdLst>
                  <a:gd name="T0" fmla="*/ 0 w 22"/>
                  <a:gd name="T1" fmla="*/ 0 h 6"/>
                  <a:gd name="T2" fmla="*/ 0 w 22"/>
                  <a:gd name="T3" fmla="*/ 8457 h 6"/>
                  <a:gd name="T4" fmla="*/ 4918199 w 22"/>
                  <a:gd name="T5" fmla="*/ 8457 h 6"/>
                  <a:gd name="T6" fmla="*/ 4918199 w 22"/>
                  <a:gd name="T7" fmla="*/ 2759 h 6"/>
                  <a:gd name="T8" fmla="*/ 0 w 22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6"/>
                  <a:gd name="T17" fmla="*/ 22 w 22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6">
                    <a:moveTo>
                      <a:pt x="0" y="0"/>
                    </a:moveTo>
                    <a:lnTo>
                      <a:pt x="0" y="6"/>
                    </a:lnTo>
                    <a:lnTo>
                      <a:pt x="22" y="6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0" name="Freeform 67">
                <a:extLst>
                  <a:ext uri="{FF2B5EF4-FFF2-40B4-BE49-F238E27FC236}">
                    <a16:creationId xmlns:a16="http://schemas.microsoft.com/office/drawing/2014/main" id="{E4A5136A-68F7-4C29-9394-F81FC9222A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5" y="3554"/>
                <a:ext cx="34" cy="10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36073 h 7"/>
                  <a:gd name="T4" fmla="*/ 3566126 w 21"/>
                  <a:gd name="T5" fmla="*/ 51533 h 7"/>
                  <a:gd name="T6" fmla="*/ 3566126 w 21"/>
                  <a:gd name="T7" fmla="*/ 16839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5"/>
                    </a:lnTo>
                    <a:lnTo>
                      <a:pt x="21" y="7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1" name="Freeform 68">
                <a:extLst>
                  <a:ext uri="{FF2B5EF4-FFF2-40B4-BE49-F238E27FC236}">
                    <a16:creationId xmlns:a16="http://schemas.microsoft.com/office/drawing/2014/main" id="{470510D6-555F-40D9-936C-915B84E716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" y="3558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8457 h 6"/>
                  <a:gd name="T4" fmla="*/ 3566126 w 21"/>
                  <a:gd name="T5" fmla="*/ 8457 h 6"/>
                  <a:gd name="T6" fmla="*/ 3566126 w 21"/>
                  <a:gd name="T7" fmla="*/ 2759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6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2" name="Freeform 69">
                <a:extLst>
                  <a:ext uri="{FF2B5EF4-FFF2-40B4-BE49-F238E27FC236}">
                    <a16:creationId xmlns:a16="http://schemas.microsoft.com/office/drawing/2014/main" id="{13F153E9-9870-4C8E-8A4E-2542B97A9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1" y="3561"/>
                <a:ext cx="34" cy="11"/>
              </a:xfrm>
              <a:custGeom>
                <a:avLst/>
                <a:gdLst>
                  <a:gd name="T0" fmla="*/ 0 w 21"/>
                  <a:gd name="T1" fmla="*/ 0 h 8"/>
                  <a:gd name="T2" fmla="*/ 0 w 21"/>
                  <a:gd name="T3" fmla="*/ 17080 h 8"/>
                  <a:gd name="T4" fmla="*/ 3566126 w 21"/>
                  <a:gd name="T5" fmla="*/ 23485 h 8"/>
                  <a:gd name="T6" fmla="*/ 3566126 w 21"/>
                  <a:gd name="T7" fmla="*/ 6570 h 8"/>
                  <a:gd name="T8" fmla="*/ 0 w 21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0" y="0"/>
                    </a:moveTo>
                    <a:lnTo>
                      <a:pt x="0" y="6"/>
                    </a:lnTo>
                    <a:lnTo>
                      <a:pt x="21" y="8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3" name="Freeform 70">
                <a:extLst>
                  <a:ext uri="{FF2B5EF4-FFF2-40B4-BE49-F238E27FC236}">
                    <a16:creationId xmlns:a16="http://schemas.microsoft.com/office/drawing/2014/main" id="{A726B1E7-EB56-4D83-936C-48D66EA94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1" y="3566"/>
                <a:ext cx="34" cy="9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160064 h 6"/>
                  <a:gd name="T4" fmla="*/ 3566126 w 21"/>
                  <a:gd name="T5" fmla="*/ 160064 h 6"/>
                  <a:gd name="T6" fmla="*/ 3566126 w 21"/>
                  <a:gd name="T7" fmla="*/ 59502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6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4" name="Freeform 71">
                <a:extLst>
                  <a:ext uri="{FF2B5EF4-FFF2-40B4-BE49-F238E27FC236}">
                    <a16:creationId xmlns:a16="http://schemas.microsoft.com/office/drawing/2014/main" id="{034A3CA8-7071-4EC4-8BB5-8E98FE42D2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3" y="3572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4905 h 6"/>
                  <a:gd name="T4" fmla="*/ 3566126 w 21"/>
                  <a:gd name="T5" fmla="*/ 8457 h 6"/>
                  <a:gd name="T6" fmla="*/ 3566126 w 21"/>
                  <a:gd name="T7" fmla="*/ 0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4"/>
                    </a:lnTo>
                    <a:lnTo>
                      <a:pt x="21" y="6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5" name="Freeform 72">
                <a:extLst>
                  <a:ext uri="{FF2B5EF4-FFF2-40B4-BE49-F238E27FC236}">
                    <a16:creationId xmlns:a16="http://schemas.microsoft.com/office/drawing/2014/main" id="{80B3CF75-655C-47C5-95BA-0E1F16B643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1" y="3575"/>
                <a:ext cx="31" cy="10"/>
              </a:xfrm>
              <a:custGeom>
                <a:avLst/>
                <a:gdLst>
                  <a:gd name="T0" fmla="*/ 0 w 19"/>
                  <a:gd name="T1" fmla="*/ 0 h 8"/>
                  <a:gd name="T2" fmla="*/ 0 w 19"/>
                  <a:gd name="T3" fmla="*/ 930 h 8"/>
                  <a:gd name="T4" fmla="*/ 3933182 w 19"/>
                  <a:gd name="T5" fmla="*/ 2091 h 8"/>
                  <a:gd name="T6" fmla="*/ 3933182 w 19"/>
                  <a:gd name="T7" fmla="*/ 661 h 8"/>
                  <a:gd name="T8" fmla="*/ 0 w 19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8"/>
                  <a:gd name="T17" fmla="*/ 19 w 19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8">
                    <a:moveTo>
                      <a:pt x="0" y="0"/>
                    </a:moveTo>
                    <a:lnTo>
                      <a:pt x="0" y="4"/>
                    </a:lnTo>
                    <a:lnTo>
                      <a:pt x="19" y="8"/>
                    </a:lnTo>
                    <a:lnTo>
                      <a:pt x="19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6" name="Freeform 73">
                <a:extLst>
                  <a:ext uri="{FF2B5EF4-FFF2-40B4-BE49-F238E27FC236}">
                    <a16:creationId xmlns:a16="http://schemas.microsoft.com/office/drawing/2014/main" id="{27CFBBD5-2D05-49AB-A6FE-D923A39B7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6" y="3577"/>
                <a:ext cx="38" cy="11"/>
              </a:xfrm>
              <a:custGeom>
                <a:avLst/>
                <a:gdLst>
                  <a:gd name="T0" fmla="*/ 0 w 23"/>
                  <a:gd name="T1" fmla="*/ 0 h 8"/>
                  <a:gd name="T2" fmla="*/ 0 w 23"/>
                  <a:gd name="T3" fmla="*/ 17080 h 8"/>
                  <a:gd name="T4" fmla="*/ 6518827 w 23"/>
                  <a:gd name="T5" fmla="*/ 23485 h 8"/>
                  <a:gd name="T6" fmla="*/ 6518827 w 23"/>
                  <a:gd name="T7" fmla="*/ 6570 h 8"/>
                  <a:gd name="T8" fmla="*/ 0 w 2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8"/>
                  <a:gd name="T17" fmla="*/ 23 w 2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8">
                    <a:moveTo>
                      <a:pt x="0" y="0"/>
                    </a:moveTo>
                    <a:lnTo>
                      <a:pt x="0" y="6"/>
                    </a:lnTo>
                    <a:lnTo>
                      <a:pt x="23" y="8"/>
                    </a:lnTo>
                    <a:lnTo>
                      <a:pt x="2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7" name="Freeform 74">
                <a:extLst>
                  <a:ext uri="{FF2B5EF4-FFF2-40B4-BE49-F238E27FC236}">
                    <a16:creationId xmlns:a16="http://schemas.microsoft.com/office/drawing/2014/main" id="{EBEB7AD2-D6DB-4F00-B690-908A86C4A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8" y="3583"/>
                <a:ext cx="36" cy="9"/>
              </a:xfrm>
              <a:custGeom>
                <a:avLst/>
                <a:gdLst>
                  <a:gd name="T0" fmla="*/ 0 w 22"/>
                  <a:gd name="T1" fmla="*/ 0 h 7"/>
                  <a:gd name="T2" fmla="*/ 0 w 22"/>
                  <a:gd name="T3" fmla="*/ 3293 h 7"/>
                  <a:gd name="T4" fmla="*/ 4918199 w 22"/>
                  <a:gd name="T5" fmla="*/ 3664 h 7"/>
                  <a:gd name="T6" fmla="*/ 4918199 w 22"/>
                  <a:gd name="T7" fmla="*/ 1205 h 7"/>
                  <a:gd name="T8" fmla="*/ 0 w 22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7"/>
                  <a:gd name="T17" fmla="*/ 22 w 22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7">
                    <a:moveTo>
                      <a:pt x="0" y="0"/>
                    </a:moveTo>
                    <a:lnTo>
                      <a:pt x="0" y="6"/>
                    </a:lnTo>
                    <a:lnTo>
                      <a:pt x="22" y="7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8" name="Freeform 75">
                <a:extLst>
                  <a:ext uri="{FF2B5EF4-FFF2-40B4-BE49-F238E27FC236}">
                    <a16:creationId xmlns:a16="http://schemas.microsoft.com/office/drawing/2014/main" id="{FBDC4837-4D3A-4D44-9CFC-579120D8A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8" y="3588"/>
                <a:ext cx="34" cy="7"/>
              </a:xfrm>
              <a:custGeom>
                <a:avLst/>
                <a:gdLst>
                  <a:gd name="T0" fmla="*/ 0 w 21"/>
                  <a:gd name="T1" fmla="*/ 0 h 5"/>
                  <a:gd name="T2" fmla="*/ 0 w 21"/>
                  <a:gd name="T3" fmla="*/ 12464 h 5"/>
                  <a:gd name="T4" fmla="*/ 3566126 w 21"/>
                  <a:gd name="T5" fmla="*/ 23398 h 5"/>
                  <a:gd name="T6" fmla="*/ 3566126 w 21"/>
                  <a:gd name="T7" fmla="*/ 0 h 5"/>
                  <a:gd name="T8" fmla="*/ 0 w 21"/>
                  <a:gd name="T9" fmla="*/ 0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5"/>
                  <a:gd name="T17" fmla="*/ 21 w 2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5">
                    <a:moveTo>
                      <a:pt x="0" y="0"/>
                    </a:moveTo>
                    <a:lnTo>
                      <a:pt x="0" y="3"/>
                    </a:lnTo>
                    <a:lnTo>
                      <a:pt x="21" y="5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9" name="Freeform 76">
                <a:extLst>
                  <a:ext uri="{FF2B5EF4-FFF2-40B4-BE49-F238E27FC236}">
                    <a16:creationId xmlns:a16="http://schemas.microsoft.com/office/drawing/2014/main" id="{16905BA9-4D16-4505-80AF-EA2F3E26B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6" y="3591"/>
                <a:ext cx="34" cy="9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2561 h 7"/>
                  <a:gd name="T4" fmla="*/ 3566126 w 21"/>
                  <a:gd name="T5" fmla="*/ 3664 h 7"/>
                  <a:gd name="T6" fmla="*/ 3566126 w 21"/>
                  <a:gd name="T7" fmla="*/ 1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5"/>
                    </a:lnTo>
                    <a:lnTo>
                      <a:pt x="21" y="7"/>
                    </a:lnTo>
                    <a:lnTo>
                      <a:pt x="2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0" name="Freeform 77">
                <a:extLst>
                  <a:ext uri="{FF2B5EF4-FFF2-40B4-BE49-F238E27FC236}">
                    <a16:creationId xmlns:a16="http://schemas.microsoft.com/office/drawing/2014/main" id="{55EEF6FC-D78E-4C63-9B42-85D5F2201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" y="3595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8457 h 6"/>
                  <a:gd name="T4" fmla="*/ 3566126 w 21"/>
                  <a:gd name="T5" fmla="*/ 8457 h 6"/>
                  <a:gd name="T6" fmla="*/ 3566126 w 21"/>
                  <a:gd name="T7" fmla="*/ 2759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6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1" name="Freeform 78">
                <a:extLst>
                  <a:ext uri="{FF2B5EF4-FFF2-40B4-BE49-F238E27FC236}">
                    <a16:creationId xmlns:a16="http://schemas.microsoft.com/office/drawing/2014/main" id="{6A61503E-ACC7-4CE1-A669-17B6AA090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3" y="3598"/>
                <a:ext cx="36" cy="11"/>
              </a:xfrm>
              <a:custGeom>
                <a:avLst/>
                <a:gdLst>
                  <a:gd name="T0" fmla="*/ 0 w 22"/>
                  <a:gd name="T1" fmla="*/ 0 h 8"/>
                  <a:gd name="T2" fmla="*/ 0 w 22"/>
                  <a:gd name="T3" fmla="*/ 17080 h 8"/>
                  <a:gd name="T4" fmla="*/ 4918199 w 22"/>
                  <a:gd name="T5" fmla="*/ 23485 h 8"/>
                  <a:gd name="T6" fmla="*/ 4918199 w 22"/>
                  <a:gd name="T7" fmla="*/ 6570 h 8"/>
                  <a:gd name="T8" fmla="*/ 0 w 22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8"/>
                  <a:gd name="T17" fmla="*/ 22 w 22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8">
                    <a:moveTo>
                      <a:pt x="0" y="0"/>
                    </a:moveTo>
                    <a:lnTo>
                      <a:pt x="0" y="6"/>
                    </a:lnTo>
                    <a:lnTo>
                      <a:pt x="22" y="8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2" name="Rectangle 79">
                <a:extLst>
                  <a:ext uri="{FF2B5EF4-FFF2-40B4-BE49-F238E27FC236}">
                    <a16:creationId xmlns:a16="http://schemas.microsoft.com/office/drawing/2014/main" id="{42030C9B-B277-423A-B2CD-EB9E7B20F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3" y="3603"/>
                <a:ext cx="1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63" name="Freeform 80">
                <a:extLst>
                  <a:ext uri="{FF2B5EF4-FFF2-40B4-BE49-F238E27FC236}">
                    <a16:creationId xmlns:a16="http://schemas.microsoft.com/office/drawing/2014/main" id="{9BD2FBD7-85A3-4174-8842-8AA1621CC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6" y="3583"/>
                <a:ext cx="65" cy="46"/>
              </a:xfrm>
              <a:custGeom>
                <a:avLst/>
                <a:gdLst>
                  <a:gd name="T0" fmla="*/ 0 w 40"/>
                  <a:gd name="T1" fmla="*/ 64729 h 34"/>
                  <a:gd name="T2" fmla="*/ 1126276 w 40"/>
                  <a:gd name="T3" fmla="*/ 32534 h 34"/>
                  <a:gd name="T4" fmla="*/ 343860 w 40"/>
                  <a:gd name="T5" fmla="*/ 0 h 34"/>
                  <a:gd name="T6" fmla="*/ 7467231 w 40"/>
                  <a:gd name="T7" fmla="*/ 36761 h 34"/>
                  <a:gd name="T8" fmla="*/ 0 w 40"/>
                  <a:gd name="T9" fmla="*/ 64729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34"/>
                  <a:gd name="T17" fmla="*/ 40 w 40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34">
                    <a:moveTo>
                      <a:pt x="0" y="34"/>
                    </a:moveTo>
                    <a:lnTo>
                      <a:pt x="6" y="17"/>
                    </a:lnTo>
                    <a:lnTo>
                      <a:pt x="2" y="0"/>
                    </a:lnTo>
                    <a:lnTo>
                      <a:pt x="40" y="19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4" name="Rectangle 81">
                <a:extLst>
                  <a:ext uri="{FF2B5EF4-FFF2-40B4-BE49-F238E27FC236}">
                    <a16:creationId xmlns:a16="http://schemas.microsoft.com/office/drawing/2014/main" id="{04224639-3F12-4C8E-BFBD-023CDDA4C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444"/>
                <a:ext cx="243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65" name="Rectangle 82">
                <a:extLst>
                  <a:ext uri="{FF2B5EF4-FFF2-40B4-BE49-F238E27FC236}">
                    <a16:creationId xmlns:a16="http://schemas.microsoft.com/office/drawing/2014/main" id="{9D1BD605-58CF-463A-B704-CEE87A56E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423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Data</a:t>
                </a:r>
                <a:endParaRPr lang="en-US" altLang="en-US" sz="2700" b="1"/>
              </a:p>
            </p:txBody>
          </p:sp>
        </p:grpSp>
        <p:sp>
          <p:nvSpPr>
            <p:cNvPr id="35862" name="Rectangle 83">
              <a:extLst>
                <a:ext uri="{FF2B5EF4-FFF2-40B4-BE49-F238E27FC236}">
                  <a16:creationId xmlns:a16="http://schemas.microsoft.com/office/drawing/2014/main" id="{35EF8A90-3A33-42AD-B030-288D89E4F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975" y="1381125"/>
              <a:ext cx="56197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4837" name="Rectangle 84">
              <a:extLst>
                <a:ext uri="{FF2B5EF4-FFF2-40B4-BE49-F238E27FC236}">
                  <a16:creationId xmlns:a16="http://schemas.microsoft.com/office/drawing/2014/main" id="{A179FD66-E13F-47CE-B4D0-D038D457C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283" y="1314450"/>
              <a:ext cx="509621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>
                  <a:solidFill>
                    <a:schemeClr val="tx2"/>
                  </a:solidFill>
                </a:rPr>
                <a:t>Server</a:t>
              </a:r>
              <a:endParaRPr lang="en-US" altLang="x-none" sz="2100" b="1">
                <a:solidFill>
                  <a:schemeClr val="tx2"/>
                </a:solidFill>
              </a:endParaRPr>
            </a:p>
          </p:txBody>
        </p:sp>
        <p:sp>
          <p:nvSpPr>
            <p:cNvPr id="35864" name="Rectangle 85">
              <a:extLst>
                <a:ext uri="{FF2B5EF4-FFF2-40B4-BE49-F238E27FC236}">
                  <a16:creationId xmlns:a16="http://schemas.microsoft.com/office/drawing/2014/main" id="{99FB6033-C311-4059-B47C-522D53587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700" y="2722563"/>
              <a:ext cx="53022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4839" name="Rectangle 86">
              <a:extLst>
                <a:ext uri="{FF2B5EF4-FFF2-40B4-BE49-F238E27FC236}">
                  <a16:creationId xmlns:a16="http://schemas.microsoft.com/office/drawing/2014/main" id="{3C9BCBCF-1C68-42E7-BC66-18307E878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907" y="2628900"/>
              <a:ext cx="441353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>
                  <a:solidFill>
                    <a:schemeClr val="tx2"/>
                  </a:solidFill>
                </a:rPr>
                <a:t>Client</a:t>
              </a:r>
              <a:endParaRPr lang="en-US" altLang="x-none" sz="2100" b="1">
                <a:solidFill>
                  <a:schemeClr val="tx2"/>
                </a:solidFill>
              </a:endParaRPr>
            </a:p>
          </p:txBody>
        </p:sp>
        <p:sp>
          <p:nvSpPr>
            <p:cNvPr id="35866" name="Rectangle 87">
              <a:extLst>
                <a:ext uri="{FF2B5EF4-FFF2-40B4-BE49-F238E27FC236}">
                  <a16:creationId xmlns:a16="http://schemas.microsoft.com/office/drawing/2014/main" id="{8EB7A3F8-9743-471A-8B6C-3E28247A4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2493963"/>
              <a:ext cx="844550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5867" name="Rectangle 88">
              <a:extLst>
                <a:ext uri="{FF2B5EF4-FFF2-40B4-BE49-F238E27FC236}">
                  <a16:creationId xmlns:a16="http://schemas.microsoft.com/office/drawing/2014/main" id="{EEBCCD15-EF6B-400F-B5C7-D6C4780B4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2489200"/>
              <a:ext cx="460375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listen()</a:t>
              </a:r>
              <a:endParaRPr lang="en-US" altLang="en-US" sz="2400" b="1"/>
            </a:p>
          </p:txBody>
        </p:sp>
        <p:sp>
          <p:nvSpPr>
            <p:cNvPr id="35868" name="Line 89">
              <a:extLst>
                <a:ext uri="{FF2B5EF4-FFF2-40B4-BE49-F238E27FC236}">
                  <a16:creationId xmlns:a16="http://schemas.microsoft.com/office/drawing/2014/main" id="{733B6B7A-08D7-4B5D-9985-01D5538E5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75" y="2281238"/>
              <a:ext cx="3175" cy="96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Freeform 90">
              <a:extLst>
                <a:ext uri="{FF2B5EF4-FFF2-40B4-BE49-F238E27FC236}">
                  <a16:creationId xmlns:a16="http://schemas.microsoft.com/office/drawing/2014/main" id="{BC930FF4-FFB4-4EB6-936C-C1EF2D21E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525" y="2359025"/>
              <a:ext cx="65088" cy="61913"/>
            </a:xfrm>
            <a:custGeom>
              <a:avLst/>
              <a:gdLst>
                <a:gd name="T0" fmla="*/ 0 w 34"/>
                <a:gd name="T1" fmla="*/ 0 h 38"/>
                <a:gd name="T2" fmla="*/ 2147483646 w 34"/>
                <a:gd name="T3" fmla="*/ 2147483646 h 38"/>
                <a:gd name="T4" fmla="*/ 2147483646 w 34"/>
                <a:gd name="T5" fmla="*/ 0 h 38"/>
                <a:gd name="T6" fmla="*/ 2147483646 w 34"/>
                <a:gd name="T7" fmla="*/ 2147483646 h 38"/>
                <a:gd name="T8" fmla="*/ 0 w 34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8"/>
                <a:gd name="T17" fmla="*/ 34 w 34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8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Line 92">
              <a:extLst>
                <a:ext uri="{FF2B5EF4-FFF2-40B4-BE49-F238E27FC236}">
                  <a16:creationId xmlns:a16="http://schemas.microsoft.com/office/drawing/2014/main" id="{9AA728CD-EE38-42F4-ADA3-2FBBC709D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75" y="2693988"/>
              <a:ext cx="3175" cy="95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Freeform 93">
              <a:extLst>
                <a:ext uri="{FF2B5EF4-FFF2-40B4-BE49-F238E27FC236}">
                  <a16:creationId xmlns:a16="http://schemas.microsoft.com/office/drawing/2014/main" id="{D3157128-F58A-4072-A343-16F957B39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525" y="2768600"/>
              <a:ext cx="65088" cy="66675"/>
            </a:xfrm>
            <a:custGeom>
              <a:avLst/>
              <a:gdLst>
                <a:gd name="T0" fmla="*/ 0 w 34"/>
                <a:gd name="T1" fmla="*/ 0 h 41"/>
                <a:gd name="T2" fmla="*/ 2147483646 w 34"/>
                <a:gd name="T3" fmla="*/ 2147483646 h 41"/>
                <a:gd name="T4" fmla="*/ 2147483646 w 34"/>
                <a:gd name="T5" fmla="*/ 0 h 41"/>
                <a:gd name="T6" fmla="*/ 2147483646 w 34"/>
                <a:gd name="T7" fmla="*/ 2147483646 h 41"/>
                <a:gd name="T8" fmla="*/ 0 w 34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1"/>
                <a:gd name="T17" fmla="*/ 34 w 3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1">
                  <a:moveTo>
                    <a:pt x="0" y="0"/>
                  </a:moveTo>
                  <a:lnTo>
                    <a:pt x="17" y="8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Rectangle 94">
              <a:extLst>
                <a:ext uri="{FF2B5EF4-FFF2-40B4-BE49-F238E27FC236}">
                  <a16:creationId xmlns:a16="http://schemas.microsoft.com/office/drawing/2014/main" id="{262EC3F7-2166-4DB8-B9E7-0B6FAD186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2919413"/>
              <a:ext cx="844550" cy="176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5873" name="Rectangle 95">
              <a:extLst>
                <a:ext uri="{FF2B5EF4-FFF2-40B4-BE49-F238E27FC236}">
                  <a16:creationId xmlns:a16="http://schemas.microsoft.com/office/drawing/2014/main" id="{E109188C-15BC-4C3E-B8B0-93487FA82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2916238"/>
              <a:ext cx="55403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accept()</a:t>
              </a:r>
              <a:endParaRPr lang="en-US" altLang="en-US" sz="2400" b="1"/>
            </a:p>
          </p:txBody>
        </p:sp>
        <p:grpSp>
          <p:nvGrpSpPr>
            <p:cNvPr id="35874" name="Group 97">
              <a:extLst>
                <a:ext uri="{FF2B5EF4-FFF2-40B4-BE49-F238E27FC236}">
                  <a16:creationId xmlns:a16="http://schemas.microsoft.com/office/drawing/2014/main" id="{A37A500E-A8DA-4AC0-B7BC-712D52933C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3100" y="3121025"/>
              <a:ext cx="642938" cy="309563"/>
              <a:chOff x="1392" y="2429"/>
              <a:chExt cx="540" cy="260"/>
            </a:xfrm>
          </p:grpSpPr>
          <p:sp>
            <p:nvSpPr>
              <p:cNvPr id="35938" name="Rectangle 98">
                <a:extLst>
                  <a:ext uri="{FF2B5EF4-FFF2-40B4-BE49-F238E27FC236}">
                    <a16:creationId xmlns:a16="http://schemas.microsoft.com/office/drawing/2014/main" id="{C6DE1482-E77C-4D23-8D0F-4F5A05C76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534"/>
                <a:ext cx="54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Blocks</a:t>
                </a:r>
                <a:endParaRPr lang="en-US" altLang="en-US" sz="2400" b="1"/>
              </a:p>
            </p:txBody>
          </p:sp>
          <p:sp>
            <p:nvSpPr>
              <p:cNvPr id="35939" name="Line 99">
                <a:extLst>
                  <a:ext uri="{FF2B5EF4-FFF2-40B4-BE49-F238E27FC236}">
                    <a16:creationId xmlns:a16="http://schemas.microsoft.com/office/drawing/2014/main" id="{F3F4F4C3-64DB-4A0C-A086-751306DA93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2429"/>
                <a:ext cx="2" cy="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0" name="Freeform 100">
                <a:extLst>
                  <a:ext uri="{FF2B5EF4-FFF2-40B4-BE49-F238E27FC236}">
                    <a16:creationId xmlns:a16="http://schemas.microsoft.com/office/drawing/2014/main" id="{1BDF5023-BB74-4F9E-B702-9D86029C5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" y="2492"/>
                <a:ext cx="55" cy="55"/>
              </a:xfrm>
              <a:custGeom>
                <a:avLst/>
                <a:gdLst>
                  <a:gd name="T0" fmla="*/ 0 w 34"/>
                  <a:gd name="T1" fmla="*/ 0 h 41"/>
                  <a:gd name="T2" fmla="*/ 2803536 w 34"/>
                  <a:gd name="T3" fmla="*/ 9437 h 41"/>
                  <a:gd name="T4" fmla="*/ 5678852 w 34"/>
                  <a:gd name="T5" fmla="*/ 0 h 41"/>
                  <a:gd name="T6" fmla="*/ 2803536 w 34"/>
                  <a:gd name="T7" fmla="*/ 63536 h 41"/>
                  <a:gd name="T8" fmla="*/ 0 w 34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41"/>
                  <a:gd name="T17" fmla="*/ 34 w 34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41">
                    <a:moveTo>
                      <a:pt x="0" y="0"/>
                    </a:moveTo>
                    <a:lnTo>
                      <a:pt x="17" y="6"/>
                    </a:lnTo>
                    <a:lnTo>
                      <a:pt x="34" y="0"/>
                    </a:lnTo>
                    <a:lnTo>
                      <a:pt x="17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75" name="Group 101">
              <a:extLst>
                <a:ext uri="{FF2B5EF4-FFF2-40B4-BE49-F238E27FC236}">
                  <a16:creationId xmlns:a16="http://schemas.microsoft.com/office/drawing/2014/main" id="{F96671D9-25B0-4A1F-9783-5D3BB2CF5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9588" y="4140200"/>
              <a:ext cx="871537" cy="412750"/>
              <a:chOff x="1255" y="3285"/>
              <a:chExt cx="731" cy="347"/>
            </a:xfrm>
          </p:grpSpPr>
          <p:sp>
            <p:nvSpPr>
              <p:cNvPr id="35933" name="Line 102">
                <a:extLst>
                  <a:ext uri="{FF2B5EF4-FFF2-40B4-BE49-F238E27FC236}">
                    <a16:creationId xmlns:a16="http://schemas.microsoft.com/office/drawing/2014/main" id="{5F325AAF-3F13-48FF-BD2D-72C8A4266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3285"/>
                <a:ext cx="2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4" name="Freeform 103">
                <a:extLst>
                  <a:ext uri="{FF2B5EF4-FFF2-40B4-BE49-F238E27FC236}">
                    <a16:creationId xmlns:a16="http://schemas.microsoft.com/office/drawing/2014/main" id="{D8AA6C8A-A5AE-4631-8661-B3DD42DDB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" y="3350"/>
                <a:ext cx="55" cy="54"/>
              </a:xfrm>
              <a:custGeom>
                <a:avLst/>
                <a:gdLst>
                  <a:gd name="T0" fmla="*/ 0 w 34"/>
                  <a:gd name="T1" fmla="*/ 0 h 40"/>
                  <a:gd name="T2" fmla="*/ 2803536 w 34"/>
                  <a:gd name="T3" fmla="*/ 10855 h 40"/>
                  <a:gd name="T4" fmla="*/ 5678852 w 34"/>
                  <a:gd name="T5" fmla="*/ 0 h 40"/>
                  <a:gd name="T6" fmla="*/ 2803536 w 34"/>
                  <a:gd name="T7" fmla="*/ 72924 h 40"/>
                  <a:gd name="T8" fmla="*/ 0 w 34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40"/>
                  <a:gd name="T17" fmla="*/ 34 w 34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40">
                    <a:moveTo>
                      <a:pt x="0" y="0"/>
                    </a:moveTo>
                    <a:lnTo>
                      <a:pt x="17" y="6"/>
                    </a:lnTo>
                    <a:lnTo>
                      <a:pt x="34" y="0"/>
                    </a:lnTo>
                    <a:lnTo>
                      <a:pt x="17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5" name="Rectangle 104">
                <a:extLst>
                  <a:ext uri="{FF2B5EF4-FFF2-40B4-BE49-F238E27FC236}">
                    <a16:creationId xmlns:a16="http://schemas.microsoft.com/office/drawing/2014/main" id="{52A3DE35-DCFE-436F-9496-0E7F7AF4A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3472"/>
                <a:ext cx="631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36" name="Rectangle 105">
                <a:extLst>
                  <a:ext uri="{FF2B5EF4-FFF2-40B4-BE49-F238E27FC236}">
                    <a16:creationId xmlns:a16="http://schemas.microsoft.com/office/drawing/2014/main" id="{FD42A7DA-1F60-4976-8D91-8F7EE70E4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3472"/>
                <a:ext cx="35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write()</a:t>
                </a:r>
                <a:endParaRPr lang="en-US" altLang="en-US" sz="2400" b="1"/>
              </a:p>
            </p:txBody>
          </p:sp>
          <p:sp>
            <p:nvSpPr>
              <p:cNvPr id="35937" name="Rectangle 106">
                <a:extLst>
                  <a:ext uri="{FF2B5EF4-FFF2-40B4-BE49-F238E27FC236}">
                    <a16:creationId xmlns:a16="http://schemas.microsoft.com/office/drawing/2014/main" id="{ECD1792A-324A-436D-A31E-CE5E6E12E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3407"/>
                <a:ext cx="710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876" name="Group 107">
              <a:extLst>
                <a:ext uri="{FF2B5EF4-FFF2-40B4-BE49-F238E27FC236}">
                  <a16:creationId xmlns:a16="http://schemas.microsoft.com/office/drawing/2014/main" id="{C58800FA-5647-4635-8BCF-ED2F0A34F5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0075" y="3208338"/>
              <a:ext cx="1079500" cy="454025"/>
              <a:chOff x="3464" y="2503"/>
              <a:chExt cx="906" cy="381"/>
            </a:xfrm>
          </p:grpSpPr>
          <p:sp>
            <p:nvSpPr>
              <p:cNvPr id="35926" name="Rectangle 108">
                <a:extLst>
                  <a:ext uri="{FF2B5EF4-FFF2-40B4-BE49-F238E27FC236}">
                    <a16:creationId xmlns:a16="http://schemas.microsoft.com/office/drawing/2014/main" id="{15C48070-09E7-4D8F-8658-39B1D97CC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9" y="2725"/>
                <a:ext cx="791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7" name="Rectangle 109">
                <a:extLst>
                  <a:ext uri="{FF2B5EF4-FFF2-40B4-BE49-F238E27FC236}">
                    <a16:creationId xmlns:a16="http://schemas.microsoft.com/office/drawing/2014/main" id="{E40AC2CF-E883-4972-8259-D56DB79F1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9" y="2722"/>
                <a:ext cx="53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connect()</a:t>
                </a:r>
                <a:endParaRPr lang="en-US" altLang="en-US" sz="2400" b="1"/>
              </a:p>
            </p:txBody>
          </p:sp>
          <p:sp>
            <p:nvSpPr>
              <p:cNvPr id="35928" name="Rectangle 110">
                <a:extLst>
                  <a:ext uri="{FF2B5EF4-FFF2-40B4-BE49-F238E27FC236}">
                    <a16:creationId xmlns:a16="http://schemas.microsoft.com/office/drawing/2014/main" id="{8424917A-A12C-4313-881F-BBACE0B50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2660"/>
                <a:ext cx="709" cy="22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9" name="Line 111">
                <a:extLst>
                  <a:ext uri="{FF2B5EF4-FFF2-40B4-BE49-F238E27FC236}">
                    <a16:creationId xmlns:a16="http://schemas.microsoft.com/office/drawing/2014/main" id="{768C2EE7-0490-43B0-AB49-20B97EB30D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5" y="2503"/>
                <a:ext cx="3" cy="1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0" name="Freeform 112">
                <a:extLst>
                  <a:ext uri="{FF2B5EF4-FFF2-40B4-BE49-F238E27FC236}">
                    <a16:creationId xmlns:a16="http://schemas.microsoft.com/office/drawing/2014/main" id="{1D7D9AD0-4B2B-42EF-BE4C-48C213833D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2612"/>
                <a:ext cx="52" cy="53"/>
              </a:xfrm>
              <a:custGeom>
                <a:avLst/>
                <a:gdLst>
                  <a:gd name="T0" fmla="*/ 0 w 32"/>
                  <a:gd name="T1" fmla="*/ 0 h 39"/>
                  <a:gd name="T2" fmla="*/ 2739917 w 32"/>
                  <a:gd name="T3" fmla="*/ 12456 h 39"/>
                  <a:gd name="T4" fmla="*/ 5912806 w 32"/>
                  <a:gd name="T5" fmla="*/ 0 h 39"/>
                  <a:gd name="T6" fmla="*/ 2739917 w 32"/>
                  <a:gd name="T7" fmla="*/ 83467 h 39"/>
                  <a:gd name="T8" fmla="*/ 0 w 32"/>
                  <a:gd name="T9" fmla="*/ 0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39"/>
                  <a:gd name="T17" fmla="*/ 32 w 32"/>
                  <a:gd name="T18" fmla="*/ 39 h 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39">
                    <a:moveTo>
                      <a:pt x="0" y="0"/>
                    </a:moveTo>
                    <a:lnTo>
                      <a:pt x="15" y="6"/>
                    </a:lnTo>
                    <a:lnTo>
                      <a:pt x="32" y="0"/>
                    </a:lnTo>
                    <a:lnTo>
                      <a:pt x="15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1" name="Rectangle 113">
                <a:extLst>
                  <a:ext uri="{FF2B5EF4-FFF2-40B4-BE49-F238E27FC236}">
                    <a16:creationId xmlns:a16="http://schemas.microsoft.com/office/drawing/2014/main" id="{E5A44F33-E043-41BF-B02C-1F5D994D7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3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32" name="Freeform 114">
                <a:extLst>
                  <a:ext uri="{FF2B5EF4-FFF2-40B4-BE49-F238E27FC236}">
                    <a16:creationId xmlns:a16="http://schemas.microsoft.com/office/drawing/2014/main" id="{9E33FDF3-7DCE-477A-BC65-FB850131C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4" y="2788"/>
                <a:ext cx="87" cy="59"/>
              </a:xfrm>
              <a:custGeom>
                <a:avLst/>
                <a:gdLst>
                  <a:gd name="T0" fmla="*/ 0 w 54"/>
                  <a:gd name="T1" fmla="*/ 67201 h 44"/>
                  <a:gd name="T2" fmla="*/ 1232049 w 54"/>
                  <a:gd name="T3" fmla="*/ 32284 h 44"/>
                  <a:gd name="T4" fmla="*/ 0 w 54"/>
                  <a:gd name="T5" fmla="*/ 0 h 44"/>
                  <a:gd name="T6" fmla="*/ 8137295 w 54"/>
                  <a:gd name="T7" fmla="*/ 32284 h 44"/>
                  <a:gd name="T8" fmla="*/ 0 w 54"/>
                  <a:gd name="T9" fmla="*/ 6720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44"/>
                  <a:gd name="T17" fmla="*/ 54 w 5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44">
                    <a:moveTo>
                      <a:pt x="0" y="44"/>
                    </a:moveTo>
                    <a:lnTo>
                      <a:pt x="8" y="21"/>
                    </a:lnTo>
                    <a:lnTo>
                      <a:pt x="0" y="0"/>
                    </a:lnTo>
                    <a:lnTo>
                      <a:pt x="54" y="21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77" name="Group 115">
              <a:extLst>
                <a:ext uri="{FF2B5EF4-FFF2-40B4-BE49-F238E27FC236}">
                  <a16:creationId xmlns:a16="http://schemas.microsoft.com/office/drawing/2014/main" id="{72EA73ED-7BD5-4A4D-9A37-C05D7B104C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4088" y="3273425"/>
              <a:ext cx="2136775" cy="368300"/>
              <a:chOff x="1628" y="2557"/>
              <a:chExt cx="1795" cy="310"/>
            </a:xfrm>
          </p:grpSpPr>
          <p:sp>
            <p:nvSpPr>
              <p:cNvPr id="35897" name="Rectangle 116">
                <a:extLst>
                  <a:ext uri="{FF2B5EF4-FFF2-40B4-BE49-F238E27FC236}">
                    <a16:creationId xmlns:a16="http://schemas.microsoft.com/office/drawing/2014/main" id="{4FDA0F86-CD8E-4363-9B88-99D62E7FD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5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8" name="Rectangle 117">
                <a:extLst>
                  <a:ext uri="{FF2B5EF4-FFF2-40B4-BE49-F238E27FC236}">
                    <a16:creationId xmlns:a16="http://schemas.microsoft.com/office/drawing/2014/main" id="{1CFB6B46-7B50-4268-97FF-B722B178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9" name="Rectangle 118">
                <a:extLst>
                  <a:ext uri="{FF2B5EF4-FFF2-40B4-BE49-F238E27FC236}">
                    <a16:creationId xmlns:a16="http://schemas.microsoft.com/office/drawing/2014/main" id="{60A5EE21-FE55-4A69-A43B-53BDD5EDC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7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0" name="Rectangle 119">
                <a:extLst>
                  <a:ext uri="{FF2B5EF4-FFF2-40B4-BE49-F238E27FC236}">
                    <a16:creationId xmlns:a16="http://schemas.microsoft.com/office/drawing/2014/main" id="{F4966C83-146F-4B17-B0B4-A0C973ABC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1" name="Rectangle 120">
                <a:extLst>
                  <a:ext uri="{FF2B5EF4-FFF2-40B4-BE49-F238E27FC236}">
                    <a16:creationId xmlns:a16="http://schemas.microsoft.com/office/drawing/2014/main" id="{BDF2D912-1AA9-43EB-882B-C9652E1A6B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2" name="Rectangle 121">
                <a:extLst>
                  <a:ext uri="{FF2B5EF4-FFF2-40B4-BE49-F238E27FC236}">
                    <a16:creationId xmlns:a16="http://schemas.microsoft.com/office/drawing/2014/main" id="{A6DA5B86-9CA8-4665-82CD-B2CA5A10A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2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3" name="Rectangle 122">
                <a:extLst>
                  <a:ext uri="{FF2B5EF4-FFF2-40B4-BE49-F238E27FC236}">
                    <a16:creationId xmlns:a16="http://schemas.microsoft.com/office/drawing/2014/main" id="{65BD8636-5C1A-4254-ADD3-AE62AD241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2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4" name="Rectangle 123">
                <a:extLst>
                  <a:ext uri="{FF2B5EF4-FFF2-40B4-BE49-F238E27FC236}">
                    <a16:creationId xmlns:a16="http://schemas.microsoft.com/office/drawing/2014/main" id="{2006A03E-EC06-4611-BE14-342B3E431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3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5" name="Rectangle 124">
                <a:extLst>
                  <a:ext uri="{FF2B5EF4-FFF2-40B4-BE49-F238E27FC236}">
                    <a16:creationId xmlns:a16="http://schemas.microsoft.com/office/drawing/2014/main" id="{63575CAC-1C56-46D4-9C98-EDB9B7135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6" name="Rectangle 125">
                <a:extLst>
                  <a:ext uri="{FF2B5EF4-FFF2-40B4-BE49-F238E27FC236}">
                    <a16:creationId xmlns:a16="http://schemas.microsoft.com/office/drawing/2014/main" id="{CE2B72FA-FDD2-4EB5-9B7D-15124919D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2811"/>
                <a:ext cx="14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7" name="Rectangle 126">
                <a:extLst>
                  <a:ext uri="{FF2B5EF4-FFF2-40B4-BE49-F238E27FC236}">
                    <a16:creationId xmlns:a16="http://schemas.microsoft.com/office/drawing/2014/main" id="{11749892-0768-48E7-BCDC-293EF0C4D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" y="2811"/>
                <a:ext cx="15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8" name="Rectangle 127">
                <a:extLst>
                  <a:ext uri="{FF2B5EF4-FFF2-40B4-BE49-F238E27FC236}">
                    <a16:creationId xmlns:a16="http://schemas.microsoft.com/office/drawing/2014/main" id="{0E4A187B-06BA-400E-A619-4E4A6EEBC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8" y="2811"/>
                <a:ext cx="17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9" name="Rectangle 128">
                <a:extLst>
                  <a:ext uri="{FF2B5EF4-FFF2-40B4-BE49-F238E27FC236}">
                    <a16:creationId xmlns:a16="http://schemas.microsoft.com/office/drawing/2014/main" id="{97BA9288-752F-4659-A43E-74EA63B9A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0" name="Rectangle 129">
                <a:extLst>
                  <a:ext uri="{FF2B5EF4-FFF2-40B4-BE49-F238E27FC236}">
                    <a16:creationId xmlns:a16="http://schemas.microsoft.com/office/drawing/2014/main" id="{DBC5E778-0AC6-4AD6-8CC0-D6504D211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2" y="2811"/>
                <a:ext cx="14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1" name="Rectangle 130">
                <a:extLst>
                  <a:ext uri="{FF2B5EF4-FFF2-40B4-BE49-F238E27FC236}">
                    <a16:creationId xmlns:a16="http://schemas.microsoft.com/office/drawing/2014/main" id="{E9F41F46-AF2A-435D-B134-5EF1095E9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3" y="2811"/>
                <a:ext cx="15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2" name="Rectangle 131">
                <a:extLst>
                  <a:ext uri="{FF2B5EF4-FFF2-40B4-BE49-F238E27FC236}">
                    <a16:creationId xmlns:a16="http://schemas.microsoft.com/office/drawing/2014/main" id="{5BFF420A-633E-46B7-AA22-E157FE216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2811"/>
                <a:ext cx="17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3" name="Rectangle 132">
                <a:extLst>
                  <a:ext uri="{FF2B5EF4-FFF2-40B4-BE49-F238E27FC236}">
                    <a16:creationId xmlns:a16="http://schemas.microsoft.com/office/drawing/2014/main" id="{2E4FA5DC-0871-416F-B09A-B746ED897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4" name="Rectangle 133">
                <a:extLst>
                  <a:ext uri="{FF2B5EF4-FFF2-40B4-BE49-F238E27FC236}">
                    <a16:creationId xmlns:a16="http://schemas.microsoft.com/office/drawing/2014/main" id="{8B4F8A08-5DE9-43D8-951B-F4D0E8CCB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7" y="2811"/>
                <a:ext cx="14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5" name="Rectangle 134">
                <a:extLst>
                  <a:ext uri="{FF2B5EF4-FFF2-40B4-BE49-F238E27FC236}">
                    <a16:creationId xmlns:a16="http://schemas.microsoft.com/office/drawing/2014/main" id="{06FB7753-4F3D-4136-B4F4-3688AC300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2811"/>
                <a:ext cx="15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6" name="Rectangle 135">
                <a:extLst>
                  <a:ext uri="{FF2B5EF4-FFF2-40B4-BE49-F238E27FC236}">
                    <a16:creationId xmlns:a16="http://schemas.microsoft.com/office/drawing/2014/main" id="{76165F69-E55F-439B-BDA6-73BE1D761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8" y="2811"/>
                <a:ext cx="17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7" name="Rectangle 136">
                <a:extLst>
                  <a:ext uri="{FF2B5EF4-FFF2-40B4-BE49-F238E27FC236}">
                    <a16:creationId xmlns:a16="http://schemas.microsoft.com/office/drawing/2014/main" id="{CB1EC556-6C96-4981-A911-1A710CCAE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7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8" name="Rectangle 137">
                <a:extLst>
                  <a:ext uri="{FF2B5EF4-FFF2-40B4-BE49-F238E27FC236}">
                    <a16:creationId xmlns:a16="http://schemas.microsoft.com/office/drawing/2014/main" id="{5F33D421-FDB5-43A2-884B-94E7BC442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9" name="Rectangle 138">
                <a:extLst>
                  <a:ext uri="{FF2B5EF4-FFF2-40B4-BE49-F238E27FC236}">
                    <a16:creationId xmlns:a16="http://schemas.microsoft.com/office/drawing/2014/main" id="{9196BDAC-8F05-4328-972E-AFA82B423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0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0" name="Rectangle 139">
                <a:extLst>
                  <a:ext uri="{FF2B5EF4-FFF2-40B4-BE49-F238E27FC236}">
                    <a16:creationId xmlns:a16="http://schemas.microsoft.com/office/drawing/2014/main" id="{E619019E-284E-4CB6-A26F-4AE561059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1" name="Rectangle 140">
                <a:extLst>
                  <a:ext uri="{FF2B5EF4-FFF2-40B4-BE49-F238E27FC236}">
                    <a16:creationId xmlns:a16="http://schemas.microsoft.com/office/drawing/2014/main" id="{A31BE9D2-98F2-4376-9DD7-CC98A28CC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2" name="Rectangle 141">
                <a:extLst>
                  <a:ext uri="{FF2B5EF4-FFF2-40B4-BE49-F238E27FC236}">
                    <a16:creationId xmlns:a16="http://schemas.microsoft.com/office/drawing/2014/main" id="{2602F8DF-0E24-4E8E-AFC0-6C8F61E16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3" name="Freeform 142">
                <a:extLst>
                  <a:ext uri="{FF2B5EF4-FFF2-40B4-BE49-F238E27FC236}">
                    <a16:creationId xmlns:a16="http://schemas.microsoft.com/office/drawing/2014/main" id="{027FCEA0-A3B8-475B-916E-2A6F9BC3F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" y="2788"/>
                <a:ext cx="86" cy="59"/>
              </a:xfrm>
              <a:custGeom>
                <a:avLst/>
                <a:gdLst>
                  <a:gd name="T0" fmla="*/ 9560424 w 53"/>
                  <a:gd name="T1" fmla="*/ 0 h 44"/>
                  <a:gd name="T2" fmla="*/ 8337919 w 53"/>
                  <a:gd name="T3" fmla="*/ 32284 h 44"/>
                  <a:gd name="T4" fmla="*/ 9560424 w 53"/>
                  <a:gd name="T5" fmla="*/ 67201 h 44"/>
                  <a:gd name="T6" fmla="*/ 0 w 53"/>
                  <a:gd name="T7" fmla="*/ 32284 h 44"/>
                  <a:gd name="T8" fmla="*/ 9560424 w 53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44"/>
                  <a:gd name="T17" fmla="*/ 53 w 5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44">
                    <a:moveTo>
                      <a:pt x="53" y="0"/>
                    </a:moveTo>
                    <a:lnTo>
                      <a:pt x="46" y="21"/>
                    </a:lnTo>
                    <a:lnTo>
                      <a:pt x="53" y="44"/>
                    </a:lnTo>
                    <a:lnTo>
                      <a:pt x="0" y="21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4" name="Rectangle 143">
                <a:extLst>
                  <a:ext uri="{FF2B5EF4-FFF2-40B4-BE49-F238E27FC236}">
                    <a16:creationId xmlns:a16="http://schemas.microsoft.com/office/drawing/2014/main" id="{C9278B6C-9B0E-41BB-B1EF-1A21341D3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2676"/>
                <a:ext cx="9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5" name="Rectangle 144">
                <a:extLst>
                  <a:ext uri="{FF2B5EF4-FFF2-40B4-BE49-F238E27FC236}">
                    <a16:creationId xmlns:a16="http://schemas.microsoft.com/office/drawing/2014/main" id="{C3F10ADC-A973-4137-8EB9-7175197E2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" y="2557"/>
                <a:ext cx="805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Connect negotiation</a:t>
                </a:r>
                <a:endParaRPr lang="en-US" altLang="en-US" sz="2400" b="1"/>
              </a:p>
            </p:txBody>
          </p:sp>
        </p:grpSp>
        <p:grpSp>
          <p:nvGrpSpPr>
            <p:cNvPr id="35878" name="Group 145">
              <a:extLst>
                <a:ext uri="{FF2B5EF4-FFF2-40B4-BE49-F238E27FC236}">
                  <a16:creationId xmlns:a16="http://schemas.microsoft.com/office/drawing/2014/main" id="{663A696A-BCE3-46AA-8B8B-DAB2625E60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8025" y="3660775"/>
              <a:ext cx="869950" cy="425450"/>
              <a:chOff x="3555" y="2882"/>
              <a:chExt cx="730" cy="358"/>
            </a:xfrm>
          </p:grpSpPr>
          <p:sp>
            <p:nvSpPr>
              <p:cNvPr id="35892" name="Rectangle 146">
                <a:extLst>
                  <a:ext uri="{FF2B5EF4-FFF2-40B4-BE49-F238E27FC236}">
                    <a16:creationId xmlns:a16="http://schemas.microsoft.com/office/drawing/2014/main" id="{61BBDC54-129B-4740-B53A-489B67040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3083"/>
                <a:ext cx="633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3" name="Rectangle 147">
                <a:extLst>
                  <a:ext uri="{FF2B5EF4-FFF2-40B4-BE49-F238E27FC236}">
                    <a16:creationId xmlns:a16="http://schemas.microsoft.com/office/drawing/2014/main" id="{98A9620A-6F9A-4EA5-BFB3-B7ABE5783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3080"/>
                <a:ext cx="35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write()</a:t>
                </a:r>
                <a:endParaRPr lang="en-US" altLang="en-US" sz="2400" b="1"/>
              </a:p>
            </p:txBody>
          </p:sp>
          <p:sp>
            <p:nvSpPr>
              <p:cNvPr id="35894" name="Rectangle 148">
                <a:extLst>
                  <a:ext uri="{FF2B5EF4-FFF2-40B4-BE49-F238E27FC236}">
                    <a16:creationId xmlns:a16="http://schemas.microsoft.com/office/drawing/2014/main" id="{4FCD54B2-53F8-4817-93B0-99946337C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015"/>
                <a:ext cx="709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5" name="Line 149">
                <a:extLst>
                  <a:ext uri="{FF2B5EF4-FFF2-40B4-BE49-F238E27FC236}">
                    <a16:creationId xmlns:a16="http://schemas.microsoft.com/office/drawing/2014/main" id="{0A27EEF9-33A1-4D4D-8232-7AF16B6A22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5" y="2882"/>
                <a:ext cx="3" cy="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6" name="Freeform 150">
                <a:extLst>
                  <a:ext uri="{FF2B5EF4-FFF2-40B4-BE49-F238E27FC236}">
                    <a16:creationId xmlns:a16="http://schemas.microsoft.com/office/drawing/2014/main" id="{C77F84F6-D77C-4EEE-B044-4A37445E0D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2958"/>
                <a:ext cx="52" cy="54"/>
              </a:xfrm>
              <a:custGeom>
                <a:avLst/>
                <a:gdLst>
                  <a:gd name="T0" fmla="*/ 0 w 32"/>
                  <a:gd name="T1" fmla="*/ 0 h 40"/>
                  <a:gd name="T2" fmla="*/ 2739917 w 32"/>
                  <a:gd name="T3" fmla="*/ 10855 h 40"/>
                  <a:gd name="T4" fmla="*/ 5912806 w 32"/>
                  <a:gd name="T5" fmla="*/ 0 h 40"/>
                  <a:gd name="T6" fmla="*/ 2739917 w 32"/>
                  <a:gd name="T7" fmla="*/ 72924 h 40"/>
                  <a:gd name="T8" fmla="*/ 0 w 32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0"/>
                  <a:gd name="T17" fmla="*/ 32 w 32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0">
                    <a:moveTo>
                      <a:pt x="0" y="0"/>
                    </a:moveTo>
                    <a:lnTo>
                      <a:pt x="15" y="6"/>
                    </a:lnTo>
                    <a:lnTo>
                      <a:pt x="32" y="0"/>
                    </a:lnTo>
                    <a:lnTo>
                      <a:pt x="15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79" name="Group 151">
              <a:extLst>
                <a:ext uri="{FF2B5EF4-FFF2-40B4-BE49-F238E27FC236}">
                  <a16:creationId xmlns:a16="http://schemas.microsoft.com/office/drawing/2014/main" id="{5C194FB4-09DF-418D-AA41-48418E08C1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8025" y="4097338"/>
              <a:ext cx="844550" cy="504825"/>
              <a:chOff x="3555" y="3250"/>
              <a:chExt cx="709" cy="424"/>
            </a:xfrm>
          </p:grpSpPr>
          <p:sp>
            <p:nvSpPr>
              <p:cNvPr id="35887" name="Rectangle 152">
                <a:extLst>
                  <a:ext uri="{FF2B5EF4-FFF2-40B4-BE49-F238E27FC236}">
                    <a16:creationId xmlns:a16="http://schemas.microsoft.com/office/drawing/2014/main" id="{78FBA6C7-E5D8-43C9-A05E-C2F2F7791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3517"/>
                <a:ext cx="551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8" name="Rectangle 153">
                <a:extLst>
                  <a:ext uri="{FF2B5EF4-FFF2-40B4-BE49-F238E27FC236}">
                    <a16:creationId xmlns:a16="http://schemas.microsoft.com/office/drawing/2014/main" id="{DCCB90EE-3651-4E29-AC41-DB763DF77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3515"/>
                <a:ext cx="34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read()</a:t>
                </a:r>
                <a:endParaRPr lang="en-US" altLang="en-US" sz="2400" b="1"/>
              </a:p>
            </p:txBody>
          </p:sp>
          <p:sp>
            <p:nvSpPr>
              <p:cNvPr id="35889" name="Rectangle 154">
                <a:extLst>
                  <a:ext uri="{FF2B5EF4-FFF2-40B4-BE49-F238E27FC236}">
                    <a16:creationId xmlns:a16="http://schemas.microsoft.com/office/drawing/2014/main" id="{ADC3FB1F-8518-4983-960F-734A1A383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449"/>
                <a:ext cx="709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0" name="Line 155">
                <a:extLst>
                  <a:ext uri="{FF2B5EF4-FFF2-40B4-BE49-F238E27FC236}">
                    <a16:creationId xmlns:a16="http://schemas.microsoft.com/office/drawing/2014/main" id="{189B902B-0235-4D78-897D-3BB44E3E34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5" y="3250"/>
                <a:ext cx="3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1" name="Freeform 156">
                <a:extLst>
                  <a:ext uri="{FF2B5EF4-FFF2-40B4-BE49-F238E27FC236}">
                    <a16:creationId xmlns:a16="http://schemas.microsoft.com/office/drawing/2014/main" id="{ADB19049-50CF-4A90-BF9A-2B37F7D546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3392"/>
                <a:ext cx="52" cy="55"/>
              </a:xfrm>
              <a:custGeom>
                <a:avLst/>
                <a:gdLst>
                  <a:gd name="T0" fmla="*/ 0 w 32"/>
                  <a:gd name="T1" fmla="*/ 0 h 40"/>
                  <a:gd name="T2" fmla="*/ 2739917 w 32"/>
                  <a:gd name="T3" fmla="*/ 21440 h 40"/>
                  <a:gd name="T4" fmla="*/ 5912806 w 32"/>
                  <a:gd name="T5" fmla="*/ 0 h 40"/>
                  <a:gd name="T6" fmla="*/ 2739917 w 32"/>
                  <a:gd name="T7" fmla="*/ 115429 h 40"/>
                  <a:gd name="T8" fmla="*/ 0 w 32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0"/>
                  <a:gd name="T17" fmla="*/ 32 w 32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0">
                    <a:moveTo>
                      <a:pt x="0" y="0"/>
                    </a:moveTo>
                    <a:lnTo>
                      <a:pt x="15" y="7"/>
                    </a:lnTo>
                    <a:lnTo>
                      <a:pt x="32" y="0"/>
                    </a:lnTo>
                    <a:lnTo>
                      <a:pt x="15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80" name="Text Box 157">
              <a:extLst>
                <a:ext uri="{FF2B5EF4-FFF2-40B4-BE49-F238E27FC236}">
                  <a16:creationId xmlns:a16="http://schemas.microsoft.com/office/drawing/2014/main" id="{8AB1EBCE-B29D-4AE4-94E4-5C952B2F6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1565" y="1327659"/>
              <a:ext cx="3385225" cy="166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/>
                <a:t>Server calls </a:t>
              </a:r>
              <a:r>
                <a:rPr lang="en-US" altLang="en-US" sz="1500" b="1">
                  <a:solidFill>
                    <a:srgbClr val="0000CC"/>
                  </a:solidFill>
                  <a:latin typeface="Courier New" panose="02070309020205020404" pitchFamily="49" charset="0"/>
                </a:rPr>
                <a:t>accept</a:t>
              </a:r>
              <a:r>
                <a:rPr lang="en-US" altLang="en-US" sz="1500"/>
                <a:t> to accept incoming requests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 b="1">
                  <a:solidFill>
                    <a:srgbClr val="0000CC"/>
                  </a:solidFill>
                  <a:latin typeface="Courier New" panose="02070309020205020404" pitchFamily="49" charset="0"/>
                </a:rPr>
                <a:t>accept</a:t>
              </a:r>
              <a:r>
                <a:rPr lang="en-US" altLang="en-US" sz="1500">
                  <a:solidFill>
                    <a:srgbClr val="0000CC"/>
                  </a:solidFill>
                </a:rPr>
                <a:t> </a:t>
              </a:r>
              <a:r>
                <a:rPr lang="en-US" altLang="en-US" sz="1500"/>
                <a:t>blocks if queue is empty</a:t>
              </a:r>
            </a:p>
          </p:txBody>
        </p:sp>
        <p:grpSp>
          <p:nvGrpSpPr>
            <p:cNvPr id="35881" name="Group 158">
              <a:extLst>
                <a:ext uri="{FF2B5EF4-FFF2-40B4-BE49-F238E27FC236}">
                  <a16:creationId xmlns:a16="http://schemas.microsoft.com/office/drawing/2014/main" id="{0CBA734F-2C92-4698-8926-BD1F5CBD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9588" y="4572000"/>
              <a:ext cx="871537" cy="379413"/>
              <a:chOff x="535" y="3648"/>
              <a:chExt cx="731" cy="319"/>
            </a:xfrm>
          </p:grpSpPr>
          <p:grpSp>
            <p:nvGrpSpPr>
              <p:cNvPr id="35882" name="Group 159">
                <a:extLst>
                  <a:ext uri="{FF2B5EF4-FFF2-40B4-BE49-F238E27FC236}">
                    <a16:creationId xmlns:a16="http://schemas.microsoft.com/office/drawing/2014/main" id="{59082AF3-90BD-44DA-A67F-0AED964828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5" y="3742"/>
                <a:ext cx="731" cy="225"/>
                <a:chOff x="535" y="3742"/>
                <a:chExt cx="731" cy="225"/>
              </a:xfrm>
            </p:grpSpPr>
            <p:sp>
              <p:nvSpPr>
                <p:cNvPr id="35884" name="Rectangle 160">
                  <a:extLst>
                    <a:ext uri="{FF2B5EF4-FFF2-40B4-BE49-F238E27FC236}">
                      <a16:creationId xmlns:a16="http://schemas.microsoft.com/office/drawing/2014/main" id="{0EBCA904-E6D7-4806-94A0-018468FEF6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3810"/>
                  <a:ext cx="631" cy="1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885" name="Rectangle 161">
                  <a:extLst>
                    <a:ext uri="{FF2B5EF4-FFF2-40B4-BE49-F238E27FC236}">
                      <a16:creationId xmlns:a16="http://schemas.microsoft.com/office/drawing/2014/main" id="{03011C56-CD09-4ED2-A569-A11E6E07FA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3807"/>
                  <a:ext cx="386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200">
                      <a:solidFill>
                        <a:srgbClr val="000000"/>
                      </a:solidFill>
                    </a:rPr>
                    <a:t>close()</a:t>
                  </a:r>
                  <a:endParaRPr lang="en-US" altLang="en-US" sz="2400" b="1"/>
                </a:p>
              </p:txBody>
            </p:sp>
            <p:sp>
              <p:nvSpPr>
                <p:cNvPr id="35886" name="Rectangle 162">
                  <a:extLst>
                    <a:ext uri="{FF2B5EF4-FFF2-40B4-BE49-F238E27FC236}">
                      <a16:creationId xmlns:a16="http://schemas.microsoft.com/office/drawing/2014/main" id="{9D973F02-1B6A-423A-89E6-4E712DAAA0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5" y="3742"/>
                  <a:ext cx="710" cy="225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5883" name="Line 163">
                <a:extLst>
                  <a:ext uri="{FF2B5EF4-FFF2-40B4-BE49-F238E27FC236}">
                    <a16:creationId xmlns:a16="http://schemas.microsoft.com/office/drawing/2014/main" id="{7D699DCD-D241-4EE6-B252-40ADB8EE37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64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842" name="Group 12">
            <a:extLst>
              <a:ext uri="{FF2B5EF4-FFF2-40B4-BE49-F238E27FC236}">
                <a16:creationId xmlns:a16="http://schemas.microsoft.com/office/drawing/2014/main" id="{D66C3B66-7536-48E7-B38D-3F7F9B2CD06D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D0DAD7FE-5BDD-4ACB-8B07-7ECA48278B8C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75ED591D-3388-4C5D-87AD-2CA22C993DFD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89" name="Group 2">
            <a:extLst>
              <a:ext uri="{FF2B5EF4-FFF2-40B4-BE49-F238E27FC236}">
                <a16:creationId xmlns:a16="http://schemas.microsoft.com/office/drawing/2014/main" id="{0FE63A75-B9D3-4017-958D-785AF723D11A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522288"/>
            <a:ext cx="6627812" cy="3943350"/>
            <a:chOff x="1485900" y="1085850"/>
            <a:chExt cx="6627204" cy="3943350"/>
          </a:xfrm>
        </p:grpSpPr>
        <p:sp>
          <p:nvSpPr>
            <p:cNvPr id="37891" name="Rectangle 12">
              <a:extLst>
                <a:ext uri="{FF2B5EF4-FFF2-40B4-BE49-F238E27FC236}">
                  <a16:creationId xmlns:a16="http://schemas.microsoft.com/office/drawing/2014/main" id="{B2C78309-13B4-4D39-AC18-56FFD7D5E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025" y="2941638"/>
              <a:ext cx="844550" cy="2667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7892" name="Rectangle 2">
              <a:extLst>
                <a:ext uri="{FF2B5EF4-FFF2-40B4-BE49-F238E27FC236}">
                  <a16:creationId xmlns:a16="http://schemas.microsoft.com/office/drawing/2014/main" id="{B202C336-0A93-42CD-94C7-14F097FC8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2841625"/>
              <a:ext cx="846137" cy="265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7893" name="Rectangle 3">
              <a:extLst>
                <a:ext uri="{FF2B5EF4-FFF2-40B4-BE49-F238E27FC236}">
                  <a16:creationId xmlns:a16="http://schemas.microsoft.com/office/drawing/2014/main" id="{9BFE8291-CF7F-4084-865E-228F726DA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2416175"/>
              <a:ext cx="846137" cy="266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7894" name="Rectangle 4">
              <a:extLst>
                <a:ext uri="{FF2B5EF4-FFF2-40B4-BE49-F238E27FC236}">
                  <a16:creationId xmlns:a16="http://schemas.microsoft.com/office/drawing/2014/main" id="{4F187469-F176-43F0-A988-7E2F1AE55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2012950"/>
              <a:ext cx="846137" cy="268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7895" name="Rectangle 5">
              <a:extLst>
                <a:ext uri="{FF2B5EF4-FFF2-40B4-BE49-F238E27FC236}">
                  <a16:creationId xmlns:a16="http://schemas.microsoft.com/office/drawing/2014/main" id="{52718F24-E1BA-4AFE-BF3B-3C208DB0B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1604963"/>
              <a:ext cx="846137" cy="2682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7896" name="Rectangle 7">
              <a:extLst>
                <a:ext uri="{FF2B5EF4-FFF2-40B4-BE49-F238E27FC236}">
                  <a16:creationId xmlns:a16="http://schemas.microsoft.com/office/drawing/2014/main" id="{3DD9200D-CE04-4A16-AA49-A7F4FB5E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1685925"/>
              <a:ext cx="844550" cy="179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7897" name="Rectangle 8">
              <a:extLst>
                <a:ext uri="{FF2B5EF4-FFF2-40B4-BE49-F238E27FC236}">
                  <a16:creationId xmlns:a16="http://schemas.microsoft.com/office/drawing/2014/main" id="{90493CD8-D3C6-42C6-ADFD-E736A1FA3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1682750"/>
              <a:ext cx="5461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socket()</a:t>
              </a:r>
              <a:endParaRPr lang="en-US" altLang="en-US" sz="2400" b="1"/>
            </a:p>
          </p:txBody>
        </p:sp>
        <p:sp>
          <p:nvSpPr>
            <p:cNvPr id="37898" name="Rectangle 10">
              <a:extLst>
                <a:ext uri="{FF2B5EF4-FFF2-40B4-BE49-F238E27FC236}">
                  <a16:creationId xmlns:a16="http://schemas.microsoft.com/office/drawing/2014/main" id="{BF9087E9-88E0-450B-BDDB-CFCB1B8FA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638" y="3021013"/>
              <a:ext cx="844550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7899" name="Rectangle 11">
              <a:extLst>
                <a:ext uri="{FF2B5EF4-FFF2-40B4-BE49-F238E27FC236}">
                  <a16:creationId xmlns:a16="http://schemas.microsoft.com/office/drawing/2014/main" id="{30631FAB-C1CA-48D1-B91C-EC2FAF1B9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638" y="3019425"/>
              <a:ext cx="5461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socket()</a:t>
              </a:r>
              <a:endParaRPr lang="en-US" altLang="en-US" sz="2400" b="1"/>
            </a:p>
          </p:txBody>
        </p:sp>
        <p:sp>
          <p:nvSpPr>
            <p:cNvPr id="37900" name="Rectangle 13">
              <a:extLst>
                <a:ext uri="{FF2B5EF4-FFF2-40B4-BE49-F238E27FC236}">
                  <a16:creationId xmlns:a16="http://schemas.microsoft.com/office/drawing/2014/main" id="{14D00656-D044-45F2-99DB-6E0CF1D50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275" y="2093913"/>
              <a:ext cx="655638" cy="176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7901" name="Rectangle 14">
              <a:extLst>
                <a:ext uri="{FF2B5EF4-FFF2-40B4-BE49-F238E27FC236}">
                  <a16:creationId xmlns:a16="http://schemas.microsoft.com/office/drawing/2014/main" id="{DC21E96D-D2FE-4256-98ED-BE15F7F9C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513" y="2090738"/>
              <a:ext cx="3905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bind()</a:t>
              </a:r>
              <a:endParaRPr lang="en-US" altLang="en-US" sz="2400" b="1"/>
            </a:p>
          </p:txBody>
        </p:sp>
        <p:sp>
          <p:nvSpPr>
            <p:cNvPr id="37902" name="Line 15">
              <a:extLst>
                <a:ext uri="{FF2B5EF4-FFF2-40B4-BE49-F238E27FC236}">
                  <a16:creationId xmlns:a16="http://schemas.microsoft.com/office/drawing/2014/main" id="{AB9F2F87-0068-442D-BBE6-0612376FE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75" y="1873250"/>
              <a:ext cx="3175" cy="968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3" name="Freeform 16">
              <a:extLst>
                <a:ext uri="{FF2B5EF4-FFF2-40B4-BE49-F238E27FC236}">
                  <a16:creationId xmlns:a16="http://schemas.microsoft.com/office/drawing/2014/main" id="{DAA5AB93-9E7C-4FB4-8B5C-D7766251F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525" y="1951038"/>
              <a:ext cx="65088" cy="66675"/>
            </a:xfrm>
            <a:custGeom>
              <a:avLst/>
              <a:gdLst>
                <a:gd name="T0" fmla="*/ 0 w 34"/>
                <a:gd name="T1" fmla="*/ 0 h 41"/>
                <a:gd name="T2" fmla="*/ 2147483646 w 34"/>
                <a:gd name="T3" fmla="*/ 2147483646 h 41"/>
                <a:gd name="T4" fmla="*/ 2147483646 w 34"/>
                <a:gd name="T5" fmla="*/ 0 h 41"/>
                <a:gd name="T6" fmla="*/ 2147483646 w 34"/>
                <a:gd name="T7" fmla="*/ 2147483646 h 41"/>
                <a:gd name="T8" fmla="*/ 0 w 34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1"/>
                <a:gd name="T17" fmla="*/ 34 w 3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1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Rectangle 17">
              <a:extLst>
                <a:ext uri="{FF2B5EF4-FFF2-40B4-BE49-F238E27FC236}">
                  <a16:creationId xmlns:a16="http://schemas.microsoft.com/office/drawing/2014/main" id="{3F7278D7-654A-49E6-9CB5-F44EB0954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763" y="3289300"/>
              <a:ext cx="1570037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7905" name="Rectangle 18">
              <a:extLst>
                <a:ext uri="{FF2B5EF4-FFF2-40B4-BE49-F238E27FC236}">
                  <a16:creationId xmlns:a16="http://schemas.microsoft.com/office/drawing/2014/main" id="{83B7F739-FFE9-4243-9FBB-4685F7B79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3411538"/>
              <a:ext cx="1665288" cy="16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grpSp>
          <p:nvGrpSpPr>
            <p:cNvPr id="37906" name="Group 19">
              <a:extLst>
                <a:ext uri="{FF2B5EF4-FFF2-40B4-BE49-F238E27FC236}">
                  <a16:creationId xmlns:a16="http://schemas.microsoft.com/office/drawing/2014/main" id="{B892A16B-2A5A-419C-B2FB-DFAF21C4E1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9588" y="3544888"/>
              <a:ext cx="846137" cy="595312"/>
              <a:chOff x="1255" y="2785"/>
              <a:chExt cx="710" cy="500"/>
            </a:xfrm>
          </p:grpSpPr>
          <p:sp>
            <p:nvSpPr>
              <p:cNvPr id="38045" name="Rectangle 20">
                <a:extLst>
                  <a:ext uri="{FF2B5EF4-FFF2-40B4-BE49-F238E27FC236}">
                    <a16:creationId xmlns:a16="http://schemas.microsoft.com/office/drawing/2014/main" id="{B6AC6C5E-DEEF-4284-A9F4-A8F69A477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4" y="3128"/>
                <a:ext cx="551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046" name="Rectangle 21">
                <a:extLst>
                  <a:ext uri="{FF2B5EF4-FFF2-40B4-BE49-F238E27FC236}">
                    <a16:creationId xmlns:a16="http://schemas.microsoft.com/office/drawing/2014/main" id="{A5EFEA9E-2884-47BF-AE72-DBB2A2F70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0" y="3125"/>
                <a:ext cx="34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read()</a:t>
                </a:r>
                <a:endParaRPr lang="en-US" altLang="en-US" sz="2400" b="1"/>
              </a:p>
            </p:txBody>
          </p:sp>
          <p:sp>
            <p:nvSpPr>
              <p:cNvPr id="38047" name="Rectangle 22">
                <a:extLst>
                  <a:ext uri="{FF2B5EF4-FFF2-40B4-BE49-F238E27FC236}">
                    <a16:creationId xmlns:a16="http://schemas.microsoft.com/office/drawing/2014/main" id="{3DE6D613-58DB-4D42-866C-626549A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3060"/>
                <a:ext cx="710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048" name="Line 23">
                <a:extLst>
                  <a:ext uri="{FF2B5EF4-FFF2-40B4-BE49-F238E27FC236}">
                    <a16:creationId xmlns:a16="http://schemas.microsoft.com/office/drawing/2014/main" id="{BF2C61F0-BA83-4417-A719-CC1F734E79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2785"/>
                <a:ext cx="2" cy="2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49" name="Freeform 24">
                <a:extLst>
                  <a:ext uri="{FF2B5EF4-FFF2-40B4-BE49-F238E27FC236}">
                    <a16:creationId xmlns:a16="http://schemas.microsoft.com/office/drawing/2014/main" id="{D517E091-7595-45D7-B29B-B649C26A2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" y="3003"/>
                <a:ext cx="55" cy="54"/>
              </a:xfrm>
              <a:custGeom>
                <a:avLst/>
                <a:gdLst>
                  <a:gd name="T0" fmla="*/ 0 w 34"/>
                  <a:gd name="T1" fmla="*/ 0 h 40"/>
                  <a:gd name="T2" fmla="*/ 2803536 w 34"/>
                  <a:gd name="T3" fmla="*/ 8924 h 40"/>
                  <a:gd name="T4" fmla="*/ 5678852 w 34"/>
                  <a:gd name="T5" fmla="*/ 0 h 40"/>
                  <a:gd name="T6" fmla="*/ 2803536 w 34"/>
                  <a:gd name="T7" fmla="*/ 72924 h 40"/>
                  <a:gd name="T8" fmla="*/ 0 w 34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40"/>
                  <a:gd name="T17" fmla="*/ 34 w 34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40">
                    <a:moveTo>
                      <a:pt x="0" y="0"/>
                    </a:moveTo>
                    <a:lnTo>
                      <a:pt x="17" y="5"/>
                    </a:lnTo>
                    <a:lnTo>
                      <a:pt x="34" y="0"/>
                    </a:lnTo>
                    <a:lnTo>
                      <a:pt x="17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907" name="Group 25">
              <a:extLst>
                <a:ext uri="{FF2B5EF4-FFF2-40B4-BE49-F238E27FC236}">
                  <a16:creationId xmlns:a16="http://schemas.microsoft.com/office/drawing/2014/main" id="{2428DC76-7E82-4D7F-A928-0A02557F1E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8025" y="4616450"/>
              <a:ext cx="869950" cy="412750"/>
              <a:chOff x="3555" y="3685"/>
              <a:chExt cx="730" cy="347"/>
            </a:xfrm>
          </p:grpSpPr>
          <p:sp>
            <p:nvSpPr>
              <p:cNvPr id="38040" name="Rectangle 26">
                <a:extLst>
                  <a:ext uri="{FF2B5EF4-FFF2-40B4-BE49-F238E27FC236}">
                    <a16:creationId xmlns:a16="http://schemas.microsoft.com/office/drawing/2014/main" id="{1A44485E-62B1-4A20-94C5-EF3BCE24B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3875"/>
                <a:ext cx="633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041" name="Rectangle 27">
                <a:extLst>
                  <a:ext uri="{FF2B5EF4-FFF2-40B4-BE49-F238E27FC236}">
                    <a16:creationId xmlns:a16="http://schemas.microsoft.com/office/drawing/2014/main" id="{8B1CFB98-B0AF-4127-80BE-93C73AEC7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3873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close()</a:t>
                </a:r>
                <a:endParaRPr lang="en-US" altLang="en-US" sz="2400" b="1"/>
              </a:p>
            </p:txBody>
          </p:sp>
          <p:sp>
            <p:nvSpPr>
              <p:cNvPr id="38042" name="Rectangle 28">
                <a:extLst>
                  <a:ext uri="{FF2B5EF4-FFF2-40B4-BE49-F238E27FC236}">
                    <a16:creationId xmlns:a16="http://schemas.microsoft.com/office/drawing/2014/main" id="{5146A885-2F83-4513-AFB8-B5426FAAB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807"/>
                <a:ext cx="709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043" name="Line 29">
                <a:extLst>
                  <a:ext uri="{FF2B5EF4-FFF2-40B4-BE49-F238E27FC236}">
                    <a16:creationId xmlns:a16="http://schemas.microsoft.com/office/drawing/2014/main" id="{4665C136-08CE-40BB-B096-D79489946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5" y="3685"/>
                <a:ext cx="3" cy="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44" name="Freeform 30">
                <a:extLst>
                  <a:ext uri="{FF2B5EF4-FFF2-40B4-BE49-F238E27FC236}">
                    <a16:creationId xmlns:a16="http://schemas.microsoft.com/office/drawing/2014/main" id="{548E6F82-F09A-4973-A7EC-D55C4E9CF2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3760"/>
                <a:ext cx="52" cy="56"/>
              </a:xfrm>
              <a:custGeom>
                <a:avLst/>
                <a:gdLst>
                  <a:gd name="T0" fmla="*/ 0 w 32"/>
                  <a:gd name="T1" fmla="*/ 0 h 41"/>
                  <a:gd name="T2" fmla="*/ 2739917 w 32"/>
                  <a:gd name="T3" fmla="*/ 19167 h 41"/>
                  <a:gd name="T4" fmla="*/ 5912806 w 32"/>
                  <a:gd name="T5" fmla="*/ 0 h 41"/>
                  <a:gd name="T6" fmla="*/ 2739917 w 32"/>
                  <a:gd name="T7" fmla="*/ 99020 h 41"/>
                  <a:gd name="T8" fmla="*/ 0 w 32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1"/>
                  <a:gd name="T17" fmla="*/ 32 w 32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1">
                    <a:moveTo>
                      <a:pt x="0" y="0"/>
                    </a:moveTo>
                    <a:lnTo>
                      <a:pt x="15" y="8"/>
                    </a:lnTo>
                    <a:lnTo>
                      <a:pt x="32" y="0"/>
                    </a:lnTo>
                    <a:lnTo>
                      <a:pt x="15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908" name="Group 31">
              <a:extLst>
                <a:ext uri="{FF2B5EF4-FFF2-40B4-BE49-F238E27FC236}">
                  <a16:creationId xmlns:a16="http://schemas.microsoft.com/office/drawing/2014/main" id="{73836127-8533-4A3B-B0DB-81E93D0C00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2075" y="3827463"/>
              <a:ext cx="1881188" cy="242887"/>
              <a:chOff x="1971" y="3023"/>
              <a:chExt cx="1580" cy="204"/>
            </a:xfrm>
          </p:grpSpPr>
          <p:sp>
            <p:nvSpPr>
              <p:cNvPr id="38014" name="Freeform 32">
                <a:extLst>
                  <a:ext uri="{FF2B5EF4-FFF2-40B4-BE49-F238E27FC236}">
                    <a16:creationId xmlns:a16="http://schemas.microsoft.com/office/drawing/2014/main" id="{5629B59C-C503-4708-8AB7-68A043D21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7" y="3120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15" name="Freeform 33">
                <a:extLst>
                  <a:ext uri="{FF2B5EF4-FFF2-40B4-BE49-F238E27FC236}">
                    <a16:creationId xmlns:a16="http://schemas.microsoft.com/office/drawing/2014/main" id="{3D26566F-C3AA-4F56-8A75-413801201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9" y="3123"/>
                <a:ext cx="34" cy="8"/>
              </a:xfrm>
              <a:custGeom>
                <a:avLst/>
                <a:gdLst>
                  <a:gd name="T0" fmla="*/ 3566126 w 21"/>
                  <a:gd name="T1" fmla="*/ 8457 h 6"/>
                  <a:gd name="T2" fmla="*/ 3566126 w 21"/>
                  <a:gd name="T3" fmla="*/ 0 h 6"/>
                  <a:gd name="T4" fmla="*/ 0 w 21"/>
                  <a:gd name="T5" fmla="*/ 2759 h 6"/>
                  <a:gd name="T6" fmla="*/ 0 w 21"/>
                  <a:gd name="T7" fmla="*/ 8457 h 6"/>
                  <a:gd name="T8" fmla="*/ 3566126 w 21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16" name="Freeform 34">
                <a:extLst>
                  <a:ext uri="{FF2B5EF4-FFF2-40B4-BE49-F238E27FC236}">
                    <a16:creationId xmlns:a16="http://schemas.microsoft.com/office/drawing/2014/main" id="{876B01A8-87AE-45D1-94D1-7D1EC654D7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1" y="3125"/>
                <a:ext cx="34" cy="10"/>
              </a:xfrm>
              <a:custGeom>
                <a:avLst/>
                <a:gdLst>
                  <a:gd name="T0" fmla="*/ 3566126 w 21"/>
                  <a:gd name="T1" fmla="*/ 49094 h 7"/>
                  <a:gd name="T2" fmla="*/ 3566126 w 21"/>
                  <a:gd name="T3" fmla="*/ 0 h 7"/>
                  <a:gd name="T4" fmla="*/ 0 w 21"/>
                  <a:gd name="T5" fmla="*/ 16839 h 7"/>
                  <a:gd name="T6" fmla="*/ 0 w 21"/>
                  <a:gd name="T7" fmla="*/ 51533 h 7"/>
                  <a:gd name="T8" fmla="*/ 3566126 w 21"/>
                  <a:gd name="T9" fmla="*/ 49094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17" name="Freeform 35">
                <a:extLst>
                  <a:ext uri="{FF2B5EF4-FFF2-40B4-BE49-F238E27FC236}">
                    <a16:creationId xmlns:a16="http://schemas.microsoft.com/office/drawing/2014/main" id="{09BF62D8-4AF8-429C-8B05-2EC8F7C51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" y="3131"/>
                <a:ext cx="34" cy="6"/>
              </a:xfrm>
              <a:custGeom>
                <a:avLst/>
                <a:gdLst>
                  <a:gd name="T0" fmla="*/ 3566126 w 21"/>
                  <a:gd name="T1" fmla="*/ 310 h 5"/>
                  <a:gd name="T2" fmla="*/ 3566126 w 21"/>
                  <a:gd name="T3" fmla="*/ 0 h 5"/>
                  <a:gd name="T4" fmla="*/ 0 w 21"/>
                  <a:gd name="T5" fmla="*/ 0 h 5"/>
                  <a:gd name="T6" fmla="*/ 0 w 21"/>
                  <a:gd name="T7" fmla="*/ 446 h 5"/>
                  <a:gd name="T8" fmla="*/ 3566126 w 21"/>
                  <a:gd name="T9" fmla="*/ 310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5"/>
                  <a:gd name="T17" fmla="*/ 21 w 2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5">
                    <a:moveTo>
                      <a:pt x="21" y="3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18" name="Freeform 36">
                <a:extLst>
                  <a:ext uri="{FF2B5EF4-FFF2-40B4-BE49-F238E27FC236}">
                    <a16:creationId xmlns:a16="http://schemas.microsoft.com/office/drawing/2014/main" id="{BDEBF974-7A2E-427F-9827-2EDEA7A2E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2" y="3133"/>
                <a:ext cx="34" cy="10"/>
              </a:xfrm>
              <a:custGeom>
                <a:avLst/>
                <a:gdLst>
                  <a:gd name="T0" fmla="*/ 3566126 w 21"/>
                  <a:gd name="T1" fmla="*/ 36073 h 7"/>
                  <a:gd name="T2" fmla="*/ 3566126 w 21"/>
                  <a:gd name="T3" fmla="*/ 0 h 7"/>
                  <a:gd name="T4" fmla="*/ 0 w 21"/>
                  <a:gd name="T5" fmla="*/ 1 h 7"/>
                  <a:gd name="T6" fmla="*/ 0 w 21"/>
                  <a:gd name="T7" fmla="*/ 51533 h 7"/>
                  <a:gd name="T8" fmla="*/ 3566126 w 21"/>
                  <a:gd name="T9" fmla="*/ 36073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21" y="5"/>
                    </a:moveTo>
                    <a:lnTo>
                      <a:pt x="21" y="0"/>
                    </a:lnTo>
                    <a:lnTo>
                      <a:pt x="0" y="1"/>
                    </a:lnTo>
                    <a:lnTo>
                      <a:pt x="0" y="7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19" name="Freeform 37">
                <a:extLst>
                  <a:ext uri="{FF2B5EF4-FFF2-40B4-BE49-F238E27FC236}">
                    <a16:creationId xmlns:a16="http://schemas.microsoft.com/office/drawing/2014/main" id="{8528713E-BB11-4497-A307-00A4A074B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4" y="3135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20" name="Freeform 38">
                <a:extLst>
                  <a:ext uri="{FF2B5EF4-FFF2-40B4-BE49-F238E27FC236}">
                    <a16:creationId xmlns:a16="http://schemas.microsoft.com/office/drawing/2014/main" id="{14340E9F-6A2F-4C03-939E-E9FFA592F2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6" y="3140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21" name="Freeform 39">
                <a:extLst>
                  <a:ext uri="{FF2B5EF4-FFF2-40B4-BE49-F238E27FC236}">
                    <a16:creationId xmlns:a16="http://schemas.microsoft.com/office/drawing/2014/main" id="{84CFD679-D770-44D6-8EEF-6E484A5B7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6" y="3146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22" name="Freeform 40">
                <a:extLst>
                  <a:ext uri="{FF2B5EF4-FFF2-40B4-BE49-F238E27FC236}">
                    <a16:creationId xmlns:a16="http://schemas.microsoft.com/office/drawing/2014/main" id="{30B8D018-29DF-4600-9637-CF0E18167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7" y="3148"/>
                <a:ext cx="34" cy="9"/>
              </a:xfrm>
              <a:custGeom>
                <a:avLst/>
                <a:gdLst>
                  <a:gd name="T0" fmla="*/ 3566126 w 21"/>
                  <a:gd name="T1" fmla="*/ 160064 h 6"/>
                  <a:gd name="T2" fmla="*/ 3566126 w 21"/>
                  <a:gd name="T3" fmla="*/ 0 h 6"/>
                  <a:gd name="T4" fmla="*/ 0 w 21"/>
                  <a:gd name="T5" fmla="*/ 59502 h 6"/>
                  <a:gd name="T6" fmla="*/ 0 w 21"/>
                  <a:gd name="T7" fmla="*/ 160064 h 6"/>
                  <a:gd name="T8" fmla="*/ 3566126 w 21"/>
                  <a:gd name="T9" fmla="*/ 160064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23" name="Freeform 41">
                <a:extLst>
                  <a:ext uri="{FF2B5EF4-FFF2-40B4-BE49-F238E27FC236}">
                    <a16:creationId xmlns:a16="http://schemas.microsoft.com/office/drawing/2014/main" id="{E2416D82-71B4-4D6D-B8FC-3E849110D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9" y="3151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24" name="Freeform 42">
                <a:extLst>
                  <a:ext uri="{FF2B5EF4-FFF2-40B4-BE49-F238E27FC236}">
                    <a16:creationId xmlns:a16="http://schemas.microsoft.com/office/drawing/2014/main" id="{0688FEB8-D1FD-4903-BB62-EF15E7F7E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1" y="3157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25" name="Freeform 43">
                <a:extLst>
                  <a:ext uri="{FF2B5EF4-FFF2-40B4-BE49-F238E27FC236}">
                    <a16:creationId xmlns:a16="http://schemas.microsoft.com/office/drawing/2014/main" id="{9F6972FA-8DD2-46D3-A4C3-03068AE66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1" y="3159"/>
                <a:ext cx="35" cy="10"/>
              </a:xfrm>
              <a:custGeom>
                <a:avLst/>
                <a:gdLst>
                  <a:gd name="T0" fmla="*/ 2443154 w 22"/>
                  <a:gd name="T1" fmla="*/ 36073 h 7"/>
                  <a:gd name="T2" fmla="*/ 2443154 w 22"/>
                  <a:gd name="T3" fmla="*/ 0 h 7"/>
                  <a:gd name="T4" fmla="*/ 0 w 22"/>
                  <a:gd name="T5" fmla="*/ 16839 h 7"/>
                  <a:gd name="T6" fmla="*/ 0 w 22"/>
                  <a:gd name="T7" fmla="*/ 51533 h 7"/>
                  <a:gd name="T8" fmla="*/ 2443154 w 22"/>
                  <a:gd name="T9" fmla="*/ 36073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7"/>
                  <a:gd name="T17" fmla="*/ 22 w 22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7">
                    <a:moveTo>
                      <a:pt x="22" y="5"/>
                    </a:moveTo>
                    <a:lnTo>
                      <a:pt x="22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2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26" name="Freeform 44">
                <a:extLst>
                  <a:ext uri="{FF2B5EF4-FFF2-40B4-BE49-F238E27FC236}">
                    <a16:creationId xmlns:a16="http://schemas.microsoft.com/office/drawing/2014/main" id="{F8310137-5CDC-4920-A757-D3F95575D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2" y="3165"/>
                <a:ext cx="34" cy="7"/>
              </a:xfrm>
              <a:custGeom>
                <a:avLst/>
                <a:gdLst>
                  <a:gd name="T0" fmla="*/ 3566126 w 21"/>
                  <a:gd name="T1" fmla="*/ 23398 h 5"/>
                  <a:gd name="T2" fmla="*/ 3566126 w 21"/>
                  <a:gd name="T3" fmla="*/ 0 h 5"/>
                  <a:gd name="T4" fmla="*/ 0 w 21"/>
                  <a:gd name="T5" fmla="*/ 1 h 5"/>
                  <a:gd name="T6" fmla="*/ 0 w 21"/>
                  <a:gd name="T7" fmla="*/ 23398 h 5"/>
                  <a:gd name="T8" fmla="*/ 3566126 w 21"/>
                  <a:gd name="T9" fmla="*/ 23398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5"/>
                  <a:gd name="T17" fmla="*/ 21 w 2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5">
                    <a:moveTo>
                      <a:pt x="21" y="5"/>
                    </a:moveTo>
                    <a:lnTo>
                      <a:pt x="21" y="0"/>
                    </a:lnTo>
                    <a:lnTo>
                      <a:pt x="0" y="1"/>
                    </a:lnTo>
                    <a:lnTo>
                      <a:pt x="0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27" name="Freeform 45">
                <a:extLst>
                  <a:ext uri="{FF2B5EF4-FFF2-40B4-BE49-F238E27FC236}">
                    <a16:creationId xmlns:a16="http://schemas.microsoft.com/office/drawing/2014/main" id="{BA6CC321-3B2E-4655-80AF-0801AA1F3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1" y="3166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28" name="Freeform 46">
                <a:extLst>
                  <a:ext uri="{FF2B5EF4-FFF2-40B4-BE49-F238E27FC236}">
                    <a16:creationId xmlns:a16="http://schemas.microsoft.com/office/drawing/2014/main" id="{35C52163-5295-4C2F-9244-F74CB1CB8A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6" y="3172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29" name="Freeform 47">
                <a:extLst>
                  <a:ext uri="{FF2B5EF4-FFF2-40B4-BE49-F238E27FC236}">
                    <a16:creationId xmlns:a16="http://schemas.microsoft.com/office/drawing/2014/main" id="{31BBE895-8655-4FA2-B2ED-957A02A14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4" y="3174"/>
                <a:ext cx="37" cy="8"/>
              </a:xfrm>
              <a:custGeom>
                <a:avLst/>
                <a:gdLst>
                  <a:gd name="T0" fmla="*/ 3385767 w 23"/>
                  <a:gd name="T1" fmla="*/ 8457 h 6"/>
                  <a:gd name="T2" fmla="*/ 3385767 w 23"/>
                  <a:gd name="T3" fmla="*/ 0 h 6"/>
                  <a:gd name="T4" fmla="*/ 0 w 23"/>
                  <a:gd name="T5" fmla="*/ 2759 h 6"/>
                  <a:gd name="T6" fmla="*/ 0 w 23"/>
                  <a:gd name="T7" fmla="*/ 8457 h 6"/>
                  <a:gd name="T8" fmla="*/ 3385767 w 23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6"/>
                  <a:gd name="T17" fmla="*/ 23 w 23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6">
                    <a:moveTo>
                      <a:pt x="23" y="6"/>
                    </a:moveTo>
                    <a:lnTo>
                      <a:pt x="23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3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30" name="Freeform 48">
                <a:extLst>
                  <a:ext uri="{FF2B5EF4-FFF2-40B4-BE49-F238E27FC236}">
                    <a16:creationId xmlns:a16="http://schemas.microsoft.com/office/drawing/2014/main" id="{3B71E099-15B2-4D23-A546-C274153C1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4" y="3177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31" name="Freeform 49">
                <a:extLst>
                  <a:ext uri="{FF2B5EF4-FFF2-40B4-BE49-F238E27FC236}">
                    <a16:creationId xmlns:a16="http://schemas.microsoft.com/office/drawing/2014/main" id="{40D8BC02-D37F-4415-85AA-367375F3D0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6" y="3182"/>
                <a:ext cx="34" cy="11"/>
              </a:xfrm>
              <a:custGeom>
                <a:avLst/>
                <a:gdLst>
                  <a:gd name="T0" fmla="*/ 3566126 w 21"/>
                  <a:gd name="T1" fmla="*/ 12422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2422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4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32" name="Freeform 50">
                <a:extLst>
                  <a:ext uri="{FF2B5EF4-FFF2-40B4-BE49-F238E27FC236}">
                    <a16:creationId xmlns:a16="http://schemas.microsoft.com/office/drawing/2014/main" id="{227D2176-9E79-4BD2-9E53-3A0CD8A53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7" y="3185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33" name="Freeform 51">
                <a:extLst>
                  <a:ext uri="{FF2B5EF4-FFF2-40B4-BE49-F238E27FC236}">
                    <a16:creationId xmlns:a16="http://schemas.microsoft.com/office/drawing/2014/main" id="{BBF5864F-F47E-4766-A44F-2675EFDDF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9" y="3191"/>
                <a:ext cx="34" cy="8"/>
              </a:xfrm>
              <a:custGeom>
                <a:avLst/>
                <a:gdLst>
                  <a:gd name="T0" fmla="*/ 3566126 w 21"/>
                  <a:gd name="T1" fmla="*/ 8457 h 6"/>
                  <a:gd name="T2" fmla="*/ 3566126 w 21"/>
                  <a:gd name="T3" fmla="*/ 0 h 6"/>
                  <a:gd name="T4" fmla="*/ 0 w 21"/>
                  <a:gd name="T5" fmla="*/ 2759 h 6"/>
                  <a:gd name="T6" fmla="*/ 0 w 21"/>
                  <a:gd name="T7" fmla="*/ 8457 h 6"/>
                  <a:gd name="T8" fmla="*/ 3566126 w 21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34" name="Freeform 52">
                <a:extLst>
                  <a:ext uri="{FF2B5EF4-FFF2-40B4-BE49-F238E27FC236}">
                    <a16:creationId xmlns:a16="http://schemas.microsoft.com/office/drawing/2014/main" id="{1CEB56D9-3B59-4C56-BCDD-C8348D3B0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3193"/>
                <a:ext cx="34" cy="10"/>
              </a:xfrm>
              <a:custGeom>
                <a:avLst/>
                <a:gdLst>
                  <a:gd name="T0" fmla="*/ 3566126 w 21"/>
                  <a:gd name="T1" fmla="*/ 36073 h 7"/>
                  <a:gd name="T2" fmla="*/ 3566126 w 21"/>
                  <a:gd name="T3" fmla="*/ 0 h 7"/>
                  <a:gd name="T4" fmla="*/ 0 w 21"/>
                  <a:gd name="T5" fmla="*/ 16839 h 7"/>
                  <a:gd name="T6" fmla="*/ 0 w 21"/>
                  <a:gd name="T7" fmla="*/ 51533 h 7"/>
                  <a:gd name="T8" fmla="*/ 3566126 w 21"/>
                  <a:gd name="T9" fmla="*/ 36073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21" y="5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35" name="Rectangle 53">
                <a:extLst>
                  <a:ext uri="{FF2B5EF4-FFF2-40B4-BE49-F238E27FC236}">
                    <a16:creationId xmlns:a16="http://schemas.microsoft.com/office/drawing/2014/main" id="{205ED994-7EC1-41A2-90DB-E478CFF04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1" y="3199"/>
                <a:ext cx="3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036" name="Freeform 54">
                <a:extLst>
                  <a:ext uri="{FF2B5EF4-FFF2-40B4-BE49-F238E27FC236}">
                    <a16:creationId xmlns:a16="http://schemas.microsoft.com/office/drawing/2014/main" id="{FA1BFA75-9213-4866-84CE-F2D760BA1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7" y="3200"/>
                <a:ext cx="19" cy="8"/>
              </a:xfrm>
              <a:custGeom>
                <a:avLst/>
                <a:gdLst>
                  <a:gd name="T0" fmla="*/ 1146834 w 12"/>
                  <a:gd name="T1" fmla="*/ 8457 h 6"/>
                  <a:gd name="T2" fmla="*/ 1146834 w 12"/>
                  <a:gd name="T3" fmla="*/ 0 h 6"/>
                  <a:gd name="T4" fmla="*/ 0 w 12"/>
                  <a:gd name="T5" fmla="*/ 2759 h 6"/>
                  <a:gd name="T6" fmla="*/ 0 w 12"/>
                  <a:gd name="T7" fmla="*/ 8457 h 6"/>
                  <a:gd name="T8" fmla="*/ 1146834 w 12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6"/>
                  <a:gd name="T17" fmla="*/ 12 w 12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6">
                    <a:moveTo>
                      <a:pt x="12" y="6"/>
                    </a:moveTo>
                    <a:lnTo>
                      <a:pt x="1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37" name="Freeform 55">
                <a:extLst>
                  <a:ext uri="{FF2B5EF4-FFF2-40B4-BE49-F238E27FC236}">
                    <a16:creationId xmlns:a16="http://schemas.microsoft.com/office/drawing/2014/main" id="{3AB69BD6-2B8C-4703-8274-F78D01D9E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3180"/>
                <a:ext cx="65" cy="47"/>
              </a:xfrm>
              <a:custGeom>
                <a:avLst/>
                <a:gdLst>
                  <a:gd name="T0" fmla="*/ 7122988 w 40"/>
                  <a:gd name="T1" fmla="*/ 0 h 35"/>
                  <a:gd name="T2" fmla="*/ 5912806 w 40"/>
                  <a:gd name="T3" fmla="*/ 30757 h 35"/>
                  <a:gd name="T4" fmla="*/ 7467231 w 40"/>
                  <a:gd name="T5" fmla="*/ 55463 h 35"/>
                  <a:gd name="T6" fmla="*/ 0 w 40"/>
                  <a:gd name="T7" fmla="*/ 32977 h 35"/>
                  <a:gd name="T8" fmla="*/ 7122988 w 40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35"/>
                  <a:gd name="T17" fmla="*/ 40 w 40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35">
                    <a:moveTo>
                      <a:pt x="38" y="0"/>
                    </a:moveTo>
                    <a:lnTo>
                      <a:pt x="32" y="19"/>
                    </a:lnTo>
                    <a:lnTo>
                      <a:pt x="40" y="35"/>
                    </a:lnTo>
                    <a:lnTo>
                      <a:pt x="0" y="2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38" name="Rectangle 56">
                <a:extLst>
                  <a:ext uri="{FF2B5EF4-FFF2-40B4-BE49-F238E27FC236}">
                    <a16:creationId xmlns:a16="http://schemas.microsoft.com/office/drawing/2014/main" id="{07627A6E-7CF0-4CF0-845A-573D8E5F2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044"/>
                <a:ext cx="24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039" name="Rectangle 57">
                <a:extLst>
                  <a:ext uri="{FF2B5EF4-FFF2-40B4-BE49-F238E27FC236}">
                    <a16:creationId xmlns:a16="http://schemas.microsoft.com/office/drawing/2014/main" id="{EC3B5F37-35F9-423A-8F1A-A484FB36F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023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Data</a:t>
                </a:r>
                <a:endParaRPr lang="en-US" altLang="en-US" sz="2700" b="1"/>
              </a:p>
            </p:txBody>
          </p:sp>
        </p:grpSp>
        <p:grpSp>
          <p:nvGrpSpPr>
            <p:cNvPr id="37909" name="Group 58">
              <a:extLst>
                <a:ext uri="{FF2B5EF4-FFF2-40B4-BE49-F238E27FC236}">
                  <a16:creationId xmlns:a16="http://schemas.microsoft.com/office/drawing/2014/main" id="{57233D95-91F5-497E-91DF-C599D6A31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2563" y="4303713"/>
              <a:ext cx="1790700" cy="246062"/>
              <a:chOff x="2046" y="3423"/>
              <a:chExt cx="1505" cy="206"/>
            </a:xfrm>
          </p:grpSpPr>
          <p:sp>
            <p:nvSpPr>
              <p:cNvPr id="37989" name="Rectangle 59">
                <a:extLst>
                  <a:ext uri="{FF2B5EF4-FFF2-40B4-BE49-F238E27FC236}">
                    <a16:creationId xmlns:a16="http://schemas.microsoft.com/office/drawing/2014/main" id="{A2F4F01B-FA1A-4159-A999-0529043D3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" y="3559"/>
                <a:ext cx="21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90" name="Freeform 60">
                <a:extLst>
                  <a:ext uri="{FF2B5EF4-FFF2-40B4-BE49-F238E27FC236}">
                    <a16:creationId xmlns:a16="http://schemas.microsoft.com/office/drawing/2014/main" id="{2517600C-A2E2-470F-97C2-D50075B65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6" y="3517"/>
                <a:ext cx="34" cy="10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49094 h 7"/>
                  <a:gd name="T4" fmla="*/ 3566126 w 21"/>
                  <a:gd name="T5" fmla="*/ 51533 h 7"/>
                  <a:gd name="T6" fmla="*/ 3566126 w 21"/>
                  <a:gd name="T7" fmla="*/ 16839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6"/>
                    </a:lnTo>
                    <a:lnTo>
                      <a:pt x="21" y="7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1" name="Freeform 61">
                <a:extLst>
                  <a:ext uri="{FF2B5EF4-FFF2-40B4-BE49-F238E27FC236}">
                    <a16:creationId xmlns:a16="http://schemas.microsoft.com/office/drawing/2014/main" id="{E2ABE265-4A1C-4B5D-A317-2E151DDF4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5" y="3523"/>
                <a:ext cx="34" cy="9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1549 h 7"/>
                  <a:gd name="T4" fmla="*/ 3566126 w 21"/>
                  <a:gd name="T5" fmla="*/ 3664 h 7"/>
                  <a:gd name="T6" fmla="*/ 3566126 w 21"/>
                  <a:gd name="T7" fmla="*/ 1205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3"/>
                    </a:lnTo>
                    <a:lnTo>
                      <a:pt x="21" y="7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2" name="Freeform 62">
                <a:extLst>
                  <a:ext uri="{FF2B5EF4-FFF2-40B4-BE49-F238E27FC236}">
                    <a16:creationId xmlns:a16="http://schemas.microsoft.com/office/drawing/2014/main" id="{271FF636-E18D-45AD-9DC8-CC6AD8C44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3" y="3526"/>
                <a:ext cx="34" cy="9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2561 h 7"/>
                  <a:gd name="T4" fmla="*/ 3566126 w 21"/>
                  <a:gd name="T5" fmla="*/ 3664 h 7"/>
                  <a:gd name="T6" fmla="*/ 3566126 w 21"/>
                  <a:gd name="T7" fmla="*/ 1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5"/>
                    </a:lnTo>
                    <a:lnTo>
                      <a:pt x="21" y="7"/>
                    </a:lnTo>
                    <a:lnTo>
                      <a:pt x="2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3" name="Freeform 63">
                <a:extLst>
                  <a:ext uri="{FF2B5EF4-FFF2-40B4-BE49-F238E27FC236}">
                    <a16:creationId xmlns:a16="http://schemas.microsoft.com/office/drawing/2014/main" id="{B6DE9627-689C-4F10-AC0B-DB8D71704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1" y="3530"/>
                <a:ext cx="36" cy="10"/>
              </a:xfrm>
              <a:custGeom>
                <a:avLst/>
                <a:gdLst>
                  <a:gd name="T0" fmla="*/ 0 w 22"/>
                  <a:gd name="T1" fmla="*/ 0 h 8"/>
                  <a:gd name="T2" fmla="*/ 0 w 22"/>
                  <a:gd name="T3" fmla="*/ 1454 h 8"/>
                  <a:gd name="T4" fmla="*/ 4918199 w 22"/>
                  <a:gd name="T5" fmla="*/ 2091 h 8"/>
                  <a:gd name="T6" fmla="*/ 4918199 w 22"/>
                  <a:gd name="T7" fmla="*/ 661 h 8"/>
                  <a:gd name="T8" fmla="*/ 0 w 22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8"/>
                  <a:gd name="T17" fmla="*/ 22 w 22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8">
                    <a:moveTo>
                      <a:pt x="0" y="0"/>
                    </a:moveTo>
                    <a:lnTo>
                      <a:pt x="0" y="6"/>
                    </a:lnTo>
                    <a:lnTo>
                      <a:pt x="22" y="8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4" name="Freeform 64">
                <a:extLst>
                  <a:ext uri="{FF2B5EF4-FFF2-40B4-BE49-F238E27FC236}">
                    <a16:creationId xmlns:a16="http://schemas.microsoft.com/office/drawing/2014/main" id="{C66DAD8C-B628-43AE-8A34-30281388BC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" y="3535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4905 h 6"/>
                  <a:gd name="T4" fmla="*/ 3566126 w 21"/>
                  <a:gd name="T5" fmla="*/ 8457 h 6"/>
                  <a:gd name="T6" fmla="*/ 3566126 w 21"/>
                  <a:gd name="T7" fmla="*/ 0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4"/>
                    </a:lnTo>
                    <a:lnTo>
                      <a:pt x="21" y="6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5" name="Freeform 65">
                <a:extLst>
                  <a:ext uri="{FF2B5EF4-FFF2-40B4-BE49-F238E27FC236}">
                    <a16:creationId xmlns:a16="http://schemas.microsoft.com/office/drawing/2014/main" id="{F0854242-C690-4992-AEB8-9594ABD14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" y="3538"/>
                <a:ext cx="34" cy="11"/>
              </a:xfrm>
              <a:custGeom>
                <a:avLst/>
                <a:gdLst>
                  <a:gd name="T0" fmla="*/ 0 w 21"/>
                  <a:gd name="T1" fmla="*/ 0 h 8"/>
                  <a:gd name="T2" fmla="*/ 0 w 21"/>
                  <a:gd name="T3" fmla="*/ 17080 h 8"/>
                  <a:gd name="T4" fmla="*/ 3566126 w 21"/>
                  <a:gd name="T5" fmla="*/ 23485 h 8"/>
                  <a:gd name="T6" fmla="*/ 3566126 w 21"/>
                  <a:gd name="T7" fmla="*/ 6570 h 8"/>
                  <a:gd name="T8" fmla="*/ 0 w 21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0" y="0"/>
                    </a:moveTo>
                    <a:lnTo>
                      <a:pt x="0" y="6"/>
                    </a:lnTo>
                    <a:lnTo>
                      <a:pt x="21" y="8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6" name="Freeform 66">
                <a:extLst>
                  <a:ext uri="{FF2B5EF4-FFF2-40B4-BE49-F238E27FC236}">
                    <a16:creationId xmlns:a16="http://schemas.microsoft.com/office/drawing/2014/main" id="{F4D33A5F-C820-46D9-BEC3-3206C8DD5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8" y="3543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4905 h 6"/>
                  <a:gd name="T4" fmla="*/ 3566126 w 21"/>
                  <a:gd name="T5" fmla="*/ 8457 h 6"/>
                  <a:gd name="T6" fmla="*/ 3566126 w 21"/>
                  <a:gd name="T7" fmla="*/ 0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4"/>
                    </a:lnTo>
                    <a:lnTo>
                      <a:pt x="21" y="6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7" name="Freeform 67">
                <a:extLst>
                  <a:ext uri="{FF2B5EF4-FFF2-40B4-BE49-F238E27FC236}">
                    <a16:creationId xmlns:a16="http://schemas.microsoft.com/office/drawing/2014/main" id="{D5F3D1E2-8AF3-4F5F-B10B-DD89C24D8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6" y="3546"/>
                <a:ext cx="36" cy="8"/>
              </a:xfrm>
              <a:custGeom>
                <a:avLst/>
                <a:gdLst>
                  <a:gd name="T0" fmla="*/ 0 w 22"/>
                  <a:gd name="T1" fmla="*/ 0 h 6"/>
                  <a:gd name="T2" fmla="*/ 0 w 22"/>
                  <a:gd name="T3" fmla="*/ 8457 h 6"/>
                  <a:gd name="T4" fmla="*/ 4918199 w 22"/>
                  <a:gd name="T5" fmla="*/ 8457 h 6"/>
                  <a:gd name="T6" fmla="*/ 4918199 w 22"/>
                  <a:gd name="T7" fmla="*/ 2759 h 6"/>
                  <a:gd name="T8" fmla="*/ 0 w 22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6"/>
                  <a:gd name="T17" fmla="*/ 22 w 22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6">
                    <a:moveTo>
                      <a:pt x="0" y="0"/>
                    </a:moveTo>
                    <a:lnTo>
                      <a:pt x="0" y="6"/>
                    </a:lnTo>
                    <a:lnTo>
                      <a:pt x="22" y="6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8" name="Freeform 68">
                <a:extLst>
                  <a:ext uri="{FF2B5EF4-FFF2-40B4-BE49-F238E27FC236}">
                    <a16:creationId xmlns:a16="http://schemas.microsoft.com/office/drawing/2014/main" id="{BEBBC7C1-D50B-40B6-9BF8-8CC29A524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5" y="3554"/>
                <a:ext cx="34" cy="10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36073 h 7"/>
                  <a:gd name="T4" fmla="*/ 3566126 w 21"/>
                  <a:gd name="T5" fmla="*/ 51533 h 7"/>
                  <a:gd name="T6" fmla="*/ 3566126 w 21"/>
                  <a:gd name="T7" fmla="*/ 16839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5"/>
                    </a:lnTo>
                    <a:lnTo>
                      <a:pt x="21" y="7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9" name="Freeform 69">
                <a:extLst>
                  <a:ext uri="{FF2B5EF4-FFF2-40B4-BE49-F238E27FC236}">
                    <a16:creationId xmlns:a16="http://schemas.microsoft.com/office/drawing/2014/main" id="{193EEB02-72E2-4392-B2D1-CF1F773F84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" y="3558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8457 h 6"/>
                  <a:gd name="T4" fmla="*/ 3566126 w 21"/>
                  <a:gd name="T5" fmla="*/ 8457 h 6"/>
                  <a:gd name="T6" fmla="*/ 3566126 w 21"/>
                  <a:gd name="T7" fmla="*/ 2759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6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0" name="Freeform 70">
                <a:extLst>
                  <a:ext uri="{FF2B5EF4-FFF2-40B4-BE49-F238E27FC236}">
                    <a16:creationId xmlns:a16="http://schemas.microsoft.com/office/drawing/2014/main" id="{1CCBFB5F-F42A-4AEC-A80D-E33FE76F6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1" y="3561"/>
                <a:ext cx="34" cy="11"/>
              </a:xfrm>
              <a:custGeom>
                <a:avLst/>
                <a:gdLst>
                  <a:gd name="T0" fmla="*/ 0 w 21"/>
                  <a:gd name="T1" fmla="*/ 0 h 8"/>
                  <a:gd name="T2" fmla="*/ 0 w 21"/>
                  <a:gd name="T3" fmla="*/ 17080 h 8"/>
                  <a:gd name="T4" fmla="*/ 3566126 w 21"/>
                  <a:gd name="T5" fmla="*/ 23485 h 8"/>
                  <a:gd name="T6" fmla="*/ 3566126 w 21"/>
                  <a:gd name="T7" fmla="*/ 6570 h 8"/>
                  <a:gd name="T8" fmla="*/ 0 w 21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0" y="0"/>
                    </a:moveTo>
                    <a:lnTo>
                      <a:pt x="0" y="6"/>
                    </a:lnTo>
                    <a:lnTo>
                      <a:pt x="21" y="8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1" name="Freeform 71">
                <a:extLst>
                  <a:ext uri="{FF2B5EF4-FFF2-40B4-BE49-F238E27FC236}">
                    <a16:creationId xmlns:a16="http://schemas.microsoft.com/office/drawing/2014/main" id="{B8C19338-3934-47B4-831C-1ED2690063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1" y="3566"/>
                <a:ext cx="34" cy="9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160064 h 6"/>
                  <a:gd name="T4" fmla="*/ 3566126 w 21"/>
                  <a:gd name="T5" fmla="*/ 160064 h 6"/>
                  <a:gd name="T6" fmla="*/ 3566126 w 21"/>
                  <a:gd name="T7" fmla="*/ 59502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6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2" name="Freeform 72">
                <a:extLst>
                  <a:ext uri="{FF2B5EF4-FFF2-40B4-BE49-F238E27FC236}">
                    <a16:creationId xmlns:a16="http://schemas.microsoft.com/office/drawing/2014/main" id="{A571A4A1-CDE2-418B-A47E-5A885F17ED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3" y="3572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4905 h 6"/>
                  <a:gd name="T4" fmla="*/ 3566126 w 21"/>
                  <a:gd name="T5" fmla="*/ 8457 h 6"/>
                  <a:gd name="T6" fmla="*/ 3566126 w 21"/>
                  <a:gd name="T7" fmla="*/ 0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4"/>
                    </a:lnTo>
                    <a:lnTo>
                      <a:pt x="21" y="6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3" name="Freeform 73">
                <a:extLst>
                  <a:ext uri="{FF2B5EF4-FFF2-40B4-BE49-F238E27FC236}">
                    <a16:creationId xmlns:a16="http://schemas.microsoft.com/office/drawing/2014/main" id="{A2B05ED2-E034-426C-9F67-2D08C7084C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1" y="3575"/>
                <a:ext cx="31" cy="10"/>
              </a:xfrm>
              <a:custGeom>
                <a:avLst/>
                <a:gdLst>
                  <a:gd name="T0" fmla="*/ 0 w 19"/>
                  <a:gd name="T1" fmla="*/ 0 h 8"/>
                  <a:gd name="T2" fmla="*/ 0 w 19"/>
                  <a:gd name="T3" fmla="*/ 930 h 8"/>
                  <a:gd name="T4" fmla="*/ 3933182 w 19"/>
                  <a:gd name="T5" fmla="*/ 2091 h 8"/>
                  <a:gd name="T6" fmla="*/ 3933182 w 19"/>
                  <a:gd name="T7" fmla="*/ 661 h 8"/>
                  <a:gd name="T8" fmla="*/ 0 w 19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8"/>
                  <a:gd name="T17" fmla="*/ 19 w 19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8">
                    <a:moveTo>
                      <a:pt x="0" y="0"/>
                    </a:moveTo>
                    <a:lnTo>
                      <a:pt x="0" y="4"/>
                    </a:lnTo>
                    <a:lnTo>
                      <a:pt x="19" y="8"/>
                    </a:lnTo>
                    <a:lnTo>
                      <a:pt x="19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4" name="Freeform 74">
                <a:extLst>
                  <a:ext uri="{FF2B5EF4-FFF2-40B4-BE49-F238E27FC236}">
                    <a16:creationId xmlns:a16="http://schemas.microsoft.com/office/drawing/2014/main" id="{6B7DDB84-509E-4280-AD32-39FA05C8B1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6" y="3577"/>
                <a:ext cx="38" cy="11"/>
              </a:xfrm>
              <a:custGeom>
                <a:avLst/>
                <a:gdLst>
                  <a:gd name="T0" fmla="*/ 0 w 23"/>
                  <a:gd name="T1" fmla="*/ 0 h 8"/>
                  <a:gd name="T2" fmla="*/ 0 w 23"/>
                  <a:gd name="T3" fmla="*/ 17080 h 8"/>
                  <a:gd name="T4" fmla="*/ 6518827 w 23"/>
                  <a:gd name="T5" fmla="*/ 23485 h 8"/>
                  <a:gd name="T6" fmla="*/ 6518827 w 23"/>
                  <a:gd name="T7" fmla="*/ 6570 h 8"/>
                  <a:gd name="T8" fmla="*/ 0 w 2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8"/>
                  <a:gd name="T17" fmla="*/ 23 w 2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8">
                    <a:moveTo>
                      <a:pt x="0" y="0"/>
                    </a:moveTo>
                    <a:lnTo>
                      <a:pt x="0" y="6"/>
                    </a:lnTo>
                    <a:lnTo>
                      <a:pt x="23" y="8"/>
                    </a:lnTo>
                    <a:lnTo>
                      <a:pt x="2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5" name="Freeform 75">
                <a:extLst>
                  <a:ext uri="{FF2B5EF4-FFF2-40B4-BE49-F238E27FC236}">
                    <a16:creationId xmlns:a16="http://schemas.microsoft.com/office/drawing/2014/main" id="{5B21513C-F9CC-4E30-BC31-417B048CA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8" y="3583"/>
                <a:ext cx="36" cy="9"/>
              </a:xfrm>
              <a:custGeom>
                <a:avLst/>
                <a:gdLst>
                  <a:gd name="T0" fmla="*/ 0 w 22"/>
                  <a:gd name="T1" fmla="*/ 0 h 7"/>
                  <a:gd name="T2" fmla="*/ 0 w 22"/>
                  <a:gd name="T3" fmla="*/ 3293 h 7"/>
                  <a:gd name="T4" fmla="*/ 4918199 w 22"/>
                  <a:gd name="T5" fmla="*/ 3664 h 7"/>
                  <a:gd name="T6" fmla="*/ 4918199 w 22"/>
                  <a:gd name="T7" fmla="*/ 1205 h 7"/>
                  <a:gd name="T8" fmla="*/ 0 w 22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7"/>
                  <a:gd name="T17" fmla="*/ 22 w 22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7">
                    <a:moveTo>
                      <a:pt x="0" y="0"/>
                    </a:moveTo>
                    <a:lnTo>
                      <a:pt x="0" y="6"/>
                    </a:lnTo>
                    <a:lnTo>
                      <a:pt x="22" y="7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6" name="Freeform 76">
                <a:extLst>
                  <a:ext uri="{FF2B5EF4-FFF2-40B4-BE49-F238E27FC236}">
                    <a16:creationId xmlns:a16="http://schemas.microsoft.com/office/drawing/2014/main" id="{E04AE954-4593-458F-8676-A85714249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8" y="3588"/>
                <a:ext cx="34" cy="7"/>
              </a:xfrm>
              <a:custGeom>
                <a:avLst/>
                <a:gdLst>
                  <a:gd name="T0" fmla="*/ 0 w 21"/>
                  <a:gd name="T1" fmla="*/ 0 h 5"/>
                  <a:gd name="T2" fmla="*/ 0 w 21"/>
                  <a:gd name="T3" fmla="*/ 12464 h 5"/>
                  <a:gd name="T4" fmla="*/ 3566126 w 21"/>
                  <a:gd name="T5" fmla="*/ 23398 h 5"/>
                  <a:gd name="T6" fmla="*/ 3566126 w 21"/>
                  <a:gd name="T7" fmla="*/ 0 h 5"/>
                  <a:gd name="T8" fmla="*/ 0 w 21"/>
                  <a:gd name="T9" fmla="*/ 0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5"/>
                  <a:gd name="T17" fmla="*/ 21 w 2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5">
                    <a:moveTo>
                      <a:pt x="0" y="0"/>
                    </a:moveTo>
                    <a:lnTo>
                      <a:pt x="0" y="3"/>
                    </a:lnTo>
                    <a:lnTo>
                      <a:pt x="21" y="5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7" name="Freeform 77">
                <a:extLst>
                  <a:ext uri="{FF2B5EF4-FFF2-40B4-BE49-F238E27FC236}">
                    <a16:creationId xmlns:a16="http://schemas.microsoft.com/office/drawing/2014/main" id="{DC664087-4AF3-41D1-8F53-039B2B5D48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6" y="3591"/>
                <a:ext cx="34" cy="9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2561 h 7"/>
                  <a:gd name="T4" fmla="*/ 3566126 w 21"/>
                  <a:gd name="T5" fmla="*/ 3664 h 7"/>
                  <a:gd name="T6" fmla="*/ 3566126 w 21"/>
                  <a:gd name="T7" fmla="*/ 1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5"/>
                    </a:lnTo>
                    <a:lnTo>
                      <a:pt x="21" y="7"/>
                    </a:lnTo>
                    <a:lnTo>
                      <a:pt x="2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8" name="Freeform 78">
                <a:extLst>
                  <a:ext uri="{FF2B5EF4-FFF2-40B4-BE49-F238E27FC236}">
                    <a16:creationId xmlns:a16="http://schemas.microsoft.com/office/drawing/2014/main" id="{682D9B8F-A8CB-48EF-AEE4-D0BB7B0F04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" y="3595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8457 h 6"/>
                  <a:gd name="T4" fmla="*/ 3566126 w 21"/>
                  <a:gd name="T5" fmla="*/ 8457 h 6"/>
                  <a:gd name="T6" fmla="*/ 3566126 w 21"/>
                  <a:gd name="T7" fmla="*/ 2759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6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9" name="Freeform 79">
                <a:extLst>
                  <a:ext uri="{FF2B5EF4-FFF2-40B4-BE49-F238E27FC236}">
                    <a16:creationId xmlns:a16="http://schemas.microsoft.com/office/drawing/2014/main" id="{1E551516-AD59-4BBB-9505-31E49F25B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3" y="3598"/>
                <a:ext cx="36" cy="11"/>
              </a:xfrm>
              <a:custGeom>
                <a:avLst/>
                <a:gdLst>
                  <a:gd name="T0" fmla="*/ 0 w 22"/>
                  <a:gd name="T1" fmla="*/ 0 h 8"/>
                  <a:gd name="T2" fmla="*/ 0 w 22"/>
                  <a:gd name="T3" fmla="*/ 17080 h 8"/>
                  <a:gd name="T4" fmla="*/ 4918199 w 22"/>
                  <a:gd name="T5" fmla="*/ 23485 h 8"/>
                  <a:gd name="T6" fmla="*/ 4918199 w 22"/>
                  <a:gd name="T7" fmla="*/ 6570 h 8"/>
                  <a:gd name="T8" fmla="*/ 0 w 22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8"/>
                  <a:gd name="T17" fmla="*/ 22 w 22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8">
                    <a:moveTo>
                      <a:pt x="0" y="0"/>
                    </a:moveTo>
                    <a:lnTo>
                      <a:pt x="0" y="6"/>
                    </a:lnTo>
                    <a:lnTo>
                      <a:pt x="22" y="8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10" name="Rectangle 80">
                <a:extLst>
                  <a:ext uri="{FF2B5EF4-FFF2-40B4-BE49-F238E27FC236}">
                    <a16:creationId xmlns:a16="http://schemas.microsoft.com/office/drawing/2014/main" id="{7196F91E-C0B9-49BC-8D48-88DED6586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3" y="3603"/>
                <a:ext cx="1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011" name="Freeform 81">
                <a:extLst>
                  <a:ext uri="{FF2B5EF4-FFF2-40B4-BE49-F238E27FC236}">
                    <a16:creationId xmlns:a16="http://schemas.microsoft.com/office/drawing/2014/main" id="{A0809BD5-71DC-418A-AA58-B811C0BD4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6" y="3583"/>
                <a:ext cx="65" cy="46"/>
              </a:xfrm>
              <a:custGeom>
                <a:avLst/>
                <a:gdLst>
                  <a:gd name="T0" fmla="*/ 0 w 40"/>
                  <a:gd name="T1" fmla="*/ 64729 h 34"/>
                  <a:gd name="T2" fmla="*/ 1126276 w 40"/>
                  <a:gd name="T3" fmla="*/ 32534 h 34"/>
                  <a:gd name="T4" fmla="*/ 343860 w 40"/>
                  <a:gd name="T5" fmla="*/ 0 h 34"/>
                  <a:gd name="T6" fmla="*/ 7467231 w 40"/>
                  <a:gd name="T7" fmla="*/ 36761 h 34"/>
                  <a:gd name="T8" fmla="*/ 0 w 40"/>
                  <a:gd name="T9" fmla="*/ 64729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34"/>
                  <a:gd name="T17" fmla="*/ 40 w 40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34">
                    <a:moveTo>
                      <a:pt x="0" y="34"/>
                    </a:moveTo>
                    <a:lnTo>
                      <a:pt x="6" y="17"/>
                    </a:lnTo>
                    <a:lnTo>
                      <a:pt x="2" y="0"/>
                    </a:lnTo>
                    <a:lnTo>
                      <a:pt x="40" y="19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12" name="Rectangle 82">
                <a:extLst>
                  <a:ext uri="{FF2B5EF4-FFF2-40B4-BE49-F238E27FC236}">
                    <a16:creationId xmlns:a16="http://schemas.microsoft.com/office/drawing/2014/main" id="{74F495A8-8E2F-484A-BB2E-7E1EF8AB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444"/>
                <a:ext cx="243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013" name="Rectangle 83">
                <a:extLst>
                  <a:ext uri="{FF2B5EF4-FFF2-40B4-BE49-F238E27FC236}">
                    <a16:creationId xmlns:a16="http://schemas.microsoft.com/office/drawing/2014/main" id="{317A0B0A-1378-4E6B-AA32-280076807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423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Data</a:t>
                </a:r>
                <a:endParaRPr lang="en-US" altLang="en-US" sz="2700" b="1"/>
              </a:p>
            </p:txBody>
          </p:sp>
        </p:grpSp>
        <p:sp>
          <p:nvSpPr>
            <p:cNvPr id="37910" name="Rectangle 84">
              <a:extLst>
                <a:ext uri="{FF2B5EF4-FFF2-40B4-BE49-F238E27FC236}">
                  <a16:creationId xmlns:a16="http://schemas.microsoft.com/office/drawing/2014/main" id="{3438CFF7-5C5C-4A2A-953D-57A2C4913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975" y="1381125"/>
              <a:ext cx="56197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6887" name="Rectangle 85">
              <a:extLst>
                <a:ext uri="{FF2B5EF4-FFF2-40B4-BE49-F238E27FC236}">
                  <a16:creationId xmlns:a16="http://schemas.microsoft.com/office/drawing/2014/main" id="{0B0A6E6C-7046-4AD3-88D4-578AE57E8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203" y="1314450"/>
              <a:ext cx="509540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>
                  <a:solidFill>
                    <a:schemeClr val="tx2"/>
                  </a:solidFill>
                </a:rPr>
                <a:t>Server</a:t>
              </a:r>
              <a:endParaRPr lang="en-US" altLang="x-none" sz="2100" b="1">
                <a:solidFill>
                  <a:schemeClr val="tx2"/>
                </a:solidFill>
              </a:endParaRPr>
            </a:p>
          </p:txBody>
        </p:sp>
        <p:sp>
          <p:nvSpPr>
            <p:cNvPr id="37912" name="Rectangle 86">
              <a:extLst>
                <a:ext uri="{FF2B5EF4-FFF2-40B4-BE49-F238E27FC236}">
                  <a16:creationId xmlns:a16="http://schemas.microsoft.com/office/drawing/2014/main" id="{BAF37A92-6651-465A-9F2D-A7D274D06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700" y="2722563"/>
              <a:ext cx="53022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6889" name="Rectangle 87">
              <a:extLst>
                <a:ext uri="{FF2B5EF4-FFF2-40B4-BE49-F238E27FC236}">
                  <a16:creationId xmlns:a16="http://schemas.microsoft.com/office/drawing/2014/main" id="{C7F5C15F-4EB3-4C71-82A7-379E83DC7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404" y="2628900"/>
              <a:ext cx="441285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>
                  <a:solidFill>
                    <a:schemeClr val="tx2"/>
                  </a:solidFill>
                </a:rPr>
                <a:t>Client</a:t>
              </a:r>
              <a:endParaRPr lang="en-US" altLang="x-none" sz="2100" b="1">
                <a:solidFill>
                  <a:schemeClr val="tx2"/>
                </a:solidFill>
              </a:endParaRPr>
            </a:p>
          </p:txBody>
        </p:sp>
        <p:sp>
          <p:nvSpPr>
            <p:cNvPr id="37914" name="Rectangle 88">
              <a:extLst>
                <a:ext uri="{FF2B5EF4-FFF2-40B4-BE49-F238E27FC236}">
                  <a16:creationId xmlns:a16="http://schemas.microsoft.com/office/drawing/2014/main" id="{1B3C2CB0-67D7-4C57-ADF0-D2E149E8A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2493963"/>
              <a:ext cx="844550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7915" name="Rectangle 89">
              <a:extLst>
                <a:ext uri="{FF2B5EF4-FFF2-40B4-BE49-F238E27FC236}">
                  <a16:creationId xmlns:a16="http://schemas.microsoft.com/office/drawing/2014/main" id="{A32E9FE5-7F6E-4EA2-88AE-3DF3A775F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2489200"/>
              <a:ext cx="460375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listen()</a:t>
              </a:r>
              <a:endParaRPr lang="en-US" altLang="en-US" sz="2400" b="1"/>
            </a:p>
          </p:txBody>
        </p:sp>
        <p:sp>
          <p:nvSpPr>
            <p:cNvPr id="37916" name="Line 90">
              <a:extLst>
                <a:ext uri="{FF2B5EF4-FFF2-40B4-BE49-F238E27FC236}">
                  <a16:creationId xmlns:a16="http://schemas.microsoft.com/office/drawing/2014/main" id="{82D8E84C-640D-4ABC-A809-23A3976E5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75" y="2281238"/>
              <a:ext cx="3175" cy="96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7" name="Freeform 91">
              <a:extLst>
                <a:ext uri="{FF2B5EF4-FFF2-40B4-BE49-F238E27FC236}">
                  <a16:creationId xmlns:a16="http://schemas.microsoft.com/office/drawing/2014/main" id="{EADE14E7-8639-4123-ADC6-79DA3976E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525" y="2359025"/>
              <a:ext cx="65088" cy="61913"/>
            </a:xfrm>
            <a:custGeom>
              <a:avLst/>
              <a:gdLst>
                <a:gd name="T0" fmla="*/ 0 w 34"/>
                <a:gd name="T1" fmla="*/ 0 h 38"/>
                <a:gd name="T2" fmla="*/ 2147483646 w 34"/>
                <a:gd name="T3" fmla="*/ 2147483646 h 38"/>
                <a:gd name="T4" fmla="*/ 2147483646 w 34"/>
                <a:gd name="T5" fmla="*/ 0 h 38"/>
                <a:gd name="T6" fmla="*/ 2147483646 w 34"/>
                <a:gd name="T7" fmla="*/ 2147483646 h 38"/>
                <a:gd name="T8" fmla="*/ 0 w 34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8"/>
                <a:gd name="T17" fmla="*/ 34 w 34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8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8" name="Line 92">
              <a:extLst>
                <a:ext uri="{FF2B5EF4-FFF2-40B4-BE49-F238E27FC236}">
                  <a16:creationId xmlns:a16="http://schemas.microsoft.com/office/drawing/2014/main" id="{67D6B836-4320-4AED-A2BD-F62C6E364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75" y="2693988"/>
              <a:ext cx="3175" cy="95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9" name="Freeform 93">
              <a:extLst>
                <a:ext uri="{FF2B5EF4-FFF2-40B4-BE49-F238E27FC236}">
                  <a16:creationId xmlns:a16="http://schemas.microsoft.com/office/drawing/2014/main" id="{9653C34B-DD82-4666-9317-C35352A5F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525" y="2768600"/>
              <a:ext cx="65088" cy="66675"/>
            </a:xfrm>
            <a:custGeom>
              <a:avLst/>
              <a:gdLst>
                <a:gd name="T0" fmla="*/ 0 w 34"/>
                <a:gd name="T1" fmla="*/ 0 h 41"/>
                <a:gd name="T2" fmla="*/ 2147483646 w 34"/>
                <a:gd name="T3" fmla="*/ 2147483646 h 41"/>
                <a:gd name="T4" fmla="*/ 2147483646 w 34"/>
                <a:gd name="T5" fmla="*/ 0 h 41"/>
                <a:gd name="T6" fmla="*/ 2147483646 w 34"/>
                <a:gd name="T7" fmla="*/ 2147483646 h 41"/>
                <a:gd name="T8" fmla="*/ 0 w 34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1"/>
                <a:gd name="T17" fmla="*/ 34 w 3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1">
                  <a:moveTo>
                    <a:pt x="0" y="0"/>
                  </a:moveTo>
                  <a:lnTo>
                    <a:pt x="17" y="8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0" name="Rectangle 94">
              <a:extLst>
                <a:ext uri="{FF2B5EF4-FFF2-40B4-BE49-F238E27FC236}">
                  <a16:creationId xmlns:a16="http://schemas.microsoft.com/office/drawing/2014/main" id="{F9CB38A6-7603-49AB-B0A8-ED12FF872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2919413"/>
              <a:ext cx="844550" cy="176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7921" name="Rectangle 95">
              <a:extLst>
                <a:ext uri="{FF2B5EF4-FFF2-40B4-BE49-F238E27FC236}">
                  <a16:creationId xmlns:a16="http://schemas.microsoft.com/office/drawing/2014/main" id="{BC0B1052-4DC0-481F-BA25-78D84E27C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2916238"/>
              <a:ext cx="55403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accept()</a:t>
              </a:r>
              <a:endParaRPr lang="en-US" altLang="en-US" sz="2400" b="1"/>
            </a:p>
          </p:txBody>
        </p:sp>
        <p:grpSp>
          <p:nvGrpSpPr>
            <p:cNvPr id="37922" name="Group 96">
              <a:extLst>
                <a:ext uri="{FF2B5EF4-FFF2-40B4-BE49-F238E27FC236}">
                  <a16:creationId xmlns:a16="http://schemas.microsoft.com/office/drawing/2014/main" id="{E1B083F6-6BAA-4DEC-BF8D-9A347157C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3100" y="3121025"/>
              <a:ext cx="642938" cy="309563"/>
              <a:chOff x="1392" y="2429"/>
              <a:chExt cx="540" cy="260"/>
            </a:xfrm>
          </p:grpSpPr>
          <p:sp>
            <p:nvSpPr>
              <p:cNvPr id="37986" name="Rectangle 97">
                <a:extLst>
                  <a:ext uri="{FF2B5EF4-FFF2-40B4-BE49-F238E27FC236}">
                    <a16:creationId xmlns:a16="http://schemas.microsoft.com/office/drawing/2014/main" id="{18B8CB46-0DD3-4342-96FF-65B8A7D0D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534"/>
                <a:ext cx="54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Blocks</a:t>
                </a:r>
                <a:endParaRPr lang="en-US" altLang="en-US" sz="2400" b="1"/>
              </a:p>
            </p:txBody>
          </p:sp>
          <p:sp>
            <p:nvSpPr>
              <p:cNvPr id="37987" name="Line 98">
                <a:extLst>
                  <a:ext uri="{FF2B5EF4-FFF2-40B4-BE49-F238E27FC236}">
                    <a16:creationId xmlns:a16="http://schemas.microsoft.com/office/drawing/2014/main" id="{16925564-4E03-4778-BF5B-1C55F6914F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2429"/>
                <a:ext cx="2" cy="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88" name="Freeform 99">
                <a:extLst>
                  <a:ext uri="{FF2B5EF4-FFF2-40B4-BE49-F238E27FC236}">
                    <a16:creationId xmlns:a16="http://schemas.microsoft.com/office/drawing/2014/main" id="{E40BC275-C2F3-45BF-B9D1-632E6BD8E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" y="2492"/>
                <a:ext cx="55" cy="55"/>
              </a:xfrm>
              <a:custGeom>
                <a:avLst/>
                <a:gdLst>
                  <a:gd name="T0" fmla="*/ 0 w 34"/>
                  <a:gd name="T1" fmla="*/ 0 h 41"/>
                  <a:gd name="T2" fmla="*/ 2803536 w 34"/>
                  <a:gd name="T3" fmla="*/ 9437 h 41"/>
                  <a:gd name="T4" fmla="*/ 5678852 w 34"/>
                  <a:gd name="T5" fmla="*/ 0 h 41"/>
                  <a:gd name="T6" fmla="*/ 2803536 w 34"/>
                  <a:gd name="T7" fmla="*/ 63536 h 41"/>
                  <a:gd name="T8" fmla="*/ 0 w 34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41"/>
                  <a:gd name="T17" fmla="*/ 34 w 34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41">
                    <a:moveTo>
                      <a:pt x="0" y="0"/>
                    </a:moveTo>
                    <a:lnTo>
                      <a:pt x="17" y="6"/>
                    </a:lnTo>
                    <a:lnTo>
                      <a:pt x="34" y="0"/>
                    </a:lnTo>
                    <a:lnTo>
                      <a:pt x="17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923" name="Group 100">
              <a:extLst>
                <a:ext uri="{FF2B5EF4-FFF2-40B4-BE49-F238E27FC236}">
                  <a16:creationId xmlns:a16="http://schemas.microsoft.com/office/drawing/2014/main" id="{797C63D8-082A-477E-B878-1C393DBA62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9588" y="4140200"/>
              <a:ext cx="871537" cy="412750"/>
              <a:chOff x="1255" y="3285"/>
              <a:chExt cx="731" cy="347"/>
            </a:xfrm>
          </p:grpSpPr>
          <p:sp>
            <p:nvSpPr>
              <p:cNvPr id="37981" name="Line 101">
                <a:extLst>
                  <a:ext uri="{FF2B5EF4-FFF2-40B4-BE49-F238E27FC236}">
                    <a16:creationId xmlns:a16="http://schemas.microsoft.com/office/drawing/2014/main" id="{8686975D-0003-40D3-BC0E-94565CC179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3285"/>
                <a:ext cx="2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82" name="Freeform 102">
                <a:extLst>
                  <a:ext uri="{FF2B5EF4-FFF2-40B4-BE49-F238E27FC236}">
                    <a16:creationId xmlns:a16="http://schemas.microsoft.com/office/drawing/2014/main" id="{D04395EF-9926-45FB-B210-29BF466F8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" y="3350"/>
                <a:ext cx="55" cy="54"/>
              </a:xfrm>
              <a:custGeom>
                <a:avLst/>
                <a:gdLst>
                  <a:gd name="T0" fmla="*/ 0 w 34"/>
                  <a:gd name="T1" fmla="*/ 0 h 40"/>
                  <a:gd name="T2" fmla="*/ 2803536 w 34"/>
                  <a:gd name="T3" fmla="*/ 10855 h 40"/>
                  <a:gd name="T4" fmla="*/ 5678852 w 34"/>
                  <a:gd name="T5" fmla="*/ 0 h 40"/>
                  <a:gd name="T6" fmla="*/ 2803536 w 34"/>
                  <a:gd name="T7" fmla="*/ 72924 h 40"/>
                  <a:gd name="T8" fmla="*/ 0 w 34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40"/>
                  <a:gd name="T17" fmla="*/ 34 w 34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40">
                    <a:moveTo>
                      <a:pt x="0" y="0"/>
                    </a:moveTo>
                    <a:lnTo>
                      <a:pt x="17" y="6"/>
                    </a:lnTo>
                    <a:lnTo>
                      <a:pt x="34" y="0"/>
                    </a:lnTo>
                    <a:lnTo>
                      <a:pt x="17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83" name="Rectangle 103">
                <a:extLst>
                  <a:ext uri="{FF2B5EF4-FFF2-40B4-BE49-F238E27FC236}">
                    <a16:creationId xmlns:a16="http://schemas.microsoft.com/office/drawing/2014/main" id="{B5D24B59-9AE1-48B6-8801-20B746C48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3472"/>
                <a:ext cx="631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84" name="Rectangle 104">
                <a:extLst>
                  <a:ext uri="{FF2B5EF4-FFF2-40B4-BE49-F238E27FC236}">
                    <a16:creationId xmlns:a16="http://schemas.microsoft.com/office/drawing/2014/main" id="{540886A9-38D3-4927-A3AF-9E1C14FD9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3472"/>
                <a:ext cx="35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write()</a:t>
                </a:r>
                <a:endParaRPr lang="en-US" altLang="en-US" sz="2400" b="1"/>
              </a:p>
            </p:txBody>
          </p:sp>
          <p:sp>
            <p:nvSpPr>
              <p:cNvPr id="37985" name="Rectangle 105">
                <a:extLst>
                  <a:ext uri="{FF2B5EF4-FFF2-40B4-BE49-F238E27FC236}">
                    <a16:creationId xmlns:a16="http://schemas.microsoft.com/office/drawing/2014/main" id="{DCC0D3A1-FD87-421B-8275-8EE68D602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3407"/>
                <a:ext cx="710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7924" name="Group 106">
              <a:extLst>
                <a:ext uri="{FF2B5EF4-FFF2-40B4-BE49-F238E27FC236}">
                  <a16:creationId xmlns:a16="http://schemas.microsoft.com/office/drawing/2014/main" id="{C16E338C-B505-40F2-97C3-9F3121CBEB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0075" y="3208338"/>
              <a:ext cx="1079500" cy="454025"/>
              <a:chOff x="3464" y="2503"/>
              <a:chExt cx="906" cy="381"/>
            </a:xfrm>
          </p:grpSpPr>
          <p:sp>
            <p:nvSpPr>
              <p:cNvPr id="37974" name="Rectangle 107">
                <a:extLst>
                  <a:ext uri="{FF2B5EF4-FFF2-40B4-BE49-F238E27FC236}">
                    <a16:creationId xmlns:a16="http://schemas.microsoft.com/office/drawing/2014/main" id="{AAE314D0-9E31-4CB5-B4C9-C83A8667D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9" y="2725"/>
                <a:ext cx="791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75" name="Rectangle 108">
                <a:extLst>
                  <a:ext uri="{FF2B5EF4-FFF2-40B4-BE49-F238E27FC236}">
                    <a16:creationId xmlns:a16="http://schemas.microsoft.com/office/drawing/2014/main" id="{CF6FF028-F91F-4115-82B6-BED953D3A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9" y="2722"/>
                <a:ext cx="53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connect()</a:t>
                </a:r>
                <a:endParaRPr lang="en-US" altLang="en-US" sz="2400" b="1"/>
              </a:p>
            </p:txBody>
          </p:sp>
          <p:sp>
            <p:nvSpPr>
              <p:cNvPr id="37976" name="Rectangle 109">
                <a:extLst>
                  <a:ext uri="{FF2B5EF4-FFF2-40B4-BE49-F238E27FC236}">
                    <a16:creationId xmlns:a16="http://schemas.microsoft.com/office/drawing/2014/main" id="{47E08BDC-0B3A-46F4-951E-478C9440A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2660"/>
                <a:ext cx="709" cy="22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77" name="Line 110">
                <a:extLst>
                  <a:ext uri="{FF2B5EF4-FFF2-40B4-BE49-F238E27FC236}">
                    <a16:creationId xmlns:a16="http://schemas.microsoft.com/office/drawing/2014/main" id="{4DC1D0B4-34D1-440B-8165-5CF8C9ACF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5" y="2503"/>
                <a:ext cx="3" cy="1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78" name="Freeform 111">
                <a:extLst>
                  <a:ext uri="{FF2B5EF4-FFF2-40B4-BE49-F238E27FC236}">
                    <a16:creationId xmlns:a16="http://schemas.microsoft.com/office/drawing/2014/main" id="{58F855D8-633D-4BAC-8FF2-7105085A7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2612"/>
                <a:ext cx="52" cy="53"/>
              </a:xfrm>
              <a:custGeom>
                <a:avLst/>
                <a:gdLst>
                  <a:gd name="T0" fmla="*/ 0 w 32"/>
                  <a:gd name="T1" fmla="*/ 0 h 39"/>
                  <a:gd name="T2" fmla="*/ 2739917 w 32"/>
                  <a:gd name="T3" fmla="*/ 12456 h 39"/>
                  <a:gd name="T4" fmla="*/ 5912806 w 32"/>
                  <a:gd name="T5" fmla="*/ 0 h 39"/>
                  <a:gd name="T6" fmla="*/ 2739917 w 32"/>
                  <a:gd name="T7" fmla="*/ 83467 h 39"/>
                  <a:gd name="T8" fmla="*/ 0 w 32"/>
                  <a:gd name="T9" fmla="*/ 0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39"/>
                  <a:gd name="T17" fmla="*/ 32 w 32"/>
                  <a:gd name="T18" fmla="*/ 39 h 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39">
                    <a:moveTo>
                      <a:pt x="0" y="0"/>
                    </a:moveTo>
                    <a:lnTo>
                      <a:pt x="15" y="6"/>
                    </a:lnTo>
                    <a:lnTo>
                      <a:pt x="32" y="0"/>
                    </a:lnTo>
                    <a:lnTo>
                      <a:pt x="15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79" name="Rectangle 112">
                <a:extLst>
                  <a:ext uri="{FF2B5EF4-FFF2-40B4-BE49-F238E27FC236}">
                    <a16:creationId xmlns:a16="http://schemas.microsoft.com/office/drawing/2014/main" id="{00DB4793-022B-40F8-BA6E-825A3E434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3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80" name="Freeform 113">
                <a:extLst>
                  <a:ext uri="{FF2B5EF4-FFF2-40B4-BE49-F238E27FC236}">
                    <a16:creationId xmlns:a16="http://schemas.microsoft.com/office/drawing/2014/main" id="{E3D774BB-05FF-41E6-9FD6-1251320E1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4" y="2788"/>
                <a:ext cx="87" cy="59"/>
              </a:xfrm>
              <a:custGeom>
                <a:avLst/>
                <a:gdLst>
                  <a:gd name="T0" fmla="*/ 0 w 54"/>
                  <a:gd name="T1" fmla="*/ 67201 h 44"/>
                  <a:gd name="T2" fmla="*/ 1232049 w 54"/>
                  <a:gd name="T3" fmla="*/ 32284 h 44"/>
                  <a:gd name="T4" fmla="*/ 0 w 54"/>
                  <a:gd name="T5" fmla="*/ 0 h 44"/>
                  <a:gd name="T6" fmla="*/ 8137295 w 54"/>
                  <a:gd name="T7" fmla="*/ 32284 h 44"/>
                  <a:gd name="T8" fmla="*/ 0 w 54"/>
                  <a:gd name="T9" fmla="*/ 6720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44"/>
                  <a:gd name="T17" fmla="*/ 54 w 5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44">
                    <a:moveTo>
                      <a:pt x="0" y="44"/>
                    </a:moveTo>
                    <a:lnTo>
                      <a:pt x="8" y="21"/>
                    </a:lnTo>
                    <a:lnTo>
                      <a:pt x="0" y="0"/>
                    </a:lnTo>
                    <a:lnTo>
                      <a:pt x="54" y="21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925" name="Group 114">
              <a:extLst>
                <a:ext uri="{FF2B5EF4-FFF2-40B4-BE49-F238E27FC236}">
                  <a16:creationId xmlns:a16="http://schemas.microsoft.com/office/drawing/2014/main" id="{B64989A3-640F-4AA9-A2E0-0EB5DA767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4088" y="3273425"/>
              <a:ext cx="2136775" cy="368300"/>
              <a:chOff x="1628" y="2557"/>
              <a:chExt cx="1795" cy="310"/>
            </a:xfrm>
          </p:grpSpPr>
          <p:sp>
            <p:nvSpPr>
              <p:cNvPr id="37945" name="Rectangle 115">
                <a:extLst>
                  <a:ext uri="{FF2B5EF4-FFF2-40B4-BE49-F238E27FC236}">
                    <a16:creationId xmlns:a16="http://schemas.microsoft.com/office/drawing/2014/main" id="{3E6CFD73-5ECC-47F0-92F7-05B2FD65B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5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46" name="Rectangle 116">
                <a:extLst>
                  <a:ext uri="{FF2B5EF4-FFF2-40B4-BE49-F238E27FC236}">
                    <a16:creationId xmlns:a16="http://schemas.microsoft.com/office/drawing/2014/main" id="{463AB822-FA43-4280-902A-44607B7D8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47" name="Rectangle 117">
                <a:extLst>
                  <a:ext uri="{FF2B5EF4-FFF2-40B4-BE49-F238E27FC236}">
                    <a16:creationId xmlns:a16="http://schemas.microsoft.com/office/drawing/2014/main" id="{1A648F89-E937-498B-AC35-BC933860E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7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48" name="Rectangle 118">
                <a:extLst>
                  <a:ext uri="{FF2B5EF4-FFF2-40B4-BE49-F238E27FC236}">
                    <a16:creationId xmlns:a16="http://schemas.microsoft.com/office/drawing/2014/main" id="{A1E81AA2-302A-40B6-AFDE-B94F32175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49" name="Rectangle 119">
                <a:extLst>
                  <a:ext uri="{FF2B5EF4-FFF2-40B4-BE49-F238E27FC236}">
                    <a16:creationId xmlns:a16="http://schemas.microsoft.com/office/drawing/2014/main" id="{44604A2D-3046-448C-96C2-02F145DC7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50" name="Rectangle 120">
                <a:extLst>
                  <a:ext uri="{FF2B5EF4-FFF2-40B4-BE49-F238E27FC236}">
                    <a16:creationId xmlns:a16="http://schemas.microsoft.com/office/drawing/2014/main" id="{8F5F4E9E-BBE7-47B8-8601-506AC6BD5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2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51" name="Rectangle 121">
                <a:extLst>
                  <a:ext uri="{FF2B5EF4-FFF2-40B4-BE49-F238E27FC236}">
                    <a16:creationId xmlns:a16="http://schemas.microsoft.com/office/drawing/2014/main" id="{F9F4C998-3FBE-4BD4-957A-9A1095EB2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2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52" name="Rectangle 122">
                <a:extLst>
                  <a:ext uri="{FF2B5EF4-FFF2-40B4-BE49-F238E27FC236}">
                    <a16:creationId xmlns:a16="http://schemas.microsoft.com/office/drawing/2014/main" id="{138D81FB-0D15-4972-A056-0635FACA4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3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53" name="Rectangle 123">
                <a:extLst>
                  <a:ext uri="{FF2B5EF4-FFF2-40B4-BE49-F238E27FC236}">
                    <a16:creationId xmlns:a16="http://schemas.microsoft.com/office/drawing/2014/main" id="{1CF68E70-7B72-4706-9D64-68AC2BB7A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54" name="Rectangle 124">
                <a:extLst>
                  <a:ext uri="{FF2B5EF4-FFF2-40B4-BE49-F238E27FC236}">
                    <a16:creationId xmlns:a16="http://schemas.microsoft.com/office/drawing/2014/main" id="{3216BFFD-B34F-411B-A051-F9430638F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2811"/>
                <a:ext cx="14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55" name="Rectangle 125">
                <a:extLst>
                  <a:ext uri="{FF2B5EF4-FFF2-40B4-BE49-F238E27FC236}">
                    <a16:creationId xmlns:a16="http://schemas.microsoft.com/office/drawing/2014/main" id="{10CBB26F-164A-4007-AEA3-38C89C854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" y="2811"/>
                <a:ext cx="15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56" name="Rectangle 126">
                <a:extLst>
                  <a:ext uri="{FF2B5EF4-FFF2-40B4-BE49-F238E27FC236}">
                    <a16:creationId xmlns:a16="http://schemas.microsoft.com/office/drawing/2014/main" id="{36D7DD45-0307-48F5-B970-7BB6433F2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8" y="2811"/>
                <a:ext cx="17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57" name="Rectangle 127">
                <a:extLst>
                  <a:ext uri="{FF2B5EF4-FFF2-40B4-BE49-F238E27FC236}">
                    <a16:creationId xmlns:a16="http://schemas.microsoft.com/office/drawing/2014/main" id="{18BCC000-65BC-4886-988C-716D8E0DC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58" name="Rectangle 128">
                <a:extLst>
                  <a:ext uri="{FF2B5EF4-FFF2-40B4-BE49-F238E27FC236}">
                    <a16:creationId xmlns:a16="http://schemas.microsoft.com/office/drawing/2014/main" id="{5B385161-494B-4234-8047-F7ACE3A3F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2" y="2811"/>
                <a:ext cx="14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59" name="Rectangle 129">
                <a:extLst>
                  <a:ext uri="{FF2B5EF4-FFF2-40B4-BE49-F238E27FC236}">
                    <a16:creationId xmlns:a16="http://schemas.microsoft.com/office/drawing/2014/main" id="{8A82E5CA-36A4-4813-B08B-A1EBB0CD0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3" y="2811"/>
                <a:ext cx="15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60" name="Rectangle 130">
                <a:extLst>
                  <a:ext uri="{FF2B5EF4-FFF2-40B4-BE49-F238E27FC236}">
                    <a16:creationId xmlns:a16="http://schemas.microsoft.com/office/drawing/2014/main" id="{A2088DC7-EF66-443D-BB34-76551D3BA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2811"/>
                <a:ext cx="17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61" name="Rectangle 131">
                <a:extLst>
                  <a:ext uri="{FF2B5EF4-FFF2-40B4-BE49-F238E27FC236}">
                    <a16:creationId xmlns:a16="http://schemas.microsoft.com/office/drawing/2014/main" id="{4FB8C939-FADA-4E32-85AC-7F6CBE4E7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62" name="Rectangle 132">
                <a:extLst>
                  <a:ext uri="{FF2B5EF4-FFF2-40B4-BE49-F238E27FC236}">
                    <a16:creationId xmlns:a16="http://schemas.microsoft.com/office/drawing/2014/main" id="{6EACDB46-B5F6-4B9F-AC34-D91C532B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7" y="2811"/>
                <a:ext cx="14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63" name="Rectangle 133">
                <a:extLst>
                  <a:ext uri="{FF2B5EF4-FFF2-40B4-BE49-F238E27FC236}">
                    <a16:creationId xmlns:a16="http://schemas.microsoft.com/office/drawing/2014/main" id="{3CA23A29-97B9-45D9-BE1F-4D9E07420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2811"/>
                <a:ext cx="15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64" name="Rectangle 134">
                <a:extLst>
                  <a:ext uri="{FF2B5EF4-FFF2-40B4-BE49-F238E27FC236}">
                    <a16:creationId xmlns:a16="http://schemas.microsoft.com/office/drawing/2014/main" id="{57D5DAEB-A921-474E-BD43-5AC6064D0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8" y="2811"/>
                <a:ext cx="17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65" name="Rectangle 135">
                <a:extLst>
                  <a:ext uri="{FF2B5EF4-FFF2-40B4-BE49-F238E27FC236}">
                    <a16:creationId xmlns:a16="http://schemas.microsoft.com/office/drawing/2014/main" id="{03B6476A-835C-46BB-8C09-E2A1BA642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7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66" name="Rectangle 136">
                <a:extLst>
                  <a:ext uri="{FF2B5EF4-FFF2-40B4-BE49-F238E27FC236}">
                    <a16:creationId xmlns:a16="http://schemas.microsoft.com/office/drawing/2014/main" id="{AD626EEF-F6E1-4102-8F55-EDDC9BBE7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67" name="Rectangle 137">
                <a:extLst>
                  <a:ext uri="{FF2B5EF4-FFF2-40B4-BE49-F238E27FC236}">
                    <a16:creationId xmlns:a16="http://schemas.microsoft.com/office/drawing/2014/main" id="{4A44784B-F35E-4718-88BF-22264D4C2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0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68" name="Rectangle 138">
                <a:extLst>
                  <a:ext uri="{FF2B5EF4-FFF2-40B4-BE49-F238E27FC236}">
                    <a16:creationId xmlns:a16="http://schemas.microsoft.com/office/drawing/2014/main" id="{7D52297F-C7B5-4FEB-AF36-08959BD77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69" name="Rectangle 139">
                <a:extLst>
                  <a:ext uri="{FF2B5EF4-FFF2-40B4-BE49-F238E27FC236}">
                    <a16:creationId xmlns:a16="http://schemas.microsoft.com/office/drawing/2014/main" id="{5E67A830-1DB7-42DA-AC68-BE8E99AD8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70" name="Rectangle 140">
                <a:extLst>
                  <a:ext uri="{FF2B5EF4-FFF2-40B4-BE49-F238E27FC236}">
                    <a16:creationId xmlns:a16="http://schemas.microsoft.com/office/drawing/2014/main" id="{BF49EBCA-9596-4F85-A5F6-334D69568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71" name="Freeform 141">
                <a:extLst>
                  <a:ext uri="{FF2B5EF4-FFF2-40B4-BE49-F238E27FC236}">
                    <a16:creationId xmlns:a16="http://schemas.microsoft.com/office/drawing/2014/main" id="{D81D803C-0181-4555-A3B6-8811B7D523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" y="2788"/>
                <a:ext cx="86" cy="59"/>
              </a:xfrm>
              <a:custGeom>
                <a:avLst/>
                <a:gdLst>
                  <a:gd name="T0" fmla="*/ 9560424 w 53"/>
                  <a:gd name="T1" fmla="*/ 0 h 44"/>
                  <a:gd name="T2" fmla="*/ 8337919 w 53"/>
                  <a:gd name="T3" fmla="*/ 32284 h 44"/>
                  <a:gd name="T4" fmla="*/ 9560424 w 53"/>
                  <a:gd name="T5" fmla="*/ 67201 h 44"/>
                  <a:gd name="T6" fmla="*/ 0 w 53"/>
                  <a:gd name="T7" fmla="*/ 32284 h 44"/>
                  <a:gd name="T8" fmla="*/ 9560424 w 53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44"/>
                  <a:gd name="T17" fmla="*/ 53 w 5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44">
                    <a:moveTo>
                      <a:pt x="53" y="0"/>
                    </a:moveTo>
                    <a:lnTo>
                      <a:pt x="46" y="21"/>
                    </a:lnTo>
                    <a:lnTo>
                      <a:pt x="53" y="44"/>
                    </a:lnTo>
                    <a:lnTo>
                      <a:pt x="0" y="21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72" name="Rectangle 142">
                <a:extLst>
                  <a:ext uri="{FF2B5EF4-FFF2-40B4-BE49-F238E27FC236}">
                    <a16:creationId xmlns:a16="http://schemas.microsoft.com/office/drawing/2014/main" id="{0F71009A-CCE3-4012-A5EF-C3771C087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2676"/>
                <a:ext cx="9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73" name="Rectangle 143">
                <a:extLst>
                  <a:ext uri="{FF2B5EF4-FFF2-40B4-BE49-F238E27FC236}">
                    <a16:creationId xmlns:a16="http://schemas.microsoft.com/office/drawing/2014/main" id="{62B28917-C299-42BB-A0B7-7440940B6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" y="2557"/>
                <a:ext cx="805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Connect negotiation</a:t>
                </a:r>
                <a:endParaRPr lang="en-US" altLang="en-US" sz="2400" b="1"/>
              </a:p>
            </p:txBody>
          </p:sp>
        </p:grpSp>
        <p:grpSp>
          <p:nvGrpSpPr>
            <p:cNvPr id="37926" name="Group 144">
              <a:extLst>
                <a:ext uri="{FF2B5EF4-FFF2-40B4-BE49-F238E27FC236}">
                  <a16:creationId xmlns:a16="http://schemas.microsoft.com/office/drawing/2014/main" id="{B7A8CEC6-FDC8-4851-A38C-EF5E2E0B5A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8025" y="3660775"/>
              <a:ext cx="869950" cy="425450"/>
              <a:chOff x="3555" y="2882"/>
              <a:chExt cx="730" cy="358"/>
            </a:xfrm>
          </p:grpSpPr>
          <p:sp>
            <p:nvSpPr>
              <p:cNvPr id="37940" name="Rectangle 145">
                <a:extLst>
                  <a:ext uri="{FF2B5EF4-FFF2-40B4-BE49-F238E27FC236}">
                    <a16:creationId xmlns:a16="http://schemas.microsoft.com/office/drawing/2014/main" id="{81AC2E39-721A-4A71-868A-7A2781753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3083"/>
                <a:ext cx="633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41" name="Rectangle 146">
                <a:extLst>
                  <a:ext uri="{FF2B5EF4-FFF2-40B4-BE49-F238E27FC236}">
                    <a16:creationId xmlns:a16="http://schemas.microsoft.com/office/drawing/2014/main" id="{2E4F4C26-AF35-4FDC-A223-603CE31FC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3080"/>
                <a:ext cx="35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write()</a:t>
                </a:r>
                <a:endParaRPr lang="en-US" altLang="en-US" sz="2400" b="1"/>
              </a:p>
            </p:txBody>
          </p:sp>
          <p:sp>
            <p:nvSpPr>
              <p:cNvPr id="37942" name="Rectangle 147">
                <a:extLst>
                  <a:ext uri="{FF2B5EF4-FFF2-40B4-BE49-F238E27FC236}">
                    <a16:creationId xmlns:a16="http://schemas.microsoft.com/office/drawing/2014/main" id="{C220DFD0-3329-4F6B-812C-EC94CB143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015"/>
                <a:ext cx="709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43" name="Line 148">
                <a:extLst>
                  <a:ext uri="{FF2B5EF4-FFF2-40B4-BE49-F238E27FC236}">
                    <a16:creationId xmlns:a16="http://schemas.microsoft.com/office/drawing/2014/main" id="{8508F399-D091-4089-AA18-1A740E9EB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5" y="2882"/>
                <a:ext cx="3" cy="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4" name="Freeform 149">
                <a:extLst>
                  <a:ext uri="{FF2B5EF4-FFF2-40B4-BE49-F238E27FC236}">
                    <a16:creationId xmlns:a16="http://schemas.microsoft.com/office/drawing/2014/main" id="{F38B23F1-BA42-4BA5-8C9C-6FA3902BD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2958"/>
                <a:ext cx="52" cy="54"/>
              </a:xfrm>
              <a:custGeom>
                <a:avLst/>
                <a:gdLst>
                  <a:gd name="T0" fmla="*/ 0 w 32"/>
                  <a:gd name="T1" fmla="*/ 0 h 40"/>
                  <a:gd name="T2" fmla="*/ 2739917 w 32"/>
                  <a:gd name="T3" fmla="*/ 10855 h 40"/>
                  <a:gd name="T4" fmla="*/ 5912806 w 32"/>
                  <a:gd name="T5" fmla="*/ 0 h 40"/>
                  <a:gd name="T6" fmla="*/ 2739917 w 32"/>
                  <a:gd name="T7" fmla="*/ 72924 h 40"/>
                  <a:gd name="T8" fmla="*/ 0 w 32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0"/>
                  <a:gd name="T17" fmla="*/ 32 w 32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0">
                    <a:moveTo>
                      <a:pt x="0" y="0"/>
                    </a:moveTo>
                    <a:lnTo>
                      <a:pt x="15" y="6"/>
                    </a:lnTo>
                    <a:lnTo>
                      <a:pt x="32" y="0"/>
                    </a:lnTo>
                    <a:lnTo>
                      <a:pt x="15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927" name="Group 150">
              <a:extLst>
                <a:ext uri="{FF2B5EF4-FFF2-40B4-BE49-F238E27FC236}">
                  <a16:creationId xmlns:a16="http://schemas.microsoft.com/office/drawing/2014/main" id="{406468AF-89A5-4170-B170-D5678D6DBA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8025" y="4097338"/>
              <a:ext cx="844550" cy="504825"/>
              <a:chOff x="3555" y="3250"/>
              <a:chExt cx="709" cy="424"/>
            </a:xfrm>
          </p:grpSpPr>
          <p:sp>
            <p:nvSpPr>
              <p:cNvPr id="37935" name="Rectangle 151">
                <a:extLst>
                  <a:ext uri="{FF2B5EF4-FFF2-40B4-BE49-F238E27FC236}">
                    <a16:creationId xmlns:a16="http://schemas.microsoft.com/office/drawing/2014/main" id="{617D7698-7994-4374-AEF6-594E86CE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3517"/>
                <a:ext cx="551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36" name="Rectangle 152">
                <a:extLst>
                  <a:ext uri="{FF2B5EF4-FFF2-40B4-BE49-F238E27FC236}">
                    <a16:creationId xmlns:a16="http://schemas.microsoft.com/office/drawing/2014/main" id="{A0110138-5AE6-414D-848A-43C4F150C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3515"/>
                <a:ext cx="34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read()</a:t>
                </a:r>
                <a:endParaRPr lang="en-US" altLang="en-US" sz="2400" b="1"/>
              </a:p>
            </p:txBody>
          </p:sp>
          <p:sp>
            <p:nvSpPr>
              <p:cNvPr id="37937" name="Rectangle 153">
                <a:extLst>
                  <a:ext uri="{FF2B5EF4-FFF2-40B4-BE49-F238E27FC236}">
                    <a16:creationId xmlns:a16="http://schemas.microsoft.com/office/drawing/2014/main" id="{52282CA0-88FC-43AF-BD18-264667DC7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449"/>
                <a:ext cx="709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38" name="Line 154">
                <a:extLst>
                  <a:ext uri="{FF2B5EF4-FFF2-40B4-BE49-F238E27FC236}">
                    <a16:creationId xmlns:a16="http://schemas.microsoft.com/office/drawing/2014/main" id="{6D2C8854-EFD4-427B-B74F-279DD98CA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5" y="3250"/>
                <a:ext cx="3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9" name="Freeform 155">
                <a:extLst>
                  <a:ext uri="{FF2B5EF4-FFF2-40B4-BE49-F238E27FC236}">
                    <a16:creationId xmlns:a16="http://schemas.microsoft.com/office/drawing/2014/main" id="{0B62992F-5276-454C-B7F0-503D620624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3392"/>
                <a:ext cx="52" cy="55"/>
              </a:xfrm>
              <a:custGeom>
                <a:avLst/>
                <a:gdLst>
                  <a:gd name="T0" fmla="*/ 0 w 32"/>
                  <a:gd name="T1" fmla="*/ 0 h 40"/>
                  <a:gd name="T2" fmla="*/ 2739917 w 32"/>
                  <a:gd name="T3" fmla="*/ 21440 h 40"/>
                  <a:gd name="T4" fmla="*/ 5912806 w 32"/>
                  <a:gd name="T5" fmla="*/ 0 h 40"/>
                  <a:gd name="T6" fmla="*/ 2739917 w 32"/>
                  <a:gd name="T7" fmla="*/ 115429 h 40"/>
                  <a:gd name="T8" fmla="*/ 0 w 32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0"/>
                  <a:gd name="T17" fmla="*/ 32 w 32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0">
                    <a:moveTo>
                      <a:pt x="0" y="0"/>
                    </a:moveTo>
                    <a:lnTo>
                      <a:pt x="15" y="7"/>
                    </a:lnTo>
                    <a:lnTo>
                      <a:pt x="32" y="0"/>
                    </a:lnTo>
                    <a:lnTo>
                      <a:pt x="15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928" name="Group 157">
              <a:extLst>
                <a:ext uri="{FF2B5EF4-FFF2-40B4-BE49-F238E27FC236}">
                  <a16:creationId xmlns:a16="http://schemas.microsoft.com/office/drawing/2014/main" id="{ABDB310A-CB2A-4BD4-BA64-A02F51903A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9588" y="4572000"/>
              <a:ext cx="871537" cy="379413"/>
              <a:chOff x="535" y="3648"/>
              <a:chExt cx="731" cy="319"/>
            </a:xfrm>
          </p:grpSpPr>
          <p:grpSp>
            <p:nvGrpSpPr>
              <p:cNvPr id="37930" name="Group 158">
                <a:extLst>
                  <a:ext uri="{FF2B5EF4-FFF2-40B4-BE49-F238E27FC236}">
                    <a16:creationId xmlns:a16="http://schemas.microsoft.com/office/drawing/2014/main" id="{4748803C-FCAA-4C89-852B-79E4053EC8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5" y="3742"/>
                <a:ext cx="731" cy="225"/>
                <a:chOff x="535" y="3742"/>
                <a:chExt cx="731" cy="225"/>
              </a:xfrm>
            </p:grpSpPr>
            <p:sp>
              <p:nvSpPr>
                <p:cNvPr id="37932" name="Rectangle 159">
                  <a:extLst>
                    <a:ext uri="{FF2B5EF4-FFF2-40B4-BE49-F238E27FC236}">
                      <a16:creationId xmlns:a16="http://schemas.microsoft.com/office/drawing/2014/main" id="{FAE06B48-9556-44DD-99CF-7B50D1652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3810"/>
                  <a:ext cx="631" cy="1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933" name="Rectangle 160">
                  <a:extLst>
                    <a:ext uri="{FF2B5EF4-FFF2-40B4-BE49-F238E27FC236}">
                      <a16:creationId xmlns:a16="http://schemas.microsoft.com/office/drawing/2014/main" id="{617B01CB-A497-4680-9905-5C0932C3D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3807"/>
                  <a:ext cx="386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200">
                      <a:solidFill>
                        <a:srgbClr val="000000"/>
                      </a:solidFill>
                    </a:rPr>
                    <a:t>close()</a:t>
                  </a:r>
                  <a:endParaRPr lang="en-US" altLang="en-US" sz="2400" b="1"/>
                </a:p>
              </p:txBody>
            </p:sp>
            <p:sp>
              <p:nvSpPr>
                <p:cNvPr id="37934" name="Rectangle 161">
                  <a:extLst>
                    <a:ext uri="{FF2B5EF4-FFF2-40B4-BE49-F238E27FC236}">
                      <a16:creationId xmlns:a16="http://schemas.microsoft.com/office/drawing/2014/main" id="{835A6A91-CC40-4528-8CC4-59E1005995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5" y="3742"/>
                  <a:ext cx="710" cy="225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7931" name="Line 162">
                <a:extLst>
                  <a:ext uri="{FF2B5EF4-FFF2-40B4-BE49-F238E27FC236}">
                    <a16:creationId xmlns:a16="http://schemas.microsoft.com/office/drawing/2014/main" id="{86865E4C-EF97-473A-BACF-45663034D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64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29" name="Text Box 164">
              <a:extLst>
                <a:ext uri="{FF2B5EF4-FFF2-40B4-BE49-F238E27FC236}">
                  <a16:creationId xmlns:a16="http://schemas.microsoft.com/office/drawing/2014/main" id="{05C22CBC-B219-4AAB-9032-67077D830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4650" y="1085850"/>
              <a:ext cx="5198454" cy="167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en-US" sz="1500">
                  <a:solidFill>
                    <a:srgbClr val="0000CC"/>
                  </a:solidFill>
                </a:rPr>
                <a:t>Client</a:t>
              </a:r>
              <a:r>
                <a:rPr lang="en-US" altLang="en-US" sz="1500"/>
                <a:t> does Active Open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 b="1">
                  <a:latin typeface="Courier New" panose="02070309020205020404" pitchFamily="49" charset="0"/>
                </a:rPr>
                <a:t>socket</a:t>
              </a:r>
              <a:r>
                <a:rPr lang="en-US" altLang="en-US" sz="1500"/>
                <a:t> call creates socket to connect to server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/>
                <a:t>Client specifies type: TCP (stream)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 b="1">
                  <a:latin typeface="Courier New" panose="02070309020205020404" pitchFamily="49" charset="0"/>
                </a:rPr>
                <a:t>socket</a:t>
              </a:r>
              <a:r>
                <a:rPr lang="en-US" altLang="en-US" sz="1500"/>
                <a:t> call returns:  non-negative integer </a:t>
              </a:r>
              <a:r>
                <a:rPr lang="en-US" altLang="en-US" sz="1500" i="1"/>
                <a:t>descriptor</a:t>
              </a:r>
              <a:r>
                <a:rPr lang="en-US" altLang="en-US" sz="1500"/>
                <a:t>;    or -1 if unsuccessful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endParaRPr lang="en-US" altLang="en-US" sz="1500"/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endParaRPr lang="en-US" altLang="en-US" sz="1500"/>
            </a:p>
          </p:txBody>
        </p:sp>
      </p:grpSp>
      <p:sp>
        <p:nvSpPr>
          <p:cNvPr id="165" name="Rectangle 2">
            <a:extLst>
              <a:ext uri="{FF2B5EF4-FFF2-40B4-BE49-F238E27FC236}">
                <a16:creationId xmlns:a16="http://schemas.microsoft.com/office/drawing/2014/main" id="{F4A1E0CB-C675-496C-8B92-4F157DDBA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76925" y="2279650"/>
            <a:ext cx="3067050" cy="1558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/>
              <a:t>Socket Calls for Connection-Oriented Mode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7" name="Group 2">
            <a:extLst>
              <a:ext uri="{FF2B5EF4-FFF2-40B4-BE49-F238E27FC236}">
                <a16:creationId xmlns:a16="http://schemas.microsoft.com/office/drawing/2014/main" id="{33B0782E-A97E-488C-B1CF-4F867BE3B9D0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360363"/>
            <a:ext cx="6400800" cy="3714750"/>
            <a:chOff x="1485900" y="1314450"/>
            <a:chExt cx="6400800" cy="3714750"/>
          </a:xfrm>
        </p:grpSpPr>
        <p:sp>
          <p:nvSpPr>
            <p:cNvPr id="39938" name="Rectangle 109">
              <a:extLst>
                <a:ext uri="{FF2B5EF4-FFF2-40B4-BE49-F238E27FC236}">
                  <a16:creationId xmlns:a16="http://schemas.microsoft.com/office/drawing/2014/main" id="{8F344A86-1FEB-4431-A04D-4017E7F64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025" y="3395663"/>
              <a:ext cx="844550" cy="2667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9939" name="Rectangle 2">
              <a:extLst>
                <a:ext uri="{FF2B5EF4-FFF2-40B4-BE49-F238E27FC236}">
                  <a16:creationId xmlns:a16="http://schemas.microsoft.com/office/drawing/2014/main" id="{E2D78143-6F02-4486-8E41-1E8E57A64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2841625"/>
              <a:ext cx="846137" cy="265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9940" name="Rectangle 3">
              <a:extLst>
                <a:ext uri="{FF2B5EF4-FFF2-40B4-BE49-F238E27FC236}">
                  <a16:creationId xmlns:a16="http://schemas.microsoft.com/office/drawing/2014/main" id="{23C2BE03-9061-4CC3-BD9C-57EFAB111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2416175"/>
              <a:ext cx="846137" cy="266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9941" name="Rectangle 4">
              <a:extLst>
                <a:ext uri="{FF2B5EF4-FFF2-40B4-BE49-F238E27FC236}">
                  <a16:creationId xmlns:a16="http://schemas.microsoft.com/office/drawing/2014/main" id="{639104E4-FA66-4890-A080-2DE5316B2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2012950"/>
              <a:ext cx="846137" cy="268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9942" name="Rectangle 5">
              <a:extLst>
                <a:ext uri="{FF2B5EF4-FFF2-40B4-BE49-F238E27FC236}">
                  <a16:creationId xmlns:a16="http://schemas.microsoft.com/office/drawing/2014/main" id="{4F0178D8-C027-4E8F-A15E-91CD4B527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1604963"/>
              <a:ext cx="846137" cy="2682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9943" name="Rectangle 7">
              <a:extLst>
                <a:ext uri="{FF2B5EF4-FFF2-40B4-BE49-F238E27FC236}">
                  <a16:creationId xmlns:a16="http://schemas.microsoft.com/office/drawing/2014/main" id="{E7CDD829-C6AA-4865-998E-AE0185DF4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1685925"/>
              <a:ext cx="844550" cy="179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9944" name="Rectangle 8">
              <a:extLst>
                <a:ext uri="{FF2B5EF4-FFF2-40B4-BE49-F238E27FC236}">
                  <a16:creationId xmlns:a16="http://schemas.microsoft.com/office/drawing/2014/main" id="{D8790468-71B4-4A08-8C03-7D048ED63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1682750"/>
              <a:ext cx="5461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socket()</a:t>
              </a:r>
              <a:endParaRPr lang="en-US" altLang="en-US" sz="2400" b="1"/>
            </a:p>
          </p:txBody>
        </p:sp>
        <p:grpSp>
          <p:nvGrpSpPr>
            <p:cNvPr id="39945" name="Group 9">
              <a:extLst>
                <a:ext uri="{FF2B5EF4-FFF2-40B4-BE49-F238E27FC236}">
                  <a16:creationId xmlns:a16="http://schemas.microsoft.com/office/drawing/2014/main" id="{BAA5E33C-702C-48B8-8DFD-E9CF680654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8025" y="2941638"/>
              <a:ext cx="919163" cy="266700"/>
              <a:chOff x="3555" y="2278"/>
              <a:chExt cx="771" cy="225"/>
            </a:xfrm>
          </p:grpSpPr>
          <p:sp>
            <p:nvSpPr>
              <p:cNvPr id="40095" name="Rectangle 10">
                <a:extLst>
                  <a:ext uri="{FF2B5EF4-FFF2-40B4-BE49-F238E27FC236}">
                    <a16:creationId xmlns:a16="http://schemas.microsoft.com/office/drawing/2014/main" id="{5DF99906-E99A-4310-996D-458D2A8A9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2346"/>
                <a:ext cx="709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96" name="Rectangle 11">
                <a:extLst>
                  <a:ext uri="{FF2B5EF4-FFF2-40B4-BE49-F238E27FC236}">
                    <a16:creationId xmlns:a16="http://schemas.microsoft.com/office/drawing/2014/main" id="{1DD7831D-83C4-4D57-AFDC-E4C83D0BC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2344"/>
                <a:ext cx="4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socket()</a:t>
                </a:r>
                <a:endParaRPr lang="en-US" altLang="en-US" sz="2400" b="1"/>
              </a:p>
            </p:txBody>
          </p:sp>
          <p:sp>
            <p:nvSpPr>
              <p:cNvPr id="40097" name="Rectangle 12">
                <a:extLst>
                  <a:ext uri="{FF2B5EF4-FFF2-40B4-BE49-F238E27FC236}">
                    <a16:creationId xmlns:a16="http://schemas.microsoft.com/office/drawing/2014/main" id="{8DB1F28B-207D-4557-B6BF-199A13240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2278"/>
                <a:ext cx="709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946" name="Rectangle 13">
              <a:extLst>
                <a:ext uri="{FF2B5EF4-FFF2-40B4-BE49-F238E27FC236}">
                  <a16:creationId xmlns:a16="http://schemas.microsoft.com/office/drawing/2014/main" id="{30C91259-20F6-4DFE-A3C3-913E0993B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275" y="2093913"/>
              <a:ext cx="655638" cy="176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9947" name="Rectangle 14">
              <a:extLst>
                <a:ext uri="{FF2B5EF4-FFF2-40B4-BE49-F238E27FC236}">
                  <a16:creationId xmlns:a16="http://schemas.microsoft.com/office/drawing/2014/main" id="{3F0E1261-BABB-4D69-BEFF-5DC33AB8E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513" y="2090738"/>
              <a:ext cx="3905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bind()</a:t>
              </a:r>
              <a:endParaRPr lang="en-US" altLang="en-US" sz="2400" b="1"/>
            </a:p>
          </p:txBody>
        </p:sp>
        <p:sp>
          <p:nvSpPr>
            <p:cNvPr id="39948" name="Line 15">
              <a:extLst>
                <a:ext uri="{FF2B5EF4-FFF2-40B4-BE49-F238E27FC236}">
                  <a16:creationId xmlns:a16="http://schemas.microsoft.com/office/drawing/2014/main" id="{E2D5A41E-5905-4BAC-94C9-2951927C0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75" y="1873250"/>
              <a:ext cx="3175" cy="968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9" name="Freeform 16">
              <a:extLst>
                <a:ext uri="{FF2B5EF4-FFF2-40B4-BE49-F238E27FC236}">
                  <a16:creationId xmlns:a16="http://schemas.microsoft.com/office/drawing/2014/main" id="{549AEBAB-8DBD-4713-B92B-96AF4F3B4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525" y="1951038"/>
              <a:ext cx="65088" cy="66675"/>
            </a:xfrm>
            <a:custGeom>
              <a:avLst/>
              <a:gdLst>
                <a:gd name="T0" fmla="*/ 0 w 34"/>
                <a:gd name="T1" fmla="*/ 0 h 41"/>
                <a:gd name="T2" fmla="*/ 2147483646 w 34"/>
                <a:gd name="T3" fmla="*/ 2147483646 h 41"/>
                <a:gd name="T4" fmla="*/ 2147483646 w 34"/>
                <a:gd name="T5" fmla="*/ 0 h 41"/>
                <a:gd name="T6" fmla="*/ 2147483646 w 34"/>
                <a:gd name="T7" fmla="*/ 2147483646 h 41"/>
                <a:gd name="T8" fmla="*/ 0 w 34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1"/>
                <a:gd name="T17" fmla="*/ 34 w 3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1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Rectangle 17">
              <a:extLst>
                <a:ext uri="{FF2B5EF4-FFF2-40B4-BE49-F238E27FC236}">
                  <a16:creationId xmlns:a16="http://schemas.microsoft.com/office/drawing/2014/main" id="{BBD6FF14-10C2-4458-A2AB-0C1B266B4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763" y="3289300"/>
              <a:ext cx="1570037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9951" name="Rectangle 18">
              <a:extLst>
                <a:ext uri="{FF2B5EF4-FFF2-40B4-BE49-F238E27FC236}">
                  <a16:creationId xmlns:a16="http://schemas.microsoft.com/office/drawing/2014/main" id="{F565B5B1-2C08-40E8-B302-1EAFA9EF0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3411538"/>
              <a:ext cx="1665288" cy="16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grpSp>
          <p:nvGrpSpPr>
            <p:cNvPr id="39952" name="Group 19">
              <a:extLst>
                <a:ext uri="{FF2B5EF4-FFF2-40B4-BE49-F238E27FC236}">
                  <a16:creationId xmlns:a16="http://schemas.microsoft.com/office/drawing/2014/main" id="{8A724D7A-EE04-4B63-A226-FAC261C084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9588" y="3544888"/>
              <a:ext cx="846137" cy="595312"/>
              <a:chOff x="1255" y="2785"/>
              <a:chExt cx="710" cy="500"/>
            </a:xfrm>
          </p:grpSpPr>
          <p:sp>
            <p:nvSpPr>
              <p:cNvPr id="40090" name="Rectangle 20">
                <a:extLst>
                  <a:ext uri="{FF2B5EF4-FFF2-40B4-BE49-F238E27FC236}">
                    <a16:creationId xmlns:a16="http://schemas.microsoft.com/office/drawing/2014/main" id="{E4B79E9C-5B71-4B43-9E42-2930E5D93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4" y="3128"/>
                <a:ext cx="551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91" name="Rectangle 21">
                <a:extLst>
                  <a:ext uri="{FF2B5EF4-FFF2-40B4-BE49-F238E27FC236}">
                    <a16:creationId xmlns:a16="http://schemas.microsoft.com/office/drawing/2014/main" id="{961D34B3-C6B4-4B48-AEE1-6E8E4130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0" y="3125"/>
                <a:ext cx="34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read()</a:t>
                </a:r>
                <a:endParaRPr lang="en-US" altLang="en-US" sz="2400" b="1"/>
              </a:p>
            </p:txBody>
          </p:sp>
          <p:sp>
            <p:nvSpPr>
              <p:cNvPr id="40092" name="Rectangle 22">
                <a:extLst>
                  <a:ext uri="{FF2B5EF4-FFF2-40B4-BE49-F238E27FC236}">
                    <a16:creationId xmlns:a16="http://schemas.microsoft.com/office/drawing/2014/main" id="{CEE845C0-A6DD-4BB7-A429-95DABA613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3060"/>
                <a:ext cx="710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93" name="Line 23">
                <a:extLst>
                  <a:ext uri="{FF2B5EF4-FFF2-40B4-BE49-F238E27FC236}">
                    <a16:creationId xmlns:a16="http://schemas.microsoft.com/office/drawing/2014/main" id="{6EB30CD2-29A2-403A-AC93-CDBCE2861E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2785"/>
                <a:ext cx="2" cy="2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4" name="Freeform 24">
                <a:extLst>
                  <a:ext uri="{FF2B5EF4-FFF2-40B4-BE49-F238E27FC236}">
                    <a16:creationId xmlns:a16="http://schemas.microsoft.com/office/drawing/2014/main" id="{3C70E368-EAEB-44B4-B9FD-B2BE74E92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" y="3003"/>
                <a:ext cx="55" cy="54"/>
              </a:xfrm>
              <a:custGeom>
                <a:avLst/>
                <a:gdLst>
                  <a:gd name="T0" fmla="*/ 0 w 34"/>
                  <a:gd name="T1" fmla="*/ 0 h 40"/>
                  <a:gd name="T2" fmla="*/ 2803536 w 34"/>
                  <a:gd name="T3" fmla="*/ 8924 h 40"/>
                  <a:gd name="T4" fmla="*/ 5678852 w 34"/>
                  <a:gd name="T5" fmla="*/ 0 h 40"/>
                  <a:gd name="T6" fmla="*/ 2803536 w 34"/>
                  <a:gd name="T7" fmla="*/ 72924 h 40"/>
                  <a:gd name="T8" fmla="*/ 0 w 34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40"/>
                  <a:gd name="T17" fmla="*/ 34 w 34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40">
                    <a:moveTo>
                      <a:pt x="0" y="0"/>
                    </a:moveTo>
                    <a:lnTo>
                      <a:pt x="17" y="5"/>
                    </a:lnTo>
                    <a:lnTo>
                      <a:pt x="34" y="0"/>
                    </a:lnTo>
                    <a:lnTo>
                      <a:pt x="17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53" name="Group 25">
              <a:extLst>
                <a:ext uri="{FF2B5EF4-FFF2-40B4-BE49-F238E27FC236}">
                  <a16:creationId xmlns:a16="http://schemas.microsoft.com/office/drawing/2014/main" id="{38022524-F71B-4966-B02B-0A25FD08D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8025" y="4616450"/>
              <a:ext cx="869950" cy="412750"/>
              <a:chOff x="3555" y="3685"/>
              <a:chExt cx="730" cy="347"/>
            </a:xfrm>
          </p:grpSpPr>
          <p:sp>
            <p:nvSpPr>
              <p:cNvPr id="40085" name="Rectangle 26">
                <a:extLst>
                  <a:ext uri="{FF2B5EF4-FFF2-40B4-BE49-F238E27FC236}">
                    <a16:creationId xmlns:a16="http://schemas.microsoft.com/office/drawing/2014/main" id="{218BF64B-1319-405B-AA55-20F28DE7D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3875"/>
                <a:ext cx="633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86" name="Rectangle 27">
                <a:extLst>
                  <a:ext uri="{FF2B5EF4-FFF2-40B4-BE49-F238E27FC236}">
                    <a16:creationId xmlns:a16="http://schemas.microsoft.com/office/drawing/2014/main" id="{222F629D-B498-422B-A1A9-E10F163E5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3873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close()</a:t>
                </a:r>
                <a:endParaRPr lang="en-US" altLang="en-US" sz="2400" b="1"/>
              </a:p>
            </p:txBody>
          </p:sp>
          <p:sp>
            <p:nvSpPr>
              <p:cNvPr id="40087" name="Rectangle 28">
                <a:extLst>
                  <a:ext uri="{FF2B5EF4-FFF2-40B4-BE49-F238E27FC236}">
                    <a16:creationId xmlns:a16="http://schemas.microsoft.com/office/drawing/2014/main" id="{48BBD657-7986-4FEE-B524-A4FE2891D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807"/>
                <a:ext cx="709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88" name="Line 29">
                <a:extLst>
                  <a:ext uri="{FF2B5EF4-FFF2-40B4-BE49-F238E27FC236}">
                    <a16:creationId xmlns:a16="http://schemas.microsoft.com/office/drawing/2014/main" id="{82235667-335D-4A21-94A0-E05450F4A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5" y="3685"/>
                <a:ext cx="3" cy="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9" name="Freeform 30">
                <a:extLst>
                  <a:ext uri="{FF2B5EF4-FFF2-40B4-BE49-F238E27FC236}">
                    <a16:creationId xmlns:a16="http://schemas.microsoft.com/office/drawing/2014/main" id="{8B18EBB3-5397-40B7-AEDC-D4C49C3FFF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3760"/>
                <a:ext cx="52" cy="56"/>
              </a:xfrm>
              <a:custGeom>
                <a:avLst/>
                <a:gdLst>
                  <a:gd name="T0" fmla="*/ 0 w 32"/>
                  <a:gd name="T1" fmla="*/ 0 h 41"/>
                  <a:gd name="T2" fmla="*/ 2739917 w 32"/>
                  <a:gd name="T3" fmla="*/ 19167 h 41"/>
                  <a:gd name="T4" fmla="*/ 5912806 w 32"/>
                  <a:gd name="T5" fmla="*/ 0 h 41"/>
                  <a:gd name="T6" fmla="*/ 2739917 w 32"/>
                  <a:gd name="T7" fmla="*/ 99020 h 41"/>
                  <a:gd name="T8" fmla="*/ 0 w 32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1"/>
                  <a:gd name="T17" fmla="*/ 32 w 32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1">
                    <a:moveTo>
                      <a:pt x="0" y="0"/>
                    </a:moveTo>
                    <a:lnTo>
                      <a:pt x="15" y="8"/>
                    </a:lnTo>
                    <a:lnTo>
                      <a:pt x="32" y="0"/>
                    </a:lnTo>
                    <a:lnTo>
                      <a:pt x="15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54" name="Group 31">
              <a:extLst>
                <a:ext uri="{FF2B5EF4-FFF2-40B4-BE49-F238E27FC236}">
                  <a16:creationId xmlns:a16="http://schemas.microsoft.com/office/drawing/2014/main" id="{1D364D61-74E8-4778-AE57-2B372B0059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2075" y="3827463"/>
              <a:ext cx="1881188" cy="242887"/>
              <a:chOff x="1971" y="3023"/>
              <a:chExt cx="1580" cy="204"/>
            </a:xfrm>
          </p:grpSpPr>
          <p:sp>
            <p:nvSpPr>
              <p:cNvPr id="40059" name="Freeform 32">
                <a:extLst>
                  <a:ext uri="{FF2B5EF4-FFF2-40B4-BE49-F238E27FC236}">
                    <a16:creationId xmlns:a16="http://schemas.microsoft.com/office/drawing/2014/main" id="{F90ADFE4-0CCD-46EA-9989-D4AD501AF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7" y="3120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0" name="Freeform 33">
                <a:extLst>
                  <a:ext uri="{FF2B5EF4-FFF2-40B4-BE49-F238E27FC236}">
                    <a16:creationId xmlns:a16="http://schemas.microsoft.com/office/drawing/2014/main" id="{4E77F220-7B2C-436C-9F8C-30911242B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9" y="3123"/>
                <a:ext cx="34" cy="8"/>
              </a:xfrm>
              <a:custGeom>
                <a:avLst/>
                <a:gdLst>
                  <a:gd name="T0" fmla="*/ 3566126 w 21"/>
                  <a:gd name="T1" fmla="*/ 8457 h 6"/>
                  <a:gd name="T2" fmla="*/ 3566126 w 21"/>
                  <a:gd name="T3" fmla="*/ 0 h 6"/>
                  <a:gd name="T4" fmla="*/ 0 w 21"/>
                  <a:gd name="T5" fmla="*/ 2759 h 6"/>
                  <a:gd name="T6" fmla="*/ 0 w 21"/>
                  <a:gd name="T7" fmla="*/ 8457 h 6"/>
                  <a:gd name="T8" fmla="*/ 3566126 w 21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1" name="Freeform 34">
                <a:extLst>
                  <a:ext uri="{FF2B5EF4-FFF2-40B4-BE49-F238E27FC236}">
                    <a16:creationId xmlns:a16="http://schemas.microsoft.com/office/drawing/2014/main" id="{17D1A9AA-405D-4E58-BB0B-F8B8D0981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1" y="3125"/>
                <a:ext cx="34" cy="10"/>
              </a:xfrm>
              <a:custGeom>
                <a:avLst/>
                <a:gdLst>
                  <a:gd name="T0" fmla="*/ 3566126 w 21"/>
                  <a:gd name="T1" fmla="*/ 49094 h 7"/>
                  <a:gd name="T2" fmla="*/ 3566126 w 21"/>
                  <a:gd name="T3" fmla="*/ 0 h 7"/>
                  <a:gd name="T4" fmla="*/ 0 w 21"/>
                  <a:gd name="T5" fmla="*/ 16839 h 7"/>
                  <a:gd name="T6" fmla="*/ 0 w 21"/>
                  <a:gd name="T7" fmla="*/ 51533 h 7"/>
                  <a:gd name="T8" fmla="*/ 3566126 w 21"/>
                  <a:gd name="T9" fmla="*/ 49094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2" name="Freeform 35">
                <a:extLst>
                  <a:ext uri="{FF2B5EF4-FFF2-40B4-BE49-F238E27FC236}">
                    <a16:creationId xmlns:a16="http://schemas.microsoft.com/office/drawing/2014/main" id="{2E74B96C-01BF-4A98-B86C-4B8B0FB6A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" y="3131"/>
                <a:ext cx="34" cy="6"/>
              </a:xfrm>
              <a:custGeom>
                <a:avLst/>
                <a:gdLst>
                  <a:gd name="T0" fmla="*/ 3566126 w 21"/>
                  <a:gd name="T1" fmla="*/ 310 h 5"/>
                  <a:gd name="T2" fmla="*/ 3566126 w 21"/>
                  <a:gd name="T3" fmla="*/ 0 h 5"/>
                  <a:gd name="T4" fmla="*/ 0 w 21"/>
                  <a:gd name="T5" fmla="*/ 0 h 5"/>
                  <a:gd name="T6" fmla="*/ 0 w 21"/>
                  <a:gd name="T7" fmla="*/ 446 h 5"/>
                  <a:gd name="T8" fmla="*/ 3566126 w 21"/>
                  <a:gd name="T9" fmla="*/ 310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5"/>
                  <a:gd name="T17" fmla="*/ 21 w 2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5">
                    <a:moveTo>
                      <a:pt x="21" y="3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3" name="Freeform 36">
                <a:extLst>
                  <a:ext uri="{FF2B5EF4-FFF2-40B4-BE49-F238E27FC236}">
                    <a16:creationId xmlns:a16="http://schemas.microsoft.com/office/drawing/2014/main" id="{78CF9228-F1E3-4754-9FB2-E0B1A7F15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2" y="3133"/>
                <a:ext cx="34" cy="10"/>
              </a:xfrm>
              <a:custGeom>
                <a:avLst/>
                <a:gdLst>
                  <a:gd name="T0" fmla="*/ 3566126 w 21"/>
                  <a:gd name="T1" fmla="*/ 36073 h 7"/>
                  <a:gd name="T2" fmla="*/ 3566126 w 21"/>
                  <a:gd name="T3" fmla="*/ 0 h 7"/>
                  <a:gd name="T4" fmla="*/ 0 w 21"/>
                  <a:gd name="T5" fmla="*/ 1 h 7"/>
                  <a:gd name="T6" fmla="*/ 0 w 21"/>
                  <a:gd name="T7" fmla="*/ 51533 h 7"/>
                  <a:gd name="T8" fmla="*/ 3566126 w 21"/>
                  <a:gd name="T9" fmla="*/ 36073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21" y="5"/>
                    </a:moveTo>
                    <a:lnTo>
                      <a:pt x="21" y="0"/>
                    </a:lnTo>
                    <a:lnTo>
                      <a:pt x="0" y="1"/>
                    </a:lnTo>
                    <a:lnTo>
                      <a:pt x="0" y="7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4" name="Freeform 37">
                <a:extLst>
                  <a:ext uri="{FF2B5EF4-FFF2-40B4-BE49-F238E27FC236}">
                    <a16:creationId xmlns:a16="http://schemas.microsoft.com/office/drawing/2014/main" id="{AFE3F9C7-DF00-48C3-9BED-1421A9FA3D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4" y="3135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5" name="Freeform 38">
                <a:extLst>
                  <a:ext uri="{FF2B5EF4-FFF2-40B4-BE49-F238E27FC236}">
                    <a16:creationId xmlns:a16="http://schemas.microsoft.com/office/drawing/2014/main" id="{B35FF1D5-B5FB-49A2-A193-358E0B4FF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6" y="3140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6" name="Freeform 39">
                <a:extLst>
                  <a:ext uri="{FF2B5EF4-FFF2-40B4-BE49-F238E27FC236}">
                    <a16:creationId xmlns:a16="http://schemas.microsoft.com/office/drawing/2014/main" id="{E3547624-7F01-4476-AD06-66A290222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6" y="3146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7" name="Freeform 40">
                <a:extLst>
                  <a:ext uri="{FF2B5EF4-FFF2-40B4-BE49-F238E27FC236}">
                    <a16:creationId xmlns:a16="http://schemas.microsoft.com/office/drawing/2014/main" id="{ECB5E4CE-CC19-4319-8DD6-FA47B0B873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7" y="3148"/>
                <a:ext cx="34" cy="9"/>
              </a:xfrm>
              <a:custGeom>
                <a:avLst/>
                <a:gdLst>
                  <a:gd name="T0" fmla="*/ 3566126 w 21"/>
                  <a:gd name="T1" fmla="*/ 160064 h 6"/>
                  <a:gd name="T2" fmla="*/ 3566126 w 21"/>
                  <a:gd name="T3" fmla="*/ 0 h 6"/>
                  <a:gd name="T4" fmla="*/ 0 w 21"/>
                  <a:gd name="T5" fmla="*/ 59502 h 6"/>
                  <a:gd name="T6" fmla="*/ 0 w 21"/>
                  <a:gd name="T7" fmla="*/ 160064 h 6"/>
                  <a:gd name="T8" fmla="*/ 3566126 w 21"/>
                  <a:gd name="T9" fmla="*/ 160064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8" name="Freeform 41">
                <a:extLst>
                  <a:ext uri="{FF2B5EF4-FFF2-40B4-BE49-F238E27FC236}">
                    <a16:creationId xmlns:a16="http://schemas.microsoft.com/office/drawing/2014/main" id="{F81B7012-E2BF-46C6-A494-57001C0F1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9" y="3151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9" name="Freeform 42">
                <a:extLst>
                  <a:ext uri="{FF2B5EF4-FFF2-40B4-BE49-F238E27FC236}">
                    <a16:creationId xmlns:a16="http://schemas.microsoft.com/office/drawing/2014/main" id="{5A895992-3264-4C1E-A380-7A8954318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1" y="3157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0" name="Freeform 43">
                <a:extLst>
                  <a:ext uri="{FF2B5EF4-FFF2-40B4-BE49-F238E27FC236}">
                    <a16:creationId xmlns:a16="http://schemas.microsoft.com/office/drawing/2014/main" id="{1988F8FD-4231-41A1-A358-77A556B6CF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1" y="3159"/>
                <a:ext cx="35" cy="10"/>
              </a:xfrm>
              <a:custGeom>
                <a:avLst/>
                <a:gdLst>
                  <a:gd name="T0" fmla="*/ 2443154 w 22"/>
                  <a:gd name="T1" fmla="*/ 36073 h 7"/>
                  <a:gd name="T2" fmla="*/ 2443154 w 22"/>
                  <a:gd name="T3" fmla="*/ 0 h 7"/>
                  <a:gd name="T4" fmla="*/ 0 w 22"/>
                  <a:gd name="T5" fmla="*/ 16839 h 7"/>
                  <a:gd name="T6" fmla="*/ 0 w 22"/>
                  <a:gd name="T7" fmla="*/ 51533 h 7"/>
                  <a:gd name="T8" fmla="*/ 2443154 w 22"/>
                  <a:gd name="T9" fmla="*/ 36073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7"/>
                  <a:gd name="T17" fmla="*/ 22 w 22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7">
                    <a:moveTo>
                      <a:pt x="22" y="5"/>
                    </a:moveTo>
                    <a:lnTo>
                      <a:pt x="22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2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1" name="Freeform 44">
                <a:extLst>
                  <a:ext uri="{FF2B5EF4-FFF2-40B4-BE49-F238E27FC236}">
                    <a16:creationId xmlns:a16="http://schemas.microsoft.com/office/drawing/2014/main" id="{32F4FFB2-EF82-4EF9-B28A-44D603F34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2" y="3165"/>
                <a:ext cx="34" cy="7"/>
              </a:xfrm>
              <a:custGeom>
                <a:avLst/>
                <a:gdLst>
                  <a:gd name="T0" fmla="*/ 3566126 w 21"/>
                  <a:gd name="T1" fmla="*/ 23398 h 5"/>
                  <a:gd name="T2" fmla="*/ 3566126 w 21"/>
                  <a:gd name="T3" fmla="*/ 0 h 5"/>
                  <a:gd name="T4" fmla="*/ 0 w 21"/>
                  <a:gd name="T5" fmla="*/ 1 h 5"/>
                  <a:gd name="T6" fmla="*/ 0 w 21"/>
                  <a:gd name="T7" fmla="*/ 23398 h 5"/>
                  <a:gd name="T8" fmla="*/ 3566126 w 21"/>
                  <a:gd name="T9" fmla="*/ 23398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5"/>
                  <a:gd name="T17" fmla="*/ 21 w 2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5">
                    <a:moveTo>
                      <a:pt x="21" y="5"/>
                    </a:moveTo>
                    <a:lnTo>
                      <a:pt x="21" y="0"/>
                    </a:lnTo>
                    <a:lnTo>
                      <a:pt x="0" y="1"/>
                    </a:lnTo>
                    <a:lnTo>
                      <a:pt x="0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2" name="Freeform 45">
                <a:extLst>
                  <a:ext uri="{FF2B5EF4-FFF2-40B4-BE49-F238E27FC236}">
                    <a16:creationId xmlns:a16="http://schemas.microsoft.com/office/drawing/2014/main" id="{F90D88ED-2BFD-4B67-8EEF-A33811066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1" y="3166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3" name="Freeform 46">
                <a:extLst>
                  <a:ext uri="{FF2B5EF4-FFF2-40B4-BE49-F238E27FC236}">
                    <a16:creationId xmlns:a16="http://schemas.microsoft.com/office/drawing/2014/main" id="{CC829C5E-5EE1-4438-9529-248DF65E0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6" y="3172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4" name="Freeform 47">
                <a:extLst>
                  <a:ext uri="{FF2B5EF4-FFF2-40B4-BE49-F238E27FC236}">
                    <a16:creationId xmlns:a16="http://schemas.microsoft.com/office/drawing/2014/main" id="{A4F8A526-45DA-47C5-AC67-D31FB86AD4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4" y="3174"/>
                <a:ext cx="37" cy="8"/>
              </a:xfrm>
              <a:custGeom>
                <a:avLst/>
                <a:gdLst>
                  <a:gd name="T0" fmla="*/ 3385767 w 23"/>
                  <a:gd name="T1" fmla="*/ 8457 h 6"/>
                  <a:gd name="T2" fmla="*/ 3385767 w 23"/>
                  <a:gd name="T3" fmla="*/ 0 h 6"/>
                  <a:gd name="T4" fmla="*/ 0 w 23"/>
                  <a:gd name="T5" fmla="*/ 2759 h 6"/>
                  <a:gd name="T6" fmla="*/ 0 w 23"/>
                  <a:gd name="T7" fmla="*/ 8457 h 6"/>
                  <a:gd name="T8" fmla="*/ 3385767 w 23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6"/>
                  <a:gd name="T17" fmla="*/ 23 w 23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6">
                    <a:moveTo>
                      <a:pt x="23" y="6"/>
                    </a:moveTo>
                    <a:lnTo>
                      <a:pt x="23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3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5" name="Freeform 48">
                <a:extLst>
                  <a:ext uri="{FF2B5EF4-FFF2-40B4-BE49-F238E27FC236}">
                    <a16:creationId xmlns:a16="http://schemas.microsoft.com/office/drawing/2014/main" id="{416A341E-403F-45FB-BF18-823E8E038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4" y="3177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6" name="Freeform 49">
                <a:extLst>
                  <a:ext uri="{FF2B5EF4-FFF2-40B4-BE49-F238E27FC236}">
                    <a16:creationId xmlns:a16="http://schemas.microsoft.com/office/drawing/2014/main" id="{54BB6102-ED4C-4E2E-BB73-3F04C26FD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6" y="3182"/>
                <a:ext cx="34" cy="11"/>
              </a:xfrm>
              <a:custGeom>
                <a:avLst/>
                <a:gdLst>
                  <a:gd name="T0" fmla="*/ 3566126 w 21"/>
                  <a:gd name="T1" fmla="*/ 12422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2422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4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7" name="Freeform 50">
                <a:extLst>
                  <a:ext uri="{FF2B5EF4-FFF2-40B4-BE49-F238E27FC236}">
                    <a16:creationId xmlns:a16="http://schemas.microsoft.com/office/drawing/2014/main" id="{BFC7BCB4-05A7-4BE8-B6F2-64DB429D08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7" y="3185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8" name="Freeform 51">
                <a:extLst>
                  <a:ext uri="{FF2B5EF4-FFF2-40B4-BE49-F238E27FC236}">
                    <a16:creationId xmlns:a16="http://schemas.microsoft.com/office/drawing/2014/main" id="{EA61027A-7703-48E8-8CD1-B9330CA6F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9" y="3191"/>
                <a:ext cx="34" cy="8"/>
              </a:xfrm>
              <a:custGeom>
                <a:avLst/>
                <a:gdLst>
                  <a:gd name="T0" fmla="*/ 3566126 w 21"/>
                  <a:gd name="T1" fmla="*/ 8457 h 6"/>
                  <a:gd name="T2" fmla="*/ 3566126 w 21"/>
                  <a:gd name="T3" fmla="*/ 0 h 6"/>
                  <a:gd name="T4" fmla="*/ 0 w 21"/>
                  <a:gd name="T5" fmla="*/ 2759 h 6"/>
                  <a:gd name="T6" fmla="*/ 0 w 21"/>
                  <a:gd name="T7" fmla="*/ 8457 h 6"/>
                  <a:gd name="T8" fmla="*/ 3566126 w 21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9" name="Freeform 52">
                <a:extLst>
                  <a:ext uri="{FF2B5EF4-FFF2-40B4-BE49-F238E27FC236}">
                    <a16:creationId xmlns:a16="http://schemas.microsoft.com/office/drawing/2014/main" id="{62B9C0CD-CD91-4059-876C-9BFA7A082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3193"/>
                <a:ext cx="34" cy="10"/>
              </a:xfrm>
              <a:custGeom>
                <a:avLst/>
                <a:gdLst>
                  <a:gd name="T0" fmla="*/ 3566126 w 21"/>
                  <a:gd name="T1" fmla="*/ 36073 h 7"/>
                  <a:gd name="T2" fmla="*/ 3566126 w 21"/>
                  <a:gd name="T3" fmla="*/ 0 h 7"/>
                  <a:gd name="T4" fmla="*/ 0 w 21"/>
                  <a:gd name="T5" fmla="*/ 16839 h 7"/>
                  <a:gd name="T6" fmla="*/ 0 w 21"/>
                  <a:gd name="T7" fmla="*/ 51533 h 7"/>
                  <a:gd name="T8" fmla="*/ 3566126 w 21"/>
                  <a:gd name="T9" fmla="*/ 36073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21" y="5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0" name="Rectangle 53">
                <a:extLst>
                  <a:ext uri="{FF2B5EF4-FFF2-40B4-BE49-F238E27FC236}">
                    <a16:creationId xmlns:a16="http://schemas.microsoft.com/office/drawing/2014/main" id="{5DA3917D-E40F-423B-97FD-7AAE4E01E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1" y="3199"/>
                <a:ext cx="3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81" name="Freeform 54">
                <a:extLst>
                  <a:ext uri="{FF2B5EF4-FFF2-40B4-BE49-F238E27FC236}">
                    <a16:creationId xmlns:a16="http://schemas.microsoft.com/office/drawing/2014/main" id="{AB20D0BE-5705-4132-BF7B-C0BC1806D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7" y="3200"/>
                <a:ext cx="19" cy="8"/>
              </a:xfrm>
              <a:custGeom>
                <a:avLst/>
                <a:gdLst>
                  <a:gd name="T0" fmla="*/ 1146834 w 12"/>
                  <a:gd name="T1" fmla="*/ 8457 h 6"/>
                  <a:gd name="T2" fmla="*/ 1146834 w 12"/>
                  <a:gd name="T3" fmla="*/ 0 h 6"/>
                  <a:gd name="T4" fmla="*/ 0 w 12"/>
                  <a:gd name="T5" fmla="*/ 2759 h 6"/>
                  <a:gd name="T6" fmla="*/ 0 w 12"/>
                  <a:gd name="T7" fmla="*/ 8457 h 6"/>
                  <a:gd name="T8" fmla="*/ 1146834 w 12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6"/>
                  <a:gd name="T17" fmla="*/ 12 w 12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6">
                    <a:moveTo>
                      <a:pt x="12" y="6"/>
                    </a:moveTo>
                    <a:lnTo>
                      <a:pt x="1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2" name="Freeform 55">
                <a:extLst>
                  <a:ext uri="{FF2B5EF4-FFF2-40B4-BE49-F238E27FC236}">
                    <a16:creationId xmlns:a16="http://schemas.microsoft.com/office/drawing/2014/main" id="{92D7DAB2-2579-4095-AF42-8786EF713B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3180"/>
                <a:ext cx="65" cy="47"/>
              </a:xfrm>
              <a:custGeom>
                <a:avLst/>
                <a:gdLst>
                  <a:gd name="T0" fmla="*/ 7122988 w 40"/>
                  <a:gd name="T1" fmla="*/ 0 h 35"/>
                  <a:gd name="T2" fmla="*/ 5912806 w 40"/>
                  <a:gd name="T3" fmla="*/ 30757 h 35"/>
                  <a:gd name="T4" fmla="*/ 7467231 w 40"/>
                  <a:gd name="T5" fmla="*/ 55463 h 35"/>
                  <a:gd name="T6" fmla="*/ 0 w 40"/>
                  <a:gd name="T7" fmla="*/ 32977 h 35"/>
                  <a:gd name="T8" fmla="*/ 7122988 w 40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35"/>
                  <a:gd name="T17" fmla="*/ 40 w 40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35">
                    <a:moveTo>
                      <a:pt x="38" y="0"/>
                    </a:moveTo>
                    <a:lnTo>
                      <a:pt x="32" y="19"/>
                    </a:lnTo>
                    <a:lnTo>
                      <a:pt x="40" y="35"/>
                    </a:lnTo>
                    <a:lnTo>
                      <a:pt x="0" y="2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3" name="Rectangle 56">
                <a:extLst>
                  <a:ext uri="{FF2B5EF4-FFF2-40B4-BE49-F238E27FC236}">
                    <a16:creationId xmlns:a16="http://schemas.microsoft.com/office/drawing/2014/main" id="{45567E89-442A-4617-8607-31FC27FB6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044"/>
                <a:ext cx="24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84" name="Rectangle 57">
                <a:extLst>
                  <a:ext uri="{FF2B5EF4-FFF2-40B4-BE49-F238E27FC236}">
                    <a16:creationId xmlns:a16="http://schemas.microsoft.com/office/drawing/2014/main" id="{29DD2F12-0B23-4808-AD27-571855B40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023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Data</a:t>
                </a:r>
                <a:endParaRPr lang="en-US" altLang="en-US" sz="2700" b="1"/>
              </a:p>
            </p:txBody>
          </p:sp>
        </p:grpSp>
        <p:grpSp>
          <p:nvGrpSpPr>
            <p:cNvPr id="39955" name="Group 58">
              <a:extLst>
                <a:ext uri="{FF2B5EF4-FFF2-40B4-BE49-F238E27FC236}">
                  <a16:creationId xmlns:a16="http://schemas.microsoft.com/office/drawing/2014/main" id="{31658866-D2EC-4486-A8F0-21C7B426AB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2563" y="4303713"/>
              <a:ext cx="1790700" cy="246062"/>
              <a:chOff x="2046" y="3423"/>
              <a:chExt cx="1505" cy="206"/>
            </a:xfrm>
          </p:grpSpPr>
          <p:sp>
            <p:nvSpPr>
              <p:cNvPr id="40034" name="Rectangle 59">
                <a:extLst>
                  <a:ext uri="{FF2B5EF4-FFF2-40B4-BE49-F238E27FC236}">
                    <a16:creationId xmlns:a16="http://schemas.microsoft.com/office/drawing/2014/main" id="{A3A5EDAC-6A6D-4AC3-8A81-B47F60DC5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" y="3559"/>
                <a:ext cx="21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35" name="Freeform 60">
                <a:extLst>
                  <a:ext uri="{FF2B5EF4-FFF2-40B4-BE49-F238E27FC236}">
                    <a16:creationId xmlns:a16="http://schemas.microsoft.com/office/drawing/2014/main" id="{14956235-A436-45AA-A2A9-019A7C2FB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6" y="3517"/>
                <a:ext cx="34" cy="10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49094 h 7"/>
                  <a:gd name="T4" fmla="*/ 3566126 w 21"/>
                  <a:gd name="T5" fmla="*/ 51533 h 7"/>
                  <a:gd name="T6" fmla="*/ 3566126 w 21"/>
                  <a:gd name="T7" fmla="*/ 16839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6"/>
                    </a:lnTo>
                    <a:lnTo>
                      <a:pt x="21" y="7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6" name="Freeform 61">
                <a:extLst>
                  <a:ext uri="{FF2B5EF4-FFF2-40B4-BE49-F238E27FC236}">
                    <a16:creationId xmlns:a16="http://schemas.microsoft.com/office/drawing/2014/main" id="{5560C6FD-907D-4F81-A8A3-156E126233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5" y="3523"/>
                <a:ext cx="34" cy="9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1549 h 7"/>
                  <a:gd name="T4" fmla="*/ 3566126 w 21"/>
                  <a:gd name="T5" fmla="*/ 3664 h 7"/>
                  <a:gd name="T6" fmla="*/ 3566126 w 21"/>
                  <a:gd name="T7" fmla="*/ 1205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3"/>
                    </a:lnTo>
                    <a:lnTo>
                      <a:pt x="21" y="7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7" name="Freeform 62">
                <a:extLst>
                  <a:ext uri="{FF2B5EF4-FFF2-40B4-BE49-F238E27FC236}">
                    <a16:creationId xmlns:a16="http://schemas.microsoft.com/office/drawing/2014/main" id="{ACFC7E43-993A-4B96-A5D3-7BFE10FAF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3" y="3526"/>
                <a:ext cx="34" cy="9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2561 h 7"/>
                  <a:gd name="T4" fmla="*/ 3566126 w 21"/>
                  <a:gd name="T5" fmla="*/ 3664 h 7"/>
                  <a:gd name="T6" fmla="*/ 3566126 w 21"/>
                  <a:gd name="T7" fmla="*/ 1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5"/>
                    </a:lnTo>
                    <a:lnTo>
                      <a:pt x="21" y="7"/>
                    </a:lnTo>
                    <a:lnTo>
                      <a:pt x="2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8" name="Freeform 63">
                <a:extLst>
                  <a:ext uri="{FF2B5EF4-FFF2-40B4-BE49-F238E27FC236}">
                    <a16:creationId xmlns:a16="http://schemas.microsoft.com/office/drawing/2014/main" id="{0E15BEFE-07F6-43D5-8B41-FCC10E5E2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1" y="3530"/>
                <a:ext cx="36" cy="10"/>
              </a:xfrm>
              <a:custGeom>
                <a:avLst/>
                <a:gdLst>
                  <a:gd name="T0" fmla="*/ 0 w 22"/>
                  <a:gd name="T1" fmla="*/ 0 h 8"/>
                  <a:gd name="T2" fmla="*/ 0 w 22"/>
                  <a:gd name="T3" fmla="*/ 1454 h 8"/>
                  <a:gd name="T4" fmla="*/ 4918199 w 22"/>
                  <a:gd name="T5" fmla="*/ 2091 h 8"/>
                  <a:gd name="T6" fmla="*/ 4918199 w 22"/>
                  <a:gd name="T7" fmla="*/ 661 h 8"/>
                  <a:gd name="T8" fmla="*/ 0 w 22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8"/>
                  <a:gd name="T17" fmla="*/ 22 w 22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8">
                    <a:moveTo>
                      <a:pt x="0" y="0"/>
                    </a:moveTo>
                    <a:lnTo>
                      <a:pt x="0" y="6"/>
                    </a:lnTo>
                    <a:lnTo>
                      <a:pt x="22" y="8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9" name="Freeform 64">
                <a:extLst>
                  <a:ext uri="{FF2B5EF4-FFF2-40B4-BE49-F238E27FC236}">
                    <a16:creationId xmlns:a16="http://schemas.microsoft.com/office/drawing/2014/main" id="{3AA4EAE2-973B-4434-BA6E-9431A2DC3C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" y="3535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4905 h 6"/>
                  <a:gd name="T4" fmla="*/ 3566126 w 21"/>
                  <a:gd name="T5" fmla="*/ 8457 h 6"/>
                  <a:gd name="T6" fmla="*/ 3566126 w 21"/>
                  <a:gd name="T7" fmla="*/ 0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4"/>
                    </a:lnTo>
                    <a:lnTo>
                      <a:pt x="21" y="6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0" name="Freeform 65">
                <a:extLst>
                  <a:ext uri="{FF2B5EF4-FFF2-40B4-BE49-F238E27FC236}">
                    <a16:creationId xmlns:a16="http://schemas.microsoft.com/office/drawing/2014/main" id="{24F0AA36-9B08-41EA-A7A0-05B71C2CF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" y="3538"/>
                <a:ext cx="34" cy="11"/>
              </a:xfrm>
              <a:custGeom>
                <a:avLst/>
                <a:gdLst>
                  <a:gd name="T0" fmla="*/ 0 w 21"/>
                  <a:gd name="T1" fmla="*/ 0 h 8"/>
                  <a:gd name="T2" fmla="*/ 0 w 21"/>
                  <a:gd name="T3" fmla="*/ 17080 h 8"/>
                  <a:gd name="T4" fmla="*/ 3566126 w 21"/>
                  <a:gd name="T5" fmla="*/ 23485 h 8"/>
                  <a:gd name="T6" fmla="*/ 3566126 w 21"/>
                  <a:gd name="T7" fmla="*/ 6570 h 8"/>
                  <a:gd name="T8" fmla="*/ 0 w 21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0" y="0"/>
                    </a:moveTo>
                    <a:lnTo>
                      <a:pt x="0" y="6"/>
                    </a:lnTo>
                    <a:lnTo>
                      <a:pt x="21" y="8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1" name="Freeform 66">
                <a:extLst>
                  <a:ext uri="{FF2B5EF4-FFF2-40B4-BE49-F238E27FC236}">
                    <a16:creationId xmlns:a16="http://schemas.microsoft.com/office/drawing/2014/main" id="{F595278F-B7EA-44CF-90AE-86C7ACCF5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8" y="3543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4905 h 6"/>
                  <a:gd name="T4" fmla="*/ 3566126 w 21"/>
                  <a:gd name="T5" fmla="*/ 8457 h 6"/>
                  <a:gd name="T6" fmla="*/ 3566126 w 21"/>
                  <a:gd name="T7" fmla="*/ 0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4"/>
                    </a:lnTo>
                    <a:lnTo>
                      <a:pt x="21" y="6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2" name="Freeform 67">
                <a:extLst>
                  <a:ext uri="{FF2B5EF4-FFF2-40B4-BE49-F238E27FC236}">
                    <a16:creationId xmlns:a16="http://schemas.microsoft.com/office/drawing/2014/main" id="{FC0E8F5A-0284-4B42-B072-9B060D97D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6" y="3546"/>
                <a:ext cx="36" cy="8"/>
              </a:xfrm>
              <a:custGeom>
                <a:avLst/>
                <a:gdLst>
                  <a:gd name="T0" fmla="*/ 0 w 22"/>
                  <a:gd name="T1" fmla="*/ 0 h 6"/>
                  <a:gd name="T2" fmla="*/ 0 w 22"/>
                  <a:gd name="T3" fmla="*/ 8457 h 6"/>
                  <a:gd name="T4" fmla="*/ 4918199 w 22"/>
                  <a:gd name="T5" fmla="*/ 8457 h 6"/>
                  <a:gd name="T6" fmla="*/ 4918199 w 22"/>
                  <a:gd name="T7" fmla="*/ 2759 h 6"/>
                  <a:gd name="T8" fmla="*/ 0 w 22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6"/>
                  <a:gd name="T17" fmla="*/ 22 w 22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6">
                    <a:moveTo>
                      <a:pt x="0" y="0"/>
                    </a:moveTo>
                    <a:lnTo>
                      <a:pt x="0" y="6"/>
                    </a:lnTo>
                    <a:lnTo>
                      <a:pt x="22" y="6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3" name="Freeform 68">
                <a:extLst>
                  <a:ext uri="{FF2B5EF4-FFF2-40B4-BE49-F238E27FC236}">
                    <a16:creationId xmlns:a16="http://schemas.microsoft.com/office/drawing/2014/main" id="{06EAFBE5-7908-4575-8A16-7D1218BF3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5" y="3554"/>
                <a:ext cx="34" cy="10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36073 h 7"/>
                  <a:gd name="T4" fmla="*/ 3566126 w 21"/>
                  <a:gd name="T5" fmla="*/ 51533 h 7"/>
                  <a:gd name="T6" fmla="*/ 3566126 w 21"/>
                  <a:gd name="T7" fmla="*/ 16839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5"/>
                    </a:lnTo>
                    <a:lnTo>
                      <a:pt x="21" y="7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4" name="Freeform 69">
                <a:extLst>
                  <a:ext uri="{FF2B5EF4-FFF2-40B4-BE49-F238E27FC236}">
                    <a16:creationId xmlns:a16="http://schemas.microsoft.com/office/drawing/2014/main" id="{01226321-9B30-4C30-9041-620CF11347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" y="3558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8457 h 6"/>
                  <a:gd name="T4" fmla="*/ 3566126 w 21"/>
                  <a:gd name="T5" fmla="*/ 8457 h 6"/>
                  <a:gd name="T6" fmla="*/ 3566126 w 21"/>
                  <a:gd name="T7" fmla="*/ 2759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6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5" name="Freeform 70">
                <a:extLst>
                  <a:ext uri="{FF2B5EF4-FFF2-40B4-BE49-F238E27FC236}">
                    <a16:creationId xmlns:a16="http://schemas.microsoft.com/office/drawing/2014/main" id="{F904823F-B385-48E7-BA7B-CF317F99F8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1" y="3561"/>
                <a:ext cx="34" cy="11"/>
              </a:xfrm>
              <a:custGeom>
                <a:avLst/>
                <a:gdLst>
                  <a:gd name="T0" fmla="*/ 0 w 21"/>
                  <a:gd name="T1" fmla="*/ 0 h 8"/>
                  <a:gd name="T2" fmla="*/ 0 w 21"/>
                  <a:gd name="T3" fmla="*/ 17080 h 8"/>
                  <a:gd name="T4" fmla="*/ 3566126 w 21"/>
                  <a:gd name="T5" fmla="*/ 23485 h 8"/>
                  <a:gd name="T6" fmla="*/ 3566126 w 21"/>
                  <a:gd name="T7" fmla="*/ 6570 h 8"/>
                  <a:gd name="T8" fmla="*/ 0 w 21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0" y="0"/>
                    </a:moveTo>
                    <a:lnTo>
                      <a:pt x="0" y="6"/>
                    </a:lnTo>
                    <a:lnTo>
                      <a:pt x="21" y="8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6" name="Freeform 71">
                <a:extLst>
                  <a:ext uri="{FF2B5EF4-FFF2-40B4-BE49-F238E27FC236}">
                    <a16:creationId xmlns:a16="http://schemas.microsoft.com/office/drawing/2014/main" id="{FEFB3DEC-06C4-4F51-8FCD-FA818C7BA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1" y="3566"/>
                <a:ext cx="34" cy="9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160064 h 6"/>
                  <a:gd name="T4" fmla="*/ 3566126 w 21"/>
                  <a:gd name="T5" fmla="*/ 160064 h 6"/>
                  <a:gd name="T6" fmla="*/ 3566126 w 21"/>
                  <a:gd name="T7" fmla="*/ 59502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6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7" name="Freeform 72">
                <a:extLst>
                  <a:ext uri="{FF2B5EF4-FFF2-40B4-BE49-F238E27FC236}">
                    <a16:creationId xmlns:a16="http://schemas.microsoft.com/office/drawing/2014/main" id="{E5F3891E-B791-42BD-B014-2181CB5F8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3" y="3572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4905 h 6"/>
                  <a:gd name="T4" fmla="*/ 3566126 w 21"/>
                  <a:gd name="T5" fmla="*/ 8457 h 6"/>
                  <a:gd name="T6" fmla="*/ 3566126 w 21"/>
                  <a:gd name="T7" fmla="*/ 0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4"/>
                    </a:lnTo>
                    <a:lnTo>
                      <a:pt x="21" y="6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8" name="Freeform 73">
                <a:extLst>
                  <a:ext uri="{FF2B5EF4-FFF2-40B4-BE49-F238E27FC236}">
                    <a16:creationId xmlns:a16="http://schemas.microsoft.com/office/drawing/2014/main" id="{00198FA9-5B5C-4C11-95F0-C47B3EB9F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1" y="3575"/>
                <a:ext cx="31" cy="10"/>
              </a:xfrm>
              <a:custGeom>
                <a:avLst/>
                <a:gdLst>
                  <a:gd name="T0" fmla="*/ 0 w 19"/>
                  <a:gd name="T1" fmla="*/ 0 h 8"/>
                  <a:gd name="T2" fmla="*/ 0 w 19"/>
                  <a:gd name="T3" fmla="*/ 930 h 8"/>
                  <a:gd name="T4" fmla="*/ 3933182 w 19"/>
                  <a:gd name="T5" fmla="*/ 2091 h 8"/>
                  <a:gd name="T6" fmla="*/ 3933182 w 19"/>
                  <a:gd name="T7" fmla="*/ 661 h 8"/>
                  <a:gd name="T8" fmla="*/ 0 w 19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8"/>
                  <a:gd name="T17" fmla="*/ 19 w 19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8">
                    <a:moveTo>
                      <a:pt x="0" y="0"/>
                    </a:moveTo>
                    <a:lnTo>
                      <a:pt x="0" y="4"/>
                    </a:lnTo>
                    <a:lnTo>
                      <a:pt x="19" y="8"/>
                    </a:lnTo>
                    <a:lnTo>
                      <a:pt x="19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9" name="Freeform 74">
                <a:extLst>
                  <a:ext uri="{FF2B5EF4-FFF2-40B4-BE49-F238E27FC236}">
                    <a16:creationId xmlns:a16="http://schemas.microsoft.com/office/drawing/2014/main" id="{6D07EF0C-D5B2-4116-90A5-200515C88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6" y="3577"/>
                <a:ext cx="38" cy="11"/>
              </a:xfrm>
              <a:custGeom>
                <a:avLst/>
                <a:gdLst>
                  <a:gd name="T0" fmla="*/ 0 w 23"/>
                  <a:gd name="T1" fmla="*/ 0 h 8"/>
                  <a:gd name="T2" fmla="*/ 0 w 23"/>
                  <a:gd name="T3" fmla="*/ 17080 h 8"/>
                  <a:gd name="T4" fmla="*/ 6518827 w 23"/>
                  <a:gd name="T5" fmla="*/ 23485 h 8"/>
                  <a:gd name="T6" fmla="*/ 6518827 w 23"/>
                  <a:gd name="T7" fmla="*/ 6570 h 8"/>
                  <a:gd name="T8" fmla="*/ 0 w 2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8"/>
                  <a:gd name="T17" fmla="*/ 23 w 2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8">
                    <a:moveTo>
                      <a:pt x="0" y="0"/>
                    </a:moveTo>
                    <a:lnTo>
                      <a:pt x="0" y="6"/>
                    </a:lnTo>
                    <a:lnTo>
                      <a:pt x="23" y="8"/>
                    </a:lnTo>
                    <a:lnTo>
                      <a:pt x="2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0" name="Freeform 75">
                <a:extLst>
                  <a:ext uri="{FF2B5EF4-FFF2-40B4-BE49-F238E27FC236}">
                    <a16:creationId xmlns:a16="http://schemas.microsoft.com/office/drawing/2014/main" id="{BBAD8580-9BC3-4EC4-A3DD-99116DFA2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8" y="3583"/>
                <a:ext cx="36" cy="9"/>
              </a:xfrm>
              <a:custGeom>
                <a:avLst/>
                <a:gdLst>
                  <a:gd name="T0" fmla="*/ 0 w 22"/>
                  <a:gd name="T1" fmla="*/ 0 h 7"/>
                  <a:gd name="T2" fmla="*/ 0 w 22"/>
                  <a:gd name="T3" fmla="*/ 3293 h 7"/>
                  <a:gd name="T4" fmla="*/ 4918199 w 22"/>
                  <a:gd name="T5" fmla="*/ 3664 h 7"/>
                  <a:gd name="T6" fmla="*/ 4918199 w 22"/>
                  <a:gd name="T7" fmla="*/ 1205 h 7"/>
                  <a:gd name="T8" fmla="*/ 0 w 22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7"/>
                  <a:gd name="T17" fmla="*/ 22 w 22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7">
                    <a:moveTo>
                      <a:pt x="0" y="0"/>
                    </a:moveTo>
                    <a:lnTo>
                      <a:pt x="0" y="6"/>
                    </a:lnTo>
                    <a:lnTo>
                      <a:pt x="22" y="7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1" name="Freeform 76">
                <a:extLst>
                  <a:ext uri="{FF2B5EF4-FFF2-40B4-BE49-F238E27FC236}">
                    <a16:creationId xmlns:a16="http://schemas.microsoft.com/office/drawing/2014/main" id="{EDF24BB2-FC4A-479A-832A-1BA78EE45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8" y="3588"/>
                <a:ext cx="34" cy="7"/>
              </a:xfrm>
              <a:custGeom>
                <a:avLst/>
                <a:gdLst>
                  <a:gd name="T0" fmla="*/ 0 w 21"/>
                  <a:gd name="T1" fmla="*/ 0 h 5"/>
                  <a:gd name="T2" fmla="*/ 0 w 21"/>
                  <a:gd name="T3" fmla="*/ 12464 h 5"/>
                  <a:gd name="T4" fmla="*/ 3566126 w 21"/>
                  <a:gd name="T5" fmla="*/ 23398 h 5"/>
                  <a:gd name="T6" fmla="*/ 3566126 w 21"/>
                  <a:gd name="T7" fmla="*/ 0 h 5"/>
                  <a:gd name="T8" fmla="*/ 0 w 21"/>
                  <a:gd name="T9" fmla="*/ 0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5"/>
                  <a:gd name="T17" fmla="*/ 21 w 2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5">
                    <a:moveTo>
                      <a:pt x="0" y="0"/>
                    </a:moveTo>
                    <a:lnTo>
                      <a:pt x="0" y="3"/>
                    </a:lnTo>
                    <a:lnTo>
                      <a:pt x="21" y="5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2" name="Freeform 77">
                <a:extLst>
                  <a:ext uri="{FF2B5EF4-FFF2-40B4-BE49-F238E27FC236}">
                    <a16:creationId xmlns:a16="http://schemas.microsoft.com/office/drawing/2014/main" id="{ABD79680-2100-4D08-AC66-51B1415CBF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6" y="3591"/>
                <a:ext cx="34" cy="9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2561 h 7"/>
                  <a:gd name="T4" fmla="*/ 3566126 w 21"/>
                  <a:gd name="T5" fmla="*/ 3664 h 7"/>
                  <a:gd name="T6" fmla="*/ 3566126 w 21"/>
                  <a:gd name="T7" fmla="*/ 1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5"/>
                    </a:lnTo>
                    <a:lnTo>
                      <a:pt x="21" y="7"/>
                    </a:lnTo>
                    <a:lnTo>
                      <a:pt x="2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3" name="Freeform 78">
                <a:extLst>
                  <a:ext uri="{FF2B5EF4-FFF2-40B4-BE49-F238E27FC236}">
                    <a16:creationId xmlns:a16="http://schemas.microsoft.com/office/drawing/2014/main" id="{1A085F71-B4BE-4CA7-B432-8C4C58342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" y="3595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8457 h 6"/>
                  <a:gd name="T4" fmla="*/ 3566126 w 21"/>
                  <a:gd name="T5" fmla="*/ 8457 h 6"/>
                  <a:gd name="T6" fmla="*/ 3566126 w 21"/>
                  <a:gd name="T7" fmla="*/ 2759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6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4" name="Freeform 79">
                <a:extLst>
                  <a:ext uri="{FF2B5EF4-FFF2-40B4-BE49-F238E27FC236}">
                    <a16:creationId xmlns:a16="http://schemas.microsoft.com/office/drawing/2014/main" id="{2FA96599-91E4-4228-8E34-0A9361AAB7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3" y="3598"/>
                <a:ext cx="36" cy="11"/>
              </a:xfrm>
              <a:custGeom>
                <a:avLst/>
                <a:gdLst>
                  <a:gd name="T0" fmla="*/ 0 w 22"/>
                  <a:gd name="T1" fmla="*/ 0 h 8"/>
                  <a:gd name="T2" fmla="*/ 0 w 22"/>
                  <a:gd name="T3" fmla="*/ 17080 h 8"/>
                  <a:gd name="T4" fmla="*/ 4918199 w 22"/>
                  <a:gd name="T5" fmla="*/ 23485 h 8"/>
                  <a:gd name="T6" fmla="*/ 4918199 w 22"/>
                  <a:gd name="T7" fmla="*/ 6570 h 8"/>
                  <a:gd name="T8" fmla="*/ 0 w 22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8"/>
                  <a:gd name="T17" fmla="*/ 22 w 22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8">
                    <a:moveTo>
                      <a:pt x="0" y="0"/>
                    </a:moveTo>
                    <a:lnTo>
                      <a:pt x="0" y="6"/>
                    </a:lnTo>
                    <a:lnTo>
                      <a:pt x="22" y="8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5" name="Rectangle 80">
                <a:extLst>
                  <a:ext uri="{FF2B5EF4-FFF2-40B4-BE49-F238E27FC236}">
                    <a16:creationId xmlns:a16="http://schemas.microsoft.com/office/drawing/2014/main" id="{403889B1-8F82-4D32-B9D2-A7E888F5E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3" y="3603"/>
                <a:ext cx="1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56" name="Freeform 81">
                <a:extLst>
                  <a:ext uri="{FF2B5EF4-FFF2-40B4-BE49-F238E27FC236}">
                    <a16:creationId xmlns:a16="http://schemas.microsoft.com/office/drawing/2014/main" id="{A517952A-957F-4718-B610-7967897E3A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6" y="3583"/>
                <a:ext cx="65" cy="46"/>
              </a:xfrm>
              <a:custGeom>
                <a:avLst/>
                <a:gdLst>
                  <a:gd name="T0" fmla="*/ 0 w 40"/>
                  <a:gd name="T1" fmla="*/ 64729 h 34"/>
                  <a:gd name="T2" fmla="*/ 1126276 w 40"/>
                  <a:gd name="T3" fmla="*/ 32534 h 34"/>
                  <a:gd name="T4" fmla="*/ 343860 w 40"/>
                  <a:gd name="T5" fmla="*/ 0 h 34"/>
                  <a:gd name="T6" fmla="*/ 7467231 w 40"/>
                  <a:gd name="T7" fmla="*/ 36761 h 34"/>
                  <a:gd name="T8" fmla="*/ 0 w 40"/>
                  <a:gd name="T9" fmla="*/ 64729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34"/>
                  <a:gd name="T17" fmla="*/ 40 w 40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34">
                    <a:moveTo>
                      <a:pt x="0" y="34"/>
                    </a:moveTo>
                    <a:lnTo>
                      <a:pt x="6" y="17"/>
                    </a:lnTo>
                    <a:lnTo>
                      <a:pt x="2" y="0"/>
                    </a:lnTo>
                    <a:lnTo>
                      <a:pt x="40" y="19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7" name="Rectangle 82">
                <a:extLst>
                  <a:ext uri="{FF2B5EF4-FFF2-40B4-BE49-F238E27FC236}">
                    <a16:creationId xmlns:a16="http://schemas.microsoft.com/office/drawing/2014/main" id="{C9A3FEA4-D133-42B8-B0FE-CBA5F3AA3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444"/>
                <a:ext cx="243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58" name="Rectangle 83">
                <a:extLst>
                  <a:ext uri="{FF2B5EF4-FFF2-40B4-BE49-F238E27FC236}">
                    <a16:creationId xmlns:a16="http://schemas.microsoft.com/office/drawing/2014/main" id="{F91525D2-6B76-4AC6-A866-359402826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423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Data</a:t>
                </a:r>
                <a:endParaRPr lang="en-US" altLang="en-US" sz="2700" b="1"/>
              </a:p>
            </p:txBody>
          </p:sp>
        </p:grpSp>
        <p:sp>
          <p:nvSpPr>
            <p:cNvPr id="39956" name="Rectangle 84">
              <a:extLst>
                <a:ext uri="{FF2B5EF4-FFF2-40B4-BE49-F238E27FC236}">
                  <a16:creationId xmlns:a16="http://schemas.microsoft.com/office/drawing/2014/main" id="{DD629B45-F410-43B3-9F9E-5CA5884E8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975" y="1381125"/>
              <a:ext cx="56197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8934" name="Rectangle 85">
              <a:extLst>
                <a:ext uri="{FF2B5EF4-FFF2-40B4-BE49-F238E27FC236}">
                  <a16:creationId xmlns:a16="http://schemas.microsoft.com/office/drawing/2014/main" id="{D15F5B2A-7AC0-45A7-BCE2-D8C8BBABA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250" y="1314450"/>
              <a:ext cx="509587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>
                  <a:solidFill>
                    <a:schemeClr val="tx2"/>
                  </a:solidFill>
                </a:rPr>
                <a:t>Server</a:t>
              </a:r>
              <a:endParaRPr lang="en-US" altLang="x-none" sz="2100" b="1">
                <a:solidFill>
                  <a:schemeClr val="tx2"/>
                </a:solidFill>
              </a:endParaRPr>
            </a:p>
          </p:txBody>
        </p:sp>
        <p:sp>
          <p:nvSpPr>
            <p:cNvPr id="39958" name="Rectangle 86">
              <a:extLst>
                <a:ext uri="{FF2B5EF4-FFF2-40B4-BE49-F238E27FC236}">
                  <a16:creationId xmlns:a16="http://schemas.microsoft.com/office/drawing/2014/main" id="{FB02353B-536B-401E-89C8-97DB407A2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700" y="2722563"/>
              <a:ext cx="53022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8936" name="Rectangle 87">
              <a:extLst>
                <a:ext uri="{FF2B5EF4-FFF2-40B4-BE49-F238E27FC236}">
                  <a16:creationId xmlns:a16="http://schemas.microsoft.com/office/drawing/2014/main" id="{480662DD-D835-4DA2-87E4-02AB4D692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700" y="2628900"/>
              <a:ext cx="441325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>
                  <a:solidFill>
                    <a:schemeClr val="tx2"/>
                  </a:solidFill>
                </a:rPr>
                <a:t>Client</a:t>
              </a:r>
              <a:endParaRPr lang="en-US" altLang="x-none" sz="2100" b="1">
                <a:solidFill>
                  <a:schemeClr val="tx2"/>
                </a:solidFill>
              </a:endParaRPr>
            </a:p>
          </p:txBody>
        </p:sp>
        <p:sp>
          <p:nvSpPr>
            <p:cNvPr id="39960" name="Rectangle 88">
              <a:extLst>
                <a:ext uri="{FF2B5EF4-FFF2-40B4-BE49-F238E27FC236}">
                  <a16:creationId xmlns:a16="http://schemas.microsoft.com/office/drawing/2014/main" id="{BFEEACC7-F4BA-4203-9DBF-8D41C64A2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2493963"/>
              <a:ext cx="844550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9961" name="Rectangle 89">
              <a:extLst>
                <a:ext uri="{FF2B5EF4-FFF2-40B4-BE49-F238E27FC236}">
                  <a16:creationId xmlns:a16="http://schemas.microsoft.com/office/drawing/2014/main" id="{A8751086-342B-4538-9792-865A6ED09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2489200"/>
              <a:ext cx="460375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listen()</a:t>
              </a:r>
              <a:endParaRPr lang="en-US" altLang="en-US" sz="2400" b="1"/>
            </a:p>
          </p:txBody>
        </p:sp>
        <p:sp>
          <p:nvSpPr>
            <p:cNvPr id="39962" name="Line 90">
              <a:extLst>
                <a:ext uri="{FF2B5EF4-FFF2-40B4-BE49-F238E27FC236}">
                  <a16:creationId xmlns:a16="http://schemas.microsoft.com/office/drawing/2014/main" id="{BC76D916-F972-40F0-A3F5-8D58EC283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75" y="2281238"/>
              <a:ext cx="3175" cy="96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Freeform 91">
              <a:extLst>
                <a:ext uri="{FF2B5EF4-FFF2-40B4-BE49-F238E27FC236}">
                  <a16:creationId xmlns:a16="http://schemas.microsoft.com/office/drawing/2014/main" id="{455701E9-ABBF-4D6C-A404-265260A25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525" y="2359025"/>
              <a:ext cx="65088" cy="61913"/>
            </a:xfrm>
            <a:custGeom>
              <a:avLst/>
              <a:gdLst>
                <a:gd name="T0" fmla="*/ 0 w 34"/>
                <a:gd name="T1" fmla="*/ 0 h 38"/>
                <a:gd name="T2" fmla="*/ 2147483646 w 34"/>
                <a:gd name="T3" fmla="*/ 2147483646 h 38"/>
                <a:gd name="T4" fmla="*/ 2147483646 w 34"/>
                <a:gd name="T5" fmla="*/ 0 h 38"/>
                <a:gd name="T6" fmla="*/ 2147483646 w 34"/>
                <a:gd name="T7" fmla="*/ 2147483646 h 38"/>
                <a:gd name="T8" fmla="*/ 0 w 34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8"/>
                <a:gd name="T17" fmla="*/ 34 w 34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8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Line 92">
              <a:extLst>
                <a:ext uri="{FF2B5EF4-FFF2-40B4-BE49-F238E27FC236}">
                  <a16:creationId xmlns:a16="http://schemas.microsoft.com/office/drawing/2014/main" id="{74DE0971-A770-4067-A93C-F5C4EF868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75" y="2693988"/>
              <a:ext cx="3175" cy="95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5" name="Freeform 93">
              <a:extLst>
                <a:ext uri="{FF2B5EF4-FFF2-40B4-BE49-F238E27FC236}">
                  <a16:creationId xmlns:a16="http://schemas.microsoft.com/office/drawing/2014/main" id="{32461865-D79F-4FD7-AC3D-4225AF699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525" y="2768600"/>
              <a:ext cx="65088" cy="66675"/>
            </a:xfrm>
            <a:custGeom>
              <a:avLst/>
              <a:gdLst>
                <a:gd name="T0" fmla="*/ 0 w 34"/>
                <a:gd name="T1" fmla="*/ 0 h 41"/>
                <a:gd name="T2" fmla="*/ 2147483646 w 34"/>
                <a:gd name="T3" fmla="*/ 2147483646 h 41"/>
                <a:gd name="T4" fmla="*/ 2147483646 w 34"/>
                <a:gd name="T5" fmla="*/ 0 h 41"/>
                <a:gd name="T6" fmla="*/ 2147483646 w 34"/>
                <a:gd name="T7" fmla="*/ 2147483646 h 41"/>
                <a:gd name="T8" fmla="*/ 0 w 34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1"/>
                <a:gd name="T17" fmla="*/ 34 w 3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1">
                  <a:moveTo>
                    <a:pt x="0" y="0"/>
                  </a:moveTo>
                  <a:lnTo>
                    <a:pt x="17" y="8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6" name="Rectangle 94">
              <a:extLst>
                <a:ext uri="{FF2B5EF4-FFF2-40B4-BE49-F238E27FC236}">
                  <a16:creationId xmlns:a16="http://schemas.microsoft.com/office/drawing/2014/main" id="{182A2ACA-2401-4120-B123-0459C1F56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2919413"/>
              <a:ext cx="844550" cy="176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9967" name="Rectangle 95">
              <a:extLst>
                <a:ext uri="{FF2B5EF4-FFF2-40B4-BE49-F238E27FC236}">
                  <a16:creationId xmlns:a16="http://schemas.microsoft.com/office/drawing/2014/main" id="{680CC339-D590-4F3A-9DCE-0981C73C4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2916238"/>
              <a:ext cx="55403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accept()</a:t>
              </a:r>
              <a:endParaRPr lang="en-US" altLang="en-US" sz="2400" b="1"/>
            </a:p>
          </p:txBody>
        </p:sp>
        <p:grpSp>
          <p:nvGrpSpPr>
            <p:cNvPr id="39968" name="Group 96">
              <a:extLst>
                <a:ext uri="{FF2B5EF4-FFF2-40B4-BE49-F238E27FC236}">
                  <a16:creationId xmlns:a16="http://schemas.microsoft.com/office/drawing/2014/main" id="{BA8DFABE-C801-402F-8311-58C6A31319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3100" y="3121025"/>
              <a:ext cx="642938" cy="309563"/>
              <a:chOff x="1392" y="2429"/>
              <a:chExt cx="540" cy="260"/>
            </a:xfrm>
          </p:grpSpPr>
          <p:sp>
            <p:nvSpPr>
              <p:cNvPr id="40031" name="Rectangle 97">
                <a:extLst>
                  <a:ext uri="{FF2B5EF4-FFF2-40B4-BE49-F238E27FC236}">
                    <a16:creationId xmlns:a16="http://schemas.microsoft.com/office/drawing/2014/main" id="{744FA806-ACCE-47E1-B8DB-6EB5F5A7E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534"/>
                <a:ext cx="54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Blocks</a:t>
                </a:r>
                <a:endParaRPr lang="en-US" altLang="en-US" sz="2400" b="1"/>
              </a:p>
            </p:txBody>
          </p:sp>
          <p:sp>
            <p:nvSpPr>
              <p:cNvPr id="40032" name="Line 98">
                <a:extLst>
                  <a:ext uri="{FF2B5EF4-FFF2-40B4-BE49-F238E27FC236}">
                    <a16:creationId xmlns:a16="http://schemas.microsoft.com/office/drawing/2014/main" id="{850388D7-661B-46F1-95C7-B16AA4BAC7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2429"/>
                <a:ext cx="2" cy="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3" name="Freeform 99">
                <a:extLst>
                  <a:ext uri="{FF2B5EF4-FFF2-40B4-BE49-F238E27FC236}">
                    <a16:creationId xmlns:a16="http://schemas.microsoft.com/office/drawing/2014/main" id="{817F11B1-173F-43C9-AACD-8550660C6C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" y="2492"/>
                <a:ext cx="55" cy="55"/>
              </a:xfrm>
              <a:custGeom>
                <a:avLst/>
                <a:gdLst>
                  <a:gd name="T0" fmla="*/ 0 w 34"/>
                  <a:gd name="T1" fmla="*/ 0 h 41"/>
                  <a:gd name="T2" fmla="*/ 2803536 w 34"/>
                  <a:gd name="T3" fmla="*/ 9437 h 41"/>
                  <a:gd name="T4" fmla="*/ 5678852 w 34"/>
                  <a:gd name="T5" fmla="*/ 0 h 41"/>
                  <a:gd name="T6" fmla="*/ 2803536 w 34"/>
                  <a:gd name="T7" fmla="*/ 63536 h 41"/>
                  <a:gd name="T8" fmla="*/ 0 w 34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41"/>
                  <a:gd name="T17" fmla="*/ 34 w 34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41">
                    <a:moveTo>
                      <a:pt x="0" y="0"/>
                    </a:moveTo>
                    <a:lnTo>
                      <a:pt x="17" y="6"/>
                    </a:lnTo>
                    <a:lnTo>
                      <a:pt x="34" y="0"/>
                    </a:lnTo>
                    <a:lnTo>
                      <a:pt x="17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69" name="Group 100">
              <a:extLst>
                <a:ext uri="{FF2B5EF4-FFF2-40B4-BE49-F238E27FC236}">
                  <a16:creationId xmlns:a16="http://schemas.microsoft.com/office/drawing/2014/main" id="{29A0C314-0B74-4C47-8BE8-FC68E7B49B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9588" y="4140200"/>
              <a:ext cx="871537" cy="412750"/>
              <a:chOff x="1255" y="3285"/>
              <a:chExt cx="731" cy="347"/>
            </a:xfrm>
          </p:grpSpPr>
          <p:sp>
            <p:nvSpPr>
              <p:cNvPr id="40026" name="Line 101">
                <a:extLst>
                  <a:ext uri="{FF2B5EF4-FFF2-40B4-BE49-F238E27FC236}">
                    <a16:creationId xmlns:a16="http://schemas.microsoft.com/office/drawing/2014/main" id="{ED5F926F-CA7C-4A08-86AD-DDA1AB0048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3285"/>
                <a:ext cx="2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27" name="Freeform 102">
                <a:extLst>
                  <a:ext uri="{FF2B5EF4-FFF2-40B4-BE49-F238E27FC236}">
                    <a16:creationId xmlns:a16="http://schemas.microsoft.com/office/drawing/2014/main" id="{C3FA6A98-3350-4A9F-9719-ABED71D42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" y="3350"/>
                <a:ext cx="55" cy="54"/>
              </a:xfrm>
              <a:custGeom>
                <a:avLst/>
                <a:gdLst>
                  <a:gd name="T0" fmla="*/ 0 w 34"/>
                  <a:gd name="T1" fmla="*/ 0 h 40"/>
                  <a:gd name="T2" fmla="*/ 2803536 w 34"/>
                  <a:gd name="T3" fmla="*/ 10855 h 40"/>
                  <a:gd name="T4" fmla="*/ 5678852 w 34"/>
                  <a:gd name="T5" fmla="*/ 0 h 40"/>
                  <a:gd name="T6" fmla="*/ 2803536 w 34"/>
                  <a:gd name="T7" fmla="*/ 72924 h 40"/>
                  <a:gd name="T8" fmla="*/ 0 w 34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40"/>
                  <a:gd name="T17" fmla="*/ 34 w 34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40">
                    <a:moveTo>
                      <a:pt x="0" y="0"/>
                    </a:moveTo>
                    <a:lnTo>
                      <a:pt x="17" y="6"/>
                    </a:lnTo>
                    <a:lnTo>
                      <a:pt x="34" y="0"/>
                    </a:lnTo>
                    <a:lnTo>
                      <a:pt x="17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28" name="Rectangle 103">
                <a:extLst>
                  <a:ext uri="{FF2B5EF4-FFF2-40B4-BE49-F238E27FC236}">
                    <a16:creationId xmlns:a16="http://schemas.microsoft.com/office/drawing/2014/main" id="{25BC75A7-716A-4672-8E87-E7586C6AA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3472"/>
                <a:ext cx="631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29" name="Rectangle 104">
                <a:extLst>
                  <a:ext uri="{FF2B5EF4-FFF2-40B4-BE49-F238E27FC236}">
                    <a16:creationId xmlns:a16="http://schemas.microsoft.com/office/drawing/2014/main" id="{A1AC0556-B2A0-440A-9ED4-D5BB4A92B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3472"/>
                <a:ext cx="35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write()</a:t>
                </a:r>
                <a:endParaRPr lang="en-US" altLang="en-US" sz="2400" b="1"/>
              </a:p>
            </p:txBody>
          </p:sp>
          <p:sp>
            <p:nvSpPr>
              <p:cNvPr id="40030" name="Rectangle 105">
                <a:extLst>
                  <a:ext uri="{FF2B5EF4-FFF2-40B4-BE49-F238E27FC236}">
                    <a16:creationId xmlns:a16="http://schemas.microsoft.com/office/drawing/2014/main" id="{3ACF4E98-F23F-4933-B369-FB81A599B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3407"/>
                <a:ext cx="710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970" name="Rectangle 107">
              <a:extLst>
                <a:ext uri="{FF2B5EF4-FFF2-40B4-BE49-F238E27FC236}">
                  <a16:creationId xmlns:a16="http://schemas.microsoft.com/office/drawing/2014/main" id="{7ABBA6D2-D706-4515-A082-477CBE1F8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600" y="3473450"/>
              <a:ext cx="941388" cy="17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9971" name="Rectangle 108">
              <a:extLst>
                <a:ext uri="{FF2B5EF4-FFF2-40B4-BE49-F238E27FC236}">
                  <a16:creationId xmlns:a16="http://schemas.microsoft.com/office/drawing/2014/main" id="{E7DF25FC-C51A-42D1-B959-5D0332CFB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600" y="3468688"/>
              <a:ext cx="639763" cy="18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connect()</a:t>
              </a:r>
              <a:endParaRPr lang="en-US" altLang="en-US" sz="2400" b="1"/>
            </a:p>
          </p:txBody>
        </p:sp>
        <p:sp>
          <p:nvSpPr>
            <p:cNvPr id="39972" name="Line 110">
              <a:extLst>
                <a:ext uri="{FF2B5EF4-FFF2-40B4-BE49-F238E27FC236}">
                  <a16:creationId xmlns:a16="http://schemas.microsoft.com/office/drawing/2014/main" id="{28DA9E98-D948-40EF-BCA4-E2E20E835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5538" y="3208338"/>
              <a:ext cx="3175" cy="1476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3" name="Freeform 111">
              <a:extLst>
                <a:ext uri="{FF2B5EF4-FFF2-40B4-BE49-F238E27FC236}">
                  <a16:creationId xmlns:a16="http://schemas.microsoft.com/office/drawing/2014/main" id="{9E59BCF2-3EA5-4732-AB4B-4CF416CD4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375" y="3338513"/>
              <a:ext cx="61913" cy="63500"/>
            </a:xfrm>
            <a:custGeom>
              <a:avLst/>
              <a:gdLst>
                <a:gd name="T0" fmla="*/ 0 w 32"/>
                <a:gd name="T1" fmla="*/ 0 h 39"/>
                <a:gd name="T2" fmla="*/ 2147483646 w 32"/>
                <a:gd name="T3" fmla="*/ 2147483646 h 39"/>
                <a:gd name="T4" fmla="*/ 2147483646 w 32"/>
                <a:gd name="T5" fmla="*/ 0 h 39"/>
                <a:gd name="T6" fmla="*/ 2147483646 w 32"/>
                <a:gd name="T7" fmla="*/ 2147483646 h 39"/>
                <a:gd name="T8" fmla="*/ 0 w 3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9"/>
                <a:gd name="T17" fmla="*/ 32 w 3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9">
                  <a:moveTo>
                    <a:pt x="0" y="0"/>
                  </a:moveTo>
                  <a:lnTo>
                    <a:pt x="15" y="6"/>
                  </a:lnTo>
                  <a:lnTo>
                    <a:pt x="32" y="0"/>
                  </a:lnTo>
                  <a:lnTo>
                    <a:pt x="15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4" name="Rectangle 112">
              <a:extLst>
                <a:ext uri="{FF2B5EF4-FFF2-40B4-BE49-F238E27FC236}">
                  <a16:creationId xmlns:a16="http://schemas.microsoft.com/office/drawing/2014/main" id="{F107EE23-B419-43AD-B74A-A14E2FDE3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1188" y="3575050"/>
              <a:ext cx="23812" cy="15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9975" name="Freeform 113">
              <a:extLst>
                <a:ext uri="{FF2B5EF4-FFF2-40B4-BE49-F238E27FC236}">
                  <a16:creationId xmlns:a16="http://schemas.microsoft.com/office/drawing/2014/main" id="{D419D7CB-99F2-4491-B63E-7EE63995D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075" y="3548063"/>
              <a:ext cx="103188" cy="69850"/>
            </a:xfrm>
            <a:custGeom>
              <a:avLst/>
              <a:gdLst>
                <a:gd name="T0" fmla="*/ 0 w 54"/>
                <a:gd name="T1" fmla="*/ 2147483646 h 44"/>
                <a:gd name="T2" fmla="*/ 2147483646 w 54"/>
                <a:gd name="T3" fmla="*/ 2147483646 h 44"/>
                <a:gd name="T4" fmla="*/ 0 w 54"/>
                <a:gd name="T5" fmla="*/ 0 h 44"/>
                <a:gd name="T6" fmla="*/ 2147483646 w 54"/>
                <a:gd name="T7" fmla="*/ 2147483646 h 44"/>
                <a:gd name="T8" fmla="*/ 0 w 54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44"/>
                <a:gd name="T17" fmla="*/ 54 w 5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44">
                  <a:moveTo>
                    <a:pt x="0" y="44"/>
                  </a:moveTo>
                  <a:lnTo>
                    <a:pt x="8" y="21"/>
                  </a:lnTo>
                  <a:lnTo>
                    <a:pt x="0" y="0"/>
                  </a:lnTo>
                  <a:lnTo>
                    <a:pt x="54" y="2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76" name="Group 114">
              <a:extLst>
                <a:ext uri="{FF2B5EF4-FFF2-40B4-BE49-F238E27FC236}">
                  <a16:creationId xmlns:a16="http://schemas.microsoft.com/office/drawing/2014/main" id="{1224EC36-93BA-4AF6-BBA5-5C69F08274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4088" y="3273425"/>
              <a:ext cx="2136775" cy="368300"/>
              <a:chOff x="1628" y="2557"/>
              <a:chExt cx="1795" cy="310"/>
            </a:xfrm>
          </p:grpSpPr>
          <p:sp>
            <p:nvSpPr>
              <p:cNvPr id="39997" name="Rectangle 115">
                <a:extLst>
                  <a:ext uri="{FF2B5EF4-FFF2-40B4-BE49-F238E27FC236}">
                    <a16:creationId xmlns:a16="http://schemas.microsoft.com/office/drawing/2014/main" id="{2F26403B-F983-4AD8-81A8-F1447D7D7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5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98" name="Rectangle 116">
                <a:extLst>
                  <a:ext uri="{FF2B5EF4-FFF2-40B4-BE49-F238E27FC236}">
                    <a16:creationId xmlns:a16="http://schemas.microsoft.com/office/drawing/2014/main" id="{844BFD5C-16E0-4B07-8141-96201B89E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99" name="Rectangle 117">
                <a:extLst>
                  <a:ext uri="{FF2B5EF4-FFF2-40B4-BE49-F238E27FC236}">
                    <a16:creationId xmlns:a16="http://schemas.microsoft.com/office/drawing/2014/main" id="{05FA971D-C4C4-4EFC-921B-6E8CC0C13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7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00" name="Rectangle 118">
                <a:extLst>
                  <a:ext uri="{FF2B5EF4-FFF2-40B4-BE49-F238E27FC236}">
                    <a16:creationId xmlns:a16="http://schemas.microsoft.com/office/drawing/2014/main" id="{2650A519-74E3-42EB-8AF1-EB8F0039D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01" name="Rectangle 119">
                <a:extLst>
                  <a:ext uri="{FF2B5EF4-FFF2-40B4-BE49-F238E27FC236}">
                    <a16:creationId xmlns:a16="http://schemas.microsoft.com/office/drawing/2014/main" id="{6F583F97-F7A8-4840-A3BC-40E595B1B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02" name="Rectangle 120">
                <a:extLst>
                  <a:ext uri="{FF2B5EF4-FFF2-40B4-BE49-F238E27FC236}">
                    <a16:creationId xmlns:a16="http://schemas.microsoft.com/office/drawing/2014/main" id="{4ECF6C28-F156-4EBA-9874-24814149B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2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03" name="Rectangle 121">
                <a:extLst>
                  <a:ext uri="{FF2B5EF4-FFF2-40B4-BE49-F238E27FC236}">
                    <a16:creationId xmlns:a16="http://schemas.microsoft.com/office/drawing/2014/main" id="{A6C1690A-3705-4823-AE9D-77AA4A0D2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2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04" name="Rectangle 122">
                <a:extLst>
                  <a:ext uri="{FF2B5EF4-FFF2-40B4-BE49-F238E27FC236}">
                    <a16:creationId xmlns:a16="http://schemas.microsoft.com/office/drawing/2014/main" id="{8B30740D-84B0-4218-B87F-F6048DBB5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3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05" name="Rectangle 123">
                <a:extLst>
                  <a:ext uri="{FF2B5EF4-FFF2-40B4-BE49-F238E27FC236}">
                    <a16:creationId xmlns:a16="http://schemas.microsoft.com/office/drawing/2014/main" id="{4505A54A-8788-4BCD-B456-0FEB2DA8E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06" name="Rectangle 124">
                <a:extLst>
                  <a:ext uri="{FF2B5EF4-FFF2-40B4-BE49-F238E27FC236}">
                    <a16:creationId xmlns:a16="http://schemas.microsoft.com/office/drawing/2014/main" id="{A835C22A-34D8-40BE-8356-E1AC31F9B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2811"/>
                <a:ext cx="14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07" name="Rectangle 125">
                <a:extLst>
                  <a:ext uri="{FF2B5EF4-FFF2-40B4-BE49-F238E27FC236}">
                    <a16:creationId xmlns:a16="http://schemas.microsoft.com/office/drawing/2014/main" id="{0E83050E-5DCC-4CF1-A0C5-57CA94231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" y="2811"/>
                <a:ext cx="15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08" name="Rectangle 126">
                <a:extLst>
                  <a:ext uri="{FF2B5EF4-FFF2-40B4-BE49-F238E27FC236}">
                    <a16:creationId xmlns:a16="http://schemas.microsoft.com/office/drawing/2014/main" id="{B5C91BF3-50CC-413B-BF9B-4A00D930E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8" y="2811"/>
                <a:ext cx="17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09" name="Rectangle 127">
                <a:extLst>
                  <a:ext uri="{FF2B5EF4-FFF2-40B4-BE49-F238E27FC236}">
                    <a16:creationId xmlns:a16="http://schemas.microsoft.com/office/drawing/2014/main" id="{CDA65816-FBC7-4476-9530-DB29ED7B9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10" name="Rectangle 128">
                <a:extLst>
                  <a:ext uri="{FF2B5EF4-FFF2-40B4-BE49-F238E27FC236}">
                    <a16:creationId xmlns:a16="http://schemas.microsoft.com/office/drawing/2014/main" id="{96624293-2004-4819-9310-C4C139B86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2" y="2811"/>
                <a:ext cx="14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11" name="Rectangle 129">
                <a:extLst>
                  <a:ext uri="{FF2B5EF4-FFF2-40B4-BE49-F238E27FC236}">
                    <a16:creationId xmlns:a16="http://schemas.microsoft.com/office/drawing/2014/main" id="{57C6A7AC-CA87-4436-8087-A775D10C9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3" y="2811"/>
                <a:ext cx="15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12" name="Rectangle 130">
                <a:extLst>
                  <a:ext uri="{FF2B5EF4-FFF2-40B4-BE49-F238E27FC236}">
                    <a16:creationId xmlns:a16="http://schemas.microsoft.com/office/drawing/2014/main" id="{D636642E-6630-46FA-9EA2-65F2660E2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2811"/>
                <a:ext cx="17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13" name="Rectangle 131">
                <a:extLst>
                  <a:ext uri="{FF2B5EF4-FFF2-40B4-BE49-F238E27FC236}">
                    <a16:creationId xmlns:a16="http://schemas.microsoft.com/office/drawing/2014/main" id="{F0038406-426B-485E-A057-A9FC00820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14" name="Rectangle 132">
                <a:extLst>
                  <a:ext uri="{FF2B5EF4-FFF2-40B4-BE49-F238E27FC236}">
                    <a16:creationId xmlns:a16="http://schemas.microsoft.com/office/drawing/2014/main" id="{85E9FD84-7C8B-476D-A1F9-644551E69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7" y="2811"/>
                <a:ext cx="14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15" name="Rectangle 133">
                <a:extLst>
                  <a:ext uri="{FF2B5EF4-FFF2-40B4-BE49-F238E27FC236}">
                    <a16:creationId xmlns:a16="http://schemas.microsoft.com/office/drawing/2014/main" id="{64ED43EB-1E7F-4892-B4D1-623E9B2FA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2811"/>
                <a:ext cx="15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16" name="Rectangle 134">
                <a:extLst>
                  <a:ext uri="{FF2B5EF4-FFF2-40B4-BE49-F238E27FC236}">
                    <a16:creationId xmlns:a16="http://schemas.microsoft.com/office/drawing/2014/main" id="{FE036BF9-9C88-4265-B0B8-844787DD8E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8" y="2811"/>
                <a:ext cx="17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17" name="Rectangle 135">
                <a:extLst>
                  <a:ext uri="{FF2B5EF4-FFF2-40B4-BE49-F238E27FC236}">
                    <a16:creationId xmlns:a16="http://schemas.microsoft.com/office/drawing/2014/main" id="{2F3C0F76-6369-47EA-BC7D-464A355A0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7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18" name="Rectangle 136">
                <a:extLst>
                  <a:ext uri="{FF2B5EF4-FFF2-40B4-BE49-F238E27FC236}">
                    <a16:creationId xmlns:a16="http://schemas.microsoft.com/office/drawing/2014/main" id="{42439D37-9C25-41D3-8B7E-7D623C378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19" name="Rectangle 137">
                <a:extLst>
                  <a:ext uri="{FF2B5EF4-FFF2-40B4-BE49-F238E27FC236}">
                    <a16:creationId xmlns:a16="http://schemas.microsoft.com/office/drawing/2014/main" id="{71BBE1B9-8502-40DB-8567-A7966038D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0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20" name="Rectangle 138">
                <a:extLst>
                  <a:ext uri="{FF2B5EF4-FFF2-40B4-BE49-F238E27FC236}">
                    <a16:creationId xmlns:a16="http://schemas.microsoft.com/office/drawing/2014/main" id="{145B71BD-B7EC-461E-92EC-A9F686100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21" name="Rectangle 139">
                <a:extLst>
                  <a:ext uri="{FF2B5EF4-FFF2-40B4-BE49-F238E27FC236}">
                    <a16:creationId xmlns:a16="http://schemas.microsoft.com/office/drawing/2014/main" id="{0FE12DD6-9D26-4CBD-8107-B715C9D75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22" name="Rectangle 140">
                <a:extLst>
                  <a:ext uri="{FF2B5EF4-FFF2-40B4-BE49-F238E27FC236}">
                    <a16:creationId xmlns:a16="http://schemas.microsoft.com/office/drawing/2014/main" id="{64CF4AFD-5649-4382-AADF-E56547ECB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23" name="Freeform 141">
                <a:extLst>
                  <a:ext uri="{FF2B5EF4-FFF2-40B4-BE49-F238E27FC236}">
                    <a16:creationId xmlns:a16="http://schemas.microsoft.com/office/drawing/2014/main" id="{BFA31987-798F-4D0C-B326-FAC2E353B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" y="2788"/>
                <a:ext cx="86" cy="59"/>
              </a:xfrm>
              <a:custGeom>
                <a:avLst/>
                <a:gdLst>
                  <a:gd name="T0" fmla="*/ 9560424 w 53"/>
                  <a:gd name="T1" fmla="*/ 0 h 44"/>
                  <a:gd name="T2" fmla="*/ 8337919 w 53"/>
                  <a:gd name="T3" fmla="*/ 32284 h 44"/>
                  <a:gd name="T4" fmla="*/ 9560424 w 53"/>
                  <a:gd name="T5" fmla="*/ 67201 h 44"/>
                  <a:gd name="T6" fmla="*/ 0 w 53"/>
                  <a:gd name="T7" fmla="*/ 32284 h 44"/>
                  <a:gd name="T8" fmla="*/ 9560424 w 53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44"/>
                  <a:gd name="T17" fmla="*/ 53 w 5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44">
                    <a:moveTo>
                      <a:pt x="53" y="0"/>
                    </a:moveTo>
                    <a:lnTo>
                      <a:pt x="46" y="21"/>
                    </a:lnTo>
                    <a:lnTo>
                      <a:pt x="53" y="44"/>
                    </a:lnTo>
                    <a:lnTo>
                      <a:pt x="0" y="21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24" name="Rectangle 142">
                <a:extLst>
                  <a:ext uri="{FF2B5EF4-FFF2-40B4-BE49-F238E27FC236}">
                    <a16:creationId xmlns:a16="http://schemas.microsoft.com/office/drawing/2014/main" id="{D139C525-A5DA-4AED-971F-8FAC3F16A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2676"/>
                <a:ext cx="9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25" name="Rectangle 143">
                <a:extLst>
                  <a:ext uri="{FF2B5EF4-FFF2-40B4-BE49-F238E27FC236}">
                    <a16:creationId xmlns:a16="http://schemas.microsoft.com/office/drawing/2014/main" id="{B0A6B901-6128-48ED-A911-2A52B7FFA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" y="2557"/>
                <a:ext cx="805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Connect negotiation</a:t>
                </a:r>
                <a:endParaRPr lang="en-US" altLang="en-US" sz="2400" b="1"/>
              </a:p>
            </p:txBody>
          </p:sp>
        </p:grpSp>
        <p:grpSp>
          <p:nvGrpSpPr>
            <p:cNvPr id="39977" name="Group 144">
              <a:extLst>
                <a:ext uri="{FF2B5EF4-FFF2-40B4-BE49-F238E27FC236}">
                  <a16:creationId xmlns:a16="http://schemas.microsoft.com/office/drawing/2014/main" id="{A758131D-A3DF-41A9-B03A-C21FA06E46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8025" y="3660775"/>
              <a:ext cx="869950" cy="425450"/>
              <a:chOff x="3555" y="2882"/>
              <a:chExt cx="730" cy="358"/>
            </a:xfrm>
          </p:grpSpPr>
          <p:sp>
            <p:nvSpPr>
              <p:cNvPr id="39992" name="Rectangle 145">
                <a:extLst>
                  <a:ext uri="{FF2B5EF4-FFF2-40B4-BE49-F238E27FC236}">
                    <a16:creationId xmlns:a16="http://schemas.microsoft.com/office/drawing/2014/main" id="{3935CBA7-8997-411A-A7A0-DA8B573F9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3083"/>
                <a:ext cx="633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93" name="Rectangle 146">
                <a:extLst>
                  <a:ext uri="{FF2B5EF4-FFF2-40B4-BE49-F238E27FC236}">
                    <a16:creationId xmlns:a16="http://schemas.microsoft.com/office/drawing/2014/main" id="{1754ED96-2E4E-4336-AF41-E10B0F196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3080"/>
                <a:ext cx="35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write()</a:t>
                </a:r>
                <a:endParaRPr lang="en-US" altLang="en-US" sz="2400" b="1"/>
              </a:p>
            </p:txBody>
          </p:sp>
          <p:sp>
            <p:nvSpPr>
              <p:cNvPr id="39994" name="Rectangle 147">
                <a:extLst>
                  <a:ext uri="{FF2B5EF4-FFF2-40B4-BE49-F238E27FC236}">
                    <a16:creationId xmlns:a16="http://schemas.microsoft.com/office/drawing/2014/main" id="{8434CF31-B4F0-4006-B957-DA834638E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015"/>
                <a:ext cx="709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95" name="Line 148">
                <a:extLst>
                  <a:ext uri="{FF2B5EF4-FFF2-40B4-BE49-F238E27FC236}">
                    <a16:creationId xmlns:a16="http://schemas.microsoft.com/office/drawing/2014/main" id="{11FA3641-B895-4C30-877B-3A58603E5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5" y="2882"/>
                <a:ext cx="3" cy="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96" name="Freeform 149">
                <a:extLst>
                  <a:ext uri="{FF2B5EF4-FFF2-40B4-BE49-F238E27FC236}">
                    <a16:creationId xmlns:a16="http://schemas.microsoft.com/office/drawing/2014/main" id="{EFB29D8C-80CE-48C6-85F0-ED77B989BC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2958"/>
                <a:ext cx="52" cy="54"/>
              </a:xfrm>
              <a:custGeom>
                <a:avLst/>
                <a:gdLst>
                  <a:gd name="T0" fmla="*/ 0 w 32"/>
                  <a:gd name="T1" fmla="*/ 0 h 40"/>
                  <a:gd name="T2" fmla="*/ 2739917 w 32"/>
                  <a:gd name="T3" fmla="*/ 10855 h 40"/>
                  <a:gd name="T4" fmla="*/ 5912806 w 32"/>
                  <a:gd name="T5" fmla="*/ 0 h 40"/>
                  <a:gd name="T6" fmla="*/ 2739917 w 32"/>
                  <a:gd name="T7" fmla="*/ 72924 h 40"/>
                  <a:gd name="T8" fmla="*/ 0 w 32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0"/>
                  <a:gd name="T17" fmla="*/ 32 w 32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0">
                    <a:moveTo>
                      <a:pt x="0" y="0"/>
                    </a:moveTo>
                    <a:lnTo>
                      <a:pt x="15" y="6"/>
                    </a:lnTo>
                    <a:lnTo>
                      <a:pt x="32" y="0"/>
                    </a:lnTo>
                    <a:lnTo>
                      <a:pt x="15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78" name="Group 150">
              <a:extLst>
                <a:ext uri="{FF2B5EF4-FFF2-40B4-BE49-F238E27FC236}">
                  <a16:creationId xmlns:a16="http://schemas.microsoft.com/office/drawing/2014/main" id="{07EEE111-46FF-4ADF-BFF4-21F5B4A89C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8025" y="4097338"/>
              <a:ext cx="844550" cy="504825"/>
              <a:chOff x="3555" y="3250"/>
              <a:chExt cx="709" cy="424"/>
            </a:xfrm>
          </p:grpSpPr>
          <p:sp>
            <p:nvSpPr>
              <p:cNvPr id="39987" name="Rectangle 151">
                <a:extLst>
                  <a:ext uri="{FF2B5EF4-FFF2-40B4-BE49-F238E27FC236}">
                    <a16:creationId xmlns:a16="http://schemas.microsoft.com/office/drawing/2014/main" id="{EE71DEE7-B404-4452-83C0-DE95D9B0C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3517"/>
                <a:ext cx="551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88" name="Rectangle 152">
                <a:extLst>
                  <a:ext uri="{FF2B5EF4-FFF2-40B4-BE49-F238E27FC236}">
                    <a16:creationId xmlns:a16="http://schemas.microsoft.com/office/drawing/2014/main" id="{71410A98-5B9A-47F3-9C84-2813C7C27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3515"/>
                <a:ext cx="34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read()</a:t>
                </a:r>
                <a:endParaRPr lang="en-US" altLang="en-US" sz="2400" b="1"/>
              </a:p>
            </p:txBody>
          </p:sp>
          <p:sp>
            <p:nvSpPr>
              <p:cNvPr id="39989" name="Rectangle 153">
                <a:extLst>
                  <a:ext uri="{FF2B5EF4-FFF2-40B4-BE49-F238E27FC236}">
                    <a16:creationId xmlns:a16="http://schemas.microsoft.com/office/drawing/2014/main" id="{3545AE9C-B325-4E2C-9411-8305C7C79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449"/>
                <a:ext cx="709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90" name="Line 154">
                <a:extLst>
                  <a:ext uri="{FF2B5EF4-FFF2-40B4-BE49-F238E27FC236}">
                    <a16:creationId xmlns:a16="http://schemas.microsoft.com/office/drawing/2014/main" id="{86FDBD09-067A-4945-B97C-82D9F2895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5" y="3250"/>
                <a:ext cx="3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91" name="Freeform 155">
                <a:extLst>
                  <a:ext uri="{FF2B5EF4-FFF2-40B4-BE49-F238E27FC236}">
                    <a16:creationId xmlns:a16="http://schemas.microsoft.com/office/drawing/2014/main" id="{F3FEAC25-708C-4A65-A60B-70D6B4134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3392"/>
                <a:ext cx="52" cy="55"/>
              </a:xfrm>
              <a:custGeom>
                <a:avLst/>
                <a:gdLst>
                  <a:gd name="T0" fmla="*/ 0 w 32"/>
                  <a:gd name="T1" fmla="*/ 0 h 40"/>
                  <a:gd name="T2" fmla="*/ 2739917 w 32"/>
                  <a:gd name="T3" fmla="*/ 21440 h 40"/>
                  <a:gd name="T4" fmla="*/ 5912806 w 32"/>
                  <a:gd name="T5" fmla="*/ 0 h 40"/>
                  <a:gd name="T6" fmla="*/ 2739917 w 32"/>
                  <a:gd name="T7" fmla="*/ 115429 h 40"/>
                  <a:gd name="T8" fmla="*/ 0 w 32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0"/>
                  <a:gd name="T17" fmla="*/ 32 w 32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0">
                    <a:moveTo>
                      <a:pt x="0" y="0"/>
                    </a:moveTo>
                    <a:lnTo>
                      <a:pt x="15" y="7"/>
                    </a:lnTo>
                    <a:lnTo>
                      <a:pt x="32" y="0"/>
                    </a:lnTo>
                    <a:lnTo>
                      <a:pt x="15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79" name="Group 156">
              <a:extLst>
                <a:ext uri="{FF2B5EF4-FFF2-40B4-BE49-F238E27FC236}">
                  <a16:creationId xmlns:a16="http://schemas.microsoft.com/office/drawing/2014/main" id="{1336BE46-C0C0-491D-B6F3-904917B6A1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9588" y="4572000"/>
              <a:ext cx="871537" cy="379413"/>
              <a:chOff x="535" y="3648"/>
              <a:chExt cx="731" cy="319"/>
            </a:xfrm>
          </p:grpSpPr>
          <p:grpSp>
            <p:nvGrpSpPr>
              <p:cNvPr id="39982" name="Group 157">
                <a:extLst>
                  <a:ext uri="{FF2B5EF4-FFF2-40B4-BE49-F238E27FC236}">
                    <a16:creationId xmlns:a16="http://schemas.microsoft.com/office/drawing/2014/main" id="{6A26B270-F43F-41BA-8957-47F9CA01AF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5" y="3742"/>
                <a:ext cx="731" cy="225"/>
                <a:chOff x="535" y="3742"/>
                <a:chExt cx="731" cy="225"/>
              </a:xfrm>
            </p:grpSpPr>
            <p:sp>
              <p:nvSpPr>
                <p:cNvPr id="39984" name="Rectangle 158">
                  <a:extLst>
                    <a:ext uri="{FF2B5EF4-FFF2-40B4-BE49-F238E27FC236}">
                      <a16:creationId xmlns:a16="http://schemas.microsoft.com/office/drawing/2014/main" id="{B7A6FF17-D193-4F2D-B7E5-399AE3AAB3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3810"/>
                  <a:ext cx="631" cy="1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985" name="Rectangle 159">
                  <a:extLst>
                    <a:ext uri="{FF2B5EF4-FFF2-40B4-BE49-F238E27FC236}">
                      <a16:creationId xmlns:a16="http://schemas.microsoft.com/office/drawing/2014/main" id="{666760A1-7787-4FD8-B823-84604898E7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3807"/>
                  <a:ext cx="386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200">
                      <a:solidFill>
                        <a:srgbClr val="000000"/>
                      </a:solidFill>
                    </a:rPr>
                    <a:t>close()</a:t>
                  </a:r>
                  <a:endParaRPr lang="en-US" altLang="en-US" sz="2400" b="1"/>
                </a:p>
              </p:txBody>
            </p:sp>
            <p:sp>
              <p:nvSpPr>
                <p:cNvPr id="39986" name="Rectangle 160">
                  <a:extLst>
                    <a:ext uri="{FF2B5EF4-FFF2-40B4-BE49-F238E27FC236}">
                      <a16:creationId xmlns:a16="http://schemas.microsoft.com/office/drawing/2014/main" id="{7B15D63B-2E3C-49CE-A146-423162D25B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5" y="3742"/>
                  <a:ext cx="710" cy="225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9983" name="Line 161">
                <a:extLst>
                  <a:ext uri="{FF2B5EF4-FFF2-40B4-BE49-F238E27FC236}">
                    <a16:creationId xmlns:a16="http://schemas.microsoft.com/office/drawing/2014/main" id="{BD458029-834E-47E6-A19D-2917A11FB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64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80" name="Text Box 162">
              <a:extLst>
                <a:ext uri="{FF2B5EF4-FFF2-40B4-BE49-F238E27FC236}">
                  <a16:creationId xmlns:a16="http://schemas.microsoft.com/office/drawing/2014/main" id="{7F074EE2-6631-45F7-915A-744987569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4650" y="1359088"/>
              <a:ext cx="4972050" cy="1396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 b="1">
                  <a:solidFill>
                    <a:srgbClr val="0000CC"/>
                  </a:solidFill>
                  <a:latin typeface="Courier New" panose="02070309020205020404" pitchFamily="49" charset="0"/>
                </a:rPr>
                <a:t>connect</a:t>
              </a:r>
              <a:r>
                <a:rPr lang="en-US" altLang="en-US" sz="1500">
                  <a:solidFill>
                    <a:srgbClr val="0000CC"/>
                  </a:solidFill>
                </a:rPr>
                <a:t> </a:t>
              </a:r>
              <a:r>
                <a:rPr lang="en-US" altLang="en-US" sz="1500"/>
                <a:t>establishes a connection on the local socket with the specified descriptor to the specified remote address and port #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 b="1">
                  <a:solidFill>
                    <a:srgbClr val="0000CC"/>
                  </a:solidFill>
                  <a:latin typeface="Courier New" panose="02070309020205020404" pitchFamily="49" charset="0"/>
                </a:rPr>
                <a:t>connect</a:t>
              </a:r>
              <a:r>
                <a:rPr lang="en-US" altLang="en-US" sz="1500"/>
                <a:t> returns 0 if successful; -1 if unsuccessful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endParaRPr lang="en-US" altLang="en-US" sz="1500"/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endParaRPr lang="en-US" altLang="en-US" sz="1500"/>
            </a:p>
          </p:txBody>
        </p:sp>
        <p:sp>
          <p:nvSpPr>
            <p:cNvPr id="38958" name="Text Box 163">
              <a:extLst>
                <a:ext uri="{FF2B5EF4-FFF2-40B4-BE49-F238E27FC236}">
                  <a16:creationId xmlns:a16="http://schemas.microsoft.com/office/drawing/2014/main" id="{D4D4D02C-C8E7-4487-8305-E8675E2F2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2150" y="3086100"/>
              <a:ext cx="2000250" cy="715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 dirty="0"/>
                <a:t>Note:   </a:t>
              </a:r>
              <a:r>
                <a:rPr lang="en-US" altLang="x-none" sz="1350" b="1" dirty="0">
                  <a:solidFill>
                    <a:srgbClr val="0000CC"/>
                  </a:solidFill>
                  <a:latin typeface="Courier New" charset="0"/>
                </a:rPr>
                <a:t>connect</a:t>
              </a:r>
              <a:r>
                <a:rPr lang="en-US" altLang="x-none" sz="1350" dirty="0">
                  <a:solidFill>
                    <a:srgbClr val="0000CC"/>
                  </a:solidFill>
                </a:rPr>
                <a:t> </a:t>
              </a:r>
              <a:r>
                <a:rPr lang="en-US" altLang="x-none" sz="1350" dirty="0"/>
                <a:t>initiates TCP three-way handshake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6">
            <a:extLst>
              <a:ext uri="{FF2B5EF4-FFF2-40B4-BE49-F238E27FC236}">
                <a16:creationId xmlns:a16="http://schemas.microsoft.com/office/drawing/2014/main" id="{20D6F913-89B7-4425-8E09-A7D27B3C1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41300" y="-2047875"/>
            <a:ext cx="754380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/>
              <a:t>Socket Calls for Connection-Oriented Mode</a:t>
            </a:r>
          </a:p>
        </p:txBody>
      </p:sp>
      <p:grpSp>
        <p:nvGrpSpPr>
          <p:cNvPr id="41986" name="Group 1">
            <a:extLst>
              <a:ext uri="{FF2B5EF4-FFF2-40B4-BE49-F238E27FC236}">
                <a16:creationId xmlns:a16="http://schemas.microsoft.com/office/drawing/2014/main" id="{5EC30F3A-3BB7-4BAB-BDB4-046C9FCF8613}"/>
              </a:ext>
            </a:extLst>
          </p:cNvPr>
          <p:cNvGrpSpPr>
            <a:grpSpLocks/>
          </p:cNvGrpSpPr>
          <p:nvPr/>
        </p:nvGrpSpPr>
        <p:grpSpPr bwMode="auto">
          <a:xfrm>
            <a:off x="823913" y="238125"/>
            <a:ext cx="6515100" cy="3954463"/>
            <a:chOff x="1485900" y="1074738"/>
            <a:chExt cx="6515100" cy="3954462"/>
          </a:xfrm>
        </p:grpSpPr>
        <p:sp>
          <p:nvSpPr>
            <p:cNvPr id="41988" name="Rectangle 109">
              <a:extLst>
                <a:ext uri="{FF2B5EF4-FFF2-40B4-BE49-F238E27FC236}">
                  <a16:creationId xmlns:a16="http://schemas.microsoft.com/office/drawing/2014/main" id="{8CDA9751-EB9D-4E30-AA83-9BC0E2318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025" y="3395663"/>
              <a:ext cx="844550" cy="2667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1989" name="Rectangle 2">
              <a:extLst>
                <a:ext uri="{FF2B5EF4-FFF2-40B4-BE49-F238E27FC236}">
                  <a16:creationId xmlns:a16="http://schemas.microsoft.com/office/drawing/2014/main" id="{FF0721FC-84F9-468F-935E-5F6551B91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2841625"/>
              <a:ext cx="846137" cy="26511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1990" name="Rectangle 3">
              <a:extLst>
                <a:ext uri="{FF2B5EF4-FFF2-40B4-BE49-F238E27FC236}">
                  <a16:creationId xmlns:a16="http://schemas.microsoft.com/office/drawing/2014/main" id="{FD8E11D1-A474-49D3-896C-D3A1066A2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2416175"/>
              <a:ext cx="846137" cy="266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1991" name="Rectangle 4">
              <a:extLst>
                <a:ext uri="{FF2B5EF4-FFF2-40B4-BE49-F238E27FC236}">
                  <a16:creationId xmlns:a16="http://schemas.microsoft.com/office/drawing/2014/main" id="{1551AE09-81F9-4175-91F6-8B1D9E815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2012950"/>
              <a:ext cx="846137" cy="268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1992" name="Rectangle 5">
              <a:extLst>
                <a:ext uri="{FF2B5EF4-FFF2-40B4-BE49-F238E27FC236}">
                  <a16:creationId xmlns:a16="http://schemas.microsoft.com/office/drawing/2014/main" id="{009883C6-F858-4CFE-922E-4364606BF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1604963"/>
              <a:ext cx="846137" cy="2682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1993" name="Rectangle 7">
              <a:extLst>
                <a:ext uri="{FF2B5EF4-FFF2-40B4-BE49-F238E27FC236}">
                  <a16:creationId xmlns:a16="http://schemas.microsoft.com/office/drawing/2014/main" id="{C98A1584-1EBD-4B63-BBDF-55104B740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1685925"/>
              <a:ext cx="844550" cy="179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1994" name="Rectangle 8">
              <a:extLst>
                <a:ext uri="{FF2B5EF4-FFF2-40B4-BE49-F238E27FC236}">
                  <a16:creationId xmlns:a16="http://schemas.microsoft.com/office/drawing/2014/main" id="{174598D0-4712-4D06-BA13-4DAE131FB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1682750"/>
              <a:ext cx="5461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socket()</a:t>
              </a:r>
              <a:endParaRPr lang="en-US" altLang="en-US" sz="2400" b="1"/>
            </a:p>
          </p:txBody>
        </p:sp>
        <p:grpSp>
          <p:nvGrpSpPr>
            <p:cNvPr id="41995" name="Group 9">
              <a:extLst>
                <a:ext uri="{FF2B5EF4-FFF2-40B4-BE49-F238E27FC236}">
                  <a16:creationId xmlns:a16="http://schemas.microsoft.com/office/drawing/2014/main" id="{43F9CBA2-4004-421F-AD8E-D49491B413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8025" y="2941638"/>
              <a:ext cx="919163" cy="266700"/>
              <a:chOff x="3555" y="2278"/>
              <a:chExt cx="771" cy="225"/>
            </a:xfrm>
          </p:grpSpPr>
          <p:sp>
            <p:nvSpPr>
              <p:cNvPr id="42144" name="Rectangle 10">
                <a:extLst>
                  <a:ext uri="{FF2B5EF4-FFF2-40B4-BE49-F238E27FC236}">
                    <a16:creationId xmlns:a16="http://schemas.microsoft.com/office/drawing/2014/main" id="{7685078F-17D9-4270-9D92-44E495003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2346"/>
                <a:ext cx="709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145" name="Rectangle 11">
                <a:extLst>
                  <a:ext uri="{FF2B5EF4-FFF2-40B4-BE49-F238E27FC236}">
                    <a16:creationId xmlns:a16="http://schemas.microsoft.com/office/drawing/2014/main" id="{17DFF1EF-991F-484A-B268-9D1A8E037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2344"/>
                <a:ext cx="4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socket()</a:t>
                </a:r>
                <a:endParaRPr lang="en-US" altLang="en-US" sz="2400" b="1"/>
              </a:p>
            </p:txBody>
          </p:sp>
          <p:sp>
            <p:nvSpPr>
              <p:cNvPr id="42146" name="Rectangle 12">
                <a:extLst>
                  <a:ext uri="{FF2B5EF4-FFF2-40B4-BE49-F238E27FC236}">
                    <a16:creationId xmlns:a16="http://schemas.microsoft.com/office/drawing/2014/main" id="{4717D591-716F-41AE-9B93-F28C23F08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2278"/>
                <a:ext cx="709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1996" name="Rectangle 13">
              <a:extLst>
                <a:ext uri="{FF2B5EF4-FFF2-40B4-BE49-F238E27FC236}">
                  <a16:creationId xmlns:a16="http://schemas.microsoft.com/office/drawing/2014/main" id="{AB584707-CE6E-42BE-B9C6-DB8164325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275" y="2093913"/>
              <a:ext cx="655638" cy="176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1997" name="Rectangle 14">
              <a:extLst>
                <a:ext uri="{FF2B5EF4-FFF2-40B4-BE49-F238E27FC236}">
                  <a16:creationId xmlns:a16="http://schemas.microsoft.com/office/drawing/2014/main" id="{C4681F0B-BD77-4E69-A567-94391EB7D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513" y="2090738"/>
              <a:ext cx="3905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bind()</a:t>
              </a:r>
              <a:endParaRPr lang="en-US" altLang="en-US" sz="2400" b="1"/>
            </a:p>
          </p:txBody>
        </p:sp>
        <p:sp>
          <p:nvSpPr>
            <p:cNvPr id="41998" name="Line 15">
              <a:extLst>
                <a:ext uri="{FF2B5EF4-FFF2-40B4-BE49-F238E27FC236}">
                  <a16:creationId xmlns:a16="http://schemas.microsoft.com/office/drawing/2014/main" id="{EACCD2BB-18A1-421D-BD77-615FCBF76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75" y="1873250"/>
              <a:ext cx="3175" cy="968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9" name="Freeform 16">
              <a:extLst>
                <a:ext uri="{FF2B5EF4-FFF2-40B4-BE49-F238E27FC236}">
                  <a16:creationId xmlns:a16="http://schemas.microsoft.com/office/drawing/2014/main" id="{63A326B1-BA28-47C3-B7D0-5F2E2AAB6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525" y="1951038"/>
              <a:ext cx="65088" cy="66675"/>
            </a:xfrm>
            <a:custGeom>
              <a:avLst/>
              <a:gdLst>
                <a:gd name="T0" fmla="*/ 0 w 34"/>
                <a:gd name="T1" fmla="*/ 0 h 41"/>
                <a:gd name="T2" fmla="*/ 2147483646 w 34"/>
                <a:gd name="T3" fmla="*/ 2147483646 h 41"/>
                <a:gd name="T4" fmla="*/ 2147483646 w 34"/>
                <a:gd name="T5" fmla="*/ 0 h 41"/>
                <a:gd name="T6" fmla="*/ 2147483646 w 34"/>
                <a:gd name="T7" fmla="*/ 2147483646 h 41"/>
                <a:gd name="T8" fmla="*/ 0 w 34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1"/>
                <a:gd name="T17" fmla="*/ 34 w 3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1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0" name="Rectangle 17">
              <a:extLst>
                <a:ext uri="{FF2B5EF4-FFF2-40B4-BE49-F238E27FC236}">
                  <a16:creationId xmlns:a16="http://schemas.microsoft.com/office/drawing/2014/main" id="{412445EF-0201-412C-91BE-E747D7DD6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763" y="3289300"/>
              <a:ext cx="1570037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2001" name="Rectangle 18">
              <a:extLst>
                <a:ext uri="{FF2B5EF4-FFF2-40B4-BE49-F238E27FC236}">
                  <a16:creationId xmlns:a16="http://schemas.microsoft.com/office/drawing/2014/main" id="{413DA082-3AE7-49F5-8E84-413447037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3411538"/>
              <a:ext cx="1665288" cy="16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grpSp>
          <p:nvGrpSpPr>
            <p:cNvPr id="42002" name="Group 19">
              <a:extLst>
                <a:ext uri="{FF2B5EF4-FFF2-40B4-BE49-F238E27FC236}">
                  <a16:creationId xmlns:a16="http://schemas.microsoft.com/office/drawing/2014/main" id="{F7F1BB83-89C2-4631-93F4-8819523FC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9588" y="3544888"/>
              <a:ext cx="846137" cy="595312"/>
              <a:chOff x="1255" y="2785"/>
              <a:chExt cx="710" cy="500"/>
            </a:xfrm>
          </p:grpSpPr>
          <p:sp>
            <p:nvSpPr>
              <p:cNvPr id="42139" name="Rectangle 20">
                <a:extLst>
                  <a:ext uri="{FF2B5EF4-FFF2-40B4-BE49-F238E27FC236}">
                    <a16:creationId xmlns:a16="http://schemas.microsoft.com/office/drawing/2014/main" id="{014610F4-34DC-4AAB-864F-D18460534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4" y="3128"/>
                <a:ext cx="551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140" name="Rectangle 21">
                <a:extLst>
                  <a:ext uri="{FF2B5EF4-FFF2-40B4-BE49-F238E27FC236}">
                    <a16:creationId xmlns:a16="http://schemas.microsoft.com/office/drawing/2014/main" id="{576222C9-5C8F-4C16-9A2A-B46FC1F87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0" y="3125"/>
                <a:ext cx="34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read()</a:t>
                </a:r>
                <a:endParaRPr lang="en-US" altLang="en-US" sz="2400" b="1"/>
              </a:p>
            </p:txBody>
          </p:sp>
          <p:sp>
            <p:nvSpPr>
              <p:cNvPr id="42141" name="Rectangle 22">
                <a:extLst>
                  <a:ext uri="{FF2B5EF4-FFF2-40B4-BE49-F238E27FC236}">
                    <a16:creationId xmlns:a16="http://schemas.microsoft.com/office/drawing/2014/main" id="{F4830173-F214-4D3E-B4F2-8CC59F82B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3060"/>
                <a:ext cx="710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142" name="Line 23">
                <a:extLst>
                  <a:ext uri="{FF2B5EF4-FFF2-40B4-BE49-F238E27FC236}">
                    <a16:creationId xmlns:a16="http://schemas.microsoft.com/office/drawing/2014/main" id="{3EE704DE-509A-41EB-A2B2-7C2A4A45E1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2785"/>
                <a:ext cx="2" cy="2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43" name="Freeform 24">
                <a:extLst>
                  <a:ext uri="{FF2B5EF4-FFF2-40B4-BE49-F238E27FC236}">
                    <a16:creationId xmlns:a16="http://schemas.microsoft.com/office/drawing/2014/main" id="{E8B6B1C6-BE74-4DA5-A6CC-3B1CC7210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" y="3003"/>
                <a:ext cx="55" cy="54"/>
              </a:xfrm>
              <a:custGeom>
                <a:avLst/>
                <a:gdLst>
                  <a:gd name="T0" fmla="*/ 0 w 34"/>
                  <a:gd name="T1" fmla="*/ 0 h 40"/>
                  <a:gd name="T2" fmla="*/ 2803536 w 34"/>
                  <a:gd name="T3" fmla="*/ 8924 h 40"/>
                  <a:gd name="T4" fmla="*/ 5678852 w 34"/>
                  <a:gd name="T5" fmla="*/ 0 h 40"/>
                  <a:gd name="T6" fmla="*/ 2803536 w 34"/>
                  <a:gd name="T7" fmla="*/ 72924 h 40"/>
                  <a:gd name="T8" fmla="*/ 0 w 34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40"/>
                  <a:gd name="T17" fmla="*/ 34 w 34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40">
                    <a:moveTo>
                      <a:pt x="0" y="0"/>
                    </a:moveTo>
                    <a:lnTo>
                      <a:pt x="17" y="5"/>
                    </a:lnTo>
                    <a:lnTo>
                      <a:pt x="34" y="0"/>
                    </a:lnTo>
                    <a:lnTo>
                      <a:pt x="17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003" name="Group 25">
              <a:extLst>
                <a:ext uri="{FF2B5EF4-FFF2-40B4-BE49-F238E27FC236}">
                  <a16:creationId xmlns:a16="http://schemas.microsoft.com/office/drawing/2014/main" id="{9372804D-5AC8-4B38-A38F-9579B9716C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8025" y="4616450"/>
              <a:ext cx="869950" cy="412750"/>
              <a:chOff x="3555" y="3685"/>
              <a:chExt cx="730" cy="347"/>
            </a:xfrm>
          </p:grpSpPr>
          <p:sp>
            <p:nvSpPr>
              <p:cNvPr id="42134" name="Rectangle 26">
                <a:extLst>
                  <a:ext uri="{FF2B5EF4-FFF2-40B4-BE49-F238E27FC236}">
                    <a16:creationId xmlns:a16="http://schemas.microsoft.com/office/drawing/2014/main" id="{9DCFDAF5-A073-4222-89BF-E8CF98A5F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3875"/>
                <a:ext cx="633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135" name="Rectangle 27">
                <a:extLst>
                  <a:ext uri="{FF2B5EF4-FFF2-40B4-BE49-F238E27FC236}">
                    <a16:creationId xmlns:a16="http://schemas.microsoft.com/office/drawing/2014/main" id="{B5389E53-DB0D-45DA-9269-90CAFD2F8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3873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close()</a:t>
                </a:r>
                <a:endParaRPr lang="en-US" altLang="en-US" sz="2400" b="1"/>
              </a:p>
            </p:txBody>
          </p:sp>
          <p:sp>
            <p:nvSpPr>
              <p:cNvPr id="42136" name="Rectangle 28">
                <a:extLst>
                  <a:ext uri="{FF2B5EF4-FFF2-40B4-BE49-F238E27FC236}">
                    <a16:creationId xmlns:a16="http://schemas.microsoft.com/office/drawing/2014/main" id="{35D54BD5-1868-4939-BEE3-BA65CC509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807"/>
                <a:ext cx="709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137" name="Line 29">
                <a:extLst>
                  <a:ext uri="{FF2B5EF4-FFF2-40B4-BE49-F238E27FC236}">
                    <a16:creationId xmlns:a16="http://schemas.microsoft.com/office/drawing/2014/main" id="{72D14BD4-4A5E-4719-8DC9-1D21B2E5E9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5" y="3685"/>
                <a:ext cx="3" cy="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38" name="Freeform 30">
                <a:extLst>
                  <a:ext uri="{FF2B5EF4-FFF2-40B4-BE49-F238E27FC236}">
                    <a16:creationId xmlns:a16="http://schemas.microsoft.com/office/drawing/2014/main" id="{E68A6A65-6CD0-4790-9121-59D47C6A6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3760"/>
                <a:ext cx="52" cy="56"/>
              </a:xfrm>
              <a:custGeom>
                <a:avLst/>
                <a:gdLst>
                  <a:gd name="T0" fmla="*/ 0 w 32"/>
                  <a:gd name="T1" fmla="*/ 0 h 41"/>
                  <a:gd name="T2" fmla="*/ 2739917 w 32"/>
                  <a:gd name="T3" fmla="*/ 19167 h 41"/>
                  <a:gd name="T4" fmla="*/ 5912806 w 32"/>
                  <a:gd name="T5" fmla="*/ 0 h 41"/>
                  <a:gd name="T6" fmla="*/ 2739917 w 32"/>
                  <a:gd name="T7" fmla="*/ 99020 h 41"/>
                  <a:gd name="T8" fmla="*/ 0 w 32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1"/>
                  <a:gd name="T17" fmla="*/ 32 w 32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1">
                    <a:moveTo>
                      <a:pt x="0" y="0"/>
                    </a:moveTo>
                    <a:lnTo>
                      <a:pt x="15" y="8"/>
                    </a:lnTo>
                    <a:lnTo>
                      <a:pt x="32" y="0"/>
                    </a:lnTo>
                    <a:lnTo>
                      <a:pt x="15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004" name="Group 31">
              <a:extLst>
                <a:ext uri="{FF2B5EF4-FFF2-40B4-BE49-F238E27FC236}">
                  <a16:creationId xmlns:a16="http://schemas.microsoft.com/office/drawing/2014/main" id="{044D5268-5216-40DF-9354-DBB34AF751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2075" y="3827463"/>
              <a:ext cx="1881188" cy="242887"/>
              <a:chOff x="1971" y="3023"/>
              <a:chExt cx="1580" cy="204"/>
            </a:xfrm>
          </p:grpSpPr>
          <p:sp>
            <p:nvSpPr>
              <p:cNvPr id="42108" name="Freeform 32">
                <a:extLst>
                  <a:ext uri="{FF2B5EF4-FFF2-40B4-BE49-F238E27FC236}">
                    <a16:creationId xmlns:a16="http://schemas.microsoft.com/office/drawing/2014/main" id="{87B29150-9F2A-4910-96FD-E14B6A81F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7" y="3120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9" name="Freeform 33">
                <a:extLst>
                  <a:ext uri="{FF2B5EF4-FFF2-40B4-BE49-F238E27FC236}">
                    <a16:creationId xmlns:a16="http://schemas.microsoft.com/office/drawing/2014/main" id="{C64B6BC0-C9B9-4AFF-9DD2-2CE3DFAF7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9" y="3123"/>
                <a:ext cx="34" cy="8"/>
              </a:xfrm>
              <a:custGeom>
                <a:avLst/>
                <a:gdLst>
                  <a:gd name="T0" fmla="*/ 3566126 w 21"/>
                  <a:gd name="T1" fmla="*/ 8457 h 6"/>
                  <a:gd name="T2" fmla="*/ 3566126 w 21"/>
                  <a:gd name="T3" fmla="*/ 0 h 6"/>
                  <a:gd name="T4" fmla="*/ 0 w 21"/>
                  <a:gd name="T5" fmla="*/ 2759 h 6"/>
                  <a:gd name="T6" fmla="*/ 0 w 21"/>
                  <a:gd name="T7" fmla="*/ 8457 h 6"/>
                  <a:gd name="T8" fmla="*/ 3566126 w 21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0" name="Freeform 34">
                <a:extLst>
                  <a:ext uri="{FF2B5EF4-FFF2-40B4-BE49-F238E27FC236}">
                    <a16:creationId xmlns:a16="http://schemas.microsoft.com/office/drawing/2014/main" id="{84A02369-6E8F-4C1A-B856-B3507CA43F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1" y="3125"/>
                <a:ext cx="34" cy="10"/>
              </a:xfrm>
              <a:custGeom>
                <a:avLst/>
                <a:gdLst>
                  <a:gd name="T0" fmla="*/ 3566126 w 21"/>
                  <a:gd name="T1" fmla="*/ 49094 h 7"/>
                  <a:gd name="T2" fmla="*/ 3566126 w 21"/>
                  <a:gd name="T3" fmla="*/ 0 h 7"/>
                  <a:gd name="T4" fmla="*/ 0 w 21"/>
                  <a:gd name="T5" fmla="*/ 16839 h 7"/>
                  <a:gd name="T6" fmla="*/ 0 w 21"/>
                  <a:gd name="T7" fmla="*/ 51533 h 7"/>
                  <a:gd name="T8" fmla="*/ 3566126 w 21"/>
                  <a:gd name="T9" fmla="*/ 49094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1" name="Freeform 35">
                <a:extLst>
                  <a:ext uri="{FF2B5EF4-FFF2-40B4-BE49-F238E27FC236}">
                    <a16:creationId xmlns:a16="http://schemas.microsoft.com/office/drawing/2014/main" id="{85B13A03-6BFA-402E-962D-B8B4B804D8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" y="3131"/>
                <a:ext cx="34" cy="6"/>
              </a:xfrm>
              <a:custGeom>
                <a:avLst/>
                <a:gdLst>
                  <a:gd name="T0" fmla="*/ 3566126 w 21"/>
                  <a:gd name="T1" fmla="*/ 310 h 5"/>
                  <a:gd name="T2" fmla="*/ 3566126 w 21"/>
                  <a:gd name="T3" fmla="*/ 0 h 5"/>
                  <a:gd name="T4" fmla="*/ 0 w 21"/>
                  <a:gd name="T5" fmla="*/ 0 h 5"/>
                  <a:gd name="T6" fmla="*/ 0 w 21"/>
                  <a:gd name="T7" fmla="*/ 446 h 5"/>
                  <a:gd name="T8" fmla="*/ 3566126 w 21"/>
                  <a:gd name="T9" fmla="*/ 310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5"/>
                  <a:gd name="T17" fmla="*/ 21 w 2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5">
                    <a:moveTo>
                      <a:pt x="21" y="3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2" name="Freeform 36">
                <a:extLst>
                  <a:ext uri="{FF2B5EF4-FFF2-40B4-BE49-F238E27FC236}">
                    <a16:creationId xmlns:a16="http://schemas.microsoft.com/office/drawing/2014/main" id="{433FA4F0-48A9-4083-A8A7-D49162CF3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2" y="3133"/>
                <a:ext cx="34" cy="10"/>
              </a:xfrm>
              <a:custGeom>
                <a:avLst/>
                <a:gdLst>
                  <a:gd name="T0" fmla="*/ 3566126 w 21"/>
                  <a:gd name="T1" fmla="*/ 36073 h 7"/>
                  <a:gd name="T2" fmla="*/ 3566126 w 21"/>
                  <a:gd name="T3" fmla="*/ 0 h 7"/>
                  <a:gd name="T4" fmla="*/ 0 w 21"/>
                  <a:gd name="T5" fmla="*/ 1 h 7"/>
                  <a:gd name="T6" fmla="*/ 0 w 21"/>
                  <a:gd name="T7" fmla="*/ 51533 h 7"/>
                  <a:gd name="T8" fmla="*/ 3566126 w 21"/>
                  <a:gd name="T9" fmla="*/ 36073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21" y="5"/>
                    </a:moveTo>
                    <a:lnTo>
                      <a:pt x="21" y="0"/>
                    </a:lnTo>
                    <a:lnTo>
                      <a:pt x="0" y="1"/>
                    </a:lnTo>
                    <a:lnTo>
                      <a:pt x="0" y="7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3" name="Freeform 37">
                <a:extLst>
                  <a:ext uri="{FF2B5EF4-FFF2-40B4-BE49-F238E27FC236}">
                    <a16:creationId xmlns:a16="http://schemas.microsoft.com/office/drawing/2014/main" id="{39AC6194-77BD-4F62-B0FF-6BF5526620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4" y="3135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4" name="Freeform 38">
                <a:extLst>
                  <a:ext uri="{FF2B5EF4-FFF2-40B4-BE49-F238E27FC236}">
                    <a16:creationId xmlns:a16="http://schemas.microsoft.com/office/drawing/2014/main" id="{714A5799-A4B6-4249-B488-B66F8AC5F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6" y="3140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5" name="Freeform 39">
                <a:extLst>
                  <a:ext uri="{FF2B5EF4-FFF2-40B4-BE49-F238E27FC236}">
                    <a16:creationId xmlns:a16="http://schemas.microsoft.com/office/drawing/2014/main" id="{3D5C9105-2FE3-427F-9DC0-AD6FA2156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6" y="3146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6" name="Freeform 40">
                <a:extLst>
                  <a:ext uri="{FF2B5EF4-FFF2-40B4-BE49-F238E27FC236}">
                    <a16:creationId xmlns:a16="http://schemas.microsoft.com/office/drawing/2014/main" id="{589BC97A-E64B-4C67-AD58-ED2E1DC24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7" y="3148"/>
                <a:ext cx="34" cy="9"/>
              </a:xfrm>
              <a:custGeom>
                <a:avLst/>
                <a:gdLst>
                  <a:gd name="T0" fmla="*/ 3566126 w 21"/>
                  <a:gd name="T1" fmla="*/ 160064 h 6"/>
                  <a:gd name="T2" fmla="*/ 3566126 w 21"/>
                  <a:gd name="T3" fmla="*/ 0 h 6"/>
                  <a:gd name="T4" fmla="*/ 0 w 21"/>
                  <a:gd name="T5" fmla="*/ 59502 h 6"/>
                  <a:gd name="T6" fmla="*/ 0 w 21"/>
                  <a:gd name="T7" fmla="*/ 160064 h 6"/>
                  <a:gd name="T8" fmla="*/ 3566126 w 21"/>
                  <a:gd name="T9" fmla="*/ 160064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7" name="Freeform 41">
                <a:extLst>
                  <a:ext uri="{FF2B5EF4-FFF2-40B4-BE49-F238E27FC236}">
                    <a16:creationId xmlns:a16="http://schemas.microsoft.com/office/drawing/2014/main" id="{61652E0C-58DF-45AC-9C7B-6A49975D4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9" y="3151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8" name="Freeform 42">
                <a:extLst>
                  <a:ext uri="{FF2B5EF4-FFF2-40B4-BE49-F238E27FC236}">
                    <a16:creationId xmlns:a16="http://schemas.microsoft.com/office/drawing/2014/main" id="{CC038712-29F8-408E-AF9E-B9665B0568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1" y="3157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9" name="Freeform 43">
                <a:extLst>
                  <a:ext uri="{FF2B5EF4-FFF2-40B4-BE49-F238E27FC236}">
                    <a16:creationId xmlns:a16="http://schemas.microsoft.com/office/drawing/2014/main" id="{B67909C6-9A76-428D-AAB8-8B50739E0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1" y="3159"/>
                <a:ext cx="35" cy="10"/>
              </a:xfrm>
              <a:custGeom>
                <a:avLst/>
                <a:gdLst>
                  <a:gd name="T0" fmla="*/ 2443154 w 22"/>
                  <a:gd name="T1" fmla="*/ 36073 h 7"/>
                  <a:gd name="T2" fmla="*/ 2443154 w 22"/>
                  <a:gd name="T3" fmla="*/ 0 h 7"/>
                  <a:gd name="T4" fmla="*/ 0 w 22"/>
                  <a:gd name="T5" fmla="*/ 16839 h 7"/>
                  <a:gd name="T6" fmla="*/ 0 w 22"/>
                  <a:gd name="T7" fmla="*/ 51533 h 7"/>
                  <a:gd name="T8" fmla="*/ 2443154 w 22"/>
                  <a:gd name="T9" fmla="*/ 36073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7"/>
                  <a:gd name="T17" fmla="*/ 22 w 22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7">
                    <a:moveTo>
                      <a:pt x="22" y="5"/>
                    </a:moveTo>
                    <a:lnTo>
                      <a:pt x="22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2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0" name="Freeform 44">
                <a:extLst>
                  <a:ext uri="{FF2B5EF4-FFF2-40B4-BE49-F238E27FC236}">
                    <a16:creationId xmlns:a16="http://schemas.microsoft.com/office/drawing/2014/main" id="{79E72F34-E3F1-4351-9826-5FDE0AC7A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2" y="3165"/>
                <a:ext cx="34" cy="7"/>
              </a:xfrm>
              <a:custGeom>
                <a:avLst/>
                <a:gdLst>
                  <a:gd name="T0" fmla="*/ 3566126 w 21"/>
                  <a:gd name="T1" fmla="*/ 23398 h 5"/>
                  <a:gd name="T2" fmla="*/ 3566126 w 21"/>
                  <a:gd name="T3" fmla="*/ 0 h 5"/>
                  <a:gd name="T4" fmla="*/ 0 w 21"/>
                  <a:gd name="T5" fmla="*/ 1 h 5"/>
                  <a:gd name="T6" fmla="*/ 0 w 21"/>
                  <a:gd name="T7" fmla="*/ 23398 h 5"/>
                  <a:gd name="T8" fmla="*/ 3566126 w 21"/>
                  <a:gd name="T9" fmla="*/ 23398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5"/>
                  <a:gd name="T17" fmla="*/ 21 w 2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5">
                    <a:moveTo>
                      <a:pt x="21" y="5"/>
                    </a:moveTo>
                    <a:lnTo>
                      <a:pt x="21" y="0"/>
                    </a:lnTo>
                    <a:lnTo>
                      <a:pt x="0" y="1"/>
                    </a:lnTo>
                    <a:lnTo>
                      <a:pt x="0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1" name="Freeform 45">
                <a:extLst>
                  <a:ext uri="{FF2B5EF4-FFF2-40B4-BE49-F238E27FC236}">
                    <a16:creationId xmlns:a16="http://schemas.microsoft.com/office/drawing/2014/main" id="{DC0F8910-81F5-4AF9-B423-6503C808C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1" y="3166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2" name="Freeform 46">
                <a:extLst>
                  <a:ext uri="{FF2B5EF4-FFF2-40B4-BE49-F238E27FC236}">
                    <a16:creationId xmlns:a16="http://schemas.microsoft.com/office/drawing/2014/main" id="{14F54FD1-CE4C-440E-92D1-5EC65D7BC9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6" y="3172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3" name="Freeform 47">
                <a:extLst>
                  <a:ext uri="{FF2B5EF4-FFF2-40B4-BE49-F238E27FC236}">
                    <a16:creationId xmlns:a16="http://schemas.microsoft.com/office/drawing/2014/main" id="{1D973502-87B3-4384-925C-045027E06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4" y="3174"/>
                <a:ext cx="37" cy="8"/>
              </a:xfrm>
              <a:custGeom>
                <a:avLst/>
                <a:gdLst>
                  <a:gd name="T0" fmla="*/ 3385767 w 23"/>
                  <a:gd name="T1" fmla="*/ 8457 h 6"/>
                  <a:gd name="T2" fmla="*/ 3385767 w 23"/>
                  <a:gd name="T3" fmla="*/ 0 h 6"/>
                  <a:gd name="T4" fmla="*/ 0 w 23"/>
                  <a:gd name="T5" fmla="*/ 2759 h 6"/>
                  <a:gd name="T6" fmla="*/ 0 w 23"/>
                  <a:gd name="T7" fmla="*/ 8457 h 6"/>
                  <a:gd name="T8" fmla="*/ 3385767 w 23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6"/>
                  <a:gd name="T17" fmla="*/ 23 w 23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6">
                    <a:moveTo>
                      <a:pt x="23" y="6"/>
                    </a:moveTo>
                    <a:lnTo>
                      <a:pt x="23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3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4" name="Freeform 48">
                <a:extLst>
                  <a:ext uri="{FF2B5EF4-FFF2-40B4-BE49-F238E27FC236}">
                    <a16:creationId xmlns:a16="http://schemas.microsoft.com/office/drawing/2014/main" id="{B921D9E6-DD83-4A23-84AD-2B6115F8F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4" y="3177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5" name="Freeform 49">
                <a:extLst>
                  <a:ext uri="{FF2B5EF4-FFF2-40B4-BE49-F238E27FC236}">
                    <a16:creationId xmlns:a16="http://schemas.microsoft.com/office/drawing/2014/main" id="{2225AB81-786A-48CD-8D46-678607097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6" y="3182"/>
                <a:ext cx="34" cy="11"/>
              </a:xfrm>
              <a:custGeom>
                <a:avLst/>
                <a:gdLst>
                  <a:gd name="T0" fmla="*/ 3566126 w 21"/>
                  <a:gd name="T1" fmla="*/ 12422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2422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4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6" name="Freeform 50">
                <a:extLst>
                  <a:ext uri="{FF2B5EF4-FFF2-40B4-BE49-F238E27FC236}">
                    <a16:creationId xmlns:a16="http://schemas.microsoft.com/office/drawing/2014/main" id="{227D2198-1F0A-44F4-9DA7-0D8D640DDD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7" y="3185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7" name="Freeform 51">
                <a:extLst>
                  <a:ext uri="{FF2B5EF4-FFF2-40B4-BE49-F238E27FC236}">
                    <a16:creationId xmlns:a16="http://schemas.microsoft.com/office/drawing/2014/main" id="{8558EB45-CF24-4BAB-BD5E-ABCF25FE12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9" y="3191"/>
                <a:ext cx="34" cy="8"/>
              </a:xfrm>
              <a:custGeom>
                <a:avLst/>
                <a:gdLst>
                  <a:gd name="T0" fmla="*/ 3566126 w 21"/>
                  <a:gd name="T1" fmla="*/ 8457 h 6"/>
                  <a:gd name="T2" fmla="*/ 3566126 w 21"/>
                  <a:gd name="T3" fmla="*/ 0 h 6"/>
                  <a:gd name="T4" fmla="*/ 0 w 21"/>
                  <a:gd name="T5" fmla="*/ 2759 h 6"/>
                  <a:gd name="T6" fmla="*/ 0 w 21"/>
                  <a:gd name="T7" fmla="*/ 8457 h 6"/>
                  <a:gd name="T8" fmla="*/ 3566126 w 21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8" name="Freeform 52">
                <a:extLst>
                  <a:ext uri="{FF2B5EF4-FFF2-40B4-BE49-F238E27FC236}">
                    <a16:creationId xmlns:a16="http://schemas.microsoft.com/office/drawing/2014/main" id="{C031D310-539D-46FB-A025-DC26C936B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3193"/>
                <a:ext cx="34" cy="10"/>
              </a:xfrm>
              <a:custGeom>
                <a:avLst/>
                <a:gdLst>
                  <a:gd name="T0" fmla="*/ 3566126 w 21"/>
                  <a:gd name="T1" fmla="*/ 36073 h 7"/>
                  <a:gd name="T2" fmla="*/ 3566126 w 21"/>
                  <a:gd name="T3" fmla="*/ 0 h 7"/>
                  <a:gd name="T4" fmla="*/ 0 w 21"/>
                  <a:gd name="T5" fmla="*/ 16839 h 7"/>
                  <a:gd name="T6" fmla="*/ 0 w 21"/>
                  <a:gd name="T7" fmla="*/ 51533 h 7"/>
                  <a:gd name="T8" fmla="*/ 3566126 w 21"/>
                  <a:gd name="T9" fmla="*/ 36073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21" y="5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9" name="Rectangle 53">
                <a:extLst>
                  <a:ext uri="{FF2B5EF4-FFF2-40B4-BE49-F238E27FC236}">
                    <a16:creationId xmlns:a16="http://schemas.microsoft.com/office/drawing/2014/main" id="{7B9B3315-0D6A-4670-AFC4-E9EEC0AD2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1" y="3199"/>
                <a:ext cx="3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130" name="Freeform 54">
                <a:extLst>
                  <a:ext uri="{FF2B5EF4-FFF2-40B4-BE49-F238E27FC236}">
                    <a16:creationId xmlns:a16="http://schemas.microsoft.com/office/drawing/2014/main" id="{1610BE55-0241-4627-8022-247D3EBC99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7" y="3200"/>
                <a:ext cx="19" cy="8"/>
              </a:xfrm>
              <a:custGeom>
                <a:avLst/>
                <a:gdLst>
                  <a:gd name="T0" fmla="*/ 1146834 w 12"/>
                  <a:gd name="T1" fmla="*/ 8457 h 6"/>
                  <a:gd name="T2" fmla="*/ 1146834 w 12"/>
                  <a:gd name="T3" fmla="*/ 0 h 6"/>
                  <a:gd name="T4" fmla="*/ 0 w 12"/>
                  <a:gd name="T5" fmla="*/ 2759 h 6"/>
                  <a:gd name="T6" fmla="*/ 0 w 12"/>
                  <a:gd name="T7" fmla="*/ 8457 h 6"/>
                  <a:gd name="T8" fmla="*/ 1146834 w 12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6"/>
                  <a:gd name="T17" fmla="*/ 12 w 12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6">
                    <a:moveTo>
                      <a:pt x="12" y="6"/>
                    </a:moveTo>
                    <a:lnTo>
                      <a:pt x="1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31" name="Freeform 55">
                <a:extLst>
                  <a:ext uri="{FF2B5EF4-FFF2-40B4-BE49-F238E27FC236}">
                    <a16:creationId xmlns:a16="http://schemas.microsoft.com/office/drawing/2014/main" id="{B5228F29-F696-4393-A2EC-F5F22309B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3180"/>
                <a:ext cx="65" cy="47"/>
              </a:xfrm>
              <a:custGeom>
                <a:avLst/>
                <a:gdLst>
                  <a:gd name="T0" fmla="*/ 7122988 w 40"/>
                  <a:gd name="T1" fmla="*/ 0 h 35"/>
                  <a:gd name="T2" fmla="*/ 5912806 w 40"/>
                  <a:gd name="T3" fmla="*/ 30757 h 35"/>
                  <a:gd name="T4" fmla="*/ 7467231 w 40"/>
                  <a:gd name="T5" fmla="*/ 55463 h 35"/>
                  <a:gd name="T6" fmla="*/ 0 w 40"/>
                  <a:gd name="T7" fmla="*/ 32977 h 35"/>
                  <a:gd name="T8" fmla="*/ 7122988 w 40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35"/>
                  <a:gd name="T17" fmla="*/ 40 w 40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35">
                    <a:moveTo>
                      <a:pt x="38" y="0"/>
                    </a:moveTo>
                    <a:lnTo>
                      <a:pt x="32" y="19"/>
                    </a:lnTo>
                    <a:lnTo>
                      <a:pt x="40" y="35"/>
                    </a:lnTo>
                    <a:lnTo>
                      <a:pt x="0" y="2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32" name="Rectangle 56">
                <a:extLst>
                  <a:ext uri="{FF2B5EF4-FFF2-40B4-BE49-F238E27FC236}">
                    <a16:creationId xmlns:a16="http://schemas.microsoft.com/office/drawing/2014/main" id="{91512969-C46F-4735-85E8-3FE46077C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044"/>
                <a:ext cx="24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133" name="Rectangle 57">
                <a:extLst>
                  <a:ext uri="{FF2B5EF4-FFF2-40B4-BE49-F238E27FC236}">
                    <a16:creationId xmlns:a16="http://schemas.microsoft.com/office/drawing/2014/main" id="{A589D54D-F416-4C48-8174-658C8409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023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Data</a:t>
                </a:r>
                <a:endParaRPr lang="en-US" altLang="en-US" sz="2700" b="1"/>
              </a:p>
            </p:txBody>
          </p:sp>
        </p:grpSp>
        <p:grpSp>
          <p:nvGrpSpPr>
            <p:cNvPr id="42005" name="Group 58">
              <a:extLst>
                <a:ext uri="{FF2B5EF4-FFF2-40B4-BE49-F238E27FC236}">
                  <a16:creationId xmlns:a16="http://schemas.microsoft.com/office/drawing/2014/main" id="{6ABA9475-DDD0-4B20-ABB1-080A3E8034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2563" y="4303713"/>
              <a:ext cx="1790700" cy="246062"/>
              <a:chOff x="2046" y="3423"/>
              <a:chExt cx="1505" cy="206"/>
            </a:xfrm>
          </p:grpSpPr>
          <p:sp>
            <p:nvSpPr>
              <p:cNvPr id="42083" name="Rectangle 59">
                <a:extLst>
                  <a:ext uri="{FF2B5EF4-FFF2-40B4-BE49-F238E27FC236}">
                    <a16:creationId xmlns:a16="http://schemas.microsoft.com/office/drawing/2014/main" id="{8B7BD2C7-36AB-40F3-A7C5-E97BDA2E9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" y="3559"/>
                <a:ext cx="21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84" name="Freeform 60">
                <a:extLst>
                  <a:ext uri="{FF2B5EF4-FFF2-40B4-BE49-F238E27FC236}">
                    <a16:creationId xmlns:a16="http://schemas.microsoft.com/office/drawing/2014/main" id="{018F1907-A661-4676-A276-AEFF6B8A9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6" y="3517"/>
                <a:ext cx="34" cy="10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49094 h 7"/>
                  <a:gd name="T4" fmla="*/ 3566126 w 21"/>
                  <a:gd name="T5" fmla="*/ 51533 h 7"/>
                  <a:gd name="T6" fmla="*/ 3566126 w 21"/>
                  <a:gd name="T7" fmla="*/ 16839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6"/>
                    </a:lnTo>
                    <a:lnTo>
                      <a:pt x="21" y="7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85" name="Freeform 61">
                <a:extLst>
                  <a:ext uri="{FF2B5EF4-FFF2-40B4-BE49-F238E27FC236}">
                    <a16:creationId xmlns:a16="http://schemas.microsoft.com/office/drawing/2014/main" id="{11C7F8D5-4E39-4D0C-8378-BEEB6D447D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5" y="3523"/>
                <a:ext cx="34" cy="9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1549 h 7"/>
                  <a:gd name="T4" fmla="*/ 3566126 w 21"/>
                  <a:gd name="T5" fmla="*/ 3664 h 7"/>
                  <a:gd name="T6" fmla="*/ 3566126 w 21"/>
                  <a:gd name="T7" fmla="*/ 1205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3"/>
                    </a:lnTo>
                    <a:lnTo>
                      <a:pt x="21" y="7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86" name="Freeform 62">
                <a:extLst>
                  <a:ext uri="{FF2B5EF4-FFF2-40B4-BE49-F238E27FC236}">
                    <a16:creationId xmlns:a16="http://schemas.microsoft.com/office/drawing/2014/main" id="{4CA373FE-53BA-45D0-BF6C-424076CB0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3" y="3526"/>
                <a:ext cx="34" cy="9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2561 h 7"/>
                  <a:gd name="T4" fmla="*/ 3566126 w 21"/>
                  <a:gd name="T5" fmla="*/ 3664 h 7"/>
                  <a:gd name="T6" fmla="*/ 3566126 w 21"/>
                  <a:gd name="T7" fmla="*/ 1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5"/>
                    </a:lnTo>
                    <a:lnTo>
                      <a:pt x="21" y="7"/>
                    </a:lnTo>
                    <a:lnTo>
                      <a:pt x="2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87" name="Freeform 63">
                <a:extLst>
                  <a:ext uri="{FF2B5EF4-FFF2-40B4-BE49-F238E27FC236}">
                    <a16:creationId xmlns:a16="http://schemas.microsoft.com/office/drawing/2014/main" id="{B8107A4B-C6D8-4234-BF8E-C39B7BD858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1" y="3530"/>
                <a:ext cx="36" cy="10"/>
              </a:xfrm>
              <a:custGeom>
                <a:avLst/>
                <a:gdLst>
                  <a:gd name="T0" fmla="*/ 0 w 22"/>
                  <a:gd name="T1" fmla="*/ 0 h 8"/>
                  <a:gd name="T2" fmla="*/ 0 w 22"/>
                  <a:gd name="T3" fmla="*/ 1454 h 8"/>
                  <a:gd name="T4" fmla="*/ 4918199 w 22"/>
                  <a:gd name="T5" fmla="*/ 2091 h 8"/>
                  <a:gd name="T6" fmla="*/ 4918199 w 22"/>
                  <a:gd name="T7" fmla="*/ 661 h 8"/>
                  <a:gd name="T8" fmla="*/ 0 w 22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8"/>
                  <a:gd name="T17" fmla="*/ 22 w 22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8">
                    <a:moveTo>
                      <a:pt x="0" y="0"/>
                    </a:moveTo>
                    <a:lnTo>
                      <a:pt x="0" y="6"/>
                    </a:lnTo>
                    <a:lnTo>
                      <a:pt x="22" y="8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88" name="Freeform 64">
                <a:extLst>
                  <a:ext uri="{FF2B5EF4-FFF2-40B4-BE49-F238E27FC236}">
                    <a16:creationId xmlns:a16="http://schemas.microsoft.com/office/drawing/2014/main" id="{2077E432-9997-4724-8871-CD72F7D66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" y="3535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4905 h 6"/>
                  <a:gd name="T4" fmla="*/ 3566126 w 21"/>
                  <a:gd name="T5" fmla="*/ 8457 h 6"/>
                  <a:gd name="T6" fmla="*/ 3566126 w 21"/>
                  <a:gd name="T7" fmla="*/ 0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4"/>
                    </a:lnTo>
                    <a:lnTo>
                      <a:pt x="21" y="6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89" name="Freeform 65">
                <a:extLst>
                  <a:ext uri="{FF2B5EF4-FFF2-40B4-BE49-F238E27FC236}">
                    <a16:creationId xmlns:a16="http://schemas.microsoft.com/office/drawing/2014/main" id="{5FF3DD1A-7505-4C08-A663-BA86AF5CA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" y="3538"/>
                <a:ext cx="34" cy="11"/>
              </a:xfrm>
              <a:custGeom>
                <a:avLst/>
                <a:gdLst>
                  <a:gd name="T0" fmla="*/ 0 w 21"/>
                  <a:gd name="T1" fmla="*/ 0 h 8"/>
                  <a:gd name="T2" fmla="*/ 0 w 21"/>
                  <a:gd name="T3" fmla="*/ 17080 h 8"/>
                  <a:gd name="T4" fmla="*/ 3566126 w 21"/>
                  <a:gd name="T5" fmla="*/ 23485 h 8"/>
                  <a:gd name="T6" fmla="*/ 3566126 w 21"/>
                  <a:gd name="T7" fmla="*/ 6570 h 8"/>
                  <a:gd name="T8" fmla="*/ 0 w 21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0" y="0"/>
                    </a:moveTo>
                    <a:lnTo>
                      <a:pt x="0" y="6"/>
                    </a:lnTo>
                    <a:lnTo>
                      <a:pt x="21" y="8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0" name="Freeform 66">
                <a:extLst>
                  <a:ext uri="{FF2B5EF4-FFF2-40B4-BE49-F238E27FC236}">
                    <a16:creationId xmlns:a16="http://schemas.microsoft.com/office/drawing/2014/main" id="{3AA70C58-11F1-4220-A7BB-57B6DA412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8" y="3543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4905 h 6"/>
                  <a:gd name="T4" fmla="*/ 3566126 w 21"/>
                  <a:gd name="T5" fmla="*/ 8457 h 6"/>
                  <a:gd name="T6" fmla="*/ 3566126 w 21"/>
                  <a:gd name="T7" fmla="*/ 0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4"/>
                    </a:lnTo>
                    <a:lnTo>
                      <a:pt x="21" y="6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1" name="Freeform 67">
                <a:extLst>
                  <a:ext uri="{FF2B5EF4-FFF2-40B4-BE49-F238E27FC236}">
                    <a16:creationId xmlns:a16="http://schemas.microsoft.com/office/drawing/2014/main" id="{3D93809C-F1A8-48F1-B529-1479106EC4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6" y="3546"/>
                <a:ext cx="36" cy="8"/>
              </a:xfrm>
              <a:custGeom>
                <a:avLst/>
                <a:gdLst>
                  <a:gd name="T0" fmla="*/ 0 w 22"/>
                  <a:gd name="T1" fmla="*/ 0 h 6"/>
                  <a:gd name="T2" fmla="*/ 0 w 22"/>
                  <a:gd name="T3" fmla="*/ 8457 h 6"/>
                  <a:gd name="T4" fmla="*/ 4918199 w 22"/>
                  <a:gd name="T5" fmla="*/ 8457 h 6"/>
                  <a:gd name="T6" fmla="*/ 4918199 w 22"/>
                  <a:gd name="T7" fmla="*/ 2759 h 6"/>
                  <a:gd name="T8" fmla="*/ 0 w 22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6"/>
                  <a:gd name="T17" fmla="*/ 22 w 22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6">
                    <a:moveTo>
                      <a:pt x="0" y="0"/>
                    </a:moveTo>
                    <a:lnTo>
                      <a:pt x="0" y="6"/>
                    </a:lnTo>
                    <a:lnTo>
                      <a:pt x="22" y="6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2" name="Freeform 68">
                <a:extLst>
                  <a:ext uri="{FF2B5EF4-FFF2-40B4-BE49-F238E27FC236}">
                    <a16:creationId xmlns:a16="http://schemas.microsoft.com/office/drawing/2014/main" id="{C205A9DA-1B93-4D7C-9BBC-21F0AEC16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5" y="3554"/>
                <a:ext cx="34" cy="10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36073 h 7"/>
                  <a:gd name="T4" fmla="*/ 3566126 w 21"/>
                  <a:gd name="T5" fmla="*/ 51533 h 7"/>
                  <a:gd name="T6" fmla="*/ 3566126 w 21"/>
                  <a:gd name="T7" fmla="*/ 16839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5"/>
                    </a:lnTo>
                    <a:lnTo>
                      <a:pt x="21" y="7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3" name="Freeform 69">
                <a:extLst>
                  <a:ext uri="{FF2B5EF4-FFF2-40B4-BE49-F238E27FC236}">
                    <a16:creationId xmlns:a16="http://schemas.microsoft.com/office/drawing/2014/main" id="{6113A524-FB29-4853-A25C-4C6310B5E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" y="3558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8457 h 6"/>
                  <a:gd name="T4" fmla="*/ 3566126 w 21"/>
                  <a:gd name="T5" fmla="*/ 8457 h 6"/>
                  <a:gd name="T6" fmla="*/ 3566126 w 21"/>
                  <a:gd name="T7" fmla="*/ 2759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6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4" name="Freeform 70">
                <a:extLst>
                  <a:ext uri="{FF2B5EF4-FFF2-40B4-BE49-F238E27FC236}">
                    <a16:creationId xmlns:a16="http://schemas.microsoft.com/office/drawing/2014/main" id="{0665FA7F-E1D0-4C66-8F04-BA656962D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1" y="3561"/>
                <a:ext cx="34" cy="11"/>
              </a:xfrm>
              <a:custGeom>
                <a:avLst/>
                <a:gdLst>
                  <a:gd name="T0" fmla="*/ 0 w 21"/>
                  <a:gd name="T1" fmla="*/ 0 h 8"/>
                  <a:gd name="T2" fmla="*/ 0 w 21"/>
                  <a:gd name="T3" fmla="*/ 17080 h 8"/>
                  <a:gd name="T4" fmla="*/ 3566126 w 21"/>
                  <a:gd name="T5" fmla="*/ 23485 h 8"/>
                  <a:gd name="T6" fmla="*/ 3566126 w 21"/>
                  <a:gd name="T7" fmla="*/ 6570 h 8"/>
                  <a:gd name="T8" fmla="*/ 0 w 21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0" y="0"/>
                    </a:moveTo>
                    <a:lnTo>
                      <a:pt x="0" y="6"/>
                    </a:lnTo>
                    <a:lnTo>
                      <a:pt x="21" y="8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5" name="Freeform 71">
                <a:extLst>
                  <a:ext uri="{FF2B5EF4-FFF2-40B4-BE49-F238E27FC236}">
                    <a16:creationId xmlns:a16="http://schemas.microsoft.com/office/drawing/2014/main" id="{6BD07FB7-E63C-4ACC-84DC-10D059E9C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1" y="3566"/>
                <a:ext cx="34" cy="9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160064 h 6"/>
                  <a:gd name="T4" fmla="*/ 3566126 w 21"/>
                  <a:gd name="T5" fmla="*/ 160064 h 6"/>
                  <a:gd name="T6" fmla="*/ 3566126 w 21"/>
                  <a:gd name="T7" fmla="*/ 59502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6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6" name="Freeform 72">
                <a:extLst>
                  <a:ext uri="{FF2B5EF4-FFF2-40B4-BE49-F238E27FC236}">
                    <a16:creationId xmlns:a16="http://schemas.microsoft.com/office/drawing/2014/main" id="{DA0DECF6-A1D2-4431-8964-DE01A552B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3" y="3572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4905 h 6"/>
                  <a:gd name="T4" fmla="*/ 3566126 w 21"/>
                  <a:gd name="T5" fmla="*/ 8457 h 6"/>
                  <a:gd name="T6" fmla="*/ 3566126 w 21"/>
                  <a:gd name="T7" fmla="*/ 0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4"/>
                    </a:lnTo>
                    <a:lnTo>
                      <a:pt x="21" y="6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7" name="Freeform 73">
                <a:extLst>
                  <a:ext uri="{FF2B5EF4-FFF2-40B4-BE49-F238E27FC236}">
                    <a16:creationId xmlns:a16="http://schemas.microsoft.com/office/drawing/2014/main" id="{A75F9AF8-0441-4F23-A635-8DD4D9F34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1" y="3575"/>
                <a:ext cx="31" cy="10"/>
              </a:xfrm>
              <a:custGeom>
                <a:avLst/>
                <a:gdLst>
                  <a:gd name="T0" fmla="*/ 0 w 19"/>
                  <a:gd name="T1" fmla="*/ 0 h 8"/>
                  <a:gd name="T2" fmla="*/ 0 w 19"/>
                  <a:gd name="T3" fmla="*/ 930 h 8"/>
                  <a:gd name="T4" fmla="*/ 3933182 w 19"/>
                  <a:gd name="T5" fmla="*/ 2091 h 8"/>
                  <a:gd name="T6" fmla="*/ 3933182 w 19"/>
                  <a:gd name="T7" fmla="*/ 661 h 8"/>
                  <a:gd name="T8" fmla="*/ 0 w 19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8"/>
                  <a:gd name="T17" fmla="*/ 19 w 19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8">
                    <a:moveTo>
                      <a:pt x="0" y="0"/>
                    </a:moveTo>
                    <a:lnTo>
                      <a:pt x="0" y="4"/>
                    </a:lnTo>
                    <a:lnTo>
                      <a:pt x="19" y="8"/>
                    </a:lnTo>
                    <a:lnTo>
                      <a:pt x="19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8" name="Freeform 74">
                <a:extLst>
                  <a:ext uri="{FF2B5EF4-FFF2-40B4-BE49-F238E27FC236}">
                    <a16:creationId xmlns:a16="http://schemas.microsoft.com/office/drawing/2014/main" id="{948A5DEC-6177-42FD-8D0C-B48E1280B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6" y="3577"/>
                <a:ext cx="38" cy="11"/>
              </a:xfrm>
              <a:custGeom>
                <a:avLst/>
                <a:gdLst>
                  <a:gd name="T0" fmla="*/ 0 w 23"/>
                  <a:gd name="T1" fmla="*/ 0 h 8"/>
                  <a:gd name="T2" fmla="*/ 0 w 23"/>
                  <a:gd name="T3" fmla="*/ 17080 h 8"/>
                  <a:gd name="T4" fmla="*/ 6518827 w 23"/>
                  <a:gd name="T5" fmla="*/ 23485 h 8"/>
                  <a:gd name="T6" fmla="*/ 6518827 w 23"/>
                  <a:gd name="T7" fmla="*/ 6570 h 8"/>
                  <a:gd name="T8" fmla="*/ 0 w 2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8"/>
                  <a:gd name="T17" fmla="*/ 23 w 2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8">
                    <a:moveTo>
                      <a:pt x="0" y="0"/>
                    </a:moveTo>
                    <a:lnTo>
                      <a:pt x="0" y="6"/>
                    </a:lnTo>
                    <a:lnTo>
                      <a:pt x="23" y="8"/>
                    </a:lnTo>
                    <a:lnTo>
                      <a:pt x="2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9" name="Freeform 75">
                <a:extLst>
                  <a:ext uri="{FF2B5EF4-FFF2-40B4-BE49-F238E27FC236}">
                    <a16:creationId xmlns:a16="http://schemas.microsoft.com/office/drawing/2014/main" id="{41F5B6F1-E6C0-4A83-BF7C-2C739FBAA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8" y="3583"/>
                <a:ext cx="36" cy="9"/>
              </a:xfrm>
              <a:custGeom>
                <a:avLst/>
                <a:gdLst>
                  <a:gd name="T0" fmla="*/ 0 w 22"/>
                  <a:gd name="T1" fmla="*/ 0 h 7"/>
                  <a:gd name="T2" fmla="*/ 0 w 22"/>
                  <a:gd name="T3" fmla="*/ 3293 h 7"/>
                  <a:gd name="T4" fmla="*/ 4918199 w 22"/>
                  <a:gd name="T5" fmla="*/ 3664 h 7"/>
                  <a:gd name="T6" fmla="*/ 4918199 w 22"/>
                  <a:gd name="T7" fmla="*/ 1205 h 7"/>
                  <a:gd name="T8" fmla="*/ 0 w 22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7"/>
                  <a:gd name="T17" fmla="*/ 22 w 22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7">
                    <a:moveTo>
                      <a:pt x="0" y="0"/>
                    </a:moveTo>
                    <a:lnTo>
                      <a:pt x="0" y="6"/>
                    </a:lnTo>
                    <a:lnTo>
                      <a:pt x="22" y="7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0" name="Freeform 76">
                <a:extLst>
                  <a:ext uri="{FF2B5EF4-FFF2-40B4-BE49-F238E27FC236}">
                    <a16:creationId xmlns:a16="http://schemas.microsoft.com/office/drawing/2014/main" id="{E680CED5-23DF-47D3-B437-BF291BF4C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8" y="3588"/>
                <a:ext cx="34" cy="7"/>
              </a:xfrm>
              <a:custGeom>
                <a:avLst/>
                <a:gdLst>
                  <a:gd name="T0" fmla="*/ 0 w 21"/>
                  <a:gd name="T1" fmla="*/ 0 h 5"/>
                  <a:gd name="T2" fmla="*/ 0 w 21"/>
                  <a:gd name="T3" fmla="*/ 12464 h 5"/>
                  <a:gd name="T4" fmla="*/ 3566126 w 21"/>
                  <a:gd name="T5" fmla="*/ 23398 h 5"/>
                  <a:gd name="T6" fmla="*/ 3566126 w 21"/>
                  <a:gd name="T7" fmla="*/ 0 h 5"/>
                  <a:gd name="T8" fmla="*/ 0 w 21"/>
                  <a:gd name="T9" fmla="*/ 0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5"/>
                  <a:gd name="T17" fmla="*/ 21 w 2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5">
                    <a:moveTo>
                      <a:pt x="0" y="0"/>
                    </a:moveTo>
                    <a:lnTo>
                      <a:pt x="0" y="3"/>
                    </a:lnTo>
                    <a:lnTo>
                      <a:pt x="21" y="5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1" name="Freeform 77">
                <a:extLst>
                  <a:ext uri="{FF2B5EF4-FFF2-40B4-BE49-F238E27FC236}">
                    <a16:creationId xmlns:a16="http://schemas.microsoft.com/office/drawing/2014/main" id="{08860B3E-F99F-40E0-9CFF-01F23F3F6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6" y="3591"/>
                <a:ext cx="34" cy="9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2561 h 7"/>
                  <a:gd name="T4" fmla="*/ 3566126 w 21"/>
                  <a:gd name="T5" fmla="*/ 3664 h 7"/>
                  <a:gd name="T6" fmla="*/ 3566126 w 21"/>
                  <a:gd name="T7" fmla="*/ 1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5"/>
                    </a:lnTo>
                    <a:lnTo>
                      <a:pt x="21" y="7"/>
                    </a:lnTo>
                    <a:lnTo>
                      <a:pt x="2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2" name="Freeform 78">
                <a:extLst>
                  <a:ext uri="{FF2B5EF4-FFF2-40B4-BE49-F238E27FC236}">
                    <a16:creationId xmlns:a16="http://schemas.microsoft.com/office/drawing/2014/main" id="{181D3E21-0B96-40A6-9142-FEA51D325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" y="3595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8457 h 6"/>
                  <a:gd name="T4" fmla="*/ 3566126 w 21"/>
                  <a:gd name="T5" fmla="*/ 8457 h 6"/>
                  <a:gd name="T6" fmla="*/ 3566126 w 21"/>
                  <a:gd name="T7" fmla="*/ 2759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6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3" name="Freeform 79">
                <a:extLst>
                  <a:ext uri="{FF2B5EF4-FFF2-40B4-BE49-F238E27FC236}">
                    <a16:creationId xmlns:a16="http://schemas.microsoft.com/office/drawing/2014/main" id="{F82F5923-ABF4-4173-A370-2B00B741CC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3" y="3598"/>
                <a:ext cx="36" cy="11"/>
              </a:xfrm>
              <a:custGeom>
                <a:avLst/>
                <a:gdLst>
                  <a:gd name="T0" fmla="*/ 0 w 22"/>
                  <a:gd name="T1" fmla="*/ 0 h 8"/>
                  <a:gd name="T2" fmla="*/ 0 w 22"/>
                  <a:gd name="T3" fmla="*/ 17080 h 8"/>
                  <a:gd name="T4" fmla="*/ 4918199 w 22"/>
                  <a:gd name="T5" fmla="*/ 23485 h 8"/>
                  <a:gd name="T6" fmla="*/ 4918199 w 22"/>
                  <a:gd name="T7" fmla="*/ 6570 h 8"/>
                  <a:gd name="T8" fmla="*/ 0 w 22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8"/>
                  <a:gd name="T17" fmla="*/ 22 w 22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8">
                    <a:moveTo>
                      <a:pt x="0" y="0"/>
                    </a:moveTo>
                    <a:lnTo>
                      <a:pt x="0" y="6"/>
                    </a:lnTo>
                    <a:lnTo>
                      <a:pt x="22" y="8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4" name="Rectangle 80">
                <a:extLst>
                  <a:ext uri="{FF2B5EF4-FFF2-40B4-BE49-F238E27FC236}">
                    <a16:creationId xmlns:a16="http://schemas.microsoft.com/office/drawing/2014/main" id="{12818F0D-0E7F-4FC5-9215-AC56ADFA2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3" y="3603"/>
                <a:ext cx="1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105" name="Freeform 81">
                <a:extLst>
                  <a:ext uri="{FF2B5EF4-FFF2-40B4-BE49-F238E27FC236}">
                    <a16:creationId xmlns:a16="http://schemas.microsoft.com/office/drawing/2014/main" id="{605B23B5-06FF-4AF3-BEED-39225C0832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6" y="3583"/>
                <a:ext cx="65" cy="46"/>
              </a:xfrm>
              <a:custGeom>
                <a:avLst/>
                <a:gdLst>
                  <a:gd name="T0" fmla="*/ 0 w 40"/>
                  <a:gd name="T1" fmla="*/ 64729 h 34"/>
                  <a:gd name="T2" fmla="*/ 1126276 w 40"/>
                  <a:gd name="T3" fmla="*/ 32534 h 34"/>
                  <a:gd name="T4" fmla="*/ 343860 w 40"/>
                  <a:gd name="T5" fmla="*/ 0 h 34"/>
                  <a:gd name="T6" fmla="*/ 7467231 w 40"/>
                  <a:gd name="T7" fmla="*/ 36761 h 34"/>
                  <a:gd name="T8" fmla="*/ 0 w 40"/>
                  <a:gd name="T9" fmla="*/ 64729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34"/>
                  <a:gd name="T17" fmla="*/ 40 w 40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34">
                    <a:moveTo>
                      <a:pt x="0" y="34"/>
                    </a:moveTo>
                    <a:lnTo>
                      <a:pt x="6" y="17"/>
                    </a:lnTo>
                    <a:lnTo>
                      <a:pt x="2" y="0"/>
                    </a:lnTo>
                    <a:lnTo>
                      <a:pt x="40" y="19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6" name="Rectangle 82">
                <a:extLst>
                  <a:ext uri="{FF2B5EF4-FFF2-40B4-BE49-F238E27FC236}">
                    <a16:creationId xmlns:a16="http://schemas.microsoft.com/office/drawing/2014/main" id="{17F1A95A-603A-46AE-8FF5-F02A8EF9B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444"/>
                <a:ext cx="243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107" name="Rectangle 83">
                <a:extLst>
                  <a:ext uri="{FF2B5EF4-FFF2-40B4-BE49-F238E27FC236}">
                    <a16:creationId xmlns:a16="http://schemas.microsoft.com/office/drawing/2014/main" id="{1FAA60AC-BEFD-4098-B9A4-9C6C12438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423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Data</a:t>
                </a:r>
                <a:endParaRPr lang="en-US" altLang="en-US" sz="2700" b="1"/>
              </a:p>
            </p:txBody>
          </p:sp>
        </p:grpSp>
        <p:sp>
          <p:nvSpPr>
            <p:cNvPr id="42006" name="Rectangle 84">
              <a:extLst>
                <a:ext uri="{FF2B5EF4-FFF2-40B4-BE49-F238E27FC236}">
                  <a16:creationId xmlns:a16="http://schemas.microsoft.com/office/drawing/2014/main" id="{A250BF6C-773A-482A-8BC9-EBCAD74B9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975" y="1381125"/>
              <a:ext cx="56197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0982" name="Rectangle 85">
              <a:extLst>
                <a:ext uri="{FF2B5EF4-FFF2-40B4-BE49-F238E27FC236}">
                  <a16:creationId xmlns:a16="http://schemas.microsoft.com/office/drawing/2014/main" id="{06FC0254-918C-4CAA-9D93-651088655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250" y="1314451"/>
              <a:ext cx="509587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>
                  <a:solidFill>
                    <a:schemeClr val="tx2"/>
                  </a:solidFill>
                </a:rPr>
                <a:t>Server</a:t>
              </a:r>
              <a:endParaRPr lang="en-US" altLang="x-none" sz="2100" b="1">
                <a:solidFill>
                  <a:schemeClr val="tx2"/>
                </a:solidFill>
              </a:endParaRPr>
            </a:p>
          </p:txBody>
        </p:sp>
        <p:sp>
          <p:nvSpPr>
            <p:cNvPr id="42008" name="Rectangle 86">
              <a:extLst>
                <a:ext uri="{FF2B5EF4-FFF2-40B4-BE49-F238E27FC236}">
                  <a16:creationId xmlns:a16="http://schemas.microsoft.com/office/drawing/2014/main" id="{61A8B9C7-FAC7-4245-A0B5-C06E98798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700" y="2722563"/>
              <a:ext cx="53022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0984" name="Rectangle 87">
              <a:extLst>
                <a:ext uri="{FF2B5EF4-FFF2-40B4-BE49-F238E27FC236}">
                  <a16:creationId xmlns:a16="http://schemas.microsoft.com/office/drawing/2014/main" id="{34DEE544-7FB0-4DCF-9851-5CDCC3D7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700" y="2708276"/>
              <a:ext cx="441325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>
                  <a:solidFill>
                    <a:schemeClr val="tx2"/>
                  </a:solidFill>
                </a:rPr>
                <a:t>Client</a:t>
              </a:r>
              <a:endParaRPr lang="en-US" altLang="x-none" sz="2100" b="1">
                <a:solidFill>
                  <a:schemeClr val="tx2"/>
                </a:solidFill>
              </a:endParaRPr>
            </a:p>
          </p:txBody>
        </p:sp>
        <p:sp>
          <p:nvSpPr>
            <p:cNvPr id="42010" name="Rectangle 88">
              <a:extLst>
                <a:ext uri="{FF2B5EF4-FFF2-40B4-BE49-F238E27FC236}">
                  <a16:creationId xmlns:a16="http://schemas.microsoft.com/office/drawing/2014/main" id="{31727715-DA45-448E-B91A-89A75489A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2493963"/>
              <a:ext cx="844550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2011" name="Rectangle 89">
              <a:extLst>
                <a:ext uri="{FF2B5EF4-FFF2-40B4-BE49-F238E27FC236}">
                  <a16:creationId xmlns:a16="http://schemas.microsoft.com/office/drawing/2014/main" id="{852D97F9-66CF-4FD1-BAF6-5A3605281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2489200"/>
              <a:ext cx="460375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listen()</a:t>
              </a:r>
              <a:endParaRPr lang="en-US" altLang="en-US" sz="2400" b="1"/>
            </a:p>
          </p:txBody>
        </p:sp>
        <p:sp>
          <p:nvSpPr>
            <p:cNvPr id="42012" name="Line 90">
              <a:extLst>
                <a:ext uri="{FF2B5EF4-FFF2-40B4-BE49-F238E27FC236}">
                  <a16:creationId xmlns:a16="http://schemas.microsoft.com/office/drawing/2014/main" id="{889ED595-89D1-45C0-9F01-9C75566CE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75" y="2281238"/>
              <a:ext cx="3175" cy="96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3" name="Freeform 91">
              <a:extLst>
                <a:ext uri="{FF2B5EF4-FFF2-40B4-BE49-F238E27FC236}">
                  <a16:creationId xmlns:a16="http://schemas.microsoft.com/office/drawing/2014/main" id="{C5DA25ED-93C7-42D2-9644-1459E3FF9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525" y="2359025"/>
              <a:ext cx="65088" cy="61913"/>
            </a:xfrm>
            <a:custGeom>
              <a:avLst/>
              <a:gdLst>
                <a:gd name="T0" fmla="*/ 0 w 34"/>
                <a:gd name="T1" fmla="*/ 0 h 38"/>
                <a:gd name="T2" fmla="*/ 2147483646 w 34"/>
                <a:gd name="T3" fmla="*/ 2147483646 h 38"/>
                <a:gd name="T4" fmla="*/ 2147483646 w 34"/>
                <a:gd name="T5" fmla="*/ 0 h 38"/>
                <a:gd name="T6" fmla="*/ 2147483646 w 34"/>
                <a:gd name="T7" fmla="*/ 2147483646 h 38"/>
                <a:gd name="T8" fmla="*/ 0 w 34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8"/>
                <a:gd name="T17" fmla="*/ 34 w 34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8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4" name="Line 92">
              <a:extLst>
                <a:ext uri="{FF2B5EF4-FFF2-40B4-BE49-F238E27FC236}">
                  <a16:creationId xmlns:a16="http://schemas.microsoft.com/office/drawing/2014/main" id="{1E9EF325-F63E-4CA4-9279-DF3C7D829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75" y="2693988"/>
              <a:ext cx="3175" cy="95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5" name="Freeform 93">
              <a:extLst>
                <a:ext uri="{FF2B5EF4-FFF2-40B4-BE49-F238E27FC236}">
                  <a16:creationId xmlns:a16="http://schemas.microsoft.com/office/drawing/2014/main" id="{5E676D73-5196-4943-9DA8-0A8D832DB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525" y="2768600"/>
              <a:ext cx="65088" cy="66675"/>
            </a:xfrm>
            <a:custGeom>
              <a:avLst/>
              <a:gdLst>
                <a:gd name="T0" fmla="*/ 0 w 34"/>
                <a:gd name="T1" fmla="*/ 0 h 41"/>
                <a:gd name="T2" fmla="*/ 2147483646 w 34"/>
                <a:gd name="T3" fmla="*/ 2147483646 h 41"/>
                <a:gd name="T4" fmla="*/ 2147483646 w 34"/>
                <a:gd name="T5" fmla="*/ 0 h 41"/>
                <a:gd name="T6" fmla="*/ 2147483646 w 34"/>
                <a:gd name="T7" fmla="*/ 2147483646 h 41"/>
                <a:gd name="T8" fmla="*/ 0 w 34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1"/>
                <a:gd name="T17" fmla="*/ 34 w 3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1">
                  <a:moveTo>
                    <a:pt x="0" y="0"/>
                  </a:moveTo>
                  <a:lnTo>
                    <a:pt x="17" y="8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6" name="Rectangle 94">
              <a:extLst>
                <a:ext uri="{FF2B5EF4-FFF2-40B4-BE49-F238E27FC236}">
                  <a16:creationId xmlns:a16="http://schemas.microsoft.com/office/drawing/2014/main" id="{C057124A-AB45-48EC-8EF6-9D13681FD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2919413"/>
              <a:ext cx="844550" cy="176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2017" name="Rectangle 95">
              <a:extLst>
                <a:ext uri="{FF2B5EF4-FFF2-40B4-BE49-F238E27FC236}">
                  <a16:creationId xmlns:a16="http://schemas.microsoft.com/office/drawing/2014/main" id="{D221DD82-C02C-439B-87B3-A4B0F2286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2916238"/>
              <a:ext cx="55403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accept()</a:t>
              </a:r>
              <a:endParaRPr lang="en-US" altLang="en-US" sz="2400" b="1"/>
            </a:p>
          </p:txBody>
        </p:sp>
        <p:grpSp>
          <p:nvGrpSpPr>
            <p:cNvPr id="42018" name="Group 96">
              <a:extLst>
                <a:ext uri="{FF2B5EF4-FFF2-40B4-BE49-F238E27FC236}">
                  <a16:creationId xmlns:a16="http://schemas.microsoft.com/office/drawing/2014/main" id="{0BF4ABAC-D0EA-4BA7-BAE8-8B3D59AAC7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3100" y="3121025"/>
              <a:ext cx="642938" cy="309563"/>
              <a:chOff x="1392" y="2429"/>
              <a:chExt cx="540" cy="260"/>
            </a:xfrm>
          </p:grpSpPr>
          <p:sp>
            <p:nvSpPr>
              <p:cNvPr id="42080" name="Rectangle 97">
                <a:extLst>
                  <a:ext uri="{FF2B5EF4-FFF2-40B4-BE49-F238E27FC236}">
                    <a16:creationId xmlns:a16="http://schemas.microsoft.com/office/drawing/2014/main" id="{AB7F1C33-00D1-4BB8-BD4E-89C48FFFE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534"/>
                <a:ext cx="54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Blocks</a:t>
                </a:r>
                <a:endParaRPr lang="en-US" altLang="en-US" sz="2400" b="1"/>
              </a:p>
            </p:txBody>
          </p:sp>
          <p:sp>
            <p:nvSpPr>
              <p:cNvPr id="42081" name="Line 98">
                <a:extLst>
                  <a:ext uri="{FF2B5EF4-FFF2-40B4-BE49-F238E27FC236}">
                    <a16:creationId xmlns:a16="http://schemas.microsoft.com/office/drawing/2014/main" id="{CC63C571-BFC9-42E7-B764-004D65869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2429"/>
                <a:ext cx="2" cy="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82" name="Freeform 99">
                <a:extLst>
                  <a:ext uri="{FF2B5EF4-FFF2-40B4-BE49-F238E27FC236}">
                    <a16:creationId xmlns:a16="http://schemas.microsoft.com/office/drawing/2014/main" id="{7FFE9E54-4690-435D-B973-194FF8E5DF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" y="2492"/>
                <a:ext cx="55" cy="55"/>
              </a:xfrm>
              <a:custGeom>
                <a:avLst/>
                <a:gdLst>
                  <a:gd name="T0" fmla="*/ 0 w 34"/>
                  <a:gd name="T1" fmla="*/ 0 h 41"/>
                  <a:gd name="T2" fmla="*/ 2803536 w 34"/>
                  <a:gd name="T3" fmla="*/ 9437 h 41"/>
                  <a:gd name="T4" fmla="*/ 5678852 w 34"/>
                  <a:gd name="T5" fmla="*/ 0 h 41"/>
                  <a:gd name="T6" fmla="*/ 2803536 w 34"/>
                  <a:gd name="T7" fmla="*/ 63536 h 41"/>
                  <a:gd name="T8" fmla="*/ 0 w 34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41"/>
                  <a:gd name="T17" fmla="*/ 34 w 34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41">
                    <a:moveTo>
                      <a:pt x="0" y="0"/>
                    </a:moveTo>
                    <a:lnTo>
                      <a:pt x="17" y="6"/>
                    </a:lnTo>
                    <a:lnTo>
                      <a:pt x="34" y="0"/>
                    </a:lnTo>
                    <a:lnTo>
                      <a:pt x="17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019" name="Group 100">
              <a:extLst>
                <a:ext uri="{FF2B5EF4-FFF2-40B4-BE49-F238E27FC236}">
                  <a16:creationId xmlns:a16="http://schemas.microsoft.com/office/drawing/2014/main" id="{3591B00E-C1E4-4948-A4E2-55125FD4EE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9588" y="4140200"/>
              <a:ext cx="871537" cy="412750"/>
              <a:chOff x="1255" y="3285"/>
              <a:chExt cx="731" cy="347"/>
            </a:xfrm>
          </p:grpSpPr>
          <p:sp>
            <p:nvSpPr>
              <p:cNvPr id="42075" name="Line 101">
                <a:extLst>
                  <a:ext uri="{FF2B5EF4-FFF2-40B4-BE49-F238E27FC236}">
                    <a16:creationId xmlns:a16="http://schemas.microsoft.com/office/drawing/2014/main" id="{DF522E49-DF8F-459B-A48C-818135EB23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3285"/>
                <a:ext cx="2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76" name="Freeform 102">
                <a:extLst>
                  <a:ext uri="{FF2B5EF4-FFF2-40B4-BE49-F238E27FC236}">
                    <a16:creationId xmlns:a16="http://schemas.microsoft.com/office/drawing/2014/main" id="{23CA020F-1D71-4E0A-9055-B7B06F7BCA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" y="3350"/>
                <a:ext cx="55" cy="54"/>
              </a:xfrm>
              <a:custGeom>
                <a:avLst/>
                <a:gdLst>
                  <a:gd name="T0" fmla="*/ 0 w 34"/>
                  <a:gd name="T1" fmla="*/ 0 h 40"/>
                  <a:gd name="T2" fmla="*/ 2803536 w 34"/>
                  <a:gd name="T3" fmla="*/ 10855 h 40"/>
                  <a:gd name="T4" fmla="*/ 5678852 w 34"/>
                  <a:gd name="T5" fmla="*/ 0 h 40"/>
                  <a:gd name="T6" fmla="*/ 2803536 w 34"/>
                  <a:gd name="T7" fmla="*/ 72924 h 40"/>
                  <a:gd name="T8" fmla="*/ 0 w 34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40"/>
                  <a:gd name="T17" fmla="*/ 34 w 34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40">
                    <a:moveTo>
                      <a:pt x="0" y="0"/>
                    </a:moveTo>
                    <a:lnTo>
                      <a:pt x="17" y="6"/>
                    </a:lnTo>
                    <a:lnTo>
                      <a:pt x="34" y="0"/>
                    </a:lnTo>
                    <a:lnTo>
                      <a:pt x="17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77" name="Rectangle 103">
                <a:extLst>
                  <a:ext uri="{FF2B5EF4-FFF2-40B4-BE49-F238E27FC236}">
                    <a16:creationId xmlns:a16="http://schemas.microsoft.com/office/drawing/2014/main" id="{80C25AB5-C4D2-41B2-8FCB-88E7B021E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3472"/>
                <a:ext cx="631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78" name="Rectangle 104">
                <a:extLst>
                  <a:ext uri="{FF2B5EF4-FFF2-40B4-BE49-F238E27FC236}">
                    <a16:creationId xmlns:a16="http://schemas.microsoft.com/office/drawing/2014/main" id="{9A64C86B-0A5F-449D-83B2-0ACF350FA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3472"/>
                <a:ext cx="35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write()</a:t>
                </a:r>
                <a:endParaRPr lang="en-US" altLang="en-US" sz="2400" b="1"/>
              </a:p>
            </p:txBody>
          </p:sp>
          <p:sp>
            <p:nvSpPr>
              <p:cNvPr id="42079" name="Rectangle 105">
                <a:extLst>
                  <a:ext uri="{FF2B5EF4-FFF2-40B4-BE49-F238E27FC236}">
                    <a16:creationId xmlns:a16="http://schemas.microsoft.com/office/drawing/2014/main" id="{1C16B87C-C174-4CEA-BB06-C0B1AA8CF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3407"/>
                <a:ext cx="710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2020" name="Rectangle 107">
              <a:extLst>
                <a:ext uri="{FF2B5EF4-FFF2-40B4-BE49-F238E27FC236}">
                  <a16:creationId xmlns:a16="http://schemas.microsoft.com/office/drawing/2014/main" id="{B4EE27F3-81E9-4C18-81F1-422517B9A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600" y="3473450"/>
              <a:ext cx="941388" cy="17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2021" name="Rectangle 108">
              <a:extLst>
                <a:ext uri="{FF2B5EF4-FFF2-40B4-BE49-F238E27FC236}">
                  <a16:creationId xmlns:a16="http://schemas.microsoft.com/office/drawing/2014/main" id="{C563CA78-4226-41DC-BBE4-24DE167FF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600" y="3468688"/>
              <a:ext cx="639763" cy="18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connect()</a:t>
              </a:r>
              <a:endParaRPr lang="en-US" altLang="en-US" sz="2400" b="1"/>
            </a:p>
          </p:txBody>
        </p:sp>
        <p:sp>
          <p:nvSpPr>
            <p:cNvPr id="42022" name="Line 110">
              <a:extLst>
                <a:ext uri="{FF2B5EF4-FFF2-40B4-BE49-F238E27FC236}">
                  <a16:creationId xmlns:a16="http://schemas.microsoft.com/office/drawing/2014/main" id="{C835EC56-94D0-4438-8D15-658CA422A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5538" y="3208338"/>
              <a:ext cx="3175" cy="1476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3" name="Freeform 111">
              <a:extLst>
                <a:ext uri="{FF2B5EF4-FFF2-40B4-BE49-F238E27FC236}">
                  <a16:creationId xmlns:a16="http://schemas.microsoft.com/office/drawing/2014/main" id="{58973EE8-AF30-4773-9845-751D5FD15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375" y="3338513"/>
              <a:ext cx="61913" cy="63500"/>
            </a:xfrm>
            <a:custGeom>
              <a:avLst/>
              <a:gdLst>
                <a:gd name="T0" fmla="*/ 0 w 32"/>
                <a:gd name="T1" fmla="*/ 0 h 39"/>
                <a:gd name="T2" fmla="*/ 2147483646 w 32"/>
                <a:gd name="T3" fmla="*/ 2147483646 h 39"/>
                <a:gd name="T4" fmla="*/ 2147483646 w 32"/>
                <a:gd name="T5" fmla="*/ 0 h 39"/>
                <a:gd name="T6" fmla="*/ 2147483646 w 32"/>
                <a:gd name="T7" fmla="*/ 2147483646 h 39"/>
                <a:gd name="T8" fmla="*/ 0 w 3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9"/>
                <a:gd name="T17" fmla="*/ 32 w 3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9">
                  <a:moveTo>
                    <a:pt x="0" y="0"/>
                  </a:moveTo>
                  <a:lnTo>
                    <a:pt x="15" y="6"/>
                  </a:lnTo>
                  <a:lnTo>
                    <a:pt x="32" y="0"/>
                  </a:lnTo>
                  <a:lnTo>
                    <a:pt x="15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4" name="Rectangle 112">
              <a:extLst>
                <a:ext uri="{FF2B5EF4-FFF2-40B4-BE49-F238E27FC236}">
                  <a16:creationId xmlns:a16="http://schemas.microsoft.com/office/drawing/2014/main" id="{4BCDDEF8-2322-4B55-B367-DCE49396B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1188" y="3575050"/>
              <a:ext cx="23812" cy="15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2025" name="Freeform 113">
              <a:extLst>
                <a:ext uri="{FF2B5EF4-FFF2-40B4-BE49-F238E27FC236}">
                  <a16:creationId xmlns:a16="http://schemas.microsoft.com/office/drawing/2014/main" id="{3717F388-D3FE-40F9-99FD-24E70B913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075" y="3548063"/>
              <a:ext cx="103188" cy="69850"/>
            </a:xfrm>
            <a:custGeom>
              <a:avLst/>
              <a:gdLst>
                <a:gd name="T0" fmla="*/ 0 w 54"/>
                <a:gd name="T1" fmla="*/ 2147483646 h 44"/>
                <a:gd name="T2" fmla="*/ 2147483646 w 54"/>
                <a:gd name="T3" fmla="*/ 2147483646 h 44"/>
                <a:gd name="T4" fmla="*/ 0 w 54"/>
                <a:gd name="T5" fmla="*/ 0 h 44"/>
                <a:gd name="T6" fmla="*/ 2147483646 w 54"/>
                <a:gd name="T7" fmla="*/ 2147483646 h 44"/>
                <a:gd name="T8" fmla="*/ 0 w 54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44"/>
                <a:gd name="T17" fmla="*/ 54 w 5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44">
                  <a:moveTo>
                    <a:pt x="0" y="44"/>
                  </a:moveTo>
                  <a:lnTo>
                    <a:pt x="8" y="21"/>
                  </a:lnTo>
                  <a:lnTo>
                    <a:pt x="0" y="0"/>
                  </a:lnTo>
                  <a:lnTo>
                    <a:pt x="54" y="2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026" name="Group 114">
              <a:extLst>
                <a:ext uri="{FF2B5EF4-FFF2-40B4-BE49-F238E27FC236}">
                  <a16:creationId xmlns:a16="http://schemas.microsoft.com/office/drawing/2014/main" id="{F33824FD-3336-4056-B335-59969238D3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4088" y="3273425"/>
              <a:ext cx="2136775" cy="368300"/>
              <a:chOff x="1628" y="2557"/>
              <a:chExt cx="1795" cy="310"/>
            </a:xfrm>
          </p:grpSpPr>
          <p:sp>
            <p:nvSpPr>
              <p:cNvPr id="42046" name="Rectangle 115">
                <a:extLst>
                  <a:ext uri="{FF2B5EF4-FFF2-40B4-BE49-F238E27FC236}">
                    <a16:creationId xmlns:a16="http://schemas.microsoft.com/office/drawing/2014/main" id="{746C931B-EAA0-4A7F-8CAE-9F19A3C3C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5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47" name="Rectangle 116">
                <a:extLst>
                  <a:ext uri="{FF2B5EF4-FFF2-40B4-BE49-F238E27FC236}">
                    <a16:creationId xmlns:a16="http://schemas.microsoft.com/office/drawing/2014/main" id="{D225B230-2D3D-4ECA-994B-1B07B1F23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48" name="Rectangle 117">
                <a:extLst>
                  <a:ext uri="{FF2B5EF4-FFF2-40B4-BE49-F238E27FC236}">
                    <a16:creationId xmlns:a16="http://schemas.microsoft.com/office/drawing/2014/main" id="{86DB14B8-C93F-465E-B148-3D545A031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7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49" name="Rectangle 118">
                <a:extLst>
                  <a:ext uri="{FF2B5EF4-FFF2-40B4-BE49-F238E27FC236}">
                    <a16:creationId xmlns:a16="http://schemas.microsoft.com/office/drawing/2014/main" id="{0D70F42C-BC52-460D-B8D1-EB7F54D7F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50" name="Rectangle 119">
                <a:extLst>
                  <a:ext uri="{FF2B5EF4-FFF2-40B4-BE49-F238E27FC236}">
                    <a16:creationId xmlns:a16="http://schemas.microsoft.com/office/drawing/2014/main" id="{3D4F9894-E732-422A-A72D-13E5D185E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51" name="Rectangle 120">
                <a:extLst>
                  <a:ext uri="{FF2B5EF4-FFF2-40B4-BE49-F238E27FC236}">
                    <a16:creationId xmlns:a16="http://schemas.microsoft.com/office/drawing/2014/main" id="{68C4BBBC-C286-4FE2-BD21-0FE9B452E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2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52" name="Rectangle 121">
                <a:extLst>
                  <a:ext uri="{FF2B5EF4-FFF2-40B4-BE49-F238E27FC236}">
                    <a16:creationId xmlns:a16="http://schemas.microsoft.com/office/drawing/2014/main" id="{C2A6249F-909B-4412-A80B-034C89936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2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53" name="Rectangle 122">
                <a:extLst>
                  <a:ext uri="{FF2B5EF4-FFF2-40B4-BE49-F238E27FC236}">
                    <a16:creationId xmlns:a16="http://schemas.microsoft.com/office/drawing/2014/main" id="{A623503C-AB8D-4FB1-976C-7604711A6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3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54" name="Rectangle 123">
                <a:extLst>
                  <a:ext uri="{FF2B5EF4-FFF2-40B4-BE49-F238E27FC236}">
                    <a16:creationId xmlns:a16="http://schemas.microsoft.com/office/drawing/2014/main" id="{1ACAAF33-7D12-4BE7-8EC6-F295FF7A5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55" name="Rectangle 124">
                <a:extLst>
                  <a:ext uri="{FF2B5EF4-FFF2-40B4-BE49-F238E27FC236}">
                    <a16:creationId xmlns:a16="http://schemas.microsoft.com/office/drawing/2014/main" id="{E8B8222C-CBB2-4E0A-91DF-CCC2E37D4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2811"/>
                <a:ext cx="14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56" name="Rectangle 125">
                <a:extLst>
                  <a:ext uri="{FF2B5EF4-FFF2-40B4-BE49-F238E27FC236}">
                    <a16:creationId xmlns:a16="http://schemas.microsoft.com/office/drawing/2014/main" id="{FB8BD03F-D244-40ED-87AB-A86EEEA99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" y="2811"/>
                <a:ext cx="15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57" name="Rectangle 126">
                <a:extLst>
                  <a:ext uri="{FF2B5EF4-FFF2-40B4-BE49-F238E27FC236}">
                    <a16:creationId xmlns:a16="http://schemas.microsoft.com/office/drawing/2014/main" id="{C9AB49A2-C387-4217-A064-42127CBC6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8" y="2811"/>
                <a:ext cx="17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58" name="Rectangle 127">
                <a:extLst>
                  <a:ext uri="{FF2B5EF4-FFF2-40B4-BE49-F238E27FC236}">
                    <a16:creationId xmlns:a16="http://schemas.microsoft.com/office/drawing/2014/main" id="{64A03573-C898-4463-9B2E-068198FDD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59" name="Rectangle 128">
                <a:extLst>
                  <a:ext uri="{FF2B5EF4-FFF2-40B4-BE49-F238E27FC236}">
                    <a16:creationId xmlns:a16="http://schemas.microsoft.com/office/drawing/2014/main" id="{2298E5E2-1D0A-4CA1-802E-F24C0B9F7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2" y="2811"/>
                <a:ext cx="14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60" name="Rectangle 129">
                <a:extLst>
                  <a:ext uri="{FF2B5EF4-FFF2-40B4-BE49-F238E27FC236}">
                    <a16:creationId xmlns:a16="http://schemas.microsoft.com/office/drawing/2014/main" id="{5FA76E66-EE0E-44E0-8713-933F6E5B2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3" y="2811"/>
                <a:ext cx="15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61" name="Rectangle 130">
                <a:extLst>
                  <a:ext uri="{FF2B5EF4-FFF2-40B4-BE49-F238E27FC236}">
                    <a16:creationId xmlns:a16="http://schemas.microsoft.com/office/drawing/2014/main" id="{3F90D05B-4340-4B15-9C78-F18C8414F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2811"/>
                <a:ext cx="17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62" name="Rectangle 131">
                <a:extLst>
                  <a:ext uri="{FF2B5EF4-FFF2-40B4-BE49-F238E27FC236}">
                    <a16:creationId xmlns:a16="http://schemas.microsoft.com/office/drawing/2014/main" id="{F5CBACEB-7F0F-4500-BD91-175E2D104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63" name="Rectangle 132">
                <a:extLst>
                  <a:ext uri="{FF2B5EF4-FFF2-40B4-BE49-F238E27FC236}">
                    <a16:creationId xmlns:a16="http://schemas.microsoft.com/office/drawing/2014/main" id="{E298D2C0-AC7F-4681-B714-35A61A88A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7" y="2811"/>
                <a:ext cx="14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64" name="Rectangle 133">
                <a:extLst>
                  <a:ext uri="{FF2B5EF4-FFF2-40B4-BE49-F238E27FC236}">
                    <a16:creationId xmlns:a16="http://schemas.microsoft.com/office/drawing/2014/main" id="{6B6E89D5-3999-4E05-8C45-1CE03E106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2811"/>
                <a:ext cx="15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65" name="Rectangle 134">
                <a:extLst>
                  <a:ext uri="{FF2B5EF4-FFF2-40B4-BE49-F238E27FC236}">
                    <a16:creationId xmlns:a16="http://schemas.microsoft.com/office/drawing/2014/main" id="{697AF05F-63B8-4B63-A8B7-2219B677D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8" y="2811"/>
                <a:ext cx="17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66" name="Rectangle 135">
                <a:extLst>
                  <a:ext uri="{FF2B5EF4-FFF2-40B4-BE49-F238E27FC236}">
                    <a16:creationId xmlns:a16="http://schemas.microsoft.com/office/drawing/2014/main" id="{72B3AC40-CAB3-4EF2-9D71-3C6320992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7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67" name="Rectangle 136">
                <a:extLst>
                  <a:ext uri="{FF2B5EF4-FFF2-40B4-BE49-F238E27FC236}">
                    <a16:creationId xmlns:a16="http://schemas.microsoft.com/office/drawing/2014/main" id="{51143804-1F78-4882-923A-3DEF2BD2F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68" name="Rectangle 137">
                <a:extLst>
                  <a:ext uri="{FF2B5EF4-FFF2-40B4-BE49-F238E27FC236}">
                    <a16:creationId xmlns:a16="http://schemas.microsoft.com/office/drawing/2014/main" id="{BAD31F28-2F5B-4892-9E10-42EB7EF57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0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69" name="Rectangle 138">
                <a:extLst>
                  <a:ext uri="{FF2B5EF4-FFF2-40B4-BE49-F238E27FC236}">
                    <a16:creationId xmlns:a16="http://schemas.microsoft.com/office/drawing/2014/main" id="{4C5C0567-8C67-4291-8541-E94A1B690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70" name="Rectangle 139">
                <a:extLst>
                  <a:ext uri="{FF2B5EF4-FFF2-40B4-BE49-F238E27FC236}">
                    <a16:creationId xmlns:a16="http://schemas.microsoft.com/office/drawing/2014/main" id="{C69F3AE7-0DAE-433D-9FCB-ECDD230F2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71" name="Rectangle 140">
                <a:extLst>
                  <a:ext uri="{FF2B5EF4-FFF2-40B4-BE49-F238E27FC236}">
                    <a16:creationId xmlns:a16="http://schemas.microsoft.com/office/drawing/2014/main" id="{E114A905-8DA1-4AE7-AA52-2D81EC640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72" name="Freeform 141">
                <a:extLst>
                  <a:ext uri="{FF2B5EF4-FFF2-40B4-BE49-F238E27FC236}">
                    <a16:creationId xmlns:a16="http://schemas.microsoft.com/office/drawing/2014/main" id="{29E08A82-2D1F-41DF-8B51-AC229AB5C1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" y="2788"/>
                <a:ext cx="86" cy="59"/>
              </a:xfrm>
              <a:custGeom>
                <a:avLst/>
                <a:gdLst>
                  <a:gd name="T0" fmla="*/ 9560424 w 53"/>
                  <a:gd name="T1" fmla="*/ 0 h 44"/>
                  <a:gd name="T2" fmla="*/ 8337919 w 53"/>
                  <a:gd name="T3" fmla="*/ 32284 h 44"/>
                  <a:gd name="T4" fmla="*/ 9560424 w 53"/>
                  <a:gd name="T5" fmla="*/ 67201 h 44"/>
                  <a:gd name="T6" fmla="*/ 0 w 53"/>
                  <a:gd name="T7" fmla="*/ 32284 h 44"/>
                  <a:gd name="T8" fmla="*/ 9560424 w 53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44"/>
                  <a:gd name="T17" fmla="*/ 53 w 5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44">
                    <a:moveTo>
                      <a:pt x="53" y="0"/>
                    </a:moveTo>
                    <a:lnTo>
                      <a:pt x="46" y="21"/>
                    </a:lnTo>
                    <a:lnTo>
                      <a:pt x="53" y="44"/>
                    </a:lnTo>
                    <a:lnTo>
                      <a:pt x="0" y="21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73" name="Rectangle 142">
                <a:extLst>
                  <a:ext uri="{FF2B5EF4-FFF2-40B4-BE49-F238E27FC236}">
                    <a16:creationId xmlns:a16="http://schemas.microsoft.com/office/drawing/2014/main" id="{2D7FB2F1-BB6B-42BE-ADD9-5BADB2E92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2676"/>
                <a:ext cx="9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74" name="Rectangle 143">
                <a:extLst>
                  <a:ext uri="{FF2B5EF4-FFF2-40B4-BE49-F238E27FC236}">
                    <a16:creationId xmlns:a16="http://schemas.microsoft.com/office/drawing/2014/main" id="{90584F82-E627-4CA5-A433-A8E3EC372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" y="2557"/>
                <a:ext cx="805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Connect negotiation</a:t>
                </a:r>
                <a:endParaRPr lang="en-US" altLang="en-US" sz="2400" b="1"/>
              </a:p>
            </p:txBody>
          </p:sp>
        </p:grpSp>
        <p:grpSp>
          <p:nvGrpSpPr>
            <p:cNvPr id="42027" name="Group 144">
              <a:extLst>
                <a:ext uri="{FF2B5EF4-FFF2-40B4-BE49-F238E27FC236}">
                  <a16:creationId xmlns:a16="http://schemas.microsoft.com/office/drawing/2014/main" id="{AB4F06E0-B485-4D9C-B501-A9CC5EBA60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8025" y="3660775"/>
              <a:ext cx="869950" cy="425450"/>
              <a:chOff x="3555" y="2882"/>
              <a:chExt cx="730" cy="358"/>
            </a:xfrm>
          </p:grpSpPr>
          <p:sp>
            <p:nvSpPr>
              <p:cNvPr id="42041" name="Rectangle 145">
                <a:extLst>
                  <a:ext uri="{FF2B5EF4-FFF2-40B4-BE49-F238E27FC236}">
                    <a16:creationId xmlns:a16="http://schemas.microsoft.com/office/drawing/2014/main" id="{11AAD6BB-7DD3-40F9-A0C0-D39EF9042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3083"/>
                <a:ext cx="633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42" name="Rectangle 146">
                <a:extLst>
                  <a:ext uri="{FF2B5EF4-FFF2-40B4-BE49-F238E27FC236}">
                    <a16:creationId xmlns:a16="http://schemas.microsoft.com/office/drawing/2014/main" id="{970EA305-037B-4CFB-9458-D777FC0D2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3080"/>
                <a:ext cx="35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write()</a:t>
                </a:r>
                <a:endParaRPr lang="en-US" altLang="en-US" sz="2400" b="1"/>
              </a:p>
            </p:txBody>
          </p:sp>
          <p:sp>
            <p:nvSpPr>
              <p:cNvPr id="42043" name="Rectangle 147">
                <a:extLst>
                  <a:ext uri="{FF2B5EF4-FFF2-40B4-BE49-F238E27FC236}">
                    <a16:creationId xmlns:a16="http://schemas.microsoft.com/office/drawing/2014/main" id="{95846B7B-D833-43A7-932E-B8F9CE3E1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015"/>
                <a:ext cx="709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44" name="Line 148">
                <a:extLst>
                  <a:ext uri="{FF2B5EF4-FFF2-40B4-BE49-F238E27FC236}">
                    <a16:creationId xmlns:a16="http://schemas.microsoft.com/office/drawing/2014/main" id="{A02691BE-026A-402D-AD9E-DCFFF81EB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5" y="2882"/>
                <a:ext cx="3" cy="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5" name="Freeform 149">
                <a:extLst>
                  <a:ext uri="{FF2B5EF4-FFF2-40B4-BE49-F238E27FC236}">
                    <a16:creationId xmlns:a16="http://schemas.microsoft.com/office/drawing/2014/main" id="{30AB8F3A-6155-4003-B4CF-22EAC5BBF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2958"/>
                <a:ext cx="52" cy="54"/>
              </a:xfrm>
              <a:custGeom>
                <a:avLst/>
                <a:gdLst>
                  <a:gd name="T0" fmla="*/ 0 w 32"/>
                  <a:gd name="T1" fmla="*/ 0 h 40"/>
                  <a:gd name="T2" fmla="*/ 2739917 w 32"/>
                  <a:gd name="T3" fmla="*/ 10855 h 40"/>
                  <a:gd name="T4" fmla="*/ 5912806 w 32"/>
                  <a:gd name="T5" fmla="*/ 0 h 40"/>
                  <a:gd name="T6" fmla="*/ 2739917 w 32"/>
                  <a:gd name="T7" fmla="*/ 72924 h 40"/>
                  <a:gd name="T8" fmla="*/ 0 w 32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0"/>
                  <a:gd name="T17" fmla="*/ 32 w 32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0">
                    <a:moveTo>
                      <a:pt x="0" y="0"/>
                    </a:moveTo>
                    <a:lnTo>
                      <a:pt x="15" y="6"/>
                    </a:lnTo>
                    <a:lnTo>
                      <a:pt x="32" y="0"/>
                    </a:lnTo>
                    <a:lnTo>
                      <a:pt x="15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028" name="Group 150">
              <a:extLst>
                <a:ext uri="{FF2B5EF4-FFF2-40B4-BE49-F238E27FC236}">
                  <a16:creationId xmlns:a16="http://schemas.microsoft.com/office/drawing/2014/main" id="{73F8B944-2C56-4B8B-AA1B-14B3913E32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8025" y="4097338"/>
              <a:ext cx="844550" cy="504825"/>
              <a:chOff x="3555" y="3250"/>
              <a:chExt cx="709" cy="424"/>
            </a:xfrm>
          </p:grpSpPr>
          <p:sp>
            <p:nvSpPr>
              <p:cNvPr id="42036" name="Rectangle 151">
                <a:extLst>
                  <a:ext uri="{FF2B5EF4-FFF2-40B4-BE49-F238E27FC236}">
                    <a16:creationId xmlns:a16="http://schemas.microsoft.com/office/drawing/2014/main" id="{340A9F26-1611-4B66-A27A-4EDC12992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3517"/>
                <a:ext cx="551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37" name="Rectangle 152">
                <a:extLst>
                  <a:ext uri="{FF2B5EF4-FFF2-40B4-BE49-F238E27FC236}">
                    <a16:creationId xmlns:a16="http://schemas.microsoft.com/office/drawing/2014/main" id="{D975F1FF-818D-4D38-A197-B5002C585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3515"/>
                <a:ext cx="34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read()</a:t>
                </a:r>
                <a:endParaRPr lang="en-US" altLang="en-US" sz="2400" b="1"/>
              </a:p>
            </p:txBody>
          </p:sp>
          <p:sp>
            <p:nvSpPr>
              <p:cNvPr id="42038" name="Rectangle 153">
                <a:extLst>
                  <a:ext uri="{FF2B5EF4-FFF2-40B4-BE49-F238E27FC236}">
                    <a16:creationId xmlns:a16="http://schemas.microsoft.com/office/drawing/2014/main" id="{1894F199-80DF-4D42-872B-86D2F9779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449"/>
                <a:ext cx="709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39" name="Line 154">
                <a:extLst>
                  <a:ext uri="{FF2B5EF4-FFF2-40B4-BE49-F238E27FC236}">
                    <a16:creationId xmlns:a16="http://schemas.microsoft.com/office/drawing/2014/main" id="{EC89D167-3F28-4DF8-90BC-F66231F2A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5" y="3250"/>
                <a:ext cx="3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0" name="Freeform 155">
                <a:extLst>
                  <a:ext uri="{FF2B5EF4-FFF2-40B4-BE49-F238E27FC236}">
                    <a16:creationId xmlns:a16="http://schemas.microsoft.com/office/drawing/2014/main" id="{15240A66-F6D5-49E6-A740-BF33C5F34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3392"/>
                <a:ext cx="52" cy="55"/>
              </a:xfrm>
              <a:custGeom>
                <a:avLst/>
                <a:gdLst>
                  <a:gd name="T0" fmla="*/ 0 w 32"/>
                  <a:gd name="T1" fmla="*/ 0 h 40"/>
                  <a:gd name="T2" fmla="*/ 2739917 w 32"/>
                  <a:gd name="T3" fmla="*/ 21440 h 40"/>
                  <a:gd name="T4" fmla="*/ 5912806 w 32"/>
                  <a:gd name="T5" fmla="*/ 0 h 40"/>
                  <a:gd name="T6" fmla="*/ 2739917 w 32"/>
                  <a:gd name="T7" fmla="*/ 115429 h 40"/>
                  <a:gd name="T8" fmla="*/ 0 w 32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0"/>
                  <a:gd name="T17" fmla="*/ 32 w 32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0">
                    <a:moveTo>
                      <a:pt x="0" y="0"/>
                    </a:moveTo>
                    <a:lnTo>
                      <a:pt x="15" y="7"/>
                    </a:lnTo>
                    <a:lnTo>
                      <a:pt x="32" y="0"/>
                    </a:lnTo>
                    <a:lnTo>
                      <a:pt x="15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029" name="Text Box 156">
              <a:extLst>
                <a:ext uri="{FF2B5EF4-FFF2-40B4-BE49-F238E27FC236}">
                  <a16:creationId xmlns:a16="http://schemas.microsoft.com/office/drawing/2014/main" id="{85E4D3C6-9F34-4F68-AB45-61F568ACC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1074738"/>
              <a:ext cx="5257800" cy="166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 b="1">
                  <a:solidFill>
                    <a:srgbClr val="0000CC"/>
                  </a:solidFill>
                  <a:latin typeface="Courier New" panose="02070309020205020404" pitchFamily="49" charset="0"/>
                </a:rPr>
                <a:t>accept</a:t>
              </a:r>
              <a:r>
                <a:rPr lang="en-US" altLang="en-US" sz="1500"/>
                <a:t> wakes with incoming connection request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 b="1">
                  <a:solidFill>
                    <a:srgbClr val="0000CC"/>
                  </a:solidFill>
                  <a:latin typeface="Courier New" panose="02070309020205020404" pitchFamily="49" charset="0"/>
                </a:rPr>
                <a:t>accept</a:t>
              </a:r>
              <a:r>
                <a:rPr lang="en-US" altLang="en-US" sz="1500"/>
                <a:t> fills client address &amp; port # into address structure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 b="1">
                  <a:solidFill>
                    <a:srgbClr val="0000CC"/>
                  </a:solidFill>
                  <a:latin typeface="Courier New" panose="02070309020205020404" pitchFamily="49" charset="0"/>
                </a:rPr>
                <a:t>accept</a:t>
              </a:r>
              <a:r>
                <a:rPr lang="en-US" altLang="en-US" sz="1500"/>
                <a:t> call returns: </a:t>
              </a:r>
              <a:r>
                <a:rPr lang="en-US" altLang="en-US" sz="1500" i="1">
                  <a:solidFill>
                    <a:srgbClr val="0000CC"/>
                  </a:solidFill>
                </a:rPr>
                <a:t>descriptor of </a:t>
              </a:r>
              <a:r>
                <a:rPr lang="en-US" altLang="en-US" sz="1500" b="1" i="1">
                  <a:solidFill>
                    <a:srgbClr val="0000CC"/>
                  </a:solidFill>
                </a:rPr>
                <a:t>new</a:t>
              </a:r>
              <a:r>
                <a:rPr lang="en-US" altLang="en-US" sz="1500" i="1">
                  <a:solidFill>
                    <a:srgbClr val="0000CC"/>
                  </a:solidFill>
                </a:rPr>
                <a:t> connection socket</a:t>
              </a:r>
              <a:r>
                <a:rPr lang="en-US" altLang="en-US" sz="1500">
                  <a:solidFill>
                    <a:srgbClr val="0000CC"/>
                  </a:solidFill>
                </a:rPr>
                <a:t> </a:t>
              </a:r>
              <a:r>
                <a:rPr lang="en-US" altLang="en-US" sz="1500"/>
                <a:t>(success); or -1 (failure)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/>
                <a:t>Client &amp; server use new socket for data transfer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/>
                <a:t>Original socket continues to listen for new requests</a:t>
              </a:r>
            </a:p>
          </p:txBody>
        </p:sp>
        <p:grpSp>
          <p:nvGrpSpPr>
            <p:cNvPr id="42030" name="Group 157">
              <a:extLst>
                <a:ext uri="{FF2B5EF4-FFF2-40B4-BE49-F238E27FC236}">
                  <a16:creationId xmlns:a16="http://schemas.microsoft.com/office/drawing/2014/main" id="{A22D2264-95F9-404E-B62E-921B8A93BC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9588" y="4572000"/>
              <a:ext cx="871537" cy="379413"/>
              <a:chOff x="535" y="3648"/>
              <a:chExt cx="731" cy="319"/>
            </a:xfrm>
          </p:grpSpPr>
          <p:grpSp>
            <p:nvGrpSpPr>
              <p:cNvPr id="42031" name="Group 158">
                <a:extLst>
                  <a:ext uri="{FF2B5EF4-FFF2-40B4-BE49-F238E27FC236}">
                    <a16:creationId xmlns:a16="http://schemas.microsoft.com/office/drawing/2014/main" id="{FD17CA44-71A1-4FD2-A684-ACA27F321F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5" y="3742"/>
                <a:ext cx="731" cy="225"/>
                <a:chOff x="535" y="3742"/>
                <a:chExt cx="731" cy="225"/>
              </a:xfrm>
            </p:grpSpPr>
            <p:sp>
              <p:nvSpPr>
                <p:cNvPr id="42033" name="Rectangle 159">
                  <a:extLst>
                    <a:ext uri="{FF2B5EF4-FFF2-40B4-BE49-F238E27FC236}">
                      <a16:creationId xmlns:a16="http://schemas.microsoft.com/office/drawing/2014/main" id="{D9490657-A2C9-4244-AD89-10921476EB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3810"/>
                  <a:ext cx="631" cy="1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034" name="Rectangle 160">
                  <a:extLst>
                    <a:ext uri="{FF2B5EF4-FFF2-40B4-BE49-F238E27FC236}">
                      <a16:creationId xmlns:a16="http://schemas.microsoft.com/office/drawing/2014/main" id="{A504F35A-DD9D-4882-AAE8-F86AFF7159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3807"/>
                  <a:ext cx="386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200">
                      <a:solidFill>
                        <a:srgbClr val="000000"/>
                      </a:solidFill>
                    </a:rPr>
                    <a:t>close()</a:t>
                  </a:r>
                  <a:endParaRPr lang="en-US" altLang="en-US" sz="2400" b="1"/>
                </a:p>
              </p:txBody>
            </p:sp>
            <p:sp>
              <p:nvSpPr>
                <p:cNvPr id="42035" name="Rectangle 161">
                  <a:extLst>
                    <a:ext uri="{FF2B5EF4-FFF2-40B4-BE49-F238E27FC236}">
                      <a16:creationId xmlns:a16="http://schemas.microsoft.com/office/drawing/2014/main" id="{7B7242C8-F995-4981-8B6C-00F3AF5B8D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5" y="3742"/>
                  <a:ext cx="710" cy="225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2032" name="Line 162">
                <a:extLst>
                  <a:ext uri="{FF2B5EF4-FFF2-40B4-BE49-F238E27FC236}">
                    <a16:creationId xmlns:a16="http://schemas.microsoft.com/office/drawing/2014/main" id="{F459B7AA-E20A-4AB9-9945-44D6815AA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64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64" name="Rectangle 2">
            <a:extLst>
              <a:ext uri="{FF2B5EF4-FFF2-40B4-BE49-F238E27FC236}">
                <a16:creationId xmlns:a16="http://schemas.microsoft.com/office/drawing/2014/main" id="{D4080742-8C6F-4C3E-B028-E33B2AA9D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213" y="2398713"/>
            <a:ext cx="30670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2"/>
                </a:solidFill>
                <a:latin typeface="Arial" charset="0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925" b="1">
                <a:solidFill>
                  <a:schemeClr val="tx2"/>
                </a:solidFill>
                <a:latin typeface="Arial" charset="0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925" b="1">
                <a:solidFill>
                  <a:schemeClr val="tx2"/>
                </a:solidFill>
                <a:latin typeface="Arial" charset="0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925" b="1">
                <a:solidFill>
                  <a:schemeClr val="tx2"/>
                </a:solidFill>
                <a:latin typeface="Arial" charset="0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925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x-none" sz="2625" kern="0"/>
              <a:t>Socket Calls for Connection-Oriented Mode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2">
            <a:extLst>
              <a:ext uri="{FF2B5EF4-FFF2-40B4-BE49-F238E27FC236}">
                <a16:creationId xmlns:a16="http://schemas.microsoft.com/office/drawing/2014/main" id="{32DADCBF-1C9A-4660-BB88-F57CCFB32E51}"/>
              </a:ext>
            </a:extLst>
          </p:cNvPr>
          <p:cNvGrpSpPr>
            <a:grpSpLocks/>
          </p:cNvGrpSpPr>
          <p:nvPr/>
        </p:nvGrpSpPr>
        <p:grpSpPr bwMode="auto">
          <a:xfrm>
            <a:off x="2751138" y="296863"/>
            <a:ext cx="5360987" cy="3954462"/>
            <a:chOff x="1485900" y="1074738"/>
            <a:chExt cx="5362372" cy="3954462"/>
          </a:xfrm>
        </p:grpSpPr>
        <p:sp>
          <p:nvSpPr>
            <p:cNvPr id="44037" name="Rectangle 106">
              <a:extLst>
                <a:ext uri="{FF2B5EF4-FFF2-40B4-BE49-F238E27FC236}">
                  <a16:creationId xmlns:a16="http://schemas.microsoft.com/office/drawing/2014/main" id="{B62E303E-D252-4705-B24B-467E1FC87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4284663"/>
              <a:ext cx="846137" cy="26828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4038" name="Rectangle 146">
              <a:extLst>
                <a:ext uri="{FF2B5EF4-FFF2-40B4-BE49-F238E27FC236}">
                  <a16:creationId xmlns:a16="http://schemas.microsoft.com/office/drawing/2014/main" id="{574DAFF8-06BD-48FC-9507-3CA5BAAD5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025" y="3817938"/>
              <a:ext cx="844550" cy="26828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4039" name="Rectangle 2">
              <a:extLst>
                <a:ext uri="{FF2B5EF4-FFF2-40B4-BE49-F238E27FC236}">
                  <a16:creationId xmlns:a16="http://schemas.microsoft.com/office/drawing/2014/main" id="{D42034E1-346F-4BE0-83D0-9D93DF256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025" y="3395663"/>
              <a:ext cx="844550" cy="266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4040" name="Rectangle 3">
              <a:extLst>
                <a:ext uri="{FF2B5EF4-FFF2-40B4-BE49-F238E27FC236}">
                  <a16:creationId xmlns:a16="http://schemas.microsoft.com/office/drawing/2014/main" id="{91218464-3AEF-47A6-9241-A505E3768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2841625"/>
              <a:ext cx="846137" cy="265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4041" name="Rectangle 4">
              <a:extLst>
                <a:ext uri="{FF2B5EF4-FFF2-40B4-BE49-F238E27FC236}">
                  <a16:creationId xmlns:a16="http://schemas.microsoft.com/office/drawing/2014/main" id="{66667BB5-C097-4EDE-910E-EE2B86E9C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2416175"/>
              <a:ext cx="846137" cy="266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4042" name="Rectangle 5">
              <a:extLst>
                <a:ext uri="{FF2B5EF4-FFF2-40B4-BE49-F238E27FC236}">
                  <a16:creationId xmlns:a16="http://schemas.microsoft.com/office/drawing/2014/main" id="{2AD19145-9127-46DB-A81D-74CEDD15B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2012950"/>
              <a:ext cx="846137" cy="268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4043" name="Rectangle 6">
              <a:extLst>
                <a:ext uri="{FF2B5EF4-FFF2-40B4-BE49-F238E27FC236}">
                  <a16:creationId xmlns:a16="http://schemas.microsoft.com/office/drawing/2014/main" id="{2C6BA7E0-D37A-450E-9321-0F21E752F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1604963"/>
              <a:ext cx="846137" cy="2682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4044" name="Rectangle 8">
              <a:extLst>
                <a:ext uri="{FF2B5EF4-FFF2-40B4-BE49-F238E27FC236}">
                  <a16:creationId xmlns:a16="http://schemas.microsoft.com/office/drawing/2014/main" id="{B02D3D05-BF43-4900-8034-5014210A6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1685925"/>
              <a:ext cx="844550" cy="179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4045" name="Rectangle 9">
              <a:extLst>
                <a:ext uri="{FF2B5EF4-FFF2-40B4-BE49-F238E27FC236}">
                  <a16:creationId xmlns:a16="http://schemas.microsoft.com/office/drawing/2014/main" id="{6BFBDD61-8EEF-4067-BC47-0E882BDCE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1682750"/>
              <a:ext cx="5461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socket()</a:t>
              </a:r>
              <a:endParaRPr lang="en-US" altLang="en-US" sz="2400" b="1"/>
            </a:p>
          </p:txBody>
        </p:sp>
        <p:grpSp>
          <p:nvGrpSpPr>
            <p:cNvPr id="44046" name="Group 10">
              <a:extLst>
                <a:ext uri="{FF2B5EF4-FFF2-40B4-BE49-F238E27FC236}">
                  <a16:creationId xmlns:a16="http://schemas.microsoft.com/office/drawing/2014/main" id="{A4222F4B-FE12-456A-A570-41DB888024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8025" y="2941638"/>
              <a:ext cx="919163" cy="266700"/>
              <a:chOff x="3555" y="2278"/>
              <a:chExt cx="771" cy="225"/>
            </a:xfrm>
          </p:grpSpPr>
          <p:sp>
            <p:nvSpPr>
              <p:cNvPr id="44187" name="Rectangle 11">
                <a:extLst>
                  <a:ext uri="{FF2B5EF4-FFF2-40B4-BE49-F238E27FC236}">
                    <a16:creationId xmlns:a16="http://schemas.microsoft.com/office/drawing/2014/main" id="{5F184F4A-4584-4A76-BD1A-19C1A86AE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2346"/>
                <a:ext cx="709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88" name="Rectangle 12">
                <a:extLst>
                  <a:ext uri="{FF2B5EF4-FFF2-40B4-BE49-F238E27FC236}">
                    <a16:creationId xmlns:a16="http://schemas.microsoft.com/office/drawing/2014/main" id="{7BE07CEB-04FC-4096-B96C-59282C650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2344"/>
                <a:ext cx="4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socket()</a:t>
                </a:r>
                <a:endParaRPr lang="en-US" altLang="en-US" sz="2400" b="1"/>
              </a:p>
            </p:txBody>
          </p:sp>
          <p:sp>
            <p:nvSpPr>
              <p:cNvPr id="44189" name="Rectangle 13">
                <a:extLst>
                  <a:ext uri="{FF2B5EF4-FFF2-40B4-BE49-F238E27FC236}">
                    <a16:creationId xmlns:a16="http://schemas.microsoft.com/office/drawing/2014/main" id="{09A2512A-324F-40F8-A196-12B063539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2278"/>
                <a:ext cx="709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4047" name="Rectangle 14">
              <a:extLst>
                <a:ext uri="{FF2B5EF4-FFF2-40B4-BE49-F238E27FC236}">
                  <a16:creationId xmlns:a16="http://schemas.microsoft.com/office/drawing/2014/main" id="{41801D12-F6F5-4B6C-B6D0-E0DC1937D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275" y="2093913"/>
              <a:ext cx="655638" cy="176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4048" name="Rectangle 15">
              <a:extLst>
                <a:ext uri="{FF2B5EF4-FFF2-40B4-BE49-F238E27FC236}">
                  <a16:creationId xmlns:a16="http://schemas.microsoft.com/office/drawing/2014/main" id="{5D839FC6-EA86-4F77-A23A-DB42208D3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513" y="2090738"/>
              <a:ext cx="3905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bind()</a:t>
              </a:r>
              <a:endParaRPr lang="en-US" altLang="en-US" sz="2400" b="1"/>
            </a:p>
          </p:txBody>
        </p:sp>
        <p:sp>
          <p:nvSpPr>
            <p:cNvPr id="44049" name="Line 16">
              <a:extLst>
                <a:ext uri="{FF2B5EF4-FFF2-40B4-BE49-F238E27FC236}">
                  <a16:creationId xmlns:a16="http://schemas.microsoft.com/office/drawing/2014/main" id="{409F61CA-F923-45E5-8333-DCD6E37ED4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75" y="1873250"/>
              <a:ext cx="3175" cy="968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0" name="Freeform 17">
              <a:extLst>
                <a:ext uri="{FF2B5EF4-FFF2-40B4-BE49-F238E27FC236}">
                  <a16:creationId xmlns:a16="http://schemas.microsoft.com/office/drawing/2014/main" id="{E1BC0E5E-700D-49A0-A57D-7D4AE471A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525" y="1951038"/>
              <a:ext cx="65088" cy="66675"/>
            </a:xfrm>
            <a:custGeom>
              <a:avLst/>
              <a:gdLst>
                <a:gd name="T0" fmla="*/ 0 w 34"/>
                <a:gd name="T1" fmla="*/ 0 h 41"/>
                <a:gd name="T2" fmla="*/ 2147483646 w 34"/>
                <a:gd name="T3" fmla="*/ 2147483646 h 41"/>
                <a:gd name="T4" fmla="*/ 2147483646 w 34"/>
                <a:gd name="T5" fmla="*/ 0 h 41"/>
                <a:gd name="T6" fmla="*/ 2147483646 w 34"/>
                <a:gd name="T7" fmla="*/ 2147483646 h 41"/>
                <a:gd name="T8" fmla="*/ 0 w 34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1"/>
                <a:gd name="T17" fmla="*/ 34 w 3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1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1" name="Rectangle 18">
              <a:extLst>
                <a:ext uri="{FF2B5EF4-FFF2-40B4-BE49-F238E27FC236}">
                  <a16:creationId xmlns:a16="http://schemas.microsoft.com/office/drawing/2014/main" id="{2586125D-5DD8-42CF-9132-738377A0D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763" y="3289300"/>
              <a:ext cx="1570037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4052" name="Rectangle 19">
              <a:extLst>
                <a:ext uri="{FF2B5EF4-FFF2-40B4-BE49-F238E27FC236}">
                  <a16:creationId xmlns:a16="http://schemas.microsoft.com/office/drawing/2014/main" id="{1EA62FC5-35A6-432A-9897-42EC25385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3411538"/>
              <a:ext cx="1665288" cy="16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4053" name="Rectangle 21">
              <a:extLst>
                <a:ext uri="{FF2B5EF4-FFF2-40B4-BE49-F238E27FC236}">
                  <a16:creationId xmlns:a16="http://schemas.microsoft.com/office/drawing/2014/main" id="{81A46F98-CA41-46C0-9BD8-ADC657CDB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275" y="3952875"/>
              <a:ext cx="655638" cy="17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4054" name="Rectangle 22">
              <a:extLst>
                <a:ext uri="{FF2B5EF4-FFF2-40B4-BE49-F238E27FC236}">
                  <a16:creationId xmlns:a16="http://schemas.microsoft.com/office/drawing/2014/main" id="{F13043DC-A483-4C8F-BA96-3BE1A8F4C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513" y="3949700"/>
              <a:ext cx="40798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read()</a:t>
              </a:r>
              <a:endParaRPr lang="en-US" altLang="en-US" sz="2400" b="1"/>
            </a:p>
          </p:txBody>
        </p:sp>
        <p:sp>
          <p:nvSpPr>
            <p:cNvPr id="44055" name="Rectangle 23">
              <a:extLst>
                <a:ext uri="{FF2B5EF4-FFF2-40B4-BE49-F238E27FC236}">
                  <a16:creationId xmlns:a16="http://schemas.microsoft.com/office/drawing/2014/main" id="{7163F577-A228-4654-944A-14AD5EB1E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3871913"/>
              <a:ext cx="846137" cy="2682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4056" name="Line 24">
              <a:extLst>
                <a:ext uri="{FF2B5EF4-FFF2-40B4-BE49-F238E27FC236}">
                  <a16:creationId xmlns:a16="http://schemas.microsoft.com/office/drawing/2014/main" id="{F86E14E9-8A48-4051-8BCA-313D1CE29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75" y="3544888"/>
              <a:ext cx="3175" cy="2778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7" name="Freeform 25">
              <a:extLst>
                <a:ext uri="{FF2B5EF4-FFF2-40B4-BE49-F238E27FC236}">
                  <a16:creationId xmlns:a16="http://schemas.microsoft.com/office/drawing/2014/main" id="{45540FFF-81E3-4F12-83B7-45348DCA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525" y="3803650"/>
              <a:ext cx="65088" cy="65088"/>
            </a:xfrm>
            <a:custGeom>
              <a:avLst/>
              <a:gdLst>
                <a:gd name="T0" fmla="*/ 0 w 34"/>
                <a:gd name="T1" fmla="*/ 0 h 40"/>
                <a:gd name="T2" fmla="*/ 2147483646 w 34"/>
                <a:gd name="T3" fmla="*/ 2147483646 h 40"/>
                <a:gd name="T4" fmla="*/ 2147483646 w 34"/>
                <a:gd name="T5" fmla="*/ 0 h 40"/>
                <a:gd name="T6" fmla="*/ 2147483646 w 34"/>
                <a:gd name="T7" fmla="*/ 2147483646 h 40"/>
                <a:gd name="T8" fmla="*/ 0 w 34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0"/>
                <a:gd name="T17" fmla="*/ 34 w 34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0">
                  <a:moveTo>
                    <a:pt x="0" y="0"/>
                  </a:moveTo>
                  <a:lnTo>
                    <a:pt x="17" y="5"/>
                  </a:lnTo>
                  <a:lnTo>
                    <a:pt x="34" y="0"/>
                  </a:lnTo>
                  <a:lnTo>
                    <a:pt x="17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8" name="Rectangle 27">
              <a:extLst>
                <a:ext uri="{FF2B5EF4-FFF2-40B4-BE49-F238E27FC236}">
                  <a16:creationId xmlns:a16="http://schemas.microsoft.com/office/drawing/2014/main" id="{42ED440A-A280-4234-AA21-93DACE38C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3913" y="4841875"/>
              <a:ext cx="754062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4059" name="Rectangle 28">
              <a:extLst>
                <a:ext uri="{FF2B5EF4-FFF2-40B4-BE49-F238E27FC236}">
                  <a16:creationId xmlns:a16="http://schemas.microsoft.com/office/drawing/2014/main" id="{ACF1B4C4-7636-49D3-B272-3516C7478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3913" y="4840288"/>
              <a:ext cx="46037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close()</a:t>
              </a:r>
              <a:endParaRPr lang="en-US" altLang="en-US" sz="2400" b="1"/>
            </a:p>
          </p:txBody>
        </p:sp>
        <p:sp>
          <p:nvSpPr>
            <p:cNvPr id="44060" name="Rectangle 29">
              <a:extLst>
                <a:ext uri="{FF2B5EF4-FFF2-40B4-BE49-F238E27FC236}">
                  <a16:creationId xmlns:a16="http://schemas.microsoft.com/office/drawing/2014/main" id="{6592A5B3-9199-437B-93AC-9D8CB9941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025" y="4760913"/>
              <a:ext cx="844550" cy="2682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4061" name="Line 30">
              <a:extLst>
                <a:ext uri="{FF2B5EF4-FFF2-40B4-BE49-F238E27FC236}">
                  <a16:creationId xmlns:a16="http://schemas.microsoft.com/office/drawing/2014/main" id="{FEE44047-B368-4DB6-B2E2-EAE2323DB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5538" y="4616450"/>
              <a:ext cx="3175" cy="107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2" name="Freeform 31">
              <a:extLst>
                <a:ext uri="{FF2B5EF4-FFF2-40B4-BE49-F238E27FC236}">
                  <a16:creationId xmlns:a16="http://schemas.microsoft.com/office/drawing/2014/main" id="{003EB664-3142-408A-9EA9-E441A8ABB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375" y="4705350"/>
              <a:ext cx="61913" cy="66675"/>
            </a:xfrm>
            <a:custGeom>
              <a:avLst/>
              <a:gdLst>
                <a:gd name="T0" fmla="*/ 0 w 32"/>
                <a:gd name="T1" fmla="*/ 0 h 41"/>
                <a:gd name="T2" fmla="*/ 2147483646 w 32"/>
                <a:gd name="T3" fmla="*/ 2147483646 h 41"/>
                <a:gd name="T4" fmla="*/ 2147483646 w 32"/>
                <a:gd name="T5" fmla="*/ 0 h 41"/>
                <a:gd name="T6" fmla="*/ 2147483646 w 32"/>
                <a:gd name="T7" fmla="*/ 2147483646 h 41"/>
                <a:gd name="T8" fmla="*/ 0 w 32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1"/>
                <a:gd name="T17" fmla="*/ 32 w 3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1">
                  <a:moveTo>
                    <a:pt x="0" y="0"/>
                  </a:moveTo>
                  <a:lnTo>
                    <a:pt x="15" y="8"/>
                  </a:lnTo>
                  <a:lnTo>
                    <a:pt x="32" y="0"/>
                  </a:lnTo>
                  <a:lnTo>
                    <a:pt x="1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063" name="Group 32">
              <a:extLst>
                <a:ext uri="{FF2B5EF4-FFF2-40B4-BE49-F238E27FC236}">
                  <a16:creationId xmlns:a16="http://schemas.microsoft.com/office/drawing/2014/main" id="{1D222346-0114-42A4-B230-39D4226661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2075" y="3827463"/>
              <a:ext cx="1881188" cy="242887"/>
              <a:chOff x="1971" y="3023"/>
              <a:chExt cx="1580" cy="204"/>
            </a:xfrm>
          </p:grpSpPr>
          <p:sp>
            <p:nvSpPr>
              <p:cNvPr id="44161" name="Freeform 33">
                <a:extLst>
                  <a:ext uri="{FF2B5EF4-FFF2-40B4-BE49-F238E27FC236}">
                    <a16:creationId xmlns:a16="http://schemas.microsoft.com/office/drawing/2014/main" id="{BFBF0090-349D-47A2-B0F5-FFF76A7C8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7" y="3120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2" name="Freeform 34">
                <a:extLst>
                  <a:ext uri="{FF2B5EF4-FFF2-40B4-BE49-F238E27FC236}">
                    <a16:creationId xmlns:a16="http://schemas.microsoft.com/office/drawing/2014/main" id="{A5DCE500-24A6-41E1-B727-2A3867C46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9" y="3123"/>
                <a:ext cx="34" cy="8"/>
              </a:xfrm>
              <a:custGeom>
                <a:avLst/>
                <a:gdLst>
                  <a:gd name="T0" fmla="*/ 3566126 w 21"/>
                  <a:gd name="T1" fmla="*/ 8457 h 6"/>
                  <a:gd name="T2" fmla="*/ 3566126 w 21"/>
                  <a:gd name="T3" fmla="*/ 0 h 6"/>
                  <a:gd name="T4" fmla="*/ 0 w 21"/>
                  <a:gd name="T5" fmla="*/ 2759 h 6"/>
                  <a:gd name="T6" fmla="*/ 0 w 21"/>
                  <a:gd name="T7" fmla="*/ 8457 h 6"/>
                  <a:gd name="T8" fmla="*/ 3566126 w 21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3" name="Freeform 35">
                <a:extLst>
                  <a:ext uri="{FF2B5EF4-FFF2-40B4-BE49-F238E27FC236}">
                    <a16:creationId xmlns:a16="http://schemas.microsoft.com/office/drawing/2014/main" id="{88E9D76B-8E92-4B77-A671-097853702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1" y="3125"/>
                <a:ext cx="34" cy="10"/>
              </a:xfrm>
              <a:custGeom>
                <a:avLst/>
                <a:gdLst>
                  <a:gd name="T0" fmla="*/ 3566126 w 21"/>
                  <a:gd name="T1" fmla="*/ 49094 h 7"/>
                  <a:gd name="T2" fmla="*/ 3566126 w 21"/>
                  <a:gd name="T3" fmla="*/ 0 h 7"/>
                  <a:gd name="T4" fmla="*/ 0 w 21"/>
                  <a:gd name="T5" fmla="*/ 16839 h 7"/>
                  <a:gd name="T6" fmla="*/ 0 w 21"/>
                  <a:gd name="T7" fmla="*/ 51533 h 7"/>
                  <a:gd name="T8" fmla="*/ 3566126 w 21"/>
                  <a:gd name="T9" fmla="*/ 49094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4" name="Freeform 36">
                <a:extLst>
                  <a:ext uri="{FF2B5EF4-FFF2-40B4-BE49-F238E27FC236}">
                    <a16:creationId xmlns:a16="http://schemas.microsoft.com/office/drawing/2014/main" id="{DD5D2F8A-D609-44F3-A18C-7C3584402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" y="3131"/>
                <a:ext cx="34" cy="6"/>
              </a:xfrm>
              <a:custGeom>
                <a:avLst/>
                <a:gdLst>
                  <a:gd name="T0" fmla="*/ 3566126 w 21"/>
                  <a:gd name="T1" fmla="*/ 310 h 5"/>
                  <a:gd name="T2" fmla="*/ 3566126 w 21"/>
                  <a:gd name="T3" fmla="*/ 0 h 5"/>
                  <a:gd name="T4" fmla="*/ 0 w 21"/>
                  <a:gd name="T5" fmla="*/ 0 h 5"/>
                  <a:gd name="T6" fmla="*/ 0 w 21"/>
                  <a:gd name="T7" fmla="*/ 446 h 5"/>
                  <a:gd name="T8" fmla="*/ 3566126 w 21"/>
                  <a:gd name="T9" fmla="*/ 310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5"/>
                  <a:gd name="T17" fmla="*/ 21 w 2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5">
                    <a:moveTo>
                      <a:pt x="21" y="3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5" name="Freeform 37">
                <a:extLst>
                  <a:ext uri="{FF2B5EF4-FFF2-40B4-BE49-F238E27FC236}">
                    <a16:creationId xmlns:a16="http://schemas.microsoft.com/office/drawing/2014/main" id="{FD7AADD0-E009-4475-8548-739D60928E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2" y="3133"/>
                <a:ext cx="34" cy="10"/>
              </a:xfrm>
              <a:custGeom>
                <a:avLst/>
                <a:gdLst>
                  <a:gd name="T0" fmla="*/ 3566126 w 21"/>
                  <a:gd name="T1" fmla="*/ 36073 h 7"/>
                  <a:gd name="T2" fmla="*/ 3566126 w 21"/>
                  <a:gd name="T3" fmla="*/ 0 h 7"/>
                  <a:gd name="T4" fmla="*/ 0 w 21"/>
                  <a:gd name="T5" fmla="*/ 1 h 7"/>
                  <a:gd name="T6" fmla="*/ 0 w 21"/>
                  <a:gd name="T7" fmla="*/ 51533 h 7"/>
                  <a:gd name="T8" fmla="*/ 3566126 w 21"/>
                  <a:gd name="T9" fmla="*/ 36073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21" y="5"/>
                    </a:moveTo>
                    <a:lnTo>
                      <a:pt x="21" y="0"/>
                    </a:lnTo>
                    <a:lnTo>
                      <a:pt x="0" y="1"/>
                    </a:lnTo>
                    <a:lnTo>
                      <a:pt x="0" y="7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6" name="Freeform 38">
                <a:extLst>
                  <a:ext uri="{FF2B5EF4-FFF2-40B4-BE49-F238E27FC236}">
                    <a16:creationId xmlns:a16="http://schemas.microsoft.com/office/drawing/2014/main" id="{FC17F1A2-20BA-45CE-8F4A-4E613600F9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4" y="3135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7" name="Freeform 39">
                <a:extLst>
                  <a:ext uri="{FF2B5EF4-FFF2-40B4-BE49-F238E27FC236}">
                    <a16:creationId xmlns:a16="http://schemas.microsoft.com/office/drawing/2014/main" id="{87EBBB66-D772-428A-A406-5F763A21BD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6" y="3140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8" name="Freeform 40">
                <a:extLst>
                  <a:ext uri="{FF2B5EF4-FFF2-40B4-BE49-F238E27FC236}">
                    <a16:creationId xmlns:a16="http://schemas.microsoft.com/office/drawing/2014/main" id="{99F60D61-7BD1-4DD4-908D-B598B025A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6" y="3146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9" name="Freeform 41">
                <a:extLst>
                  <a:ext uri="{FF2B5EF4-FFF2-40B4-BE49-F238E27FC236}">
                    <a16:creationId xmlns:a16="http://schemas.microsoft.com/office/drawing/2014/main" id="{368651A7-33D9-4122-A1CD-64AEA6701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7" y="3148"/>
                <a:ext cx="34" cy="9"/>
              </a:xfrm>
              <a:custGeom>
                <a:avLst/>
                <a:gdLst>
                  <a:gd name="T0" fmla="*/ 3566126 w 21"/>
                  <a:gd name="T1" fmla="*/ 160064 h 6"/>
                  <a:gd name="T2" fmla="*/ 3566126 w 21"/>
                  <a:gd name="T3" fmla="*/ 0 h 6"/>
                  <a:gd name="T4" fmla="*/ 0 w 21"/>
                  <a:gd name="T5" fmla="*/ 59502 h 6"/>
                  <a:gd name="T6" fmla="*/ 0 w 21"/>
                  <a:gd name="T7" fmla="*/ 160064 h 6"/>
                  <a:gd name="T8" fmla="*/ 3566126 w 21"/>
                  <a:gd name="T9" fmla="*/ 160064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70" name="Freeform 42">
                <a:extLst>
                  <a:ext uri="{FF2B5EF4-FFF2-40B4-BE49-F238E27FC236}">
                    <a16:creationId xmlns:a16="http://schemas.microsoft.com/office/drawing/2014/main" id="{469575AE-97D1-4EBD-848D-AFAC775F9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9" y="3151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71" name="Freeform 43">
                <a:extLst>
                  <a:ext uri="{FF2B5EF4-FFF2-40B4-BE49-F238E27FC236}">
                    <a16:creationId xmlns:a16="http://schemas.microsoft.com/office/drawing/2014/main" id="{CD826C8D-C735-4AD1-B10A-5BD3329E42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1" y="3157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72" name="Freeform 44">
                <a:extLst>
                  <a:ext uri="{FF2B5EF4-FFF2-40B4-BE49-F238E27FC236}">
                    <a16:creationId xmlns:a16="http://schemas.microsoft.com/office/drawing/2014/main" id="{74591E82-DF04-455B-9A20-92A91C628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1" y="3159"/>
                <a:ext cx="35" cy="10"/>
              </a:xfrm>
              <a:custGeom>
                <a:avLst/>
                <a:gdLst>
                  <a:gd name="T0" fmla="*/ 2443154 w 22"/>
                  <a:gd name="T1" fmla="*/ 36073 h 7"/>
                  <a:gd name="T2" fmla="*/ 2443154 w 22"/>
                  <a:gd name="T3" fmla="*/ 0 h 7"/>
                  <a:gd name="T4" fmla="*/ 0 w 22"/>
                  <a:gd name="T5" fmla="*/ 16839 h 7"/>
                  <a:gd name="T6" fmla="*/ 0 w 22"/>
                  <a:gd name="T7" fmla="*/ 51533 h 7"/>
                  <a:gd name="T8" fmla="*/ 2443154 w 22"/>
                  <a:gd name="T9" fmla="*/ 36073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7"/>
                  <a:gd name="T17" fmla="*/ 22 w 22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7">
                    <a:moveTo>
                      <a:pt x="22" y="5"/>
                    </a:moveTo>
                    <a:lnTo>
                      <a:pt x="22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2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73" name="Freeform 45">
                <a:extLst>
                  <a:ext uri="{FF2B5EF4-FFF2-40B4-BE49-F238E27FC236}">
                    <a16:creationId xmlns:a16="http://schemas.microsoft.com/office/drawing/2014/main" id="{1CEF408A-9AEB-4E9D-BA2E-56491B04C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2" y="3165"/>
                <a:ext cx="34" cy="7"/>
              </a:xfrm>
              <a:custGeom>
                <a:avLst/>
                <a:gdLst>
                  <a:gd name="T0" fmla="*/ 3566126 w 21"/>
                  <a:gd name="T1" fmla="*/ 23398 h 5"/>
                  <a:gd name="T2" fmla="*/ 3566126 w 21"/>
                  <a:gd name="T3" fmla="*/ 0 h 5"/>
                  <a:gd name="T4" fmla="*/ 0 w 21"/>
                  <a:gd name="T5" fmla="*/ 1 h 5"/>
                  <a:gd name="T6" fmla="*/ 0 w 21"/>
                  <a:gd name="T7" fmla="*/ 23398 h 5"/>
                  <a:gd name="T8" fmla="*/ 3566126 w 21"/>
                  <a:gd name="T9" fmla="*/ 23398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5"/>
                  <a:gd name="T17" fmla="*/ 21 w 2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5">
                    <a:moveTo>
                      <a:pt x="21" y="5"/>
                    </a:moveTo>
                    <a:lnTo>
                      <a:pt x="21" y="0"/>
                    </a:lnTo>
                    <a:lnTo>
                      <a:pt x="0" y="1"/>
                    </a:lnTo>
                    <a:lnTo>
                      <a:pt x="0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74" name="Freeform 46">
                <a:extLst>
                  <a:ext uri="{FF2B5EF4-FFF2-40B4-BE49-F238E27FC236}">
                    <a16:creationId xmlns:a16="http://schemas.microsoft.com/office/drawing/2014/main" id="{3763474E-5CF1-4A35-B461-370839A37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1" y="3166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75" name="Freeform 47">
                <a:extLst>
                  <a:ext uri="{FF2B5EF4-FFF2-40B4-BE49-F238E27FC236}">
                    <a16:creationId xmlns:a16="http://schemas.microsoft.com/office/drawing/2014/main" id="{125D6AE2-9403-4753-8756-59691FDCF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6" y="3172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76" name="Freeform 48">
                <a:extLst>
                  <a:ext uri="{FF2B5EF4-FFF2-40B4-BE49-F238E27FC236}">
                    <a16:creationId xmlns:a16="http://schemas.microsoft.com/office/drawing/2014/main" id="{CCEF6F31-61E1-4EBD-9EF9-DAFCBE6E08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4" y="3174"/>
                <a:ext cx="37" cy="8"/>
              </a:xfrm>
              <a:custGeom>
                <a:avLst/>
                <a:gdLst>
                  <a:gd name="T0" fmla="*/ 3385767 w 23"/>
                  <a:gd name="T1" fmla="*/ 8457 h 6"/>
                  <a:gd name="T2" fmla="*/ 3385767 w 23"/>
                  <a:gd name="T3" fmla="*/ 0 h 6"/>
                  <a:gd name="T4" fmla="*/ 0 w 23"/>
                  <a:gd name="T5" fmla="*/ 2759 h 6"/>
                  <a:gd name="T6" fmla="*/ 0 w 23"/>
                  <a:gd name="T7" fmla="*/ 8457 h 6"/>
                  <a:gd name="T8" fmla="*/ 3385767 w 23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6"/>
                  <a:gd name="T17" fmla="*/ 23 w 23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6">
                    <a:moveTo>
                      <a:pt x="23" y="6"/>
                    </a:moveTo>
                    <a:lnTo>
                      <a:pt x="23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3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77" name="Freeform 49">
                <a:extLst>
                  <a:ext uri="{FF2B5EF4-FFF2-40B4-BE49-F238E27FC236}">
                    <a16:creationId xmlns:a16="http://schemas.microsoft.com/office/drawing/2014/main" id="{C629B764-E380-4875-A68F-8A8DEE78C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4" y="3177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78" name="Freeform 50">
                <a:extLst>
                  <a:ext uri="{FF2B5EF4-FFF2-40B4-BE49-F238E27FC236}">
                    <a16:creationId xmlns:a16="http://schemas.microsoft.com/office/drawing/2014/main" id="{E8273B9E-D7FD-4870-8F4C-2B2671F0CC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6" y="3182"/>
                <a:ext cx="34" cy="11"/>
              </a:xfrm>
              <a:custGeom>
                <a:avLst/>
                <a:gdLst>
                  <a:gd name="T0" fmla="*/ 3566126 w 21"/>
                  <a:gd name="T1" fmla="*/ 12422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2422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4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79" name="Freeform 51">
                <a:extLst>
                  <a:ext uri="{FF2B5EF4-FFF2-40B4-BE49-F238E27FC236}">
                    <a16:creationId xmlns:a16="http://schemas.microsoft.com/office/drawing/2014/main" id="{AD5E673A-7C5B-4BA1-8056-1233395841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7" y="3185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0" name="Freeform 52">
                <a:extLst>
                  <a:ext uri="{FF2B5EF4-FFF2-40B4-BE49-F238E27FC236}">
                    <a16:creationId xmlns:a16="http://schemas.microsoft.com/office/drawing/2014/main" id="{F0C364E5-A6D7-4B49-8B09-1FD6F447F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9" y="3191"/>
                <a:ext cx="34" cy="8"/>
              </a:xfrm>
              <a:custGeom>
                <a:avLst/>
                <a:gdLst>
                  <a:gd name="T0" fmla="*/ 3566126 w 21"/>
                  <a:gd name="T1" fmla="*/ 8457 h 6"/>
                  <a:gd name="T2" fmla="*/ 3566126 w 21"/>
                  <a:gd name="T3" fmla="*/ 0 h 6"/>
                  <a:gd name="T4" fmla="*/ 0 w 21"/>
                  <a:gd name="T5" fmla="*/ 2759 h 6"/>
                  <a:gd name="T6" fmla="*/ 0 w 21"/>
                  <a:gd name="T7" fmla="*/ 8457 h 6"/>
                  <a:gd name="T8" fmla="*/ 3566126 w 21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1" name="Freeform 53">
                <a:extLst>
                  <a:ext uri="{FF2B5EF4-FFF2-40B4-BE49-F238E27FC236}">
                    <a16:creationId xmlns:a16="http://schemas.microsoft.com/office/drawing/2014/main" id="{29A8D074-2236-4AED-99A0-41CA0F3E9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3193"/>
                <a:ext cx="34" cy="10"/>
              </a:xfrm>
              <a:custGeom>
                <a:avLst/>
                <a:gdLst>
                  <a:gd name="T0" fmla="*/ 3566126 w 21"/>
                  <a:gd name="T1" fmla="*/ 36073 h 7"/>
                  <a:gd name="T2" fmla="*/ 3566126 w 21"/>
                  <a:gd name="T3" fmla="*/ 0 h 7"/>
                  <a:gd name="T4" fmla="*/ 0 w 21"/>
                  <a:gd name="T5" fmla="*/ 16839 h 7"/>
                  <a:gd name="T6" fmla="*/ 0 w 21"/>
                  <a:gd name="T7" fmla="*/ 51533 h 7"/>
                  <a:gd name="T8" fmla="*/ 3566126 w 21"/>
                  <a:gd name="T9" fmla="*/ 36073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21" y="5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2" name="Rectangle 54">
                <a:extLst>
                  <a:ext uri="{FF2B5EF4-FFF2-40B4-BE49-F238E27FC236}">
                    <a16:creationId xmlns:a16="http://schemas.microsoft.com/office/drawing/2014/main" id="{449F4813-FAA3-4849-989B-E4340CA45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1" y="3199"/>
                <a:ext cx="3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83" name="Freeform 55">
                <a:extLst>
                  <a:ext uri="{FF2B5EF4-FFF2-40B4-BE49-F238E27FC236}">
                    <a16:creationId xmlns:a16="http://schemas.microsoft.com/office/drawing/2014/main" id="{FC199C76-E7D0-4345-9379-2ED1B02A4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7" y="3200"/>
                <a:ext cx="19" cy="8"/>
              </a:xfrm>
              <a:custGeom>
                <a:avLst/>
                <a:gdLst>
                  <a:gd name="T0" fmla="*/ 1146834 w 12"/>
                  <a:gd name="T1" fmla="*/ 8457 h 6"/>
                  <a:gd name="T2" fmla="*/ 1146834 w 12"/>
                  <a:gd name="T3" fmla="*/ 0 h 6"/>
                  <a:gd name="T4" fmla="*/ 0 w 12"/>
                  <a:gd name="T5" fmla="*/ 2759 h 6"/>
                  <a:gd name="T6" fmla="*/ 0 w 12"/>
                  <a:gd name="T7" fmla="*/ 8457 h 6"/>
                  <a:gd name="T8" fmla="*/ 1146834 w 12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6"/>
                  <a:gd name="T17" fmla="*/ 12 w 12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6">
                    <a:moveTo>
                      <a:pt x="12" y="6"/>
                    </a:moveTo>
                    <a:lnTo>
                      <a:pt x="1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4" name="Freeform 56">
                <a:extLst>
                  <a:ext uri="{FF2B5EF4-FFF2-40B4-BE49-F238E27FC236}">
                    <a16:creationId xmlns:a16="http://schemas.microsoft.com/office/drawing/2014/main" id="{550C52EC-F8A3-40B0-9FE0-88AC86A46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3180"/>
                <a:ext cx="65" cy="47"/>
              </a:xfrm>
              <a:custGeom>
                <a:avLst/>
                <a:gdLst>
                  <a:gd name="T0" fmla="*/ 7122988 w 40"/>
                  <a:gd name="T1" fmla="*/ 0 h 35"/>
                  <a:gd name="T2" fmla="*/ 5912806 w 40"/>
                  <a:gd name="T3" fmla="*/ 30757 h 35"/>
                  <a:gd name="T4" fmla="*/ 7467231 w 40"/>
                  <a:gd name="T5" fmla="*/ 55463 h 35"/>
                  <a:gd name="T6" fmla="*/ 0 w 40"/>
                  <a:gd name="T7" fmla="*/ 32977 h 35"/>
                  <a:gd name="T8" fmla="*/ 7122988 w 40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35"/>
                  <a:gd name="T17" fmla="*/ 40 w 40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35">
                    <a:moveTo>
                      <a:pt x="38" y="0"/>
                    </a:moveTo>
                    <a:lnTo>
                      <a:pt x="32" y="19"/>
                    </a:lnTo>
                    <a:lnTo>
                      <a:pt x="40" y="35"/>
                    </a:lnTo>
                    <a:lnTo>
                      <a:pt x="0" y="2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5" name="Rectangle 57">
                <a:extLst>
                  <a:ext uri="{FF2B5EF4-FFF2-40B4-BE49-F238E27FC236}">
                    <a16:creationId xmlns:a16="http://schemas.microsoft.com/office/drawing/2014/main" id="{9B80937B-6DAC-4DA4-83FE-1493F5743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044"/>
                <a:ext cx="24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86" name="Rectangle 58">
                <a:extLst>
                  <a:ext uri="{FF2B5EF4-FFF2-40B4-BE49-F238E27FC236}">
                    <a16:creationId xmlns:a16="http://schemas.microsoft.com/office/drawing/2014/main" id="{E6EFD39A-387B-43E8-9FDE-6295A603A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023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Data</a:t>
                </a:r>
                <a:endParaRPr lang="en-US" altLang="en-US" sz="2700" b="1"/>
              </a:p>
            </p:txBody>
          </p:sp>
        </p:grpSp>
        <p:grpSp>
          <p:nvGrpSpPr>
            <p:cNvPr id="44064" name="Group 59">
              <a:extLst>
                <a:ext uri="{FF2B5EF4-FFF2-40B4-BE49-F238E27FC236}">
                  <a16:creationId xmlns:a16="http://schemas.microsoft.com/office/drawing/2014/main" id="{BFDB4CBD-658A-47E2-ABD4-C00C5C2BD5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2563" y="4303713"/>
              <a:ext cx="1790700" cy="246062"/>
              <a:chOff x="2046" y="3423"/>
              <a:chExt cx="1505" cy="206"/>
            </a:xfrm>
          </p:grpSpPr>
          <p:sp>
            <p:nvSpPr>
              <p:cNvPr id="44136" name="Rectangle 60">
                <a:extLst>
                  <a:ext uri="{FF2B5EF4-FFF2-40B4-BE49-F238E27FC236}">
                    <a16:creationId xmlns:a16="http://schemas.microsoft.com/office/drawing/2014/main" id="{B6D8413E-0B02-4F3A-B857-563617ABE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" y="3559"/>
                <a:ext cx="21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37" name="Freeform 61">
                <a:extLst>
                  <a:ext uri="{FF2B5EF4-FFF2-40B4-BE49-F238E27FC236}">
                    <a16:creationId xmlns:a16="http://schemas.microsoft.com/office/drawing/2014/main" id="{1E1F89B6-99D7-4101-A796-15BBAF4AE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6" y="3517"/>
                <a:ext cx="34" cy="10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49094 h 7"/>
                  <a:gd name="T4" fmla="*/ 3566126 w 21"/>
                  <a:gd name="T5" fmla="*/ 51533 h 7"/>
                  <a:gd name="T6" fmla="*/ 3566126 w 21"/>
                  <a:gd name="T7" fmla="*/ 16839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6"/>
                    </a:lnTo>
                    <a:lnTo>
                      <a:pt x="21" y="7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8" name="Freeform 62">
                <a:extLst>
                  <a:ext uri="{FF2B5EF4-FFF2-40B4-BE49-F238E27FC236}">
                    <a16:creationId xmlns:a16="http://schemas.microsoft.com/office/drawing/2014/main" id="{005B6BC4-2A44-491A-BF57-D8211A3D2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5" y="3523"/>
                <a:ext cx="34" cy="9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1549 h 7"/>
                  <a:gd name="T4" fmla="*/ 3566126 w 21"/>
                  <a:gd name="T5" fmla="*/ 3664 h 7"/>
                  <a:gd name="T6" fmla="*/ 3566126 w 21"/>
                  <a:gd name="T7" fmla="*/ 1205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3"/>
                    </a:lnTo>
                    <a:lnTo>
                      <a:pt x="21" y="7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9" name="Freeform 63">
                <a:extLst>
                  <a:ext uri="{FF2B5EF4-FFF2-40B4-BE49-F238E27FC236}">
                    <a16:creationId xmlns:a16="http://schemas.microsoft.com/office/drawing/2014/main" id="{76C26F43-2398-4892-A5ED-6F63CC635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3" y="3526"/>
                <a:ext cx="34" cy="9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2561 h 7"/>
                  <a:gd name="T4" fmla="*/ 3566126 w 21"/>
                  <a:gd name="T5" fmla="*/ 3664 h 7"/>
                  <a:gd name="T6" fmla="*/ 3566126 w 21"/>
                  <a:gd name="T7" fmla="*/ 1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5"/>
                    </a:lnTo>
                    <a:lnTo>
                      <a:pt x="21" y="7"/>
                    </a:lnTo>
                    <a:lnTo>
                      <a:pt x="2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0" name="Freeform 64">
                <a:extLst>
                  <a:ext uri="{FF2B5EF4-FFF2-40B4-BE49-F238E27FC236}">
                    <a16:creationId xmlns:a16="http://schemas.microsoft.com/office/drawing/2014/main" id="{63247C4A-85E0-42F1-9E9C-0559EEB8DA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1" y="3530"/>
                <a:ext cx="36" cy="10"/>
              </a:xfrm>
              <a:custGeom>
                <a:avLst/>
                <a:gdLst>
                  <a:gd name="T0" fmla="*/ 0 w 22"/>
                  <a:gd name="T1" fmla="*/ 0 h 8"/>
                  <a:gd name="T2" fmla="*/ 0 w 22"/>
                  <a:gd name="T3" fmla="*/ 1454 h 8"/>
                  <a:gd name="T4" fmla="*/ 4918199 w 22"/>
                  <a:gd name="T5" fmla="*/ 2091 h 8"/>
                  <a:gd name="T6" fmla="*/ 4918199 w 22"/>
                  <a:gd name="T7" fmla="*/ 661 h 8"/>
                  <a:gd name="T8" fmla="*/ 0 w 22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8"/>
                  <a:gd name="T17" fmla="*/ 22 w 22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8">
                    <a:moveTo>
                      <a:pt x="0" y="0"/>
                    </a:moveTo>
                    <a:lnTo>
                      <a:pt x="0" y="6"/>
                    </a:lnTo>
                    <a:lnTo>
                      <a:pt x="22" y="8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1" name="Freeform 65">
                <a:extLst>
                  <a:ext uri="{FF2B5EF4-FFF2-40B4-BE49-F238E27FC236}">
                    <a16:creationId xmlns:a16="http://schemas.microsoft.com/office/drawing/2014/main" id="{F019E3C7-413A-4312-AAE6-B9405DC49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" y="3535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4905 h 6"/>
                  <a:gd name="T4" fmla="*/ 3566126 w 21"/>
                  <a:gd name="T5" fmla="*/ 8457 h 6"/>
                  <a:gd name="T6" fmla="*/ 3566126 w 21"/>
                  <a:gd name="T7" fmla="*/ 0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4"/>
                    </a:lnTo>
                    <a:lnTo>
                      <a:pt x="21" y="6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2" name="Freeform 66">
                <a:extLst>
                  <a:ext uri="{FF2B5EF4-FFF2-40B4-BE49-F238E27FC236}">
                    <a16:creationId xmlns:a16="http://schemas.microsoft.com/office/drawing/2014/main" id="{21BA13B9-3090-4879-8B98-A696449C48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" y="3538"/>
                <a:ext cx="34" cy="11"/>
              </a:xfrm>
              <a:custGeom>
                <a:avLst/>
                <a:gdLst>
                  <a:gd name="T0" fmla="*/ 0 w 21"/>
                  <a:gd name="T1" fmla="*/ 0 h 8"/>
                  <a:gd name="T2" fmla="*/ 0 w 21"/>
                  <a:gd name="T3" fmla="*/ 17080 h 8"/>
                  <a:gd name="T4" fmla="*/ 3566126 w 21"/>
                  <a:gd name="T5" fmla="*/ 23485 h 8"/>
                  <a:gd name="T6" fmla="*/ 3566126 w 21"/>
                  <a:gd name="T7" fmla="*/ 6570 h 8"/>
                  <a:gd name="T8" fmla="*/ 0 w 21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0" y="0"/>
                    </a:moveTo>
                    <a:lnTo>
                      <a:pt x="0" y="6"/>
                    </a:lnTo>
                    <a:lnTo>
                      <a:pt x="21" y="8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3" name="Freeform 67">
                <a:extLst>
                  <a:ext uri="{FF2B5EF4-FFF2-40B4-BE49-F238E27FC236}">
                    <a16:creationId xmlns:a16="http://schemas.microsoft.com/office/drawing/2014/main" id="{7229810C-DF70-4EE8-9E74-EF87F2604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8" y="3543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4905 h 6"/>
                  <a:gd name="T4" fmla="*/ 3566126 w 21"/>
                  <a:gd name="T5" fmla="*/ 8457 h 6"/>
                  <a:gd name="T6" fmla="*/ 3566126 w 21"/>
                  <a:gd name="T7" fmla="*/ 0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4"/>
                    </a:lnTo>
                    <a:lnTo>
                      <a:pt x="21" y="6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4" name="Freeform 68">
                <a:extLst>
                  <a:ext uri="{FF2B5EF4-FFF2-40B4-BE49-F238E27FC236}">
                    <a16:creationId xmlns:a16="http://schemas.microsoft.com/office/drawing/2014/main" id="{5A134FA1-0E13-454D-8FD5-A44272BE1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6" y="3546"/>
                <a:ext cx="36" cy="8"/>
              </a:xfrm>
              <a:custGeom>
                <a:avLst/>
                <a:gdLst>
                  <a:gd name="T0" fmla="*/ 0 w 22"/>
                  <a:gd name="T1" fmla="*/ 0 h 6"/>
                  <a:gd name="T2" fmla="*/ 0 w 22"/>
                  <a:gd name="T3" fmla="*/ 8457 h 6"/>
                  <a:gd name="T4" fmla="*/ 4918199 w 22"/>
                  <a:gd name="T5" fmla="*/ 8457 h 6"/>
                  <a:gd name="T6" fmla="*/ 4918199 w 22"/>
                  <a:gd name="T7" fmla="*/ 2759 h 6"/>
                  <a:gd name="T8" fmla="*/ 0 w 22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6"/>
                  <a:gd name="T17" fmla="*/ 22 w 22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6">
                    <a:moveTo>
                      <a:pt x="0" y="0"/>
                    </a:moveTo>
                    <a:lnTo>
                      <a:pt x="0" y="6"/>
                    </a:lnTo>
                    <a:lnTo>
                      <a:pt x="22" y="6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5" name="Freeform 69">
                <a:extLst>
                  <a:ext uri="{FF2B5EF4-FFF2-40B4-BE49-F238E27FC236}">
                    <a16:creationId xmlns:a16="http://schemas.microsoft.com/office/drawing/2014/main" id="{E58F60FC-8610-4DC8-8FFA-6BE7119F7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5" y="3554"/>
                <a:ext cx="34" cy="10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36073 h 7"/>
                  <a:gd name="T4" fmla="*/ 3566126 w 21"/>
                  <a:gd name="T5" fmla="*/ 51533 h 7"/>
                  <a:gd name="T6" fmla="*/ 3566126 w 21"/>
                  <a:gd name="T7" fmla="*/ 16839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5"/>
                    </a:lnTo>
                    <a:lnTo>
                      <a:pt x="21" y="7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6" name="Freeform 70">
                <a:extLst>
                  <a:ext uri="{FF2B5EF4-FFF2-40B4-BE49-F238E27FC236}">
                    <a16:creationId xmlns:a16="http://schemas.microsoft.com/office/drawing/2014/main" id="{F56F6545-6F03-429F-A0A1-F1DC1A9F9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" y="3558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8457 h 6"/>
                  <a:gd name="T4" fmla="*/ 3566126 w 21"/>
                  <a:gd name="T5" fmla="*/ 8457 h 6"/>
                  <a:gd name="T6" fmla="*/ 3566126 w 21"/>
                  <a:gd name="T7" fmla="*/ 2759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6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7" name="Freeform 71">
                <a:extLst>
                  <a:ext uri="{FF2B5EF4-FFF2-40B4-BE49-F238E27FC236}">
                    <a16:creationId xmlns:a16="http://schemas.microsoft.com/office/drawing/2014/main" id="{F6A038C5-B380-4A14-B156-F80D1B789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1" y="3561"/>
                <a:ext cx="34" cy="11"/>
              </a:xfrm>
              <a:custGeom>
                <a:avLst/>
                <a:gdLst>
                  <a:gd name="T0" fmla="*/ 0 w 21"/>
                  <a:gd name="T1" fmla="*/ 0 h 8"/>
                  <a:gd name="T2" fmla="*/ 0 w 21"/>
                  <a:gd name="T3" fmla="*/ 17080 h 8"/>
                  <a:gd name="T4" fmla="*/ 3566126 w 21"/>
                  <a:gd name="T5" fmla="*/ 23485 h 8"/>
                  <a:gd name="T6" fmla="*/ 3566126 w 21"/>
                  <a:gd name="T7" fmla="*/ 6570 h 8"/>
                  <a:gd name="T8" fmla="*/ 0 w 21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0" y="0"/>
                    </a:moveTo>
                    <a:lnTo>
                      <a:pt x="0" y="6"/>
                    </a:lnTo>
                    <a:lnTo>
                      <a:pt x="21" y="8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8" name="Freeform 72">
                <a:extLst>
                  <a:ext uri="{FF2B5EF4-FFF2-40B4-BE49-F238E27FC236}">
                    <a16:creationId xmlns:a16="http://schemas.microsoft.com/office/drawing/2014/main" id="{E7381559-789C-4335-AFC0-CC58EBE16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1" y="3566"/>
                <a:ext cx="34" cy="9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160064 h 6"/>
                  <a:gd name="T4" fmla="*/ 3566126 w 21"/>
                  <a:gd name="T5" fmla="*/ 160064 h 6"/>
                  <a:gd name="T6" fmla="*/ 3566126 w 21"/>
                  <a:gd name="T7" fmla="*/ 59502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6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9" name="Freeform 73">
                <a:extLst>
                  <a:ext uri="{FF2B5EF4-FFF2-40B4-BE49-F238E27FC236}">
                    <a16:creationId xmlns:a16="http://schemas.microsoft.com/office/drawing/2014/main" id="{C4CA4AF7-EB02-497C-B96A-3EF518053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3" y="3572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4905 h 6"/>
                  <a:gd name="T4" fmla="*/ 3566126 w 21"/>
                  <a:gd name="T5" fmla="*/ 8457 h 6"/>
                  <a:gd name="T6" fmla="*/ 3566126 w 21"/>
                  <a:gd name="T7" fmla="*/ 0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4"/>
                    </a:lnTo>
                    <a:lnTo>
                      <a:pt x="21" y="6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50" name="Freeform 74">
                <a:extLst>
                  <a:ext uri="{FF2B5EF4-FFF2-40B4-BE49-F238E27FC236}">
                    <a16:creationId xmlns:a16="http://schemas.microsoft.com/office/drawing/2014/main" id="{3CB2320D-A0FA-43B3-B772-E864362D5A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1" y="3575"/>
                <a:ext cx="31" cy="10"/>
              </a:xfrm>
              <a:custGeom>
                <a:avLst/>
                <a:gdLst>
                  <a:gd name="T0" fmla="*/ 0 w 19"/>
                  <a:gd name="T1" fmla="*/ 0 h 8"/>
                  <a:gd name="T2" fmla="*/ 0 w 19"/>
                  <a:gd name="T3" fmla="*/ 930 h 8"/>
                  <a:gd name="T4" fmla="*/ 3933182 w 19"/>
                  <a:gd name="T5" fmla="*/ 2091 h 8"/>
                  <a:gd name="T6" fmla="*/ 3933182 w 19"/>
                  <a:gd name="T7" fmla="*/ 661 h 8"/>
                  <a:gd name="T8" fmla="*/ 0 w 19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8"/>
                  <a:gd name="T17" fmla="*/ 19 w 19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8">
                    <a:moveTo>
                      <a:pt x="0" y="0"/>
                    </a:moveTo>
                    <a:lnTo>
                      <a:pt x="0" y="4"/>
                    </a:lnTo>
                    <a:lnTo>
                      <a:pt x="19" y="8"/>
                    </a:lnTo>
                    <a:lnTo>
                      <a:pt x="19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51" name="Freeform 75">
                <a:extLst>
                  <a:ext uri="{FF2B5EF4-FFF2-40B4-BE49-F238E27FC236}">
                    <a16:creationId xmlns:a16="http://schemas.microsoft.com/office/drawing/2014/main" id="{02FD9EA5-5811-41D5-9F49-3F79906D4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6" y="3577"/>
                <a:ext cx="38" cy="11"/>
              </a:xfrm>
              <a:custGeom>
                <a:avLst/>
                <a:gdLst>
                  <a:gd name="T0" fmla="*/ 0 w 23"/>
                  <a:gd name="T1" fmla="*/ 0 h 8"/>
                  <a:gd name="T2" fmla="*/ 0 w 23"/>
                  <a:gd name="T3" fmla="*/ 17080 h 8"/>
                  <a:gd name="T4" fmla="*/ 6518827 w 23"/>
                  <a:gd name="T5" fmla="*/ 23485 h 8"/>
                  <a:gd name="T6" fmla="*/ 6518827 w 23"/>
                  <a:gd name="T7" fmla="*/ 6570 h 8"/>
                  <a:gd name="T8" fmla="*/ 0 w 2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8"/>
                  <a:gd name="T17" fmla="*/ 23 w 2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8">
                    <a:moveTo>
                      <a:pt x="0" y="0"/>
                    </a:moveTo>
                    <a:lnTo>
                      <a:pt x="0" y="6"/>
                    </a:lnTo>
                    <a:lnTo>
                      <a:pt x="23" y="8"/>
                    </a:lnTo>
                    <a:lnTo>
                      <a:pt x="2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52" name="Freeform 76">
                <a:extLst>
                  <a:ext uri="{FF2B5EF4-FFF2-40B4-BE49-F238E27FC236}">
                    <a16:creationId xmlns:a16="http://schemas.microsoft.com/office/drawing/2014/main" id="{00A386E6-C328-44B7-AB6E-2F435DA43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8" y="3583"/>
                <a:ext cx="36" cy="9"/>
              </a:xfrm>
              <a:custGeom>
                <a:avLst/>
                <a:gdLst>
                  <a:gd name="T0" fmla="*/ 0 w 22"/>
                  <a:gd name="T1" fmla="*/ 0 h 7"/>
                  <a:gd name="T2" fmla="*/ 0 w 22"/>
                  <a:gd name="T3" fmla="*/ 3293 h 7"/>
                  <a:gd name="T4" fmla="*/ 4918199 w 22"/>
                  <a:gd name="T5" fmla="*/ 3664 h 7"/>
                  <a:gd name="T6" fmla="*/ 4918199 w 22"/>
                  <a:gd name="T7" fmla="*/ 1205 h 7"/>
                  <a:gd name="T8" fmla="*/ 0 w 22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7"/>
                  <a:gd name="T17" fmla="*/ 22 w 22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7">
                    <a:moveTo>
                      <a:pt x="0" y="0"/>
                    </a:moveTo>
                    <a:lnTo>
                      <a:pt x="0" y="6"/>
                    </a:lnTo>
                    <a:lnTo>
                      <a:pt x="22" y="7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53" name="Freeform 77">
                <a:extLst>
                  <a:ext uri="{FF2B5EF4-FFF2-40B4-BE49-F238E27FC236}">
                    <a16:creationId xmlns:a16="http://schemas.microsoft.com/office/drawing/2014/main" id="{E814C4FB-25AE-4498-8B32-0B44A1CF4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8" y="3588"/>
                <a:ext cx="34" cy="7"/>
              </a:xfrm>
              <a:custGeom>
                <a:avLst/>
                <a:gdLst>
                  <a:gd name="T0" fmla="*/ 0 w 21"/>
                  <a:gd name="T1" fmla="*/ 0 h 5"/>
                  <a:gd name="T2" fmla="*/ 0 w 21"/>
                  <a:gd name="T3" fmla="*/ 12464 h 5"/>
                  <a:gd name="T4" fmla="*/ 3566126 w 21"/>
                  <a:gd name="T5" fmla="*/ 23398 h 5"/>
                  <a:gd name="T6" fmla="*/ 3566126 w 21"/>
                  <a:gd name="T7" fmla="*/ 0 h 5"/>
                  <a:gd name="T8" fmla="*/ 0 w 21"/>
                  <a:gd name="T9" fmla="*/ 0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5"/>
                  <a:gd name="T17" fmla="*/ 21 w 2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5">
                    <a:moveTo>
                      <a:pt x="0" y="0"/>
                    </a:moveTo>
                    <a:lnTo>
                      <a:pt x="0" y="3"/>
                    </a:lnTo>
                    <a:lnTo>
                      <a:pt x="21" y="5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54" name="Freeform 78">
                <a:extLst>
                  <a:ext uri="{FF2B5EF4-FFF2-40B4-BE49-F238E27FC236}">
                    <a16:creationId xmlns:a16="http://schemas.microsoft.com/office/drawing/2014/main" id="{FF227A27-F298-4448-AE61-9A6BABEC2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6" y="3591"/>
                <a:ext cx="34" cy="9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2561 h 7"/>
                  <a:gd name="T4" fmla="*/ 3566126 w 21"/>
                  <a:gd name="T5" fmla="*/ 3664 h 7"/>
                  <a:gd name="T6" fmla="*/ 3566126 w 21"/>
                  <a:gd name="T7" fmla="*/ 1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5"/>
                    </a:lnTo>
                    <a:lnTo>
                      <a:pt x="21" y="7"/>
                    </a:lnTo>
                    <a:lnTo>
                      <a:pt x="2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55" name="Freeform 79">
                <a:extLst>
                  <a:ext uri="{FF2B5EF4-FFF2-40B4-BE49-F238E27FC236}">
                    <a16:creationId xmlns:a16="http://schemas.microsoft.com/office/drawing/2014/main" id="{9F7AF145-2920-4823-8DC8-6816E74EA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" y="3595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8457 h 6"/>
                  <a:gd name="T4" fmla="*/ 3566126 w 21"/>
                  <a:gd name="T5" fmla="*/ 8457 h 6"/>
                  <a:gd name="T6" fmla="*/ 3566126 w 21"/>
                  <a:gd name="T7" fmla="*/ 2759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6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56" name="Freeform 80">
                <a:extLst>
                  <a:ext uri="{FF2B5EF4-FFF2-40B4-BE49-F238E27FC236}">
                    <a16:creationId xmlns:a16="http://schemas.microsoft.com/office/drawing/2014/main" id="{D91C74EF-4B5A-4D7B-ABCF-5F51288CB3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3" y="3598"/>
                <a:ext cx="36" cy="11"/>
              </a:xfrm>
              <a:custGeom>
                <a:avLst/>
                <a:gdLst>
                  <a:gd name="T0" fmla="*/ 0 w 22"/>
                  <a:gd name="T1" fmla="*/ 0 h 8"/>
                  <a:gd name="T2" fmla="*/ 0 w 22"/>
                  <a:gd name="T3" fmla="*/ 17080 h 8"/>
                  <a:gd name="T4" fmla="*/ 4918199 w 22"/>
                  <a:gd name="T5" fmla="*/ 23485 h 8"/>
                  <a:gd name="T6" fmla="*/ 4918199 w 22"/>
                  <a:gd name="T7" fmla="*/ 6570 h 8"/>
                  <a:gd name="T8" fmla="*/ 0 w 22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8"/>
                  <a:gd name="T17" fmla="*/ 22 w 22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8">
                    <a:moveTo>
                      <a:pt x="0" y="0"/>
                    </a:moveTo>
                    <a:lnTo>
                      <a:pt x="0" y="6"/>
                    </a:lnTo>
                    <a:lnTo>
                      <a:pt x="22" y="8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57" name="Rectangle 81">
                <a:extLst>
                  <a:ext uri="{FF2B5EF4-FFF2-40B4-BE49-F238E27FC236}">
                    <a16:creationId xmlns:a16="http://schemas.microsoft.com/office/drawing/2014/main" id="{23A723F4-74DD-4C61-8F66-1A01C05B5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3" y="3603"/>
                <a:ext cx="1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58" name="Freeform 82">
                <a:extLst>
                  <a:ext uri="{FF2B5EF4-FFF2-40B4-BE49-F238E27FC236}">
                    <a16:creationId xmlns:a16="http://schemas.microsoft.com/office/drawing/2014/main" id="{0F57C50C-3B51-4D20-A5A3-AB1705921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6" y="3583"/>
                <a:ext cx="65" cy="46"/>
              </a:xfrm>
              <a:custGeom>
                <a:avLst/>
                <a:gdLst>
                  <a:gd name="T0" fmla="*/ 0 w 40"/>
                  <a:gd name="T1" fmla="*/ 64729 h 34"/>
                  <a:gd name="T2" fmla="*/ 1126276 w 40"/>
                  <a:gd name="T3" fmla="*/ 32534 h 34"/>
                  <a:gd name="T4" fmla="*/ 343860 w 40"/>
                  <a:gd name="T5" fmla="*/ 0 h 34"/>
                  <a:gd name="T6" fmla="*/ 7467231 w 40"/>
                  <a:gd name="T7" fmla="*/ 36761 h 34"/>
                  <a:gd name="T8" fmla="*/ 0 w 40"/>
                  <a:gd name="T9" fmla="*/ 64729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34"/>
                  <a:gd name="T17" fmla="*/ 40 w 40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34">
                    <a:moveTo>
                      <a:pt x="0" y="34"/>
                    </a:moveTo>
                    <a:lnTo>
                      <a:pt x="6" y="17"/>
                    </a:lnTo>
                    <a:lnTo>
                      <a:pt x="2" y="0"/>
                    </a:lnTo>
                    <a:lnTo>
                      <a:pt x="40" y="19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59" name="Rectangle 83">
                <a:extLst>
                  <a:ext uri="{FF2B5EF4-FFF2-40B4-BE49-F238E27FC236}">
                    <a16:creationId xmlns:a16="http://schemas.microsoft.com/office/drawing/2014/main" id="{3B3622A3-9623-4798-9E67-CFC4A80BF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444"/>
                <a:ext cx="243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60" name="Rectangle 84">
                <a:extLst>
                  <a:ext uri="{FF2B5EF4-FFF2-40B4-BE49-F238E27FC236}">
                    <a16:creationId xmlns:a16="http://schemas.microsoft.com/office/drawing/2014/main" id="{63884966-5488-4215-BF35-F7B841B4A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423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Data</a:t>
                </a:r>
                <a:endParaRPr lang="en-US" altLang="en-US" sz="2700" b="1"/>
              </a:p>
            </p:txBody>
          </p:sp>
        </p:grpSp>
        <p:sp>
          <p:nvSpPr>
            <p:cNvPr id="44065" name="Rectangle 85">
              <a:extLst>
                <a:ext uri="{FF2B5EF4-FFF2-40B4-BE49-F238E27FC236}">
                  <a16:creationId xmlns:a16="http://schemas.microsoft.com/office/drawing/2014/main" id="{29938FE1-F18D-4ABA-AD1D-A06A86658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975" y="1381125"/>
              <a:ext cx="56197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3040" name="Rectangle 86">
              <a:extLst>
                <a:ext uri="{FF2B5EF4-FFF2-40B4-BE49-F238E27FC236}">
                  <a16:creationId xmlns:a16="http://schemas.microsoft.com/office/drawing/2014/main" id="{691E4B39-AB94-4255-835D-359CF591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383" y="1314450"/>
              <a:ext cx="509719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>
                  <a:solidFill>
                    <a:schemeClr val="tx2"/>
                  </a:solidFill>
                </a:rPr>
                <a:t>Server</a:t>
              </a:r>
              <a:endParaRPr lang="en-US" altLang="x-none" sz="2100" b="1">
                <a:solidFill>
                  <a:schemeClr val="tx2"/>
                </a:solidFill>
              </a:endParaRPr>
            </a:p>
          </p:txBody>
        </p:sp>
        <p:sp>
          <p:nvSpPr>
            <p:cNvPr id="44067" name="Rectangle 87">
              <a:extLst>
                <a:ext uri="{FF2B5EF4-FFF2-40B4-BE49-F238E27FC236}">
                  <a16:creationId xmlns:a16="http://schemas.microsoft.com/office/drawing/2014/main" id="{81492A3B-47BD-4E6A-B517-4D6DE38CF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700" y="2722563"/>
              <a:ext cx="53022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3042" name="Rectangle 88">
              <a:extLst>
                <a:ext uri="{FF2B5EF4-FFF2-40B4-BE49-F238E27FC236}">
                  <a16:creationId xmlns:a16="http://schemas.microsoft.com/office/drawing/2014/main" id="{8E2DD54C-125E-4059-B0E3-C24E43D0E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945" y="2708275"/>
              <a:ext cx="441439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>
                  <a:solidFill>
                    <a:schemeClr val="tx2"/>
                  </a:solidFill>
                </a:rPr>
                <a:t>Client</a:t>
              </a:r>
              <a:endParaRPr lang="en-US" altLang="x-none" sz="2100" b="1">
                <a:solidFill>
                  <a:schemeClr val="tx2"/>
                </a:solidFill>
              </a:endParaRPr>
            </a:p>
          </p:txBody>
        </p:sp>
        <p:sp>
          <p:nvSpPr>
            <p:cNvPr id="44069" name="Rectangle 89">
              <a:extLst>
                <a:ext uri="{FF2B5EF4-FFF2-40B4-BE49-F238E27FC236}">
                  <a16:creationId xmlns:a16="http://schemas.microsoft.com/office/drawing/2014/main" id="{C373DF0E-D023-4EAF-8847-AFC095367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2493963"/>
              <a:ext cx="844550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4070" name="Rectangle 90">
              <a:extLst>
                <a:ext uri="{FF2B5EF4-FFF2-40B4-BE49-F238E27FC236}">
                  <a16:creationId xmlns:a16="http://schemas.microsoft.com/office/drawing/2014/main" id="{A949E27A-D4D3-4AA4-854D-C8C4DEF89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2489200"/>
              <a:ext cx="460375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listen()</a:t>
              </a:r>
              <a:endParaRPr lang="en-US" altLang="en-US" sz="2400" b="1"/>
            </a:p>
          </p:txBody>
        </p:sp>
        <p:sp>
          <p:nvSpPr>
            <p:cNvPr id="44071" name="Line 91">
              <a:extLst>
                <a:ext uri="{FF2B5EF4-FFF2-40B4-BE49-F238E27FC236}">
                  <a16:creationId xmlns:a16="http://schemas.microsoft.com/office/drawing/2014/main" id="{FA14B7BD-39BE-4A1E-8260-C2AE3911A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75" y="2281238"/>
              <a:ext cx="3175" cy="96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2" name="Freeform 92">
              <a:extLst>
                <a:ext uri="{FF2B5EF4-FFF2-40B4-BE49-F238E27FC236}">
                  <a16:creationId xmlns:a16="http://schemas.microsoft.com/office/drawing/2014/main" id="{188D064F-8C12-4618-AD8D-765BB4746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525" y="2359025"/>
              <a:ext cx="65088" cy="61913"/>
            </a:xfrm>
            <a:custGeom>
              <a:avLst/>
              <a:gdLst>
                <a:gd name="T0" fmla="*/ 0 w 34"/>
                <a:gd name="T1" fmla="*/ 0 h 38"/>
                <a:gd name="T2" fmla="*/ 2147483646 w 34"/>
                <a:gd name="T3" fmla="*/ 2147483646 h 38"/>
                <a:gd name="T4" fmla="*/ 2147483646 w 34"/>
                <a:gd name="T5" fmla="*/ 0 h 38"/>
                <a:gd name="T6" fmla="*/ 2147483646 w 34"/>
                <a:gd name="T7" fmla="*/ 2147483646 h 38"/>
                <a:gd name="T8" fmla="*/ 0 w 34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8"/>
                <a:gd name="T17" fmla="*/ 34 w 34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8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3" name="Line 93">
              <a:extLst>
                <a:ext uri="{FF2B5EF4-FFF2-40B4-BE49-F238E27FC236}">
                  <a16:creationId xmlns:a16="http://schemas.microsoft.com/office/drawing/2014/main" id="{DCB6A2D9-E77C-4AD8-BF38-65E91C0BC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75" y="2693988"/>
              <a:ext cx="3175" cy="95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4" name="Freeform 94">
              <a:extLst>
                <a:ext uri="{FF2B5EF4-FFF2-40B4-BE49-F238E27FC236}">
                  <a16:creationId xmlns:a16="http://schemas.microsoft.com/office/drawing/2014/main" id="{E51F8E54-D60E-49DC-A93C-F50B9897E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525" y="2768600"/>
              <a:ext cx="65088" cy="66675"/>
            </a:xfrm>
            <a:custGeom>
              <a:avLst/>
              <a:gdLst>
                <a:gd name="T0" fmla="*/ 0 w 34"/>
                <a:gd name="T1" fmla="*/ 0 h 41"/>
                <a:gd name="T2" fmla="*/ 2147483646 w 34"/>
                <a:gd name="T3" fmla="*/ 2147483646 h 41"/>
                <a:gd name="T4" fmla="*/ 2147483646 w 34"/>
                <a:gd name="T5" fmla="*/ 0 h 41"/>
                <a:gd name="T6" fmla="*/ 2147483646 w 34"/>
                <a:gd name="T7" fmla="*/ 2147483646 h 41"/>
                <a:gd name="T8" fmla="*/ 0 w 34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1"/>
                <a:gd name="T17" fmla="*/ 34 w 3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1">
                  <a:moveTo>
                    <a:pt x="0" y="0"/>
                  </a:moveTo>
                  <a:lnTo>
                    <a:pt x="17" y="8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5" name="Rectangle 95">
              <a:extLst>
                <a:ext uri="{FF2B5EF4-FFF2-40B4-BE49-F238E27FC236}">
                  <a16:creationId xmlns:a16="http://schemas.microsoft.com/office/drawing/2014/main" id="{5C612BC5-BC99-4C19-812A-940642469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2919413"/>
              <a:ext cx="844550" cy="176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4076" name="Rectangle 96">
              <a:extLst>
                <a:ext uri="{FF2B5EF4-FFF2-40B4-BE49-F238E27FC236}">
                  <a16:creationId xmlns:a16="http://schemas.microsoft.com/office/drawing/2014/main" id="{59AFC12B-631D-4C38-839F-7E1407069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2916238"/>
              <a:ext cx="55403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accept()</a:t>
              </a:r>
              <a:endParaRPr lang="en-US" altLang="en-US" sz="2400" b="1"/>
            </a:p>
          </p:txBody>
        </p:sp>
        <p:grpSp>
          <p:nvGrpSpPr>
            <p:cNvPr id="44077" name="Group 97">
              <a:extLst>
                <a:ext uri="{FF2B5EF4-FFF2-40B4-BE49-F238E27FC236}">
                  <a16:creationId xmlns:a16="http://schemas.microsoft.com/office/drawing/2014/main" id="{40E5EB0A-27FF-4EB3-8F7D-6A9C9879D7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3100" y="3121025"/>
              <a:ext cx="642938" cy="309563"/>
              <a:chOff x="1392" y="2429"/>
              <a:chExt cx="540" cy="260"/>
            </a:xfrm>
          </p:grpSpPr>
          <p:sp>
            <p:nvSpPr>
              <p:cNvPr id="44133" name="Rectangle 98">
                <a:extLst>
                  <a:ext uri="{FF2B5EF4-FFF2-40B4-BE49-F238E27FC236}">
                    <a16:creationId xmlns:a16="http://schemas.microsoft.com/office/drawing/2014/main" id="{824C17CB-522B-466C-9653-7BA3AD845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534"/>
                <a:ext cx="54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Blocks</a:t>
                </a:r>
                <a:endParaRPr lang="en-US" altLang="en-US" sz="2400" b="1"/>
              </a:p>
            </p:txBody>
          </p:sp>
          <p:sp>
            <p:nvSpPr>
              <p:cNvPr id="44134" name="Line 99">
                <a:extLst>
                  <a:ext uri="{FF2B5EF4-FFF2-40B4-BE49-F238E27FC236}">
                    <a16:creationId xmlns:a16="http://schemas.microsoft.com/office/drawing/2014/main" id="{3C4939DD-214F-443B-943F-7FF65D8EE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2429"/>
                <a:ext cx="2" cy="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5" name="Freeform 100">
                <a:extLst>
                  <a:ext uri="{FF2B5EF4-FFF2-40B4-BE49-F238E27FC236}">
                    <a16:creationId xmlns:a16="http://schemas.microsoft.com/office/drawing/2014/main" id="{625DC9C4-8132-4495-825E-540AA3508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" y="2492"/>
                <a:ext cx="55" cy="55"/>
              </a:xfrm>
              <a:custGeom>
                <a:avLst/>
                <a:gdLst>
                  <a:gd name="T0" fmla="*/ 0 w 34"/>
                  <a:gd name="T1" fmla="*/ 0 h 41"/>
                  <a:gd name="T2" fmla="*/ 2803536 w 34"/>
                  <a:gd name="T3" fmla="*/ 9437 h 41"/>
                  <a:gd name="T4" fmla="*/ 5678852 w 34"/>
                  <a:gd name="T5" fmla="*/ 0 h 41"/>
                  <a:gd name="T6" fmla="*/ 2803536 w 34"/>
                  <a:gd name="T7" fmla="*/ 63536 h 41"/>
                  <a:gd name="T8" fmla="*/ 0 w 34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41"/>
                  <a:gd name="T17" fmla="*/ 34 w 34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41">
                    <a:moveTo>
                      <a:pt x="0" y="0"/>
                    </a:moveTo>
                    <a:lnTo>
                      <a:pt x="17" y="6"/>
                    </a:lnTo>
                    <a:lnTo>
                      <a:pt x="34" y="0"/>
                    </a:lnTo>
                    <a:lnTo>
                      <a:pt x="17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78" name="Line 102">
              <a:extLst>
                <a:ext uri="{FF2B5EF4-FFF2-40B4-BE49-F238E27FC236}">
                  <a16:creationId xmlns:a16="http://schemas.microsoft.com/office/drawing/2014/main" id="{3F43415E-8BAD-4585-A051-4E65AD276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75" y="4140200"/>
              <a:ext cx="3175" cy="95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9" name="Freeform 103">
              <a:extLst>
                <a:ext uri="{FF2B5EF4-FFF2-40B4-BE49-F238E27FC236}">
                  <a16:creationId xmlns:a16="http://schemas.microsoft.com/office/drawing/2014/main" id="{2A4A0817-1610-4947-8F34-05E4698DF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525" y="4217988"/>
              <a:ext cx="65088" cy="63500"/>
            </a:xfrm>
            <a:custGeom>
              <a:avLst/>
              <a:gdLst>
                <a:gd name="T0" fmla="*/ 0 w 34"/>
                <a:gd name="T1" fmla="*/ 0 h 40"/>
                <a:gd name="T2" fmla="*/ 2147483646 w 34"/>
                <a:gd name="T3" fmla="*/ 2147483646 h 40"/>
                <a:gd name="T4" fmla="*/ 2147483646 w 34"/>
                <a:gd name="T5" fmla="*/ 0 h 40"/>
                <a:gd name="T6" fmla="*/ 2147483646 w 34"/>
                <a:gd name="T7" fmla="*/ 2147483646 h 40"/>
                <a:gd name="T8" fmla="*/ 0 w 34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0"/>
                <a:gd name="T17" fmla="*/ 34 w 34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0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0" name="Rectangle 104">
              <a:extLst>
                <a:ext uri="{FF2B5EF4-FFF2-40B4-BE49-F238E27FC236}">
                  <a16:creationId xmlns:a16="http://schemas.microsoft.com/office/drawing/2014/main" id="{EC0B7208-9483-404E-AFE7-3FE615E34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650" y="4362450"/>
              <a:ext cx="750888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4081" name="Rectangle 105">
              <a:extLst>
                <a:ext uri="{FF2B5EF4-FFF2-40B4-BE49-F238E27FC236}">
                  <a16:creationId xmlns:a16="http://schemas.microsoft.com/office/drawing/2014/main" id="{C43FF64A-CB5B-4617-8133-09D246758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650" y="4362450"/>
              <a:ext cx="42703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write()</a:t>
              </a:r>
              <a:endParaRPr lang="en-US" altLang="en-US" sz="2400" b="1"/>
            </a:p>
          </p:txBody>
        </p:sp>
        <p:sp>
          <p:nvSpPr>
            <p:cNvPr id="44082" name="Rectangle 107">
              <a:extLst>
                <a:ext uri="{FF2B5EF4-FFF2-40B4-BE49-F238E27FC236}">
                  <a16:creationId xmlns:a16="http://schemas.microsoft.com/office/drawing/2014/main" id="{48760EE5-0F96-4D22-8C84-E22BE1A77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600" y="3473450"/>
              <a:ext cx="941388" cy="17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4083" name="Rectangle 108">
              <a:extLst>
                <a:ext uri="{FF2B5EF4-FFF2-40B4-BE49-F238E27FC236}">
                  <a16:creationId xmlns:a16="http://schemas.microsoft.com/office/drawing/2014/main" id="{F916EAB8-1268-465D-B8FB-F8D3C049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600" y="3468688"/>
              <a:ext cx="639763" cy="18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connect()</a:t>
              </a:r>
              <a:endParaRPr lang="en-US" altLang="en-US" sz="2400" b="1"/>
            </a:p>
          </p:txBody>
        </p:sp>
        <p:sp>
          <p:nvSpPr>
            <p:cNvPr id="44084" name="Line 109">
              <a:extLst>
                <a:ext uri="{FF2B5EF4-FFF2-40B4-BE49-F238E27FC236}">
                  <a16:creationId xmlns:a16="http://schemas.microsoft.com/office/drawing/2014/main" id="{B8D0A18B-1FC3-4FEE-8006-27098CB45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5538" y="3208338"/>
              <a:ext cx="3175" cy="1476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5" name="Freeform 110">
              <a:extLst>
                <a:ext uri="{FF2B5EF4-FFF2-40B4-BE49-F238E27FC236}">
                  <a16:creationId xmlns:a16="http://schemas.microsoft.com/office/drawing/2014/main" id="{E12EC38F-0FD8-457A-BFDC-08BFEB5E8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375" y="3338513"/>
              <a:ext cx="61913" cy="63500"/>
            </a:xfrm>
            <a:custGeom>
              <a:avLst/>
              <a:gdLst>
                <a:gd name="T0" fmla="*/ 0 w 32"/>
                <a:gd name="T1" fmla="*/ 0 h 39"/>
                <a:gd name="T2" fmla="*/ 2147483646 w 32"/>
                <a:gd name="T3" fmla="*/ 2147483646 h 39"/>
                <a:gd name="T4" fmla="*/ 2147483646 w 32"/>
                <a:gd name="T5" fmla="*/ 0 h 39"/>
                <a:gd name="T6" fmla="*/ 2147483646 w 32"/>
                <a:gd name="T7" fmla="*/ 2147483646 h 39"/>
                <a:gd name="T8" fmla="*/ 0 w 3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9"/>
                <a:gd name="T17" fmla="*/ 32 w 3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9">
                  <a:moveTo>
                    <a:pt x="0" y="0"/>
                  </a:moveTo>
                  <a:lnTo>
                    <a:pt x="15" y="6"/>
                  </a:lnTo>
                  <a:lnTo>
                    <a:pt x="32" y="0"/>
                  </a:lnTo>
                  <a:lnTo>
                    <a:pt x="15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6" name="Rectangle 111">
              <a:extLst>
                <a:ext uri="{FF2B5EF4-FFF2-40B4-BE49-F238E27FC236}">
                  <a16:creationId xmlns:a16="http://schemas.microsoft.com/office/drawing/2014/main" id="{F8549D84-EC1B-4CFC-B0E5-F35EF2D17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1188" y="3575050"/>
              <a:ext cx="23812" cy="15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4087" name="Freeform 112">
              <a:extLst>
                <a:ext uri="{FF2B5EF4-FFF2-40B4-BE49-F238E27FC236}">
                  <a16:creationId xmlns:a16="http://schemas.microsoft.com/office/drawing/2014/main" id="{68C0DB48-575E-4CFE-B55A-3BBF581DF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075" y="3548063"/>
              <a:ext cx="103188" cy="69850"/>
            </a:xfrm>
            <a:custGeom>
              <a:avLst/>
              <a:gdLst>
                <a:gd name="T0" fmla="*/ 0 w 54"/>
                <a:gd name="T1" fmla="*/ 2147483646 h 44"/>
                <a:gd name="T2" fmla="*/ 2147483646 w 54"/>
                <a:gd name="T3" fmla="*/ 2147483646 h 44"/>
                <a:gd name="T4" fmla="*/ 0 w 54"/>
                <a:gd name="T5" fmla="*/ 0 h 44"/>
                <a:gd name="T6" fmla="*/ 2147483646 w 54"/>
                <a:gd name="T7" fmla="*/ 2147483646 h 44"/>
                <a:gd name="T8" fmla="*/ 0 w 54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44"/>
                <a:gd name="T17" fmla="*/ 54 w 5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44">
                  <a:moveTo>
                    <a:pt x="0" y="44"/>
                  </a:moveTo>
                  <a:lnTo>
                    <a:pt x="8" y="21"/>
                  </a:lnTo>
                  <a:lnTo>
                    <a:pt x="0" y="0"/>
                  </a:lnTo>
                  <a:lnTo>
                    <a:pt x="54" y="2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088" name="Group 113">
              <a:extLst>
                <a:ext uri="{FF2B5EF4-FFF2-40B4-BE49-F238E27FC236}">
                  <a16:creationId xmlns:a16="http://schemas.microsoft.com/office/drawing/2014/main" id="{178A5894-9AF3-4119-8489-7D84D87A64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4088" y="3273425"/>
              <a:ext cx="2136775" cy="368300"/>
              <a:chOff x="1628" y="2557"/>
              <a:chExt cx="1795" cy="310"/>
            </a:xfrm>
          </p:grpSpPr>
          <p:sp>
            <p:nvSpPr>
              <p:cNvPr id="44104" name="Rectangle 114">
                <a:extLst>
                  <a:ext uri="{FF2B5EF4-FFF2-40B4-BE49-F238E27FC236}">
                    <a16:creationId xmlns:a16="http://schemas.microsoft.com/office/drawing/2014/main" id="{523C48EA-79B4-474E-ACBD-33131F88F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5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05" name="Rectangle 115">
                <a:extLst>
                  <a:ext uri="{FF2B5EF4-FFF2-40B4-BE49-F238E27FC236}">
                    <a16:creationId xmlns:a16="http://schemas.microsoft.com/office/drawing/2014/main" id="{61452B8B-3723-4845-8686-33E228595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06" name="Rectangle 116">
                <a:extLst>
                  <a:ext uri="{FF2B5EF4-FFF2-40B4-BE49-F238E27FC236}">
                    <a16:creationId xmlns:a16="http://schemas.microsoft.com/office/drawing/2014/main" id="{BD604AC7-F6AD-4EDF-BE0A-927C0DC1D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7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07" name="Rectangle 117">
                <a:extLst>
                  <a:ext uri="{FF2B5EF4-FFF2-40B4-BE49-F238E27FC236}">
                    <a16:creationId xmlns:a16="http://schemas.microsoft.com/office/drawing/2014/main" id="{047E3CFB-4089-4F9F-94B3-B77F66E45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08" name="Rectangle 118">
                <a:extLst>
                  <a:ext uri="{FF2B5EF4-FFF2-40B4-BE49-F238E27FC236}">
                    <a16:creationId xmlns:a16="http://schemas.microsoft.com/office/drawing/2014/main" id="{C0EE85BB-1C1F-4DE3-A62E-50FBBC452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09" name="Rectangle 119">
                <a:extLst>
                  <a:ext uri="{FF2B5EF4-FFF2-40B4-BE49-F238E27FC236}">
                    <a16:creationId xmlns:a16="http://schemas.microsoft.com/office/drawing/2014/main" id="{EB79E9A2-E271-4582-A390-E18D21396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2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10" name="Rectangle 120">
                <a:extLst>
                  <a:ext uri="{FF2B5EF4-FFF2-40B4-BE49-F238E27FC236}">
                    <a16:creationId xmlns:a16="http://schemas.microsoft.com/office/drawing/2014/main" id="{844D342F-3A57-4A21-BAF4-CE61434BE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2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11" name="Rectangle 121">
                <a:extLst>
                  <a:ext uri="{FF2B5EF4-FFF2-40B4-BE49-F238E27FC236}">
                    <a16:creationId xmlns:a16="http://schemas.microsoft.com/office/drawing/2014/main" id="{36B5B3FD-6FDE-4CC6-B4F5-37D86C799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3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12" name="Rectangle 122">
                <a:extLst>
                  <a:ext uri="{FF2B5EF4-FFF2-40B4-BE49-F238E27FC236}">
                    <a16:creationId xmlns:a16="http://schemas.microsoft.com/office/drawing/2014/main" id="{599501CC-71EA-4581-B85B-6C19CADEE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13" name="Rectangle 123">
                <a:extLst>
                  <a:ext uri="{FF2B5EF4-FFF2-40B4-BE49-F238E27FC236}">
                    <a16:creationId xmlns:a16="http://schemas.microsoft.com/office/drawing/2014/main" id="{725EFDE2-EDCF-43D6-A64C-6C8C5B899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2811"/>
                <a:ext cx="14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14" name="Rectangle 124">
                <a:extLst>
                  <a:ext uri="{FF2B5EF4-FFF2-40B4-BE49-F238E27FC236}">
                    <a16:creationId xmlns:a16="http://schemas.microsoft.com/office/drawing/2014/main" id="{E5AD6165-69E5-4E3D-A9F5-393DFE46B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" y="2811"/>
                <a:ext cx="15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15" name="Rectangle 125">
                <a:extLst>
                  <a:ext uri="{FF2B5EF4-FFF2-40B4-BE49-F238E27FC236}">
                    <a16:creationId xmlns:a16="http://schemas.microsoft.com/office/drawing/2014/main" id="{5CDF2DB1-E0AF-40C7-9EAC-CA079221C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8" y="2811"/>
                <a:ext cx="17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16" name="Rectangle 126">
                <a:extLst>
                  <a:ext uri="{FF2B5EF4-FFF2-40B4-BE49-F238E27FC236}">
                    <a16:creationId xmlns:a16="http://schemas.microsoft.com/office/drawing/2014/main" id="{1177A656-BB53-4174-B899-D522A3EA6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17" name="Rectangle 127">
                <a:extLst>
                  <a:ext uri="{FF2B5EF4-FFF2-40B4-BE49-F238E27FC236}">
                    <a16:creationId xmlns:a16="http://schemas.microsoft.com/office/drawing/2014/main" id="{FD2BCE8A-8189-4FBB-90E5-F0E8F7FF0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2" y="2811"/>
                <a:ext cx="14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18" name="Rectangle 128">
                <a:extLst>
                  <a:ext uri="{FF2B5EF4-FFF2-40B4-BE49-F238E27FC236}">
                    <a16:creationId xmlns:a16="http://schemas.microsoft.com/office/drawing/2014/main" id="{526267F6-C5FC-4385-AF7E-133DB6D4D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3" y="2811"/>
                <a:ext cx="15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19" name="Rectangle 129">
                <a:extLst>
                  <a:ext uri="{FF2B5EF4-FFF2-40B4-BE49-F238E27FC236}">
                    <a16:creationId xmlns:a16="http://schemas.microsoft.com/office/drawing/2014/main" id="{5FD0DB5E-F309-4117-8618-3AD5A17A1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2811"/>
                <a:ext cx="17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20" name="Rectangle 130">
                <a:extLst>
                  <a:ext uri="{FF2B5EF4-FFF2-40B4-BE49-F238E27FC236}">
                    <a16:creationId xmlns:a16="http://schemas.microsoft.com/office/drawing/2014/main" id="{7D61FDC7-1B0C-4097-AD74-9557BBAFF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21" name="Rectangle 131">
                <a:extLst>
                  <a:ext uri="{FF2B5EF4-FFF2-40B4-BE49-F238E27FC236}">
                    <a16:creationId xmlns:a16="http://schemas.microsoft.com/office/drawing/2014/main" id="{B29A0E24-2E5E-4CC6-BC35-B2BE391A8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7" y="2811"/>
                <a:ext cx="14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22" name="Rectangle 132">
                <a:extLst>
                  <a:ext uri="{FF2B5EF4-FFF2-40B4-BE49-F238E27FC236}">
                    <a16:creationId xmlns:a16="http://schemas.microsoft.com/office/drawing/2014/main" id="{75EA0BDF-26B6-4397-A20C-F6FCAB9EC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2811"/>
                <a:ext cx="15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23" name="Rectangle 133">
                <a:extLst>
                  <a:ext uri="{FF2B5EF4-FFF2-40B4-BE49-F238E27FC236}">
                    <a16:creationId xmlns:a16="http://schemas.microsoft.com/office/drawing/2014/main" id="{6F023155-FE94-4364-9821-5B83D5B2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8" y="2811"/>
                <a:ext cx="17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24" name="Rectangle 134">
                <a:extLst>
                  <a:ext uri="{FF2B5EF4-FFF2-40B4-BE49-F238E27FC236}">
                    <a16:creationId xmlns:a16="http://schemas.microsoft.com/office/drawing/2014/main" id="{718AB000-59BD-4CD6-B11F-F4A8062FF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7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25" name="Rectangle 135">
                <a:extLst>
                  <a:ext uri="{FF2B5EF4-FFF2-40B4-BE49-F238E27FC236}">
                    <a16:creationId xmlns:a16="http://schemas.microsoft.com/office/drawing/2014/main" id="{5BFB96BD-EEE2-49A5-887E-16F53D16E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26" name="Rectangle 136">
                <a:extLst>
                  <a:ext uri="{FF2B5EF4-FFF2-40B4-BE49-F238E27FC236}">
                    <a16:creationId xmlns:a16="http://schemas.microsoft.com/office/drawing/2014/main" id="{654A7AD5-117E-4703-96F1-7C63590EA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0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27" name="Rectangle 137">
                <a:extLst>
                  <a:ext uri="{FF2B5EF4-FFF2-40B4-BE49-F238E27FC236}">
                    <a16:creationId xmlns:a16="http://schemas.microsoft.com/office/drawing/2014/main" id="{CF50B730-7BB0-4688-A4E1-1BE272656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28" name="Rectangle 138">
                <a:extLst>
                  <a:ext uri="{FF2B5EF4-FFF2-40B4-BE49-F238E27FC236}">
                    <a16:creationId xmlns:a16="http://schemas.microsoft.com/office/drawing/2014/main" id="{204145F3-7674-47F8-A40F-5F07205B6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29" name="Rectangle 139">
                <a:extLst>
                  <a:ext uri="{FF2B5EF4-FFF2-40B4-BE49-F238E27FC236}">
                    <a16:creationId xmlns:a16="http://schemas.microsoft.com/office/drawing/2014/main" id="{734F3259-09FE-47DE-88D8-3B4219229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30" name="Freeform 140">
                <a:extLst>
                  <a:ext uri="{FF2B5EF4-FFF2-40B4-BE49-F238E27FC236}">
                    <a16:creationId xmlns:a16="http://schemas.microsoft.com/office/drawing/2014/main" id="{C521DB36-8F7B-441D-9F07-D8597C574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" y="2788"/>
                <a:ext cx="86" cy="59"/>
              </a:xfrm>
              <a:custGeom>
                <a:avLst/>
                <a:gdLst>
                  <a:gd name="T0" fmla="*/ 9560424 w 53"/>
                  <a:gd name="T1" fmla="*/ 0 h 44"/>
                  <a:gd name="T2" fmla="*/ 8337919 w 53"/>
                  <a:gd name="T3" fmla="*/ 32284 h 44"/>
                  <a:gd name="T4" fmla="*/ 9560424 w 53"/>
                  <a:gd name="T5" fmla="*/ 67201 h 44"/>
                  <a:gd name="T6" fmla="*/ 0 w 53"/>
                  <a:gd name="T7" fmla="*/ 32284 h 44"/>
                  <a:gd name="T8" fmla="*/ 9560424 w 53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44"/>
                  <a:gd name="T17" fmla="*/ 53 w 5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44">
                    <a:moveTo>
                      <a:pt x="53" y="0"/>
                    </a:moveTo>
                    <a:lnTo>
                      <a:pt x="46" y="21"/>
                    </a:lnTo>
                    <a:lnTo>
                      <a:pt x="53" y="44"/>
                    </a:lnTo>
                    <a:lnTo>
                      <a:pt x="0" y="21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1" name="Rectangle 141">
                <a:extLst>
                  <a:ext uri="{FF2B5EF4-FFF2-40B4-BE49-F238E27FC236}">
                    <a16:creationId xmlns:a16="http://schemas.microsoft.com/office/drawing/2014/main" id="{1148F34F-6D9B-4818-ADB2-236621D35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2676"/>
                <a:ext cx="9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32" name="Rectangle 142">
                <a:extLst>
                  <a:ext uri="{FF2B5EF4-FFF2-40B4-BE49-F238E27FC236}">
                    <a16:creationId xmlns:a16="http://schemas.microsoft.com/office/drawing/2014/main" id="{F293F62B-CFE7-4569-97B7-C96C4955E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" y="2557"/>
                <a:ext cx="805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Connect negotiation</a:t>
                </a:r>
                <a:endParaRPr lang="en-US" altLang="en-US" sz="2400" b="1"/>
              </a:p>
            </p:txBody>
          </p:sp>
        </p:grpSp>
        <p:sp>
          <p:nvSpPr>
            <p:cNvPr id="44089" name="Rectangle 144">
              <a:extLst>
                <a:ext uri="{FF2B5EF4-FFF2-40B4-BE49-F238E27FC236}">
                  <a16:creationId xmlns:a16="http://schemas.microsoft.com/office/drawing/2014/main" id="{AAF71BEE-D9D5-40FA-8338-DC37A9715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3913" y="3898900"/>
              <a:ext cx="754062" cy="17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4090" name="Rectangle 145">
              <a:extLst>
                <a:ext uri="{FF2B5EF4-FFF2-40B4-BE49-F238E27FC236}">
                  <a16:creationId xmlns:a16="http://schemas.microsoft.com/office/drawing/2014/main" id="{4EF4E06B-ABFF-484F-8F4B-5A73E3F09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3913" y="3895725"/>
              <a:ext cx="42703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write()</a:t>
              </a:r>
              <a:endParaRPr lang="en-US" altLang="en-US" sz="2400" b="1"/>
            </a:p>
          </p:txBody>
        </p:sp>
        <p:sp>
          <p:nvSpPr>
            <p:cNvPr id="44091" name="Line 147">
              <a:extLst>
                <a:ext uri="{FF2B5EF4-FFF2-40B4-BE49-F238E27FC236}">
                  <a16:creationId xmlns:a16="http://schemas.microsoft.com/office/drawing/2014/main" id="{1283ED69-6643-4012-BF12-43E2242A3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5538" y="3660775"/>
              <a:ext cx="3175" cy="107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2" name="Freeform 148">
              <a:extLst>
                <a:ext uri="{FF2B5EF4-FFF2-40B4-BE49-F238E27FC236}">
                  <a16:creationId xmlns:a16="http://schemas.microsoft.com/office/drawing/2014/main" id="{1C2487D0-EE8A-459E-878D-3B029F840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375" y="3751263"/>
              <a:ext cx="61913" cy="63500"/>
            </a:xfrm>
            <a:custGeom>
              <a:avLst/>
              <a:gdLst>
                <a:gd name="T0" fmla="*/ 0 w 32"/>
                <a:gd name="T1" fmla="*/ 0 h 40"/>
                <a:gd name="T2" fmla="*/ 2147483646 w 32"/>
                <a:gd name="T3" fmla="*/ 2147483646 h 40"/>
                <a:gd name="T4" fmla="*/ 2147483646 w 32"/>
                <a:gd name="T5" fmla="*/ 0 h 40"/>
                <a:gd name="T6" fmla="*/ 2147483646 w 32"/>
                <a:gd name="T7" fmla="*/ 2147483646 h 40"/>
                <a:gd name="T8" fmla="*/ 0 w 32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0" y="0"/>
                  </a:moveTo>
                  <a:lnTo>
                    <a:pt x="15" y="6"/>
                  </a:lnTo>
                  <a:lnTo>
                    <a:pt x="32" y="0"/>
                  </a:lnTo>
                  <a:lnTo>
                    <a:pt x="15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3" name="Rectangle 150">
              <a:extLst>
                <a:ext uri="{FF2B5EF4-FFF2-40B4-BE49-F238E27FC236}">
                  <a16:creationId xmlns:a16="http://schemas.microsoft.com/office/drawing/2014/main" id="{AA561B96-9B90-46AD-A3AA-D4C6E6553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950" y="4416425"/>
              <a:ext cx="655638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4094" name="Rectangle 151">
              <a:extLst>
                <a:ext uri="{FF2B5EF4-FFF2-40B4-BE49-F238E27FC236}">
                  <a16:creationId xmlns:a16="http://schemas.microsoft.com/office/drawing/2014/main" id="{04545D93-CA2F-4AD6-BA87-6B05E9FBB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8363" y="4413250"/>
              <a:ext cx="409575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read()</a:t>
              </a:r>
              <a:endParaRPr lang="en-US" altLang="en-US" sz="2400" b="1"/>
            </a:p>
          </p:txBody>
        </p:sp>
        <p:sp>
          <p:nvSpPr>
            <p:cNvPr id="44095" name="Rectangle 152">
              <a:extLst>
                <a:ext uri="{FF2B5EF4-FFF2-40B4-BE49-F238E27FC236}">
                  <a16:creationId xmlns:a16="http://schemas.microsoft.com/office/drawing/2014/main" id="{009F0687-FF6A-4414-B8BC-19817D66B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025" y="4335463"/>
              <a:ext cx="844550" cy="2682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4096" name="Line 153">
              <a:extLst>
                <a:ext uri="{FF2B5EF4-FFF2-40B4-BE49-F238E27FC236}">
                  <a16:creationId xmlns:a16="http://schemas.microsoft.com/office/drawing/2014/main" id="{0E3A4992-77E5-41FD-94B1-7C4EB6FA7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5538" y="4097338"/>
              <a:ext cx="3175" cy="187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7" name="Freeform 154">
              <a:extLst>
                <a:ext uri="{FF2B5EF4-FFF2-40B4-BE49-F238E27FC236}">
                  <a16:creationId xmlns:a16="http://schemas.microsoft.com/office/drawing/2014/main" id="{8E3B8C21-158D-4ECD-BDFA-B8E6EA9A5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375" y="4267200"/>
              <a:ext cx="61913" cy="65088"/>
            </a:xfrm>
            <a:custGeom>
              <a:avLst/>
              <a:gdLst>
                <a:gd name="T0" fmla="*/ 0 w 32"/>
                <a:gd name="T1" fmla="*/ 0 h 40"/>
                <a:gd name="T2" fmla="*/ 2147483646 w 32"/>
                <a:gd name="T3" fmla="*/ 2147483646 h 40"/>
                <a:gd name="T4" fmla="*/ 2147483646 w 32"/>
                <a:gd name="T5" fmla="*/ 0 h 40"/>
                <a:gd name="T6" fmla="*/ 2147483646 w 32"/>
                <a:gd name="T7" fmla="*/ 2147483646 h 40"/>
                <a:gd name="T8" fmla="*/ 0 w 32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0" y="0"/>
                  </a:moveTo>
                  <a:lnTo>
                    <a:pt x="15" y="7"/>
                  </a:lnTo>
                  <a:lnTo>
                    <a:pt x="32" y="0"/>
                  </a:lnTo>
                  <a:lnTo>
                    <a:pt x="15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8" name="Text Box 155">
              <a:extLst>
                <a:ext uri="{FF2B5EF4-FFF2-40B4-BE49-F238E27FC236}">
                  <a16:creationId xmlns:a16="http://schemas.microsoft.com/office/drawing/2014/main" id="{E9D74DFB-C4C6-49B4-BB88-F92DB762B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1074738"/>
              <a:ext cx="4105072" cy="166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en-US" sz="1500" b="1"/>
                <a:t>Data Transfer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/>
                <a:t>Client or server call</a:t>
              </a:r>
              <a:r>
                <a:rPr lang="en-US" altLang="en-US" sz="1500" b="1">
                  <a:solidFill>
                    <a:srgbClr val="FF33CC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en-US" sz="1500" b="1">
                  <a:solidFill>
                    <a:srgbClr val="0000CC"/>
                  </a:solidFill>
                  <a:latin typeface="Courier New" panose="02070309020205020404" pitchFamily="49" charset="0"/>
                </a:rPr>
                <a:t>write</a:t>
              </a:r>
              <a:r>
                <a:rPr lang="en-US" altLang="en-US" sz="1500"/>
                <a:t> to transmit data into a connected socket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 b="1">
                  <a:solidFill>
                    <a:srgbClr val="0000CC"/>
                  </a:solidFill>
                  <a:latin typeface="Courier New" panose="02070309020205020404" pitchFamily="49" charset="0"/>
                </a:rPr>
                <a:t>write</a:t>
              </a:r>
              <a:r>
                <a:rPr lang="en-US" altLang="en-US" sz="1500"/>
                <a:t> call returns: # bytes transferred (success); or -1 (failure); blocks until all data transferred</a:t>
              </a:r>
            </a:p>
          </p:txBody>
        </p:sp>
        <p:grpSp>
          <p:nvGrpSpPr>
            <p:cNvPr id="44099" name="Group 157">
              <a:extLst>
                <a:ext uri="{FF2B5EF4-FFF2-40B4-BE49-F238E27FC236}">
                  <a16:creationId xmlns:a16="http://schemas.microsoft.com/office/drawing/2014/main" id="{25FAF52C-9FC5-4067-9A7C-D746FCE7E1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9588" y="4684713"/>
              <a:ext cx="871537" cy="266700"/>
              <a:chOff x="535" y="3742"/>
              <a:chExt cx="731" cy="225"/>
            </a:xfrm>
          </p:grpSpPr>
          <p:sp>
            <p:nvSpPr>
              <p:cNvPr id="44101" name="Rectangle 158">
                <a:extLst>
                  <a:ext uri="{FF2B5EF4-FFF2-40B4-BE49-F238E27FC236}">
                    <a16:creationId xmlns:a16="http://schemas.microsoft.com/office/drawing/2014/main" id="{5DB657EF-125D-46F5-8B63-92F3E39B5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3810"/>
                <a:ext cx="631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02" name="Rectangle 159">
                <a:extLst>
                  <a:ext uri="{FF2B5EF4-FFF2-40B4-BE49-F238E27FC236}">
                    <a16:creationId xmlns:a16="http://schemas.microsoft.com/office/drawing/2014/main" id="{803D8D41-92EF-48BA-B4F1-0BFCB84FC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3807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close()</a:t>
                </a:r>
                <a:endParaRPr lang="en-US" altLang="en-US" sz="2400" b="1"/>
              </a:p>
            </p:txBody>
          </p:sp>
          <p:sp>
            <p:nvSpPr>
              <p:cNvPr id="44103" name="Rectangle 160">
                <a:extLst>
                  <a:ext uri="{FF2B5EF4-FFF2-40B4-BE49-F238E27FC236}">
                    <a16:creationId xmlns:a16="http://schemas.microsoft.com/office/drawing/2014/main" id="{C1FB8A37-CB04-42C8-9DCC-D684FB8AE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" y="3742"/>
                <a:ext cx="710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4100" name="Line 161">
              <a:extLst>
                <a:ext uri="{FF2B5EF4-FFF2-40B4-BE49-F238E27FC236}">
                  <a16:creationId xmlns:a16="http://schemas.microsoft.com/office/drawing/2014/main" id="{CAB0B9AA-2177-4765-B518-608B42182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8850" y="4572000"/>
              <a:ext cx="0" cy="114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34" name="Group 12">
            <a:extLst>
              <a:ext uri="{FF2B5EF4-FFF2-40B4-BE49-F238E27FC236}">
                <a16:creationId xmlns:a16="http://schemas.microsoft.com/office/drawing/2014/main" id="{F6927912-07A7-4DB7-A7A6-9FDA2893841C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8ED5740E-6A49-4A7F-BB86-B95F600CD574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10EFD6D5-5204-46AF-9C14-8E31CDE59AE5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1" name="Group 2">
            <a:extLst>
              <a:ext uri="{FF2B5EF4-FFF2-40B4-BE49-F238E27FC236}">
                <a16:creationId xmlns:a16="http://schemas.microsoft.com/office/drawing/2014/main" id="{DB2C0792-485F-43FB-8E6D-680C32A48482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219075"/>
            <a:ext cx="6515100" cy="3954463"/>
            <a:chOff x="1485900" y="1074738"/>
            <a:chExt cx="6515100" cy="3954462"/>
          </a:xfrm>
        </p:grpSpPr>
        <p:sp>
          <p:nvSpPr>
            <p:cNvPr id="46082" name="Rectangle 24">
              <a:extLst>
                <a:ext uri="{FF2B5EF4-FFF2-40B4-BE49-F238E27FC236}">
                  <a16:creationId xmlns:a16="http://schemas.microsoft.com/office/drawing/2014/main" id="{3EE11BE7-D444-44FD-A02D-8A1B342F0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3871913"/>
              <a:ext cx="846137" cy="26828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6083" name="Rectangle 147">
              <a:extLst>
                <a:ext uri="{FF2B5EF4-FFF2-40B4-BE49-F238E27FC236}">
                  <a16:creationId xmlns:a16="http://schemas.microsoft.com/office/drawing/2014/main" id="{F591AA61-1551-405C-87B0-1B2E35D87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025" y="4335463"/>
              <a:ext cx="844550" cy="26828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6084" name="Rectangle 2">
              <a:extLst>
                <a:ext uri="{FF2B5EF4-FFF2-40B4-BE49-F238E27FC236}">
                  <a16:creationId xmlns:a16="http://schemas.microsoft.com/office/drawing/2014/main" id="{4A34517C-BD32-4E04-A1EB-133303B8C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4284663"/>
              <a:ext cx="846137" cy="2682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6085" name="Rectangle 3">
              <a:extLst>
                <a:ext uri="{FF2B5EF4-FFF2-40B4-BE49-F238E27FC236}">
                  <a16:creationId xmlns:a16="http://schemas.microsoft.com/office/drawing/2014/main" id="{C9BC84D6-BE04-4F18-A532-FF5E49991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025" y="3817938"/>
              <a:ext cx="844550" cy="2682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6086" name="Rectangle 4">
              <a:extLst>
                <a:ext uri="{FF2B5EF4-FFF2-40B4-BE49-F238E27FC236}">
                  <a16:creationId xmlns:a16="http://schemas.microsoft.com/office/drawing/2014/main" id="{7F0FEBEA-03AF-4B81-B358-A143AB87C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025" y="3395663"/>
              <a:ext cx="844550" cy="266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6087" name="Rectangle 5">
              <a:extLst>
                <a:ext uri="{FF2B5EF4-FFF2-40B4-BE49-F238E27FC236}">
                  <a16:creationId xmlns:a16="http://schemas.microsoft.com/office/drawing/2014/main" id="{8B889D88-147A-41B6-8582-314F4583F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2841625"/>
              <a:ext cx="846137" cy="265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6088" name="Rectangle 6">
              <a:extLst>
                <a:ext uri="{FF2B5EF4-FFF2-40B4-BE49-F238E27FC236}">
                  <a16:creationId xmlns:a16="http://schemas.microsoft.com/office/drawing/2014/main" id="{2489DB6C-CE1A-4F0B-BC94-CAA1E0297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2416175"/>
              <a:ext cx="846137" cy="266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6089" name="Rectangle 7">
              <a:extLst>
                <a:ext uri="{FF2B5EF4-FFF2-40B4-BE49-F238E27FC236}">
                  <a16:creationId xmlns:a16="http://schemas.microsoft.com/office/drawing/2014/main" id="{02B7DE06-49E4-4D9D-AF54-998AE16A2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2012950"/>
              <a:ext cx="846137" cy="268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6090" name="Rectangle 8">
              <a:extLst>
                <a:ext uri="{FF2B5EF4-FFF2-40B4-BE49-F238E27FC236}">
                  <a16:creationId xmlns:a16="http://schemas.microsoft.com/office/drawing/2014/main" id="{8AB687CE-3B5B-4AA9-9772-8F7532224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1604963"/>
              <a:ext cx="846137" cy="2682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6091" name="Rectangle 10">
              <a:extLst>
                <a:ext uri="{FF2B5EF4-FFF2-40B4-BE49-F238E27FC236}">
                  <a16:creationId xmlns:a16="http://schemas.microsoft.com/office/drawing/2014/main" id="{E66DF001-BD19-4B03-8D52-42117F07C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1685925"/>
              <a:ext cx="844550" cy="179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6092" name="Rectangle 11">
              <a:extLst>
                <a:ext uri="{FF2B5EF4-FFF2-40B4-BE49-F238E27FC236}">
                  <a16:creationId xmlns:a16="http://schemas.microsoft.com/office/drawing/2014/main" id="{2B267211-289E-4DF2-BE92-46271C558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1682750"/>
              <a:ext cx="5461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socket()</a:t>
              </a:r>
              <a:endParaRPr lang="en-US" altLang="en-US" sz="2400" b="1"/>
            </a:p>
          </p:txBody>
        </p:sp>
        <p:grpSp>
          <p:nvGrpSpPr>
            <p:cNvPr id="46093" name="Group 12">
              <a:extLst>
                <a:ext uri="{FF2B5EF4-FFF2-40B4-BE49-F238E27FC236}">
                  <a16:creationId xmlns:a16="http://schemas.microsoft.com/office/drawing/2014/main" id="{89276780-61BF-4ED2-9505-3176304E5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8025" y="2941638"/>
              <a:ext cx="919163" cy="266700"/>
              <a:chOff x="3555" y="2278"/>
              <a:chExt cx="771" cy="225"/>
            </a:xfrm>
          </p:grpSpPr>
          <p:sp>
            <p:nvSpPr>
              <p:cNvPr id="46233" name="Rectangle 13">
                <a:extLst>
                  <a:ext uri="{FF2B5EF4-FFF2-40B4-BE49-F238E27FC236}">
                    <a16:creationId xmlns:a16="http://schemas.microsoft.com/office/drawing/2014/main" id="{F4F18737-3464-4497-98C2-A51764884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2346"/>
                <a:ext cx="709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234" name="Rectangle 14">
                <a:extLst>
                  <a:ext uri="{FF2B5EF4-FFF2-40B4-BE49-F238E27FC236}">
                    <a16:creationId xmlns:a16="http://schemas.microsoft.com/office/drawing/2014/main" id="{7FEF697C-D116-4E81-AD44-4C6347272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2344"/>
                <a:ext cx="4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socket()</a:t>
                </a:r>
                <a:endParaRPr lang="en-US" altLang="en-US" sz="2400" b="1"/>
              </a:p>
            </p:txBody>
          </p:sp>
          <p:sp>
            <p:nvSpPr>
              <p:cNvPr id="46235" name="Rectangle 15">
                <a:extLst>
                  <a:ext uri="{FF2B5EF4-FFF2-40B4-BE49-F238E27FC236}">
                    <a16:creationId xmlns:a16="http://schemas.microsoft.com/office/drawing/2014/main" id="{428D5B93-4438-4318-86B3-B736CE579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2278"/>
                <a:ext cx="709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094" name="Rectangle 16">
              <a:extLst>
                <a:ext uri="{FF2B5EF4-FFF2-40B4-BE49-F238E27FC236}">
                  <a16:creationId xmlns:a16="http://schemas.microsoft.com/office/drawing/2014/main" id="{C0A93461-128D-4023-8A19-46A37CFE1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275" y="2093913"/>
              <a:ext cx="655638" cy="176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6095" name="Rectangle 17">
              <a:extLst>
                <a:ext uri="{FF2B5EF4-FFF2-40B4-BE49-F238E27FC236}">
                  <a16:creationId xmlns:a16="http://schemas.microsoft.com/office/drawing/2014/main" id="{7EA94EFC-A159-469B-92E0-B61FC39C4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513" y="2090738"/>
              <a:ext cx="3905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bind()</a:t>
              </a:r>
              <a:endParaRPr lang="en-US" altLang="en-US" sz="2400" b="1"/>
            </a:p>
          </p:txBody>
        </p:sp>
        <p:sp>
          <p:nvSpPr>
            <p:cNvPr id="46096" name="Line 18">
              <a:extLst>
                <a:ext uri="{FF2B5EF4-FFF2-40B4-BE49-F238E27FC236}">
                  <a16:creationId xmlns:a16="http://schemas.microsoft.com/office/drawing/2014/main" id="{8DA3F0FF-A0C6-40D6-B18C-C28D1E43D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75" y="1873250"/>
              <a:ext cx="3175" cy="968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Freeform 19">
              <a:extLst>
                <a:ext uri="{FF2B5EF4-FFF2-40B4-BE49-F238E27FC236}">
                  <a16:creationId xmlns:a16="http://schemas.microsoft.com/office/drawing/2014/main" id="{0F12C3D9-3281-40F8-8B94-D9DEB9ECF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525" y="1951038"/>
              <a:ext cx="65088" cy="66675"/>
            </a:xfrm>
            <a:custGeom>
              <a:avLst/>
              <a:gdLst>
                <a:gd name="T0" fmla="*/ 0 w 34"/>
                <a:gd name="T1" fmla="*/ 0 h 41"/>
                <a:gd name="T2" fmla="*/ 2147483646 w 34"/>
                <a:gd name="T3" fmla="*/ 2147483646 h 41"/>
                <a:gd name="T4" fmla="*/ 2147483646 w 34"/>
                <a:gd name="T5" fmla="*/ 0 h 41"/>
                <a:gd name="T6" fmla="*/ 2147483646 w 34"/>
                <a:gd name="T7" fmla="*/ 2147483646 h 41"/>
                <a:gd name="T8" fmla="*/ 0 w 34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1"/>
                <a:gd name="T17" fmla="*/ 34 w 3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1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8" name="Rectangle 20">
              <a:extLst>
                <a:ext uri="{FF2B5EF4-FFF2-40B4-BE49-F238E27FC236}">
                  <a16:creationId xmlns:a16="http://schemas.microsoft.com/office/drawing/2014/main" id="{179732C4-85D1-41AE-A560-10FF11408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763" y="3289300"/>
              <a:ext cx="1570037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6099" name="Rectangle 21">
              <a:extLst>
                <a:ext uri="{FF2B5EF4-FFF2-40B4-BE49-F238E27FC236}">
                  <a16:creationId xmlns:a16="http://schemas.microsoft.com/office/drawing/2014/main" id="{C6F565B6-0D55-472B-A05A-0AE6CA095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3411538"/>
              <a:ext cx="1665288" cy="16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6100" name="Rectangle 22">
              <a:extLst>
                <a:ext uri="{FF2B5EF4-FFF2-40B4-BE49-F238E27FC236}">
                  <a16:creationId xmlns:a16="http://schemas.microsoft.com/office/drawing/2014/main" id="{E3D23C1C-DBFA-4CC8-B5A6-940715818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275" y="3952875"/>
              <a:ext cx="655638" cy="17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6101" name="Rectangle 23">
              <a:extLst>
                <a:ext uri="{FF2B5EF4-FFF2-40B4-BE49-F238E27FC236}">
                  <a16:creationId xmlns:a16="http://schemas.microsoft.com/office/drawing/2014/main" id="{A7DED35A-46E2-4156-919E-49BC6A787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513" y="3949700"/>
              <a:ext cx="40798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read()</a:t>
              </a:r>
              <a:endParaRPr lang="en-US" altLang="en-US" sz="2400" b="1"/>
            </a:p>
          </p:txBody>
        </p:sp>
        <p:sp>
          <p:nvSpPr>
            <p:cNvPr id="46102" name="Line 25">
              <a:extLst>
                <a:ext uri="{FF2B5EF4-FFF2-40B4-BE49-F238E27FC236}">
                  <a16:creationId xmlns:a16="http://schemas.microsoft.com/office/drawing/2014/main" id="{8B7BB5F5-F730-41D2-94C8-E0FECAD45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75" y="3544888"/>
              <a:ext cx="3175" cy="2778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3" name="Freeform 26">
              <a:extLst>
                <a:ext uri="{FF2B5EF4-FFF2-40B4-BE49-F238E27FC236}">
                  <a16:creationId xmlns:a16="http://schemas.microsoft.com/office/drawing/2014/main" id="{1DFBEC7B-8ACE-49FE-86E9-35CF0114F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525" y="3803650"/>
              <a:ext cx="65088" cy="65088"/>
            </a:xfrm>
            <a:custGeom>
              <a:avLst/>
              <a:gdLst>
                <a:gd name="T0" fmla="*/ 0 w 34"/>
                <a:gd name="T1" fmla="*/ 0 h 40"/>
                <a:gd name="T2" fmla="*/ 2147483646 w 34"/>
                <a:gd name="T3" fmla="*/ 2147483646 h 40"/>
                <a:gd name="T4" fmla="*/ 2147483646 w 34"/>
                <a:gd name="T5" fmla="*/ 0 h 40"/>
                <a:gd name="T6" fmla="*/ 2147483646 w 34"/>
                <a:gd name="T7" fmla="*/ 2147483646 h 40"/>
                <a:gd name="T8" fmla="*/ 0 w 34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0"/>
                <a:gd name="T17" fmla="*/ 34 w 34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0">
                  <a:moveTo>
                    <a:pt x="0" y="0"/>
                  </a:moveTo>
                  <a:lnTo>
                    <a:pt x="17" y="5"/>
                  </a:lnTo>
                  <a:lnTo>
                    <a:pt x="34" y="0"/>
                  </a:lnTo>
                  <a:lnTo>
                    <a:pt x="17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4" name="Rectangle 27">
              <a:extLst>
                <a:ext uri="{FF2B5EF4-FFF2-40B4-BE49-F238E27FC236}">
                  <a16:creationId xmlns:a16="http://schemas.microsoft.com/office/drawing/2014/main" id="{F8D39D07-FC62-4D98-9FA8-781BE19D8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3913" y="4841875"/>
              <a:ext cx="754062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6105" name="Rectangle 28">
              <a:extLst>
                <a:ext uri="{FF2B5EF4-FFF2-40B4-BE49-F238E27FC236}">
                  <a16:creationId xmlns:a16="http://schemas.microsoft.com/office/drawing/2014/main" id="{AB07FC6F-0454-449D-A9CF-5BC15B287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3913" y="4840288"/>
              <a:ext cx="46037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close()</a:t>
              </a:r>
              <a:endParaRPr lang="en-US" altLang="en-US" sz="2400" b="1"/>
            </a:p>
          </p:txBody>
        </p:sp>
        <p:sp>
          <p:nvSpPr>
            <p:cNvPr id="46106" name="Rectangle 29">
              <a:extLst>
                <a:ext uri="{FF2B5EF4-FFF2-40B4-BE49-F238E27FC236}">
                  <a16:creationId xmlns:a16="http://schemas.microsoft.com/office/drawing/2014/main" id="{6C523AA9-FC5E-4F01-BDD3-981F4AF0F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025" y="4760913"/>
              <a:ext cx="844550" cy="2682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6107" name="Line 30">
              <a:extLst>
                <a:ext uri="{FF2B5EF4-FFF2-40B4-BE49-F238E27FC236}">
                  <a16:creationId xmlns:a16="http://schemas.microsoft.com/office/drawing/2014/main" id="{8DAC298C-DFA8-47F1-B2CA-380ED6773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5538" y="4616450"/>
              <a:ext cx="3175" cy="107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8" name="Freeform 31">
              <a:extLst>
                <a:ext uri="{FF2B5EF4-FFF2-40B4-BE49-F238E27FC236}">
                  <a16:creationId xmlns:a16="http://schemas.microsoft.com/office/drawing/2014/main" id="{0BB58815-9150-4853-876F-8E0C20305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375" y="4705350"/>
              <a:ext cx="61913" cy="66675"/>
            </a:xfrm>
            <a:custGeom>
              <a:avLst/>
              <a:gdLst>
                <a:gd name="T0" fmla="*/ 0 w 32"/>
                <a:gd name="T1" fmla="*/ 0 h 41"/>
                <a:gd name="T2" fmla="*/ 2147483646 w 32"/>
                <a:gd name="T3" fmla="*/ 2147483646 h 41"/>
                <a:gd name="T4" fmla="*/ 2147483646 w 32"/>
                <a:gd name="T5" fmla="*/ 0 h 41"/>
                <a:gd name="T6" fmla="*/ 2147483646 w 32"/>
                <a:gd name="T7" fmla="*/ 2147483646 h 41"/>
                <a:gd name="T8" fmla="*/ 0 w 32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1"/>
                <a:gd name="T17" fmla="*/ 32 w 3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1">
                  <a:moveTo>
                    <a:pt x="0" y="0"/>
                  </a:moveTo>
                  <a:lnTo>
                    <a:pt x="15" y="8"/>
                  </a:lnTo>
                  <a:lnTo>
                    <a:pt x="32" y="0"/>
                  </a:lnTo>
                  <a:lnTo>
                    <a:pt x="1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109" name="Group 32">
              <a:extLst>
                <a:ext uri="{FF2B5EF4-FFF2-40B4-BE49-F238E27FC236}">
                  <a16:creationId xmlns:a16="http://schemas.microsoft.com/office/drawing/2014/main" id="{FA507C78-AD5B-411A-865B-E56E9B4DA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2075" y="3827463"/>
              <a:ext cx="1881188" cy="242887"/>
              <a:chOff x="1971" y="3023"/>
              <a:chExt cx="1580" cy="204"/>
            </a:xfrm>
          </p:grpSpPr>
          <p:sp>
            <p:nvSpPr>
              <p:cNvPr id="46207" name="Freeform 33">
                <a:extLst>
                  <a:ext uri="{FF2B5EF4-FFF2-40B4-BE49-F238E27FC236}">
                    <a16:creationId xmlns:a16="http://schemas.microsoft.com/office/drawing/2014/main" id="{6C2BB21E-D3B6-4A7A-A097-76C3C45EF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7" y="3120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08" name="Freeform 34">
                <a:extLst>
                  <a:ext uri="{FF2B5EF4-FFF2-40B4-BE49-F238E27FC236}">
                    <a16:creationId xmlns:a16="http://schemas.microsoft.com/office/drawing/2014/main" id="{34DED093-6CB6-4B25-8DB0-FC06DE171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9" y="3123"/>
                <a:ext cx="34" cy="8"/>
              </a:xfrm>
              <a:custGeom>
                <a:avLst/>
                <a:gdLst>
                  <a:gd name="T0" fmla="*/ 3566126 w 21"/>
                  <a:gd name="T1" fmla="*/ 8457 h 6"/>
                  <a:gd name="T2" fmla="*/ 3566126 w 21"/>
                  <a:gd name="T3" fmla="*/ 0 h 6"/>
                  <a:gd name="T4" fmla="*/ 0 w 21"/>
                  <a:gd name="T5" fmla="*/ 2759 h 6"/>
                  <a:gd name="T6" fmla="*/ 0 w 21"/>
                  <a:gd name="T7" fmla="*/ 8457 h 6"/>
                  <a:gd name="T8" fmla="*/ 3566126 w 21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09" name="Freeform 35">
                <a:extLst>
                  <a:ext uri="{FF2B5EF4-FFF2-40B4-BE49-F238E27FC236}">
                    <a16:creationId xmlns:a16="http://schemas.microsoft.com/office/drawing/2014/main" id="{1C648988-62AF-4B02-95CA-22C6D2C86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1" y="3125"/>
                <a:ext cx="34" cy="10"/>
              </a:xfrm>
              <a:custGeom>
                <a:avLst/>
                <a:gdLst>
                  <a:gd name="T0" fmla="*/ 3566126 w 21"/>
                  <a:gd name="T1" fmla="*/ 49094 h 7"/>
                  <a:gd name="T2" fmla="*/ 3566126 w 21"/>
                  <a:gd name="T3" fmla="*/ 0 h 7"/>
                  <a:gd name="T4" fmla="*/ 0 w 21"/>
                  <a:gd name="T5" fmla="*/ 16839 h 7"/>
                  <a:gd name="T6" fmla="*/ 0 w 21"/>
                  <a:gd name="T7" fmla="*/ 51533 h 7"/>
                  <a:gd name="T8" fmla="*/ 3566126 w 21"/>
                  <a:gd name="T9" fmla="*/ 49094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0" name="Freeform 36">
                <a:extLst>
                  <a:ext uri="{FF2B5EF4-FFF2-40B4-BE49-F238E27FC236}">
                    <a16:creationId xmlns:a16="http://schemas.microsoft.com/office/drawing/2014/main" id="{06428EA1-DDF8-4263-BB85-A524E2C33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" y="3131"/>
                <a:ext cx="34" cy="6"/>
              </a:xfrm>
              <a:custGeom>
                <a:avLst/>
                <a:gdLst>
                  <a:gd name="T0" fmla="*/ 3566126 w 21"/>
                  <a:gd name="T1" fmla="*/ 310 h 5"/>
                  <a:gd name="T2" fmla="*/ 3566126 w 21"/>
                  <a:gd name="T3" fmla="*/ 0 h 5"/>
                  <a:gd name="T4" fmla="*/ 0 w 21"/>
                  <a:gd name="T5" fmla="*/ 0 h 5"/>
                  <a:gd name="T6" fmla="*/ 0 w 21"/>
                  <a:gd name="T7" fmla="*/ 446 h 5"/>
                  <a:gd name="T8" fmla="*/ 3566126 w 21"/>
                  <a:gd name="T9" fmla="*/ 310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5"/>
                  <a:gd name="T17" fmla="*/ 21 w 2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5">
                    <a:moveTo>
                      <a:pt x="21" y="3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1" name="Freeform 37">
                <a:extLst>
                  <a:ext uri="{FF2B5EF4-FFF2-40B4-BE49-F238E27FC236}">
                    <a16:creationId xmlns:a16="http://schemas.microsoft.com/office/drawing/2014/main" id="{698A6871-C148-4762-83FD-4759A533A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2" y="3133"/>
                <a:ext cx="34" cy="10"/>
              </a:xfrm>
              <a:custGeom>
                <a:avLst/>
                <a:gdLst>
                  <a:gd name="T0" fmla="*/ 3566126 w 21"/>
                  <a:gd name="T1" fmla="*/ 36073 h 7"/>
                  <a:gd name="T2" fmla="*/ 3566126 w 21"/>
                  <a:gd name="T3" fmla="*/ 0 h 7"/>
                  <a:gd name="T4" fmla="*/ 0 w 21"/>
                  <a:gd name="T5" fmla="*/ 1 h 7"/>
                  <a:gd name="T6" fmla="*/ 0 w 21"/>
                  <a:gd name="T7" fmla="*/ 51533 h 7"/>
                  <a:gd name="T8" fmla="*/ 3566126 w 21"/>
                  <a:gd name="T9" fmla="*/ 36073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21" y="5"/>
                    </a:moveTo>
                    <a:lnTo>
                      <a:pt x="21" y="0"/>
                    </a:lnTo>
                    <a:lnTo>
                      <a:pt x="0" y="1"/>
                    </a:lnTo>
                    <a:lnTo>
                      <a:pt x="0" y="7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2" name="Freeform 38">
                <a:extLst>
                  <a:ext uri="{FF2B5EF4-FFF2-40B4-BE49-F238E27FC236}">
                    <a16:creationId xmlns:a16="http://schemas.microsoft.com/office/drawing/2014/main" id="{0742994F-39F2-4317-8A38-89BCE6A9D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4" y="3135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3" name="Freeform 39">
                <a:extLst>
                  <a:ext uri="{FF2B5EF4-FFF2-40B4-BE49-F238E27FC236}">
                    <a16:creationId xmlns:a16="http://schemas.microsoft.com/office/drawing/2014/main" id="{666976DC-6216-41F0-8429-8C763823B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6" y="3140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4" name="Freeform 40">
                <a:extLst>
                  <a:ext uri="{FF2B5EF4-FFF2-40B4-BE49-F238E27FC236}">
                    <a16:creationId xmlns:a16="http://schemas.microsoft.com/office/drawing/2014/main" id="{A1BA5E60-C932-435B-BA4F-F62AAE0D14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6" y="3146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5" name="Freeform 41">
                <a:extLst>
                  <a:ext uri="{FF2B5EF4-FFF2-40B4-BE49-F238E27FC236}">
                    <a16:creationId xmlns:a16="http://schemas.microsoft.com/office/drawing/2014/main" id="{87BB6D42-14FC-44E7-BC1E-A979B6307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7" y="3148"/>
                <a:ext cx="34" cy="9"/>
              </a:xfrm>
              <a:custGeom>
                <a:avLst/>
                <a:gdLst>
                  <a:gd name="T0" fmla="*/ 3566126 w 21"/>
                  <a:gd name="T1" fmla="*/ 160064 h 6"/>
                  <a:gd name="T2" fmla="*/ 3566126 w 21"/>
                  <a:gd name="T3" fmla="*/ 0 h 6"/>
                  <a:gd name="T4" fmla="*/ 0 w 21"/>
                  <a:gd name="T5" fmla="*/ 59502 h 6"/>
                  <a:gd name="T6" fmla="*/ 0 w 21"/>
                  <a:gd name="T7" fmla="*/ 160064 h 6"/>
                  <a:gd name="T8" fmla="*/ 3566126 w 21"/>
                  <a:gd name="T9" fmla="*/ 160064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6" name="Freeform 42">
                <a:extLst>
                  <a:ext uri="{FF2B5EF4-FFF2-40B4-BE49-F238E27FC236}">
                    <a16:creationId xmlns:a16="http://schemas.microsoft.com/office/drawing/2014/main" id="{E956125B-F9FD-43B6-A993-CD3E0B9241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9" y="3151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7" name="Freeform 43">
                <a:extLst>
                  <a:ext uri="{FF2B5EF4-FFF2-40B4-BE49-F238E27FC236}">
                    <a16:creationId xmlns:a16="http://schemas.microsoft.com/office/drawing/2014/main" id="{AE650694-3CBD-45D4-968D-657910AC52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1" y="3157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8" name="Freeform 44">
                <a:extLst>
                  <a:ext uri="{FF2B5EF4-FFF2-40B4-BE49-F238E27FC236}">
                    <a16:creationId xmlns:a16="http://schemas.microsoft.com/office/drawing/2014/main" id="{4362595D-D593-4339-96D7-E6D7DB605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1" y="3159"/>
                <a:ext cx="35" cy="10"/>
              </a:xfrm>
              <a:custGeom>
                <a:avLst/>
                <a:gdLst>
                  <a:gd name="T0" fmla="*/ 2443154 w 22"/>
                  <a:gd name="T1" fmla="*/ 36073 h 7"/>
                  <a:gd name="T2" fmla="*/ 2443154 w 22"/>
                  <a:gd name="T3" fmla="*/ 0 h 7"/>
                  <a:gd name="T4" fmla="*/ 0 w 22"/>
                  <a:gd name="T5" fmla="*/ 16839 h 7"/>
                  <a:gd name="T6" fmla="*/ 0 w 22"/>
                  <a:gd name="T7" fmla="*/ 51533 h 7"/>
                  <a:gd name="T8" fmla="*/ 2443154 w 22"/>
                  <a:gd name="T9" fmla="*/ 36073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7"/>
                  <a:gd name="T17" fmla="*/ 22 w 22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7">
                    <a:moveTo>
                      <a:pt x="22" y="5"/>
                    </a:moveTo>
                    <a:lnTo>
                      <a:pt x="22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2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9" name="Freeform 45">
                <a:extLst>
                  <a:ext uri="{FF2B5EF4-FFF2-40B4-BE49-F238E27FC236}">
                    <a16:creationId xmlns:a16="http://schemas.microsoft.com/office/drawing/2014/main" id="{78C0A068-281D-476D-B20A-278AD582F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2" y="3165"/>
                <a:ext cx="34" cy="7"/>
              </a:xfrm>
              <a:custGeom>
                <a:avLst/>
                <a:gdLst>
                  <a:gd name="T0" fmla="*/ 3566126 w 21"/>
                  <a:gd name="T1" fmla="*/ 23398 h 5"/>
                  <a:gd name="T2" fmla="*/ 3566126 w 21"/>
                  <a:gd name="T3" fmla="*/ 0 h 5"/>
                  <a:gd name="T4" fmla="*/ 0 w 21"/>
                  <a:gd name="T5" fmla="*/ 1 h 5"/>
                  <a:gd name="T6" fmla="*/ 0 w 21"/>
                  <a:gd name="T7" fmla="*/ 23398 h 5"/>
                  <a:gd name="T8" fmla="*/ 3566126 w 21"/>
                  <a:gd name="T9" fmla="*/ 23398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5"/>
                  <a:gd name="T17" fmla="*/ 21 w 2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5">
                    <a:moveTo>
                      <a:pt x="21" y="5"/>
                    </a:moveTo>
                    <a:lnTo>
                      <a:pt x="21" y="0"/>
                    </a:lnTo>
                    <a:lnTo>
                      <a:pt x="0" y="1"/>
                    </a:lnTo>
                    <a:lnTo>
                      <a:pt x="0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20" name="Freeform 46">
                <a:extLst>
                  <a:ext uri="{FF2B5EF4-FFF2-40B4-BE49-F238E27FC236}">
                    <a16:creationId xmlns:a16="http://schemas.microsoft.com/office/drawing/2014/main" id="{5BC582E6-ECD7-47E8-BE55-686F09CAD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1" y="3166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21" name="Freeform 47">
                <a:extLst>
                  <a:ext uri="{FF2B5EF4-FFF2-40B4-BE49-F238E27FC236}">
                    <a16:creationId xmlns:a16="http://schemas.microsoft.com/office/drawing/2014/main" id="{5433522E-849E-44AB-9FB8-A0CE7BC00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6" y="3172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22" name="Freeform 48">
                <a:extLst>
                  <a:ext uri="{FF2B5EF4-FFF2-40B4-BE49-F238E27FC236}">
                    <a16:creationId xmlns:a16="http://schemas.microsoft.com/office/drawing/2014/main" id="{E25ED063-8139-4C09-836B-A213F37BF3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4" y="3174"/>
                <a:ext cx="37" cy="8"/>
              </a:xfrm>
              <a:custGeom>
                <a:avLst/>
                <a:gdLst>
                  <a:gd name="T0" fmla="*/ 3385767 w 23"/>
                  <a:gd name="T1" fmla="*/ 8457 h 6"/>
                  <a:gd name="T2" fmla="*/ 3385767 w 23"/>
                  <a:gd name="T3" fmla="*/ 0 h 6"/>
                  <a:gd name="T4" fmla="*/ 0 w 23"/>
                  <a:gd name="T5" fmla="*/ 2759 h 6"/>
                  <a:gd name="T6" fmla="*/ 0 w 23"/>
                  <a:gd name="T7" fmla="*/ 8457 h 6"/>
                  <a:gd name="T8" fmla="*/ 3385767 w 23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6"/>
                  <a:gd name="T17" fmla="*/ 23 w 23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6">
                    <a:moveTo>
                      <a:pt x="23" y="6"/>
                    </a:moveTo>
                    <a:lnTo>
                      <a:pt x="23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3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23" name="Freeform 49">
                <a:extLst>
                  <a:ext uri="{FF2B5EF4-FFF2-40B4-BE49-F238E27FC236}">
                    <a16:creationId xmlns:a16="http://schemas.microsoft.com/office/drawing/2014/main" id="{4FFF64A6-9A90-4C9F-981E-2652F276F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4" y="3177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24" name="Freeform 50">
                <a:extLst>
                  <a:ext uri="{FF2B5EF4-FFF2-40B4-BE49-F238E27FC236}">
                    <a16:creationId xmlns:a16="http://schemas.microsoft.com/office/drawing/2014/main" id="{F92A557F-8D45-4986-BDBF-0A38150BD9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6" y="3182"/>
                <a:ext cx="34" cy="11"/>
              </a:xfrm>
              <a:custGeom>
                <a:avLst/>
                <a:gdLst>
                  <a:gd name="T0" fmla="*/ 3566126 w 21"/>
                  <a:gd name="T1" fmla="*/ 12422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2422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4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25" name="Freeform 51">
                <a:extLst>
                  <a:ext uri="{FF2B5EF4-FFF2-40B4-BE49-F238E27FC236}">
                    <a16:creationId xmlns:a16="http://schemas.microsoft.com/office/drawing/2014/main" id="{DE11D391-B8F9-4EDA-A405-185A383A7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7" y="3185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26" name="Freeform 52">
                <a:extLst>
                  <a:ext uri="{FF2B5EF4-FFF2-40B4-BE49-F238E27FC236}">
                    <a16:creationId xmlns:a16="http://schemas.microsoft.com/office/drawing/2014/main" id="{3BABB5AF-8F8E-4002-B356-1F657CAF9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9" y="3191"/>
                <a:ext cx="34" cy="8"/>
              </a:xfrm>
              <a:custGeom>
                <a:avLst/>
                <a:gdLst>
                  <a:gd name="T0" fmla="*/ 3566126 w 21"/>
                  <a:gd name="T1" fmla="*/ 8457 h 6"/>
                  <a:gd name="T2" fmla="*/ 3566126 w 21"/>
                  <a:gd name="T3" fmla="*/ 0 h 6"/>
                  <a:gd name="T4" fmla="*/ 0 w 21"/>
                  <a:gd name="T5" fmla="*/ 2759 h 6"/>
                  <a:gd name="T6" fmla="*/ 0 w 21"/>
                  <a:gd name="T7" fmla="*/ 8457 h 6"/>
                  <a:gd name="T8" fmla="*/ 3566126 w 21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27" name="Freeform 53">
                <a:extLst>
                  <a:ext uri="{FF2B5EF4-FFF2-40B4-BE49-F238E27FC236}">
                    <a16:creationId xmlns:a16="http://schemas.microsoft.com/office/drawing/2014/main" id="{F4A15C4E-77B9-4D51-8D95-D5BFD89B5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3193"/>
                <a:ext cx="34" cy="10"/>
              </a:xfrm>
              <a:custGeom>
                <a:avLst/>
                <a:gdLst>
                  <a:gd name="T0" fmla="*/ 3566126 w 21"/>
                  <a:gd name="T1" fmla="*/ 36073 h 7"/>
                  <a:gd name="T2" fmla="*/ 3566126 w 21"/>
                  <a:gd name="T3" fmla="*/ 0 h 7"/>
                  <a:gd name="T4" fmla="*/ 0 w 21"/>
                  <a:gd name="T5" fmla="*/ 16839 h 7"/>
                  <a:gd name="T6" fmla="*/ 0 w 21"/>
                  <a:gd name="T7" fmla="*/ 51533 h 7"/>
                  <a:gd name="T8" fmla="*/ 3566126 w 21"/>
                  <a:gd name="T9" fmla="*/ 36073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21" y="5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28" name="Rectangle 54">
                <a:extLst>
                  <a:ext uri="{FF2B5EF4-FFF2-40B4-BE49-F238E27FC236}">
                    <a16:creationId xmlns:a16="http://schemas.microsoft.com/office/drawing/2014/main" id="{57B0BA08-2FEF-438E-85A1-6E8716D40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1" y="3199"/>
                <a:ext cx="3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229" name="Freeform 55">
                <a:extLst>
                  <a:ext uri="{FF2B5EF4-FFF2-40B4-BE49-F238E27FC236}">
                    <a16:creationId xmlns:a16="http://schemas.microsoft.com/office/drawing/2014/main" id="{829CD0DB-22CD-4C9D-B5B3-665AF5097E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7" y="3200"/>
                <a:ext cx="19" cy="8"/>
              </a:xfrm>
              <a:custGeom>
                <a:avLst/>
                <a:gdLst>
                  <a:gd name="T0" fmla="*/ 1146834 w 12"/>
                  <a:gd name="T1" fmla="*/ 8457 h 6"/>
                  <a:gd name="T2" fmla="*/ 1146834 w 12"/>
                  <a:gd name="T3" fmla="*/ 0 h 6"/>
                  <a:gd name="T4" fmla="*/ 0 w 12"/>
                  <a:gd name="T5" fmla="*/ 2759 h 6"/>
                  <a:gd name="T6" fmla="*/ 0 w 12"/>
                  <a:gd name="T7" fmla="*/ 8457 h 6"/>
                  <a:gd name="T8" fmla="*/ 1146834 w 12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6"/>
                  <a:gd name="T17" fmla="*/ 12 w 12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6">
                    <a:moveTo>
                      <a:pt x="12" y="6"/>
                    </a:moveTo>
                    <a:lnTo>
                      <a:pt x="1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0" name="Freeform 56">
                <a:extLst>
                  <a:ext uri="{FF2B5EF4-FFF2-40B4-BE49-F238E27FC236}">
                    <a16:creationId xmlns:a16="http://schemas.microsoft.com/office/drawing/2014/main" id="{B8991F33-16F3-4C4A-A4E5-B8F1BCB69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3180"/>
                <a:ext cx="65" cy="47"/>
              </a:xfrm>
              <a:custGeom>
                <a:avLst/>
                <a:gdLst>
                  <a:gd name="T0" fmla="*/ 7122988 w 40"/>
                  <a:gd name="T1" fmla="*/ 0 h 35"/>
                  <a:gd name="T2" fmla="*/ 5912806 w 40"/>
                  <a:gd name="T3" fmla="*/ 30757 h 35"/>
                  <a:gd name="T4" fmla="*/ 7467231 w 40"/>
                  <a:gd name="T5" fmla="*/ 55463 h 35"/>
                  <a:gd name="T6" fmla="*/ 0 w 40"/>
                  <a:gd name="T7" fmla="*/ 32977 h 35"/>
                  <a:gd name="T8" fmla="*/ 7122988 w 40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35"/>
                  <a:gd name="T17" fmla="*/ 40 w 40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35">
                    <a:moveTo>
                      <a:pt x="38" y="0"/>
                    </a:moveTo>
                    <a:lnTo>
                      <a:pt x="32" y="19"/>
                    </a:lnTo>
                    <a:lnTo>
                      <a:pt x="40" y="35"/>
                    </a:lnTo>
                    <a:lnTo>
                      <a:pt x="0" y="2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1" name="Rectangle 57">
                <a:extLst>
                  <a:ext uri="{FF2B5EF4-FFF2-40B4-BE49-F238E27FC236}">
                    <a16:creationId xmlns:a16="http://schemas.microsoft.com/office/drawing/2014/main" id="{91F0DD85-7418-4802-949B-FC052CFE0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044"/>
                <a:ext cx="24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232" name="Rectangle 58">
                <a:extLst>
                  <a:ext uri="{FF2B5EF4-FFF2-40B4-BE49-F238E27FC236}">
                    <a16:creationId xmlns:a16="http://schemas.microsoft.com/office/drawing/2014/main" id="{79C9D8E0-3B04-4354-9DC0-FE388026E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023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Data</a:t>
                </a:r>
                <a:endParaRPr lang="en-US" altLang="en-US" sz="2700" b="1"/>
              </a:p>
            </p:txBody>
          </p:sp>
        </p:grpSp>
        <p:grpSp>
          <p:nvGrpSpPr>
            <p:cNvPr id="46110" name="Group 59">
              <a:extLst>
                <a:ext uri="{FF2B5EF4-FFF2-40B4-BE49-F238E27FC236}">
                  <a16:creationId xmlns:a16="http://schemas.microsoft.com/office/drawing/2014/main" id="{37D4A9EE-265E-4C4B-A333-784E73155F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2563" y="4303713"/>
              <a:ext cx="1790700" cy="246062"/>
              <a:chOff x="2046" y="3423"/>
              <a:chExt cx="1505" cy="206"/>
            </a:xfrm>
          </p:grpSpPr>
          <p:sp>
            <p:nvSpPr>
              <p:cNvPr id="46182" name="Rectangle 60">
                <a:extLst>
                  <a:ext uri="{FF2B5EF4-FFF2-40B4-BE49-F238E27FC236}">
                    <a16:creationId xmlns:a16="http://schemas.microsoft.com/office/drawing/2014/main" id="{4500DB86-2E6E-47BC-8185-60B62CF2C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" y="3559"/>
                <a:ext cx="21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83" name="Freeform 61">
                <a:extLst>
                  <a:ext uri="{FF2B5EF4-FFF2-40B4-BE49-F238E27FC236}">
                    <a16:creationId xmlns:a16="http://schemas.microsoft.com/office/drawing/2014/main" id="{2935EDB0-3E1D-448F-858F-D01DE797E4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6" y="3517"/>
                <a:ext cx="34" cy="10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49094 h 7"/>
                  <a:gd name="T4" fmla="*/ 3566126 w 21"/>
                  <a:gd name="T5" fmla="*/ 51533 h 7"/>
                  <a:gd name="T6" fmla="*/ 3566126 w 21"/>
                  <a:gd name="T7" fmla="*/ 16839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6"/>
                    </a:lnTo>
                    <a:lnTo>
                      <a:pt x="21" y="7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4" name="Freeform 62">
                <a:extLst>
                  <a:ext uri="{FF2B5EF4-FFF2-40B4-BE49-F238E27FC236}">
                    <a16:creationId xmlns:a16="http://schemas.microsoft.com/office/drawing/2014/main" id="{0B593F9A-ADC2-446B-997B-D0554177D3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5" y="3523"/>
                <a:ext cx="34" cy="9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1549 h 7"/>
                  <a:gd name="T4" fmla="*/ 3566126 w 21"/>
                  <a:gd name="T5" fmla="*/ 3664 h 7"/>
                  <a:gd name="T6" fmla="*/ 3566126 w 21"/>
                  <a:gd name="T7" fmla="*/ 1205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3"/>
                    </a:lnTo>
                    <a:lnTo>
                      <a:pt x="21" y="7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5" name="Freeform 63">
                <a:extLst>
                  <a:ext uri="{FF2B5EF4-FFF2-40B4-BE49-F238E27FC236}">
                    <a16:creationId xmlns:a16="http://schemas.microsoft.com/office/drawing/2014/main" id="{514CE683-BB9E-4256-83B7-942A316DDA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3" y="3526"/>
                <a:ext cx="34" cy="9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2561 h 7"/>
                  <a:gd name="T4" fmla="*/ 3566126 w 21"/>
                  <a:gd name="T5" fmla="*/ 3664 h 7"/>
                  <a:gd name="T6" fmla="*/ 3566126 w 21"/>
                  <a:gd name="T7" fmla="*/ 1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5"/>
                    </a:lnTo>
                    <a:lnTo>
                      <a:pt x="21" y="7"/>
                    </a:lnTo>
                    <a:lnTo>
                      <a:pt x="2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6" name="Freeform 64">
                <a:extLst>
                  <a:ext uri="{FF2B5EF4-FFF2-40B4-BE49-F238E27FC236}">
                    <a16:creationId xmlns:a16="http://schemas.microsoft.com/office/drawing/2014/main" id="{3624B77E-9F74-4596-9B8F-95666BB2A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1" y="3530"/>
                <a:ext cx="36" cy="10"/>
              </a:xfrm>
              <a:custGeom>
                <a:avLst/>
                <a:gdLst>
                  <a:gd name="T0" fmla="*/ 0 w 22"/>
                  <a:gd name="T1" fmla="*/ 0 h 8"/>
                  <a:gd name="T2" fmla="*/ 0 w 22"/>
                  <a:gd name="T3" fmla="*/ 1454 h 8"/>
                  <a:gd name="T4" fmla="*/ 4918199 w 22"/>
                  <a:gd name="T5" fmla="*/ 2091 h 8"/>
                  <a:gd name="T6" fmla="*/ 4918199 w 22"/>
                  <a:gd name="T7" fmla="*/ 661 h 8"/>
                  <a:gd name="T8" fmla="*/ 0 w 22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8"/>
                  <a:gd name="T17" fmla="*/ 22 w 22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8">
                    <a:moveTo>
                      <a:pt x="0" y="0"/>
                    </a:moveTo>
                    <a:lnTo>
                      <a:pt x="0" y="6"/>
                    </a:lnTo>
                    <a:lnTo>
                      <a:pt x="22" y="8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7" name="Freeform 65">
                <a:extLst>
                  <a:ext uri="{FF2B5EF4-FFF2-40B4-BE49-F238E27FC236}">
                    <a16:creationId xmlns:a16="http://schemas.microsoft.com/office/drawing/2014/main" id="{2867B77E-166E-4D7F-BF79-5EF474ACC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" y="3535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4905 h 6"/>
                  <a:gd name="T4" fmla="*/ 3566126 w 21"/>
                  <a:gd name="T5" fmla="*/ 8457 h 6"/>
                  <a:gd name="T6" fmla="*/ 3566126 w 21"/>
                  <a:gd name="T7" fmla="*/ 0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4"/>
                    </a:lnTo>
                    <a:lnTo>
                      <a:pt x="21" y="6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8" name="Freeform 66">
                <a:extLst>
                  <a:ext uri="{FF2B5EF4-FFF2-40B4-BE49-F238E27FC236}">
                    <a16:creationId xmlns:a16="http://schemas.microsoft.com/office/drawing/2014/main" id="{9B29BF5D-76E2-4CED-983A-3791562B6C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" y="3538"/>
                <a:ext cx="34" cy="11"/>
              </a:xfrm>
              <a:custGeom>
                <a:avLst/>
                <a:gdLst>
                  <a:gd name="T0" fmla="*/ 0 w 21"/>
                  <a:gd name="T1" fmla="*/ 0 h 8"/>
                  <a:gd name="T2" fmla="*/ 0 w 21"/>
                  <a:gd name="T3" fmla="*/ 17080 h 8"/>
                  <a:gd name="T4" fmla="*/ 3566126 w 21"/>
                  <a:gd name="T5" fmla="*/ 23485 h 8"/>
                  <a:gd name="T6" fmla="*/ 3566126 w 21"/>
                  <a:gd name="T7" fmla="*/ 6570 h 8"/>
                  <a:gd name="T8" fmla="*/ 0 w 21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0" y="0"/>
                    </a:moveTo>
                    <a:lnTo>
                      <a:pt x="0" y="6"/>
                    </a:lnTo>
                    <a:lnTo>
                      <a:pt x="21" y="8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9" name="Freeform 67">
                <a:extLst>
                  <a:ext uri="{FF2B5EF4-FFF2-40B4-BE49-F238E27FC236}">
                    <a16:creationId xmlns:a16="http://schemas.microsoft.com/office/drawing/2014/main" id="{E235A7C7-D63D-4CCA-80F7-75465DA4A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8" y="3543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4905 h 6"/>
                  <a:gd name="T4" fmla="*/ 3566126 w 21"/>
                  <a:gd name="T5" fmla="*/ 8457 h 6"/>
                  <a:gd name="T6" fmla="*/ 3566126 w 21"/>
                  <a:gd name="T7" fmla="*/ 0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4"/>
                    </a:lnTo>
                    <a:lnTo>
                      <a:pt x="21" y="6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0" name="Freeform 68">
                <a:extLst>
                  <a:ext uri="{FF2B5EF4-FFF2-40B4-BE49-F238E27FC236}">
                    <a16:creationId xmlns:a16="http://schemas.microsoft.com/office/drawing/2014/main" id="{F88D92E6-569B-45C8-AAA6-698B8C310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6" y="3546"/>
                <a:ext cx="36" cy="8"/>
              </a:xfrm>
              <a:custGeom>
                <a:avLst/>
                <a:gdLst>
                  <a:gd name="T0" fmla="*/ 0 w 22"/>
                  <a:gd name="T1" fmla="*/ 0 h 6"/>
                  <a:gd name="T2" fmla="*/ 0 w 22"/>
                  <a:gd name="T3" fmla="*/ 8457 h 6"/>
                  <a:gd name="T4" fmla="*/ 4918199 w 22"/>
                  <a:gd name="T5" fmla="*/ 8457 h 6"/>
                  <a:gd name="T6" fmla="*/ 4918199 w 22"/>
                  <a:gd name="T7" fmla="*/ 2759 h 6"/>
                  <a:gd name="T8" fmla="*/ 0 w 22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6"/>
                  <a:gd name="T17" fmla="*/ 22 w 22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6">
                    <a:moveTo>
                      <a:pt x="0" y="0"/>
                    </a:moveTo>
                    <a:lnTo>
                      <a:pt x="0" y="6"/>
                    </a:lnTo>
                    <a:lnTo>
                      <a:pt x="22" y="6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1" name="Freeform 69">
                <a:extLst>
                  <a:ext uri="{FF2B5EF4-FFF2-40B4-BE49-F238E27FC236}">
                    <a16:creationId xmlns:a16="http://schemas.microsoft.com/office/drawing/2014/main" id="{76DBA936-8B45-44D3-987B-4F62BB4DB6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5" y="3554"/>
                <a:ext cx="34" cy="10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36073 h 7"/>
                  <a:gd name="T4" fmla="*/ 3566126 w 21"/>
                  <a:gd name="T5" fmla="*/ 51533 h 7"/>
                  <a:gd name="T6" fmla="*/ 3566126 w 21"/>
                  <a:gd name="T7" fmla="*/ 16839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5"/>
                    </a:lnTo>
                    <a:lnTo>
                      <a:pt x="21" y="7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2" name="Freeform 70">
                <a:extLst>
                  <a:ext uri="{FF2B5EF4-FFF2-40B4-BE49-F238E27FC236}">
                    <a16:creationId xmlns:a16="http://schemas.microsoft.com/office/drawing/2014/main" id="{C4791A0B-F110-431B-A89B-2CD6C04FF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" y="3558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8457 h 6"/>
                  <a:gd name="T4" fmla="*/ 3566126 w 21"/>
                  <a:gd name="T5" fmla="*/ 8457 h 6"/>
                  <a:gd name="T6" fmla="*/ 3566126 w 21"/>
                  <a:gd name="T7" fmla="*/ 2759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6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3" name="Freeform 71">
                <a:extLst>
                  <a:ext uri="{FF2B5EF4-FFF2-40B4-BE49-F238E27FC236}">
                    <a16:creationId xmlns:a16="http://schemas.microsoft.com/office/drawing/2014/main" id="{1627C934-D202-4777-BBAE-94BCF8B2C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1" y="3561"/>
                <a:ext cx="34" cy="11"/>
              </a:xfrm>
              <a:custGeom>
                <a:avLst/>
                <a:gdLst>
                  <a:gd name="T0" fmla="*/ 0 w 21"/>
                  <a:gd name="T1" fmla="*/ 0 h 8"/>
                  <a:gd name="T2" fmla="*/ 0 w 21"/>
                  <a:gd name="T3" fmla="*/ 17080 h 8"/>
                  <a:gd name="T4" fmla="*/ 3566126 w 21"/>
                  <a:gd name="T5" fmla="*/ 23485 h 8"/>
                  <a:gd name="T6" fmla="*/ 3566126 w 21"/>
                  <a:gd name="T7" fmla="*/ 6570 h 8"/>
                  <a:gd name="T8" fmla="*/ 0 w 21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0" y="0"/>
                    </a:moveTo>
                    <a:lnTo>
                      <a:pt x="0" y="6"/>
                    </a:lnTo>
                    <a:lnTo>
                      <a:pt x="21" y="8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4" name="Freeform 72">
                <a:extLst>
                  <a:ext uri="{FF2B5EF4-FFF2-40B4-BE49-F238E27FC236}">
                    <a16:creationId xmlns:a16="http://schemas.microsoft.com/office/drawing/2014/main" id="{777DCDC8-3F8F-404E-B2C4-8F800FE9D7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1" y="3566"/>
                <a:ext cx="34" cy="9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160064 h 6"/>
                  <a:gd name="T4" fmla="*/ 3566126 w 21"/>
                  <a:gd name="T5" fmla="*/ 160064 h 6"/>
                  <a:gd name="T6" fmla="*/ 3566126 w 21"/>
                  <a:gd name="T7" fmla="*/ 59502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6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5" name="Freeform 73">
                <a:extLst>
                  <a:ext uri="{FF2B5EF4-FFF2-40B4-BE49-F238E27FC236}">
                    <a16:creationId xmlns:a16="http://schemas.microsoft.com/office/drawing/2014/main" id="{90DB9BA7-D553-4DD8-9C67-EA415FEA0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3" y="3572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4905 h 6"/>
                  <a:gd name="T4" fmla="*/ 3566126 w 21"/>
                  <a:gd name="T5" fmla="*/ 8457 h 6"/>
                  <a:gd name="T6" fmla="*/ 3566126 w 21"/>
                  <a:gd name="T7" fmla="*/ 0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4"/>
                    </a:lnTo>
                    <a:lnTo>
                      <a:pt x="21" y="6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6" name="Freeform 74">
                <a:extLst>
                  <a:ext uri="{FF2B5EF4-FFF2-40B4-BE49-F238E27FC236}">
                    <a16:creationId xmlns:a16="http://schemas.microsoft.com/office/drawing/2014/main" id="{FB75856F-03CA-4356-92AF-2C72E76C7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1" y="3575"/>
                <a:ext cx="31" cy="10"/>
              </a:xfrm>
              <a:custGeom>
                <a:avLst/>
                <a:gdLst>
                  <a:gd name="T0" fmla="*/ 0 w 19"/>
                  <a:gd name="T1" fmla="*/ 0 h 8"/>
                  <a:gd name="T2" fmla="*/ 0 w 19"/>
                  <a:gd name="T3" fmla="*/ 930 h 8"/>
                  <a:gd name="T4" fmla="*/ 3933182 w 19"/>
                  <a:gd name="T5" fmla="*/ 2091 h 8"/>
                  <a:gd name="T6" fmla="*/ 3933182 w 19"/>
                  <a:gd name="T7" fmla="*/ 661 h 8"/>
                  <a:gd name="T8" fmla="*/ 0 w 19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8"/>
                  <a:gd name="T17" fmla="*/ 19 w 19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8">
                    <a:moveTo>
                      <a:pt x="0" y="0"/>
                    </a:moveTo>
                    <a:lnTo>
                      <a:pt x="0" y="4"/>
                    </a:lnTo>
                    <a:lnTo>
                      <a:pt x="19" y="8"/>
                    </a:lnTo>
                    <a:lnTo>
                      <a:pt x="19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7" name="Freeform 75">
                <a:extLst>
                  <a:ext uri="{FF2B5EF4-FFF2-40B4-BE49-F238E27FC236}">
                    <a16:creationId xmlns:a16="http://schemas.microsoft.com/office/drawing/2014/main" id="{6D169FEE-F4B4-4E5E-A2A6-61899C3569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6" y="3577"/>
                <a:ext cx="38" cy="11"/>
              </a:xfrm>
              <a:custGeom>
                <a:avLst/>
                <a:gdLst>
                  <a:gd name="T0" fmla="*/ 0 w 23"/>
                  <a:gd name="T1" fmla="*/ 0 h 8"/>
                  <a:gd name="T2" fmla="*/ 0 w 23"/>
                  <a:gd name="T3" fmla="*/ 17080 h 8"/>
                  <a:gd name="T4" fmla="*/ 6518827 w 23"/>
                  <a:gd name="T5" fmla="*/ 23485 h 8"/>
                  <a:gd name="T6" fmla="*/ 6518827 w 23"/>
                  <a:gd name="T7" fmla="*/ 6570 h 8"/>
                  <a:gd name="T8" fmla="*/ 0 w 2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8"/>
                  <a:gd name="T17" fmla="*/ 23 w 2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8">
                    <a:moveTo>
                      <a:pt x="0" y="0"/>
                    </a:moveTo>
                    <a:lnTo>
                      <a:pt x="0" y="6"/>
                    </a:lnTo>
                    <a:lnTo>
                      <a:pt x="23" y="8"/>
                    </a:lnTo>
                    <a:lnTo>
                      <a:pt x="2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8" name="Freeform 76">
                <a:extLst>
                  <a:ext uri="{FF2B5EF4-FFF2-40B4-BE49-F238E27FC236}">
                    <a16:creationId xmlns:a16="http://schemas.microsoft.com/office/drawing/2014/main" id="{2B32F88E-CE32-4878-9076-51FC3D9D5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8" y="3583"/>
                <a:ext cx="36" cy="9"/>
              </a:xfrm>
              <a:custGeom>
                <a:avLst/>
                <a:gdLst>
                  <a:gd name="T0" fmla="*/ 0 w 22"/>
                  <a:gd name="T1" fmla="*/ 0 h 7"/>
                  <a:gd name="T2" fmla="*/ 0 w 22"/>
                  <a:gd name="T3" fmla="*/ 3293 h 7"/>
                  <a:gd name="T4" fmla="*/ 4918199 w 22"/>
                  <a:gd name="T5" fmla="*/ 3664 h 7"/>
                  <a:gd name="T6" fmla="*/ 4918199 w 22"/>
                  <a:gd name="T7" fmla="*/ 1205 h 7"/>
                  <a:gd name="T8" fmla="*/ 0 w 22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7"/>
                  <a:gd name="T17" fmla="*/ 22 w 22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7">
                    <a:moveTo>
                      <a:pt x="0" y="0"/>
                    </a:moveTo>
                    <a:lnTo>
                      <a:pt x="0" y="6"/>
                    </a:lnTo>
                    <a:lnTo>
                      <a:pt x="22" y="7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9" name="Freeform 77">
                <a:extLst>
                  <a:ext uri="{FF2B5EF4-FFF2-40B4-BE49-F238E27FC236}">
                    <a16:creationId xmlns:a16="http://schemas.microsoft.com/office/drawing/2014/main" id="{B50F2A6F-F910-4EED-9440-EDCCDC6D99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8" y="3588"/>
                <a:ext cx="34" cy="7"/>
              </a:xfrm>
              <a:custGeom>
                <a:avLst/>
                <a:gdLst>
                  <a:gd name="T0" fmla="*/ 0 w 21"/>
                  <a:gd name="T1" fmla="*/ 0 h 5"/>
                  <a:gd name="T2" fmla="*/ 0 w 21"/>
                  <a:gd name="T3" fmla="*/ 12464 h 5"/>
                  <a:gd name="T4" fmla="*/ 3566126 w 21"/>
                  <a:gd name="T5" fmla="*/ 23398 h 5"/>
                  <a:gd name="T6" fmla="*/ 3566126 w 21"/>
                  <a:gd name="T7" fmla="*/ 0 h 5"/>
                  <a:gd name="T8" fmla="*/ 0 w 21"/>
                  <a:gd name="T9" fmla="*/ 0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5"/>
                  <a:gd name="T17" fmla="*/ 21 w 2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5">
                    <a:moveTo>
                      <a:pt x="0" y="0"/>
                    </a:moveTo>
                    <a:lnTo>
                      <a:pt x="0" y="3"/>
                    </a:lnTo>
                    <a:lnTo>
                      <a:pt x="21" y="5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00" name="Freeform 78">
                <a:extLst>
                  <a:ext uri="{FF2B5EF4-FFF2-40B4-BE49-F238E27FC236}">
                    <a16:creationId xmlns:a16="http://schemas.microsoft.com/office/drawing/2014/main" id="{8E9A6611-D867-41C1-8429-FA0A9557E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6" y="3591"/>
                <a:ext cx="34" cy="9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2561 h 7"/>
                  <a:gd name="T4" fmla="*/ 3566126 w 21"/>
                  <a:gd name="T5" fmla="*/ 3664 h 7"/>
                  <a:gd name="T6" fmla="*/ 3566126 w 21"/>
                  <a:gd name="T7" fmla="*/ 1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5"/>
                    </a:lnTo>
                    <a:lnTo>
                      <a:pt x="21" y="7"/>
                    </a:lnTo>
                    <a:lnTo>
                      <a:pt x="2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01" name="Freeform 79">
                <a:extLst>
                  <a:ext uri="{FF2B5EF4-FFF2-40B4-BE49-F238E27FC236}">
                    <a16:creationId xmlns:a16="http://schemas.microsoft.com/office/drawing/2014/main" id="{D7347E61-DD24-447D-9065-7971F92B0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" y="3595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8457 h 6"/>
                  <a:gd name="T4" fmla="*/ 3566126 w 21"/>
                  <a:gd name="T5" fmla="*/ 8457 h 6"/>
                  <a:gd name="T6" fmla="*/ 3566126 w 21"/>
                  <a:gd name="T7" fmla="*/ 2759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6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02" name="Freeform 80">
                <a:extLst>
                  <a:ext uri="{FF2B5EF4-FFF2-40B4-BE49-F238E27FC236}">
                    <a16:creationId xmlns:a16="http://schemas.microsoft.com/office/drawing/2014/main" id="{7796EE76-C584-4970-8740-FC3D68E31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3" y="3598"/>
                <a:ext cx="36" cy="11"/>
              </a:xfrm>
              <a:custGeom>
                <a:avLst/>
                <a:gdLst>
                  <a:gd name="T0" fmla="*/ 0 w 22"/>
                  <a:gd name="T1" fmla="*/ 0 h 8"/>
                  <a:gd name="T2" fmla="*/ 0 w 22"/>
                  <a:gd name="T3" fmla="*/ 17080 h 8"/>
                  <a:gd name="T4" fmla="*/ 4918199 w 22"/>
                  <a:gd name="T5" fmla="*/ 23485 h 8"/>
                  <a:gd name="T6" fmla="*/ 4918199 w 22"/>
                  <a:gd name="T7" fmla="*/ 6570 h 8"/>
                  <a:gd name="T8" fmla="*/ 0 w 22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8"/>
                  <a:gd name="T17" fmla="*/ 22 w 22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8">
                    <a:moveTo>
                      <a:pt x="0" y="0"/>
                    </a:moveTo>
                    <a:lnTo>
                      <a:pt x="0" y="6"/>
                    </a:lnTo>
                    <a:lnTo>
                      <a:pt x="22" y="8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03" name="Rectangle 81">
                <a:extLst>
                  <a:ext uri="{FF2B5EF4-FFF2-40B4-BE49-F238E27FC236}">
                    <a16:creationId xmlns:a16="http://schemas.microsoft.com/office/drawing/2014/main" id="{36E90FA1-81C3-4B17-9177-F25F87BBC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3" y="3603"/>
                <a:ext cx="1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204" name="Freeform 82">
                <a:extLst>
                  <a:ext uri="{FF2B5EF4-FFF2-40B4-BE49-F238E27FC236}">
                    <a16:creationId xmlns:a16="http://schemas.microsoft.com/office/drawing/2014/main" id="{D64BFA6C-4C3D-4119-A450-22DC9E7CA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6" y="3583"/>
                <a:ext cx="65" cy="46"/>
              </a:xfrm>
              <a:custGeom>
                <a:avLst/>
                <a:gdLst>
                  <a:gd name="T0" fmla="*/ 0 w 40"/>
                  <a:gd name="T1" fmla="*/ 64729 h 34"/>
                  <a:gd name="T2" fmla="*/ 1126276 w 40"/>
                  <a:gd name="T3" fmla="*/ 32534 h 34"/>
                  <a:gd name="T4" fmla="*/ 343860 w 40"/>
                  <a:gd name="T5" fmla="*/ 0 h 34"/>
                  <a:gd name="T6" fmla="*/ 7467231 w 40"/>
                  <a:gd name="T7" fmla="*/ 36761 h 34"/>
                  <a:gd name="T8" fmla="*/ 0 w 40"/>
                  <a:gd name="T9" fmla="*/ 64729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34"/>
                  <a:gd name="T17" fmla="*/ 40 w 40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34">
                    <a:moveTo>
                      <a:pt x="0" y="34"/>
                    </a:moveTo>
                    <a:lnTo>
                      <a:pt x="6" y="17"/>
                    </a:lnTo>
                    <a:lnTo>
                      <a:pt x="2" y="0"/>
                    </a:lnTo>
                    <a:lnTo>
                      <a:pt x="40" y="19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05" name="Rectangle 83">
                <a:extLst>
                  <a:ext uri="{FF2B5EF4-FFF2-40B4-BE49-F238E27FC236}">
                    <a16:creationId xmlns:a16="http://schemas.microsoft.com/office/drawing/2014/main" id="{767A94C3-88DF-4419-B016-3F30934AF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444"/>
                <a:ext cx="243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206" name="Rectangle 84">
                <a:extLst>
                  <a:ext uri="{FF2B5EF4-FFF2-40B4-BE49-F238E27FC236}">
                    <a16:creationId xmlns:a16="http://schemas.microsoft.com/office/drawing/2014/main" id="{3D4E4D9D-F32D-4B55-8A34-7914D06BE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423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Data</a:t>
                </a:r>
                <a:endParaRPr lang="en-US" altLang="en-US" sz="2700" b="1"/>
              </a:p>
            </p:txBody>
          </p:sp>
        </p:grpSp>
        <p:sp>
          <p:nvSpPr>
            <p:cNvPr id="46111" name="Rectangle 85">
              <a:extLst>
                <a:ext uri="{FF2B5EF4-FFF2-40B4-BE49-F238E27FC236}">
                  <a16:creationId xmlns:a16="http://schemas.microsoft.com/office/drawing/2014/main" id="{65C04E14-1676-4575-B1E5-DD145B9A4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975" y="1381125"/>
              <a:ext cx="56197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5089" name="Rectangle 86">
              <a:extLst>
                <a:ext uri="{FF2B5EF4-FFF2-40B4-BE49-F238E27FC236}">
                  <a16:creationId xmlns:a16="http://schemas.microsoft.com/office/drawing/2014/main" id="{06EA2A22-4FB6-4B37-B1FD-AC2DC3955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250" y="1314451"/>
              <a:ext cx="509587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>
                  <a:solidFill>
                    <a:schemeClr val="tx2"/>
                  </a:solidFill>
                </a:rPr>
                <a:t>Server</a:t>
              </a:r>
              <a:endParaRPr lang="en-US" altLang="x-none" sz="2100" b="1">
                <a:solidFill>
                  <a:schemeClr val="tx2"/>
                </a:solidFill>
              </a:endParaRPr>
            </a:p>
          </p:txBody>
        </p:sp>
        <p:sp>
          <p:nvSpPr>
            <p:cNvPr id="46113" name="Rectangle 87">
              <a:extLst>
                <a:ext uri="{FF2B5EF4-FFF2-40B4-BE49-F238E27FC236}">
                  <a16:creationId xmlns:a16="http://schemas.microsoft.com/office/drawing/2014/main" id="{54D873B5-7782-4955-A64E-4407DDD3F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700" y="2722563"/>
              <a:ext cx="53022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5091" name="Rectangle 88">
              <a:extLst>
                <a:ext uri="{FF2B5EF4-FFF2-40B4-BE49-F238E27FC236}">
                  <a16:creationId xmlns:a16="http://schemas.microsoft.com/office/drawing/2014/main" id="{024AAE36-48B5-487C-A9F3-922F3A83C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700" y="2708276"/>
              <a:ext cx="441325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>
                  <a:solidFill>
                    <a:schemeClr val="tx2"/>
                  </a:solidFill>
                </a:rPr>
                <a:t>Client</a:t>
              </a:r>
              <a:endParaRPr lang="en-US" altLang="x-none" sz="2100" b="1">
                <a:solidFill>
                  <a:schemeClr val="tx2"/>
                </a:solidFill>
              </a:endParaRPr>
            </a:p>
          </p:txBody>
        </p:sp>
        <p:sp>
          <p:nvSpPr>
            <p:cNvPr id="46115" name="Rectangle 89">
              <a:extLst>
                <a:ext uri="{FF2B5EF4-FFF2-40B4-BE49-F238E27FC236}">
                  <a16:creationId xmlns:a16="http://schemas.microsoft.com/office/drawing/2014/main" id="{D702DB29-1CDF-40B6-8552-03AF5751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2493963"/>
              <a:ext cx="844550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6116" name="Rectangle 90">
              <a:extLst>
                <a:ext uri="{FF2B5EF4-FFF2-40B4-BE49-F238E27FC236}">
                  <a16:creationId xmlns:a16="http://schemas.microsoft.com/office/drawing/2014/main" id="{4E1069F9-E65D-4EF9-8C74-62B776AA1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2489200"/>
              <a:ext cx="460375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listen()</a:t>
              </a:r>
              <a:endParaRPr lang="en-US" altLang="en-US" sz="2400" b="1"/>
            </a:p>
          </p:txBody>
        </p:sp>
        <p:sp>
          <p:nvSpPr>
            <p:cNvPr id="46117" name="Line 91">
              <a:extLst>
                <a:ext uri="{FF2B5EF4-FFF2-40B4-BE49-F238E27FC236}">
                  <a16:creationId xmlns:a16="http://schemas.microsoft.com/office/drawing/2014/main" id="{B8EDCF7A-3C13-42CE-8321-862A790F4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75" y="2281238"/>
              <a:ext cx="3175" cy="96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8" name="Freeform 92">
              <a:extLst>
                <a:ext uri="{FF2B5EF4-FFF2-40B4-BE49-F238E27FC236}">
                  <a16:creationId xmlns:a16="http://schemas.microsoft.com/office/drawing/2014/main" id="{5159D02D-C558-4D63-8FE2-148938DAB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525" y="2359025"/>
              <a:ext cx="65088" cy="61913"/>
            </a:xfrm>
            <a:custGeom>
              <a:avLst/>
              <a:gdLst>
                <a:gd name="T0" fmla="*/ 0 w 34"/>
                <a:gd name="T1" fmla="*/ 0 h 38"/>
                <a:gd name="T2" fmla="*/ 2147483646 w 34"/>
                <a:gd name="T3" fmla="*/ 2147483646 h 38"/>
                <a:gd name="T4" fmla="*/ 2147483646 w 34"/>
                <a:gd name="T5" fmla="*/ 0 h 38"/>
                <a:gd name="T6" fmla="*/ 2147483646 w 34"/>
                <a:gd name="T7" fmla="*/ 2147483646 h 38"/>
                <a:gd name="T8" fmla="*/ 0 w 34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8"/>
                <a:gd name="T17" fmla="*/ 34 w 34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8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9" name="Line 93">
              <a:extLst>
                <a:ext uri="{FF2B5EF4-FFF2-40B4-BE49-F238E27FC236}">
                  <a16:creationId xmlns:a16="http://schemas.microsoft.com/office/drawing/2014/main" id="{07A096E4-9855-446E-BAE7-30A8271F8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75" y="2693988"/>
              <a:ext cx="3175" cy="95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0" name="Freeform 94">
              <a:extLst>
                <a:ext uri="{FF2B5EF4-FFF2-40B4-BE49-F238E27FC236}">
                  <a16:creationId xmlns:a16="http://schemas.microsoft.com/office/drawing/2014/main" id="{BDC8F869-78D4-468C-9D3D-C6447BAA7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525" y="2768600"/>
              <a:ext cx="65088" cy="66675"/>
            </a:xfrm>
            <a:custGeom>
              <a:avLst/>
              <a:gdLst>
                <a:gd name="T0" fmla="*/ 0 w 34"/>
                <a:gd name="T1" fmla="*/ 0 h 41"/>
                <a:gd name="T2" fmla="*/ 2147483646 w 34"/>
                <a:gd name="T3" fmla="*/ 2147483646 h 41"/>
                <a:gd name="T4" fmla="*/ 2147483646 w 34"/>
                <a:gd name="T5" fmla="*/ 0 h 41"/>
                <a:gd name="T6" fmla="*/ 2147483646 w 34"/>
                <a:gd name="T7" fmla="*/ 2147483646 h 41"/>
                <a:gd name="T8" fmla="*/ 0 w 34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1"/>
                <a:gd name="T17" fmla="*/ 34 w 3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1">
                  <a:moveTo>
                    <a:pt x="0" y="0"/>
                  </a:moveTo>
                  <a:lnTo>
                    <a:pt x="17" y="8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1" name="Rectangle 95">
              <a:extLst>
                <a:ext uri="{FF2B5EF4-FFF2-40B4-BE49-F238E27FC236}">
                  <a16:creationId xmlns:a16="http://schemas.microsoft.com/office/drawing/2014/main" id="{3E71F417-AF19-45FF-A65B-EB283C001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2919413"/>
              <a:ext cx="844550" cy="176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6122" name="Rectangle 96">
              <a:extLst>
                <a:ext uri="{FF2B5EF4-FFF2-40B4-BE49-F238E27FC236}">
                  <a16:creationId xmlns:a16="http://schemas.microsoft.com/office/drawing/2014/main" id="{D7691466-07DF-4689-9FB2-7F8E785A0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2916238"/>
              <a:ext cx="55403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accept()</a:t>
              </a:r>
              <a:endParaRPr lang="en-US" altLang="en-US" sz="2400" b="1"/>
            </a:p>
          </p:txBody>
        </p:sp>
        <p:grpSp>
          <p:nvGrpSpPr>
            <p:cNvPr id="46123" name="Group 97">
              <a:extLst>
                <a:ext uri="{FF2B5EF4-FFF2-40B4-BE49-F238E27FC236}">
                  <a16:creationId xmlns:a16="http://schemas.microsoft.com/office/drawing/2014/main" id="{C2FBD69C-B837-4FCB-B4FB-C8F4974843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3100" y="3121025"/>
              <a:ext cx="642938" cy="309563"/>
              <a:chOff x="1392" y="2429"/>
              <a:chExt cx="540" cy="260"/>
            </a:xfrm>
          </p:grpSpPr>
          <p:sp>
            <p:nvSpPr>
              <p:cNvPr id="46179" name="Rectangle 98">
                <a:extLst>
                  <a:ext uri="{FF2B5EF4-FFF2-40B4-BE49-F238E27FC236}">
                    <a16:creationId xmlns:a16="http://schemas.microsoft.com/office/drawing/2014/main" id="{948CE938-6358-4EBC-965A-90F9B679E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534"/>
                <a:ext cx="54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Blocks</a:t>
                </a:r>
                <a:endParaRPr lang="en-US" altLang="en-US" sz="2400" b="1"/>
              </a:p>
            </p:txBody>
          </p:sp>
          <p:sp>
            <p:nvSpPr>
              <p:cNvPr id="46180" name="Line 99">
                <a:extLst>
                  <a:ext uri="{FF2B5EF4-FFF2-40B4-BE49-F238E27FC236}">
                    <a16:creationId xmlns:a16="http://schemas.microsoft.com/office/drawing/2014/main" id="{ACD6E566-004C-4EDB-998A-9985968058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2429"/>
                <a:ext cx="2" cy="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1" name="Freeform 100">
                <a:extLst>
                  <a:ext uri="{FF2B5EF4-FFF2-40B4-BE49-F238E27FC236}">
                    <a16:creationId xmlns:a16="http://schemas.microsoft.com/office/drawing/2014/main" id="{64C45963-C078-4F78-9227-C5D4F00F30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" y="2492"/>
                <a:ext cx="55" cy="55"/>
              </a:xfrm>
              <a:custGeom>
                <a:avLst/>
                <a:gdLst>
                  <a:gd name="T0" fmla="*/ 0 w 34"/>
                  <a:gd name="T1" fmla="*/ 0 h 41"/>
                  <a:gd name="T2" fmla="*/ 2803536 w 34"/>
                  <a:gd name="T3" fmla="*/ 9437 h 41"/>
                  <a:gd name="T4" fmla="*/ 5678852 w 34"/>
                  <a:gd name="T5" fmla="*/ 0 h 41"/>
                  <a:gd name="T6" fmla="*/ 2803536 w 34"/>
                  <a:gd name="T7" fmla="*/ 63536 h 41"/>
                  <a:gd name="T8" fmla="*/ 0 w 34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41"/>
                  <a:gd name="T17" fmla="*/ 34 w 34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41">
                    <a:moveTo>
                      <a:pt x="0" y="0"/>
                    </a:moveTo>
                    <a:lnTo>
                      <a:pt x="17" y="6"/>
                    </a:lnTo>
                    <a:lnTo>
                      <a:pt x="34" y="0"/>
                    </a:lnTo>
                    <a:lnTo>
                      <a:pt x="17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24" name="Line 101">
              <a:extLst>
                <a:ext uri="{FF2B5EF4-FFF2-40B4-BE49-F238E27FC236}">
                  <a16:creationId xmlns:a16="http://schemas.microsoft.com/office/drawing/2014/main" id="{FAFE59A5-1451-428B-8C1C-FC91CF8A3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75" y="4140200"/>
              <a:ext cx="3175" cy="95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5" name="Freeform 102">
              <a:extLst>
                <a:ext uri="{FF2B5EF4-FFF2-40B4-BE49-F238E27FC236}">
                  <a16:creationId xmlns:a16="http://schemas.microsoft.com/office/drawing/2014/main" id="{80D33A87-F678-4E6F-B87B-EA4E520A9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525" y="4217988"/>
              <a:ext cx="65088" cy="63500"/>
            </a:xfrm>
            <a:custGeom>
              <a:avLst/>
              <a:gdLst>
                <a:gd name="T0" fmla="*/ 0 w 34"/>
                <a:gd name="T1" fmla="*/ 0 h 40"/>
                <a:gd name="T2" fmla="*/ 2147483646 w 34"/>
                <a:gd name="T3" fmla="*/ 2147483646 h 40"/>
                <a:gd name="T4" fmla="*/ 2147483646 w 34"/>
                <a:gd name="T5" fmla="*/ 0 h 40"/>
                <a:gd name="T6" fmla="*/ 2147483646 w 34"/>
                <a:gd name="T7" fmla="*/ 2147483646 h 40"/>
                <a:gd name="T8" fmla="*/ 0 w 34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0"/>
                <a:gd name="T17" fmla="*/ 34 w 34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0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6" name="Rectangle 103">
              <a:extLst>
                <a:ext uri="{FF2B5EF4-FFF2-40B4-BE49-F238E27FC236}">
                  <a16:creationId xmlns:a16="http://schemas.microsoft.com/office/drawing/2014/main" id="{0F41D458-070C-42FD-B321-D270EA501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650" y="4362450"/>
              <a:ext cx="750888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6127" name="Rectangle 104">
              <a:extLst>
                <a:ext uri="{FF2B5EF4-FFF2-40B4-BE49-F238E27FC236}">
                  <a16:creationId xmlns:a16="http://schemas.microsoft.com/office/drawing/2014/main" id="{EA7C3FCF-694F-42A2-BA21-6D810A64B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650" y="4362450"/>
              <a:ext cx="42703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write()</a:t>
              </a:r>
              <a:endParaRPr lang="en-US" altLang="en-US" sz="2400" b="1"/>
            </a:p>
          </p:txBody>
        </p:sp>
        <p:sp>
          <p:nvSpPr>
            <p:cNvPr id="46128" name="Rectangle 105">
              <a:extLst>
                <a:ext uri="{FF2B5EF4-FFF2-40B4-BE49-F238E27FC236}">
                  <a16:creationId xmlns:a16="http://schemas.microsoft.com/office/drawing/2014/main" id="{2319E6C1-C7F8-4262-8846-74ED20E32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600" y="3473450"/>
              <a:ext cx="941388" cy="17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6129" name="Rectangle 106">
              <a:extLst>
                <a:ext uri="{FF2B5EF4-FFF2-40B4-BE49-F238E27FC236}">
                  <a16:creationId xmlns:a16="http://schemas.microsoft.com/office/drawing/2014/main" id="{3758B1B0-4159-43A5-A7D3-319F2DE44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600" y="3468688"/>
              <a:ext cx="639763" cy="18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connect()</a:t>
              </a:r>
              <a:endParaRPr lang="en-US" altLang="en-US" sz="2400" b="1"/>
            </a:p>
          </p:txBody>
        </p:sp>
        <p:sp>
          <p:nvSpPr>
            <p:cNvPr id="46130" name="Line 107">
              <a:extLst>
                <a:ext uri="{FF2B5EF4-FFF2-40B4-BE49-F238E27FC236}">
                  <a16:creationId xmlns:a16="http://schemas.microsoft.com/office/drawing/2014/main" id="{759DA782-28BA-406A-88D3-83A016F61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5538" y="3208338"/>
              <a:ext cx="3175" cy="1476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1" name="Freeform 108">
              <a:extLst>
                <a:ext uri="{FF2B5EF4-FFF2-40B4-BE49-F238E27FC236}">
                  <a16:creationId xmlns:a16="http://schemas.microsoft.com/office/drawing/2014/main" id="{490454F7-01EF-47DC-88A0-E2C82E9B2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375" y="3338513"/>
              <a:ext cx="61913" cy="63500"/>
            </a:xfrm>
            <a:custGeom>
              <a:avLst/>
              <a:gdLst>
                <a:gd name="T0" fmla="*/ 0 w 32"/>
                <a:gd name="T1" fmla="*/ 0 h 39"/>
                <a:gd name="T2" fmla="*/ 2147483646 w 32"/>
                <a:gd name="T3" fmla="*/ 2147483646 h 39"/>
                <a:gd name="T4" fmla="*/ 2147483646 w 32"/>
                <a:gd name="T5" fmla="*/ 0 h 39"/>
                <a:gd name="T6" fmla="*/ 2147483646 w 32"/>
                <a:gd name="T7" fmla="*/ 2147483646 h 39"/>
                <a:gd name="T8" fmla="*/ 0 w 3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9"/>
                <a:gd name="T17" fmla="*/ 32 w 3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9">
                  <a:moveTo>
                    <a:pt x="0" y="0"/>
                  </a:moveTo>
                  <a:lnTo>
                    <a:pt x="15" y="6"/>
                  </a:lnTo>
                  <a:lnTo>
                    <a:pt x="32" y="0"/>
                  </a:lnTo>
                  <a:lnTo>
                    <a:pt x="15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2" name="Rectangle 109">
              <a:extLst>
                <a:ext uri="{FF2B5EF4-FFF2-40B4-BE49-F238E27FC236}">
                  <a16:creationId xmlns:a16="http://schemas.microsoft.com/office/drawing/2014/main" id="{8BFC78A7-E289-4662-B6E6-78CE35D79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1188" y="3575050"/>
              <a:ext cx="23812" cy="15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6133" name="Freeform 110">
              <a:extLst>
                <a:ext uri="{FF2B5EF4-FFF2-40B4-BE49-F238E27FC236}">
                  <a16:creationId xmlns:a16="http://schemas.microsoft.com/office/drawing/2014/main" id="{DB22C8FA-30C9-4E8C-A5B4-AA2CD60E6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075" y="3548063"/>
              <a:ext cx="103188" cy="69850"/>
            </a:xfrm>
            <a:custGeom>
              <a:avLst/>
              <a:gdLst>
                <a:gd name="T0" fmla="*/ 0 w 54"/>
                <a:gd name="T1" fmla="*/ 2147483646 h 44"/>
                <a:gd name="T2" fmla="*/ 2147483646 w 54"/>
                <a:gd name="T3" fmla="*/ 2147483646 h 44"/>
                <a:gd name="T4" fmla="*/ 0 w 54"/>
                <a:gd name="T5" fmla="*/ 0 h 44"/>
                <a:gd name="T6" fmla="*/ 2147483646 w 54"/>
                <a:gd name="T7" fmla="*/ 2147483646 h 44"/>
                <a:gd name="T8" fmla="*/ 0 w 54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44"/>
                <a:gd name="T17" fmla="*/ 54 w 5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44">
                  <a:moveTo>
                    <a:pt x="0" y="44"/>
                  </a:moveTo>
                  <a:lnTo>
                    <a:pt x="8" y="21"/>
                  </a:lnTo>
                  <a:lnTo>
                    <a:pt x="0" y="0"/>
                  </a:lnTo>
                  <a:lnTo>
                    <a:pt x="54" y="2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134" name="Group 111">
              <a:extLst>
                <a:ext uri="{FF2B5EF4-FFF2-40B4-BE49-F238E27FC236}">
                  <a16:creationId xmlns:a16="http://schemas.microsoft.com/office/drawing/2014/main" id="{5DF33E16-F88C-4148-BFA5-F02326E358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4088" y="3273425"/>
              <a:ext cx="2136775" cy="368300"/>
              <a:chOff x="1628" y="2557"/>
              <a:chExt cx="1795" cy="310"/>
            </a:xfrm>
          </p:grpSpPr>
          <p:sp>
            <p:nvSpPr>
              <p:cNvPr id="46150" name="Rectangle 112">
                <a:extLst>
                  <a:ext uri="{FF2B5EF4-FFF2-40B4-BE49-F238E27FC236}">
                    <a16:creationId xmlns:a16="http://schemas.microsoft.com/office/drawing/2014/main" id="{780BA7BD-6720-4739-B988-77DF7F29D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5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51" name="Rectangle 113">
                <a:extLst>
                  <a:ext uri="{FF2B5EF4-FFF2-40B4-BE49-F238E27FC236}">
                    <a16:creationId xmlns:a16="http://schemas.microsoft.com/office/drawing/2014/main" id="{91E98638-6821-4C2A-9C36-BEE3328C1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52" name="Rectangle 114">
                <a:extLst>
                  <a:ext uri="{FF2B5EF4-FFF2-40B4-BE49-F238E27FC236}">
                    <a16:creationId xmlns:a16="http://schemas.microsoft.com/office/drawing/2014/main" id="{96113150-40D7-4448-A7F7-50F98939C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7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53" name="Rectangle 115">
                <a:extLst>
                  <a:ext uri="{FF2B5EF4-FFF2-40B4-BE49-F238E27FC236}">
                    <a16:creationId xmlns:a16="http://schemas.microsoft.com/office/drawing/2014/main" id="{D228CED1-D789-4E02-9171-B5049D90D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54" name="Rectangle 116">
                <a:extLst>
                  <a:ext uri="{FF2B5EF4-FFF2-40B4-BE49-F238E27FC236}">
                    <a16:creationId xmlns:a16="http://schemas.microsoft.com/office/drawing/2014/main" id="{BE233C7C-0E31-4E83-A6E6-A179E910C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55" name="Rectangle 117">
                <a:extLst>
                  <a:ext uri="{FF2B5EF4-FFF2-40B4-BE49-F238E27FC236}">
                    <a16:creationId xmlns:a16="http://schemas.microsoft.com/office/drawing/2014/main" id="{8A91A24D-8ED0-42B3-A891-5E1553EDE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2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56" name="Rectangle 118">
                <a:extLst>
                  <a:ext uri="{FF2B5EF4-FFF2-40B4-BE49-F238E27FC236}">
                    <a16:creationId xmlns:a16="http://schemas.microsoft.com/office/drawing/2014/main" id="{AC3A61FC-A2A6-441D-BB06-F5DBE45FD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2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57" name="Rectangle 119">
                <a:extLst>
                  <a:ext uri="{FF2B5EF4-FFF2-40B4-BE49-F238E27FC236}">
                    <a16:creationId xmlns:a16="http://schemas.microsoft.com/office/drawing/2014/main" id="{A70A2DED-99B0-4B2D-9C37-861A407C0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3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58" name="Rectangle 120">
                <a:extLst>
                  <a:ext uri="{FF2B5EF4-FFF2-40B4-BE49-F238E27FC236}">
                    <a16:creationId xmlns:a16="http://schemas.microsoft.com/office/drawing/2014/main" id="{BA69A97D-7838-4CC3-879C-768BADA9B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59" name="Rectangle 121">
                <a:extLst>
                  <a:ext uri="{FF2B5EF4-FFF2-40B4-BE49-F238E27FC236}">
                    <a16:creationId xmlns:a16="http://schemas.microsoft.com/office/drawing/2014/main" id="{AAD9296C-48BA-42F1-8EFB-D1C78035B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2811"/>
                <a:ext cx="14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60" name="Rectangle 122">
                <a:extLst>
                  <a:ext uri="{FF2B5EF4-FFF2-40B4-BE49-F238E27FC236}">
                    <a16:creationId xmlns:a16="http://schemas.microsoft.com/office/drawing/2014/main" id="{D5AA5A53-9FB4-4866-8812-4D8515992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" y="2811"/>
                <a:ext cx="15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61" name="Rectangle 123">
                <a:extLst>
                  <a:ext uri="{FF2B5EF4-FFF2-40B4-BE49-F238E27FC236}">
                    <a16:creationId xmlns:a16="http://schemas.microsoft.com/office/drawing/2014/main" id="{A34D1F98-CC4B-4139-8CEF-09EC950D9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8" y="2811"/>
                <a:ext cx="17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62" name="Rectangle 124">
                <a:extLst>
                  <a:ext uri="{FF2B5EF4-FFF2-40B4-BE49-F238E27FC236}">
                    <a16:creationId xmlns:a16="http://schemas.microsoft.com/office/drawing/2014/main" id="{0B4D6262-1334-46A8-8743-21E2623A3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63" name="Rectangle 125">
                <a:extLst>
                  <a:ext uri="{FF2B5EF4-FFF2-40B4-BE49-F238E27FC236}">
                    <a16:creationId xmlns:a16="http://schemas.microsoft.com/office/drawing/2014/main" id="{F3FC2913-EC49-43B9-8027-CF131D3D9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2" y="2811"/>
                <a:ext cx="14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64" name="Rectangle 126">
                <a:extLst>
                  <a:ext uri="{FF2B5EF4-FFF2-40B4-BE49-F238E27FC236}">
                    <a16:creationId xmlns:a16="http://schemas.microsoft.com/office/drawing/2014/main" id="{E12083C8-0127-47E8-B641-4DD9F7F90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3" y="2811"/>
                <a:ext cx="15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65" name="Rectangle 127">
                <a:extLst>
                  <a:ext uri="{FF2B5EF4-FFF2-40B4-BE49-F238E27FC236}">
                    <a16:creationId xmlns:a16="http://schemas.microsoft.com/office/drawing/2014/main" id="{D35554F5-8448-4688-91CA-522C4A811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2811"/>
                <a:ext cx="17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66" name="Rectangle 128">
                <a:extLst>
                  <a:ext uri="{FF2B5EF4-FFF2-40B4-BE49-F238E27FC236}">
                    <a16:creationId xmlns:a16="http://schemas.microsoft.com/office/drawing/2014/main" id="{58E0EA7E-E92C-44C2-A377-4DEE3C317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67" name="Rectangle 129">
                <a:extLst>
                  <a:ext uri="{FF2B5EF4-FFF2-40B4-BE49-F238E27FC236}">
                    <a16:creationId xmlns:a16="http://schemas.microsoft.com/office/drawing/2014/main" id="{DA598D9A-DE6E-4681-87C9-1F3545373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7" y="2811"/>
                <a:ext cx="14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68" name="Rectangle 130">
                <a:extLst>
                  <a:ext uri="{FF2B5EF4-FFF2-40B4-BE49-F238E27FC236}">
                    <a16:creationId xmlns:a16="http://schemas.microsoft.com/office/drawing/2014/main" id="{24B5DA72-B0AF-414A-88AE-E638BA1A8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2811"/>
                <a:ext cx="15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69" name="Rectangle 131">
                <a:extLst>
                  <a:ext uri="{FF2B5EF4-FFF2-40B4-BE49-F238E27FC236}">
                    <a16:creationId xmlns:a16="http://schemas.microsoft.com/office/drawing/2014/main" id="{D3FBDEAE-B0C1-45D6-8826-339D9626B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8" y="2811"/>
                <a:ext cx="17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70" name="Rectangle 132">
                <a:extLst>
                  <a:ext uri="{FF2B5EF4-FFF2-40B4-BE49-F238E27FC236}">
                    <a16:creationId xmlns:a16="http://schemas.microsoft.com/office/drawing/2014/main" id="{34B4DB54-EE05-4247-A248-5404510C9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7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71" name="Rectangle 133">
                <a:extLst>
                  <a:ext uri="{FF2B5EF4-FFF2-40B4-BE49-F238E27FC236}">
                    <a16:creationId xmlns:a16="http://schemas.microsoft.com/office/drawing/2014/main" id="{72023E7A-FD54-4713-9C73-A5A892593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72" name="Rectangle 134">
                <a:extLst>
                  <a:ext uri="{FF2B5EF4-FFF2-40B4-BE49-F238E27FC236}">
                    <a16:creationId xmlns:a16="http://schemas.microsoft.com/office/drawing/2014/main" id="{6A0CDAEB-3823-4244-88A0-6A68C61BE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0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73" name="Rectangle 135">
                <a:extLst>
                  <a:ext uri="{FF2B5EF4-FFF2-40B4-BE49-F238E27FC236}">
                    <a16:creationId xmlns:a16="http://schemas.microsoft.com/office/drawing/2014/main" id="{E8403C8F-D4A1-4715-AD4F-84FF25B0F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74" name="Rectangle 136">
                <a:extLst>
                  <a:ext uri="{FF2B5EF4-FFF2-40B4-BE49-F238E27FC236}">
                    <a16:creationId xmlns:a16="http://schemas.microsoft.com/office/drawing/2014/main" id="{6E3FB0CE-4465-4219-9644-0BC450820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75" name="Rectangle 137">
                <a:extLst>
                  <a:ext uri="{FF2B5EF4-FFF2-40B4-BE49-F238E27FC236}">
                    <a16:creationId xmlns:a16="http://schemas.microsoft.com/office/drawing/2014/main" id="{953CE849-6809-44F0-A4AD-045112569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76" name="Freeform 138">
                <a:extLst>
                  <a:ext uri="{FF2B5EF4-FFF2-40B4-BE49-F238E27FC236}">
                    <a16:creationId xmlns:a16="http://schemas.microsoft.com/office/drawing/2014/main" id="{64C5D44B-CF78-42AD-BFDE-5A108F429B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" y="2788"/>
                <a:ext cx="86" cy="59"/>
              </a:xfrm>
              <a:custGeom>
                <a:avLst/>
                <a:gdLst>
                  <a:gd name="T0" fmla="*/ 9560424 w 53"/>
                  <a:gd name="T1" fmla="*/ 0 h 44"/>
                  <a:gd name="T2" fmla="*/ 8337919 w 53"/>
                  <a:gd name="T3" fmla="*/ 32284 h 44"/>
                  <a:gd name="T4" fmla="*/ 9560424 w 53"/>
                  <a:gd name="T5" fmla="*/ 67201 h 44"/>
                  <a:gd name="T6" fmla="*/ 0 w 53"/>
                  <a:gd name="T7" fmla="*/ 32284 h 44"/>
                  <a:gd name="T8" fmla="*/ 9560424 w 53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44"/>
                  <a:gd name="T17" fmla="*/ 53 w 5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44">
                    <a:moveTo>
                      <a:pt x="53" y="0"/>
                    </a:moveTo>
                    <a:lnTo>
                      <a:pt x="46" y="21"/>
                    </a:lnTo>
                    <a:lnTo>
                      <a:pt x="53" y="44"/>
                    </a:lnTo>
                    <a:lnTo>
                      <a:pt x="0" y="21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77" name="Rectangle 139">
                <a:extLst>
                  <a:ext uri="{FF2B5EF4-FFF2-40B4-BE49-F238E27FC236}">
                    <a16:creationId xmlns:a16="http://schemas.microsoft.com/office/drawing/2014/main" id="{7FE3F172-B2AD-4E2E-9735-9127C27E7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2676"/>
                <a:ext cx="9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78" name="Rectangle 140">
                <a:extLst>
                  <a:ext uri="{FF2B5EF4-FFF2-40B4-BE49-F238E27FC236}">
                    <a16:creationId xmlns:a16="http://schemas.microsoft.com/office/drawing/2014/main" id="{EF5746B6-8BCE-4C51-948C-135DE4B20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" y="2557"/>
                <a:ext cx="805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Connect negotiation</a:t>
                </a:r>
                <a:endParaRPr lang="en-US" altLang="en-US" sz="2400" b="1"/>
              </a:p>
            </p:txBody>
          </p:sp>
        </p:grpSp>
        <p:sp>
          <p:nvSpPr>
            <p:cNvPr id="46135" name="Rectangle 141">
              <a:extLst>
                <a:ext uri="{FF2B5EF4-FFF2-40B4-BE49-F238E27FC236}">
                  <a16:creationId xmlns:a16="http://schemas.microsoft.com/office/drawing/2014/main" id="{D77B5BE2-8080-4DC5-9AA6-0EE5BB2AF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3913" y="3898900"/>
              <a:ext cx="754062" cy="17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6136" name="Rectangle 142">
              <a:extLst>
                <a:ext uri="{FF2B5EF4-FFF2-40B4-BE49-F238E27FC236}">
                  <a16:creationId xmlns:a16="http://schemas.microsoft.com/office/drawing/2014/main" id="{86DE7EB5-19CC-4343-A015-FB6DFF4AE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3913" y="3895725"/>
              <a:ext cx="42703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write()</a:t>
              </a:r>
              <a:endParaRPr lang="en-US" altLang="en-US" sz="2400" b="1"/>
            </a:p>
          </p:txBody>
        </p:sp>
        <p:sp>
          <p:nvSpPr>
            <p:cNvPr id="46137" name="Line 143">
              <a:extLst>
                <a:ext uri="{FF2B5EF4-FFF2-40B4-BE49-F238E27FC236}">
                  <a16:creationId xmlns:a16="http://schemas.microsoft.com/office/drawing/2014/main" id="{DCB960F0-8BAB-4EAD-B65A-F6E5821BD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5538" y="3660775"/>
              <a:ext cx="3175" cy="107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8" name="Freeform 144">
              <a:extLst>
                <a:ext uri="{FF2B5EF4-FFF2-40B4-BE49-F238E27FC236}">
                  <a16:creationId xmlns:a16="http://schemas.microsoft.com/office/drawing/2014/main" id="{BBE9CE55-8AAA-453F-8000-475084B0E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375" y="3751263"/>
              <a:ext cx="61913" cy="63500"/>
            </a:xfrm>
            <a:custGeom>
              <a:avLst/>
              <a:gdLst>
                <a:gd name="T0" fmla="*/ 0 w 32"/>
                <a:gd name="T1" fmla="*/ 0 h 40"/>
                <a:gd name="T2" fmla="*/ 2147483646 w 32"/>
                <a:gd name="T3" fmla="*/ 2147483646 h 40"/>
                <a:gd name="T4" fmla="*/ 2147483646 w 32"/>
                <a:gd name="T5" fmla="*/ 0 h 40"/>
                <a:gd name="T6" fmla="*/ 2147483646 w 32"/>
                <a:gd name="T7" fmla="*/ 2147483646 h 40"/>
                <a:gd name="T8" fmla="*/ 0 w 32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0" y="0"/>
                  </a:moveTo>
                  <a:lnTo>
                    <a:pt x="15" y="6"/>
                  </a:lnTo>
                  <a:lnTo>
                    <a:pt x="32" y="0"/>
                  </a:lnTo>
                  <a:lnTo>
                    <a:pt x="15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9" name="Rectangle 145">
              <a:extLst>
                <a:ext uri="{FF2B5EF4-FFF2-40B4-BE49-F238E27FC236}">
                  <a16:creationId xmlns:a16="http://schemas.microsoft.com/office/drawing/2014/main" id="{CA294A5C-184A-44BF-ABE9-76F25DEDA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950" y="4416425"/>
              <a:ext cx="655638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6140" name="Rectangle 146">
              <a:extLst>
                <a:ext uri="{FF2B5EF4-FFF2-40B4-BE49-F238E27FC236}">
                  <a16:creationId xmlns:a16="http://schemas.microsoft.com/office/drawing/2014/main" id="{E15D7901-E920-4805-A02C-CF84C4BCC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8363" y="4413250"/>
              <a:ext cx="409575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read()</a:t>
              </a:r>
              <a:endParaRPr lang="en-US" altLang="en-US" sz="2400" b="1"/>
            </a:p>
          </p:txBody>
        </p:sp>
        <p:sp>
          <p:nvSpPr>
            <p:cNvPr id="46141" name="Line 148">
              <a:extLst>
                <a:ext uri="{FF2B5EF4-FFF2-40B4-BE49-F238E27FC236}">
                  <a16:creationId xmlns:a16="http://schemas.microsoft.com/office/drawing/2014/main" id="{EA34CDE6-1E76-48F5-88B9-713A25D5A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5538" y="4097338"/>
              <a:ext cx="3175" cy="187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2" name="Freeform 149">
              <a:extLst>
                <a:ext uri="{FF2B5EF4-FFF2-40B4-BE49-F238E27FC236}">
                  <a16:creationId xmlns:a16="http://schemas.microsoft.com/office/drawing/2014/main" id="{75CA34A6-FBE7-4972-9F34-7559FA7F8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375" y="4267200"/>
              <a:ext cx="61913" cy="65088"/>
            </a:xfrm>
            <a:custGeom>
              <a:avLst/>
              <a:gdLst>
                <a:gd name="T0" fmla="*/ 0 w 32"/>
                <a:gd name="T1" fmla="*/ 0 h 40"/>
                <a:gd name="T2" fmla="*/ 2147483646 w 32"/>
                <a:gd name="T3" fmla="*/ 2147483646 h 40"/>
                <a:gd name="T4" fmla="*/ 2147483646 w 32"/>
                <a:gd name="T5" fmla="*/ 0 h 40"/>
                <a:gd name="T6" fmla="*/ 2147483646 w 32"/>
                <a:gd name="T7" fmla="*/ 2147483646 h 40"/>
                <a:gd name="T8" fmla="*/ 0 w 32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0" y="0"/>
                  </a:moveTo>
                  <a:lnTo>
                    <a:pt x="15" y="7"/>
                  </a:lnTo>
                  <a:lnTo>
                    <a:pt x="32" y="0"/>
                  </a:lnTo>
                  <a:lnTo>
                    <a:pt x="15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3" name="Text Box 150">
              <a:extLst>
                <a:ext uri="{FF2B5EF4-FFF2-40B4-BE49-F238E27FC236}">
                  <a16:creationId xmlns:a16="http://schemas.microsoft.com/office/drawing/2014/main" id="{5AAC6313-08AB-4972-9705-19DC80A50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1074738"/>
              <a:ext cx="5257800" cy="166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en-US" sz="1500" b="1"/>
                <a:t>Data Transfer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/>
                <a:t>Client or server call</a:t>
              </a:r>
              <a:r>
                <a:rPr lang="en-US" altLang="en-US" sz="1500" b="1">
                  <a:solidFill>
                    <a:srgbClr val="FF33CC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en-US" sz="1500" b="1">
                  <a:solidFill>
                    <a:srgbClr val="0000CC"/>
                  </a:solidFill>
                  <a:latin typeface="Courier New" panose="02070309020205020404" pitchFamily="49" charset="0"/>
                </a:rPr>
                <a:t>read</a:t>
              </a:r>
              <a:r>
                <a:rPr lang="en-US" altLang="en-US" sz="1500"/>
                <a:t> to receive data from a connected socket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 b="1">
                  <a:solidFill>
                    <a:srgbClr val="0000CC"/>
                  </a:solidFill>
                  <a:latin typeface="Courier New" panose="02070309020205020404" pitchFamily="49" charset="0"/>
                </a:rPr>
                <a:t>read</a:t>
              </a:r>
              <a:r>
                <a:rPr lang="en-US" altLang="en-US" sz="1500"/>
                <a:t> specifies: socket descriptor; pointer to a buffer; amount of data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 b="1">
                  <a:solidFill>
                    <a:srgbClr val="0000CC"/>
                  </a:solidFill>
                  <a:latin typeface="Courier New" panose="02070309020205020404" pitchFamily="49" charset="0"/>
                </a:rPr>
                <a:t>read</a:t>
              </a:r>
              <a:r>
                <a:rPr lang="en-US" altLang="en-US" sz="1500">
                  <a:solidFill>
                    <a:srgbClr val="0000CC"/>
                  </a:solidFill>
                </a:rPr>
                <a:t> </a:t>
              </a:r>
              <a:r>
                <a:rPr lang="en-US" altLang="en-US" sz="1500"/>
                <a:t>call returns: # bytes read (success); or -1 (failure);  blocks if no data arrives</a:t>
              </a:r>
            </a:p>
          </p:txBody>
        </p:sp>
        <p:grpSp>
          <p:nvGrpSpPr>
            <p:cNvPr id="46144" name="Group 151">
              <a:extLst>
                <a:ext uri="{FF2B5EF4-FFF2-40B4-BE49-F238E27FC236}">
                  <a16:creationId xmlns:a16="http://schemas.microsoft.com/office/drawing/2014/main" id="{5F4C89A1-9445-4EC9-A363-55258E4F8D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9588" y="4684713"/>
              <a:ext cx="871537" cy="266700"/>
              <a:chOff x="535" y="3742"/>
              <a:chExt cx="731" cy="225"/>
            </a:xfrm>
          </p:grpSpPr>
          <p:sp>
            <p:nvSpPr>
              <p:cNvPr id="46147" name="Rectangle 152">
                <a:extLst>
                  <a:ext uri="{FF2B5EF4-FFF2-40B4-BE49-F238E27FC236}">
                    <a16:creationId xmlns:a16="http://schemas.microsoft.com/office/drawing/2014/main" id="{CDEE9284-66A7-4D4B-B190-8D8F4F0C9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3810"/>
                <a:ext cx="631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48" name="Rectangle 153">
                <a:extLst>
                  <a:ext uri="{FF2B5EF4-FFF2-40B4-BE49-F238E27FC236}">
                    <a16:creationId xmlns:a16="http://schemas.microsoft.com/office/drawing/2014/main" id="{E5163106-0330-467D-A767-7A9C85DEF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3807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close()</a:t>
                </a:r>
                <a:endParaRPr lang="en-US" altLang="en-US" sz="2400" b="1"/>
              </a:p>
            </p:txBody>
          </p:sp>
          <p:sp>
            <p:nvSpPr>
              <p:cNvPr id="46149" name="Rectangle 154">
                <a:extLst>
                  <a:ext uri="{FF2B5EF4-FFF2-40B4-BE49-F238E27FC236}">
                    <a16:creationId xmlns:a16="http://schemas.microsoft.com/office/drawing/2014/main" id="{B87381DA-8618-447B-9068-C5D37CE25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" y="3742"/>
                <a:ext cx="710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145" name="Line 155">
              <a:extLst>
                <a:ext uri="{FF2B5EF4-FFF2-40B4-BE49-F238E27FC236}">
                  <a16:creationId xmlns:a16="http://schemas.microsoft.com/office/drawing/2014/main" id="{8E74B57C-E1C5-4813-8C46-6ED68FD82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8850" y="4572000"/>
              <a:ext cx="0" cy="114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3" name="Text Box 156">
              <a:extLst>
                <a:ext uri="{FF2B5EF4-FFF2-40B4-BE49-F238E27FC236}">
                  <a16:creationId xmlns:a16="http://schemas.microsoft.com/office/drawing/2014/main" id="{FE86D055-1CF8-47ED-9129-8DC4F3883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2150" y="3086100"/>
              <a:ext cx="2000250" cy="1130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 dirty="0"/>
                <a:t>Note:   </a:t>
              </a:r>
              <a:r>
                <a:rPr lang="en-US" altLang="x-none" sz="1350" b="1" dirty="0">
                  <a:solidFill>
                    <a:srgbClr val="0000CC"/>
                  </a:solidFill>
                  <a:latin typeface="Courier New" charset="0"/>
                </a:rPr>
                <a:t>write</a:t>
              </a:r>
              <a:r>
                <a:rPr lang="en-US" altLang="x-none" sz="1350" dirty="0"/>
                <a:t> and </a:t>
              </a:r>
              <a:r>
                <a:rPr lang="en-US" altLang="x-none" sz="1350" b="1" dirty="0">
                  <a:solidFill>
                    <a:srgbClr val="0000CC"/>
                  </a:solidFill>
                  <a:latin typeface="Courier New" charset="0"/>
                </a:rPr>
                <a:t>read</a:t>
              </a:r>
              <a:r>
                <a:rPr lang="en-US" altLang="x-none" sz="1350" dirty="0"/>
                <a:t> can be called multiple times to transfer byte streams in both directions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29" name="Group 1">
            <a:extLst>
              <a:ext uri="{FF2B5EF4-FFF2-40B4-BE49-F238E27FC236}">
                <a16:creationId xmlns:a16="http://schemas.microsoft.com/office/drawing/2014/main" id="{3A3C2A9D-89B9-4BDE-A8EC-BBCD09CEC544}"/>
              </a:ext>
            </a:extLst>
          </p:cNvPr>
          <p:cNvGrpSpPr>
            <a:grpSpLocks/>
          </p:cNvGrpSpPr>
          <p:nvPr/>
        </p:nvGrpSpPr>
        <p:grpSpPr bwMode="auto">
          <a:xfrm>
            <a:off x="804863" y="219075"/>
            <a:ext cx="6515100" cy="3954463"/>
            <a:chOff x="804966" y="218703"/>
            <a:chExt cx="6515100" cy="3954462"/>
          </a:xfrm>
        </p:grpSpPr>
        <p:sp>
          <p:nvSpPr>
            <p:cNvPr id="48131" name="Rectangle 30">
              <a:extLst>
                <a:ext uri="{FF2B5EF4-FFF2-40B4-BE49-F238E27FC236}">
                  <a16:creationId xmlns:a16="http://schemas.microsoft.com/office/drawing/2014/main" id="{659AC5BC-CF58-49D7-94D0-3C34BED5A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091" y="3904878"/>
              <a:ext cx="844550" cy="26828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8132" name="Rectangle 2">
              <a:extLst>
                <a:ext uri="{FF2B5EF4-FFF2-40B4-BE49-F238E27FC236}">
                  <a16:creationId xmlns:a16="http://schemas.microsoft.com/office/drawing/2014/main" id="{BAD7EBE5-4A26-45E3-9F1A-7ED19E4CA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654" y="3015878"/>
              <a:ext cx="846137" cy="2682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8133" name="Rectangle 3">
              <a:extLst>
                <a:ext uri="{FF2B5EF4-FFF2-40B4-BE49-F238E27FC236}">
                  <a16:creationId xmlns:a16="http://schemas.microsoft.com/office/drawing/2014/main" id="{CE4469E3-996D-4250-983B-F1B5CB7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091" y="3479428"/>
              <a:ext cx="844550" cy="2682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8134" name="Rectangle 4">
              <a:extLst>
                <a:ext uri="{FF2B5EF4-FFF2-40B4-BE49-F238E27FC236}">
                  <a16:creationId xmlns:a16="http://schemas.microsoft.com/office/drawing/2014/main" id="{64B82B92-B9BB-41DF-A9C0-38ABDF64F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654" y="3428628"/>
              <a:ext cx="846137" cy="2682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8135" name="Rectangle 5">
              <a:extLst>
                <a:ext uri="{FF2B5EF4-FFF2-40B4-BE49-F238E27FC236}">
                  <a16:creationId xmlns:a16="http://schemas.microsoft.com/office/drawing/2014/main" id="{B8929B8A-90D8-45E5-B112-C4034C6C7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091" y="2961903"/>
              <a:ext cx="844550" cy="2682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8136" name="Rectangle 6">
              <a:extLst>
                <a:ext uri="{FF2B5EF4-FFF2-40B4-BE49-F238E27FC236}">
                  <a16:creationId xmlns:a16="http://schemas.microsoft.com/office/drawing/2014/main" id="{2CB9CBD2-20AE-4603-BC4B-8597806E8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091" y="2539628"/>
              <a:ext cx="844550" cy="266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8137" name="Rectangle 7">
              <a:extLst>
                <a:ext uri="{FF2B5EF4-FFF2-40B4-BE49-F238E27FC236}">
                  <a16:creationId xmlns:a16="http://schemas.microsoft.com/office/drawing/2014/main" id="{585E7357-542E-46F3-888E-EB01CC007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654" y="1985590"/>
              <a:ext cx="846137" cy="265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8138" name="Rectangle 8">
              <a:extLst>
                <a:ext uri="{FF2B5EF4-FFF2-40B4-BE49-F238E27FC236}">
                  <a16:creationId xmlns:a16="http://schemas.microsoft.com/office/drawing/2014/main" id="{129E2895-2180-4EB0-A418-47BE90166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654" y="1560140"/>
              <a:ext cx="846137" cy="266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8139" name="Rectangle 9">
              <a:extLst>
                <a:ext uri="{FF2B5EF4-FFF2-40B4-BE49-F238E27FC236}">
                  <a16:creationId xmlns:a16="http://schemas.microsoft.com/office/drawing/2014/main" id="{37FF3FB1-B973-4342-AB21-DB75993ED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654" y="1156915"/>
              <a:ext cx="846137" cy="268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8140" name="Rectangle 10">
              <a:extLst>
                <a:ext uri="{FF2B5EF4-FFF2-40B4-BE49-F238E27FC236}">
                  <a16:creationId xmlns:a16="http://schemas.microsoft.com/office/drawing/2014/main" id="{E2A7A487-6C1D-40C1-8353-B770BA2B3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654" y="748928"/>
              <a:ext cx="846137" cy="2682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8141" name="Rectangle 12">
              <a:extLst>
                <a:ext uri="{FF2B5EF4-FFF2-40B4-BE49-F238E27FC236}">
                  <a16:creationId xmlns:a16="http://schemas.microsoft.com/office/drawing/2014/main" id="{BAC989CC-46DF-4FD9-9EBD-3EF19CAFC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266" y="829890"/>
              <a:ext cx="844550" cy="179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8142" name="Rectangle 13">
              <a:extLst>
                <a:ext uri="{FF2B5EF4-FFF2-40B4-BE49-F238E27FC236}">
                  <a16:creationId xmlns:a16="http://schemas.microsoft.com/office/drawing/2014/main" id="{3985C8F9-E233-46DD-83DF-EF254C237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266" y="826715"/>
              <a:ext cx="5461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socket()</a:t>
              </a:r>
              <a:endParaRPr lang="en-US" altLang="en-US" sz="2400" b="1"/>
            </a:p>
          </p:txBody>
        </p:sp>
        <p:grpSp>
          <p:nvGrpSpPr>
            <p:cNvPr id="48143" name="Group 14">
              <a:extLst>
                <a:ext uri="{FF2B5EF4-FFF2-40B4-BE49-F238E27FC236}">
                  <a16:creationId xmlns:a16="http://schemas.microsoft.com/office/drawing/2014/main" id="{796C6BAC-DB53-41CA-BD71-6E199476AD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7091" y="2085603"/>
              <a:ext cx="919163" cy="266700"/>
              <a:chOff x="3555" y="2278"/>
              <a:chExt cx="771" cy="225"/>
            </a:xfrm>
          </p:grpSpPr>
          <p:sp>
            <p:nvSpPr>
              <p:cNvPr id="48281" name="Rectangle 15">
                <a:extLst>
                  <a:ext uri="{FF2B5EF4-FFF2-40B4-BE49-F238E27FC236}">
                    <a16:creationId xmlns:a16="http://schemas.microsoft.com/office/drawing/2014/main" id="{C7372B60-E401-4E1D-9343-A60558D86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2346"/>
                <a:ext cx="709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82" name="Rectangle 16">
                <a:extLst>
                  <a:ext uri="{FF2B5EF4-FFF2-40B4-BE49-F238E27FC236}">
                    <a16:creationId xmlns:a16="http://schemas.microsoft.com/office/drawing/2014/main" id="{650C7EFD-4D3C-4DA7-9AB7-1F79266E6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2344"/>
                <a:ext cx="4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socket()</a:t>
                </a:r>
                <a:endParaRPr lang="en-US" altLang="en-US" sz="2400" b="1"/>
              </a:p>
            </p:txBody>
          </p:sp>
          <p:sp>
            <p:nvSpPr>
              <p:cNvPr id="48283" name="Rectangle 17">
                <a:extLst>
                  <a:ext uri="{FF2B5EF4-FFF2-40B4-BE49-F238E27FC236}">
                    <a16:creationId xmlns:a16="http://schemas.microsoft.com/office/drawing/2014/main" id="{75E34705-17C5-4153-87B5-AB1434942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2278"/>
                <a:ext cx="709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8144" name="Rectangle 18">
              <a:extLst>
                <a:ext uri="{FF2B5EF4-FFF2-40B4-BE49-F238E27FC236}">
                  <a16:creationId xmlns:a16="http://schemas.microsoft.com/office/drawing/2014/main" id="{EEAC43A4-A14D-4E80-98A1-43C314AE1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341" y="1237878"/>
              <a:ext cx="655638" cy="176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8145" name="Rectangle 19">
              <a:extLst>
                <a:ext uri="{FF2B5EF4-FFF2-40B4-BE49-F238E27FC236}">
                  <a16:creationId xmlns:a16="http://schemas.microsoft.com/office/drawing/2014/main" id="{C455DC41-B8EC-409F-8447-F0165A9B3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579" y="1234703"/>
              <a:ext cx="3905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bind()</a:t>
              </a:r>
              <a:endParaRPr lang="en-US" altLang="en-US" sz="2400" b="1"/>
            </a:p>
          </p:txBody>
        </p:sp>
        <p:sp>
          <p:nvSpPr>
            <p:cNvPr id="48146" name="Line 20">
              <a:extLst>
                <a:ext uri="{FF2B5EF4-FFF2-40B4-BE49-F238E27FC236}">
                  <a16:creationId xmlns:a16="http://schemas.microsoft.com/office/drawing/2014/main" id="{1170F85F-4248-4D8E-BA3C-EEAC1F528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341" y="1017215"/>
              <a:ext cx="3175" cy="968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7" name="Freeform 21">
              <a:extLst>
                <a:ext uri="{FF2B5EF4-FFF2-40B4-BE49-F238E27FC236}">
                  <a16:creationId xmlns:a16="http://schemas.microsoft.com/office/drawing/2014/main" id="{52A98269-DC8F-46DE-BCAB-EA8A0A528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7591" y="1095003"/>
              <a:ext cx="65088" cy="66675"/>
            </a:xfrm>
            <a:custGeom>
              <a:avLst/>
              <a:gdLst>
                <a:gd name="T0" fmla="*/ 0 w 34"/>
                <a:gd name="T1" fmla="*/ 0 h 41"/>
                <a:gd name="T2" fmla="*/ 2147483646 w 34"/>
                <a:gd name="T3" fmla="*/ 2147483646 h 41"/>
                <a:gd name="T4" fmla="*/ 2147483646 w 34"/>
                <a:gd name="T5" fmla="*/ 0 h 41"/>
                <a:gd name="T6" fmla="*/ 2147483646 w 34"/>
                <a:gd name="T7" fmla="*/ 2147483646 h 41"/>
                <a:gd name="T8" fmla="*/ 0 w 34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1"/>
                <a:gd name="T17" fmla="*/ 34 w 3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1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8" name="Rectangle 22">
              <a:extLst>
                <a:ext uri="{FF2B5EF4-FFF2-40B4-BE49-F238E27FC236}">
                  <a16:creationId xmlns:a16="http://schemas.microsoft.com/office/drawing/2014/main" id="{C6D2ED28-C088-42AA-9D41-0EFBE99D9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829" y="2433265"/>
              <a:ext cx="1570037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8149" name="Rectangle 23">
              <a:extLst>
                <a:ext uri="{FF2B5EF4-FFF2-40B4-BE49-F238E27FC236}">
                  <a16:creationId xmlns:a16="http://schemas.microsoft.com/office/drawing/2014/main" id="{F88490A7-306D-4065-BBF9-B850293A6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966" y="2555503"/>
              <a:ext cx="1665288" cy="16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8150" name="Rectangle 24">
              <a:extLst>
                <a:ext uri="{FF2B5EF4-FFF2-40B4-BE49-F238E27FC236}">
                  <a16:creationId xmlns:a16="http://schemas.microsoft.com/office/drawing/2014/main" id="{3F1ECD7E-D01D-41E0-9B8A-D6990C148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341" y="3096840"/>
              <a:ext cx="655638" cy="17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8151" name="Rectangle 25">
              <a:extLst>
                <a:ext uri="{FF2B5EF4-FFF2-40B4-BE49-F238E27FC236}">
                  <a16:creationId xmlns:a16="http://schemas.microsoft.com/office/drawing/2014/main" id="{0AC54A4A-C3DB-499D-B482-9D36EE4F6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579" y="3093665"/>
              <a:ext cx="40798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read()</a:t>
              </a:r>
              <a:endParaRPr lang="en-US" altLang="en-US" sz="2400" b="1"/>
            </a:p>
          </p:txBody>
        </p:sp>
        <p:sp>
          <p:nvSpPr>
            <p:cNvPr id="48152" name="Line 26">
              <a:extLst>
                <a:ext uri="{FF2B5EF4-FFF2-40B4-BE49-F238E27FC236}">
                  <a16:creationId xmlns:a16="http://schemas.microsoft.com/office/drawing/2014/main" id="{959ABA22-CE5D-4083-A4D9-D06FD087B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341" y="2688853"/>
              <a:ext cx="3175" cy="2778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Freeform 27">
              <a:extLst>
                <a:ext uri="{FF2B5EF4-FFF2-40B4-BE49-F238E27FC236}">
                  <a16:creationId xmlns:a16="http://schemas.microsoft.com/office/drawing/2014/main" id="{AFBB5876-E0E2-452B-8FFB-97B5DB01C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7591" y="2947615"/>
              <a:ext cx="65088" cy="65088"/>
            </a:xfrm>
            <a:custGeom>
              <a:avLst/>
              <a:gdLst>
                <a:gd name="T0" fmla="*/ 0 w 34"/>
                <a:gd name="T1" fmla="*/ 0 h 40"/>
                <a:gd name="T2" fmla="*/ 2147483646 w 34"/>
                <a:gd name="T3" fmla="*/ 2147483646 h 40"/>
                <a:gd name="T4" fmla="*/ 2147483646 w 34"/>
                <a:gd name="T5" fmla="*/ 0 h 40"/>
                <a:gd name="T6" fmla="*/ 2147483646 w 34"/>
                <a:gd name="T7" fmla="*/ 2147483646 h 40"/>
                <a:gd name="T8" fmla="*/ 0 w 34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0"/>
                <a:gd name="T17" fmla="*/ 34 w 34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0">
                  <a:moveTo>
                    <a:pt x="0" y="0"/>
                  </a:moveTo>
                  <a:lnTo>
                    <a:pt x="17" y="5"/>
                  </a:lnTo>
                  <a:lnTo>
                    <a:pt x="34" y="0"/>
                  </a:lnTo>
                  <a:lnTo>
                    <a:pt x="17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4" name="Rectangle 28">
              <a:extLst>
                <a:ext uri="{FF2B5EF4-FFF2-40B4-BE49-F238E27FC236}">
                  <a16:creationId xmlns:a16="http://schemas.microsoft.com/office/drawing/2014/main" id="{F20CCA9B-E086-4678-A2A6-0237BDA32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979" y="3985840"/>
              <a:ext cx="754062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8155" name="Rectangle 29">
              <a:extLst>
                <a:ext uri="{FF2B5EF4-FFF2-40B4-BE49-F238E27FC236}">
                  <a16:creationId xmlns:a16="http://schemas.microsoft.com/office/drawing/2014/main" id="{E0E1F2D9-CC5B-408E-9F76-E904FC41F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979" y="3984253"/>
              <a:ext cx="46037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close()</a:t>
              </a:r>
              <a:endParaRPr lang="en-US" altLang="en-US" sz="2400" b="1"/>
            </a:p>
          </p:txBody>
        </p:sp>
        <p:sp>
          <p:nvSpPr>
            <p:cNvPr id="48156" name="Line 31">
              <a:extLst>
                <a:ext uri="{FF2B5EF4-FFF2-40B4-BE49-F238E27FC236}">
                  <a16:creationId xmlns:a16="http://schemas.microsoft.com/office/drawing/2014/main" id="{45678140-343D-4E3E-A050-55AA39996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4604" y="3760415"/>
              <a:ext cx="3175" cy="107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7" name="Freeform 32">
              <a:extLst>
                <a:ext uri="{FF2B5EF4-FFF2-40B4-BE49-F238E27FC236}">
                  <a16:creationId xmlns:a16="http://schemas.microsoft.com/office/drawing/2014/main" id="{2910E55E-7606-466E-B0D1-A59EB8D96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441" y="3849315"/>
              <a:ext cx="61913" cy="66675"/>
            </a:xfrm>
            <a:custGeom>
              <a:avLst/>
              <a:gdLst>
                <a:gd name="T0" fmla="*/ 0 w 32"/>
                <a:gd name="T1" fmla="*/ 0 h 41"/>
                <a:gd name="T2" fmla="*/ 2147483646 w 32"/>
                <a:gd name="T3" fmla="*/ 2147483646 h 41"/>
                <a:gd name="T4" fmla="*/ 2147483646 w 32"/>
                <a:gd name="T5" fmla="*/ 0 h 41"/>
                <a:gd name="T6" fmla="*/ 2147483646 w 32"/>
                <a:gd name="T7" fmla="*/ 2147483646 h 41"/>
                <a:gd name="T8" fmla="*/ 0 w 32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1"/>
                <a:gd name="T17" fmla="*/ 32 w 3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1">
                  <a:moveTo>
                    <a:pt x="0" y="0"/>
                  </a:moveTo>
                  <a:lnTo>
                    <a:pt x="15" y="8"/>
                  </a:lnTo>
                  <a:lnTo>
                    <a:pt x="32" y="0"/>
                  </a:lnTo>
                  <a:lnTo>
                    <a:pt x="1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158" name="Group 33">
              <a:extLst>
                <a:ext uri="{FF2B5EF4-FFF2-40B4-BE49-F238E27FC236}">
                  <a16:creationId xmlns:a16="http://schemas.microsoft.com/office/drawing/2014/main" id="{19948FA4-4C0B-48DA-9F46-C91605748D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1141" y="2971428"/>
              <a:ext cx="1881188" cy="242887"/>
              <a:chOff x="1971" y="3023"/>
              <a:chExt cx="1580" cy="204"/>
            </a:xfrm>
          </p:grpSpPr>
          <p:sp>
            <p:nvSpPr>
              <p:cNvPr id="48255" name="Freeform 34">
                <a:extLst>
                  <a:ext uri="{FF2B5EF4-FFF2-40B4-BE49-F238E27FC236}">
                    <a16:creationId xmlns:a16="http://schemas.microsoft.com/office/drawing/2014/main" id="{8B654BDE-3EA3-411D-B767-DF1EBEC1FE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7" y="3120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6" name="Freeform 35">
                <a:extLst>
                  <a:ext uri="{FF2B5EF4-FFF2-40B4-BE49-F238E27FC236}">
                    <a16:creationId xmlns:a16="http://schemas.microsoft.com/office/drawing/2014/main" id="{C9497487-5EC0-424F-BF5F-122B13FF3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9" y="3123"/>
                <a:ext cx="34" cy="8"/>
              </a:xfrm>
              <a:custGeom>
                <a:avLst/>
                <a:gdLst>
                  <a:gd name="T0" fmla="*/ 3566126 w 21"/>
                  <a:gd name="T1" fmla="*/ 8457 h 6"/>
                  <a:gd name="T2" fmla="*/ 3566126 w 21"/>
                  <a:gd name="T3" fmla="*/ 0 h 6"/>
                  <a:gd name="T4" fmla="*/ 0 w 21"/>
                  <a:gd name="T5" fmla="*/ 2759 h 6"/>
                  <a:gd name="T6" fmla="*/ 0 w 21"/>
                  <a:gd name="T7" fmla="*/ 8457 h 6"/>
                  <a:gd name="T8" fmla="*/ 3566126 w 21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7" name="Freeform 36">
                <a:extLst>
                  <a:ext uri="{FF2B5EF4-FFF2-40B4-BE49-F238E27FC236}">
                    <a16:creationId xmlns:a16="http://schemas.microsoft.com/office/drawing/2014/main" id="{C8BFBB58-4037-4A91-95A7-DB1AB649F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1" y="3125"/>
                <a:ext cx="34" cy="10"/>
              </a:xfrm>
              <a:custGeom>
                <a:avLst/>
                <a:gdLst>
                  <a:gd name="T0" fmla="*/ 3566126 w 21"/>
                  <a:gd name="T1" fmla="*/ 49094 h 7"/>
                  <a:gd name="T2" fmla="*/ 3566126 w 21"/>
                  <a:gd name="T3" fmla="*/ 0 h 7"/>
                  <a:gd name="T4" fmla="*/ 0 w 21"/>
                  <a:gd name="T5" fmla="*/ 16839 h 7"/>
                  <a:gd name="T6" fmla="*/ 0 w 21"/>
                  <a:gd name="T7" fmla="*/ 51533 h 7"/>
                  <a:gd name="T8" fmla="*/ 3566126 w 21"/>
                  <a:gd name="T9" fmla="*/ 49094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8" name="Freeform 37">
                <a:extLst>
                  <a:ext uri="{FF2B5EF4-FFF2-40B4-BE49-F238E27FC236}">
                    <a16:creationId xmlns:a16="http://schemas.microsoft.com/office/drawing/2014/main" id="{2C2FFC27-6F13-4757-B201-0C9A8BB43B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" y="3131"/>
                <a:ext cx="34" cy="6"/>
              </a:xfrm>
              <a:custGeom>
                <a:avLst/>
                <a:gdLst>
                  <a:gd name="T0" fmla="*/ 3566126 w 21"/>
                  <a:gd name="T1" fmla="*/ 310 h 5"/>
                  <a:gd name="T2" fmla="*/ 3566126 w 21"/>
                  <a:gd name="T3" fmla="*/ 0 h 5"/>
                  <a:gd name="T4" fmla="*/ 0 w 21"/>
                  <a:gd name="T5" fmla="*/ 0 h 5"/>
                  <a:gd name="T6" fmla="*/ 0 w 21"/>
                  <a:gd name="T7" fmla="*/ 446 h 5"/>
                  <a:gd name="T8" fmla="*/ 3566126 w 21"/>
                  <a:gd name="T9" fmla="*/ 310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5"/>
                  <a:gd name="T17" fmla="*/ 21 w 2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5">
                    <a:moveTo>
                      <a:pt x="21" y="3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9" name="Freeform 38">
                <a:extLst>
                  <a:ext uri="{FF2B5EF4-FFF2-40B4-BE49-F238E27FC236}">
                    <a16:creationId xmlns:a16="http://schemas.microsoft.com/office/drawing/2014/main" id="{944D4283-387C-4A34-B40B-EB914C069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2" y="3133"/>
                <a:ext cx="34" cy="10"/>
              </a:xfrm>
              <a:custGeom>
                <a:avLst/>
                <a:gdLst>
                  <a:gd name="T0" fmla="*/ 3566126 w 21"/>
                  <a:gd name="T1" fmla="*/ 36073 h 7"/>
                  <a:gd name="T2" fmla="*/ 3566126 w 21"/>
                  <a:gd name="T3" fmla="*/ 0 h 7"/>
                  <a:gd name="T4" fmla="*/ 0 w 21"/>
                  <a:gd name="T5" fmla="*/ 1 h 7"/>
                  <a:gd name="T6" fmla="*/ 0 w 21"/>
                  <a:gd name="T7" fmla="*/ 51533 h 7"/>
                  <a:gd name="T8" fmla="*/ 3566126 w 21"/>
                  <a:gd name="T9" fmla="*/ 36073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21" y="5"/>
                    </a:moveTo>
                    <a:lnTo>
                      <a:pt x="21" y="0"/>
                    </a:lnTo>
                    <a:lnTo>
                      <a:pt x="0" y="1"/>
                    </a:lnTo>
                    <a:lnTo>
                      <a:pt x="0" y="7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60" name="Freeform 39">
                <a:extLst>
                  <a:ext uri="{FF2B5EF4-FFF2-40B4-BE49-F238E27FC236}">
                    <a16:creationId xmlns:a16="http://schemas.microsoft.com/office/drawing/2014/main" id="{8111899C-CB98-4CA4-ADAA-09678A49B3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4" y="3135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61" name="Freeform 40">
                <a:extLst>
                  <a:ext uri="{FF2B5EF4-FFF2-40B4-BE49-F238E27FC236}">
                    <a16:creationId xmlns:a16="http://schemas.microsoft.com/office/drawing/2014/main" id="{12A9AC07-9E95-4DFD-8190-933A392605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6" y="3140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62" name="Freeform 41">
                <a:extLst>
                  <a:ext uri="{FF2B5EF4-FFF2-40B4-BE49-F238E27FC236}">
                    <a16:creationId xmlns:a16="http://schemas.microsoft.com/office/drawing/2014/main" id="{9B95C1FD-D4D8-423A-89C4-F37BBEBD5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6" y="3146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63" name="Freeform 42">
                <a:extLst>
                  <a:ext uri="{FF2B5EF4-FFF2-40B4-BE49-F238E27FC236}">
                    <a16:creationId xmlns:a16="http://schemas.microsoft.com/office/drawing/2014/main" id="{00FD00FB-AA6F-4112-BD46-3BE2D261F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7" y="3148"/>
                <a:ext cx="34" cy="9"/>
              </a:xfrm>
              <a:custGeom>
                <a:avLst/>
                <a:gdLst>
                  <a:gd name="T0" fmla="*/ 3566126 w 21"/>
                  <a:gd name="T1" fmla="*/ 160064 h 6"/>
                  <a:gd name="T2" fmla="*/ 3566126 w 21"/>
                  <a:gd name="T3" fmla="*/ 0 h 6"/>
                  <a:gd name="T4" fmla="*/ 0 w 21"/>
                  <a:gd name="T5" fmla="*/ 59502 h 6"/>
                  <a:gd name="T6" fmla="*/ 0 w 21"/>
                  <a:gd name="T7" fmla="*/ 160064 h 6"/>
                  <a:gd name="T8" fmla="*/ 3566126 w 21"/>
                  <a:gd name="T9" fmla="*/ 160064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64" name="Freeform 43">
                <a:extLst>
                  <a:ext uri="{FF2B5EF4-FFF2-40B4-BE49-F238E27FC236}">
                    <a16:creationId xmlns:a16="http://schemas.microsoft.com/office/drawing/2014/main" id="{CF26822E-F0B2-40DD-81B3-B507BB945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9" y="3151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65" name="Freeform 44">
                <a:extLst>
                  <a:ext uri="{FF2B5EF4-FFF2-40B4-BE49-F238E27FC236}">
                    <a16:creationId xmlns:a16="http://schemas.microsoft.com/office/drawing/2014/main" id="{210749B0-52B9-49D1-BAE7-B1918EFAA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1" y="3157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66" name="Freeform 45">
                <a:extLst>
                  <a:ext uri="{FF2B5EF4-FFF2-40B4-BE49-F238E27FC236}">
                    <a16:creationId xmlns:a16="http://schemas.microsoft.com/office/drawing/2014/main" id="{556476B1-1699-4090-9380-FC88586CC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1" y="3159"/>
                <a:ext cx="35" cy="10"/>
              </a:xfrm>
              <a:custGeom>
                <a:avLst/>
                <a:gdLst>
                  <a:gd name="T0" fmla="*/ 2443154 w 22"/>
                  <a:gd name="T1" fmla="*/ 36073 h 7"/>
                  <a:gd name="T2" fmla="*/ 2443154 w 22"/>
                  <a:gd name="T3" fmla="*/ 0 h 7"/>
                  <a:gd name="T4" fmla="*/ 0 w 22"/>
                  <a:gd name="T5" fmla="*/ 16839 h 7"/>
                  <a:gd name="T6" fmla="*/ 0 w 22"/>
                  <a:gd name="T7" fmla="*/ 51533 h 7"/>
                  <a:gd name="T8" fmla="*/ 2443154 w 22"/>
                  <a:gd name="T9" fmla="*/ 36073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7"/>
                  <a:gd name="T17" fmla="*/ 22 w 22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7">
                    <a:moveTo>
                      <a:pt x="22" y="5"/>
                    </a:moveTo>
                    <a:lnTo>
                      <a:pt x="22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2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67" name="Freeform 46">
                <a:extLst>
                  <a:ext uri="{FF2B5EF4-FFF2-40B4-BE49-F238E27FC236}">
                    <a16:creationId xmlns:a16="http://schemas.microsoft.com/office/drawing/2014/main" id="{C9BC6349-0022-4566-8D54-6DE79A273C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2" y="3165"/>
                <a:ext cx="34" cy="7"/>
              </a:xfrm>
              <a:custGeom>
                <a:avLst/>
                <a:gdLst>
                  <a:gd name="T0" fmla="*/ 3566126 w 21"/>
                  <a:gd name="T1" fmla="*/ 23398 h 5"/>
                  <a:gd name="T2" fmla="*/ 3566126 w 21"/>
                  <a:gd name="T3" fmla="*/ 0 h 5"/>
                  <a:gd name="T4" fmla="*/ 0 w 21"/>
                  <a:gd name="T5" fmla="*/ 1 h 5"/>
                  <a:gd name="T6" fmla="*/ 0 w 21"/>
                  <a:gd name="T7" fmla="*/ 23398 h 5"/>
                  <a:gd name="T8" fmla="*/ 3566126 w 21"/>
                  <a:gd name="T9" fmla="*/ 23398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5"/>
                  <a:gd name="T17" fmla="*/ 21 w 2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5">
                    <a:moveTo>
                      <a:pt x="21" y="5"/>
                    </a:moveTo>
                    <a:lnTo>
                      <a:pt x="21" y="0"/>
                    </a:lnTo>
                    <a:lnTo>
                      <a:pt x="0" y="1"/>
                    </a:lnTo>
                    <a:lnTo>
                      <a:pt x="0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68" name="Freeform 47">
                <a:extLst>
                  <a:ext uri="{FF2B5EF4-FFF2-40B4-BE49-F238E27FC236}">
                    <a16:creationId xmlns:a16="http://schemas.microsoft.com/office/drawing/2014/main" id="{E61AF50D-88EC-4CDD-887D-4F9110725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1" y="3166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69" name="Freeform 48">
                <a:extLst>
                  <a:ext uri="{FF2B5EF4-FFF2-40B4-BE49-F238E27FC236}">
                    <a16:creationId xmlns:a16="http://schemas.microsoft.com/office/drawing/2014/main" id="{A2DAD7B8-8E68-4C66-A139-D4D6D372F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6" y="3172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70" name="Freeform 49">
                <a:extLst>
                  <a:ext uri="{FF2B5EF4-FFF2-40B4-BE49-F238E27FC236}">
                    <a16:creationId xmlns:a16="http://schemas.microsoft.com/office/drawing/2014/main" id="{E166B8AA-5C48-4FC9-A205-B321219E3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4" y="3174"/>
                <a:ext cx="37" cy="8"/>
              </a:xfrm>
              <a:custGeom>
                <a:avLst/>
                <a:gdLst>
                  <a:gd name="T0" fmla="*/ 3385767 w 23"/>
                  <a:gd name="T1" fmla="*/ 8457 h 6"/>
                  <a:gd name="T2" fmla="*/ 3385767 w 23"/>
                  <a:gd name="T3" fmla="*/ 0 h 6"/>
                  <a:gd name="T4" fmla="*/ 0 w 23"/>
                  <a:gd name="T5" fmla="*/ 2759 h 6"/>
                  <a:gd name="T6" fmla="*/ 0 w 23"/>
                  <a:gd name="T7" fmla="*/ 8457 h 6"/>
                  <a:gd name="T8" fmla="*/ 3385767 w 23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6"/>
                  <a:gd name="T17" fmla="*/ 23 w 23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6">
                    <a:moveTo>
                      <a:pt x="23" y="6"/>
                    </a:moveTo>
                    <a:lnTo>
                      <a:pt x="23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3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71" name="Freeform 50">
                <a:extLst>
                  <a:ext uri="{FF2B5EF4-FFF2-40B4-BE49-F238E27FC236}">
                    <a16:creationId xmlns:a16="http://schemas.microsoft.com/office/drawing/2014/main" id="{868D9090-4A05-458E-9BD9-7C330EAB5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4" y="3177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72" name="Freeform 51">
                <a:extLst>
                  <a:ext uri="{FF2B5EF4-FFF2-40B4-BE49-F238E27FC236}">
                    <a16:creationId xmlns:a16="http://schemas.microsoft.com/office/drawing/2014/main" id="{FDCBB760-F20E-4FA1-BFDB-528038C08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6" y="3182"/>
                <a:ext cx="34" cy="11"/>
              </a:xfrm>
              <a:custGeom>
                <a:avLst/>
                <a:gdLst>
                  <a:gd name="T0" fmla="*/ 3566126 w 21"/>
                  <a:gd name="T1" fmla="*/ 12422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2422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4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73" name="Freeform 52">
                <a:extLst>
                  <a:ext uri="{FF2B5EF4-FFF2-40B4-BE49-F238E27FC236}">
                    <a16:creationId xmlns:a16="http://schemas.microsoft.com/office/drawing/2014/main" id="{DD645B00-B4EA-4179-BB8B-29FE41FA7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7" y="3185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74" name="Freeform 53">
                <a:extLst>
                  <a:ext uri="{FF2B5EF4-FFF2-40B4-BE49-F238E27FC236}">
                    <a16:creationId xmlns:a16="http://schemas.microsoft.com/office/drawing/2014/main" id="{FF0EA757-6773-404F-A0E6-B8F3597FF8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9" y="3191"/>
                <a:ext cx="34" cy="8"/>
              </a:xfrm>
              <a:custGeom>
                <a:avLst/>
                <a:gdLst>
                  <a:gd name="T0" fmla="*/ 3566126 w 21"/>
                  <a:gd name="T1" fmla="*/ 8457 h 6"/>
                  <a:gd name="T2" fmla="*/ 3566126 w 21"/>
                  <a:gd name="T3" fmla="*/ 0 h 6"/>
                  <a:gd name="T4" fmla="*/ 0 w 21"/>
                  <a:gd name="T5" fmla="*/ 2759 h 6"/>
                  <a:gd name="T6" fmla="*/ 0 w 21"/>
                  <a:gd name="T7" fmla="*/ 8457 h 6"/>
                  <a:gd name="T8" fmla="*/ 3566126 w 21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75" name="Freeform 54">
                <a:extLst>
                  <a:ext uri="{FF2B5EF4-FFF2-40B4-BE49-F238E27FC236}">
                    <a16:creationId xmlns:a16="http://schemas.microsoft.com/office/drawing/2014/main" id="{8B71AF50-9589-41AD-85AA-3AE056F11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3193"/>
                <a:ext cx="34" cy="10"/>
              </a:xfrm>
              <a:custGeom>
                <a:avLst/>
                <a:gdLst>
                  <a:gd name="T0" fmla="*/ 3566126 w 21"/>
                  <a:gd name="T1" fmla="*/ 36073 h 7"/>
                  <a:gd name="T2" fmla="*/ 3566126 w 21"/>
                  <a:gd name="T3" fmla="*/ 0 h 7"/>
                  <a:gd name="T4" fmla="*/ 0 w 21"/>
                  <a:gd name="T5" fmla="*/ 16839 h 7"/>
                  <a:gd name="T6" fmla="*/ 0 w 21"/>
                  <a:gd name="T7" fmla="*/ 51533 h 7"/>
                  <a:gd name="T8" fmla="*/ 3566126 w 21"/>
                  <a:gd name="T9" fmla="*/ 36073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21" y="5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76" name="Rectangle 55">
                <a:extLst>
                  <a:ext uri="{FF2B5EF4-FFF2-40B4-BE49-F238E27FC236}">
                    <a16:creationId xmlns:a16="http://schemas.microsoft.com/office/drawing/2014/main" id="{9A8952CD-4BBD-4894-8AFF-84D653E15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1" y="3199"/>
                <a:ext cx="3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77" name="Freeform 56">
                <a:extLst>
                  <a:ext uri="{FF2B5EF4-FFF2-40B4-BE49-F238E27FC236}">
                    <a16:creationId xmlns:a16="http://schemas.microsoft.com/office/drawing/2014/main" id="{31E56E72-758D-4876-B97B-4CAD83FC82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7" y="3200"/>
                <a:ext cx="19" cy="8"/>
              </a:xfrm>
              <a:custGeom>
                <a:avLst/>
                <a:gdLst>
                  <a:gd name="T0" fmla="*/ 1146834 w 12"/>
                  <a:gd name="T1" fmla="*/ 8457 h 6"/>
                  <a:gd name="T2" fmla="*/ 1146834 w 12"/>
                  <a:gd name="T3" fmla="*/ 0 h 6"/>
                  <a:gd name="T4" fmla="*/ 0 w 12"/>
                  <a:gd name="T5" fmla="*/ 2759 h 6"/>
                  <a:gd name="T6" fmla="*/ 0 w 12"/>
                  <a:gd name="T7" fmla="*/ 8457 h 6"/>
                  <a:gd name="T8" fmla="*/ 1146834 w 12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6"/>
                  <a:gd name="T17" fmla="*/ 12 w 12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6">
                    <a:moveTo>
                      <a:pt x="12" y="6"/>
                    </a:moveTo>
                    <a:lnTo>
                      <a:pt x="1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78" name="Freeform 57">
                <a:extLst>
                  <a:ext uri="{FF2B5EF4-FFF2-40B4-BE49-F238E27FC236}">
                    <a16:creationId xmlns:a16="http://schemas.microsoft.com/office/drawing/2014/main" id="{954352BE-ABA8-4E59-BAFC-BFABA1A47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3180"/>
                <a:ext cx="65" cy="47"/>
              </a:xfrm>
              <a:custGeom>
                <a:avLst/>
                <a:gdLst>
                  <a:gd name="T0" fmla="*/ 7122988 w 40"/>
                  <a:gd name="T1" fmla="*/ 0 h 35"/>
                  <a:gd name="T2" fmla="*/ 5912806 w 40"/>
                  <a:gd name="T3" fmla="*/ 30757 h 35"/>
                  <a:gd name="T4" fmla="*/ 7467231 w 40"/>
                  <a:gd name="T5" fmla="*/ 55463 h 35"/>
                  <a:gd name="T6" fmla="*/ 0 w 40"/>
                  <a:gd name="T7" fmla="*/ 32977 h 35"/>
                  <a:gd name="T8" fmla="*/ 7122988 w 40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35"/>
                  <a:gd name="T17" fmla="*/ 40 w 40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35">
                    <a:moveTo>
                      <a:pt x="38" y="0"/>
                    </a:moveTo>
                    <a:lnTo>
                      <a:pt x="32" y="19"/>
                    </a:lnTo>
                    <a:lnTo>
                      <a:pt x="40" y="35"/>
                    </a:lnTo>
                    <a:lnTo>
                      <a:pt x="0" y="2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79" name="Rectangle 58">
                <a:extLst>
                  <a:ext uri="{FF2B5EF4-FFF2-40B4-BE49-F238E27FC236}">
                    <a16:creationId xmlns:a16="http://schemas.microsoft.com/office/drawing/2014/main" id="{DD424BA8-139D-4DA3-A9A5-F75D4EF06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044"/>
                <a:ext cx="24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80" name="Rectangle 59">
                <a:extLst>
                  <a:ext uri="{FF2B5EF4-FFF2-40B4-BE49-F238E27FC236}">
                    <a16:creationId xmlns:a16="http://schemas.microsoft.com/office/drawing/2014/main" id="{4F894DC7-0D63-47B6-AB73-44A242902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023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Data</a:t>
                </a:r>
                <a:endParaRPr lang="en-US" altLang="en-US" sz="2700" b="1"/>
              </a:p>
            </p:txBody>
          </p:sp>
        </p:grpSp>
        <p:grpSp>
          <p:nvGrpSpPr>
            <p:cNvPr id="48159" name="Group 60">
              <a:extLst>
                <a:ext uri="{FF2B5EF4-FFF2-40B4-BE49-F238E27FC236}">
                  <a16:creationId xmlns:a16="http://schemas.microsoft.com/office/drawing/2014/main" id="{49D990D0-EF8C-40F3-B5F9-7088EB209B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1629" y="3447678"/>
              <a:ext cx="1790700" cy="246062"/>
              <a:chOff x="2046" y="3423"/>
              <a:chExt cx="1505" cy="206"/>
            </a:xfrm>
          </p:grpSpPr>
          <p:sp>
            <p:nvSpPr>
              <p:cNvPr id="48230" name="Rectangle 61">
                <a:extLst>
                  <a:ext uri="{FF2B5EF4-FFF2-40B4-BE49-F238E27FC236}">
                    <a16:creationId xmlns:a16="http://schemas.microsoft.com/office/drawing/2014/main" id="{76A5E751-86C1-4F43-97D1-0EC364B87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" y="3559"/>
                <a:ext cx="21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31" name="Freeform 62">
                <a:extLst>
                  <a:ext uri="{FF2B5EF4-FFF2-40B4-BE49-F238E27FC236}">
                    <a16:creationId xmlns:a16="http://schemas.microsoft.com/office/drawing/2014/main" id="{C8D732B8-5E49-4DA4-9518-5A54E2115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6" y="3517"/>
                <a:ext cx="34" cy="10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49094 h 7"/>
                  <a:gd name="T4" fmla="*/ 3566126 w 21"/>
                  <a:gd name="T5" fmla="*/ 51533 h 7"/>
                  <a:gd name="T6" fmla="*/ 3566126 w 21"/>
                  <a:gd name="T7" fmla="*/ 16839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6"/>
                    </a:lnTo>
                    <a:lnTo>
                      <a:pt x="21" y="7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32" name="Freeform 63">
                <a:extLst>
                  <a:ext uri="{FF2B5EF4-FFF2-40B4-BE49-F238E27FC236}">
                    <a16:creationId xmlns:a16="http://schemas.microsoft.com/office/drawing/2014/main" id="{CEE03BD9-CD7C-4422-B0EE-3986752AF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5" y="3523"/>
                <a:ext cx="34" cy="9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1549 h 7"/>
                  <a:gd name="T4" fmla="*/ 3566126 w 21"/>
                  <a:gd name="T5" fmla="*/ 3664 h 7"/>
                  <a:gd name="T6" fmla="*/ 3566126 w 21"/>
                  <a:gd name="T7" fmla="*/ 1205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3"/>
                    </a:lnTo>
                    <a:lnTo>
                      <a:pt x="21" y="7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33" name="Freeform 64">
                <a:extLst>
                  <a:ext uri="{FF2B5EF4-FFF2-40B4-BE49-F238E27FC236}">
                    <a16:creationId xmlns:a16="http://schemas.microsoft.com/office/drawing/2014/main" id="{C8689E9C-5A20-411C-8AC5-5AA27648F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3" y="3526"/>
                <a:ext cx="34" cy="9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2561 h 7"/>
                  <a:gd name="T4" fmla="*/ 3566126 w 21"/>
                  <a:gd name="T5" fmla="*/ 3664 h 7"/>
                  <a:gd name="T6" fmla="*/ 3566126 w 21"/>
                  <a:gd name="T7" fmla="*/ 1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5"/>
                    </a:lnTo>
                    <a:lnTo>
                      <a:pt x="21" y="7"/>
                    </a:lnTo>
                    <a:lnTo>
                      <a:pt x="2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34" name="Freeform 65">
                <a:extLst>
                  <a:ext uri="{FF2B5EF4-FFF2-40B4-BE49-F238E27FC236}">
                    <a16:creationId xmlns:a16="http://schemas.microsoft.com/office/drawing/2014/main" id="{EAC15234-D008-49DE-9076-4367A8004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1" y="3530"/>
                <a:ext cx="36" cy="10"/>
              </a:xfrm>
              <a:custGeom>
                <a:avLst/>
                <a:gdLst>
                  <a:gd name="T0" fmla="*/ 0 w 22"/>
                  <a:gd name="T1" fmla="*/ 0 h 8"/>
                  <a:gd name="T2" fmla="*/ 0 w 22"/>
                  <a:gd name="T3" fmla="*/ 1454 h 8"/>
                  <a:gd name="T4" fmla="*/ 4918199 w 22"/>
                  <a:gd name="T5" fmla="*/ 2091 h 8"/>
                  <a:gd name="T6" fmla="*/ 4918199 w 22"/>
                  <a:gd name="T7" fmla="*/ 661 h 8"/>
                  <a:gd name="T8" fmla="*/ 0 w 22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8"/>
                  <a:gd name="T17" fmla="*/ 22 w 22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8">
                    <a:moveTo>
                      <a:pt x="0" y="0"/>
                    </a:moveTo>
                    <a:lnTo>
                      <a:pt x="0" y="6"/>
                    </a:lnTo>
                    <a:lnTo>
                      <a:pt x="22" y="8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35" name="Freeform 66">
                <a:extLst>
                  <a:ext uri="{FF2B5EF4-FFF2-40B4-BE49-F238E27FC236}">
                    <a16:creationId xmlns:a16="http://schemas.microsoft.com/office/drawing/2014/main" id="{67CAA66C-BCC8-4A00-8636-5901D4069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" y="3535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4905 h 6"/>
                  <a:gd name="T4" fmla="*/ 3566126 w 21"/>
                  <a:gd name="T5" fmla="*/ 8457 h 6"/>
                  <a:gd name="T6" fmla="*/ 3566126 w 21"/>
                  <a:gd name="T7" fmla="*/ 0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4"/>
                    </a:lnTo>
                    <a:lnTo>
                      <a:pt x="21" y="6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36" name="Freeform 67">
                <a:extLst>
                  <a:ext uri="{FF2B5EF4-FFF2-40B4-BE49-F238E27FC236}">
                    <a16:creationId xmlns:a16="http://schemas.microsoft.com/office/drawing/2014/main" id="{EEE3B763-6329-452A-844B-AE37061F22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" y="3538"/>
                <a:ext cx="34" cy="11"/>
              </a:xfrm>
              <a:custGeom>
                <a:avLst/>
                <a:gdLst>
                  <a:gd name="T0" fmla="*/ 0 w 21"/>
                  <a:gd name="T1" fmla="*/ 0 h 8"/>
                  <a:gd name="T2" fmla="*/ 0 w 21"/>
                  <a:gd name="T3" fmla="*/ 17080 h 8"/>
                  <a:gd name="T4" fmla="*/ 3566126 w 21"/>
                  <a:gd name="T5" fmla="*/ 23485 h 8"/>
                  <a:gd name="T6" fmla="*/ 3566126 w 21"/>
                  <a:gd name="T7" fmla="*/ 6570 h 8"/>
                  <a:gd name="T8" fmla="*/ 0 w 21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0" y="0"/>
                    </a:moveTo>
                    <a:lnTo>
                      <a:pt x="0" y="6"/>
                    </a:lnTo>
                    <a:lnTo>
                      <a:pt x="21" y="8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37" name="Freeform 68">
                <a:extLst>
                  <a:ext uri="{FF2B5EF4-FFF2-40B4-BE49-F238E27FC236}">
                    <a16:creationId xmlns:a16="http://schemas.microsoft.com/office/drawing/2014/main" id="{6AEAF4B5-2C39-411E-AC57-E55645534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8" y="3543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4905 h 6"/>
                  <a:gd name="T4" fmla="*/ 3566126 w 21"/>
                  <a:gd name="T5" fmla="*/ 8457 h 6"/>
                  <a:gd name="T6" fmla="*/ 3566126 w 21"/>
                  <a:gd name="T7" fmla="*/ 0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4"/>
                    </a:lnTo>
                    <a:lnTo>
                      <a:pt x="21" y="6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38" name="Freeform 69">
                <a:extLst>
                  <a:ext uri="{FF2B5EF4-FFF2-40B4-BE49-F238E27FC236}">
                    <a16:creationId xmlns:a16="http://schemas.microsoft.com/office/drawing/2014/main" id="{77C59DA7-3236-429F-85FD-374A271EF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6" y="3546"/>
                <a:ext cx="36" cy="8"/>
              </a:xfrm>
              <a:custGeom>
                <a:avLst/>
                <a:gdLst>
                  <a:gd name="T0" fmla="*/ 0 w 22"/>
                  <a:gd name="T1" fmla="*/ 0 h 6"/>
                  <a:gd name="T2" fmla="*/ 0 w 22"/>
                  <a:gd name="T3" fmla="*/ 8457 h 6"/>
                  <a:gd name="T4" fmla="*/ 4918199 w 22"/>
                  <a:gd name="T5" fmla="*/ 8457 h 6"/>
                  <a:gd name="T6" fmla="*/ 4918199 w 22"/>
                  <a:gd name="T7" fmla="*/ 2759 h 6"/>
                  <a:gd name="T8" fmla="*/ 0 w 22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6"/>
                  <a:gd name="T17" fmla="*/ 22 w 22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6">
                    <a:moveTo>
                      <a:pt x="0" y="0"/>
                    </a:moveTo>
                    <a:lnTo>
                      <a:pt x="0" y="6"/>
                    </a:lnTo>
                    <a:lnTo>
                      <a:pt x="22" y="6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39" name="Freeform 70">
                <a:extLst>
                  <a:ext uri="{FF2B5EF4-FFF2-40B4-BE49-F238E27FC236}">
                    <a16:creationId xmlns:a16="http://schemas.microsoft.com/office/drawing/2014/main" id="{8A3641B6-D281-43E6-818E-65C449179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5" y="3554"/>
                <a:ext cx="34" cy="10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36073 h 7"/>
                  <a:gd name="T4" fmla="*/ 3566126 w 21"/>
                  <a:gd name="T5" fmla="*/ 51533 h 7"/>
                  <a:gd name="T6" fmla="*/ 3566126 w 21"/>
                  <a:gd name="T7" fmla="*/ 16839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5"/>
                    </a:lnTo>
                    <a:lnTo>
                      <a:pt x="21" y="7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40" name="Freeform 71">
                <a:extLst>
                  <a:ext uri="{FF2B5EF4-FFF2-40B4-BE49-F238E27FC236}">
                    <a16:creationId xmlns:a16="http://schemas.microsoft.com/office/drawing/2014/main" id="{1CCF2057-C827-424E-ACD0-93211734F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" y="3558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8457 h 6"/>
                  <a:gd name="T4" fmla="*/ 3566126 w 21"/>
                  <a:gd name="T5" fmla="*/ 8457 h 6"/>
                  <a:gd name="T6" fmla="*/ 3566126 w 21"/>
                  <a:gd name="T7" fmla="*/ 2759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6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41" name="Freeform 72">
                <a:extLst>
                  <a:ext uri="{FF2B5EF4-FFF2-40B4-BE49-F238E27FC236}">
                    <a16:creationId xmlns:a16="http://schemas.microsoft.com/office/drawing/2014/main" id="{E9604662-6C40-4BFE-9094-6A9EE9ABDA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1" y="3561"/>
                <a:ext cx="34" cy="11"/>
              </a:xfrm>
              <a:custGeom>
                <a:avLst/>
                <a:gdLst>
                  <a:gd name="T0" fmla="*/ 0 w 21"/>
                  <a:gd name="T1" fmla="*/ 0 h 8"/>
                  <a:gd name="T2" fmla="*/ 0 w 21"/>
                  <a:gd name="T3" fmla="*/ 17080 h 8"/>
                  <a:gd name="T4" fmla="*/ 3566126 w 21"/>
                  <a:gd name="T5" fmla="*/ 23485 h 8"/>
                  <a:gd name="T6" fmla="*/ 3566126 w 21"/>
                  <a:gd name="T7" fmla="*/ 6570 h 8"/>
                  <a:gd name="T8" fmla="*/ 0 w 21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0" y="0"/>
                    </a:moveTo>
                    <a:lnTo>
                      <a:pt x="0" y="6"/>
                    </a:lnTo>
                    <a:lnTo>
                      <a:pt x="21" y="8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42" name="Freeform 73">
                <a:extLst>
                  <a:ext uri="{FF2B5EF4-FFF2-40B4-BE49-F238E27FC236}">
                    <a16:creationId xmlns:a16="http://schemas.microsoft.com/office/drawing/2014/main" id="{43E78AE1-F5BC-485F-9D61-29F1FC68F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1" y="3566"/>
                <a:ext cx="34" cy="9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160064 h 6"/>
                  <a:gd name="T4" fmla="*/ 3566126 w 21"/>
                  <a:gd name="T5" fmla="*/ 160064 h 6"/>
                  <a:gd name="T6" fmla="*/ 3566126 w 21"/>
                  <a:gd name="T7" fmla="*/ 59502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6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43" name="Freeform 74">
                <a:extLst>
                  <a:ext uri="{FF2B5EF4-FFF2-40B4-BE49-F238E27FC236}">
                    <a16:creationId xmlns:a16="http://schemas.microsoft.com/office/drawing/2014/main" id="{3FCA7FC5-41FC-4E7C-A87D-419A9F18D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3" y="3572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4905 h 6"/>
                  <a:gd name="T4" fmla="*/ 3566126 w 21"/>
                  <a:gd name="T5" fmla="*/ 8457 h 6"/>
                  <a:gd name="T6" fmla="*/ 3566126 w 21"/>
                  <a:gd name="T7" fmla="*/ 0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4"/>
                    </a:lnTo>
                    <a:lnTo>
                      <a:pt x="21" y="6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44" name="Freeform 75">
                <a:extLst>
                  <a:ext uri="{FF2B5EF4-FFF2-40B4-BE49-F238E27FC236}">
                    <a16:creationId xmlns:a16="http://schemas.microsoft.com/office/drawing/2014/main" id="{5F919D41-9994-464A-A6F3-CD31E3ACD7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1" y="3575"/>
                <a:ext cx="31" cy="10"/>
              </a:xfrm>
              <a:custGeom>
                <a:avLst/>
                <a:gdLst>
                  <a:gd name="T0" fmla="*/ 0 w 19"/>
                  <a:gd name="T1" fmla="*/ 0 h 8"/>
                  <a:gd name="T2" fmla="*/ 0 w 19"/>
                  <a:gd name="T3" fmla="*/ 930 h 8"/>
                  <a:gd name="T4" fmla="*/ 3933182 w 19"/>
                  <a:gd name="T5" fmla="*/ 2091 h 8"/>
                  <a:gd name="T6" fmla="*/ 3933182 w 19"/>
                  <a:gd name="T7" fmla="*/ 661 h 8"/>
                  <a:gd name="T8" fmla="*/ 0 w 19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8"/>
                  <a:gd name="T17" fmla="*/ 19 w 19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8">
                    <a:moveTo>
                      <a:pt x="0" y="0"/>
                    </a:moveTo>
                    <a:lnTo>
                      <a:pt x="0" y="4"/>
                    </a:lnTo>
                    <a:lnTo>
                      <a:pt x="19" y="8"/>
                    </a:lnTo>
                    <a:lnTo>
                      <a:pt x="19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45" name="Freeform 76">
                <a:extLst>
                  <a:ext uri="{FF2B5EF4-FFF2-40B4-BE49-F238E27FC236}">
                    <a16:creationId xmlns:a16="http://schemas.microsoft.com/office/drawing/2014/main" id="{43F2B01F-2DE7-41CC-BEC7-947B95B06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6" y="3577"/>
                <a:ext cx="38" cy="11"/>
              </a:xfrm>
              <a:custGeom>
                <a:avLst/>
                <a:gdLst>
                  <a:gd name="T0" fmla="*/ 0 w 23"/>
                  <a:gd name="T1" fmla="*/ 0 h 8"/>
                  <a:gd name="T2" fmla="*/ 0 w 23"/>
                  <a:gd name="T3" fmla="*/ 17080 h 8"/>
                  <a:gd name="T4" fmla="*/ 6518827 w 23"/>
                  <a:gd name="T5" fmla="*/ 23485 h 8"/>
                  <a:gd name="T6" fmla="*/ 6518827 w 23"/>
                  <a:gd name="T7" fmla="*/ 6570 h 8"/>
                  <a:gd name="T8" fmla="*/ 0 w 2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8"/>
                  <a:gd name="T17" fmla="*/ 23 w 2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8">
                    <a:moveTo>
                      <a:pt x="0" y="0"/>
                    </a:moveTo>
                    <a:lnTo>
                      <a:pt x="0" y="6"/>
                    </a:lnTo>
                    <a:lnTo>
                      <a:pt x="23" y="8"/>
                    </a:lnTo>
                    <a:lnTo>
                      <a:pt x="2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46" name="Freeform 77">
                <a:extLst>
                  <a:ext uri="{FF2B5EF4-FFF2-40B4-BE49-F238E27FC236}">
                    <a16:creationId xmlns:a16="http://schemas.microsoft.com/office/drawing/2014/main" id="{FA6E8418-DD10-4C76-ADFF-C9FEC7239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8" y="3583"/>
                <a:ext cx="36" cy="9"/>
              </a:xfrm>
              <a:custGeom>
                <a:avLst/>
                <a:gdLst>
                  <a:gd name="T0" fmla="*/ 0 w 22"/>
                  <a:gd name="T1" fmla="*/ 0 h 7"/>
                  <a:gd name="T2" fmla="*/ 0 w 22"/>
                  <a:gd name="T3" fmla="*/ 3293 h 7"/>
                  <a:gd name="T4" fmla="*/ 4918199 w 22"/>
                  <a:gd name="T5" fmla="*/ 3664 h 7"/>
                  <a:gd name="T6" fmla="*/ 4918199 w 22"/>
                  <a:gd name="T7" fmla="*/ 1205 h 7"/>
                  <a:gd name="T8" fmla="*/ 0 w 22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7"/>
                  <a:gd name="T17" fmla="*/ 22 w 22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7">
                    <a:moveTo>
                      <a:pt x="0" y="0"/>
                    </a:moveTo>
                    <a:lnTo>
                      <a:pt x="0" y="6"/>
                    </a:lnTo>
                    <a:lnTo>
                      <a:pt x="22" y="7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47" name="Freeform 78">
                <a:extLst>
                  <a:ext uri="{FF2B5EF4-FFF2-40B4-BE49-F238E27FC236}">
                    <a16:creationId xmlns:a16="http://schemas.microsoft.com/office/drawing/2014/main" id="{274642ED-9001-4F1A-9A96-05117AEBD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8" y="3588"/>
                <a:ext cx="34" cy="7"/>
              </a:xfrm>
              <a:custGeom>
                <a:avLst/>
                <a:gdLst>
                  <a:gd name="T0" fmla="*/ 0 w 21"/>
                  <a:gd name="T1" fmla="*/ 0 h 5"/>
                  <a:gd name="T2" fmla="*/ 0 w 21"/>
                  <a:gd name="T3" fmla="*/ 12464 h 5"/>
                  <a:gd name="T4" fmla="*/ 3566126 w 21"/>
                  <a:gd name="T5" fmla="*/ 23398 h 5"/>
                  <a:gd name="T6" fmla="*/ 3566126 w 21"/>
                  <a:gd name="T7" fmla="*/ 0 h 5"/>
                  <a:gd name="T8" fmla="*/ 0 w 21"/>
                  <a:gd name="T9" fmla="*/ 0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5"/>
                  <a:gd name="T17" fmla="*/ 21 w 2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5">
                    <a:moveTo>
                      <a:pt x="0" y="0"/>
                    </a:moveTo>
                    <a:lnTo>
                      <a:pt x="0" y="3"/>
                    </a:lnTo>
                    <a:lnTo>
                      <a:pt x="21" y="5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48" name="Freeform 79">
                <a:extLst>
                  <a:ext uri="{FF2B5EF4-FFF2-40B4-BE49-F238E27FC236}">
                    <a16:creationId xmlns:a16="http://schemas.microsoft.com/office/drawing/2014/main" id="{17354E15-BE96-441B-A184-B844BAF5C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6" y="3591"/>
                <a:ext cx="34" cy="9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2561 h 7"/>
                  <a:gd name="T4" fmla="*/ 3566126 w 21"/>
                  <a:gd name="T5" fmla="*/ 3664 h 7"/>
                  <a:gd name="T6" fmla="*/ 3566126 w 21"/>
                  <a:gd name="T7" fmla="*/ 1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5"/>
                    </a:lnTo>
                    <a:lnTo>
                      <a:pt x="21" y="7"/>
                    </a:lnTo>
                    <a:lnTo>
                      <a:pt x="2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49" name="Freeform 80">
                <a:extLst>
                  <a:ext uri="{FF2B5EF4-FFF2-40B4-BE49-F238E27FC236}">
                    <a16:creationId xmlns:a16="http://schemas.microsoft.com/office/drawing/2014/main" id="{A2933BE9-80A8-40A6-BA24-88CF46EC1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" y="3595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8457 h 6"/>
                  <a:gd name="T4" fmla="*/ 3566126 w 21"/>
                  <a:gd name="T5" fmla="*/ 8457 h 6"/>
                  <a:gd name="T6" fmla="*/ 3566126 w 21"/>
                  <a:gd name="T7" fmla="*/ 2759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6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0" name="Freeform 81">
                <a:extLst>
                  <a:ext uri="{FF2B5EF4-FFF2-40B4-BE49-F238E27FC236}">
                    <a16:creationId xmlns:a16="http://schemas.microsoft.com/office/drawing/2014/main" id="{DDEFD458-583A-4EA5-92F0-691B78CC2E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3" y="3598"/>
                <a:ext cx="36" cy="11"/>
              </a:xfrm>
              <a:custGeom>
                <a:avLst/>
                <a:gdLst>
                  <a:gd name="T0" fmla="*/ 0 w 22"/>
                  <a:gd name="T1" fmla="*/ 0 h 8"/>
                  <a:gd name="T2" fmla="*/ 0 w 22"/>
                  <a:gd name="T3" fmla="*/ 17080 h 8"/>
                  <a:gd name="T4" fmla="*/ 4918199 w 22"/>
                  <a:gd name="T5" fmla="*/ 23485 h 8"/>
                  <a:gd name="T6" fmla="*/ 4918199 w 22"/>
                  <a:gd name="T7" fmla="*/ 6570 h 8"/>
                  <a:gd name="T8" fmla="*/ 0 w 22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8"/>
                  <a:gd name="T17" fmla="*/ 22 w 22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8">
                    <a:moveTo>
                      <a:pt x="0" y="0"/>
                    </a:moveTo>
                    <a:lnTo>
                      <a:pt x="0" y="6"/>
                    </a:lnTo>
                    <a:lnTo>
                      <a:pt x="22" y="8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1" name="Rectangle 82">
                <a:extLst>
                  <a:ext uri="{FF2B5EF4-FFF2-40B4-BE49-F238E27FC236}">
                    <a16:creationId xmlns:a16="http://schemas.microsoft.com/office/drawing/2014/main" id="{246B036F-B3ED-4230-8E5E-963176926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3" y="3603"/>
                <a:ext cx="1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52" name="Freeform 83">
                <a:extLst>
                  <a:ext uri="{FF2B5EF4-FFF2-40B4-BE49-F238E27FC236}">
                    <a16:creationId xmlns:a16="http://schemas.microsoft.com/office/drawing/2014/main" id="{3FAF2613-C84A-4AA9-968B-9BC28CD4A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6" y="3583"/>
                <a:ext cx="65" cy="46"/>
              </a:xfrm>
              <a:custGeom>
                <a:avLst/>
                <a:gdLst>
                  <a:gd name="T0" fmla="*/ 0 w 40"/>
                  <a:gd name="T1" fmla="*/ 64729 h 34"/>
                  <a:gd name="T2" fmla="*/ 1126276 w 40"/>
                  <a:gd name="T3" fmla="*/ 32534 h 34"/>
                  <a:gd name="T4" fmla="*/ 343860 w 40"/>
                  <a:gd name="T5" fmla="*/ 0 h 34"/>
                  <a:gd name="T6" fmla="*/ 7467231 w 40"/>
                  <a:gd name="T7" fmla="*/ 36761 h 34"/>
                  <a:gd name="T8" fmla="*/ 0 w 40"/>
                  <a:gd name="T9" fmla="*/ 64729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34"/>
                  <a:gd name="T17" fmla="*/ 40 w 40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34">
                    <a:moveTo>
                      <a:pt x="0" y="34"/>
                    </a:moveTo>
                    <a:lnTo>
                      <a:pt x="6" y="17"/>
                    </a:lnTo>
                    <a:lnTo>
                      <a:pt x="2" y="0"/>
                    </a:lnTo>
                    <a:lnTo>
                      <a:pt x="40" y="19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3" name="Rectangle 84">
                <a:extLst>
                  <a:ext uri="{FF2B5EF4-FFF2-40B4-BE49-F238E27FC236}">
                    <a16:creationId xmlns:a16="http://schemas.microsoft.com/office/drawing/2014/main" id="{E7006D2A-4F22-42F5-B340-73E0F5B26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444"/>
                <a:ext cx="243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54" name="Rectangle 85">
                <a:extLst>
                  <a:ext uri="{FF2B5EF4-FFF2-40B4-BE49-F238E27FC236}">
                    <a16:creationId xmlns:a16="http://schemas.microsoft.com/office/drawing/2014/main" id="{570946CE-3C67-45E7-9A7D-AB8201529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423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Data</a:t>
                </a:r>
                <a:endParaRPr lang="en-US" altLang="en-US" sz="2700" b="1"/>
              </a:p>
            </p:txBody>
          </p:sp>
        </p:grpSp>
        <p:sp>
          <p:nvSpPr>
            <p:cNvPr id="48160" name="Rectangle 86">
              <a:extLst>
                <a:ext uri="{FF2B5EF4-FFF2-40B4-BE49-F238E27FC236}">
                  <a16:creationId xmlns:a16="http://schemas.microsoft.com/office/drawing/2014/main" id="{683960CE-CE23-4428-8D6A-3A292A362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41" y="525090"/>
              <a:ext cx="56197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7137" name="Rectangle 87">
              <a:extLst>
                <a:ext uri="{FF2B5EF4-FFF2-40B4-BE49-F238E27FC236}">
                  <a16:creationId xmlns:a16="http://schemas.microsoft.com/office/drawing/2014/main" id="{5E6ED4F2-C3D2-41CF-93F6-110E71CAE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316" y="458416"/>
              <a:ext cx="509587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>
                  <a:solidFill>
                    <a:schemeClr val="tx2"/>
                  </a:solidFill>
                </a:rPr>
                <a:t>Server</a:t>
              </a:r>
              <a:endParaRPr lang="en-US" altLang="x-none" sz="2100" b="1">
                <a:solidFill>
                  <a:schemeClr val="tx2"/>
                </a:solidFill>
              </a:endParaRPr>
            </a:p>
          </p:txBody>
        </p:sp>
        <p:sp>
          <p:nvSpPr>
            <p:cNvPr id="48162" name="Rectangle 88">
              <a:extLst>
                <a:ext uri="{FF2B5EF4-FFF2-40B4-BE49-F238E27FC236}">
                  <a16:creationId xmlns:a16="http://schemas.microsoft.com/office/drawing/2014/main" id="{52DA6D2D-A5D0-44C3-8D3D-1364E8EC4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766" y="1866528"/>
              <a:ext cx="53022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7139" name="Rectangle 89">
              <a:extLst>
                <a:ext uri="{FF2B5EF4-FFF2-40B4-BE49-F238E27FC236}">
                  <a16:creationId xmlns:a16="http://schemas.microsoft.com/office/drawing/2014/main" id="{634AC641-AE6F-4746-BF2D-17026A476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766" y="1852241"/>
              <a:ext cx="441325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>
                  <a:solidFill>
                    <a:schemeClr val="tx2"/>
                  </a:solidFill>
                </a:rPr>
                <a:t>Client</a:t>
              </a:r>
              <a:endParaRPr lang="en-US" altLang="x-none" sz="2100" b="1">
                <a:solidFill>
                  <a:schemeClr val="tx2"/>
                </a:solidFill>
              </a:endParaRPr>
            </a:p>
          </p:txBody>
        </p:sp>
        <p:sp>
          <p:nvSpPr>
            <p:cNvPr id="48164" name="Rectangle 90">
              <a:extLst>
                <a:ext uri="{FF2B5EF4-FFF2-40B4-BE49-F238E27FC236}">
                  <a16:creationId xmlns:a16="http://schemas.microsoft.com/office/drawing/2014/main" id="{54A683B9-5053-4A1D-9697-1E55DF03F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266" y="1637928"/>
              <a:ext cx="844550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8165" name="Rectangle 91">
              <a:extLst>
                <a:ext uri="{FF2B5EF4-FFF2-40B4-BE49-F238E27FC236}">
                  <a16:creationId xmlns:a16="http://schemas.microsoft.com/office/drawing/2014/main" id="{A8E5F0DE-8E2A-4222-8D0C-EC44D1EF2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266" y="1633165"/>
              <a:ext cx="460375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listen()</a:t>
              </a:r>
              <a:endParaRPr lang="en-US" altLang="en-US" sz="2400" b="1"/>
            </a:p>
          </p:txBody>
        </p:sp>
        <p:sp>
          <p:nvSpPr>
            <p:cNvPr id="48166" name="Line 92">
              <a:extLst>
                <a:ext uri="{FF2B5EF4-FFF2-40B4-BE49-F238E27FC236}">
                  <a16:creationId xmlns:a16="http://schemas.microsoft.com/office/drawing/2014/main" id="{9C3F26E1-5FA8-4325-A3FF-B3FA371DD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341" y="1425203"/>
              <a:ext cx="3175" cy="96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7" name="Freeform 93">
              <a:extLst>
                <a:ext uri="{FF2B5EF4-FFF2-40B4-BE49-F238E27FC236}">
                  <a16:creationId xmlns:a16="http://schemas.microsoft.com/office/drawing/2014/main" id="{B0C92317-8570-4EFE-990E-D98017375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7591" y="1502990"/>
              <a:ext cx="65088" cy="61913"/>
            </a:xfrm>
            <a:custGeom>
              <a:avLst/>
              <a:gdLst>
                <a:gd name="T0" fmla="*/ 0 w 34"/>
                <a:gd name="T1" fmla="*/ 0 h 38"/>
                <a:gd name="T2" fmla="*/ 2147483646 w 34"/>
                <a:gd name="T3" fmla="*/ 2147483646 h 38"/>
                <a:gd name="T4" fmla="*/ 2147483646 w 34"/>
                <a:gd name="T5" fmla="*/ 0 h 38"/>
                <a:gd name="T6" fmla="*/ 2147483646 w 34"/>
                <a:gd name="T7" fmla="*/ 2147483646 h 38"/>
                <a:gd name="T8" fmla="*/ 0 w 34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8"/>
                <a:gd name="T17" fmla="*/ 34 w 34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8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8" name="Line 94">
              <a:extLst>
                <a:ext uri="{FF2B5EF4-FFF2-40B4-BE49-F238E27FC236}">
                  <a16:creationId xmlns:a16="http://schemas.microsoft.com/office/drawing/2014/main" id="{D9F8CAF8-A584-4046-9DF9-39D75FD60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341" y="1837953"/>
              <a:ext cx="3175" cy="95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9" name="Freeform 95">
              <a:extLst>
                <a:ext uri="{FF2B5EF4-FFF2-40B4-BE49-F238E27FC236}">
                  <a16:creationId xmlns:a16="http://schemas.microsoft.com/office/drawing/2014/main" id="{7D5E9C7A-9528-442B-B06A-40115866A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7591" y="1912565"/>
              <a:ext cx="65088" cy="66675"/>
            </a:xfrm>
            <a:custGeom>
              <a:avLst/>
              <a:gdLst>
                <a:gd name="T0" fmla="*/ 0 w 34"/>
                <a:gd name="T1" fmla="*/ 0 h 41"/>
                <a:gd name="T2" fmla="*/ 2147483646 w 34"/>
                <a:gd name="T3" fmla="*/ 2147483646 h 41"/>
                <a:gd name="T4" fmla="*/ 2147483646 w 34"/>
                <a:gd name="T5" fmla="*/ 0 h 41"/>
                <a:gd name="T6" fmla="*/ 2147483646 w 34"/>
                <a:gd name="T7" fmla="*/ 2147483646 h 41"/>
                <a:gd name="T8" fmla="*/ 0 w 34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1"/>
                <a:gd name="T17" fmla="*/ 34 w 3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1">
                  <a:moveTo>
                    <a:pt x="0" y="0"/>
                  </a:moveTo>
                  <a:lnTo>
                    <a:pt x="17" y="8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0" name="Rectangle 96">
              <a:extLst>
                <a:ext uri="{FF2B5EF4-FFF2-40B4-BE49-F238E27FC236}">
                  <a16:creationId xmlns:a16="http://schemas.microsoft.com/office/drawing/2014/main" id="{AC244055-AC34-41D7-BCB7-584FD7C6E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266" y="2063378"/>
              <a:ext cx="844550" cy="176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8171" name="Rectangle 97">
              <a:extLst>
                <a:ext uri="{FF2B5EF4-FFF2-40B4-BE49-F238E27FC236}">
                  <a16:creationId xmlns:a16="http://schemas.microsoft.com/office/drawing/2014/main" id="{F77DA302-8535-460E-A124-4F5893ED4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266" y="2060203"/>
              <a:ext cx="55403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accept()</a:t>
              </a:r>
              <a:endParaRPr lang="en-US" altLang="en-US" sz="2400" b="1"/>
            </a:p>
          </p:txBody>
        </p:sp>
        <p:grpSp>
          <p:nvGrpSpPr>
            <p:cNvPr id="48172" name="Group 98">
              <a:extLst>
                <a:ext uri="{FF2B5EF4-FFF2-40B4-BE49-F238E27FC236}">
                  <a16:creationId xmlns:a16="http://schemas.microsoft.com/office/drawing/2014/main" id="{850593DC-B992-4F94-8EF4-5F6119AFEE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2166" y="2264990"/>
              <a:ext cx="642938" cy="309563"/>
              <a:chOff x="1392" y="2429"/>
              <a:chExt cx="540" cy="260"/>
            </a:xfrm>
          </p:grpSpPr>
          <p:sp>
            <p:nvSpPr>
              <p:cNvPr id="48227" name="Rectangle 99">
                <a:extLst>
                  <a:ext uri="{FF2B5EF4-FFF2-40B4-BE49-F238E27FC236}">
                    <a16:creationId xmlns:a16="http://schemas.microsoft.com/office/drawing/2014/main" id="{56BADE03-B6FF-4985-96A6-D2DEC6806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534"/>
                <a:ext cx="54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Blocks</a:t>
                </a:r>
                <a:endParaRPr lang="en-US" altLang="en-US" sz="2400" b="1"/>
              </a:p>
            </p:txBody>
          </p:sp>
          <p:sp>
            <p:nvSpPr>
              <p:cNvPr id="48228" name="Line 100">
                <a:extLst>
                  <a:ext uri="{FF2B5EF4-FFF2-40B4-BE49-F238E27FC236}">
                    <a16:creationId xmlns:a16="http://schemas.microsoft.com/office/drawing/2014/main" id="{DF4E6794-D540-43FC-A786-C77607DB3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2429"/>
                <a:ext cx="2" cy="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29" name="Freeform 101">
                <a:extLst>
                  <a:ext uri="{FF2B5EF4-FFF2-40B4-BE49-F238E27FC236}">
                    <a16:creationId xmlns:a16="http://schemas.microsoft.com/office/drawing/2014/main" id="{4F113294-FB8C-4851-B564-EEBF6A212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" y="2492"/>
                <a:ext cx="55" cy="55"/>
              </a:xfrm>
              <a:custGeom>
                <a:avLst/>
                <a:gdLst>
                  <a:gd name="T0" fmla="*/ 0 w 34"/>
                  <a:gd name="T1" fmla="*/ 0 h 41"/>
                  <a:gd name="T2" fmla="*/ 2803536 w 34"/>
                  <a:gd name="T3" fmla="*/ 9437 h 41"/>
                  <a:gd name="T4" fmla="*/ 5678852 w 34"/>
                  <a:gd name="T5" fmla="*/ 0 h 41"/>
                  <a:gd name="T6" fmla="*/ 2803536 w 34"/>
                  <a:gd name="T7" fmla="*/ 63536 h 41"/>
                  <a:gd name="T8" fmla="*/ 0 w 34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41"/>
                  <a:gd name="T17" fmla="*/ 34 w 34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41">
                    <a:moveTo>
                      <a:pt x="0" y="0"/>
                    </a:moveTo>
                    <a:lnTo>
                      <a:pt x="17" y="6"/>
                    </a:lnTo>
                    <a:lnTo>
                      <a:pt x="34" y="0"/>
                    </a:lnTo>
                    <a:lnTo>
                      <a:pt x="17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173" name="Line 102">
              <a:extLst>
                <a:ext uri="{FF2B5EF4-FFF2-40B4-BE49-F238E27FC236}">
                  <a16:creationId xmlns:a16="http://schemas.microsoft.com/office/drawing/2014/main" id="{AD09ABC4-D055-4ABA-98BC-76C7EDBF7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341" y="3284165"/>
              <a:ext cx="3175" cy="95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4" name="Freeform 103">
              <a:extLst>
                <a:ext uri="{FF2B5EF4-FFF2-40B4-BE49-F238E27FC236}">
                  <a16:creationId xmlns:a16="http://schemas.microsoft.com/office/drawing/2014/main" id="{13B27CEB-0D16-4A30-8D09-3B6850B7E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7591" y="3361953"/>
              <a:ext cx="65088" cy="63500"/>
            </a:xfrm>
            <a:custGeom>
              <a:avLst/>
              <a:gdLst>
                <a:gd name="T0" fmla="*/ 0 w 34"/>
                <a:gd name="T1" fmla="*/ 0 h 40"/>
                <a:gd name="T2" fmla="*/ 2147483646 w 34"/>
                <a:gd name="T3" fmla="*/ 2147483646 h 40"/>
                <a:gd name="T4" fmla="*/ 2147483646 w 34"/>
                <a:gd name="T5" fmla="*/ 0 h 40"/>
                <a:gd name="T6" fmla="*/ 2147483646 w 34"/>
                <a:gd name="T7" fmla="*/ 2147483646 h 40"/>
                <a:gd name="T8" fmla="*/ 0 w 34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0"/>
                <a:gd name="T17" fmla="*/ 34 w 34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0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5" name="Rectangle 104">
              <a:extLst>
                <a:ext uri="{FF2B5EF4-FFF2-40B4-BE49-F238E27FC236}">
                  <a16:creationId xmlns:a16="http://schemas.microsoft.com/office/drawing/2014/main" id="{FFCB6660-4DCE-4235-A18A-85487E9B7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716" y="3506415"/>
              <a:ext cx="750888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8176" name="Rectangle 105">
              <a:extLst>
                <a:ext uri="{FF2B5EF4-FFF2-40B4-BE49-F238E27FC236}">
                  <a16:creationId xmlns:a16="http://schemas.microsoft.com/office/drawing/2014/main" id="{40DBC7E8-88A0-42DF-9CC2-3F2F978D7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716" y="3506415"/>
              <a:ext cx="42703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write()</a:t>
              </a:r>
              <a:endParaRPr lang="en-US" altLang="en-US" sz="2400" b="1"/>
            </a:p>
          </p:txBody>
        </p:sp>
        <p:sp>
          <p:nvSpPr>
            <p:cNvPr id="48177" name="Rectangle 106">
              <a:extLst>
                <a:ext uri="{FF2B5EF4-FFF2-40B4-BE49-F238E27FC236}">
                  <a16:creationId xmlns:a16="http://schemas.microsoft.com/office/drawing/2014/main" id="{FA7B0E29-7962-4412-ACBB-3A897ABD4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666" y="2617415"/>
              <a:ext cx="941388" cy="17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8178" name="Rectangle 107">
              <a:extLst>
                <a:ext uri="{FF2B5EF4-FFF2-40B4-BE49-F238E27FC236}">
                  <a16:creationId xmlns:a16="http://schemas.microsoft.com/office/drawing/2014/main" id="{F0F8E22F-BD53-4F89-9523-84ED2F5C1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666" y="2612653"/>
              <a:ext cx="639763" cy="18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connect()</a:t>
              </a:r>
              <a:endParaRPr lang="en-US" altLang="en-US" sz="2400" b="1"/>
            </a:p>
          </p:txBody>
        </p:sp>
        <p:sp>
          <p:nvSpPr>
            <p:cNvPr id="48179" name="Line 108">
              <a:extLst>
                <a:ext uri="{FF2B5EF4-FFF2-40B4-BE49-F238E27FC236}">
                  <a16:creationId xmlns:a16="http://schemas.microsoft.com/office/drawing/2014/main" id="{5E60CFB2-A419-4AA1-A80A-81DC38531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4604" y="2352303"/>
              <a:ext cx="3175" cy="1476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0" name="Freeform 109">
              <a:extLst>
                <a:ext uri="{FF2B5EF4-FFF2-40B4-BE49-F238E27FC236}">
                  <a16:creationId xmlns:a16="http://schemas.microsoft.com/office/drawing/2014/main" id="{C58241D3-64D4-477D-91FC-B4483E2AE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441" y="2482478"/>
              <a:ext cx="61913" cy="63500"/>
            </a:xfrm>
            <a:custGeom>
              <a:avLst/>
              <a:gdLst>
                <a:gd name="T0" fmla="*/ 0 w 32"/>
                <a:gd name="T1" fmla="*/ 0 h 39"/>
                <a:gd name="T2" fmla="*/ 2147483646 w 32"/>
                <a:gd name="T3" fmla="*/ 2147483646 h 39"/>
                <a:gd name="T4" fmla="*/ 2147483646 w 32"/>
                <a:gd name="T5" fmla="*/ 0 h 39"/>
                <a:gd name="T6" fmla="*/ 2147483646 w 32"/>
                <a:gd name="T7" fmla="*/ 2147483646 h 39"/>
                <a:gd name="T8" fmla="*/ 0 w 3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9"/>
                <a:gd name="T17" fmla="*/ 32 w 3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9">
                  <a:moveTo>
                    <a:pt x="0" y="0"/>
                  </a:moveTo>
                  <a:lnTo>
                    <a:pt x="15" y="6"/>
                  </a:lnTo>
                  <a:lnTo>
                    <a:pt x="32" y="0"/>
                  </a:lnTo>
                  <a:lnTo>
                    <a:pt x="15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1" name="Rectangle 110">
              <a:extLst>
                <a:ext uri="{FF2B5EF4-FFF2-40B4-BE49-F238E27FC236}">
                  <a16:creationId xmlns:a16="http://schemas.microsoft.com/office/drawing/2014/main" id="{9EDFE760-4431-4B8A-A2BF-BCB1E2B46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254" y="2719015"/>
              <a:ext cx="23812" cy="15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8182" name="Freeform 111">
              <a:extLst>
                <a:ext uri="{FF2B5EF4-FFF2-40B4-BE49-F238E27FC236}">
                  <a16:creationId xmlns:a16="http://schemas.microsoft.com/office/drawing/2014/main" id="{F45A23BB-EB94-4990-AD93-ED5C24FBC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141" y="2692028"/>
              <a:ext cx="103188" cy="69850"/>
            </a:xfrm>
            <a:custGeom>
              <a:avLst/>
              <a:gdLst>
                <a:gd name="T0" fmla="*/ 0 w 54"/>
                <a:gd name="T1" fmla="*/ 2147483646 h 44"/>
                <a:gd name="T2" fmla="*/ 2147483646 w 54"/>
                <a:gd name="T3" fmla="*/ 2147483646 h 44"/>
                <a:gd name="T4" fmla="*/ 0 w 54"/>
                <a:gd name="T5" fmla="*/ 0 h 44"/>
                <a:gd name="T6" fmla="*/ 2147483646 w 54"/>
                <a:gd name="T7" fmla="*/ 2147483646 h 44"/>
                <a:gd name="T8" fmla="*/ 0 w 54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44"/>
                <a:gd name="T17" fmla="*/ 54 w 5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44">
                  <a:moveTo>
                    <a:pt x="0" y="44"/>
                  </a:moveTo>
                  <a:lnTo>
                    <a:pt x="8" y="21"/>
                  </a:lnTo>
                  <a:lnTo>
                    <a:pt x="0" y="0"/>
                  </a:lnTo>
                  <a:lnTo>
                    <a:pt x="54" y="2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183" name="Group 112">
              <a:extLst>
                <a:ext uri="{FF2B5EF4-FFF2-40B4-BE49-F238E27FC236}">
                  <a16:creationId xmlns:a16="http://schemas.microsoft.com/office/drawing/2014/main" id="{379DACCE-E80A-47D2-B54F-DD0B3484F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3154" y="2417390"/>
              <a:ext cx="2136775" cy="368300"/>
              <a:chOff x="1628" y="2557"/>
              <a:chExt cx="1795" cy="310"/>
            </a:xfrm>
          </p:grpSpPr>
          <p:sp>
            <p:nvSpPr>
              <p:cNvPr id="48198" name="Rectangle 113">
                <a:extLst>
                  <a:ext uri="{FF2B5EF4-FFF2-40B4-BE49-F238E27FC236}">
                    <a16:creationId xmlns:a16="http://schemas.microsoft.com/office/drawing/2014/main" id="{779FBBE6-C727-47F1-9C55-FCEFB1A71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5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99" name="Rectangle 114">
                <a:extLst>
                  <a:ext uri="{FF2B5EF4-FFF2-40B4-BE49-F238E27FC236}">
                    <a16:creationId xmlns:a16="http://schemas.microsoft.com/office/drawing/2014/main" id="{B2AD3DB8-8B96-4B02-A778-7DC6930E2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00" name="Rectangle 115">
                <a:extLst>
                  <a:ext uri="{FF2B5EF4-FFF2-40B4-BE49-F238E27FC236}">
                    <a16:creationId xmlns:a16="http://schemas.microsoft.com/office/drawing/2014/main" id="{262854E6-3BD7-4103-A87A-0E3699C80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7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01" name="Rectangle 116">
                <a:extLst>
                  <a:ext uri="{FF2B5EF4-FFF2-40B4-BE49-F238E27FC236}">
                    <a16:creationId xmlns:a16="http://schemas.microsoft.com/office/drawing/2014/main" id="{CFA1A644-D0F8-44E1-804D-DE4DECAB8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02" name="Rectangle 117">
                <a:extLst>
                  <a:ext uri="{FF2B5EF4-FFF2-40B4-BE49-F238E27FC236}">
                    <a16:creationId xmlns:a16="http://schemas.microsoft.com/office/drawing/2014/main" id="{7DBEF7FA-4837-47C2-B491-3A14328D7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03" name="Rectangle 118">
                <a:extLst>
                  <a:ext uri="{FF2B5EF4-FFF2-40B4-BE49-F238E27FC236}">
                    <a16:creationId xmlns:a16="http://schemas.microsoft.com/office/drawing/2014/main" id="{18BD9C54-8F2D-4EED-947B-74F79B37C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2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04" name="Rectangle 119">
                <a:extLst>
                  <a:ext uri="{FF2B5EF4-FFF2-40B4-BE49-F238E27FC236}">
                    <a16:creationId xmlns:a16="http://schemas.microsoft.com/office/drawing/2014/main" id="{2AF265F5-FD17-4A15-8A0A-0A6F54444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2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05" name="Rectangle 120">
                <a:extLst>
                  <a:ext uri="{FF2B5EF4-FFF2-40B4-BE49-F238E27FC236}">
                    <a16:creationId xmlns:a16="http://schemas.microsoft.com/office/drawing/2014/main" id="{BFD1E3FF-144A-44BF-A0FF-188178202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3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06" name="Rectangle 121">
                <a:extLst>
                  <a:ext uri="{FF2B5EF4-FFF2-40B4-BE49-F238E27FC236}">
                    <a16:creationId xmlns:a16="http://schemas.microsoft.com/office/drawing/2014/main" id="{F5141F5A-77CD-4717-9102-A5E933142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07" name="Rectangle 122">
                <a:extLst>
                  <a:ext uri="{FF2B5EF4-FFF2-40B4-BE49-F238E27FC236}">
                    <a16:creationId xmlns:a16="http://schemas.microsoft.com/office/drawing/2014/main" id="{B6EE227E-3A63-4A21-8408-DEA32A596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2811"/>
                <a:ext cx="14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08" name="Rectangle 123">
                <a:extLst>
                  <a:ext uri="{FF2B5EF4-FFF2-40B4-BE49-F238E27FC236}">
                    <a16:creationId xmlns:a16="http://schemas.microsoft.com/office/drawing/2014/main" id="{23F10615-CC86-4D9C-98CA-325E76CD5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" y="2811"/>
                <a:ext cx="15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09" name="Rectangle 124">
                <a:extLst>
                  <a:ext uri="{FF2B5EF4-FFF2-40B4-BE49-F238E27FC236}">
                    <a16:creationId xmlns:a16="http://schemas.microsoft.com/office/drawing/2014/main" id="{1C90BC0E-7CFA-4A22-8D43-F105EE8B6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8" y="2811"/>
                <a:ext cx="17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10" name="Rectangle 125">
                <a:extLst>
                  <a:ext uri="{FF2B5EF4-FFF2-40B4-BE49-F238E27FC236}">
                    <a16:creationId xmlns:a16="http://schemas.microsoft.com/office/drawing/2014/main" id="{2A9FA3F6-581F-4865-947E-7378EEFAB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11" name="Rectangle 126">
                <a:extLst>
                  <a:ext uri="{FF2B5EF4-FFF2-40B4-BE49-F238E27FC236}">
                    <a16:creationId xmlns:a16="http://schemas.microsoft.com/office/drawing/2014/main" id="{E207B2E6-DA28-4CA9-AEE9-48127794D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2" y="2811"/>
                <a:ext cx="14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12" name="Rectangle 127">
                <a:extLst>
                  <a:ext uri="{FF2B5EF4-FFF2-40B4-BE49-F238E27FC236}">
                    <a16:creationId xmlns:a16="http://schemas.microsoft.com/office/drawing/2014/main" id="{95FC726F-EF12-42DA-9D53-B8745F3C5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3" y="2811"/>
                <a:ext cx="15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13" name="Rectangle 128">
                <a:extLst>
                  <a:ext uri="{FF2B5EF4-FFF2-40B4-BE49-F238E27FC236}">
                    <a16:creationId xmlns:a16="http://schemas.microsoft.com/office/drawing/2014/main" id="{C54034C3-497D-473B-A015-A13767DC0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2811"/>
                <a:ext cx="17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14" name="Rectangle 129">
                <a:extLst>
                  <a:ext uri="{FF2B5EF4-FFF2-40B4-BE49-F238E27FC236}">
                    <a16:creationId xmlns:a16="http://schemas.microsoft.com/office/drawing/2014/main" id="{6AFF1668-8BCD-4BD0-9F76-78F32BBFA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15" name="Rectangle 130">
                <a:extLst>
                  <a:ext uri="{FF2B5EF4-FFF2-40B4-BE49-F238E27FC236}">
                    <a16:creationId xmlns:a16="http://schemas.microsoft.com/office/drawing/2014/main" id="{4C66977A-D791-419B-A0FE-39CDF274F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7" y="2811"/>
                <a:ext cx="14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16" name="Rectangle 131">
                <a:extLst>
                  <a:ext uri="{FF2B5EF4-FFF2-40B4-BE49-F238E27FC236}">
                    <a16:creationId xmlns:a16="http://schemas.microsoft.com/office/drawing/2014/main" id="{72422274-C0B4-4214-8762-42F749CF9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2811"/>
                <a:ext cx="15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17" name="Rectangle 132">
                <a:extLst>
                  <a:ext uri="{FF2B5EF4-FFF2-40B4-BE49-F238E27FC236}">
                    <a16:creationId xmlns:a16="http://schemas.microsoft.com/office/drawing/2014/main" id="{DBA04B6D-D955-4564-A44D-B826DCF0A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8" y="2811"/>
                <a:ext cx="17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18" name="Rectangle 133">
                <a:extLst>
                  <a:ext uri="{FF2B5EF4-FFF2-40B4-BE49-F238E27FC236}">
                    <a16:creationId xmlns:a16="http://schemas.microsoft.com/office/drawing/2014/main" id="{98536DF5-8F8B-4039-AC47-67A9A304B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7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19" name="Rectangle 134">
                <a:extLst>
                  <a:ext uri="{FF2B5EF4-FFF2-40B4-BE49-F238E27FC236}">
                    <a16:creationId xmlns:a16="http://schemas.microsoft.com/office/drawing/2014/main" id="{C30DDED8-D674-454D-8F62-50BC17824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20" name="Rectangle 135">
                <a:extLst>
                  <a:ext uri="{FF2B5EF4-FFF2-40B4-BE49-F238E27FC236}">
                    <a16:creationId xmlns:a16="http://schemas.microsoft.com/office/drawing/2014/main" id="{53469B22-8474-44D3-8445-85A98A3E59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0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21" name="Rectangle 136">
                <a:extLst>
                  <a:ext uri="{FF2B5EF4-FFF2-40B4-BE49-F238E27FC236}">
                    <a16:creationId xmlns:a16="http://schemas.microsoft.com/office/drawing/2014/main" id="{FC9D927A-62E3-48BB-8295-E95DD79DA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22" name="Rectangle 137">
                <a:extLst>
                  <a:ext uri="{FF2B5EF4-FFF2-40B4-BE49-F238E27FC236}">
                    <a16:creationId xmlns:a16="http://schemas.microsoft.com/office/drawing/2014/main" id="{76252BB5-B586-497E-8663-2A331567E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23" name="Rectangle 138">
                <a:extLst>
                  <a:ext uri="{FF2B5EF4-FFF2-40B4-BE49-F238E27FC236}">
                    <a16:creationId xmlns:a16="http://schemas.microsoft.com/office/drawing/2014/main" id="{2FB40816-C961-4F59-88C8-8553CF8AA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24" name="Freeform 139">
                <a:extLst>
                  <a:ext uri="{FF2B5EF4-FFF2-40B4-BE49-F238E27FC236}">
                    <a16:creationId xmlns:a16="http://schemas.microsoft.com/office/drawing/2014/main" id="{26D7EE89-FE21-4B3A-B5AB-2F39FBE88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" y="2788"/>
                <a:ext cx="86" cy="59"/>
              </a:xfrm>
              <a:custGeom>
                <a:avLst/>
                <a:gdLst>
                  <a:gd name="T0" fmla="*/ 9560424 w 53"/>
                  <a:gd name="T1" fmla="*/ 0 h 44"/>
                  <a:gd name="T2" fmla="*/ 8337919 w 53"/>
                  <a:gd name="T3" fmla="*/ 32284 h 44"/>
                  <a:gd name="T4" fmla="*/ 9560424 w 53"/>
                  <a:gd name="T5" fmla="*/ 67201 h 44"/>
                  <a:gd name="T6" fmla="*/ 0 w 53"/>
                  <a:gd name="T7" fmla="*/ 32284 h 44"/>
                  <a:gd name="T8" fmla="*/ 9560424 w 53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44"/>
                  <a:gd name="T17" fmla="*/ 53 w 5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44">
                    <a:moveTo>
                      <a:pt x="53" y="0"/>
                    </a:moveTo>
                    <a:lnTo>
                      <a:pt x="46" y="21"/>
                    </a:lnTo>
                    <a:lnTo>
                      <a:pt x="53" y="44"/>
                    </a:lnTo>
                    <a:lnTo>
                      <a:pt x="0" y="21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25" name="Rectangle 140">
                <a:extLst>
                  <a:ext uri="{FF2B5EF4-FFF2-40B4-BE49-F238E27FC236}">
                    <a16:creationId xmlns:a16="http://schemas.microsoft.com/office/drawing/2014/main" id="{6620A21A-7752-497A-958C-610AFC8A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2676"/>
                <a:ext cx="9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26" name="Rectangle 141">
                <a:extLst>
                  <a:ext uri="{FF2B5EF4-FFF2-40B4-BE49-F238E27FC236}">
                    <a16:creationId xmlns:a16="http://schemas.microsoft.com/office/drawing/2014/main" id="{1C50C58C-6885-4B7D-AF4A-1FC3B9B03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" y="2557"/>
                <a:ext cx="805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Connect negotiation</a:t>
                </a:r>
                <a:endParaRPr lang="en-US" altLang="en-US" sz="2400" b="1"/>
              </a:p>
            </p:txBody>
          </p:sp>
        </p:grpSp>
        <p:sp>
          <p:nvSpPr>
            <p:cNvPr id="48184" name="Rectangle 142">
              <a:extLst>
                <a:ext uri="{FF2B5EF4-FFF2-40B4-BE49-F238E27FC236}">
                  <a16:creationId xmlns:a16="http://schemas.microsoft.com/office/drawing/2014/main" id="{4740D38F-8FA6-41EE-94A5-63E2E293F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979" y="3042865"/>
              <a:ext cx="754062" cy="17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8185" name="Rectangle 143">
              <a:extLst>
                <a:ext uri="{FF2B5EF4-FFF2-40B4-BE49-F238E27FC236}">
                  <a16:creationId xmlns:a16="http://schemas.microsoft.com/office/drawing/2014/main" id="{8D3698CA-7611-4C80-9267-D806ED30F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979" y="3039690"/>
              <a:ext cx="42703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write()</a:t>
              </a:r>
              <a:endParaRPr lang="en-US" altLang="en-US" sz="2400" b="1"/>
            </a:p>
          </p:txBody>
        </p:sp>
        <p:sp>
          <p:nvSpPr>
            <p:cNvPr id="48186" name="Line 144">
              <a:extLst>
                <a:ext uri="{FF2B5EF4-FFF2-40B4-BE49-F238E27FC236}">
                  <a16:creationId xmlns:a16="http://schemas.microsoft.com/office/drawing/2014/main" id="{62063970-543E-4088-8986-FEED6F675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4604" y="2804740"/>
              <a:ext cx="3175" cy="107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7" name="Freeform 145">
              <a:extLst>
                <a:ext uri="{FF2B5EF4-FFF2-40B4-BE49-F238E27FC236}">
                  <a16:creationId xmlns:a16="http://schemas.microsoft.com/office/drawing/2014/main" id="{94AC1149-5AAA-4750-9A12-9878C7271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441" y="2895228"/>
              <a:ext cx="61913" cy="63500"/>
            </a:xfrm>
            <a:custGeom>
              <a:avLst/>
              <a:gdLst>
                <a:gd name="T0" fmla="*/ 0 w 32"/>
                <a:gd name="T1" fmla="*/ 0 h 40"/>
                <a:gd name="T2" fmla="*/ 2147483646 w 32"/>
                <a:gd name="T3" fmla="*/ 2147483646 h 40"/>
                <a:gd name="T4" fmla="*/ 2147483646 w 32"/>
                <a:gd name="T5" fmla="*/ 0 h 40"/>
                <a:gd name="T6" fmla="*/ 2147483646 w 32"/>
                <a:gd name="T7" fmla="*/ 2147483646 h 40"/>
                <a:gd name="T8" fmla="*/ 0 w 32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0" y="0"/>
                  </a:moveTo>
                  <a:lnTo>
                    <a:pt x="15" y="6"/>
                  </a:lnTo>
                  <a:lnTo>
                    <a:pt x="32" y="0"/>
                  </a:lnTo>
                  <a:lnTo>
                    <a:pt x="15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8" name="Rectangle 146">
              <a:extLst>
                <a:ext uri="{FF2B5EF4-FFF2-40B4-BE49-F238E27FC236}">
                  <a16:creationId xmlns:a16="http://schemas.microsoft.com/office/drawing/2014/main" id="{0D23E800-7430-4DAD-9FAF-0282C2F03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9016" y="3560390"/>
              <a:ext cx="655638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8189" name="Rectangle 147">
              <a:extLst>
                <a:ext uri="{FF2B5EF4-FFF2-40B4-BE49-F238E27FC236}">
                  <a16:creationId xmlns:a16="http://schemas.microsoft.com/office/drawing/2014/main" id="{8AFA79DE-99FB-4A80-B52C-B7C69D705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429" y="3557215"/>
              <a:ext cx="409575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read()</a:t>
              </a:r>
              <a:endParaRPr lang="en-US" altLang="en-US" sz="2400" b="1"/>
            </a:p>
          </p:txBody>
        </p:sp>
        <p:sp>
          <p:nvSpPr>
            <p:cNvPr id="48190" name="Line 148">
              <a:extLst>
                <a:ext uri="{FF2B5EF4-FFF2-40B4-BE49-F238E27FC236}">
                  <a16:creationId xmlns:a16="http://schemas.microsoft.com/office/drawing/2014/main" id="{EB657372-3770-4E20-A738-9F54417EA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4604" y="3241303"/>
              <a:ext cx="3175" cy="187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1" name="Freeform 149">
              <a:extLst>
                <a:ext uri="{FF2B5EF4-FFF2-40B4-BE49-F238E27FC236}">
                  <a16:creationId xmlns:a16="http://schemas.microsoft.com/office/drawing/2014/main" id="{40778F4A-0160-461F-95AB-F681230B0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441" y="3411165"/>
              <a:ext cx="61913" cy="65088"/>
            </a:xfrm>
            <a:custGeom>
              <a:avLst/>
              <a:gdLst>
                <a:gd name="T0" fmla="*/ 0 w 32"/>
                <a:gd name="T1" fmla="*/ 0 h 40"/>
                <a:gd name="T2" fmla="*/ 2147483646 w 32"/>
                <a:gd name="T3" fmla="*/ 2147483646 h 40"/>
                <a:gd name="T4" fmla="*/ 2147483646 w 32"/>
                <a:gd name="T5" fmla="*/ 0 h 40"/>
                <a:gd name="T6" fmla="*/ 2147483646 w 32"/>
                <a:gd name="T7" fmla="*/ 2147483646 h 40"/>
                <a:gd name="T8" fmla="*/ 0 w 32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0" y="0"/>
                  </a:moveTo>
                  <a:lnTo>
                    <a:pt x="15" y="7"/>
                  </a:lnTo>
                  <a:lnTo>
                    <a:pt x="32" y="0"/>
                  </a:lnTo>
                  <a:lnTo>
                    <a:pt x="15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2" name="Text Box 150">
              <a:extLst>
                <a:ext uri="{FF2B5EF4-FFF2-40B4-BE49-F238E27FC236}">
                  <a16:creationId xmlns:a16="http://schemas.microsoft.com/office/drawing/2014/main" id="{7A2544F8-00A4-4646-A531-59B7FE055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2266" y="218703"/>
              <a:ext cx="5257800" cy="166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en-US" sz="1500" b="1"/>
                <a:t>Connection Termination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/>
                <a:t>Client or server call</a:t>
              </a:r>
              <a:r>
                <a:rPr lang="en-US" altLang="en-US" sz="1500" b="1">
                  <a:solidFill>
                    <a:srgbClr val="FF33CC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en-US" sz="1500" b="1">
                  <a:solidFill>
                    <a:srgbClr val="0000CC"/>
                  </a:solidFill>
                  <a:latin typeface="Courier New" panose="02070309020205020404" pitchFamily="49" charset="0"/>
                </a:rPr>
                <a:t>close</a:t>
              </a:r>
              <a:r>
                <a:rPr lang="en-US" altLang="en-US" sz="1500">
                  <a:solidFill>
                    <a:srgbClr val="0000CC"/>
                  </a:solidFill>
                </a:rPr>
                <a:t> </a:t>
              </a:r>
              <a:r>
                <a:rPr lang="en-US" altLang="en-US" sz="1500"/>
                <a:t>when socket is no longer needed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 b="1">
                  <a:solidFill>
                    <a:srgbClr val="0000CC"/>
                  </a:solidFill>
                  <a:latin typeface="Courier New" panose="02070309020205020404" pitchFamily="49" charset="0"/>
                </a:rPr>
                <a:t>close</a:t>
              </a:r>
              <a:r>
                <a:rPr lang="en-US" altLang="en-US" sz="1500"/>
                <a:t> specifies the socket descriptor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 b="1">
                  <a:solidFill>
                    <a:srgbClr val="0000CC"/>
                  </a:solidFill>
                  <a:latin typeface="Courier New" panose="02070309020205020404" pitchFamily="49" charset="0"/>
                </a:rPr>
                <a:t>close</a:t>
              </a:r>
              <a:r>
                <a:rPr lang="en-US" altLang="en-US" sz="1500"/>
                <a:t> call returns: 0 (success); or -1 (failure)</a:t>
              </a:r>
            </a:p>
          </p:txBody>
        </p:sp>
        <p:sp>
          <p:nvSpPr>
            <p:cNvPr id="48193" name="Rectangle 152">
              <a:extLst>
                <a:ext uri="{FF2B5EF4-FFF2-40B4-BE49-F238E27FC236}">
                  <a16:creationId xmlns:a16="http://schemas.microsoft.com/office/drawing/2014/main" id="{FDC88D36-DF88-44AC-9DBE-34A719479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716" y="3908053"/>
              <a:ext cx="750888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8194" name="Rectangle 154">
              <a:extLst>
                <a:ext uri="{FF2B5EF4-FFF2-40B4-BE49-F238E27FC236}">
                  <a16:creationId xmlns:a16="http://schemas.microsoft.com/office/drawing/2014/main" id="{6DDBD40C-26F3-4F34-B301-E6D396942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654" y="3828678"/>
              <a:ext cx="846137" cy="2667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8195" name="Line 155">
              <a:extLst>
                <a:ext uri="{FF2B5EF4-FFF2-40B4-BE49-F238E27FC236}">
                  <a16:creationId xmlns:a16="http://schemas.microsoft.com/office/drawing/2014/main" id="{601C2FB3-DC91-42D5-958F-327468405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7916" y="3715965"/>
              <a:ext cx="0" cy="114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2" name="Text Box 157">
              <a:extLst>
                <a:ext uri="{FF2B5EF4-FFF2-40B4-BE49-F238E27FC236}">
                  <a16:creationId xmlns:a16="http://schemas.microsoft.com/office/drawing/2014/main" id="{A121F55D-468D-4EA4-A5AC-A8D7EDCF3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6453" y="1879228"/>
              <a:ext cx="2000250" cy="715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 dirty="0"/>
                <a:t>Note:   </a:t>
              </a:r>
              <a:r>
                <a:rPr lang="en-US" altLang="x-none" sz="1350" b="1" dirty="0">
                  <a:solidFill>
                    <a:srgbClr val="0000CC"/>
                  </a:solidFill>
                  <a:latin typeface="Courier New" charset="0"/>
                </a:rPr>
                <a:t>close</a:t>
              </a:r>
              <a:r>
                <a:rPr lang="en-US" altLang="x-none" sz="1350" dirty="0"/>
                <a:t> initiates TCP graceful close sequence</a:t>
              </a:r>
            </a:p>
          </p:txBody>
        </p:sp>
        <p:sp>
          <p:nvSpPr>
            <p:cNvPr id="48197" name="Rectangle 153">
              <a:extLst>
                <a:ext uri="{FF2B5EF4-FFF2-40B4-BE49-F238E27FC236}">
                  <a16:creationId xmlns:a16="http://schemas.microsoft.com/office/drawing/2014/main" id="{CF45F66E-2696-4CF6-A755-93C34D41E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166" y="3887415"/>
              <a:ext cx="46037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close()</a:t>
              </a:r>
              <a:endParaRPr lang="en-US" altLang="en-US" sz="2400" b="1"/>
            </a:p>
          </p:txBody>
        </p:sp>
      </p:grpSp>
      <p:sp>
        <p:nvSpPr>
          <p:cNvPr id="159" name="Rectangle 2">
            <a:extLst>
              <a:ext uri="{FF2B5EF4-FFF2-40B4-BE49-F238E27FC236}">
                <a16:creationId xmlns:a16="http://schemas.microsoft.com/office/drawing/2014/main" id="{3761A2E4-FB75-4421-810B-3A73D05ED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0863" y="2673350"/>
            <a:ext cx="30670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2"/>
                </a:solidFill>
                <a:latin typeface="Arial" charset="0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925" b="1">
                <a:solidFill>
                  <a:schemeClr val="tx2"/>
                </a:solidFill>
                <a:latin typeface="Arial" charset="0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925" b="1">
                <a:solidFill>
                  <a:schemeClr val="tx2"/>
                </a:solidFill>
                <a:latin typeface="Arial" charset="0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925" b="1">
                <a:solidFill>
                  <a:schemeClr val="tx2"/>
                </a:solidFill>
                <a:latin typeface="Arial" charset="0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925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x-none" sz="2625" kern="0"/>
              <a:t>Socket Calls for Connection-Oriented Mode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CE7215D9-A906-4B61-BE92-37C329D44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1350" y="92075"/>
            <a:ext cx="735965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 dirty="0"/>
              <a:t>Summary of the Lesson</a:t>
            </a:r>
          </a:p>
        </p:txBody>
      </p:sp>
      <p:sp>
        <p:nvSpPr>
          <p:cNvPr id="766980" name="Rectangle 4">
            <a:extLst>
              <a:ext uri="{FF2B5EF4-FFF2-40B4-BE49-F238E27FC236}">
                <a16:creationId xmlns:a16="http://schemas.microsoft.com/office/drawing/2014/main" id="{CF6542DE-32A1-4E6E-A67F-745A6C600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1085850"/>
            <a:ext cx="7108825" cy="1949450"/>
          </a:xfrm>
        </p:spPr>
        <p:txBody>
          <a:bodyPr/>
          <a:lstStyle/>
          <a:p>
            <a:pPr marL="371475" lvl="1" indent="-371475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000"/>
              <a:t>Socket API hides details of underlying protocols &amp; mechanisms</a:t>
            </a:r>
          </a:p>
          <a:p>
            <a:pPr marL="371475" indent="-371475"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33D91EA5-8E63-4563-8B59-4475B286568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01.03.02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pic>
        <p:nvPicPr>
          <p:cNvPr id="17410" name="Picture 6">
            <a:extLst>
              <a:ext uri="{FF2B5EF4-FFF2-40B4-BE49-F238E27FC236}">
                <a16:creationId xmlns:a16="http://schemas.microsoft.com/office/drawing/2014/main" id="{CCB281BF-F596-4983-997E-481A9DAB4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>
            <a:extLst>
              <a:ext uri="{FF2B5EF4-FFF2-40B4-BE49-F238E27FC236}">
                <a16:creationId xmlns:a16="http://schemas.microsoft.com/office/drawing/2014/main" id="{C747446A-01A6-41D2-BC14-60F47246F16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Berkeley Socket API - II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>
            <a:extLst>
              <a:ext uri="{FF2B5EF4-FFF2-40B4-BE49-F238E27FC236}">
                <a16:creationId xmlns:a16="http://schemas.microsoft.com/office/drawing/2014/main" id="{D52D5FE2-45FC-44A1-9528-86DF226168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09925" y="92075"/>
            <a:ext cx="4791075" cy="765175"/>
          </a:xfrm>
        </p:spPr>
        <p:txBody>
          <a:bodyPr/>
          <a:lstStyle/>
          <a:p>
            <a:pPr eaLnBrk="1" hangingPunct="1"/>
            <a:r>
              <a:rPr lang="en-US" altLang="en-US"/>
              <a:t>Stream Mode of Service</a:t>
            </a:r>
          </a:p>
        </p:txBody>
      </p:sp>
      <p:sp>
        <p:nvSpPr>
          <p:cNvPr id="22532" name="Rectangle 9">
            <a:extLst>
              <a:ext uri="{FF2B5EF4-FFF2-40B4-BE49-F238E27FC236}">
                <a16:creationId xmlns:a16="http://schemas.microsoft.com/office/drawing/2014/main" id="{6B22F2E5-0707-4156-86BD-F06D15CF113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209925" y="1085850"/>
            <a:ext cx="5583238" cy="338931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x-none" sz="2200" dirty="0"/>
              <a:t>Connectionless (UDP)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Font typeface="Wingdings" charset="2"/>
              <a:buChar char="l"/>
              <a:defRPr/>
            </a:pPr>
            <a:r>
              <a:rPr lang="en-US" altLang="x-none" sz="2000" dirty="0"/>
              <a:t>Immediate transfer of one block of information (boundaries preserved)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Font typeface="Wingdings" charset="2"/>
              <a:buChar char="l"/>
              <a:defRPr/>
            </a:pPr>
            <a:r>
              <a:rPr lang="en-US" altLang="x-none" sz="2000" dirty="0"/>
              <a:t>No setup overhead &amp; delay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Font typeface="Wingdings" charset="2"/>
              <a:buChar char="l"/>
              <a:defRPr/>
            </a:pPr>
            <a:r>
              <a:rPr lang="en-US" altLang="x-none" sz="2000" dirty="0"/>
              <a:t>Destination address with each block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Font typeface="Wingdings" charset="2"/>
              <a:buChar char="l"/>
              <a:defRPr/>
            </a:pPr>
            <a:r>
              <a:rPr lang="en-US" altLang="x-none" sz="2000" dirty="0"/>
              <a:t>Send/receive to/from multiple peer processes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Font typeface="Wingdings" charset="2"/>
              <a:buChar char="l"/>
              <a:defRPr/>
            </a:pPr>
            <a:r>
              <a:rPr lang="en-US" altLang="x-none" sz="2000" dirty="0"/>
              <a:t>Best-effort service only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  <a:buFont typeface="Wingdings" charset="2"/>
              <a:buChar char="l"/>
              <a:defRPr/>
            </a:pPr>
            <a:r>
              <a:rPr lang="en-US" altLang="x-none" dirty="0"/>
              <a:t>Possible out-of-order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dirty="0"/>
              <a:t>Possible loss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en-US" altLang="x-none" sz="1650" dirty="0"/>
          </a:p>
        </p:txBody>
      </p:sp>
      <p:grpSp>
        <p:nvGrpSpPr>
          <p:cNvPr id="19459" name="Group 12">
            <a:extLst>
              <a:ext uri="{FF2B5EF4-FFF2-40B4-BE49-F238E27FC236}">
                <a16:creationId xmlns:a16="http://schemas.microsoft.com/office/drawing/2014/main" id="{E0F08D1A-F8BD-4257-BDD7-E8C50AD28CB2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0B5087B-A82B-4686-B28B-2DD4084B3F26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B0178C6-11B0-438B-BAB6-F37677778F65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56B76D5-C42E-4A55-86BA-9770516F7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5225" y="92075"/>
            <a:ext cx="5565775" cy="765175"/>
          </a:xfrm>
        </p:spPr>
        <p:txBody>
          <a:bodyPr/>
          <a:lstStyle/>
          <a:p>
            <a:pPr eaLnBrk="1" hangingPunct="1"/>
            <a:r>
              <a:rPr lang="en-US" altLang="en-US"/>
              <a:t>Berkeley Socket API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A79ADCC8-558F-46E8-801D-43629ED12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5225" y="1014413"/>
            <a:ext cx="6572250" cy="3514725"/>
          </a:xfrm>
        </p:spPr>
        <p:txBody>
          <a:bodyPr/>
          <a:lstStyle/>
          <a:p>
            <a:pPr eaLnBrk="1" hangingPunct="1"/>
            <a:r>
              <a:rPr lang="en-US" altLang="en-US"/>
              <a:t>Berkeley UNIX Sockets API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000"/>
              <a:t>Abstraction for applications to send &amp; receive data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000"/>
              <a:t>Applications create sockets that “plug into” network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000"/>
              <a:t>Applications write/read to/from sockets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000"/>
              <a:t>Implemented in the kernel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000"/>
              <a:t>Facilitates development of network applications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000"/>
              <a:t>Hides details of underlying protocols &amp; mechanisms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/>
              <a:t>Also in Windows, Linux, and other OS’s</a:t>
            </a:r>
          </a:p>
        </p:txBody>
      </p:sp>
      <p:grpSp>
        <p:nvGrpSpPr>
          <p:cNvPr id="19459" name="Group 12">
            <a:extLst>
              <a:ext uri="{FF2B5EF4-FFF2-40B4-BE49-F238E27FC236}">
                <a16:creationId xmlns:a16="http://schemas.microsoft.com/office/drawing/2014/main" id="{81C64DBB-E696-426B-A4C6-FA2AE431AD89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E9FDB3D-46BB-4B0F-9901-A0AA007A8E13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A6E602F-F849-4FF5-BF38-C9601D7069AD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>
            <a:extLst>
              <a:ext uri="{FF2B5EF4-FFF2-40B4-BE49-F238E27FC236}">
                <a16:creationId xmlns:a16="http://schemas.microsoft.com/office/drawing/2014/main" id="{22BFD0D2-5C0C-4AF9-80C1-01CF6C0C5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37113" y="3001963"/>
            <a:ext cx="408305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/>
              <a:t>Socket Calls for Connection-Less Mode </a:t>
            </a:r>
          </a:p>
        </p:txBody>
      </p:sp>
      <p:grpSp>
        <p:nvGrpSpPr>
          <p:cNvPr id="21506" name="Group 1">
            <a:extLst>
              <a:ext uri="{FF2B5EF4-FFF2-40B4-BE49-F238E27FC236}">
                <a16:creationId xmlns:a16="http://schemas.microsoft.com/office/drawing/2014/main" id="{C47C09B7-4C31-415E-B9AD-17FD3E797D81}"/>
              </a:ext>
            </a:extLst>
          </p:cNvPr>
          <p:cNvGrpSpPr>
            <a:grpSpLocks/>
          </p:cNvGrpSpPr>
          <p:nvPr/>
        </p:nvGrpSpPr>
        <p:grpSpPr bwMode="auto">
          <a:xfrm>
            <a:off x="969963" y="327025"/>
            <a:ext cx="6462712" cy="3886200"/>
            <a:chOff x="1747837" y="1085851"/>
            <a:chExt cx="6461970" cy="3886199"/>
          </a:xfrm>
        </p:grpSpPr>
        <p:sp>
          <p:nvSpPr>
            <p:cNvPr id="21508" name="Rectangle 9">
              <a:extLst>
                <a:ext uri="{FF2B5EF4-FFF2-40B4-BE49-F238E27FC236}">
                  <a16:creationId xmlns:a16="http://schemas.microsoft.com/office/drawing/2014/main" id="{690568E3-0F99-4E30-AAD4-24A9C0C09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838" y="2306241"/>
              <a:ext cx="851297" cy="29051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1509" name="Rectangle 10">
              <a:extLst>
                <a:ext uri="{FF2B5EF4-FFF2-40B4-BE49-F238E27FC236}">
                  <a16:creationId xmlns:a16="http://schemas.microsoft.com/office/drawing/2014/main" id="{4E0CFFDB-149A-416B-80F2-4033119A2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838" y="1701403"/>
              <a:ext cx="851297" cy="29051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1510" name="Rectangle 5">
              <a:extLst>
                <a:ext uri="{FF2B5EF4-FFF2-40B4-BE49-F238E27FC236}">
                  <a16:creationId xmlns:a16="http://schemas.microsoft.com/office/drawing/2014/main" id="{EFC320D8-BEE3-40DC-855D-4D7893D6D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613" y="1788319"/>
              <a:ext cx="546625" cy="18466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socket()</a:t>
              </a:r>
              <a:endParaRPr lang="en-US" altLang="en-US" sz="1500" b="1"/>
            </a:p>
          </p:txBody>
        </p:sp>
        <p:sp>
          <p:nvSpPr>
            <p:cNvPr id="21511" name="Rectangle 7">
              <a:extLst>
                <a:ext uri="{FF2B5EF4-FFF2-40B4-BE49-F238E27FC236}">
                  <a16:creationId xmlns:a16="http://schemas.microsoft.com/office/drawing/2014/main" id="{5E373C90-CC50-4990-923E-04C51223D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613" y="4000500"/>
              <a:ext cx="56265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sendto()</a:t>
              </a:r>
              <a:endParaRPr lang="en-US" altLang="en-US" sz="1500" b="1"/>
            </a:p>
          </p:txBody>
        </p:sp>
        <p:sp>
          <p:nvSpPr>
            <p:cNvPr id="21512" name="Rectangle 13">
              <a:extLst>
                <a:ext uri="{FF2B5EF4-FFF2-40B4-BE49-F238E27FC236}">
                  <a16:creationId xmlns:a16="http://schemas.microsoft.com/office/drawing/2014/main" id="{727014BD-C0CA-42D4-9D73-C389B00EF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748" y="2912267"/>
              <a:ext cx="546497" cy="184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socket()</a:t>
              </a:r>
              <a:endParaRPr lang="en-US" altLang="en-US" sz="1500" b="1"/>
            </a:p>
          </p:txBody>
        </p:sp>
        <p:sp>
          <p:nvSpPr>
            <p:cNvPr id="21513" name="Rectangle 11">
              <a:extLst>
                <a:ext uri="{FF2B5EF4-FFF2-40B4-BE49-F238E27FC236}">
                  <a16:creationId xmlns:a16="http://schemas.microsoft.com/office/drawing/2014/main" id="{97A4E671-79C0-47FB-9253-68FFBC985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838" y="3913585"/>
              <a:ext cx="851297" cy="2905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grpSp>
          <p:nvGrpSpPr>
            <p:cNvPr id="21514" name="Group 134">
              <a:extLst>
                <a:ext uri="{FF2B5EF4-FFF2-40B4-BE49-F238E27FC236}">
                  <a16:creationId xmlns:a16="http://schemas.microsoft.com/office/drawing/2014/main" id="{607C7FB9-7ED6-4C71-89F1-52674791E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2203" y="4155281"/>
              <a:ext cx="851297" cy="290513"/>
              <a:chOff x="2645" y="3298"/>
              <a:chExt cx="715" cy="244"/>
            </a:xfrm>
          </p:grpSpPr>
          <p:sp>
            <p:nvSpPr>
              <p:cNvPr id="21544" name="Rectangle 14">
                <a:extLst>
                  <a:ext uri="{FF2B5EF4-FFF2-40B4-BE49-F238E27FC236}">
                    <a16:creationId xmlns:a16="http://schemas.microsoft.com/office/drawing/2014/main" id="{ADF64E50-D47F-4252-A504-1BB5F5405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6" y="3371"/>
                <a:ext cx="58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recvfrom()</a:t>
                </a:r>
                <a:endParaRPr lang="en-US" altLang="en-US" sz="1500" b="1"/>
              </a:p>
            </p:txBody>
          </p:sp>
          <p:sp>
            <p:nvSpPr>
              <p:cNvPr id="21545" name="Rectangle 17">
                <a:extLst>
                  <a:ext uri="{FF2B5EF4-FFF2-40B4-BE49-F238E27FC236}">
                    <a16:creationId xmlns:a16="http://schemas.microsoft.com/office/drawing/2014/main" id="{C7CA0EE1-8796-47D1-A190-4D87FACE4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3298"/>
                <a:ext cx="715" cy="244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515" name="Rectangle 78">
              <a:extLst>
                <a:ext uri="{FF2B5EF4-FFF2-40B4-BE49-F238E27FC236}">
                  <a16:creationId xmlns:a16="http://schemas.microsoft.com/office/drawing/2014/main" id="{C86C0934-F53B-4D79-90DE-5188D6BC5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851" y="4000500"/>
              <a:ext cx="323807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Data</a:t>
              </a:r>
              <a:endParaRPr lang="en-US" altLang="en-US" b="1"/>
            </a:p>
          </p:txBody>
        </p:sp>
        <p:sp>
          <p:nvSpPr>
            <p:cNvPr id="21516" name="Rectangle 79">
              <a:extLst>
                <a:ext uri="{FF2B5EF4-FFF2-40B4-BE49-F238E27FC236}">
                  <a16:creationId xmlns:a16="http://schemas.microsoft.com/office/drawing/2014/main" id="{9D166CEA-B546-4FAC-8E2E-9DB22DE33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101" y="1371600"/>
              <a:ext cx="56746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chemeClr val="tx2"/>
                  </a:solidFill>
                </a:rPr>
                <a:t>Server</a:t>
              </a:r>
              <a:endParaRPr lang="en-US" altLang="en-US" sz="1500" b="1">
                <a:solidFill>
                  <a:schemeClr val="tx2"/>
                </a:solidFill>
              </a:endParaRPr>
            </a:p>
          </p:txBody>
        </p:sp>
        <p:sp>
          <p:nvSpPr>
            <p:cNvPr id="21517" name="Rectangle 80">
              <a:extLst>
                <a:ext uri="{FF2B5EF4-FFF2-40B4-BE49-F238E27FC236}">
                  <a16:creationId xmlns:a16="http://schemas.microsoft.com/office/drawing/2014/main" id="{F830C5E3-C916-4E5F-83DB-E191D96A8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748" y="2626519"/>
              <a:ext cx="4937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chemeClr val="tx2"/>
                  </a:solidFill>
                </a:rPr>
                <a:t>Client</a:t>
              </a:r>
              <a:endParaRPr lang="en-US" altLang="en-US" sz="1500" b="1">
                <a:solidFill>
                  <a:schemeClr val="tx2"/>
                </a:solidFill>
              </a:endParaRPr>
            </a:p>
          </p:txBody>
        </p:sp>
        <p:sp>
          <p:nvSpPr>
            <p:cNvPr id="21518" name="Rectangle 6">
              <a:extLst>
                <a:ext uri="{FF2B5EF4-FFF2-40B4-BE49-F238E27FC236}">
                  <a16:creationId xmlns:a16="http://schemas.microsoft.com/office/drawing/2014/main" id="{8FE568CD-D3F8-40CE-99CB-B862FFAF0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575" y="2393156"/>
              <a:ext cx="39113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bind()</a:t>
              </a:r>
              <a:endParaRPr lang="en-US" altLang="en-US" sz="1500" b="1"/>
            </a:p>
          </p:txBody>
        </p:sp>
        <p:sp>
          <p:nvSpPr>
            <p:cNvPr id="21519" name="Line 21">
              <a:extLst>
                <a:ext uri="{FF2B5EF4-FFF2-40B4-BE49-F238E27FC236}">
                  <a16:creationId xmlns:a16="http://schemas.microsoft.com/office/drawing/2014/main" id="{1259E5E0-0E2F-49BE-9FD0-DDACA1BB0C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4081" y="1988344"/>
              <a:ext cx="5954" cy="3190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Rectangle 22">
              <a:extLst>
                <a:ext uri="{FF2B5EF4-FFF2-40B4-BE49-F238E27FC236}">
                  <a16:creationId xmlns:a16="http://schemas.microsoft.com/office/drawing/2014/main" id="{626C9C63-3A42-4601-8234-931808BB8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219" y="3344466"/>
              <a:ext cx="1346597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Blocks until server receives data from client</a:t>
              </a:r>
              <a:endParaRPr lang="en-US" altLang="en-US" b="1"/>
            </a:p>
          </p:txBody>
        </p:sp>
        <p:sp>
          <p:nvSpPr>
            <p:cNvPr id="21521" name="Line 81">
              <a:extLst>
                <a:ext uri="{FF2B5EF4-FFF2-40B4-BE49-F238E27FC236}">
                  <a16:creationId xmlns:a16="http://schemas.microsoft.com/office/drawing/2014/main" id="{F31CAD96-65EC-4543-A9E5-2F2EFF3CD9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4081" y="2600325"/>
              <a:ext cx="5954" cy="261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Rectangle 82">
              <a:extLst>
                <a:ext uri="{FF2B5EF4-FFF2-40B4-BE49-F238E27FC236}">
                  <a16:creationId xmlns:a16="http://schemas.microsoft.com/office/drawing/2014/main" id="{AB6BC7E1-B9CE-4F30-9217-B699D0F61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2841" y="2962275"/>
              <a:ext cx="70051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recvfrom()</a:t>
              </a:r>
              <a:endParaRPr lang="en-US" altLang="en-US" sz="1500" b="1"/>
            </a:p>
          </p:txBody>
        </p:sp>
        <p:sp>
          <p:nvSpPr>
            <p:cNvPr id="21523" name="Rectangle 83">
              <a:extLst>
                <a:ext uri="{FF2B5EF4-FFF2-40B4-BE49-F238E27FC236}">
                  <a16:creationId xmlns:a16="http://schemas.microsoft.com/office/drawing/2014/main" id="{491CEF64-C4C0-413C-9F3F-C563D9A10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838" y="2875360"/>
              <a:ext cx="851297" cy="2905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1524" name="Line 84">
              <a:extLst>
                <a:ext uri="{FF2B5EF4-FFF2-40B4-BE49-F238E27FC236}">
                  <a16:creationId xmlns:a16="http://schemas.microsoft.com/office/drawing/2014/main" id="{C5B40AD6-1737-413D-824F-ED2AC38033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1225" y="3190875"/>
              <a:ext cx="5954" cy="140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525" name="Group 136">
              <a:extLst>
                <a:ext uri="{FF2B5EF4-FFF2-40B4-BE49-F238E27FC236}">
                  <a16:creationId xmlns:a16="http://schemas.microsoft.com/office/drawing/2014/main" id="{D831C097-7AD9-4DEF-9169-4246B7E2E9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7837" y="4229100"/>
              <a:ext cx="3395663" cy="742950"/>
              <a:chOff x="508" y="3360"/>
              <a:chExt cx="2852" cy="624"/>
            </a:xfrm>
          </p:grpSpPr>
          <p:sp>
            <p:nvSpPr>
              <p:cNvPr id="21536" name="Line 76">
                <a:extLst>
                  <a:ext uri="{FF2B5EF4-FFF2-40B4-BE49-F238E27FC236}">
                    <a16:creationId xmlns:a16="http://schemas.microsoft.com/office/drawing/2014/main" id="{F656BF89-A85C-420E-B307-5DFB1FFFA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6" y="3360"/>
                <a:ext cx="5" cy="2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537" name="Group 135">
                <a:extLst>
                  <a:ext uri="{FF2B5EF4-FFF2-40B4-BE49-F238E27FC236}">
                    <a16:creationId xmlns:a16="http://schemas.microsoft.com/office/drawing/2014/main" id="{B6605901-1468-42E2-964E-5EB9854D4B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" y="3552"/>
                <a:ext cx="2852" cy="432"/>
                <a:chOff x="508" y="3552"/>
                <a:chExt cx="2852" cy="432"/>
              </a:xfrm>
            </p:grpSpPr>
            <p:sp>
              <p:nvSpPr>
                <p:cNvPr id="21538" name="Rectangle 16">
                  <a:extLst>
                    <a:ext uri="{FF2B5EF4-FFF2-40B4-BE49-F238E27FC236}">
                      <a16:creationId xmlns:a16="http://schemas.microsoft.com/office/drawing/2014/main" id="{239FAC8C-0558-464A-98DB-4DAB64C26A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7" y="3813"/>
                  <a:ext cx="386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200">
                      <a:solidFill>
                        <a:srgbClr val="000000"/>
                      </a:solidFill>
                    </a:rPr>
                    <a:t>close()</a:t>
                  </a:r>
                  <a:endParaRPr lang="en-US" altLang="en-US" sz="1500" b="1"/>
                </a:p>
              </p:txBody>
            </p:sp>
            <p:grpSp>
              <p:nvGrpSpPr>
                <p:cNvPr id="21539" name="Group 104">
                  <a:extLst>
                    <a:ext uri="{FF2B5EF4-FFF2-40B4-BE49-F238E27FC236}">
                      <a16:creationId xmlns:a16="http://schemas.microsoft.com/office/drawing/2014/main" id="{4DE19A20-C89F-4490-9462-625C6F2E68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8" y="3552"/>
                  <a:ext cx="2852" cy="432"/>
                  <a:chOff x="508" y="3552"/>
                  <a:chExt cx="2852" cy="432"/>
                </a:xfrm>
              </p:grpSpPr>
              <p:sp>
                <p:nvSpPr>
                  <p:cNvPr id="21540" name="Rectangle 8">
                    <a:extLst>
                      <a:ext uri="{FF2B5EF4-FFF2-40B4-BE49-F238E27FC236}">
                        <a16:creationId xmlns:a16="http://schemas.microsoft.com/office/drawing/2014/main" id="{370E226E-AC7E-48ED-887A-9C72B70968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3682"/>
                    <a:ext cx="386" cy="1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r>
                      <a:rPr lang="en-US" altLang="en-US" sz="1200">
                        <a:solidFill>
                          <a:srgbClr val="000000"/>
                        </a:solidFill>
                      </a:rPr>
                      <a:t>close()</a:t>
                    </a:r>
                    <a:endParaRPr lang="en-US" altLang="en-US" sz="1500" b="1"/>
                  </a:p>
                </p:txBody>
              </p:sp>
              <p:sp>
                <p:nvSpPr>
                  <p:cNvPr id="21541" name="Rectangle 12">
                    <a:extLst>
                      <a:ext uri="{FF2B5EF4-FFF2-40B4-BE49-F238E27FC236}">
                        <a16:creationId xmlns:a16="http://schemas.microsoft.com/office/drawing/2014/main" id="{9E74F511-5580-4F4D-986C-05A883FF94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8" y="3609"/>
                    <a:ext cx="715" cy="244"/>
                  </a:xfrm>
                  <a:prstGeom prst="rect">
                    <a:avLst/>
                  </a:prstGeom>
                  <a:noFill/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endParaRPr lang="en-US" altLang="en-US" sz="1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42" name="Rectangle 20">
                    <a:extLst>
                      <a:ext uri="{FF2B5EF4-FFF2-40B4-BE49-F238E27FC236}">
                        <a16:creationId xmlns:a16="http://schemas.microsoft.com/office/drawing/2014/main" id="{135BD24B-1C2B-4B62-9362-6BBD403F86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45" y="3740"/>
                    <a:ext cx="715" cy="244"/>
                  </a:xfrm>
                  <a:prstGeom prst="rect">
                    <a:avLst/>
                  </a:prstGeom>
                  <a:noFill/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endParaRPr lang="en-US" altLang="en-US" sz="1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43" name="Line 85">
                    <a:extLst>
                      <a:ext uri="{FF2B5EF4-FFF2-40B4-BE49-F238E27FC236}">
                        <a16:creationId xmlns:a16="http://schemas.microsoft.com/office/drawing/2014/main" id="{674893E0-E396-48C4-A919-5CADE36CA6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60" y="3552"/>
                    <a:ext cx="5" cy="21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1526" name="Line 23">
              <a:extLst>
                <a:ext uri="{FF2B5EF4-FFF2-40B4-BE49-F238E27FC236}">
                  <a16:creationId xmlns:a16="http://schemas.microsoft.com/office/drawing/2014/main" id="{FC114532-2F21-43A4-A285-E33134CA74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6937" y="3652838"/>
              <a:ext cx="5954" cy="247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Rectangle 77">
              <a:extLst>
                <a:ext uri="{FF2B5EF4-FFF2-40B4-BE49-F238E27FC236}">
                  <a16:creationId xmlns:a16="http://schemas.microsoft.com/office/drawing/2014/main" id="{B6EE10B8-FDAA-4064-8A30-4B4A7242C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1" y="3257550"/>
              <a:ext cx="323807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Data</a:t>
              </a:r>
              <a:endParaRPr lang="en-US" altLang="en-US" b="1"/>
            </a:p>
          </p:txBody>
        </p:sp>
        <p:grpSp>
          <p:nvGrpSpPr>
            <p:cNvPr id="21528" name="Group 110">
              <a:extLst>
                <a:ext uri="{FF2B5EF4-FFF2-40B4-BE49-F238E27FC236}">
                  <a16:creationId xmlns:a16="http://schemas.microsoft.com/office/drawing/2014/main" id="{C8331FC9-568E-47E3-81A0-84A0947D62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2203" y="3367087"/>
              <a:ext cx="851297" cy="290513"/>
              <a:chOff x="2645" y="2581"/>
              <a:chExt cx="715" cy="244"/>
            </a:xfrm>
          </p:grpSpPr>
          <p:sp>
            <p:nvSpPr>
              <p:cNvPr id="21534" name="Rectangle 15">
                <a:extLst>
                  <a:ext uri="{FF2B5EF4-FFF2-40B4-BE49-F238E27FC236}">
                    <a16:creationId xmlns:a16="http://schemas.microsoft.com/office/drawing/2014/main" id="{A439AC49-89B8-4DD1-A84D-86E97588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" y="2654"/>
                <a:ext cx="47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sendto()</a:t>
                </a:r>
                <a:endParaRPr lang="en-US" altLang="en-US" sz="1500" b="1"/>
              </a:p>
            </p:txBody>
          </p:sp>
          <p:sp>
            <p:nvSpPr>
              <p:cNvPr id="21535" name="Rectangle 19">
                <a:extLst>
                  <a:ext uri="{FF2B5EF4-FFF2-40B4-BE49-F238E27FC236}">
                    <a16:creationId xmlns:a16="http://schemas.microsoft.com/office/drawing/2014/main" id="{88623C6A-A55D-4773-AA48-9D94AAA00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2581"/>
                <a:ext cx="715" cy="244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529" name="Line 87">
              <a:extLst>
                <a:ext uri="{FF2B5EF4-FFF2-40B4-BE49-F238E27FC236}">
                  <a16:creationId xmlns:a16="http://schemas.microsoft.com/office/drawing/2014/main" id="{21483EE1-B171-45A4-8E0C-11C87083A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300" y="3151585"/>
              <a:ext cx="9525" cy="2190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Line 114">
              <a:extLst>
                <a:ext uri="{FF2B5EF4-FFF2-40B4-BE49-F238E27FC236}">
                  <a16:creationId xmlns:a16="http://schemas.microsoft.com/office/drawing/2014/main" id="{6772E5EB-54D9-45F9-9E2D-4723595B41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300" y="3429000"/>
              <a:ext cx="1828800" cy="114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1531" name="Line 115">
              <a:extLst>
                <a:ext uri="{FF2B5EF4-FFF2-40B4-BE49-F238E27FC236}">
                  <a16:creationId xmlns:a16="http://schemas.microsoft.com/office/drawing/2014/main" id="{66458DC4-9F5C-48AF-80FB-1C967C2D6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900" y="4114800"/>
              <a:ext cx="1600200" cy="171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1532" name="Text Box 138">
              <a:extLst>
                <a:ext uri="{FF2B5EF4-FFF2-40B4-BE49-F238E27FC236}">
                  <a16:creationId xmlns:a16="http://schemas.microsoft.com/office/drawing/2014/main" id="{B7963F6E-7640-4B13-8CF4-0DF305EEB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4650" y="1085851"/>
              <a:ext cx="5295157" cy="1669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en-US" sz="1500" b="1">
                  <a:solidFill>
                    <a:srgbClr val="0000CC"/>
                  </a:solidFill>
                </a:rPr>
                <a:t>Server </a:t>
              </a:r>
              <a:r>
                <a:rPr lang="en-US" altLang="en-US" sz="1500"/>
                <a:t>starts first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 b="1">
                  <a:latin typeface="Courier New" panose="02070309020205020404" pitchFamily="49" charset="0"/>
                </a:rPr>
                <a:t>Socket call</a:t>
              </a:r>
              <a:r>
                <a:rPr lang="en-US" altLang="en-US" sz="1500"/>
                <a:t> creates socket of type UDP (datagram)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 b="1">
                  <a:latin typeface="Courier New" panose="02070309020205020404" pitchFamily="49" charset="0"/>
                </a:rPr>
                <a:t>socket</a:t>
              </a:r>
              <a:r>
                <a:rPr lang="en-US" altLang="en-US" sz="1500"/>
                <a:t> call returns:  </a:t>
              </a:r>
              <a:r>
                <a:rPr lang="en-US" altLang="en-US" sz="1500" i="1"/>
                <a:t>descriptor</a:t>
              </a:r>
              <a:r>
                <a:rPr lang="en-US" altLang="en-US" sz="1500"/>
                <a:t>;  or -1 if unsuccessful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 b="1">
                  <a:latin typeface="Courier New" panose="02070309020205020404" pitchFamily="49" charset="0"/>
                </a:rPr>
                <a:t>bind</a:t>
              </a:r>
              <a:r>
                <a:rPr lang="en-US" altLang="en-US" sz="1500"/>
                <a:t> assigns local address &amp; port # to socket with specified descriptor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endParaRPr lang="en-US" altLang="en-US" sz="1500"/>
            </a:p>
          </p:txBody>
        </p:sp>
        <p:sp>
          <p:nvSpPr>
            <p:cNvPr id="21533" name="Line 139">
              <a:extLst>
                <a:ext uri="{FF2B5EF4-FFF2-40B4-BE49-F238E27FC236}">
                  <a16:creationId xmlns:a16="http://schemas.microsoft.com/office/drawing/2014/main" id="{7046C726-6425-4549-9DEB-9C9AE8210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300" y="3667125"/>
              <a:ext cx="0" cy="504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7" name="Rectangle 19">
            <a:extLst>
              <a:ext uri="{FF2B5EF4-FFF2-40B4-BE49-F238E27FC236}">
                <a16:creationId xmlns:a16="http://schemas.microsoft.com/office/drawing/2014/main" id="{4BB83A45-3AD8-4DC7-B1B7-A2EFFECF1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50" y="2119313"/>
            <a:ext cx="850900" cy="2905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Group 2">
            <a:extLst>
              <a:ext uri="{FF2B5EF4-FFF2-40B4-BE49-F238E27FC236}">
                <a16:creationId xmlns:a16="http://schemas.microsoft.com/office/drawing/2014/main" id="{13B747D9-B8E8-43B5-9B1A-D1C3E6F7F586}"/>
              </a:ext>
            </a:extLst>
          </p:cNvPr>
          <p:cNvGrpSpPr>
            <a:grpSpLocks/>
          </p:cNvGrpSpPr>
          <p:nvPr/>
        </p:nvGrpSpPr>
        <p:grpSpPr bwMode="auto">
          <a:xfrm>
            <a:off x="1008063" y="230188"/>
            <a:ext cx="6138862" cy="3886200"/>
            <a:chOff x="1008536" y="229825"/>
            <a:chExt cx="6138863" cy="3886199"/>
          </a:xfrm>
        </p:grpSpPr>
        <p:sp>
          <p:nvSpPr>
            <p:cNvPr id="23555" name="Rectangle 13">
              <a:extLst>
                <a:ext uri="{FF2B5EF4-FFF2-40B4-BE49-F238E27FC236}">
                  <a16:creationId xmlns:a16="http://schemas.microsoft.com/office/drawing/2014/main" id="{5C69CB0B-482A-4897-9ECD-AFDFC8CAD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902" y="3299255"/>
              <a:ext cx="851297" cy="29051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3556" name="Rectangle 22">
              <a:extLst>
                <a:ext uri="{FF2B5EF4-FFF2-40B4-BE49-F238E27FC236}">
                  <a16:creationId xmlns:a16="http://schemas.microsoft.com/office/drawing/2014/main" id="{7912808C-101F-465B-A1B9-A6B48F7AB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537" y="2019334"/>
              <a:ext cx="851297" cy="29051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3557" name="Rectangle 2">
              <a:extLst>
                <a:ext uri="{FF2B5EF4-FFF2-40B4-BE49-F238E27FC236}">
                  <a16:creationId xmlns:a16="http://schemas.microsoft.com/office/drawing/2014/main" id="{851DEEEC-2ECB-44B4-B99E-012BD6BA7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537" y="1450215"/>
              <a:ext cx="851297" cy="2905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3558" name="Rectangle 3">
              <a:extLst>
                <a:ext uri="{FF2B5EF4-FFF2-40B4-BE49-F238E27FC236}">
                  <a16:creationId xmlns:a16="http://schemas.microsoft.com/office/drawing/2014/main" id="{132FA34B-CD39-4C70-87BA-7EA25C521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537" y="845377"/>
              <a:ext cx="851297" cy="2905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3559" name="Rectangle 4">
              <a:extLst>
                <a:ext uri="{FF2B5EF4-FFF2-40B4-BE49-F238E27FC236}">
                  <a16:creationId xmlns:a16="http://schemas.microsoft.com/office/drawing/2014/main" id="{336C7A76-B63E-48BC-AA4B-817972F0E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312" y="932293"/>
              <a:ext cx="546625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socket()</a:t>
              </a:r>
              <a:endParaRPr lang="en-US" altLang="en-US" sz="1500" b="1"/>
            </a:p>
          </p:txBody>
        </p:sp>
        <p:sp>
          <p:nvSpPr>
            <p:cNvPr id="23560" name="Rectangle 6">
              <a:extLst>
                <a:ext uri="{FF2B5EF4-FFF2-40B4-BE49-F238E27FC236}">
                  <a16:creationId xmlns:a16="http://schemas.microsoft.com/office/drawing/2014/main" id="{13BBF521-90D8-47DF-89D3-5A4A93B70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312" y="3144474"/>
              <a:ext cx="56265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sendto()</a:t>
              </a:r>
              <a:endParaRPr lang="en-US" altLang="en-US" sz="1500" b="1"/>
            </a:p>
          </p:txBody>
        </p:sp>
        <p:grpSp>
          <p:nvGrpSpPr>
            <p:cNvPr id="23561" name="Group 7">
              <a:extLst>
                <a:ext uri="{FF2B5EF4-FFF2-40B4-BE49-F238E27FC236}">
                  <a16:creationId xmlns:a16="http://schemas.microsoft.com/office/drawing/2014/main" id="{AFB18A20-D8B5-4F5F-9529-3CA755617A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6950" y="2005046"/>
              <a:ext cx="851297" cy="290513"/>
              <a:chOff x="2645" y="1733"/>
              <a:chExt cx="715" cy="244"/>
            </a:xfrm>
          </p:grpSpPr>
          <p:sp>
            <p:nvSpPr>
              <p:cNvPr id="23592" name="Rectangle 8">
                <a:extLst>
                  <a:ext uri="{FF2B5EF4-FFF2-40B4-BE49-F238E27FC236}">
                    <a16:creationId xmlns:a16="http://schemas.microsoft.com/office/drawing/2014/main" id="{26BB5C03-66C6-46C0-AE8D-0C53B88F1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733"/>
                <a:ext cx="715" cy="2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93" name="Rectangle 9">
                <a:extLst>
                  <a:ext uri="{FF2B5EF4-FFF2-40B4-BE49-F238E27FC236}">
                    <a16:creationId xmlns:a16="http://schemas.microsoft.com/office/drawing/2014/main" id="{EF06CBD8-D788-4DC6-842A-2ADA4DDA3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776"/>
                <a:ext cx="4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socket()</a:t>
                </a:r>
                <a:endParaRPr lang="en-US" altLang="en-US" sz="1500" b="1"/>
              </a:p>
            </p:txBody>
          </p:sp>
        </p:grpSp>
        <p:sp>
          <p:nvSpPr>
            <p:cNvPr id="23562" name="Rectangle 10">
              <a:extLst>
                <a:ext uri="{FF2B5EF4-FFF2-40B4-BE49-F238E27FC236}">
                  <a16:creationId xmlns:a16="http://schemas.microsoft.com/office/drawing/2014/main" id="{86FA124F-8D89-47B6-8687-15ABC22EA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537" y="3057559"/>
              <a:ext cx="851297" cy="2905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3563" name="Rectangle 12">
              <a:extLst>
                <a:ext uri="{FF2B5EF4-FFF2-40B4-BE49-F238E27FC236}">
                  <a16:creationId xmlns:a16="http://schemas.microsoft.com/office/drawing/2014/main" id="{6DFB2327-4862-4439-8A51-96B00B17F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7906" y="3386171"/>
              <a:ext cx="70051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recvfrom()</a:t>
              </a:r>
              <a:endParaRPr lang="en-US" altLang="en-US" sz="1500" b="1"/>
            </a:p>
          </p:txBody>
        </p:sp>
        <p:sp>
          <p:nvSpPr>
            <p:cNvPr id="23564" name="Rectangle 14">
              <a:extLst>
                <a:ext uri="{FF2B5EF4-FFF2-40B4-BE49-F238E27FC236}">
                  <a16:creationId xmlns:a16="http://schemas.microsoft.com/office/drawing/2014/main" id="{8B7AC542-8829-44F1-83BE-BA1D306B4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550" y="3144474"/>
              <a:ext cx="323807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Data</a:t>
              </a:r>
              <a:endParaRPr lang="en-US" altLang="en-US" b="1"/>
            </a:p>
          </p:txBody>
        </p:sp>
        <p:sp>
          <p:nvSpPr>
            <p:cNvPr id="23565" name="Rectangle 15">
              <a:extLst>
                <a:ext uri="{FF2B5EF4-FFF2-40B4-BE49-F238E27FC236}">
                  <a16:creationId xmlns:a16="http://schemas.microsoft.com/office/drawing/2014/main" id="{9A4BFB25-5E2A-4AD5-9104-B72223390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800" y="515574"/>
              <a:ext cx="56746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chemeClr val="tx2"/>
                  </a:solidFill>
                </a:rPr>
                <a:t>Server</a:t>
              </a:r>
              <a:endParaRPr lang="en-US" altLang="en-US" sz="1500" b="1">
                <a:solidFill>
                  <a:schemeClr val="tx2"/>
                </a:solidFill>
              </a:endParaRPr>
            </a:p>
          </p:txBody>
        </p:sp>
        <p:sp>
          <p:nvSpPr>
            <p:cNvPr id="23566" name="Rectangle 16">
              <a:extLst>
                <a:ext uri="{FF2B5EF4-FFF2-40B4-BE49-F238E27FC236}">
                  <a16:creationId xmlns:a16="http://schemas.microsoft.com/office/drawing/2014/main" id="{0331A2AC-8FC0-4C9F-810E-A88D9D939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447" y="1770493"/>
              <a:ext cx="4937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chemeClr val="tx2"/>
                  </a:solidFill>
                </a:rPr>
                <a:t>Client</a:t>
              </a:r>
              <a:endParaRPr lang="en-US" altLang="en-US" sz="1500" b="1">
                <a:solidFill>
                  <a:schemeClr val="tx2"/>
                </a:solidFill>
              </a:endParaRPr>
            </a:p>
          </p:txBody>
        </p:sp>
        <p:sp>
          <p:nvSpPr>
            <p:cNvPr id="23567" name="Rectangle 17">
              <a:extLst>
                <a:ext uri="{FF2B5EF4-FFF2-40B4-BE49-F238E27FC236}">
                  <a16:creationId xmlns:a16="http://schemas.microsoft.com/office/drawing/2014/main" id="{DC2F3582-CF3D-44C3-B3D6-B189BFF65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274" y="1537130"/>
              <a:ext cx="39113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bind()</a:t>
              </a:r>
              <a:endParaRPr lang="en-US" altLang="en-US" sz="1500" b="1"/>
            </a:p>
          </p:txBody>
        </p:sp>
        <p:sp>
          <p:nvSpPr>
            <p:cNvPr id="23568" name="Line 18">
              <a:extLst>
                <a:ext uri="{FF2B5EF4-FFF2-40B4-BE49-F238E27FC236}">
                  <a16:creationId xmlns:a16="http://schemas.microsoft.com/office/drawing/2014/main" id="{BA4DE9B7-1794-42B1-89FF-C1F7B31F0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4780" y="1132318"/>
              <a:ext cx="5954" cy="3190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Rectangle 19">
              <a:extLst>
                <a:ext uri="{FF2B5EF4-FFF2-40B4-BE49-F238E27FC236}">
                  <a16:creationId xmlns:a16="http://schemas.microsoft.com/office/drawing/2014/main" id="{DCB23E90-0B68-4FDF-8D75-784F497DF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918" y="2488440"/>
              <a:ext cx="1346597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Blocks until server receives data from client</a:t>
              </a:r>
              <a:endParaRPr lang="en-US" altLang="en-US" b="1"/>
            </a:p>
          </p:txBody>
        </p:sp>
        <p:sp>
          <p:nvSpPr>
            <p:cNvPr id="23570" name="Line 20">
              <a:extLst>
                <a:ext uri="{FF2B5EF4-FFF2-40B4-BE49-F238E27FC236}">
                  <a16:creationId xmlns:a16="http://schemas.microsoft.com/office/drawing/2014/main" id="{F38DACAC-5E3E-4620-BC0F-D46A77A220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4780" y="1744299"/>
              <a:ext cx="5954" cy="261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Rectangle 21">
              <a:extLst>
                <a:ext uri="{FF2B5EF4-FFF2-40B4-BE49-F238E27FC236}">
                  <a16:creationId xmlns:a16="http://schemas.microsoft.com/office/drawing/2014/main" id="{7A8E53C2-38B8-421D-87C2-AEF13FCCD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540" y="2106249"/>
              <a:ext cx="70051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recvfrom()</a:t>
              </a:r>
              <a:endParaRPr lang="en-US" altLang="en-US" sz="1500" b="1"/>
            </a:p>
          </p:txBody>
        </p:sp>
        <p:sp>
          <p:nvSpPr>
            <p:cNvPr id="23572" name="Line 23">
              <a:extLst>
                <a:ext uri="{FF2B5EF4-FFF2-40B4-BE49-F238E27FC236}">
                  <a16:creationId xmlns:a16="http://schemas.microsoft.com/office/drawing/2014/main" id="{50DE3376-7C05-49B7-ACAB-921BD1E05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1924" y="2334849"/>
              <a:ext cx="5954" cy="140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573" name="Group 24">
              <a:extLst>
                <a:ext uri="{FF2B5EF4-FFF2-40B4-BE49-F238E27FC236}">
                  <a16:creationId xmlns:a16="http://schemas.microsoft.com/office/drawing/2014/main" id="{6938FB6A-8F6F-4924-AFDB-0FFD3649DD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536" y="3373074"/>
              <a:ext cx="3395663" cy="742950"/>
              <a:chOff x="508" y="3360"/>
              <a:chExt cx="2852" cy="624"/>
            </a:xfrm>
          </p:grpSpPr>
          <p:sp>
            <p:nvSpPr>
              <p:cNvPr id="23584" name="Line 25">
                <a:extLst>
                  <a:ext uri="{FF2B5EF4-FFF2-40B4-BE49-F238E27FC236}">
                    <a16:creationId xmlns:a16="http://schemas.microsoft.com/office/drawing/2014/main" id="{04965B2E-B0AB-4FEB-A82F-7A296B818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6" y="3360"/>
                <a:ext cx="5" cy="2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585" name="Group 26">
                <a:extLst>
                  <a:ext uri="{FF2B5EF4-FFF2-40B4-BE49-F238E27FC236}">
                    <a16:creationId xmlns:a16="http://schemas.microsoft.com/office/drawing/2014/main" id="{11B0066F-E44B-4056-8030-18E8A583DD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" y="3552"/>
                <a:ext cx="2852" cy="432"/>
                <a:chOff x="508" y="3552"/>
                <a:chExt cx="2852" cy="432"/>
              </a:xfrm>
            </p:grpSpPr>
            <p:sp>
              <p:nvSpPr>
                <p:cNvPr id="23586" name="Rectangle 27">
                  <a:extLst>
                    <a:ext uri="{FF2B5EF4-FFF2-40B4-BE49-F238E27FC236}">
                      <a16:creationId xmlns:a16="http://schemas.microsoft.com/office/drawing/2014/main" id="{0C3CBEDA-592D-4781-8D8A-A9515D3A74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7" y="3813"/>
                  <a:ext cx="386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200">
                      <a:solidFill>
                        <a:srgbClr val="000000"/>
                      </a:solidFill>
                    </a:rPr>
                    <a:t>close()</a:t>
                  </a:r>
                  <a:endParaRPr lang="en-US" altLang="en-US" sz="1500" b="1"/>
                </a:p>
              </p:txBody>
            </p:sp>
            <p:grpSp>
              <p:nvGrpSpPr>
                <p:cNvPr id="23587" name="Group 28">
                  <a:extLst>
                    <a:ext uri="{FF2B5EF4-FFF2-40B4-BE49-F238E27FC236}">
                      <a16:creationId xmlns:a16="http://schemas.microsoft.com/office/drawing/2014/main" id="{24AA03C8-A0ED-400C-9EED-00D8DF1210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8" y="3552"/>
                  <a:ext cx="2852" cy="432"/>
                  <a:chOff x="508" y="3552"/>
                  <a:chExt cx="2852" cy="432"/>
                </a:xfrm>
              </p:grpSpPr>
              <p:sp>
                <p:nvSpPr>
                  <p:cNvPr id="23588" name="Rectangle 29">
                    <a:extLst>
                      <a:ext uri="{FF2B5EF4-FFF2-40B4-BE49-F238E27FC236}">
                        <a16:creationId xmlns:a16="http://schemas.microsoft.com/office/drawing/2014/main" id="{4ADF35A8-E34E-40A8-889C-8D3D742C72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3682"/>
                    <a:ext cx="386" cy="1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r>
                      <a:rPr lang="en-US" altLang="en-US" sz="1200">
                        <a:solidFill>
                          <a:srgbClr val="000000"/>
                        </a:solidFill>
                      </a:rPr>
                      <a:t>close()</a:t>
                    </a:r>
                    <a:endParaRPr lang="en-US" altLang="en-US" sz="1500" b="1"/>
                  </a:p>
                </p:txBody>
              </p:sp>
              <p:sp>
                <p:nvSpPr>
                  <p:cNvPr id="23589" name="Rectangle 30">
                    <a:extLst>
                      <a:ext uri="{FF2B5EF4-FFF2-40B4-BE49-F238E27FC236}">
                        <a16:creationId xmlns:a16="http://schemas.microsoft.com/office/drawing/2014/main" id="{EA555602-87BB-4237-8A96-455A2B8726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8" y="3609"/>
                    <a:ext cx="715" cy="244"/>
                  </a:xfrm>
                  <a:prstGeom prst="rect">
                    <a:avLst/>
                  </a:prstGeom>
                  <a:noFill/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endParaRPr lang="en-US" altLang="en-US" sz="1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590" name="Rectangle 31">
                    <a:extLst>
                      <a:ext uri="{FF2B5EF4-FFF2-40B4-BE49-F238E27FC236}">
                        <a16:creationId xmlns:a16="http://schemas.microsoft.com/office/drawing/2014/main" id="{CD2D9F44-BE88-44FD-83EA-880FF4DFC9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45" y="3740"/>
                    <a:ext cx="715" cy="244"/>
                  </a:xfrm>
                  <a:prstGeom prst="rect">
                    <a:avLst/>
                  </a:prstGeom>
                  <a:noFill/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endParaRPr lang="en-US" altLang="en-US" sz="1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591" name="Line 32">
                    <a:extLst>
                      <a:ext uri="{FF2B5EF4-FFF2-40B4-BE49-F238E27FC236}">
                        <a16:creationId xmlns:a16="http://schemas.microsoft.com/office/drawing/2014/main" id="{C3649EEE-7849-4610-BE0F-F44E7421FE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60" y="3552"/>
                    <a:ext cx="5" cy="21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3574" name="Line 33">
              <a:extLst>
                <a:ext uri="{FF2B5EF4-FFF2-40B4-BE49-F238E27FC236}">
                  <a16:creationId xmlns:a16="http://schemas.microsoft.com/office/drawing/2014/main" id="{DACD70EA-20A0-48F8-9ACC-C604FEDE0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7636" y="2796812"/>
              <a:ext cx="5954" cy="247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Rectangle 34">
              <a:extLst>
                <a:ext uri="{FF2B5EF4-FFF2-40B4-BE49-F238E27FC236}">
                  <a16:creationId xmlns:a16="http://schemas.microsoft.com/office/drawing/2014/main" id="{DC45715D-E291-4FB4-AFF7-C4B3724F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700" y="2401524"/>
              <a:ext cx="323807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Data</a:t>
              </a:r>
              <a:endParaRPr lang="en-US" altLang="en-US" b="1"/>
            </a:p>
          </p:txBody>
        </p:sp>
        <p:grpSp>
          <p:nvGrpSpPr>
            <p:cNvPr id="23576" name="Group 35">
              <a:extLst>
                <a:ext uri="{FF2B5EF4-FFF2-40B4-BE49-F238E27FC236}">
                  <a16:creationId xmlns:a16="http://schemas.microsoft.com/office/drawing/2014/main" id="{CB959430-4FEA-4444-B924-BE7E8F0167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902" y="2511061"/>
              <a:ext cx="851297" cy="290513"/>
              <a:chOff x="2645" y="2581"/>
              <a:chExt cx="715" cy="244"/>
            </a:xfrm>
          </p:grpSpPr>
          <p:sp>
            <p:nvSpPr>
              <p:cNvPr id="23582" name="Rectangle 36">
                <a:extLst>
                  <a:ext uri="{FF2B5EF4-FFF2-40B4-BE49-F238E27FC236}">
                    <a16:creationId xmlns:a16="http://schemas.microsoft.com/office/drawing/2014/main" id="{647AE7CA-5D13-41D2-BB23-B3C5D7FEA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" y="2654"/>
                <a:ext cx="47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sendto()</a:t>
                </a:r>
                <a:endParaRPr lang="en-US" altLang="en-US" sz="1500" b="1"/>
              </a:p>
            </p:txBody>
          </p:sp>
          <p:sp>
            <p:nvSpPr>
              <p:cNvPr id="23583" name="Rectangle 37">
                <a:extLst>
                  <a:ext uri="{FF2B5EF4-FFF2-40B4-BE49-F238E27FC236}">
                    <a16:creationId xmlns:a16="http://schemas.microsoft.com/office/drawing/2014/main" id="{EB728609-C99E-4C07-9866-4E1FE70EC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2581"/>
                <a:ext cx="715" cy="244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577" name="Line 38">
              <a:extLst>
                <a:ext uri="{FF2B5EF4-FFF2-40B4-BE49-F238E27FC236}">
                  <a16:creationId xmlns:a16="http://schemas.microsoft.com/office/drawing/2014/main" id="{E6FC252E-8A9D-42F7-AB84-131D80C25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999" y="2295559"/>
              <a:ext cx="9525" cy="2190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Line 39">
              <a:extLst>
                <a:ext uri="{FF2B5EF4-FFF2-40B4-BE49-F238E27FC236}">
                  <a16:creationId xmlns:a16="http://schemas.microsoft.com/office/drawing/2014/main" id="{AF9D8752-9CA4-4A26-B33D-FD4089C6E8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0999" y="2572974"/>
              <a:ext cx="1828800" cy="114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3579" name="Line 40">
              <a:extLst>
                <a:ext uri="{FF2B5EF4-FFF2-40B4-BE49-F238E27FC236}">
                  <a16:creationId xmlns:a16="http://schemas.microsoft.com/office/drawing/2014/main" id="{1710166A-0464-4956-BDFF-BCB85A932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9599" y="3258774"/>
              <a:ext cx="1600200" cy="171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3580" name="Text Box 41">
              <a:extLst>
                <a:ext uri="{FF2B5EF4-FFF2-40B4-BE49-F238E27FC236}">
                  <a16:creationId xmlns:a16="http://schemas.microsoft.com/office/drawing/2014/main" id="{C9326C63-7103-4980-AEBF-51E8F97EB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5349" y="229825"/>
              <a:ext cx="4972050" cy="1669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 b="1">
                  <a:latin typeface="Courier New" panose="02070309020205020404" pitchFamily="49" charset="0"/>
                </a:rPr>
                <a:t>recvfrom</a:t>
              </a:r>
              <a:r>
                <a:rPr lang="en-US" altLang="en-US" sz="1500"/>
                <a:t> copies bytes received in specified socket into a specified location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 b="1">
                  <a:latin typeface="Courier New" panose="02070309020205020404" pitchFamily="49" charset="0"/>
                </a:rPr>
                <a:t>recvfrom</a:t>
              </a:r>
              <a:r>
                <a:rPr lang="en-US" altLang="en-US" sz="1500"/>
                <a:t> blocks until data arrives</a:t>
              </a:r>
              <a:endParaRPr lang="en-US" altLang="en-US" sz="1500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</a:pPr>
              <a:endParaRPr lang="en-US" altLang="en-US" sz="1500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endParaRPr lang="en-US" altLang="en-US" sz="1500"/>
            </a:p>
          </p:txBody>
        </p:sp>
        <p:sp>
          <p:nvSpPr>
            <p:cNvPr id="23581" name="Line 42">
              <a:extLst>
                <a:ext uri="{FF2B5EF4-FFF2-40B4-BE49-F238E27FC236}">
                  <a16:creationId xmlns:a16="http://schemas.microsoft.com/office/drawing/2014/main" id="{6C14046E-F7AB-4B7B-9061-F4DD97E3C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999" y="2811099"/>
              <a:ext cx="0" cy="504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Rectangle 2">
            <a:extLst>
              <a:ext uri="{FF2B5EF4-FFF2-40B4-BE49-F238E27FC236}">
                <a16:creationId xmlns:a16="http://schemas.microsoft.com/office/drawing/2014/main" id="{5130375A-5E7C-4A87-87E6-DBBF280CF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5213" y="3001963"/>
            <a:ext cx="4084637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/>
              <a:t>Socket Calls for Connection-Less Mode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7">
            <a:extLst>
              <a:ext uri="{FF2B5EF4-FFF2-40B4-BE49-F238E27FC236}">
                <a16:creationId xmlns:a16="http://schemas.microsoft.com/office/drawing/2014/main" id="{6EBCFEF4-78BF-4482-90B0-1FBA473BB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725" y="2433638"/>
            <a:ext cx="850900" cy="29051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5602" name="Rectangle 36">
            <a:extLst>
              <a:ext uri="{FF2B5EF4-FFF2-40B4-BE49-F238E27FC236}">
                <a16:creationId xmlns:a16="http://schemas.microsoft.com/office/drawing/2014/main" id="{028EAAD3-FF95-4B87-87C3-BA43E861D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2519363"/>
            <a:ext cx="561975" cy="185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sendto()</a:t>
            </a:r>
            <a:endParaRPr lang="en-US" altLang="en-US" sz="1500" b="1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A90DE20-95FF-4364-8104-208615F5D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371600"/>
            <a:ext cx="850900" cy="29051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83CD47DA-DFD0-40F0-88AC-0EBBF1438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766763"/>
            <a:ext cx="850900" cy="29051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21F25CC1-97B0-4332-A757-DC9611982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738" y="854075"/>
            <a:ext cx="546100" cy="1857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socket()</a:t>
            </a:r>
            <a:endParaRPr lang="en-US" altLang="en-US" sz="1500" b="1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27D0A557-2D48-4F55-B9D6-DBC9BB893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738" y="3067050"/>
            <a:ext cx="5619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sendto()</a:t>
            </a:r>
            <a:endParaRPr lang="en-US" altLang="en-US" sz="1500" b="1"/>
          </a:p>
        </p:txBody>
      </p:sp>
      <p:grpSp>
        <p:nvGrpSpPr>
          <p:cNvPr id="25607" name="Group 7">
            <a:extLst>
              <a:ext uri="{FF2B5EF4-FFF2-40B4-BE49-F238E27FC236}">
                <a16:creationId xmlns:a16="http://schemas.microsoft.com/office/drawing/2014/main" id="{6FBC1251-F4E8-43FB-8C9D-178D1C8CF19E}"/>
              </a:ext>
            </a:extLst>
          </p:cNvPr>
          <p:cNvGrpSpPr>
            <a:grpSpLocks/>
          </p:cNvGrpSpPr>
          <p:nvPr/>
        </p:nvGrpSpPr>
        <p:grpSpPr bwMode="auto">
          <a:xfrm>
            <a:off x="3508375" y="1927225"/>
            <a:ext cx="850900" cy="290513"/>
            <a:chOff x="2645" y="1733"/>
            <a:chExt cx="715" cy="244"/>
          </a:xfrm>
        </p:grpSpPr>
        <p:sp>
          <p:nvSpPr>
            <p:cNvPr id="25639" name="Rectangle 8">
              <a:extLst>
                <a:ext uri="{FF2B5EF4-FFF2-40B4-BE49-F238E27FC236}">
                  <a16:creationId xmlns:a16="http://schemas.microsoft.com/office/drawing/2014/main" id="{9E05F88E-670A-4F3C-B9CB-4E61DF625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" y="1733"/>
              <a:ext cx="715" cy="24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5640" name="Rectangle 9">
              <a:extLst>
                <a:ext uri="{FF2B5EF4-FFF2-40B4-BE49-F238E27FC236}">
                  <a16:creationId xmlns:a16="http://schemas.microsoft.com/office/drawing/2014/main" id="{51A94647-2340-4059-AF28-E586F2013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776"/>
              <a:ext cx="459" cy="15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socket()</a:t>
              </a:r>
              <a:endParaRPr lang="en-US" altLang="en-US" sz="1500" b="1"/>
            </a:p>
          </p:txBody>
        </p:sp>
      </p:grpSp>
      <p:sp>
        <p:nvSpPr>
          <p:cNvPr id="25608" name="Rectangle 10">
            <a:extLst>
              <a:ext uri="{FF2B5EF4-FFF2-40B4-BE49-F238E27FC236}">
                <a16:creationId xmlns:a16="http://schemas.microsoft.com/office/drawing/2014/main" id="{7E4F7C76-841A-48A4-B860-70B372B1F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2979738"/>
            <a:ext cx="850900" cy="2905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grpSp>
        <p:nvGrpSpPr>
          <p:cNvPr id="25609" name="Group 11">
            <a:extLst>
              <a:ext uri="{FF2B5EF4-FFF2-40B4-BE49-F238E27FC236}">
                <a16:creationId xmlns:a16="http://schemas.microsoft.com/office/drawing/2014/main" id="{E18043BE-CCC9-4151-B6AC-04C1F75FADA0}"/>
              </a:ext>
            </a:extLst>
          </p:cNvPr>
          <p:cNvGrpSpPr>
            <a:grpSpLocks/>
          </p:cNvGrpSpPr>
          <p:nvPr/>
        </p:nvGrpSpPr>
        <p:grpSpPr bwMode="auto">
          <a:xfrm>
            <a:off x="3514725" y="3221038"/>
            <a:ext cx="850900" cy="290512"/>
            <a:chOff x="2645" y="3298"/>
            <a:chExt cx="715" cy="244"/>
          </a:xfrm>
        </p:grpSpPr>
        <p:sp>
          <p:nvSpPr>
            <p:cNvPr id="25637" name="Rectangle 12">
              <a:extLst>
                <a:ext uri="{FF2B5EF4-FFF2-40B4-BE49-F238E27FC236}">
                  <a16:creationId xmlns:a16="http://schemas.microsoft.com/office/drawing/2014/main" id="{33BE6B55-0F2C-4771-ACC4-382F48353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6" y="3371"/>
              <a:ext cx="58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recvfrom()</a:t>
              </a:r>
              <a:endParaRPr lang="en-US" altLang="en-US" sz="1500" b="1"/>
            </a:p>
          </p:txBody>
        </p:sp>
        <p:sp>
          <p:nvSpPr>
            <p:cNvPr id="25638" name="Rectangle 13">
              <a:extLst>
                <a:ext uri="{FF2B5EF4-FFF2-40B4-BE49-F238E27FC236}">
                  <a16:creationId xmlns:a16="http://schemas.microsoft.com/office/drawing/2014/main" id="{9250D201-9D7D-4DB1-9E3D-122A06F68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" y="3298"/>
              <a:ext cx="715" cy="2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</p:grpSp>
      <p:sp>
        <p:nvSpPr>
          <p:cNvPr id="25610" name="Rectangle 14">
            <a:extLst>
              <a:ext uri="{FF2B5EF4-FFF2-40B4-BE49-F238E27FC236}">
                <a16:creationId xmlns:a16="http://schemas.microsoft.com/office/drawing/2014/main" id="{66ECF17A-198F-4EC1-A628-A3CA8757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975" y="3067050"/>
            <a:ext cx="3238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Data</a:t>
            </a:r>
            <a:endParaRPr lang="en-US" altLang="en-US" b="1"/>
          </a:p>
        </p:txBody>
      </p:sp>
      <p:sp>
        <p:nvSpPr>
          <p:cNvPr id="25611" name="Rectangle 15">
            <a:extLst>
              <a:ext uri="{FF2B5EF4-FFF2-40B4-BE49-F238E27FC236}">
                <a16:creationId xmlns:a16="http://schemas.microsoft.com/office/drawing/2014/main" id="{5F9B3C7E-0D21-4BEB-92F8-9DED1A11E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225" y="438150"/>
            <a:ext cx="5667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>
                <a:solidFill>
                  <a:schemeClr val="tx2"/>
                </a:solidFill>
              </a:rPr>
              <a:t>Server</a:t>
            </a:r>
            <a:endParaRPr lang="en-US" altLang="en-US" sz="1500" b="1">
              <a:solidFill>
                <a:schemeClr val="tx2"/>
              </a:solidFill>
            </a:endParaRPr>
          </a:p>
        </p:txBody>
      </p:sp>
      <p:sp>
        <p:nvSpPr>
          <p:cNvPr id="25612" name="Rectangle 16">
            <a:extLst>
              <a:ext uri="{FF2B5EF4-FFF2-40B4-BE49-F238E27FC236}">
                <a16:creationId xmlns:a16="http://schemas.microsoft.com/office/drawing/2014/main" id="{03807A10-194F-443B-AAD5-DBB22C4BE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475" y="1692275"/>
            <a:ext cx="4937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>
                <a:solidFill>
                  <a:schemeClr val="tx2"/>
                </a:solidFill>
              </a:rPr>
              <a:t>Client</a:t>
            </a:r>
            <a:endParaRPr lang="en-US" altLang="en-US" sz="1500" b="1">
              <a:solidFill>
                <a:schemeClr val="tx2"/>
              </a:solidFill>
            </a:endParaRPr>
          </a:p>
        </p:txBody>
      </p:sp>
      <p:sp>
        <p:nvSpPr>
          <p:cNvPr id="25613" name="Rectangle 17">
            <a:extLst>
              <a:ext uri="{FF2B5EF4-FFF2-40B4-BE49-F238E27FC236}">
                <a16:creationId xmlns:a16="http://schemas.microsoft.com/office/drawing/2014/main" id="{A935DEF8-750F-4E1B-A94F-5FB08A01F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458913"/>
            <a:ext cx="390525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bind()</a:t>
            </a:r>
            <a:endParaRPr lang="en-US" altLang="en-US" sz="1500" b="1"/>
          </a:p>
        </p:txBody>
      </p:sp>
      <p:sp>
        <p:nvSpPr>
          <p:cNvPr id="25614" name="Line 18">
            <a:extLst>
              <a:ext uri="{FF2B5EF4-FFF2-40B4-BE49-F238E27FC236}">
                <a16:creationId xmlns:a16="http://schemas.microsoft.com/office/drawing/2014/main" id="{2B40D857-2815-4E00-B4AC-D383158059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95413" y="1054100"/>
            <a:ext cx="6350" cy="319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Rectangle 19">
            <a:extLst>
              <a:ext uri="{FF2B5EF4-FFF2-40B4-BE49-F238E27FC236}">
                <a16:creationId xmlns:a16="http://schemas.microsoft.com/office/drawing/2014/main" id="{C7DDDA56-18DF-4FAF-AFD5-CFA23F18B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409825"/>
            <a:ext cx="13477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Blocks until server receives data from client</a:t>
            </a:r>
            <a:endParaRPr lang="en-US" altLang="en-US" b="1"/>
          </a:p>
        </p:txBody>
      </p:sp>
      <p:sp>
        <p:nvSpPr>
          <p:cNvPr id="25616" name="Line 20">
            <a:extLst>
              <a:ext uri="{FF2B5EF4-FFF2-40B4-BE49-F238E27FC236}">
                <a16:creationId xmlns:a16="http://schemas.microsoft.com/office/drawing/2014/main" id="{DBD51766-8219-452D-AA4A-F1256BB21F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95413" y="1666875"/>
            <a:ext cx="6350" cy="261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Rectangle 21">
            <a:extLst>
              <a:ext uri="{FF2B5EF4-FFF2-40B4-BE49-F238E27FC236}">
                <a16:creationId xmlns:a16="http://schemas.microsoft.com/office/drawing/2014/main" id="{5EDDDAED-50A2-47F9-AFE3-EE1A2D728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63" y="2028825"/>
            <a:ext cx="7000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recvfrom()</a:t>
            </a:r>
            <a:endParaRPr lang="en-US" altLang="en-US" sz="1500" b="1"/>
          </a:p>
        </p:txBody>
      </p:sp>
      <p:sp>
        <p:nvSpPr>
          <p:cNvPr id="25618" name="Rectangle 22">
            <a:extLst>
              <a:ext uri="{FF2B5EF4-FFF2-40B4-BE49-F238E27FC236}">
                <a16:creationId xmlns:a16="http://schemas.microsoft.com/office/drawing/2014/main" id="{ED46B923-0971-4E69-8E35-D978DC8D9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941513"/>
            <a:ext cx="850900" cy="2905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5619" name="Line 23">
            <a:extLst>
              <a:ext uri="{FF2B5EF4-FFF2-40B4-BE49-F238E27FC236}">
                <a16:creationId xmlns:a16="http://schemas.microsoft.com/office/drawing/2014/main" id="{41BF1508-23D4-4BFE-B6F8-29424281B9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2257425"/>
            <a:ext cx="635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20" name="Group 24">
            <a:extLst>
              <a:ext uri="{FF2B5EF4-FFF2-40B4-BE49-F238E27FC236}">
                <a16:creationId xmlns:a16="http://schemas.microsoft.com/office/drawing/2014/main" id="{A5E08A83-456B-457D-A3A2-03FF09DCFAC0}"/>
              </a:ext>
            </a:extLst>
          </p:cNvPr>
          <p:cNvGrpSpPr>
            <a:grpSpLocks/>
          </p:cNvGrpSpPr>
          <p:nvPr/>
        </p:nvGrpSpPr>
        <p:grpSpPr bwMode="auto">
          <a:xfrm>
            <a:off x="969963" y="3295650"/>
            <a:ext cx="3395662" cy="742950"/>
            <a:chOff x="508" y="3360"/>
            <a:chExt cx="2852" cy="624"/>
          </a:xfrm>
        </p:grpSpPr>
        <p:sp>
          <p:nvSpPr>
            <p:cNvPr id="25629" name="Line 25">
              <a:extLst>
                <a:ext uri="{FF2B5EF4-FFF2-40B4-BE49-F238E27FC236}">
                  <a16:creationId xmlns:a16="http://schemas.microsoft.com/office/drawing/2014/main" id="{8FBA7E51-73E0-40E0-958D-F97D9E05FE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6" y="3360"/>
              <a:ext cx="5" cy="2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30" name="Group 26">
              <a:extLst>
                <a:ext uri="{FF2B5EF4-FFF2-40B4-BE49-F238E27FC236}">
                  <a16:creationId xmlns:a16="http://schemas.microsoft.com/office/drawing/2014/main" id="{139D70C9-6412-461A-A8C1-538E80FD68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" y="3552"/>
              <a:ext cx="2852" cy="432"/>
              <a:chOff x="508" y="3552"/>
              <a:chExt cx="2852" cy="432"/>
            </a:xfrm>
          </p:grpSpPr>
          <p:sp>
            <p:nvSpPr>
              <p:cNvPr id="25631" name="Rectangle 27">
                <a:extLst>
                  <a:ext uri="{FF2B5EF4-FFF2-40B4-BE49-F238E27FC236}">
                    <a16:creationId xmlns:a16="http://schemas.microsoft.com/office/drawing/2014/main" id="{02A75E06-AFF0-45E0-822A-4AD05D204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7" y="3813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close()</a:t>
                </a:r>
                <a:endParaRPr lang="en-US" altLang="en-US" sz="1500" b="1"/>
              </a:p>
            </p:txBody>
          </p:sp>
          <p:grpSp>
            <p:nvGrpSpPr>
              <p:cNvPr id="25632" name="Group 28">
                <a:extLst>
                  <a:ext uri="{FF2B5EF4-FFF2-40B4-BE49-F238E27FC236}">
                    <a16:creationId xmlns:a16="http://schemas.microsoft.com/office/drawing/2014/main" id="{EC5D9374-2A3B-440C-A078-146E22449F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" y="3552"/>
                <a:ext cx="2852" cy="432"/>
                <a:chOff x="508" y="3552"/>
                <a:chExt cx="2852" cy="432"/>
              </a:xfrm>
            </p:grpSpPr>
            <p:sp>
              <p:nvSpPr>
                <p:cNvPr id="25633" name="Rectangle 29">
                  <a:extLst>
                    <a:ext uri="{FF2B5EF4-FFF2-40B4-BE49-F238E27FC236}">
                      <a16:creationId xmlns:a16="http://schemas.microsoft.com/office/drawing/2014/main" id="{6525E3C8-0577-4B4C-A6F9-030B9961EC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3682"/>
                  <a:ext cx="386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200">
                      <a:solidFill>
                        <a:srgbClr val="000000"/>
                      </a:solidFill>
                    </a:rPr>
                    <a:t>close()</a:t>
                  </a:r>
                  <a:endParaRPr lang="en-US" altLang="en-US" sz="1500" b="1"/>
                </a:p>
              </p:txBody>
            </p:sp>
            <p:sp>
              <p:nvSpPr>
                <p:cNvPr id="25634" name="Rectangle 30">
                  <a:extLst>
                    <a:ext uri="{FF2B5EF4-FFF2-40B4-BE49-F238E27FC236}">
                      <a16:creationId xmlns:a16="http://schemas.microsoft.com/office/drawing/2014/main" id="{928D7495-3E9C-44C7-9952-17ADA87E40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" y="3609"/>
                  <a:ext cx="715" cy="244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35" name="Rectangle 31">
                  <a:extLst>
                    <a:ext uri="{FF2B5EF4-FFF2-40B4-BE49-F238E27FC236}">
                      <a16:creationId xmlns:a16="http://schemas.microsoft.com/office/drawing/2014/main" id="{E846F7FE-2DE0-441E-B831-EBA6CE9CA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5" y="3740"/>
                  <a:ext cx="715" cy="244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36" name="Line 32">
                  <a:extLst>
                    <a:ext uri="{FF2B5EF4-FFF2-40B4-BE49-F238E27FC236}">
                      <a16:creationId xmlns:a16="http://schemas.microsoft.com/office/drawing/2014/main" id="{219D8E82-F7AE-4637-B2C4-0B35F96C16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60" y="3552"/>
                  <a:ext cx="5" cy="21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5621" name="Line 33">
            <a:extLst>
              <a:ext uri="{FF2B5EF4-FFF2-40B4-BE49-F238E27FC236}">
                <a16:creationId xmlns:a16="http://schemas.microsoft.com/office/drawing/2014/main" id="{00B58728-6A98-449D-94CD-C679CDC36C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89063" y="2719388"/>
            <a:ext cx="6350" cy="247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Rectangle 34">
            <a:extLst>
              <a:ext uri="{FF2B5EF4-FFF2-40B4-BE49-F238E27FC236}">
                <a16:creationId xmlns:a16="http://schemas.microsoft.com/office/drawing/2014/main" id="{6DB06BA7-11A9-4890-A6B6-B0C2F3C7A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5" y="2324100"/>
            <a:ext cx="3238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Data</a:t>
            </a:r>
            <a:endParaRPr lang="en-US" altLang="en-US" b="1"/>
          </a:p>
        </p:txBody>
      </p:sp>
      <p:sp>
        <p:nvSpPr>
          <p:cNvPr id="25623" name="Line 38">
            <a:extLst>
              <a:ext uri="{FF2B5EF4-FFF2-40B4-BE49-F238E27FC236}">
                <a16:creationId xmlns:a16="http://schemas.microsoft.com/office/drawing/2014/main" id="{FF6238AA-87DB-46D9-A843-C6C8EC9E02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8425" y="2217738"/>
            <a:ext cx="9525" cy="219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4" name="Line 39">
            <a:extLst>
              <a:ext uri="{FF2B5EF4-FFF2-40B4-BE49-F238E27FC236}">
                <a16:creationId xmlns:a16="http://schemas.microsoft.com/office/drawing/2014/main" id="{017BED95-540F-4EDD-9019-1670D226DD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22425" y="2495550"/>
            <a:ext cx="1828800" cy="114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25625" name="Line 40">
            <a:extLst>
              <a:ext uri="{FF2B5EF4-FFF2-40B4-BE49-F238E27FC236}">
                <a16:creationId xmlns:a16="http://schemas.microsoft.com/office/drawing/2014/main" id="{983E1442-B623-4FAC-BE5A-22E963F00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1025" y="3181350"/>
            <a:ext cx="1600200" cy="171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5626" name="Text Box 41">
            <a:extLst>
              <a:ext uri="{FF2B5EF4-FFF2-40B4-BE49-F238E27FC236}">
                <a16:creationId xmlns:a16="http://schemas.microsoft.com/office/drawing/2014/main" id="{9A6B36B4-7D7B-4A12-A745-9CA250BB7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152400"/>
            <a:ext cx="4972050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0000CC"/>
                </a:solidFill>
              </a:rPr>
              <a:t>Client</a:t>
            </a:r>
            <a:r>
              <a:rPr lang="en-US" altLang="en-US" sz="1600">
                <a:solidFill>
                  <a:srgbClr val="C00000"/>
                </a:solidFill>
              </a:rPr>
              <a:t> </a:t>
            </a:r>
            <a:r>
              <a:rPr lang="en-US" altLang="en-US" sz="1500"/>
              <a:t>started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1500" b="1">
                <a:latin typeface="Courier New" panose="02070309020205020404" pitchFamily="49" charset="0"/>
              </a:rPr>
              <a:t>socket</a:t>
            </a:r>
            <a:r>
              <a:rPr lang="en-US" altLang="en-US" sz="1500"/>
              <a:t> creates socket of type UDP (datagram)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1500" b="1">
                <a:latin typeface="Courier New" panose="02070309020205020404" pitchFamily="49" charset="0"/>
              </a:rPr>
              <a:t>socket</a:t>
            </a:r>
            <a:r>
              <a:rPr lang="en-US" altLang="en-US" sz="1500"/>
              <a:t> call returns:  </a:t>
            </a:r>
            <a:r>
              <a:rPr lang="en-US" altLang="en-US" sz="1500" i="1"/>
              <a:t>descriptor</a:t>
            </a:r>
            <a:r>
              <a:rPr lang="en-US" altLang="en-US" sz="1500"/>
              <a:t>;  or -1 if unsuccessful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en-US" altLang="en-US" sz="1500"/>
          </a:p>
        </p:txBody>
      </p:sp>
      <p:sp>
        <p:nvSpPr>
          <p:cNvPr id="25627" name="Line 42">
            <a:extLst>
              <a:ext uri="{FF2B5EF4-FFF2-40B4-BE49-F238E27FC236}">
                <a16:creationId xmlns:a16="http://schemas.microsoft.com/office/drawing/2014/main" id="{04A0DA75-2C4A-4676-BA9C-CDE88C65D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8425" y="2733675"/>
            <a:ext cx="0" cy="504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2">
            <a:extLst>
              <a:ext uri="{FF2B5EF4-FFF2-40B4-BE49-F238E27FC236}">
                <a16:creationId xmlns:a16="http://schemas.microsoft.com/office/drawing/2014/main" id="{D29EF8A5-6DB5-45D1-9511-E3DD1AF96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5213" y="3001963"/>
            <a:ext cx="4084637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/>
              <a:t>Socket Calls for Connection-Less Mode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9" name="Group 2">
            <a:extLst>
              <a:ext uri="{FF2B5EF4-FFF2-40B4-BE49-F238E27FC236}">
                <a16:creationId xmlns:a16="http://schemas.microsoft.com/office/drawing/2014/main" id="{DBB2A3CA-A1A3-4F30-9B4E-7903C9516C28}"/>
              </a:ext>
            </a:extLst>
          </p:cNvPr>
          <p:cNvGrpSpPr>
            <a:grpSpLocks/>
          </p:cNvGrpSpPr>
          <p:nvPr/>
        </p:nvGrpSpPr>
        <p:grpSpPr bwMode="auto">
          <a:xfrm>
            <a:off x="2838450" y="249238"/>
            <a:ext cx="5138738" cy="3886200"/>
            <a:chOff x="2838082" y="248865"/>
            <a:chExt cx="5138602" cy="3886200"/>
          </a:xfrm>
        </p:grpSpPr>
        <p:sp>
          <p:nvSpPr>
            <p:cNvPr id="27653" name="Rectangle 12">
              <a:extLst>
                <a:ext uri="{FF2B5EF4-FFF2-40B4-BE49-F238E27FC236}">
                  <a16:creationId xmlns:a16="http://schemas.microsoft.com/office/drawing/2014/main" id="{815E1879-A34B-4EF7-B247-2DCAA10D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082" y="3077790"/>
              <a:ext cx="850900" cy="29051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7654" name="Rectangle 2">
              <a:extLst>
                <a:ext uri="{FF2B5EF4-FFF2-40B4-BE49-F238E27FC236}">
                  <a16:creationId xmlns:a16="http://schemas.microsoft.com/office/drawing/2014/main" id="{7D4254CD-5BFB-41A2-A70F-A92E553F5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257" y="2530103"/>
              <a:ext cx="852487" cy="29051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7655" name="Rectangle 3">
              <a:extLst>
                <a:ext uri="{FF2B5EF4-FFF2-40B4-BE49-F238E27FC236}">
                  <a16:creationId xmlns:a16="http://schemas.microsoft.com/office/drawing/2014/main" id="{09240B5E-D37C-4087-8284-F0DDD9AD4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032" y="2617415"/>
              <a:ext cx="563562" cy="18415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sendto()</a:t>
              </a:r>
              <a:endParaRPr lang="en-US" altLang="en-US" sz="1500" b="1"/>
            </a:p>
          </p:txBody>
        </p:sp>
        <p:sp>
          <p:nvSpPr>
            <p:cNvPr id="27656" name="Rectangle 4">
              <a:extLst>
                <a:ext uri="{FF2B5EF4-FFF2-40B4-BE49-F238E27FC236}">
                  <a16:creationId xmlns:a16="http://schemas.microsoft.com/office/drawing/2014/main" id="{9DA8DD2A-C6C4-4D23-98A6-6B3B5B95D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082" y="1469653"/>
              <a:ext cx="850900" cy="2905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7657" name="Rectangle 5">
              <a:extLst>
                <a:ext uri="{FF2B5EF4-FFF2-40B4-BE49-F238E27FC236}">
                  <a16:creationId xmlns:a16="http://schemas.microsoft.com/office/drawing/2014/main" id="{012EC3D4-3EF6-4F0B-97C3-4FBF3557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082" y="864815"/>
              <a:ext cx="850900" cy="2905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7658" name="Rectangle 6">
              <a:extLst>
                <a:ext uri="{FF2B5EF4-FFF2-40B4-BE49-F238E27FC236}">
                  <a16:creationId xmlns:a16="http://schemas.microsoft.com/office/drawing/2014/main" id="{C4CF02B6-C63F-415A-BB02-A4AB54613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2857" y="952128"/>
              <a:ext cx="546100" cy="184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socket()</a:t>
              </a:r>
              <a:endParaRPr lang="en-US" altLang="en-US" sz="1500" b="1"/>
            </a:p>
          </p:txBody>
        </p:sp>
        <p:sp>
          <p:nvSpPr>
            <p:cNvPr id="27659" name="Rectangle 8">
              <a:extLst>
                <a:ext uri="{FF2B5EF4-FFF2-40B4-BE49-F238E27FC236}">
                  <a16:creationId xmlns:a16="http://schemas.microsoft.com/office/drawing/2014/main" id="{59D1BF63-4A2B-45C4-AC4E-A088980C9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2857" y="3163515"/>
              <a:ext cx="561975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sendto()</a:t>
              </a:r>
              <a:endParaRPr lang="en-US" altLang="en-US" sz="1500" b="1"/>
            </a:p>
          </p:txBody>
        </p:sp>
        <p:grpSp>
          <p:nvGrpSpPr>
            <p:cNvPr id="27660" name="Group 9">
              <a:extLst>
                <a:ext uri="{FF2B5EF4-FFF2-40B4-BE49-F238E27FC236}">
                  <a16:creationId xmlns:a16="http://schemas.microsoft.com/office/drawing/2014/main" id="{E52D6B39-0B03-4113-8C41-563E0BFF9F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6494" y="2025278"/>
              <a:ext cx="850900" cy="290512"/>
              <a:chOff x="2645" y="1733"/>
              <a:chExt cx="715" cy="244"/>
            </a:xfrm>
          </p:grpSpPr>
          <p:sp>
            <p:nvSpPr>
              <p:cNvPr id="27690" name="Rectangle 10">
                <a:extLst>
                  <a:ext uri="{FF2B5EF4-FFF2-40B4-BE49-F238E27FC236}">
                    <a16:creationId xmlns:a16="http://schemas.microsoft.com/office/drawing/2014/main" id="{502F96E3-8258-4F45-8AD8-6CCC5D45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733"/>
                <a:ext cx="715" cy="2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91" name="Rectangle 11">
                <a:extLst>
                  <a:ext uri="{FF2B5EF4-FFF2-40B4-BE49-F238E27FC236}">
                    <a16:creationId xmlns:a16="http://schemas.microsoft.com/office/drawing/2014/main" id="{DBD2F0DE-0445-408E-B3BC-9E5804A87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776"/>
                <a:ext cx="459" cy="1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socket()</a:t>
                </a:r>
                <a:endParaRPr lang="en-US" altLang="en-US" sz="1500" b="1"/>
              </a:p>
            </p:txBody>
          </p:sp>
        </p:grpSp>
        <p:grpSp>
          <p:nvGrpSpPr>
            <p:cNvPr id="27661" name="Group 13">
              <a:extLst>
                <a:ext uri="{FF2B5EF4-FFF2-40B4-BE49-F238E27FC236}">
                  <a16:creationId xmlns:a16="http://schemas.microsoft.com/office/drawing/2014/main" id="{F0A99B21-EF59-46D5-924A-017BC674A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81257" y="3319090"/>
              <a:ext cx="852487" cy="290513"/>
              <a:chOff x="2645" y="3298"/>
              <a:chExt cx="715" cy="244"/>
            </a:xfrm>
          </p:grpSpPr>
          <p:sp>
            <p:nvSpPr>
              <p:cNvPr id="27688" name="Rectangle 14">
                <a:extLst>
                  <a:ext uri="{FF2B5EF4-FFF2-40B4-BE49-F238E27FC236}">
                    <a16:creationId xmlns:a16="http://schemas.microsoft.com/office/drawing/2014/main" id="{F50E72E1-FF44-4B83-B08D-FF0191E94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6" y="3371"/>
                <a:ext cx="58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recvfrom()</a:t>
                </a:r>
                <a:endParaRPr lang="en-US" altLang="en-US" sz="1500" b="1"/>
              </a:p>
            </p:txBody>
          </p:sp>
          <p:sp>
            <p:nvSpPr>
              <p:cNvPr id="27689" name="Rectangle 15">
                <a:extLst>
                  <a:ext uri="{FF2B5EF4-FFF2-40B4-BE49-F238E27FC236}">
                    <a16:creationId xmlns:a16="http://schemas.microsoft.com/office/drawing/2014/main" id="{2346AF26-FC11-4C93-B492-F500B9EB7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3298"/>
                <a:ext cx="715" cy="244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662" name="Rectangle 16">
              <a:extLst>
                <a:ext uri="{FF2B5EF4-FFF2-40B4-BE49-F238E27FC236}">
                  <a16:creationId xmlns:a16="http://schemas.microsoft.com/office/drawing/2014/main" id="{8C6B20FF-0670-40B8-97C3-F325C88BF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094" y="3163515"/>
              <a:ext cx="323850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Data</a:t>
              </a:r>
              <a:endParaRPr lang="en-US" altLang="en-US" b="1"/>
            </a:p>
          </p:txBody>
        </p:sp>
        <p:sp>
          <p:nvSpPr>
            <p:cNvPr id="27663" name="Rectangle 17">
              <a:extLst>
                <a:ext uri="{FF2B5EF4-FFF2-40B4-BE49-F238E27FC236}">
                  <a16:creationId xmlns:a16="http://schemas.microsoft.com/office/drawing/2014/main" id="{47290EE4-BFDA-4B1A-8BA1-0B0D126E4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344" y="534615"/>
              <a:ext cx="566738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chemeClr val="tx2"/>
                  </a:solidFill>
                </a:rPr>
                <a:t>Server</a:t>
              </a:r>
              <a:endParaRPr lang="en-US" altLang="en-US" sz="1500" b="1">
                <a:solidFill>
                  <a:schemeClr val="tx2"/>
                </a:solidFill>
              </a:endParaRPr>
            </a:p>
          </p:txBody>
        </p:sp>
        <p:sp>
          <p:nvSpPr>
            <p:cNvPr id="27664" name="Rectangle 18">
              <a:extLst>
                <a:ext uri="{FF2B5EF4-FFF2-40B4-BE49-F238E27FC236}">
                  <a16:creationId xmlns:a16="http://schemas.microsoft.com/office/drawing/2014/main" id="{3319C363-2DF7-4F9D-A738-E3F7BEB0E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1594" y="1790328"/>
              <a:ext cx="493713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chemeClr val="tx2"/>
                  </a:solidFill>
                </a:rPr>
                <a:t>Client</a:t>
              </a:r>
              <a:endParaRPr lang="en-US" altLang="en-US" sz="1500" b="1">
                <a:solidFill>
                  <a:schemeClr val="tx2"/>
                </a:solidFill>
              </a:endParaRPr>
            </a:p>
          </p:txBody>
        </p:sp>
        <p:sp>
          <p:nvSpPr>
            <p:cNvPr id="27665" name="Rectangle 19">
              <a:extLst>
                <a:ext uri="{FF2B5EF4-FFF2-40B4-BE49-F238E27FC236}">
                  <a16:creationId xmlns:a16="http://schemas.microsoft.com/office/drawing/2014/main" id="{6544F357-C222-4CC0-A0D8-815913BB0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819" y="1556965"/>
              <a:ext cx="3905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bind()</a:t>
              </a:r>
              <a:endParaRPr lang="en-US" altLang="en-US" sz="1500" b="1"/>
            </a:p>
          </p:txBody>
        </p:sp>
        <p:sp>
          <p:nvSpPr>
            <p:cNvPr id="27666" name="Line 20">
              <a:extLst>
                <a:ext uri="{FF2B5EF4-FFF2-40B4-BE49-F238E27FC236}">
                  <a16:creationId xmlns:a16="http://schemas.microsoft.com/office/drawing/2014/main" id="{5B298745-4D00-40AB-81F6-B504CED38B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3532" y="1152153"/>
              <a:ext cx="6350" cy="3190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Rectangle 21">
              <a:extLst>
                <a:ext uri="{FF2B5EF4-FFF2-40B4-BE49-F238E27FC236}">
                  <a16:creationId xmlns:a16="http://schemas.microsoft.com/office/drawing/2014/main" id="{2B3ADBDA-275B-4EA6-852A-D573BD857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669" y="2507878"/>
              <a:ext cx="1346200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Blocks until server receives data from client</a:t>
              </a:r>
              <a:endParaRPr lang="en-US" altLang="en-US" b="1"/>
            </a:p>
          </p:txBody>
        </p:sp>
        <p:sp>
          <p:nvSpPr>
            <p:cNvPr id="27668" name="Line 22">
              <a:extLst>
                <a:ext uri="{FF2B5EF4-FFF2-40B4-BE49-F238E27FC236}">
                  <a16:creationId xmlns:a16="http://schemas.microsoft.com/office/drawing/2014/main" id="{18214B91-781E-414A-B11D-D160F0D17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3532" y="1763340"/>
              <a:ext cx="6350" cy="261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Rectangle 23">
              <a:extLst>
                <a:ext uri="{FF2B5EF4-FFF2-40B4-BE49-F238E27FC236}">
                  <a16:creationId xmlns:a16="http://schemas.microsoft.com/office/drawing/2014/main" id="{F4AFE900-00E3-4BB4-AB64-037D38B9D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894" y="2125290"/>
              <a:ext cx="701675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recvfrom()</a:t>
              </a:r>
              <a:endParaRPr lang="en-US" altLang="en-US" sz="1500" b="1"/>
            </a:p>
          </p:txBody>
        </p:sp>
        <p:sp>
          <p:nvSpPr>
            <p:cNvPr id="27670" name="Rectangle 24">
              <a:extLst>
                <a:ext uri="{FF2B5EF4-FFF2-40B4-BE49-F238E27FC236}">
                  <a16:creationId xmlns:a16="http://schemas.microsoft.com/office/drawing/2014/main" id="{5B568D75-B7BA-4744-B7AC-FB849D8B9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082" y="2039565"/>
              <a:ext cx="850900" cy="2905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7671" name="Line 25">
              <a:extLst>
                <a:ext uri="{FF2B5EF4-FFF2-40B4-BE49-F238E27FC236}">
                  <a16:creationId xmlns:a16="http://schemas.microsoft.com/office/drawing/2014/main" id="{09A48E65-7B11-4778-8513-0261394954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1469" y="2353890"/>
              <a:ext cx="4763" cy="141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672" name="Group 26">
              <a:extLst>
                <a:ext uri="{FF2B5EF4-FFF2-40B4-BE49-F238E27FC236}">
                  <a16:creationId xmlns:a16="http://schemas.microsoft.com/office/drawing/2014/main" id="{C9E399DD-1C35-46E2-9843-D4713BDC24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8082" y="3392115"/>
              <a:ext cx="3395662" cy="742950"/>
              <a:chOff x="508" y="3360"/>
              <a:chExt cx="2852" cy="624"/>
            </a:xfrm>
          </p:grpSpPr>
          <p:sp>
            <p:nvSpPr>
              <p:cNvPr id="27680" name="Line 27">
                <a:extLst>
                  <a:ext uri="{FF2B5EF4-FFF2-40B4-BE49-F238E27FC236}">
                    <a16:creationId xmlns:a16="http://schemas.microsoft.com/office/drawing/2014/main" id="{97476A41-CE4B-4F1E-8C3E-BD56FA44E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6" y="3360"/>
                <a:ext cx="5" cy="2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81" name="Group 28">
                <a:extLst>
                  <a:ext uri="{FF2B5EF4-FFF2-40B4-BE49-F238E27FC236}">
                    <a16:creationId xmlns:a16="http://schemas.microsoft.com/office/drawing/2014/main" id="{6BD5470A-490E-44D5-8293-C0ABA6A21D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" y="3552"/>
                <a:ext cx="2852" cy="432"/>
                <a:chOff x="508" y="3552"/>
                <a:chExt cx="2852" cy="432"/>
              </a:xfrm>
            </p:grpSpPr>
            <p:sp>
              <p:nvSpPr>
                <p:cNvPr id="27682" name="Rectangle 29">
                  <a:extLst>
                    <a:ext uri="{FF2B5EF4-FFF2-40B4-BE49-F238E27FC236}">
                      <a16:creationId xmlns:a16="http://schemas.microsoft.com/office/drawing/2014/main" id="{D7C0DF9E-A034-40A2-8420-07226951DB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7" y="3813"/>
                  <a:ext cx="386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200">
                      <a:solidFill>
                        <a:srgbClr val="000000"/>
                      </a:solidFill>
                    </a:rPr>
                    <a:t>close()</a:t>
                  </a:r>
                  <a:endParaRPr lang="en-US" altLang="en-US" sz="1500" b="1"/>
                </a:p>
              </p:txBody>
            </p:sp>
            <p:grpSp>
              <p:nvGrpSpPr>
                <p:cNvPr id="27683" name="Group 30">
                  <a:extLst>
                    <a:ext uri="{FF2B5EF4-FFF2-40B4-BE49-F238E27FC236}">
                      <a16:creationId xmlns:a16="http://schemas.microsoft.com/office/drawing/2014/main" id="{1C02B4A0-21C1-4728-AF6E-50524B2DAC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8" y="3552"/>
                  <a:ext cx="2852" cy="432"/>
                  <a:chOff x="508" y="3552"/>
                  <a:chExt cx="2852" cy="432"/>
                </a:xfrm>
              </p:grpSpPr>
              <p:sp>
                <p:nvSpPr>
                  <p:cNvPr id="27684" name="Rectangle 31">
                    <a:extLst>
                      <a:ext uri="{FF2B5EF4-FFF2-40B4-BE49-F238E27FC236}">
                        <a16:creationId xmlns:a16="http://schemas.microsoft.com/office/drawing/2014/main" id="{A2C16158-346D-4C5C-B3B8-C934A9C458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3682"/>
                    <a:ext cx="386" cy="1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r>
                      <a:rPr lang="en-US" altLang="en-US" sz="1200">
                        <a:solidFill>
                          <a:srgbClr val="000000"/>
                        </a:solidFill>
                      </a:rPr>
                      <a:t>close()</a:t>
                    </a:r>
                    <a:endParaRPr lang="en-US" altLang="en-US" sz="1500" b="1"/>
                  </a:p>
                </p:txBody>
              </p:sp>
              <p:sp>
                <p:nvSpPr>
                  <p:cNvPr id="27685" name="Rectangle 32">
                    <a:extLst>
                      <a:ext uri="{FF2B5EF4-FFF2-40B4-BE49-F238E27FC236}">
                        <a16:creationId xmlns:a16="http://schemas.microsoft.com/office/drawing/2014/main" id="{F7B06E19-B9B2-40E6-BE7B-B6538E188F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8" y="3609"/>
                    <a:ext cx="715" cy="244"/>
                  </a:xfrm>
                  <a:prstGeom prst="rect">
                    <a:avLst/>
                  </a:prstGeom>
                  <a:noFill/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endParaRPr lang="en-US" altLang="en-US" sz="1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686" name="Rectangle 33">
                    <a:extLst>
                      <a:ext uri="{FF2B5EF4-FFF2-40B4-BE49-F238E27FC236}">
                        <a16:creationId xmlns:a16="http://schemas.microsoft.com/office/drawing/2014/main" id="{157CE27B-E814-4A58-91F9-D49C4E07588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45" y="3740"/>
                    <a:ext cx="715" cy="244"/>
                  </a:xfrm>
                  <a:prstGeom prst="rect">
                    <a:avLst/>
                  </a:prstGeom>
                  <a:noFill/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endParaRPr lang="en-US" altLang="en-US" sz="1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687" name="Line 34">
                    <a:extLst>
                      <a:ext uri="{FF2B5EF4-FFF2-40B4-BE49-F238E27FC236}">
                        <a16:creationId xmlns:a16="http://schemas.microsoft.com/office/drawing/2014/main" id="{7C7A9C4B-17F6-4D8A-B9A0-5C22827CBE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60" y="3552"/>
                    <a:ext cx="5" cy="21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7673" name="Line 35">
              <a:extLst>
                <a:ext uri="{FF2B5EF4-FFF2-40B4-BE49-F238E27FC236}">
                  <a16:creationId xmlns:a16="http://schemas.microsoft.com/office/drawing/2014/main" id="{58E6E3CF-4FB8-4990-AABC-07EB439532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7182" y="2815853"/>
              <a:ext cx="4762" cy="247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Rectangle 36">
              <a:extLst>
                <a:ext uri="{FF2B5EF4-FFF2-40B4-BE49-F238E27FC236}">
                  <a16:creationId xmlns:a16="http://schemas.microsoft.com/office/drawing/2014/main" id="{6686D4AD-8DE7-4114-9A64-BAA58E2C9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244" y="2420565"/>
              <a:ext cx="323850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Data</a:t>
              </a:r>
              <a:endParaRPr lang="en-US" altLang="en-US" b="1"/>
            </a:p>
          </p:txBody>
        </p:sp>
        <p:sp>
          <p:nvSpPr>
            <p:cNvPr id="27675" name="Line 37">
              <a:extLst>
                <a:ext uri="{FF2B5EF4-FFF2-40B4-BE49-F238E27FC236}">
                  <a16:creationId xmlns:a16="http://schemas.microsoft.com/office/drawing/2014/main" id="{0742850B-3269-4B8C-AF02-59D4AF2F2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6544" y="2315790"/>
              <a:ext cx="9525" cy="2190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Line 38">
              <a:extLst>
                <a:ext uri="{FF2B5EF4-FFF2-40B4-BE49-F238E27FC236}">
                  <a16:creationId xmlns:a16="http://schemas.microsoft.com/office/drawing/2014/main" id="{FCCCEA5B-4A87-4BF0-81CF-6C179BFD8A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0544" y="2592015"/>
              <a:ext cx="1828800" cy="114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7677" name="Line 39">
              <a:extLst>
                <a:ext uri="{FF2B5EF4-FFF2-40B4-BE49-F238E27FC236}">
                  <a16:creationId xmlns:a16="http://schemas.microsoft.com/office/drawing/2014/main" id="{DE928BC1-2715-4CF3-8F5C-8F61A5DED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9144" y="3277815"/>
              <a:ext cx="1600200" cy="171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7678" name="Text Box 40">
              <a:extLst>
                <a:ext uri="{FF2B5EF4-FFF2-40B4-BE49-F238E27FC236}">
                  <a16:creationId xmlns:a16="http://schemas.microsoft.com/office/drawing/2014/main" id="{B810ED19-54BF-4C99-91DD-FBAB4F3AA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4894" y="248865"/>
              <a:ext cx="3971790" cy="167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 b="1">
                  <a:latin typeface="Courier New" panose="02070309020205020404" pitchFamily="49" charset="0"/>
                </a:rPr>
                <a:t>sendto</a:t>
              </a:r>
              <a:r>
                <a:rPr lang="en-US" altLang="en-US" sz="1500"/>
                <a:t> transfer bytes in buffer to specified socket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 b="1">
                  <a:latin typeface="Courier New" panose="02070309020205020404" pitchFamily="49" charset="0"/>
                </a:rPr>
                <a:t>sendto</a:t>
              </a:r>
              <a:r>
                <a:rPr lang="en-US" altLang="en-US" sz="1500"/>
                <a:t> specifies: socket descriptor; pointer to a buffer; amount of data; flags to control transmission behavior; destination address &amp; port #; length of destination address structure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 b="1">
                  <a:latin typeface="Courier New" panose="02070309020205020404" pitchFamily="49" charset="0"/>
                </a:rPr>
                <a:t>sendto</a:t>
              </a:r>
              <a:r>
                <a:rPr lang="en-US" altLang="en-US" sz="1500"/>
                <a:t> returns:  # bytes sent;  or -1 if unsuccessful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endParaRPr lang="en-US" altLang="en-US" sz="1500"/>
            </a:p>
          </p:txBody>
        </p:sp>
        <p:sp>
          <p:nvSpPr>
            <p:cNvPr id="27679" name="Line 41">
              <a:extLst>
                <a:ext uri="{FF2B5EF4-FFF2-40B4-BE49-F238E27FC236}">
                  <a16:creationId xmlns:a16="http://schemas.microsoft.com/office/drawing/2014/main" id="{C691BAB6-9A41-4F52-8D23-ED0F88651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6544" y="2830140"/>
              <a:ext cx="0" cy="504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50" name="Group 12">
            <a:extLst>
              <a:ext uri="{FF2B5EF4-FFF2-40B4-BE49-F238E27FC236}">
                <a16:creationId xmlns:a16="http://schemas.microsoft.com/office/drawing/2014/main" id="{D2F5D4B9-B488-4D6A-8619-AE8A832FFDA1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167AA69C-CC8D-447A-83D8-31321C5C8A08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B349891-B131-47A9-86C7-E4FAD67DBBB2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Group 2">
            <a:extLst>
              <a:ext uri="{FF2B5EF4-FFF2-40B4-BE49-F238E27FC236}">
                <a16:creationId xmlns:a16="http://schemas.microsoft.com/office/drawing/2014/main" id="{030910BD-81E1-4BCE-89F7-C25247AE9E19}"/>
              </a:ext>
            </a:extLst>
          </p:cNvPr>
          <p:cNvGrpSpPr>
            <a:grpSpLocks/>
          </p:cNvGrpSpPr>
          <p:nvPr/>
        </p:nvGrpSpPr>
        <p:grpSpPr bwMode="auto">
          <a:xfrm>
            <a:off x="950913" y="190500"/>
            <a:ext cx="6138862" cy="3886200"/>
            <a:chOff x="1747837" y="1085851"/>
            <a:chExt cx="6138863" cy="3886199"/>
          </a:xfrm>
        </p:grpSpPr>
        <p:sp>
          <p:nvSpPr>
            <p:cNvPr id="29698" name="Rectangle 2">
              <a:extLst>
                <a:ext uri="{FF2B5EF4-FFF2-40B4-BE49-F238E27FC236}">
                  <a16:creationId xmlns:a16="http://schemas.microsoft.com/office/drawing/2014/main" id="{9E77C07E-351D-466E-9C3B-19F302B6B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203" y="4155281"/>
              <a:ext cx="851297" cy="29051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9699" name="Rectangle 3">
              <a:extLst>
                <a:ext uri="{FF2B5EF4-FFF2-40B4-BE49-F238E27FC236}">
                  <a16:creationId xmlns:a16="http://schemas.microsoft.com/office/drawing/2014/main" id="{9CA4432D-F0EB-4727-9242-BBE7142E2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838" y="2875360"/>
              <a:ext cx="851297" cy="29051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9700" name="Rectangle 4">
              <a:extLst>
                <a:ext uri="{FF2B5EF4-FFF2-40B4-BE49-F238E27FC236}">
                  <a16:creationId xmlns:a16="http://schemas.microsoft.com/office/drawing/2014/main" id="{134DC2B7-9973-4213-8F79-3EC2AE99E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838" y="2306241"/>
              <a:ext cx="851297" cy="2905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9701" name="Rectangle 5">
              <a:extLst>
                <a:ext uri="{FF2B5EF4-FFF2-40B4-BE49-F238E27FC236}">
                  <a16:creationId xmlns:a16="http://schemas.microsoft.com/office/drawing/2014/main" id="{FA394D5E-0D25-4558-8B3A-C25F55B0B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838" y="1701403"/>
              <a:ext cx="851297" cy="2905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9702" name="Rectangle 6">
              <a:extLst>
                <a:ext uri="{FF2B5EF4-FFF2-40B4-BE49-F238E27FC236}">
                  <a16:creationId xmlns:a16="http://schemas.microsoft.com/office/drawing/2014/main" id="{429E84FF-03C3-406C-9C1F-233104A9B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613" y="1788319"/>
              <a:ext cx="546625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socket()</a:t>
              </a:r>
              <a:endParaRPr lang="en-US" altLang="en-US" sz="1500" b="1"/>
            </a:p>
          </p:txBody>
        </p:sp>
        <p:sp>
          <p:nvSpPr>
            <p:cNvPr id="29703" name="Rectangle 8">
              <a:extLst>
                <a:ext uri="{FF2B5EF4-FFF2-40B4-BE49-F238E27FC236}">
                  <a16:creationId xmlns:a16="http://schemas.microsoft.com/office/drawing/2014/main" id="{4F9A3E76-45F4-4E28-8257-C984E7D0E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613" y="4000500"/>
              <a:ext cx="56265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sendto()</a:t>
              </a:r>
              <a:endParaRPr lang="en-US" altLang="en-US" sz="1500" b="1"/>
            </a:p>
          </p:txBody>
        </p:sp>
        <p:grpSp>
          <p:nvGrpSpPr>
            <p:cNvPr id="29704" name="Group 9">
              <a:extLst>
                <a:ext uri="{FF2B5EF4-FFF2-40B4-BE49-F238E27FC236}">
                  <a16:creationId xmlns:a16="http://schemas.microsoft.com/office/drawing/2014/main" id="{0B187DB5-74D3-4790-BA1C-C2E2BE660F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6251" y="2861072"/>
              <a:ext cx="851297" cy="290513"/>
              <a:chOff x="2645" y="1733"/>
              <a:chExt cx="715" cy="244"/>
            </a:xfrm>
          </p:grpSpPr>
          <p:sp>
            <p:nvSpPr>
              <p:cNvPr id="29736" name="Rectangle 10">
                <a:extLst>
                  <a:ext uri="{FF2B5EF4-FFF2-40B4-BE49-F238E27FC236}">
                    <a16:creationId xmlns:a16="http://schemas.microsoft.com/office/drawing/2014/main" id="{F4E754B7-C86A-46B9-A1F5-89EA34C5E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733"/>
                <a:ext cx="715" cy="2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37" name="Rectangle 11">
                <a:extLst>
                  <a:ext uri="{FF2B5EF4-FFF2-40B4-BE49-F238E27FC236}">
                    <a16:creationId xmlns:a16="http://schemas.microsoft.com/office/drawing/2014/main" id="{0A69FA5B-6B94-4338-AA6F-AE99687B1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776"/>
                <a:ext cx="4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socket()</a:t>
                </a:r>
                <a:endParaRPr lang="en-US" altLang="en-US" sz="1500" b="1"/>
              </a:p>
            </p:txBody>
          </p:sp>
        </p:grpSp>
        <p:sp>
          <p:nvSpPr>
            <p:cNvPr id="29705" name="Rectangle 12">
              <a:extLst>
                <a:ext uri="{FF2B5EF4-FFF2-40B4-BE49-F238E27FC236}">
                  <a16:creationId xmlns:a16="http://schemas.microsoft.com/office/drawing/2014/main" id="{3DA9A4A7-6071-4E31-BA3A-2967370EF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838" y="3913585"/>
              <a:ext cx="851297" cy="2905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9706" name="Rectangle 13">
              <a:extLst>
                <a:ext uri="{FF2B5EF4-FFF2-40B4-BE49-F238E27FC236}">
                  <a16:creationId xmlns:a16="http://schemas.microsoft.com/office/drawing/2014/main" id="{17BF4FDE-4CF3-4503-BF6C-2808AE8F3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207" y="4242197"/>
              <a:ext cx="70051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recvfrom()</a:t>
              </a:r>
              <a:endParaRPr lang="en-US" altLang="en-US" sz="1500" b="1"/>
            </a:p>
          </p:txBody>
        </p:sp>
        <p:sp>
          <p:nvSpPr>
            <p:cNvPr id="29707" name="Rectangle 14">
              <a:extLst>
                <a:ext uri="{FF2B5EF4-FFF2-40B4-BE49-F238E27FC236}">
                  <a16:creationId xmlns:a16="http://schemas.microsoft.com/office/drawing/2014/main" id="{9117024F-DFE9-4617-BF25-4499F9B18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851" y="4000500"/>
              <a:ext cx="323807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Data</a:t>
              </a:r>
              <a:endParaRPr lang="en-US" altLang="en-US" b="1"/>
            </a:p>
          </p:txBody>
        </p:sp>
        <p:sp>
          <p:nvSpPr>
            <p:cNvPr id="29708" name="Rectangle 15">
              <a:extLst>
                <a:ext uri="{FF2B5EF4-FFF2-40B4-BE49-F238E27FC236}">
                  <a16:creationId xmlns:a16="http://schemas.microsoft.com/office/drawing/2014/main" id="{0DD66202-5F74-496F-B72F-A8143291F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101" y="1371600"/>
              <a:ext cx="56746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chemeClr val="tx2"/>
                  </a:solidFill>
                </a:rPr>
                <a:t>Server</a:t>
              </a:r>
              <a:endParaRPr lang="en-US" altLang="en-US" sz="1500" b="1">
                <a:solidFill>
                  <a:schemeClr val="tx2"/>
                </a:solidFill>
              </a:endParaRPr>
            </a:p>
          </p:txBody>
        </p:sp>
        <p:sp>
          <p:nvSpPr>
            <p:cNvPr id="29709" name="Rectangle 16">
              <a:extLst>
                <a:ext uri="{FF2B5EF4-FFF2-40B4-BE49-F238E27FC236}">
                  <a16:creationId xmlns:a16="http://schemas.microsoft.com/office/drawing/2014/main" id="{432F1A4C-0FBE-4880-8062-06552C8A6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748" y="2626519"/>
              <a:ext cx="4937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chemeClr val="tx2"/>
                  </a:solidFill>
                </a:rPr>
                <a:t>Client</a:t>
              </a:r>
              <a:endParaRPr lang="en-US" altLang="en-US" sz="1500" b="1">
                <a:solidFill>
                  <a:schemeClr val="tx2"/>
                </a:solidFill>
              </a:endParaRPr>
            </a:p>
          </p:txBody>
        </p:sp>
        <p:sp>
          <p:nvSpPr>
            <p:cNvPr id="29710" name="Rectangle 17">
              <a:extLst>
                <a:ext uri="{FF2B5EF4-FFF2-40B4-BE49-F238E27FC236}">
                  <a16:creationId xmlns:a16="http://schemas.microsoft.com/office/drawing/2014/main" id="{17499604-92A5-4CEF-82AB-50BEC467C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575" y="2393156"/>
              <a:ext cx="39113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bind()</a:t>
              </a:r>
              <a:endParaRPr lang="en-US" altLang="en-US" sz="1500" b="1"/>
            </a:p>
          </p:txBody>
        </p:sp>
        <p:sp>
          <p:nvSpPr>
            <p:cNvPr id="29711" name="Line 18">
              <a:extLst>
                <a:ext uri="{FF2B5EF4-FFF2-40B4-BE49-F238E27FC236}">
                  <a16:creationId xmlns:a16="http://schemas.microsoft.com/office/drawing/2014/main" id="{0F5F3728-A19F-4556-AD36-A3792BB21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4081" y="1988344"/>
              <a:ext cx="5954" cy="3190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Rectangle 19">
              <a:extLst>
                <a:ext uri="{FF2B5EF4-FFF2-40B4-BE49-F238E27FC236}">
                  <a16:creationId xmlns:a16="http://schemas.microsoft.com/office/drawing/2014/main" id="{8DEA9B84-3BC6-4984-9C32-11336EA4C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219" y="3344466"/>
              <a:ext cx="1346597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Blocks until server receives data from client</a:t>
              </a:r>
              <a:endParaRPr lang="en-US" altLang="en-US" b="1"/>
            </a:p>
          </p:txBody>
        </p:sp>
        <p:sp>
          <p:nvSpPr>
            <p:cNvPr id="29713" name="Line 20">
              <a:extLst>
                <a:ext uri="{FF2B5EF4-FFF2-40B4-BE49-F238E27FC236}">
                  <a16:creationId xmlns:a16="http://schemas.microsoft.com/office/drawing/2014/main" id="{8EA7B521-D720-47BF-83E8-EBC7D3AF3B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4081" y="2600325"/>
              <a:ext cx="5954" cy="261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Rectangle 21">
              <a:extLst>
                <a:ext uri="{FF2B5EF4-FFF2-40B4-BE49-F238E27FC236}">
                  <a16:creationId xmlns:a16="http://schemas.microsoft.com/office/drawing/2014/main" id="{09E370A5-6D6F-4368-86BC-C15EC91AF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2841" y="2962275"/>
              <a:ext cx="70051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recvfrom()</a:t>
              </a:r>
              <a:endParaRPr lang="en-US" altLang="en-US" sz="1500" b="1"/>
            </a:p>
          </p:txBody>
        </p:sp>
        <p:sp>
          <p:nvSpPr>
            <p:cNvPr id="29715" name="Line 22">
              <a:extLst>
                <a:ext uri="{FF2B5EF4-FFF2-40B4-BE49-F238E27FC236}">
                  <a16:creationId xmlns:a16="http://schemas.microsoft.com/office/drawing/2014/main" id="{4E8E137E-95A7-4029-B549-90C0A86098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1225" y="3190875"/>
              <a:ext cx="5954" cy="140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16" name="Group 23">
              <a:extLst>
                <a:ext uri="{FF2B5EF4-FFF2-40B4-BE49-F238E27FC236}">
                  <a16:creationId xmlns:a16="http://schemas.microsoft.com/office/drawing/2014/main" id="{68A5EA65-206C-4635-A4F9-96B162A819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7837" y="4229100"/>
              <a:ext cx="3395663" cy="742950"/>
              <a:chOff x="508" y="3360"/>
              <a:chExt cx="2852" cy="624"/>
            </a:xfrm>
          </p:grpSpPr>
          <p:sp>
            <p:nvSpPr>
              <p:cNvPr id="29728" name="Line 24">
                <a:extLst>
                  <a:ext uri="{FF2B5EF4-FFF2-40B4-BE49-F238E27FC236}">
                    <a16:creationId xmlns:a16="http://schemas.microsoft.com/office/drawing/2014/main" id="{510949D2-EDE6-4208-88B0-BCB597782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6" y="3360"/>
                <a:ext cx="5" cy="2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729" name="Group 25">
                <a:extLst>
                  <a:ext uri="{FF2B5EF4-FFF2-40B4-BE49-F238E27FC236}">
                    <a16:creationId xmlns:a16="http://schemas.microsoft.com/office/drawing/2014/main" id="{C345510B-74D6-4D14-AFDF-240D1E21C0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" y="3552"/>
                <a:ext cx="2852" cy="432"/>
                <a:chOff x="508" y="3552"/>
                <a:chExt cx="2852" cy="432"/>
              </a:xfrm>
            </p:grpSpPr>
            <p:sp>
              <p:nvSpPr>
                <p:cNvPr id="29730" name="Rectangle 26">
                  <a:extLst>
                    <a:ext uri="{FF2B5EF4-FFF2-40B4-BE49-F238E27FC236}">
                      <a16:creationId xmlns:a16="http://schemas.microsoft.com/office/drawing/2014/main" id="{B6F399B7-ACBF-4423-B596-5ED33507BD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7" y="3813"/>
                  <a:ext cx="386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200">
                      <a:solidFill>
                        <a:srgbClr val="000000"/>
                      </a:solidFill>
                    </a:rPr>
                    <a:t>close()</a:t>
                  </a:r>
                  <a:endParaRPr lang="en-US" altLang="en-US" sz="1500" b="1"/>
                </a:p>
              </p:txBody>
            </p:sp>
            <p:grpSp>
              <p:nvGrpSpPr>
                <p:cNvPr id="29731" name="Group 27">
                  <a:extLst>
                    <a:ext uri="{FF2B5EF4-FFF2-40B4-BE49-F238E27FC236}">
                      <a16:creationId xmlns:a16="http://schemas.microsoft.com/office/drawing/2014/main" id="{D2532C4A-40D4-4CA8-B275-09313E8D02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8" y="3552"/>
                  <a:ext cx="2852" cy="432"/>
                  <a:chOff x="508" y="3552"/>
                  <a:chExt cx="2852" cy="432"/>
                </a:xfrm>
              </p:grpSpPr>
              <p:sp>
                <p:nvSpPr>
                  <p:cNvPr id="29732" name="Rectangle 28">
                    <a:extLst>
                      <a:ext uri="{FF2B5EF4-FFF2-40B4-BE49-F238E27FC236}">
                        <a16:creationId xmlns:a16="http://schemas.microsoft.com/office/drawing/2014/main" id="{9562BDEF-2116-4651-BAF5-2A90D7918B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3682"/>
                    <a:ext cx="386" cy="1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r>
                      <a:rPr lang="en-US" altLang="en-US" sz="1200">
                        <a:solidFill>
                          <a:srgbClr val="000000"/>
                        </a:solidFill>
                      </a:rPr>
                      <a:t>close()</a:t>
                    </a:r>
                    <a:endParaRPr lang="en-US" altLang="en-US" sz="1500" b="1"/>
                  </a:p>
                </p:txBody>
              </p:sp>
              <p:sp>
                <p:nvSpPr>
                  <p:cNvPr id="29733" name="Rectangle 29">
                    <a:extLst>
                      <a:ext uri="{FF2B5EF4-FFF2-40B4-BE49-F238E27FC236}">
                        <a16:creationId xmlns:a16="http://schemas.microsoft.com/office/drawing/2014/main" id="{261F80BE-EC7F-4689-91D8-5B76EFFC1B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8" y="3609"/>
                    <a:ext cx="715" cy="244"/>
                  </a:xfrm>
                  <a:prstGeom prst="rect">
                    <a:avLst/>
                  </a:prstGeom>
                  <a:noFill/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endParaRPr lang="en-US" altLang="en-US" sz="1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9734" name="Rectangle 30">
                    <a:extLst>
                      <a:ext uri="{FF2B5EF4-FFF2-40B4-BE49-F238E27FC236}">
                        <a16:creationId xmlns:a16="http://schemas.microsoft.com/office/drawing/2014/main" id="{4D40CDEC-C6F1-4E66-9AAB-3C5EE01E9F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45" y="3740"/>
                    <a:ext cx="715" cy="244"/>
                  </a:xfrm>
                  <a:prstGeom prst="rect">
                    <a:avLst/>
                  </a:prstGeom>
                  <a:noFill/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endParaRPr lang="en-US" altLang="en-US" sz="1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9735" name="Line 31">
                    <a:extLst>
                      <a:ext uri="{FF2B5EF4-FFF2-40B4-BE49-F238E27FC236}">
                        <a16:creationId xmlns:a16="http://schemas.microsoft.com/office/drawing/2014/main" id="{B7A6E908-5373-428D-9E42-4521D10367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60" y="3552"/>
                    <a:ext cx="5" cy="21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9717" name="Line 32">
              <a:extLst>
                <a:ext uri="{FF2B5EF4-FFF2-40B4-BE49-F238E27FC236}">
                  <a16:creationId xmlns:a16="http://schemas.microsoft.com/office/drawing/2014/main" id="{D88D7A9A-BD19-4FC2-B30D-E6F7AE9629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6937" y="3652838"/>
              <a:ext cx="5954" cy="247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Rectangle 33">
              <a:extLst>
                <a:ext uri="{FF2B5EF4-FFF2-40B4-BE49-F238E27FC236}">
                  <a16:creationId xmlns:a16="http://schemas.microsoft.com/office/drawing/2014/main" id="{065A972A-3A9D-42BB-9B9B-34BBF224F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1" y="3257550"/>
              <a:ext cx="323807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Data</a:t>
              </a:r>
              <a:endParaRPr lang="en-US" altLang="en-US" b="1"/>
            </a:p>
          </p:txBody>
        </p:sp>
        <p:grpSp>
          <p:nvGrpSpPr>
            <p:cNvPr id="29719" name="Group 34">
              <a:extLst>
                <a:ext uri="{FF2B5EF4-FFF2-40B4-BE49-F238E27FC236}">
                  <a16:creationId xmlns:a16="http://schemas.microsoft.com/office/drawing/2014/main" id="{2FF330C0-E372-427B-A2F5-2403B2BE9A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2203" y="3367087"/>
              <a:ext cx="851297" cy="290513"/>
              <a:chOff x="2645" y="2581"/>
              <a:chExt cx="715" cy="244"/>
            </a:xfrm>
          </p:grpSpPr>
          <p:sp>
            <p:nvSpPr>
              <p:cNvPr id="29726" name="Rectangle 35">
                <a:extLst>
                  <a:ext uri="{FF2B5EF4-FFF2-40B4-BE49-F238E27FC236}">
                    <a16:creationId xmlns:a16="http://schemas.microsoft.com/office/drawing/2014/main" id="{9DE6073B-AEE1-4E57-ACC2-E8EB296F4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" y="2654"/>
                <a:ext cx="47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sendto()</a:t>
                </a:r>
                <a:endParaRPr lang="en-US" altLang="en-US" sz="1500" b="1"/>
              </a:p>
            </p:txBody>
          </p:sp>
          <p:sp>
            <p:nvSpPr>
              <p:cNvPr id="29727" name="Rectangle 36">
                <a:extLst>
                  <a:ext uri="{FF2B5EF4-FFF2-40B4-BE49-F238E27FC236}">
                    <a16:creationId xmlns:a16="http://schemas.microsoft.com/office/drawing/2014/main" id="{D63DD8FD-FA4A-462D-8C4E-550DFFDCD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2581"/>
                <a:ext cx="715" cy="244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9720" name="Line 37">
              <a:extLst>
                <a:ext uri="{FF2B5EF4-FFF2-40B4-BE49-F238E27FC236}">
                  <a16:creationId xmlns:a16="http://schemas.microsoft.com/office/drawing/2014/main" id="{8AF04F53-FFBB-490E-B745-5A1D4987F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300" y="3151585"/>
              <a:ext cx="9525" cy="2190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Line 38">
              <a:extLst>
                <a:ext uri="{FF2B5EF4-FFF2-40B4-BE49-F238E27FC236}">
                  <a16:creationId xmlns:a16="http://schemas.microsoft.com/office/drawing/2014/main" id="{9EB148F6-B2B3-44C1-8153-9B085465C1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300" y="3429000"/>
              <a:ext cx="1828800" cy="114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9722" name="Line 39">
              <a:extLst>
                <a:ext uri="{FF2B5EF4-FFF2-40B4-BE49-F238E27FC236}">
                  <a16:creationId xmlns:a16="http://schemas.microsoft.com/office/drawing/2014/main" id="{55C2510E-74B4-4906-BC90-8340961CB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900" y="4114800"/>
              <a:ext cx="1600200" cy="171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9723" name="Text Box 40">
              <a:extLst>
                <a:ext uri="{FF2B5EF4-FFF2-40B4-BE49-F238E27FC236}">
                  <a16:creationId xmlns:a16="http://schemas.microsoft.com/office/drawing/2014/main" id="{B1F7F42F-533A-4C43-929D-C7B9BE045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4650" y="1085851"/>
              <a:ext cx="4972050" cy="1669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 b="1">
                  <a:latin typeface="Courier New" panose="02070309020205020404" pitchFamily="49" charset="0"/>
                </a:rPr>
                <a:t>recvfrom</a:t>
              </a:r>
              <a:r>
                <a:rPr lang="en-US" altLang="en-US" sz="1500"/>
                <a:t> wakes when data arrives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 b="1">
                  <a:latin typeface="Courier New" panose="02070309020205020404" pitchFamily="49" charset="0"/>
                </a:rPr>
                <a:t>recvfrom</a:t>
              </a:r>
              <a:r>
                <a:rPr lang="en-US" altLang="en-US" sz="1500"/>
                <a:t> specifies: socket descriptor; pointer to a buffer to put data; max # bytes to put in buffer; control flags; copies:  sender address &amp; port #; length of sender address structure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 b="1">
                  <a:latin typeface="Courier New" panose="02070309020205020404" pitchFamily="49" charset="0"/>
                </a:rPr>
                <a:t>recvfrom</a:t>
              </a:r>
              <a:r>
                <a:rPr lang="en-US" altLang="en-US" sz="1500"/>
                <a:t> returns </a:t>
              </a:r>
              <a:r>
                <a:rPr lang="en-US" altLang="en-US" sz="1500">
                  <a:solidFill>
                    <a:srgbClr val="000000"/>
                  </a:solidFill>
                </a:rPr>
                <a:t># bytes received or -1 (failure)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endParaRPr lang="en-US" altLang="en-US" sz="1500"/>
            </a:p>
          </p:txBody>
        </p:sp>
        <p:sp>
          <p:nvSpPr>
            <p:cNvPr id="29724" name="Line 41">
              <a:extLst>
                <a:ext uri="{FF2B5EF4-FFF2-40B4-BE49-F238E27FC236}">
                  <a16:creationId xmlns:a16="http://schemas.microsoft.com/office/drawing/2014/main" id="{AB16FA20-9E50-4BCF-A6F6-D561E6733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300" y="3667125"/>
              <a:ext cx="0" cy="504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Text Box 42">
              <a:extLst>
                <a:ext uri="{FF2B5EF4-FFF2-40B4-BE49-F238E27FC236}">
                  <a16:creationId xmlns:a16="http://schemas.microsoft.com/office/drawing/2014/main" id="{D9604112-C901-4908-AE6B-AC8D48B04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4972" y="3152800"/>
              <a:ext cx="211217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</a:rPr>
                <a:t>Note: </a:t>
              </a:r>
              <a:r>
                <a:rPr lang="en-US" altLang="en-US" sz="1600" b="1">
                  <a:latin typeface="Courier New" panose="02070309020205020404" pitchFamily="49" charset="0"/>
                </a:rPr>
                <a:t>recvfrom</a:t>
              </a:r>
              <a:r>
                <a:rPr lang="en-US" altLang="en-US" sz="1600"/>
                <a:t>  returns data from at most one </a:t>
              </a:r>
              <a:r>
                <a:rPr lang="en-US" altLang="en-US" sz="1600" b="1">
                  <a:latin typeface="Courier New" panose="02070309020205020404" pitchFamily="49" charset="0"/>
                </a:rPr>
                <a:t>send</a:t>
              </a:r>
              <a:r>
                <a:rPr lang="en-US" altLang="en-US" sz="1600"/>
                <a:t>, i.e</a:t>
              </a:r>
              <a:r>
                <a:rPr lang="en-US" altLang="en-US" sz="1600" b="1"/>
                <a:t>.</a:t>
              </a:r>
              <a:r>
                <a:rPr lang="en-US" altLang="en-US" sz="1600" b="1">
                  <a:solidFill>
                    <a:srgbClr val="FF33CC"/>
                  </a:solidFill>
                </a:rPr>
                <a:t> </a:t>
              </a:r>
              <a:r>
                <a:rPr lang="en-US" altLang="en-US" sz="1600" b="1">
                  <a:solidFill>
                    <a:srgbClr val="FF33CC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en-US" sz="1600">
                  <a:solidFill>
                    <a:srgbClr val="000000"/>
                  </a:solidFill>
                </a:rPr>
                <a:t>from one datagram 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1">
            <a:extLst>
              <a:ext uri="{FF2B5EF4-FFF2-40B4-BE49-F238E27FC236}">
                <a16:creationId xmlns:a16="http://schemas.microsoft.com/office/drawing/2014/main" id="{99600311-E1F9-44CE-AC36-ABCF00B08639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73941"/>
            <a:ext cx="3395663" cy="3601183"/>
            <a:chOff x="1747838" y="1371600"/>
            <a:chExt cx="3395662" cy="3600450"/>
          </a:xfrm>
        </p:grpSpPr>
        <p:sp>
          <p:nvSpPr>
            <p:cNvPr id="31747" name="Rectangle 30">
              <a:extLst>
                <a:ext uri="{FF2B5EF4-FFF2-40B4-BE49-F238E27FC236}">
                  <a16:creationId xmlns:a16="http://schemas.microsoft.com/office/drawing/2014/main" id="{6BA1AC06-7427-4FBA-979C-D4B18B285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203" y="4681537"/>
              <a:ext cx="851297" cy="29051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1748" name="Rectangle 29">
              <a:extLst>
                <a:ext uri="{FF2B5EF4-FFF2-40B4-BE49-F238E27FC236}">
                  <a16:creationId xmlns:a16="http://schemas.microsoft.com/office/drawing/2014/main" id="{E113AB4B-5917-4306-BB83-49AEA812D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838" y="4525566"/>
              <a:ext cx="851297" cy="29051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1749" name="Rectangle 2">
              <a:extLst>
                <a:ext uri="{FF2B5EF4-FFF2-40B4-BE49-F238E27FC236}">
                  <a16:creationId xmlns:a16="http://schemas.microsoft.com/office/drawing/2014/main" id="{7B060DDF-A112-4D80-AB5E-F3793AA84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203" y="4155281"/>
              <a:ext cx="851297" cy="2905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1750" name="Rectangle 3">
              <a:extLst>
                <a:ext uri="{FF2B5EF4-FFF2-40B4-BE49-F238E27FC236}">
                  <a16:creationId xmlns:a16="http://schemas.microsoft.com/office/drawing/2014/main" id="{F9D9C837-9B39-4A79-A976-9E37A9FF9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838" y="2875360"/>
              <a:ext cx="851297" cy="2905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1751" name="Rectangle 4">
              <a:extLst>
                <a:ext uri="{FF2B5EF4-FFF2-40B4-BE49-F238E27FC236}">
                  <a16:creationId xmlns:a16="http://schemas.microsoft.com/office/drawing/2014/main" id="{A0C48D91-7F6B-4916-9710-3A72B768F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838" y="2306241"/>
              <a:ext cx="851297" cy="2905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1752" name="Rectangle 5">
              <a:extLst>
                <a:ext uri="{FF2B5EF4-FFF2-40B4-BE49-F238E27FC236}">
                  <a16:creationId xmlns:a16="http://schemas.microsoft.com/office/drawing/2014/main" id="{77BB8A5C-965F-4DC4-984D-ADAA7D02D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838" y="1701403"/>
              <a:ext cx="851297" cy="2905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1753" name="Rectangle 6">
              <a:extLst>
                <a:ext uri="{FF2B5EF4-FFF2-40B4-BE49-F238E27FC236}">
                  <a16:creationId xmlns:a16="http://schemas.microsoft.com/office/drawing/2014/main" id="{40A1F099-EC1D-4772-A478-CAB560951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613" y="1788319"/>
              <a:ext cx="546625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socket()</a:t>
              </a:r>
              <a:endParaRPr lang="en-US" altLang="en-US" sz="1500" b="1"/>
            </a:p>
          </p:txBody>
        </p:sp>
        <p:sp>
          <p:nvSpPr>
            <p:cNvPr id="31754" name="Rectangle 8">
              <a:extLst>
                <a:ext uri="{FF2B5EF4-FFF2-40B4-BE49-F238E27FC236}">
                  <a16:creationId xmlns:a16="http://schemas.microsoft.com/office/drawing/2014/main" id="{C2B6325D-3CE1-46BD-A00D-2DE1E9997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613" y="4000500"/>
              <a:ext cx="56265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sendto()</a:t>
              </a:r>
              <a:endParaRPr lang="en-US" altLang="en-US" sz="1500" b="1"/>
            </a:p>
          </p:txBody>
        </p:sp>
        <p:grpSp>
          <p:nvGrpSpPr>
            <p:cNvPr id="31755" name="Group 9">
              <a:extLst>
                <a:ext uri="{FF2B5EF4-FFF2-40B4-BE49-F238E27FC236}">
                  <a16:creationId xmlns:a16="http://schemas.microsoft.com/office/drawing/2014/main" id="{C9A6645E-0649-459D-AEF2-41D99992A1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6251" y="2861072"/>
              <a:ext cx="851297" cy="290513"/>
              <a:chOff x="2645" y="1733"/>
              <a:chExt cx="715" cy="244"/>
            </a:xfrm>
          </p:grpSpPr>
          <p:sp>
            <p:nvSpPr>
              <p:cNvPr id="31781" name="Rectangle 10">
                <a:extLst>
                  <a:ext uri="{FF2B5EF4-FFF2-40B4-BE49-F238E27FC236}">
                    <a16:creationId xmlns:a16="http://schemas.microsoft.com/office/drawing/2014/main" id="{D6D5084E-95BB-4395-BBBE-6C8E527A7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733"/>
                <a:ext cx="715" cy="2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82" name="Rectangle 11">
                <a:extLst>
                  <a:ext uri="{FF2B5EF4-FFF2-40B4-BE49-F238E27FC236}">
                    <a16:creationId xmlns:a16="http://schemas.microsoft.com/office/drawing/2014/main" id="{455B8346-65A9-4300-8383-F89EEE173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776"/>
                <a:ext cx="4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socket()</a:t>
                </a:r>
                <a:endParaRPr lang="en-US" altLang="en-US" sz="1500" b="1"/>
              </a:p>
            </p:txBody>
          </p:sp>
        </p:grpSp>
        <p:sp>
          <p:nvSpPr>
            <p:cNvPr id="31756" name="Rectangle 12">
              <a:extLst>
                <a:ext uri="{FF2B5EF4-FFF2-40B4-BE49-F238E27FC236}">
                  <a16:creationId xmlns:a16="http://schemas.microsoft.com/office/drawing/2014/main" id="{D21E232C-B56E-46A7-9D0D-1B332225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838" y="3913585"/>
              <a:ext cx="851297" cy="2905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1757" name="Rectangle 13">
              <a:extLst>
                <a:ext uri="{FF2B5EF4-FFF2-40B4-BE49-F238E27FC236}">
                  <a16:creationId xmlns:a16="http://schemas.microsoft.com/office/drawing/2014/main" id="{BBCA5FD9-A686-4BB0-808F-09EB7CC1B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207" y="4242197"/>
              <a:ext cx="70051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recvfrom()</a:t>
              </a:r>
              <a:endParaRPr lang="en-US" altLang="en-US" sz="1500" b="1"/>
            </a:p>
          </p:txBody>
        </p:sp>
        <p:sp>
          <p:nvSpPr>
            <p:cNvPr id="31758" name="Rectangle 14">
              <a:extLst>
                <a:ext uri="{FF2B5EF4-FFF2-40B4-BE49-F238E27FC236}">
                  <a16:creationId xmlns:a16="http://schemas.microsoft.com/office/drawing/2014/main" id="{9D814AEC-6B3D-4649-B73C-D55912F45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851" y="4000500"/>
              <a:ext cx="323807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Data</a:t>
              </a:r>
              <a:endParaRPr lang="en-US" altLang="en-US" b="1"/>
            </a:p>
          </p:txBody>
        </p:sp>
        <p:sp>
          <p:nvSpPr>
            <p:cNvPr id="31759" name="Rectangle 15">
              <a:extLst>
                <a:ext uri="{FF2B5EF4-FFF2-40B4-BE49-F238E27FC236}">
                  <a16:creationId xmlns:a16="http://schemas.microsoft.com/office/drawing/2014/main" id="{38A2897C-342D-41EF-9839-0785F39A5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101" y="1371600"/>
              <a:ext cx="56746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chemeClr val="tx2"/>
                  </a:solidFill>
                </a:rPr>
                <a:t>Server</a:t>
              </a:r>
              <a:endParaRPr lang="en-US" altLang="en-US" sz="1500" b="1">
                <a:solidFill>
                  <a:schemeClr val="tx2"/>
                </a:solidFill>
              </a:endParaRPr>
            </a:p>
          </p:txBody>
        </p:sp>
        <p:sp>
          <p:nvSpPr>
            <p:cNvPr id="31760" name="Rectangle 16">
              <a:extLst>
                <a:ext uri="{FF2B5EF4-FFF2-40B4-BE49-F238E27FC236}">
                  <a16:creationId xmlns:a16="http://schemas.microsoft.com/office/drawing/2014/main" id="{21FEDB3F-3D26-4C47-B835-87FB6F433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748" y="2626519"/>
              <a:ext cx="4937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chemeClr val="tx2"/>
                  </a:solidFill>
                </a:rPr>
                <a:t>Client</a:t>
              </a:r>
              <a:endParaRPr lang="en-US" altLang="en-US" sz="1500" b="1">
                <a:solidFill>
                  <a:schemeClr val="tx2"/>
                </a:solidFill>
              </a:endParaRPr>
            </a:p>
          </p:txBody>
        </p:sp>
        <p:sp>
          <p:nvSpPr>
            <p:cNvPr id="31761" name="Rectangle 17">
              <a:extLst>
                <a:ext uri="{FF2B5EF4-FFF2-40B4-BE49-F238E27FC236}">
                  <a16:creationId xmlns:a16="http://schemas.microsoft.com/office/drawing/2014/main" id="{3D342E65-56F1-4E32-9E07-201706C81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575" y="2393156"/>
              <a:ext cx="39113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bind()</a:t>
              </a:r>
              <a:endParaRPr lang="en-US" altLang="en-US" sz="1500" b="1"/>
            </a:p>
          </p:txBody>
        </p:sp>
        <p:sp>
          <p:nvSpPr>
            <p:cNvPr id="31762" name="Line 18">
              <a:extLst>
                <a:ext uri="{FF2B5EF4-FFF2-40B4-BE49-F238E27FC236}">
                  <a16:creationId xmlns:a16="http://schemas.microsoft.com/office/drawing/2014/main" id="{44A91E6C-0CC9-440F-8A2F-DF012DEC5F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4081" y="1988344"/>
              <a:ext cx="5954" cy="3190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Rectangle 19">
              <a:extLst>
                <a:ext uri="{FF2B5EF4-FFF2-40B4-BE49-F238E27FC236}">
                  <a16:creationId xmlns:a16="http://schemas.microsoft.com/office/drawing/2014/main" id="{B66290C3-9620-4C01-9134-A5677F254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219" y="3344466"/>
              <a:ext cx="1346597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Blocks until server receives data from client</a:t>
              </a:r>
              <a:endParaRPr lang="en-US" altLang="en-US" b="1"/>
            </a:p>
          </p:txBody>
        </p:sp>
        <p:sp>
          <p:nvSpPr>
            <p:cNvPr id="31764" name="Line 20">
              <a:extLst>
                <a:ext uri="{FF2B5EF4-FFF2-40B4-BE49-F238E27FC236}">
                  <a16:creationId xmlns:a16="http://schemas.microsoft.com/office/drawing/2014/main" id="{33F923FA-4DEE-435C-84B6-273D4E0CB4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4081" y="2600325"/>
              <a:ext cx="5954" cy="261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Rectangle 21">
              <a:extLst>
                <a:ext uri="{FF2B5EF4-FFF2-40B4-BE49-F238E27FC236}">
                  <a16:creationId xmlns:a16="http://schemas.microsoft.com/office/drawing/2014/main" id="{26F490A7-3A2F-4FB4-BB0B-124288ECE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2841" y="2962275"/>
              <a:ext cx="70051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recvfrom()</a:t>
              </a:r>
              <a:endParaRPr lang="en-US" altLang="en-US" sz="1500" b="1"/>
            </a:p>
          </p:txBody>
        </p:sp>
        <p:sp>
          <p:nvSpPr>
            <p:cNvPr id="31766" name="Line 22">
              <a:extLst>
                <a:ext uri="{FF2B5EF4-FFF2-40B4-BE49-F238E27FC236}">
                  <a16:creationId xmlns:a16="http://schemas.microsoft.com/office/drawing/2014/main" id="{000E481B-2FD7-49F1-B990-47FBC736FA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1225" y="3190875"/>
              <a:ext cx="5954" cy="140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24">
              <a:extLst>
                <a:ext uri="{FF2B5EF4-FFF2-40B4-BE49-F238E27FC236}">
                  <a16:creationId xmlns:a16="http://schemas.microsoft.com/office/drawing/2014/main" id="{336C4080-EE5D-47D4-B2CA-6C0EB41791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4081" y="4229100"/>
              <a:ext cx="5954" cy="2833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Rectangle 26">
              <a:extLst>
                <a:ext uri="{FF2B5EF4-FFF2-40B4-BE49-F238E27FC236}">
                  <a16:creationId xmlns:a16="http://schemas.microsoft.com/office/drawing/2014/main" id="{3059DDFF-FCC8-47C6-84AF-6CF198AA5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460" y="4768453"/>
              <a:ext cx="46006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close()</a:t>
              </a:r>
              <a:endParaRPr lang="en-US" altLang="en-US" sz="1500" b="1"/>
            </a:p>
          </p:txBody>
        </p:sp>
        <p:sp>
          <p:nvSpPr>
            <p:cNvPr id="31769" name="Rectangle 28">
              <a:extLst>
                <a:ext uri="{FF2B5EF4-FFF2-40B4-BE49-F238E27FC236}">
                  <a16:creationId xmlns:a16="http://schemas.microsoft.com/office/drawing/2014/main" id="{2DC4C5FC-C352-46B9-9F42-471BC457A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094" y="4612481"/>
              <a:ext cx="46006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close()</a:t>
              </a:r>
              <a:endParaRPr lang="en-US" altLang="en-US" sz="1500" b="1"/>
            </a:p>
          </p:txBody>
        </p:sp>
        <p:sp>
          <p:nvSpPr>
            <p:cNvPr id="31770" name="Line 31">
              <a:extLst>
                <a:ext uri="{FF2B5EF4-FFF2-40B4-BE49-F238E27FC236}">
                  <a16:creationId xmlns:a16="http://schemas.microsoft.com/office/drawing/2014/main" id="{E690979D-0D74-4EFC-92BB-721C12DBDD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67250" y="4457700"/>
              <a:ext cx="5954" cy="254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1" name="Line 32">
              <a:extLst>
                <a:ext uri="{FF2B5EF4-FFF2-40B4-BE49-F238E27FC236}">
                  <a16:creationId xmlns:a16="http://schemas.microsoft.com/office/drawing/2014/main" id="{844B2042-EC62-4C7C-94B2-088AFC0DFE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6937" y="3652838"/>
              <a:ext cx="5954" cy="247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2" name="Rectangle 33">
              <a:extLst>
                <a:ext uri="{FF2B5EF4-FFF2-40B4-BE49-F238E27FC236}">
                  <a16:creationId xmlns:a16="http://schemas.microsoft.com/office/drawing/2014/main" id="{DE3ECE7F-69F1-483D-8E04-5410C8FCA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1" y="3257550"/>
              <a:ext cx="323807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Data</a:t>
              </a:r>
              <a:endParaRPr lang="en-US" altLang="en-US" b="1"/>
            </a:p>
          </p:txBody>
        </p:sp>
        <p:grpSp>
          <p:nvGrpSpPr>
            <p:cNvPr id="31773" name="Group 34">
              <a:extLst>
                <a:ext uri="{FF2B5EF4-FFF2-40B4-BE49-F238E27FC236}">
                  <a16:creationId xmlns:a16="http://schemas.microsoft.com/office/drawing/2014/main" id="{9D36A083-4013-4918-8A83-FD49D31292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2203" y="3367087"/>
              <a:ext cx="851297" cy="290513"/>
              <a:chOff x="2645" y="2581"/>
              <a:chExt cx="715" cy="244"/>
            </a:xfrm>
          </p:grpSpPr>
          <p:sp>
            <p:nvSpPr>
              <p:cNvPr id="31779" name="Rectangle 35">
                <a:extLst>
                  <a:ext uri="{FF2B5EF4-FFF2-40B4-BE49-F238E27FC236}">
                    <a16:creationId xmlns:a16="http://schemas.microsoft.com/office/drawing/2014/main" id="{E178CCC8-83C2-4961-905B-6A6F82D94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" y="2654"/>
                <a:ext cx="47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sendto()</a:t>
                </a:r>
                <a:endParaRPr lang="en-US" altLang="en-US" sz="1500" b="1"/>
              </a:p>
            </p:txBody>
          </p:sp>
          <p:sp>
            <p:nvSpPr>
              <p:cNvPr id="31780" name="Rectangle 36">
                <a:extLst>
                  <a:ext uri="{FF2B5EF4-FFF2-40B4-BE49-F238E27FC236}">
                    <a16:creationId xmlns:a16="http://schemas.microsoft.com/office/drawing/2014/main" id="{248C4940-5A7E-4999-A57B-1EED51716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2581"/>
                <a:ext cx="715" cy="244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1774" name="Line 37">
              <a:extLst>
                <a:ext uri="{FF2B5EF4-FFF2-40B4-BE49-F238E27FC236}">
                  <a16:creationId xmlns:a16="http://schemas.microsoft.com/office/drawing/2014/main" id="{B7D90571-F98D-44A6-9243-D23F4446F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300" y="3151585"/>
              <a:ext cx="9525" cy="2190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Line 38">
              <a:extLst>
                <a:ext uri="{FF2B5EF4-FFF2-40B4-BE49-F238E27FC236}">
                  <a16:creationId xmlns:a16="http://schemas.microsoft.com/office/drawing/2014/main" id="{D1E1DED3-26F7-401F-B40F-9FDA2D8953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300" y="3429000"/>
              <a:ext cx="1828800" cy="114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1776" name="Line 39">
              <a:extLst>
                <a:ext uri="{FF2B5EF4-FFF2-40B4-BE49-F238E27FC236}">
                  <a16:creationId xmlns:a16="http://schemas.microsoft.com/office/drawing/2014/main" id="{C2DAB7C6-76A3-4D7C-856D-E2AFBAE1C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900" y="4114800"/>
              <a:ext cx="1600200" cy="171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1777" name="Line 41">
              <a:extLst>
                <a:ext uri="{FF2B5EF4-FFF2-40B4-BE49-F238E27FC236}">
                  <a16:creationId xmlns:a16="http://schemas.microsoft.com/office/drawing/2014/main" id="{6F7C9261-E922-4581-8893-380D4D821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300" y="3667125"/>
              <a:ext cx="0" cy="504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Rectangle 2">
            <a:extLst>
              <a:ext uri="{FF2B5EF4-FFF2-40B4-BE49-F238E27FC236}">
                <a16:creationId xmlns:a16="http://schemas.microsoft.com/office/drawing/2014/main" id="{9E548D98-B284-4D1E-AD8F-E6B902724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5213" y="3001963"/>
            <a:ext cx="4084637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/>
              <a:t>Socket Calls for Connection-Less Mode </a:t>
            </a:r>
          </a:p>
        </p:txBody>
      </p:sp>
      <p:sp>
        <p:nvSpPr>
          <p:cNvPr id="40" name="Text Box 43">
            <a:extLst>
              <a:ext uri="{FF2B5EF4-FFF2-40B4-BE49-F238E27FC236}">
                <a16:creationId xmlns:a16="http://schemas.microsoft.com/office/drawing/2014/main" id="{A7846D2F-C495-47F7-8926-D723AFB58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399" y="243220"/>
            <a:ext cx="5257801" cy="1669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1500" b="1"/>
              <a:t>Socket Close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1500"/>
              <a:t>Client or server call</a:t>
            </a:r>
            <a:r>
              <a:rPr lang="en-US" altLang="en-US" sz="1500" b="1">
                <a:solidFill>
                  <a:srgbClr val="FF33CC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500" b="1">
                <a:latin typeface="Courier New" panose="02070309020205020404" pitchFamily="49" charset="0"/>
              </a:rPr>
              <a:t>close</a:t>
            </a:r>
            <a:r>
              <a:rPr lang="en-US" altLang="en-US" sz="1500"/>
              <a:t> when socket is no longer needed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1500" b="1">
                <a:latin typeface="Courier New" panose="02070309020205020404" pitchFamily="49" charset="0"/>
              </a:rPr>
              <a:t>close</a:t>
            </a:r>
            <a:r>
              <a:rPr lang="en-US" altLang="en-US" sz="1500"/>
              <a:t> specifies the socket descriptor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1500" b="1">
                <a:latin typeface="Courier New" panose="02070309020205020404" pitchFamily="49" charset="0"/>
              </a:rPr>
              <a:t>close</a:t>
            </a:r>
            <a:r>
              <a:rPr lang="en-US" altLang="en-US" sz="1500"/>
              <a:t> call returns: 0 (success); or -1 (failure)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A35C0C00-620D-457F-AAEF-7A6DA8DD1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Example-I: TCP Echo Server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B25A881-96E7-43C5-81A1-9C3F012379E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066800"/>
            <a:ext cx="8335963" cy="3389313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9113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1900">
                <a:solidFill>
                  <a:schemeClr val="tx1"/>
                </a:solidFill>
                <a:latin typeface="+mn-lt"/>
              </a:defRPr>
            </a:lvl2pPr>
            <a:lvl3pPr marL="739775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l"/>
              <a:defRPr sz="1700">
                <a:solidFill>
                  <a:schemeClr val="tx1"/>
                </a:solidFill>
                <a:latin typeface="+mn-lt"/>
              </a:defRPr>
            </a:lvl3pPr>
            <a:lvl4pPr marL="960438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4pPr>
            <a:lvl5pPr marL="119856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5pPr>
            <a:lvl6pPr marL="15418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18847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2276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5705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  <a:defRPr/>
            </a:pPr>
            <a:r>
              <a:rPr lang="en-US" altLang="x-none" sz="2000" kern="0" dirty="0"/>
              <a:t>As illustration of the use of system calls and functions, let’s see two programs communicate via TCP.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defRPr/>
            </a:pPr>
            <a:r>
              <a:rPr lang="en-US" altLang="x-none" sz="2000" kern="0" dirty="0"/>
              <a:t>The client prompts a user to type a line of text and sends it to the server, and reads the data back from the server.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defRPr/>
            </a:pPr>
            <a:r>
              <a:rPr lang="en-US" altLang="x-none" sz="2000" kern="0" dirty="0"/>
              <a:t>The server aces as a simple each server. 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defRPr/>
            </a:pPr>
            <a:r>
              <a:rPr lang="en-US" altLang="x-none" sz="2000" kern="0" dirty="0"/>
              <a:t>In this example, each program expects a fixed number of bytes from the other end, defined by BUFLEN.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defRPr/>
            </a:pPr>
            <a:r>
              <a:rPr lang="en-US" altLang="x-none" sz="2000" kern="0" dirty="0"/>
              <a:t>The example code is given in the Textbook Chapter 2.4</a:t>
            </a:r>
            <a:endParaRPr lang="en-US" altLang="x-none" kern="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en-US" altLang="x-none" sz="1650" kern="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8F30CC62-F84E-48FD-9827-A1C69D20C1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06675" y="92075"/>
            <a:ext cx="5394325" cy="765175"/>
          </a:xfrm>
        </p:spPr>
        <p:txBody>
          <a:bodyPr/>
          <a:lstStyle/>
          <a:p>
            <a:pPr eaLnBrk="1" hangingPunct="1"/>
            <a:r>
              <a:rPr lang="en-US" altLang="en-US"/>
              <a:t>TCP Echo Server - Binding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40CC72D5-8380-408C-AE8E-3605E9EFD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75" y="1020763"/>
            <a:ext cx="681831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x-none" sz="45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x-none" sz="1800" dirty="0">
                <a:solidFill>
                  <a:schemeClr val="tx1"/>
                </a:solidFill>
                <a:latin typeface="Courier New" charset="0"/>
              </a:rPr>
              <a:t>/* Bind an address to the socket */</a:t>
            </a:r>
          </a:p>
          <a:p>
            <a:pPr eaLnBrk="1" hangingPunct="1">
              <a:defRPr/>
            </a:pPr>
            <a:r>
              <a:rPr lang="en-US" altLang="x-none" sz="18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x-none" sz="1800" dirty="0" err="1">
                <a:solidFill>
                  <a:schemeClr val="tx1"/>
                </a:solidFill>
                <a:latin typeface="Courier New" charset="0"/>
              </a:rPr>
              <a:t>bzero</a:t>
            </a:r>
            <a:r>
              <a:rPr lang="en-US" altLang="x-none" sz="1800" dirty="0">
                <a:solidFill>
                  <a:schemeClr val="tx1"/>
                </a:solidFill>
                <a:latin typeface="Courier New" charset="0"/>
              </a:rPr>
              <a:t>((char *)&amp;server, </a:t>
            </a:r>
            <a:r>
              <a:rPr lang="en-US" altLang="x-none" sz="1800" dirty="0" err="1">
                <a:solidFill>
                  <a:schemeClr val="tx1"/>
                </a:solidFill>
                <a:latin typeface="Courier New" charset="0"/>
              </a:rPr>
              <a:t>sizeof</a:t>
            </a:r>
            <a:r>
              <a:rPr lang="en-US" altLang="x-none" sz="18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x-none" sz="1800" dirty="0" err="1">
                <a:solidFill>
                  <a:schemeClr val="tx1"/>
                </a:solidFill>
                <a:latin typeface="Courier New" charset="0"/>
              </a:rPr>
              <a:t>struct</a:t>
            </a:r>
            <a:r>
              <a:rPr lang="en-US" altLang="x-none" sz="1800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altLang="x-none" sz="1800" dirty="0" err="1">
                <a:solidFill>
                  <a:schemeClr val="tx1"/>
                </a:solidFill>
                <a:latin typeface="Courier New" charset="0"/>
              </a:rPr>
              <a:t>sockaddr_in</a:t>
            </a:r>
            <a:r>
              <a:rPr lang="en-US" altLang="x-none" sz="1800" dirty="0">
                <a:solidFill>
                  <a:schemeClr val="tx1"/>
                </a:solidFill>
                <a:latin typeface="Courier New" charset="0"/>
              </a:rPr>
              <a:t>));</a:t>
            </a:r>
          </a:p>
          <a:p>
            <a:pPr eaLnBrk="1" hangingPunct="1">
              <a:defRPr/>
            </a:pPr>
            <a:r>
              <a:rPr lang="en-US" altLang="x-none" sz="18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x-none" sz="1800" dirty="0" err="1">
                <a:solidFill>
                  <a:schemeClr val="tx1"/>
                </a:solidFill>
                <a:latin typeface="Courier New" charset="0"/>
              </a:rPr>
              <a:t>server.sin_family</a:t>
            </a:r>
            <a:r>
              <a:rPr lang="en-US" altLang="x-none" sz="1800" dirty="0">
                <a:solidFill>
                  <a:schemeClr val="tx1"/>
                </a:solidFill>
                <a:latin typeface="Courier New" charset="0"/>
              </a:rPr>
              <a:t> = AF_INET;</a:t>
            </a:r>
          </a:p>
          <a:p>
            <a:pPr eaLnBrk="1" hangingPunct="1">
              <a:defRPr/>
            </a:pPr>
            <a:r>
              <a:rPr lang="en-US" altLang="x-none" sz="18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x-none" sz="1800" dirty="0" err="1">
                <a:solidFill>
                  <a:schemeClr val="tx1"/>
                </a:solidFill>
                <a:latin typeface="Courier New" charset="0"/>
              </a:rPr>
              <a:t>server.sin_port</a:t>
            </a:r>
            <a:r>
              <a:rPr lang="en-US" altLang="x-none" sz="1800" dirty="0">
                <a:solidFill>
                  <a:schemeClr val="tx1"/>
                </a:solidFill>
                <a:latin typeface="Courier New" charset="0"/>
              </a:rPr>
              <a:t> = </a:t>
            </a:r>
            <a:r>
              <a:rPr lang="en-US" altLang="x-none" sz="1800" dirty="0" err="1">
                <a:solidFill>
                  <a:schemeClr val="tx1"/>
                </a:solidFill>
                <a:latin typeface="Courier New" charset="0"/>
              </a:rPr>
              <a:t>htons</a:t>
            </a:r>
            <a:r>
              <a:rPr lang="en-US" altLang="x-none" sz="1800" dirty="0">
                <a:solidFill>
                  <a:schemeClr val="tx1"/>
                </a:solidFill>
                <a:latin typeface="Courier New" charset="0"/>
              </a:rPr>
              <a:t>(port);</a:t>
            </a:r>
          </a:p>
          <a:p>
            <a:pPr eaLnBrk="1" hangingPunct="1">
              <a:defRPr/>
            </a:pPr>
            <a:r>
              <a:rPr lang="en-US" altLang="x-none" sz="18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x-none" sz="1800" dirty="0" err="1">
                <a:solidFill>
                  <a:schemeClr val="tx1"/>
                </a:solidFill>
                <a:latin typeface="Courier New" charset="0"/>
              </a:rPr>
              <a:t>server.sin_addr.s_addr</a:t>
            </a:r>
            <a:r>
              <a:rPr lang="en-US" altLang="x-none" sz="1800" dirty="0">
                <a:solidFill>
                  <a:schemeClr val="tx1"/>
                </a:solidFill>
                <a:latin typeface="Courier New" charset="0"/>
              </a:rPr>
              <a:t> = </a:t>
            </a:r>
            <a:r>
              <a:rPr lang="en-US" altLang="x-none" sz="1800" dirty="0" err="1">
                <a:solidFill>
                  <a:schemeClr val="tx1"/>
                </a:solidFill>
                <a:latin typeface="Courier New" charset="0"/>
              </a:rPr>
              <a:t>htonl</a:t>
            </a:r>
            <a:r>
              <a:rPr lang="en-US" altLang="x-none" sz="1800" dirty="0">
                <a:solidFill>
                  <a:schemeClr val="tx1"/>
                </a:solidFill>
                <a:latin typeface="Courier New" charset="0"/>
              </a:rPr>
              <a:t>(INADDR_ANY);</a:t>
            </a:r>
          </a:p>
          <a:p>
            <a:pPr eaLnBrk="1" hangingPunct="1">
              <a:defRPr/>
            </a:pPr>
            <a:r>
              <a:rPr lang="en-US" altLang="x-none" sz="1800" dirty="0">
                <a:solidFill>
                  <a:schemeClr val="tx1"/>
                </a:solidFill>
                <a:latin typeface="Courier New" charset="0"/>
              </a:rPr>
              <a:t>	if (</a:t>
            </a:r>
            <a:r>
              <a:rPr lang="en-US" altLang="x-none" sz="1800" b="1" dirty="0">
                <a:solidFill>
                  <a:srgbClr val="0000CC"/>
                </a:solidFill>
                <a:latin typeface="Courier New" charset="0"/>
              </a:rPr>
              <a:t>bind(</a:t>
            </a:r>
            <a:r>
              <a:rPr lang="en-US" altLang="x-none" sz="1800" b="1" dirty="0" err="1">
                <a:solidFill>
                  <a:srgbClr val="0000CC"/>
                </a:solidFill>
                <a:latin typeface="Courier New" charset="0"/>
              </a:rPr>
              <a:t>sd</a:t>
            </a:r>
            <a:r>
              <a:rPr lang="en-US" altLang="x-none" sz="1800" b="1" dirty="0">
                <a:solidFill>
                  <a:srgbClr val="0000CC"/>
                </a:solidFill>
                <a:latin typeface="Courier New" charset="0"/>
              </a:rPr>
              <a:t>, (</a:t>
            </a:r>
            <a:r>
              <a:rPr lang="en-US" altLang="x-none" sz="1800" b="1" dirty="0" err="1">
                <a:solidFill>
                  <a:srgbClr val="0000CC"/>
                </a:solidFill>
                <a:latin typeface="Courier New" charset="0"/>
              </a:rPr>
              <a:t>struct</a:t>
            </a:r>
            <a:r>
              <a:rPr lang="en-US" altLang="x-none" sz="1800" b="1" dirty="0">
                <a:solidFill>
                  <a:srgbClr val="0000CC"/>
                </a:solidFill>
                <a:latin typeface="Courier New" charset="0"/>
              </a:rPr>
              <a:t> </a:t>
            </a:r>
            <a:r>
              <a:rPr lang="en-US" altLang="x-none" sz="1800" b="1" dirty="0" err="1">
                <a:solidFill>
                  <a:srgbClr val="0000CC"/>
                </a:solidFill>
                <a:latin typeface="Courier New" charset="0"/>
              </a:rPr>
              <a:t>sockaddr</a:t>
            </a:r>
            <a:r>
              <a:rPr lang="en-US" altLang="x-none" sz="1800" b="1" dirty="0">
                <a:solidFill>
                  <a:srgbClr val="0000CC"/>
                </a:solidFill>
                <a:latin typeface="Courier New" charset="0"/>
              </a:rPr>
              <a:t> *)&amp;server, </a:t>
            </a:r>
          </a:p>
          <a:p>
            <a:pPr eaLnBrk="1" hangingPunct="1">
              <a:defRPr/>
            </a:pPr>
            <a:r>
              <a:rPr lang="en-US" altLang="x-none" sz="1800" b="1" dirty="0">
                <a:solidFill>
                  <a:srgbClr val="0000CC"/>
                </a:solidFill>
                <a:latin typeface="Courier New" charset="0"/>
              </a:rPr>
              <a:t>	</a:t>
            </a:r>
            <a:r>
              <a:rPr lang="en-US" altLang="x-none" sz="1800" b="1" dirty="0" err="1">
                <a:solidFill>
                  <a:srgbClr val="0000CC"/>
                </a:solidFill>
                <a:latin typeface="Courier New" charset="0"/>
              </a:rPr>
              <a:t>sizeof</a:t>
            </a:r>
            <a:r>
              <a:rPr lang="en-US" altLang="x-none" sz="1800" b="1" dirty="0">
                <a:solidFill>
                  <a:srgbClr val="0000CC"/>
                </a:solidFill>
                <a:latin typeface="Courier New" charset="0"/>
              </a:rPr>
              <a:t>(server)</a:t>
            </a:r>
            <a:r>
              <a:rPr lang="en-US" altLang="x-none" sz="1800" dirty="0">
                <a:solidFill>
                  <a:srgbClr val="0000CC"/>
                </a:solidFill>
                <a:latin typeface="Courier New" charset="0"/>
              </a:rPr>
              <a:t>) </a:t>
            </a:r>
            <a:r>
              <a:rPr lang="en-US" altLang="x-none" sz="1800" dirty="0">
                <a:solidFill>
                  <a:schemeClr val="tx1"/>
                </a:solidFill>
                <a:latin typeface="Courier New" charset="0"/>
              </a:rPr>
              <a:t>== -1) {</a:t>
            </a:r>
          </a:p>
          <a:p>
            <a:pPr eaLnBrk="1" hangingPunct="1">
              <a:defRPr/>
            </a:pPr>
            <a:r>
              <a:rPr lang="en-US" altLang="x-none" sz="1800" dirty="0">
                <a:solidFill>
                  <a:schemeClr val="tx1"/>
                </a:solidFill>
                <a:latin typeface="Courier New" charset="0"/>
              </a:rPr>
              <a:t>		</a:t>
            </a:r>
            <a:r>
              <a:rPr lang="en-US" altLang="x-none" sz="1800" dirty="0" err="1">
                <a:solidFill>
                  <a:schemeClr val="tx1"/>
                </a:solidFill>
                <a:latin typeface="Courier New" charset="0"/>
              </a:rPr>
              <a:t>fprintf</a:t>
            </a:r>
            <a:r>
              <a:rPr lang="en-US" altLang="x-none" sz="18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x-none" sz="1800" dirty="0" err="1">
                <a:solidFill>
                  <a:schemeClr val="tx1"/>
                </a:solidFill>
                <a:latin typeface="Courier New" charset="0"/>
              </a:rPr>
              <a:t>stderr</a:t>
            </a:r>
            <a:r>
              <a:rPr lang="en-US" altLang="x-none" sz="1800" dirty="0">
                <a:solidFill>
                  <a:schemeClr val="tx1"/>
                </a:solidFill>
                <a:latin typeface="Courier New" charset="0"/>
              </a:rPr>
              <a:t>, "Can't bind name to socket\n");</a:t>
            </a:r>
          </a:p>
          <a:p>
            <a:pPr eaLnBrk="1" hangingPunct="1">
              <a:defRPr/>
            </a:pPr>
            <a:r>
              <a:rPr lang="en-US" altLang="x-none" sz="1800" dirty="0">
                <a:solidFill>
                  <a:schemeClr val="tx1"/>
                </a:solidFill>
                <a:latin typeface="Courier New" charset="0"/>
              </a:rPr>
              <a:t>		exit(1);</a:t>
            </a:r>
          </a:p>
          <a:p>
            <a:pPr eaLnBrk="1" hangingPunct="1">
              <a:defRPr/>
            </a:pPr>
            <a:r>
              <a:rPr lang="en-US" altLang="x-none" sz="1800" dirty="0">
                <a:solidFill>
                  <a:schemeClr val="tx1"/>
                </a:solidFill>
                <a:latin typeface="Courier New" charset="0"/>
              </a:rPr>
              <a:t>	}</a:t>
            </a:r>
          </a:p>
        </p:txBody>
      </p:sp>
      <p:grpSp>
        <p:nvGrpSpPr>
          <p:cNvPr id="35843" name="Group 12">
            <a:extLst>
              <a:ext uri="{FF2B5EF4-FFF2-40B4-BE49-F238E27FC236}">
                <a16:creationId xmlns:a16="http://schemas.microsoft.com/office/drawing/2014/main" id="{E7614927-9435-45B1-B079-40C93AD7A166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7D199AD-2F9C-4B93-AAD0-5447F78B6DE4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BEEBAF1-9DD7-4F88-8351-EA0909820BCA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58CC4510-D099-4D37-8756-8AC239AC8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TCP Echo Server - Connections</a:t>
            </a:r>
          </a:p>
        </p:txBody>
      </p:sp>
      <p:sp>
        <p:nvSpPr>
          <p:cNvPr id="37890" name="Text Box 4">
            <a:extLst>
              <a:ext uri="{FF2B5EF4-FFF2-40B4-BE49-F238E27FC236}">
                <a16:creationId xmlns:a16="http://schemas.microsoft.com/office/drawing/2014/main" id="{1F4A23B3-332A-4744-B2F4-40EA0AD1C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" y="1198563"/>
            <a:ext cx="8253413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/* queue up to 5 connect requests */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>
                <a:solidFill>
                  <a:srgbClr val="0000CC"/>
                </a:solidFill>
                <a:latin typeface="Courier New" panose="02070309020205020404" pitchFamily="49" charset="0"/>
              </a:rPr>
              <a:t>listen(sd, 5);</a:t>
            </a:r>
          </a:p>
          <a:p>
            <a:pPr eaLnBrk="1" hangingPunct="1"/>
            <a:endParaRPr lang="en-US" altLang="en-US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while (1) {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	client_len = sizeof(client);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	if ((</a:t>
            </a:r>
            <a:r>
              <a:rPr lang="en-US" altLang="en-US" b="1">
                <a:solidFill>
                  <a:srgbClr val="0000CC"/>
                </a:solidFill>
                <a:latin typeface="Courier New" panose="02070309020205020404" pitchFamily="49" charset="0"/>
              </a:rPr>
              <a:t>new_sd = accept(sd, (struct sockaddr *)&amp;client, &amp;client_len</a:t>
            </a:r>
            <a:r>
              <a:rPr lang="en-US" altLang="en-US">
                <a:latin typeface="Courier New" panose="02070309020205020404" pitchFamily="49" charset="0"/>
              </a:rPr>
              <a:t>)) == -1) {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	      fprintf(stderr, "Can't accept client\n");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	      exit(1);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	}</a:t>
            </a: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5836313B-1A24-4393-A1D5-EDE6ECD95B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TCP Echo Server </a:t>
            </a:r>
            <a:r>
              <a:rPr lang="mr-IN" altLang="en-US"/>
              <a:t>–</a:t>
            </a:r>
            <a:r>
              <a:rPr lang="en-US" altLang="en-US"/>
              <a:t> Repeated Byte Reads</a:t>
            </a:r>
          </a:p>
        </p:txBody>
      </p:sp>
      <p:sp>
        <p:nvSpPr>
          <p:cNvPr id="39938" name="Text Box 4">
            <a:extLst>
              <a:ext uri="{FF2B5EF4-FFF2-40B4-BE49-F238E27FC236}">
                <a16:creationId xmlns:a16="http://schemas.microsoft.com/office/drawing/2014/main" id="{CE478347-A99E-4E1A-90F6-753294138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" y="1031875"/>
            <a:ext cx="84534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	/* Repeated calls to </a:t>
            </a:r>
            <a:r>
              <a:rPr lang="en-US" altLang="en-US" b="1">
                <a:latin typeface="Courier New" panose="02070309020205020404" pitchFamily="49" charset="0"/>
              </a:rPr>
              <a:t>read</a:t>
            </a:r>
            <a:r>
              <a:rPr lang="en-US" altLang="en-US">
                <a:latin typeface="Courier New" panose="02070309020205020404" pitchFamily="49" charset="0"/>
              </a:rPr>
              <a:t> until all data received */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	bp = buf;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	bytes_to_read = BUFLEN;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	</a:t>
            </a:r>
            <a:r>
              <a:rPr lang="en-US" altLang="en-US" b="1">
                <a:solidFill>
                  <a:srgbClr val="0000CC"/>
                </a:solidFill>
                <a:latin typeface="Courier New" panose="02070309020205020404" pitchFamily="49" charset="0"/>
              </a:rPr>
              <a:t>while ((n = read(new_sd, bp, bytes_to_read)) &gt; 0)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	      bp += n;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	      bytes_to_read -= n;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	}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	printf("Rec'd: %s\n", buf);</a:t>
            </a:r>
          </a:p>
          <a:p>
            <a:pPr eaLnBrk="1" hangingPunct="1"/>
            <a:endParaRPr lang="en-US" altLang="en-US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	write(new_sd, buf, BUFLEN);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	printf("Sent: %s\n", buf);		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	close(new_sd);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>
            <a:extLst>
              <a:ext uri="{FF2B5EF4-FFF2-40B4-BE49-F238E27FC236}">
                <a16:creationId xmlns:a16="http://schemas.microsoft.com/office/drawing/2014/main" id="{6D3763FF-B755-49D0-9C3E-E11995D0F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38" y="1782763"/>
            <a:ext cx="3648075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/>
              <a:t>Communications through Sockets</a:t>
            </a:r>
          </a:p>
        </p:txBody>
      </p:sp>
      <p:grpSp>
        <p:nvGrpSpPr>
          <p:cNvPr id="21506" name="Group 1">
            <a:extLst>
              <a:ext uri="{FF2B5EF4-FFF2-40B4-BE49-F238E27FC236}">
                <a16:creationId xmlns:a16="http://schemas.microsoft.com/office/drawing/2014/main" id="{EC5E73BE-9B27-4205-96F2-8C61037A8072}"/>
              </a:ext>
            </a:extLst>
          </p:cNvPr>
          <p:cNvGrpSpPr>
            <a:grpSpLocks/>
          </p:cNvGrpSpPr>
          <p:nvPr/>
        </p:nvGrpSpPr>
        <p:grpSpPr bwMode="auto">
          <a:xfrm>
            <a:off x="2808288" y="306388"/>
            <a:ext cx="5118100" cy="3917950"/>
            <a:chOff x="1952625" y="1006475"/>
            <a:chExt cx="5118100" cy="3917950"/>
          </a:xfrm>
        </p:grpSpPr>
        <p:sp>
          <p:nvSpPr>
            <p:cNvPr id="21507" name="Freeform 15">
              <a:extLst>
                <a:ext uri="{FF2B5EF4-FFF2-40B4-BE49-F238E27FC236}">
                  <a16:creationId xmlns:a16="http://schemas.microsoft.com/office/drawing/2014/main" id="{CA02F3E1-A0A9-48BB-B5C3-00C4942E4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6525" y="4279900"/>
              <a:ext cx="601663" cy="369888"/>
            </a:xfrm>
            <a:custGeom>
              <a:avLst/>
              <a:gdLst>
                <a:gd name="T0" fmla="*/ 2147483646 w 20000"/>
                <a:gd name="T1" fmla="*/ 0 h 20000"/>
                <a:gd name="T2" fmla="*/ 2147483646 w 20000"/>
                <a:gd name="T3" fmla="*/ 2147483646 h 20000"/>
                <a:gd name="T4" fmla="*/ 0 w 20000"/>
                <a:gd name="T5" fmla="*/ 2147483646 h 20000"/>
                <a:gd name="T6" fmla="*/ 2147483646 w 20000"/>
                <a:gd name="T7" fmla="*/ 2147483646 h 20000"/>
                <a:gd name="T8" fmla="*/ 2147483646 w 20000"/>
                <a:gd name="T9" fmla="*/ 2147483646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4" y="0"/>
                  </a:moveTo>
                  <a:lnTo>
                    <a:pt x="19984" y="19958"/>
                  </a:lnTo>
                  <a:lnTo>
                    <a:pt x="0" y="19958"/>
                  </a:lnTo>
                  <a:lnTo>
                    <a:pt x="642" y="19958"/>
                  </a:lnTo>
                  <a:lnTo>
                    <a:pt x="955" y="19958"/>
                  </a:lnTo>
                </a:path>
              </a:pathLst>
            </a:cu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08" name="Freeform 14">
              <a:extLst>
                <a:ext uri="{FF2B5EF4-FFF2-40B4-BE49-F238E27FC236}">
                  <a16:creationId xmlns:a16="http://schemas.microsoft.com/office/drawing/2014/main" id="{03F463E6-C191-4CDB-BBA6-9BC71372C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9138" y="4287838"/>
              <a:ext cx="742950" cy="38100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2147483646 h 20000"/>
                <a:gd name="T4" fmla="*/ 2147483646 w 20000"/>
                <a:gd name="T5" fmla="*/ 2147483646 h 20000"/>
                <a:gd name="T6" fmla="*/ 2147483646 w 20000"/>
                <a:gd name="T7" fmla="*/ 2147483646 h 20000"/>
                <a:gd name="T8" fmla="*/ 2147483646 w 20000"/>
                <a:gd name="T9" fmla="*/ 2147483646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  <a:lnTo>
                    <a:pt x="19984" y="19958"/>
                  </a:lnTo>
                  <a:lnTo>
                    <a:pt x="19358" y="19958"/>
                  </a:lnTo>
                  <a:lnTo>
                    <a:pt x="19029" y="19958"/>
                  </a:lnTo>
                </a:path>
              </a:pathLst>
            </a:cu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09" name="Oval 51">
              <a:extLst>
                <a:ext uri="{FF2B5EF4-FFF2-40B4-BE49-F238E27FC236}">
                  <a16:creationId xmlns:a16="http://schemas.microsoft.com/office/drawing/2014/main" id="{B32606C0-7DB4-49CC-B10F-9CE67E614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225" y="4351338"/>
              <a:ext cx="1866900" cy="5715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1510" name="Text Box 4">
              <a:extLst>
                <a:ext uri="{FF2B5EF4-FFF2-40B4-BE49-F238E27FC236}">
                  <a16:creationId xmlns:a16="http://schemas.microsoft.com/office/drawing/2014/main" id="{94BB3BC7-1DD5-4CB0-B05E-54C470791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2700" y="1006475"/>
              <a:ext cx="677863" cy="3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chemeClr val="tx2"/>
                  </a:solidFill>
                </a:rPr>
                <a:t>Client</a:t>
              </a:r>
            </a:p>
          </p:txBody>
        </p:sp>
        <p:sp>
          <p:nvSpPr>
            <p:cNvPr id="21511" name="Text Box 5">
              <a:extLst>
                <a:ext uri="{FF2B5EF4-FFF2-40B4-BE49-F238E27FC236}">
                  <a16:creationId xmlns:a16="http://schemas.microsoft.com/office/drawing/2014/main" id="{0B0E74BD-0886-468D-848A-7FD1A50AB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1413" y="1014413"/>
              <a:ext cx="7524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chemeClr val="tx2"/>
                  </a:solidFill>
                </a:rPr>
                <a:t>Server</a:t>
              </a:r>
            </a:p>
          </p:txBody>
        </p:sp>
        <p:sp>
          <p:nvSpPr>
            <p:cNvPr id="21512" name="Text Box 6">
              <a:extLst>
                <a:ext uri="{FF2B5EF4-FFF2-40B4-BE49-F238E27FC236}">
                  <a16:creationId xmlns:a16="http://schemas.microsoft.com/office/drawing/2014/main" id="{F383540C-108D-4AB5-8D50-3AF3076B8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625" y="1906588"/>
              <a:ext cx="673100" cy="18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descriptor</a:t>
              </a:r>
            </a:p>
          </p:txBody>
        </p:sp>
        <p:sp>
          <p:nvSpPr>
            <p:cNvPr id="21513" name="Text Box 7">
              <a:extLst>
                <a:ext uri="{FF2B5EF4-FFF2-40B4-BE49-F238E27FC236}">
                  <a16:creationId xmlns:a16="http://schemas.microsoft.com/office/drawing/2014/main" id="{00BA03C4-AF2B-45BB-9C0E-B908B543A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2175" y="2911475"/>
              <a:ext cx="82708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port number</a:t>
              </a:r>
            </a:p>
          </p:txBody>
        </p:sp>
        <p:sp>
          <p:nvSpPr>
            <p:cNvPr id="21514" name="Text Box 8">
              <a:extLst>
                <a:ext uri="{FF2B5EF4-FFF2-40B4-BE49-F238E27FC236}">
                  <a16:creationId xmlns:a16="http://schemas.microsoft.com/office/drawing/2014/main" id="{F56028B5-9A1E-47EB-9E76-7BA7BECE5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25" y="1922463"/>
              <a:ext cx="673100" cy="18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descriptor</a:t>
              </a:r>
            </a:p>
          </p:txBody>
        </p:sp>
        <p:sp>
          <p:nvSpPr>
            <p:cNvPr id="21515" name="Text Box 9">
              <a:extLst>
                <a:ext uri="{FF2B5EF4-FFF2-40B4-BE49-F238E27FC236}">
                  <a16:creationId xmlns:a16="http://schemas.microsoft.com/office/drawing/2014/main" id="{BABCBD0E-99FE-4281-99D2-DFFA4CB16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2350" y="2922588"/>
              <a:ext cx="827088" cy="18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port number</a:t>
              </a:r>
            </a:p>
          </p:txBody>
        </p:sp>
        <p:sp>
          <p:nvSpPr>
            <p:cNvPr id="20492" name="Text Box 10">
              <a:extLst>
                <a:ext uri="{FF2B5EF4-FFF2-40B4-BE49-F238E27FC236}">
                  <a16:creationId xmlns:a16="http://schemas.microsoft.com/office/drawing/2014/main" id="{311AA2E0-CA66-4062-A4DB-3ACC902C4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175" y="2655887"/>
              <a:ext cx="2000250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buFontTx/>
                <a:buChar char="•"/>
                <a:defRPr/>
              </a:pPr>
              <a:r>
                <a:rPr lang="en-US" altLang="x-none" sz="1050"/>
                <a:t>  Application references a </a:t>
              </a:r>
            </a:p>
            <a:p>
              <a:pPr>
                <a:defRPr/>
              </a:pPr>
              <a:r>
                <a:rPr lang="en-US" altLang="x-none" sz="1050"/>
                <a:t>socket through a </a:t>
              </a:r>
              <a:r>
                <a:rPr lang="en-US" altLang="x-none" sz="1050" i="1"/>
                <a:t>descriptor</a:t>
              </a:r>
            </a:p>
            <a:p>
              <a:pPr>
                <a:buFontTx/>
                <a:buChar char="•"/>
                <a:defRPr/>
              </a:pPr>
              <a:r>
                <a:rPr lang="en-US" altLang="x-none" sz="1050"/>
                <a:t>  Socket bound to a </a:t>
              </a:r>
              <a:r>
                <a:rPr lang="en-US" altLang="x-none" sz="1050" i="1"/>
                <a:t>port number</a:t>
              </a:r>
            </a:p>
          </p:txBody>
        </p:sp>
        <p:sp>
          <p:nvSpPr>
            <p:cNvPr id="21517" name="Oval 12">
              <a:extLst>
                <a:ext uri="{FF2B5EF4-FFF2-40B4-BE49-F238E27FC236}">
                  <a16:creationId xmlns:a16="http://schemas.microsoft.com/office/drawing/2014/main" id="{2ABEF10D-E18C-41B6-AFB0-AED580DBC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000" y="1255713"/>
              <a:ext cx="1179513" cy="444500"/>
            </a:xfrm>
            <a:prstGeom prst="ellipse">
              <a:avLst/>
            </a:prstGeom>
            <a:solidFill>
              <a:schemeClr val="hlink"/>
            </a:solidFill>
            <a:ln w="1714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1518" name="Oval 13">
              <a:extLst>
                <a:ext uri="{FF2B5EF4-FFF2-40B4-BE49-F238E27FC236}">
                  <a16:creationId xmlns:a16="http://schemas.microsoft.com/office/drawing/2014/main" id="{09EF42FB-B4D3-427B-B764-85D2B9897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213" y="1255713"/>
              <a:ext cx="1071562" cy="444500"/>
            </a:xfrm>
            <a:prstGeom prst="ellipse">
              <a:avLst/>
            </a:prstGeom>
            <a:solidFill>
              <a:schemeClr val="hlink"/>
            </a:solidFill>
            <a:ln w="1714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1519" name="Rectangle 16">
              <a:extLst>
                <a:ext uri="{FF2B5EF4-FFF2-40B4-BE49-F238E27FC236}">
                  <a16:creationId xmlns:a16="http://schemas.microsoft.com/office/drawing/2014/main" id="{04D918DF-449A-47F1-ABD9-F64B4FCB3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5925" y="1377950"/>
              <a:ext cx="1089025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noProof="1">
                  <a:solidFill>
                    <a:srgbClr val="000000"/>
                  </a:solidFill>
                </a:rPr>
                <a:t>Application 1</a:t>
              </a:r>
            </a:p>
          </p:txBody>
        </p:sp>
        <p:sp>
          <p:nvSpPr>
            <p:cNvPr id="21520" name="Rectangle 17">
              <a:extLst>
                <a:ext uri="{FF2B5EF4-FFF2-40B4-BE49-F238E27FC236}">
                  <a16:creationId xmlns:a16="http://schemas.microsoft.com/office/drawing/2014/main" id="{CB45CC39-DBD2-4CAF-918A-64DF19FE4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963" y="2298700"/>
              <a:ext cx="766762" cy="511175"/>
            </a:xfrm>
            <a:prstGeom prst="rect">
              <a:avLst/>
            </a:prstGeom>
            <a:solidFill>
              <a:schemeClr val="accent1"/>
            </a:solidFill>
            <a:ln w="1714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0497" name="Rectangle 18">
              <a:extLst>
                <a:ext uri="{FF2B5EF4-FFF2-40B4-BE49-F238E27FC236}">
                  <a16:creationId xmlns:a16="http://schemas.microsoft.com/office/drawing/2014/main" id="{8651F584-5F05-4A1D-AE61-54EE2A999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687" y="3152775"/>
              <a:ext cx="1281113" cy="1090612"/>
            </a:xfrm>
            <a:prstGeom prst="rect">
              <a:avLst/>
            </a:prstGeom>
            <a:solidFill>
              <a:schemeClr val="folHlink"/>
            </a:solidFill>
            <a:ln w="1714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endParaRPr lang="x-none" altLang="x-none" sz="1050"/>
            </a:p>
          </p:txBody>
        </p:sp>
        <p:sp>
          <p:nvSpPr>
            <p:cNvPr id="21522" name="Rectangle 19">
              <a:extLst>
                <a:ext uri="{FF2B5EF4-FFF2-40B4-BE49-F238E27FC236}">
                  <a16:creationId xmlns:a16="http://schemas.microsoft.com/office/drawing/2014/main" id="{57DA12FC-7980-49D5-BD32-4CDDB41F4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4975" y="2441575"/>
              <a:ext cx="641350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noProof="1">
                  <a:solidFill>
                    <a:srgbClr val="000000"/>
                  </a:solidFill>
                </a:rPr>
                <a:t>Socket</a:t>
              </a:r>
            </a:p>
          </p:txBody>
        </p:sp>
        <p:sp>
          <p:nvSpPr>
            <p:cNvPr id="21523" name="Line 20">
              <a:extLst>
                <a:ext uri="{FF2B5EF4-FFF2-40B4-BE49-F238E27FC236}">
                  <a16:creationId xmlns:a16="http://schemas.microsoft.com/office/drawing/2014/main" id="{7C410798-E15A-40D1-9FBA-5558AA3C2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9138" y="1803400"/>
              <a:ext cx="0" cy="422275"/>
            </a:xfrm>
            <a:prstGeom prst="line">
              <a:avLst/>
            </a:prstGeom>
            <a:noFill/>
            <a:ln w="171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21">
              <a:extLst>
                <a:ext uri="{FF2B5EF4-FFF2-40B4-BE49-F238E27FC236}">
                  <a16:creationId xmlns:a16="http://schemas.microsoft.com/office/drawing/2014/main" id="{07A98374-F87B-4D5D-A719-5D289CF93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800" y="1725613"/>
              <a:ext cx="66675" cy="111125"/>
            </a:xfrm>
            <a:custGeom>
              <a:avLst/>
              <a:gdLst>
                <a:gd name="T0" fmla="*/ 2147483646 w 20000"/>
                <a:gd name="T1" fmla="*/ 2147483646 h 20000"/>
                <a:gd name="T2" fmla="*/ 2147483646 w 20000"/>
                <a:gd name="T3" fmla="*/ 2147483646 h 20000"/>
                <a:gd name="T4" fmla="*/ 0 w 20000"/>
                <a:gd name="T5" fmla="*/ 2147483646 h 20000"/>
                <a:gd name="T6" fmla="*/ 2147483646 w 20000"/>
                <a:gd name="T7" fmla="*/ 0 h 20000"/>
                <a:gd name="T8" fmla="*/ 2147483646 w 20000"/>
                <a:gd name="T9" fmla="*/ 2147483646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828" y="19854"/>
                  </a:moveTo>
                  <a:lnTo>
                    <a:pt x="10000" y="17080"/>
                  </a:lnTo>
                  <a:lnTo>
                    <a:pt x="0" y="19854"/>
                  </a:lnTo>
                  <a:lnTo>
                    <a:pt x="10000" y="0"/>
                  </a:lnTo>
                  <a:lnTo>
                    <a:pt x="19828" y="198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22">
              <a:extLst>
                <a:ext uri="{FF2B5EF4-FFF2-40B4-BE49-F238E27FC236}">
                  <a16:creationId xmlns:a16="http://schemas.microsoft.com/office/drawing/2014/main" id="{1D4558B6-3F57-44B3-9F69-969984E98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800" y="2193925"/>
              <a:ext cx="66675" cy="112713"/>
            </a:xfrm>
            <a:custGeom>
              <a:avLst/>
              <a:gdLst>
                <a:gd name="T0" fmla="*/ 0 w 20000"/>
                <a:gd name="T1" fmla="*/ 0 h 20000"/>
                <a:gd name="T2" fmla="*/ 2147483646 w 20000"/>
                <a:gd name="T3" fmla="*/ 2147483646 h 20000"/>
                <a:gd name="T4" fmla="*/ 2147483646 w 20000"/>
                <a:gd name="T5" fmla="*/ 0 h 20000"/>
                <a:gd name="T6" fmla="*/ 2147483646 w 20000"/>
                <a:gd name="T7" fmla="*/ 2147483646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0" y="0"/>
                  </a:moveTo>
                  <a:lnTo>
                    <a:pt x="10000" y="2754"/>
                  </a:lnTo>
                  <a:lnTo>
                    <a:pt x="19828" y="0"/>
                  </a:lnTo>
                  <a:lnTo>
                    <a:pt x="10000" y="19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Line 23">
              <a:extLst>
                <a:ext uri="{FF2B5EF4-FFF2-40B4-BE49-F238E27FC236}">
                  <a16:creationId xmlns:a16="http://schemas.microsoft.com/office/drawing/2014/main" id="{298348E4-7500-4F68-BFAA-F008D5B67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9138" y="2898775"/>
              <a:ext cx="0" cy="188913"/>
            </a:xfrm>
            <a:prstGeom prst="line">
              <a:avLst/>
            </a:prstGeom>
            <a:noFill/>
            <a:ln w="171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24">
              <a:extLst>
                <a:ext uri="{FF2B5EF4-FFF2-40B4-BE49-F238E27FC236}">
                  <a16:creationId xmlns:a16="http://schemas.microsoft.com/office/drawing/2014/main" id="{D523A719-CA25-4009-8C34-34C71301E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800" y="2820988"/>
              <a:ext cx="66675" cy="111125"/>
            </a:xfrm>
            <a:custGeom>
              <a:avLst/>
              <a:gdLst>
                <a:gd name="T0" fmla="*/ 2147483646 w 20000"/>
                <a:gd name="T1" fmla="*/ 2147483646 h 20000"/>
                <a:gd name="T2" fmla="*/ 2147483646 w 20000"/>
                <a:gd name="T3" fmla="*/ 2147483646 h 20000"/>
                <a:gd name="T4" fmla="*/ 0 w 20000"/>
                <a:gd name="T5" fmla="*/ 2147483646 h 20000"/>
                <a:gd name="T6" fmla="*/ 2147483646 w 20000"/>
                <a:gd name="T7" fmla="*/ 0 h 20000"/>
                <a:gd name="T8" fmla="*/ 2147483646 w 20000"/>
                <a:gd name="T9" fmla="*/ 2147483646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828" y="19854"/>
                  </a:moveTo>
                  <a:lnTo>
                    <a:pt x="10000" y="17080"/>
                  </a:lnTo>
                  <a:lnTo>
                    <a:pt x="0" y="19854"/>
                  </a:lnTo>
                  <a:lnTo>
                    <a:pt x="10000" y="0"/>
                  </a:lnTo>
                  <a:lnTo>
                    <a:pt x="19828" y="198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25">
              <a:extLst>
                <a:ext uri="{FF2B5EF4-FFF2-40B4-BE49-F238E27FC236}">
                  <a16:creationId xmlns:a16="http://schemas.microsoft.com/office/drawing/2014/main" id="{FABA6A04-88AD-4E37-BB08-38443FCB6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800" y="3057525"/>
              <a:ext cx="66675" cy="112713"/>
            </a:xfrm>
            <a:custGeom>
              <a:avLst/>
              <a:gdLst>
                <a:gd name="T0" fmla="*/ 0 w 20000"/>
                <a:gd name="T1" fmla="*/ 0 h 20000"/>
                <a:gd name="T2" fmla="*/ 2147483646 w 20000"/>
                <a:gd name="T3" fmla="*/ 2147483646 h 20000"/>
                <a:gd name="T4" fmla="*/ 2147483646 w 20000"/>
                <a:gd name="T5" fmla="*/ 0 h 20000"/>
                <a:gd name="T6" fmla="*/ 2147483646 w 20000"/>
                <a:gd name="T7" fmla="*/ 2147483646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0" y="0"/>
                  </a:moveTo>
                  <a:lnTo>
                    <a:pt x="10000" y="2774"/>
                  </a:lnTo>
                  <a:lnTo>
                    <a:pt x="19828" y="0"/>
                  </a:lnTo>
                  <a:lnTo>
                    <a:pt x="10000" y="19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Rectangle 26">
              <a:extLst>
                <a:ext uri="{FF2B5EF4-FFF2-40B4-BE49-F238E27FC236}">
                  <a16:creationId xmlns:a16="http://schemas.microsoft.com/office/drawing/2014/main" id="{46BF5091-AEAD-4593-A698-C3379366F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350" y="1335088"/>
              <a:ext cx="698500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S</a:t>
              </a:r>
              <a:r>
                <a:rPr lang="en-US" altLang="en-US" sz="1200" noProof="1">
                  <a:solidFill>
                    <a:srgbClr val="000000"/>
                  </a:solidFill>
                </a:rPr>
                <a:t>ocket interface</a:t>
              </a:r>
            </a:p>
          </p:txBody>
        </p:sp>
        <p:sp>
          <p:nvSpPr>
            <p:cNvPr id="21530" name="Line 27">
              <a:extLst>
                <a:ext uri="{FF2B5EF4-FFF2-40B4-BE49-F238E27FC236}">
                  <a16:creationId xmlns:a16="http://schemas.microsoft.com/office/drawing/2014/main" id="{CEFCCD4F-78DA-402C-BB17-D668F131E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6825" y="2089150"/>
              <a:ext cx="1560513" cy="0"/>
            </a:xfrm>
            <a:prstGeom prst="line">
              <a:avLst/>
            </a:prstGeom>
            <a:noFill/>
            <a:ln w="3429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Rectangle 28">
              <a:extLst>
                <a:ext uri="{FF2B5EF4-FFF2-40B4-BE49-F238E27FC236}">
                  <a16:creationId xmlns:a16="http://schemas.microsoft.com/office/drawing/2014/main" id="{5BB0D7ED-AC05-43E1-8CA0-3B5D83B0F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888" y="1827213"/>
              <a:ext cx="43338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U</a:t>
              </a:r>
              <a:r>
                <a:rPr lang="en-US" altLang="en-US" sz="1200" noProof="1">
                  <a:solidFill>
                    <a:srgbClr val="000000"/>
                  </a:solidFill>
                </a:rPr>
                <a:t>ser</a:t>
              </a:r>
            </a:p>
          </p:txBody>
        </p:sp>
        <p:sp>
          <p:nvSpPr>
            <p:cNvPr id="21532" name="Rectangle 29">
              <a:extLst>
                <a:ext uri="{FF2B5EF4-FFF2-40B4-BE49-F238E27FC236}">
                  <a16:creationId xmlns:a16="http://schemas.microsoft.com/office/drawing/2014/main" id="{50887550-0ACE-4B5E-B88C-AC9A3F627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850" y="2160588"/>
              <a:ext cx="522288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K</a:t>
              </a:r>
              <a:r>
                <a:rPr lang="en-US" altLang="en-US" sz="1200" noProof="1">
                  <a:solidFill>
                    <a:srgbClr val="000000"/>
                  </a:solidFill>
                </a:rPr>
                <a:t>ernel</a:t>
              </a:r>
            </a:p>
          </p:txBody>
        </p:sp>
        <p:sp>
          <p:nvSpPr>
            <p:cNvPr id="21533" name="Line 30">
              <a:extLst>
                <a:ext uri="{FF2B5EF4-FFF2-40B4-BE49-F238E27FC236}">
                  <a16:creationId xmlns:a16="http://schemas.microsoft.com/office/drawing/2014/main" id="{514B6957-4033-4244-8DC9-72F7AB0DE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6688" y="1685925"/>
              <a:ext cx="495300" cy="347663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31">
              <a:extLst>
                <a:ext uri="{FF2B5EF4-FFF2-40B4-BE49-F238E27FC236}">
                  <a16:creationId xmlns:a16="http://schemas.microsoft.com/office/drawing/2014/main" id="{3FDC0AE9-925A-43C9-AEAD-8E23F36D5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763" y="1993900"/>
              <a:ext cx="63500" cy="69850"/>
            </a:xfrm>
            <a:custGeom>
              <a:avLst/>
              <a:gdLst>
                <a:gd name="T0" fmla="*/ 0 w 20000"/>
                <a:gd name="T1" fmla="*/ 2147483646 h 20000"/>
                <a:gd name="T2" fmla="*/ 2147483646 w 20000"/>
                <a:gd name="T3" fmla="*/ 2147483646 h 20000"/>
                <a:gd name="T4" fmla="*/ 2147483646 w 20000"/>
                <a:gd name="T5" fmla="*/ 0 h 20000"/>
                <a:gd name="T6" fmla="*/ 2147483646 w 20000"/>
                <a:gd name="T7" fmla="*/ 2147483646 h 20000"/>
                <a:gd name="T8" fmla="*/ 0 w 20000"/>
                <a:gd name="T9" fmla="*/ 2147483646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0" y="18161"/>
                  </a:moveTo>
                  <a:lnTo>
                    <a:pt x="6126" y="10575"/>
                  </a:lnTo>
                  <a:lnTo>
                    <a:pt x="7027" y="0"/>
                  </a:lnTo>
                  <a:lnTo>
                    <a:pt x="19820" y="19770"/>
                  </a:lnTo>
                  <a:lnTo>
                    <a:pt x="0" y="181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Rectangle 32">
              <a:extLst>
                <a:ext uri="{FF2B5EF4-FFF2-40B4-BE49-F238E27FC236}">
                  <a16:creationId xmlns:a16="http://schemas.microsoft.com/office/drawing/2014/main" id="{8FD9497B-314C-4543-96DA-F6D63B5FF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9713" y="1377950"/>
              <a:ext cx="992187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noProof="1">
                  <a:solidFill>
                    <a:srgbClr val="000000"/>
                  </a:solidFill>
                </a:rPr>
                <a:t>Application 2</a:t>
              </a:r>
            </a:p>
          </p:txBody>
        </p:sp>
        <p:sp>
          <p:nvSpPr>
            <p:cNvPr id="21536" name="Rectangle 33">
              <a:extLst>
                <a:ext uri="{FF2B5EF4-FFF2-40B4-BE49-F238E27FC236}">
                  <a16:creationId xmlns:a16="http://schemas.microsoft.com/office/drawing/2014/main" id="{5B6C2E23-4A0B-4945-8525-C6C5DC117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488" y="2298700"/>
              <a:ext cx="763587" cy="511175"/>
            </a:xfrm>
            <a:prstGeom prst="rect">
              <a:avLst/>
            </a:prstGeom>
            <a:solidFill>
              <a:schemeClr val="accent1"/>
            </a:solidFill>
            <a:ln w="1714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1537" name="Line 34">
              <a:extLst>
                <a:ext uri="{FF2B5EF4-FFF2-40B4-BE49-F238E27FC236}">
                  <a16:creationId xmlns:a16="http://schemas.microsoft.com/office/drawing/2014/main" id="{A211B098-10D1-458D-88EC-31FC7C560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7075" y="1803400"/>
              <a:ext cx="0" cy="422275"/>
            </a:xfrm>
            <a:prstGeom prst="line">
              <a:avLst/>
            </a:prstGeom>
            <a:noFill/>
            <a:ln w="171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35">
              <a:extLst>
                <a:ext uri="{FF2B5EF4-FFF2-40B4-BE49-F238E27FC236}">
                  <a16:creationId xmlns:a16="http://schemas.microsoft.com/office/drawing/2014/main" id="{ABC17FA2-4EE2-4002-A81A-ED0DDE4F0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738" y="1725613"/>
              <a:ext cx="66675" cy="111125"/>
            </a:xfrm>
            <a:custGeom>
              <a:avLst/>
              <a:gdLst>
                <a:gd name="T0" fmla="*/ 2147483646 w 20000"/>
                <a:gd name="T1" fmla="*/ 2147483646 h 20000"/>
                <a:gd name="T2" fmla="*/ 2147483646 w 20000"/>
                <a:gd name="T3" fmla="*/ 2147483646 h 20000"/>
                <a:gd name="T4" fmla="*/ 0 w 20000"/>
                <a:gd name="T5" fmla="*/ 2147483646 h 20000"/>
                <a:gd name="T6" fmla="*/ 2147483646 w 20000"/>
                <a:gd name="T7" fmla="*/ 0 h 20000"/>
                <a:gd name="T8" fmla="*/ 2147483646 w 20000"/>
                <a:gd name="T9" fmla="*/ 2147483646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828" y="19854"/>
                  </a:moveTo>
                  <a:lnTo>
                    <a:pt x="10000" y="17080"/>
                  </a:lnTo>
                  <a:lnTo>
                    <a:pt x="0" y="19854"/>
                  </a:lnTo>
                  <a:lnTo>
                    <a:pt x="10000" y="0"/>
                  </a:lnTo>
                  <a:lnTo>
                    <a:pt x="19828" y="198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36">
              <a:extLst>
                <a:ext uri="{FF2B5EF4-FFF2-40B4-BE49-F238E27FC236}">
                  <a16:creationId xmlns:a16="http://schemas.microsoft.com/office/drawing/2014/main" id="{1A38F04D-7F8B-4F1A-86E3-6407B7DFD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738" y="2193925"/>
              <a:ext cx="66675" cy="112713"/>
            </a:xfrm>
            <a:custGeom>
              <a:avLst/>
              <a:gdLst>
                <a:gd name="T0" fmla="*/ 0 w 20000"/>
                <a:gd name="T1" fmla="*/ 0 h 20000"/>
                <a:gd name="T2" fmla="*/ 2147483646 w 20000"/>
                <a:gd name="T3" fmla="*/ 2147483646 h 20000"/>
                <a:gd name="T4" fmla="*/ 2147483646 w 20000"/>
                <a:gd name="T5" fmla="*/ 0 h 20000"/>
                <a:gd name="T6" fmla="*/ 2147483646 w 20000"/>
                <a:gd name="T7" fmla="*/ 2147483646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0" y="0"/>
                  </a:moveTo>
                  <a:lnTo>
                    <a:pt x="10000" y="2754"/>
                  </a:lnTo>
                  <a:lnTo>
                    <a:pt x="19828" y="0"/>
                  </a:lnTo>
                  <a:lnTo>
                    <a:pt x="10000" y="19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Line 37">
              <a:extLst>
                <a:ext uri="{FF2B5EF4-FFF2-40B4-BE49-F238E27FC236}">
                  <a16:creationId xmlns:a16="http://schemas.microsoft.com/office/drawing/2014/main" id="{D80BE21C-E023-4BDA-9B6A-581AFEFC8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7075" y="2898775"/>
              <a:ext cx="0" cy="188913"/>
            </a:xfrm>
            <a:prstGeom prst="line">
              <a:avLst/>
            </a:prstGeom>
            <a:noFill/>
            <a:ln w="171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38">
              <a:extLst>
                <a:ext uri="{FF2B5EF4-FFF2-40B4-BE49-F238E27FC236}">
                  <a16:creationId xmlns:a16="http://schemas.microsoft.com/office/drawing/2014/main" id="{106ABBDC-DE0E-4A41-A9A9-17333B752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738" y="2820988"/>
              <a:ext cx="66675" cy="111125"/>
            </a:xfrm>
            <a:custGeom>
              <a:avLst/>
              <a:gdLst>
                <a:gd name="T0" fmla="*/ 2147483646 w 20000"/>
                <a:gd name="T1" fmla="*/ 2147483646 h 20000"/>
                <a:gd name="T2" fmla="*/ 2147483646 w 20000"/>
                <a:gd name="T3" fmla="*/ 2147483646 h 20000"/>
                <a:gd name="T4" fmla="*/ 0 w 20000"/>
                <a:gd name="T5" fmla="*/ 2147483646 h 20000"/>
                <a:gd name="T6" fmla="*/ 2147483646 w 20000"/>
                <a:gd name="T7" fmla="*/ 0 h 20000"/>
                <a:gd name="T8" fmla="*/ 2147483646 w 20000"/>
                <a:gd name="T9" fmla="*/ 2147483646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828" y="19854"/>
                  </a:moveTo>
                  <a:lnTo>
                    <a:pt x="10000" y="17080"/>
                  </a:lnTo>
                  <a:lnTo>
                    <a:pt x="0" y="19854"/>
                  </a:lnTo>
                  <a:lnTo>
                    <a:pt x="10000" y="0"/>
                  </a:lnTo>
                  <a:lnTo>
                    <a:pt x="19828" y="198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Freeform 39">
              <a:extLst>
                <a:ext uri="{FF2B5EF4-FFF2-40B4-BE49-F238E27FC236}">
                  <a16:creationId xmlns:a16="http://schemas.microsoft.com/office/drawing/2014/main" id="{890F2900-C259-4AC3-85B2-9C78ECA81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738" y="3057525"/>
              <a:ext cx="66675" cy="112713"/>
            </a:xfrm>
            <a:custGeom>
              <a:avLst/>
              <a:gdLst>
                <a:gd name="T0" fmla="*/ 0 w 20000"/>
                <a:gd name="T1" fmla="*/ 0 h 20000"/>
                <a:gd name="T2" fmla="*/ 2147483646 w 20000"/>
                <a:gd name="T3" fmla="*/ 2147483646 h 20000"/>
                <a:gd name="T4" fmla="*/ 2147483646 w 20000"/>
                <a:gd name="T5" fmla="*/ 0 h 20000"/>
                <a:gd name="T6" fmla="*/ 2147483646 w 20000"/>
                <a:gd name="T7" fmla="*/ 2147483646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0" y="0"/>
                  </a:moveTo>
                  <a:lnTo>
                    <a:pt x="10000" y="2774"/>
                  </a:lnTo>
                  <a:lnTo>
                    <a:pt x="19828" y="0"/>
                  </a:lnTo>
                  <a:lnTo>
                    <a:pt x="10000" y="19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Line 40">
              <a:extLst>
                <a:ext uri="{FF2B5EF4-FFF2-40B4-BE49-F238E27FC236}">
                  <a16:creationId xmlns:a16="http://schemas.microsoft.com/office/drawing/2014/main" id="{84B7F879-8670-4300-B6B0-505662CE7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763" y="2089150"/>
              <a:ext cx="1562100" cy="0"/>
            </a:xfrm>
            <a:prstGeom prst="line">
              <a:avLst/>
            </a:prstGeom>
            <a:noFill/>
            <a:ln w="3429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Rectangle 41">
              <a:extLst>
                <a:ext uri="{FF2B5EF4-FFF2-40B4-BE49-F238E27FC236}">
                  <a16:creationId xmlns:a16="http://schemas.microsoft.com/office/drawing/2014/main" id="{7FCBF366-523A-4A8B-83D0-39084850E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763" y="1827213"/>
              <a:ext cx="46037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U</a:t>
              </a:r>
              <a:r>
                <a:rPr lang="en-US" altLang="en-US" sz="1200" noProof="1">
                  <a:solidFill>
                    <a:srgbClr val="000000"/>
                  </a:solidFill>
                </a:rPr>
                <a:t>ser</a:t>
              </a:r>
            </a:p>
          </p:txBody>
        </p:sp>
        <p:sp>
          <p:nvSpPr>
            <p:cNvPr id="21545" name="Rectangle 42">
              <a:extLst>
                <a:ext uri="{FF2B5EF4-FFF2-40B4-BE49-F238E27FC236}">
                  <a16:creationId xmlns:a16="http://schemas.microsoft.com/office/drawing/2014/main" id="{125131C9-4D2A-479D-BCCE-240664CBA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275" y="2160588"/>
              <a:ext cx="539750" cy="20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K</a:t>
              </a:r>
              <a:r>
                <a:rPr lang="en-US" altLang="en-US" sz="1200" noProof="1">
                  <a:solidFill>
                    <a:srgbClr val="000000"/>
                  </a:solidFill>
                </a:rPr>
                <a:t>ernel</a:t>
              </a:r>
            </a:p>
          </p:txBody>
        </p:sp>
        <p:sp>
          <p:nvSpPr>
            <p:cNvPr id="21546" name="Line 43">
              <a:extLst>
                <a:ext uri="{FF2B5EF4-FFF2-40B4-BE49-F238E27FC236}">
                  <a16:creationId xmlns:a16="http://schemas.microsoft.com/office/drawing/2014/main" id="{A0C71E22-78F9-4CF1-8113-3038379FC9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53113" y="1655763"/>
              <a:ext cx="488950" cy="37306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Freeform 44">
              <a:extLst>
                <a:ext uri="{FF2B5EF4-FFF2-40B4-BE49-F238E27FC236}">
                  <a16:creationId xmlns:a16="http://schemas.microsoft.com/office/drawing/2014/main" id="{14D21001-DE0B-4936-A25C-E3123D434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6600" y="1985963"/>
              <a:ext cx="63500" cy="73025"/>
            </a:xfrm>
            <a:custGeom>
              <a:avLst/>
              <a:gdLst>
                <a:gd name="T0" fmla="*/ 2147483646 w 20000"/>
                <a:gd name="T1" fmla="*/ 0 h 20000"/>
                <a:gd name="T2" fmla="*/ 2147483646 w 20000"/>
                <a:gd name="T3" fmla="*/ 2147483646 h 20000"/>
                <a:gd name="T4" fmla="*/ 2147483646 w 20000"/>
                <a:gd name="T5" fmla="*/ 2147483646 h 20000"/>
                <a:gd name="T6" fmla="*/ 0 w 20000"/>
                <a:gd name="T7" fmla="*/ 2147483646 h 20000"/>
                <a:gd name="T8" fmla="*/ 214748364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2182" y="0"/>
                  </a:moveTo>
                  <a:lnTo>
                    <a:pt x="13818" y="10455"/>
                  </a:lnTo>
                  <a:lnTo>
                    <a:pt x="19818" y="17273"/>
                  </a:lnTo>
                  <a:lnTo>
                    <a:pt x="0" y="19773"/>
                  </a:lnTo>
                  <a:lnTo>
                    <a:pt x="121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Text Box 45">
              <a:extLst>
                <a:ext uri="{FF2B5EF4-FFF2-40B4-BE49-F238E27FC236}">
                  <a16:creationId xmlns:a16="http://schemas.microsoft.com/office/drawing/2014/main" id="{FAC97562-B0A3-466A-AF0F-A2B8E4767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275" y="3351213"/>
              <a:ext cx="1301750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/>
                <a:t>Underlying communication protocols</a:t>
              </a:r>
              <a:endParaRPr lang="en-US" altLang="en-US" sz="1500" b="1"/>
            </a:p>
          </p:txBody>
        </p:sp>
        <p:sp>
          <p:nvSpPr>
            <p:cNvPr id="21549" name="Rectangle 46">
              <a:extLst>
                <a:ext uri="{FF2B5EF4-FFF2-40B4-BE49-F238E27FC236}">
                  <a16:creationId xmlns:a16="http://schemas.microsoft.com/office/drawing/2014/main" id="{47FC6B71-911A-4353-9880-DB31D086E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488" y="3187700"/>
              <a:ext cx="1279525" cy="1089025"/>
            </a:xfrm>
            <a:prstGeom prst="rect">
              <a:avLst/>
            </a:prstGeom>
            <a:solidFill>
              <a:schemeClr val="folHlink"/>
            </a:solidFill>
            <a:ln w="1714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1550" name="Text Box 47">
              <a:extLst>
                <a:ext uri="{FF2B5EF4-FFF2-40B4-BE49-F238E27FC236}">
                  <a16:creationId xmlns:a16="http://schemas.microsoft.com/office/drawing/2014/main" id="{43877AD5-F6E6-4081-BCD7-5B00CF00A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1913" y="3386138"/>
              <a:ext cx="133032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/>
                <a:t>Underlying communication protocols</a:t>
              </a:r>
              <a:endParaRPr lang="en-US" altLang="en-US" sz="1500" b="1"/>
            </a:p>
          </p:txBody>
        </p:sp>
        <p:sp>
          <p:nvSpPr>
            <p:cNvPr id="21551" name="Text Box 48">
              <a:extLst>
                <a:ext uri="{FF2B5EF4-FFF2-40B4-BE49-F238E27FC236}">
                  <a16:creationId xmlns:a16="http://schemas.microsoft.com/office/drawing/2014/main" id="{AD99097E-4414-4FE0-BA87-489E349AA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5250" y="4462463"/>
              <a:ext cx="149066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/>
                <a:t>Communications network </a:t>
              </a:r>
              <a:endParaRPr lang="en-US" altLang="en-US" sz="1500" b="1"/>
            </a:p>
          </p:txBody>
        </p:sp>
        <p:sp>
          <p:nvSpPr>
            <p:cNvPr id="21552" name="Rectangle 49">
              <a:extLst>
                <a:ext uri="{FF2B5EF4-FFF2-40B4-BE49-F238E27FC236}">
                  <a16:creationId xmlns:a16="http://schemas.microsoft.com/office/drawing/2014/main" id="{D2EEA5AB-AB86-4166-A5FD-ED02B3C26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2451100"/>
              <a:ext cx="641350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noProof="1">
                  <a:solidFill>
                    <a:srgbClr val="000000"/>
                  </a:solidFill>
                </a:rPr>
                <a:t>Socket</a:t>
              </a:r>
            </a:p>
          </p:txBody>
        </p:sp>
        <p:sp>
          <p:nvSpPr>
            <p:cNvPr id="21553" name="Rectangle 50">
              <a:extLst>
                <a:ext uri="{FF2B5EF4-FFF2-40B4-BE49-F238E27FC236}">
                  <a16:creationId xmlns:a16="http://schemas.microsoft.com/office/drawing/2014/main" id="{52AD63D3-F0A5-4024-9A25-32CE126CD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1275" y="1287463"/>
              <a:ext cx="679450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S</a:t>
              </a:r>
              <a:r>
                <a:rPr lang="en-US" altLang="en-US" sz="1200" noProof="1">
                  <a:solidFill>
                    <a:srgbClr val="000000"/>
                  </a:solidFill>
                </a:rPr>
                <a:t>ocket interface</a:t>
              </a:r>
            </a:p>
          </p:txBody>
        </p:sp>
      </p:grp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BF7AFD0-2811-441D-B166-0687835A8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TCP Echo Client </a:t>
            </a:r>
            <a:r>
              <a:rPr lang="mr-IN" altLang="en-US"/>
              <a:t>–</a:t>
            </a:r>
            <a:r>
              <a:rPr lang="en-US" altLang="en-US"/>
              <a:t> Name-to-Address</a:t>
            </a:r>
          </a:p>
        </p:txBody>
      </p:sp>
      <p:sp>
        <p:nvSpPr>
          <p:cNvPr id="41986" name="Text Box 4">
            <a:extLst>
              <a:ext uri="{FF2B5EF4-FFF2-40B4-BE49-F238E27FC236}">
                <a16:creationId xmlns:a16="http://schemas.microsoft.com/office/drawing/2014/main" id="{2781C0C3-4DDA-4185-8CFA-2EC1AB5F5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20800"/>
            <a:ext cx="83947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bzero((char *)&amp;server, sizeof(struct sockaddr_in));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server.sin_family = AF_INET;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server.sin_port = htons(port);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if ((</a:t>
            </a:r>
            <a:r>
              <a:rPr lang="en-US" altLang="en-US" b="1">
                <a:solidFill>
                  <a:srgbClr val="0000CC"/>
                </a:solidFill>
                <a:latin typeface="Courier New" panose="02070309020205020404" pitchFamily="49" charset="0"/>
              </a:rPr>
              <a:t>hp = gethostbyname(host)) == NULL</a:t>
            </a:r>
            <a:r>
              <a:rPr lang="en-US" altLang="en-US"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fprintf(stderr, "Can't get server's address\n");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exit(1);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bcopy(hp-&gt;h_addr, (char *)&amp;server.sin_addr, hp-&gt;h_length);</a:t>
            </a:r>
          </a:p>
          <a:p>
            <a:pPr eaLnBrk="1" hangingPunct="1"/>
            <a:endParaRPr lang="en-US" altLang="en-US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</a:t>
            </a: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8358226A-5648-4B06-9631-D05225F35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87625" y="92075"/>
            <a:ext cx="5413375" cy="765175"/>
          </a:xfrm>
        </p:spPr>
        <p:txBody>
          <a:bodyPr/>
          <a:lstStyle/>
          <a:p>
            <a:pPr eaLnBrk="1" hangingPunct="1"/>
            <a:r>
              <a:rPr lang="en-US" altLang="en-US"/>
              <a:t>TCP Echo Client - Connection</a:t>
            </a:r>
          </a:p>
        </p:txBody>
      </p:sp>
      <p:sp>
        <p:nvSpPr>
          <p:cNvPr id="44034" name="Text Box 4">
            <a:extLst>
              <a:ext uri="{FF2B5EF4-FFF2-40B4-BE49-F238E27FC236}">
                <a16:creationId xmlns:a16="http://schemas.microsoft.com/office/drawing/2014/main" id="{AC592A6B-91EB-47D4-8ED1-DC4DD46DD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225" y="1379538"/>
            <a:ext cx="633888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/* Connecting to the server */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if (</a:t>
            </a:r>
            <a:r>
              <a:rPr lang="en-US" altLang="en-US" b="1">
                <a:solidFill>
                  <a:srgbClr val="0000CC"/>
                </a:solidFill>
                <a:latin typeface="Courier New" panose="02070309020205020404" pitchFamily="49" charset="0"/>
              </a:rPr>
              <a:t>connect(sd, (struct sockaddr *) &amp;server, sizeof(server)</a:t>
            </a:r>
            <a:r>
              <a:rPr lang="en-US" altLang="en-US">
                <a:solidFill>
                  <a:srgbClr val="0000CC"/>
                </a:solidFill>
                <a:latin typeface="Courier New" panose="02070309020205020404" pitchFamily="49" charset="0"/>
              </a:rPr>
              <a:t>) </a:t>
            </a:r>
            <a:r>
              <a:rPr lang="en-US" altLang="en-US">
                <a:latin typeface="Courier New" panose="02070309020205020404" pitchFamily="49" charset="0"/>
              </a:rPr>
              <a:t>== -1) {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	fprintf(stderr, "Can't connect\n");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	exit(1);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printf("Connected: server's address is %s\n", hp-&gt;h_name);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</a:t>
            </a: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4035" name="Group 12">
            <a:extLst>
              <a:ext uri="{FF2B5EF4-FFF2-40B4-BE49-F238E27FC236}">
                <a16:creationId xmlns:a16="http://schemas.microsoft.com/office/drawing/2014/main" id="{78CCBED6-0117-4CE6-B3C5-322571A66C73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3447633-8A7F-4EE0-A9CD-9185CF1DF604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4D3250-8ED1-4669-BF2A-BDC2858272DA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A16737C2-E010-4749-A17A-847E339CF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TCP Echo Client </a:t>
            </a:r>
            <a:r>
              <a:rPr lang="mr-IN" altLang="en-US"/>
              <a:t>–</a:t>
            </a:r>
            <a:r>
              <a:rPr lang="en-US" altLang="en-US"/>
              <a:t> Repeated reads</a:t>
            </a:r>
          </a:p>
        </p:txBody>
      </p:sp>
      <p:sp>
        <p:nvSpPr>
          <p:cNvPr id="46082" name="Text Box 4">
            <a:extLst>
              <a:ext uri="{FF2B5EF4-FFF2-40B4-BE49-F238E27FC236}">
                <a16:creationId xmlns:a16="http://schemas.microsoft.com/office/drawing/2014/main" id="{D14BEFFA-0E68-48E4-904B-58792E677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9538"/>
            <a:ext cx="81422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printf("Receive:\n");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bp = rbuf;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bytes_to_read = BUFLEN;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>
                <a:solidFill>
                  <a:srgbClr val="0000CC"/>
                </a:solidFill>
                <a:latin typeface="Courier New" panose="02070309020205020404" pitchFamily="49" charset="0"/>
              </a:rPr>
              <a:t>while ((n = read(sd, bp, bytes_to_read)) &gt; 0)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	bp += n;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	bytes_to_read -= n;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printf("%s\n", rbuf);</a:t>
            </a: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B6985AB-E29A-4605-968C-4AABECAFD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775" y="92075"/>
            <a:ext cx="6657975" cy="492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 dirty="0"/>
              <a:t>Example-II: UDP Echo Server</a:t>
            </a:r>
          </a:p>
        </p:txBody>
      </p:sp>
      <p:sp>
        <p:nvSpPr>
          <p:cNvPr id="48130" name="Text Box 4">
            <a:extLst>
              <a:ext uri="{FF2B5EF4-FFF2-40B4-BE49-F238E27FC236}">
                <a16:creationId xmlns:a16="http://schemas.microsoft.com/office/drawing/2014/main" id="{32FB4F92-D1AE-4C1A-A0E6-2B094BF2B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814388"/>
            <a:ext cx="788670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while (1) {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client_len = sizeof(client);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if ((n = </a:t>
            </a:r>
            <a:r>
              <a:rPr lang="en-US" altLang="en-US" b="1">
                <a:solidFill>
                  <a:srgbClr val="0000CC"/>
                </a:solidFill>
                <a:latin typeface="Courier New" panose="02070309020205020404" pitchFamily="49" charset="0"/>
              </a:rPr>
              <a:t>recvfrom(sd, buf, MAXLEN, 0, (struct sockaddr *)&amp;client, &amp;client_len)</a:t>
            </a:r>
            <a:r>
              <a:rPr lang="en-US" altLang="en-US">
                <a:solidFill>
                  <a:srgbClr val="0000CC"/>
                </a:solidFill>
                <a:latin typeface="Courier New" panose="02070309020205020404" pitchFamily="49" charset="0"/>
              </a:rPr>
              <a:t>) </a:t>
            </a:r>
            <a:r>
              <a:rPr lang="en-US" altLang="en-US">
                <a:latin typeface="Courier New" panose="02070309020205020404" pitchFamily="49" charset="0"/>
              </a:rPr>
              <a:t>&lt; 0) {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	fprintf(stderr, "Can't receive datagram\n");     	exit(1);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if (</a:t>
            </a:r>
            <a:r>
              <a:rPr lang="en-US" altLang="en-US" b="1">
                <a:solidFill>
                  <a:srgbClr val="0000CC"/>
                </a:solidFill>
                <a:latin typeface="Courier New" panose="02070309020205020404" pitchFamily="49" charset="0"/>
              </a:rPr>
              <a:t>sendto(sd, buf, n, 0, (struct sockaddr *)&amp;client, client_len) != n</a:t>
            </a:r>
            <a:r>
              <a:rPr lang="en-US" altLang="en-US"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	 fprintf(stderr, "Can't send datagram\n");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    exit(1);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45679B6A-C717-4515-81B8-E2BF7BE78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0200" y="155575"/>
            <a:ext cx="5657850" cy="525463"/>
          </a:xfrm>
        </p:spPr>
        <p:txBody>
          <a:bodyPr/>
          <a:lstStyle/>
          <a:p>
            <a:pPr eaLnBrk="1" hangingPunct="1"/>
            <a:r>
              <a:rPr lang="en-US" altLang="en-US"/>
              <a:t>Example: UDP Echo Client</a:t>
            </a:r>
          </a:p>
        </p:txBody>
      </p:sp>
      <p:sp>
        <p:nvSpPr>
          <p:cNvPr id="50178" name="Text Box 4">
            <a:extLst>
              <a:ext uri="{FF2B5EF4-FFF2-40B4-BE49-F238E27FC236}">
                <a16:creationId xmlns:a16="http://schemas.microsoft.com/office/drawing/2014/main" id="{3751504F-ABED-4202-ACE8-95FA7CA2F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700088"/>
            <a:ext cx="8250238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CC"/>
                </a:solidFill>
                <a:latin typeface="Courier New" panose="02070309020205020404" pitchFamily="49" charset="0"/>
              </a:rPr>
              <a:t>gettimeofday(&amp;start, NULL);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latin typeface="Courier New" panose="02070309020205020404" pitchFamily="49" charset="0"/>
              </a:rPr>
              <a:t>/*start delay measurement*/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server_len = sizeof(server);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if (</a:t>
            </a:r>
            <a:r>
              <a:rPr lang="en-US" altLang="en-US" b="1">
                <a:solidFill>
                  <a:srgbClr val="0000CC"/>
                </a:solidFill>
                <a:latin typeface="Courier New" panose="02070309020205020404" pitchFamily="49" charset="0"/>
              </a:rPr>
              <a:t>sendto(sd, sbuf, data_size, 0, (struct sockaddr *)</a:t>
            </a:r>
          </a:p>
          <a:p>
            <a:pPr eaLnBrk="1" hangingPunct="1"/>
            <a:r>
              <a:rPr lang="en-US" altLang="en-US" b="1">
                <a:solidFill>
                  <a:srgbClr val="0000CC"/>
                </a:solidFill>
                <a:latin typeface="Courier New" panose="02070309020205020404" pitchFamily="49" charset="0"/>
              </a:rPr>
              <a:t>		&amp;server, server_len) </a:t>
            </a:r>
            <a:r>
              <a:rPr lang="en-US" altLang="en-US">
                <a:latin typeface="Courier New" panose="02070309020205020404" pitchFamily="49" charset="0"/>
              </a:rPr>
              <a:t>== -1) {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     	fprintf(stderr, "sendto error\n")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       exit(1);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if (</a:t>
            </a:r>
            <a:r>
              <a:rPr lang="en-US" altLang="en-US" b="1">
                <a:solidFill>
                  <a:srgbClr val="0000CC"/>
                </a:solidFill>
                <a:latin typeface="Courier New" panose="02070309020205020404" pitchFamily="49" charset="0"/>
              </a:rPr>
              <a:t>recvfrom(sd, rbuf, MAXLEN, 0, (struct sockaddr *)</a:t>
            </a:r>
          </a:p>
          <a:p>
            <a:pPr eaLnBrk="1" hangingPunct="1"/>
            <a:r>
              <a:rPr lang="en-US" altLang="en-US" b="1">
                <a:solidFill>
                  <a:srgbClr val="0000CC"/>
                </a:solidFill>
                <a:latin typeface="Courier New" panose="02070309020205020404" pitchFamily="49" charset="0"/>
              </a:rPr>
              <a:t>		&amp;server, &amp;server_len)</a:t>
            </a:r>
            <a:r>
              <a:rPr lang="en-US" altLang="en-US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latin typeface="Courier New" panose="02070309020205020404" pitchFamily="49" charset="0"/>
              </a:rPr>
              <a:t>&lt; 0) {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	fprintf(stderr, "recvfrom error\n");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	exit(1);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en-US" b="1">
                <a:solidFill>
                  <a:srgbClr val="0000CC"/>
                </a:solidFill>
                <a:latin typeface="Courier New" panose="02070309020205020404" pitchFamily="49" charset="0"/>
              </a:rPr>
              <a:t>gettimeofday(&amp;end, NULL); </a:t>
            </a:r>
            <a:r>
              <a:rPr lang="en-US" altLang="en-US">
                <a:latin typeface="Courier New" panose="02070309020205020404" pitchFamily="49" charset="0"/>
              </a:rPr>
              <a:t>/* end delay measurement */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FFE4E572-EE99-42D7-B7BC-5851E9E72D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5725" y="92075"/>
            <a:ext cx="5375275" cy="765175"/>
          </a:xfrm>
        </p:spPr>
        <p:txBody>
          <a:bodyPr/>
          <a:lstStyle/>
          <a:p>
            <a:pPr eaLnBrk="1" hangingPunct="1"/>
            <a:r>
              <a:rPr lang="en-US" altLang="en-US"/>
              <a:t>Summary: UDP Rliability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0ED33679-E61A-45A7-B673-37F0669FA2C3}"/>
              </a:ext>
            </a:extLst>
          </p:cNvPr>
          <p:cNvSpPr txBox="1">
            <a:spLocks noChangeArrowheads="1"/>
          </p:cNvSpPr>
          <p:nvPr/>
        </p:nvSpPr>
        <p:spPr>
          <a:xfrm>
            <a:off x="2762250" y="1066800"/>
            <a:ext cx="6030913" cy="3389313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9113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1900">
                <a:solidFill>
                  <a:schemeClr val="tx1"/>
                </a:solidFill>
                <a:latin typeface="+mn-lt"/>
              </a:defRPr>
            </a:lvl2pPr>
            <a:lvl3pPr marL="739775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l"/>
              <a:defRPr sz="1700">
                <a:solidFill>
                  <a:schemeClr val="tx1"/>
                </a:solidFill>
                <a:latin typeface="+mn-lt"/>
              </a:defRPr>
            </a:lvl3pPr>
            <a:lvl4pPr marL="960438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4pPr>
            <a:lvl5pPr marL="119856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5pPr>
            <a:lvl6pPr marL="15418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18847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2276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5705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altLang="x-none" sz="2000" kern="0" dirty="0"/>
              <a:t>As UDP is unreliable, users may have to take care of reliability assurance by themselves.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altLang="x-none" sz="2000" kern="0" dirty="0"/>
              <a:t>LAN vs. WAN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altLang="x-none" sz="2000" kern="0" dirty="0"/>
              <a:t>Timeout mechanism avoids forever wait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altLang="x-none" sz="2000" kern="0" dirty="0"/>
              <a:t>Re-transmission to get a lost message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altLang="x-none" sz="2000" kern="0" dirty="0"/>
              <a:t>Reordering and de-duplication are </a:t>
            </a:r>
            <a:r>
              <a:rPr lang="en-US" altLang="x-none" sz="2000" kern="0" dirty="0" err="1"/>
              <a:t>requiired</a:t>
            </a:r>
            <a:r>
              <a:rPr lang="en-US" altLang="x-none" sz="2000" kern="0" dirty="0"/>
              <a:t> for reliability</a:t>
            </a:r>
            <a:endParaRPr lang="en-US" altLang="x-none" sz="1650" kern="0" dirty="0"/>
          </a:p>
        </p:txBody>
      </p:sp>
      <p:grpSp>
        <p:nvGrpSpPr>
          <p:cNvPr id="52227" name="Group 12">
            <a:extLst>
              <a:ext uri="{FF2B5EF4-FFF2-40B4-BE49-F238E27FC236}">
                <a16:creationId xmlns:a16="http://schemas.microsoft.com/office/drawing/2014/main" id="{BB8A9C49-F9AC-4CF3-98A7-6CA08C7EB92A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2B8705F-11BF-4C48-8F41-90F6273C229C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5531E60-B996-4A00-9226-76AEDC13B910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C88D4AF-4582-4888-A21A-0873A591D3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01.03.03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pic>
        <p:nvPicPr>
          <p:cNvPr id="7171" name="Picture 6">
            <a:extLst>
              <a:ext uri="{FF2B5EF4-FFF2-40B4-BE49-F238E27FC236}">
                <a16:creationId xmlns:a16="http://schemas.microsoft.com/office/drawing/2014/main" id="{C38CDC45-2049-4767-967A-2ED69E720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>
            <a:extLst>
              <a:ext uri="{FF2B5EF4-FFF2-40B4-BE49-F238E27FC236}">
                <a16:creationId xmlns:a16="http://schemas.microsoft.com/office/drawing/2014/main" id="{E85B222F-8DE4-438C-AA7C-944D7178E3B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Digital Communication Fundamentals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B16E81-3D5D-402B-8D51-1E2E83468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5225" y="92075"/>
            <a:ext cx="5565775" cy="765175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Interests of Interest</a:t>
            </a: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6A416044-C31F-4D7A-8A0C-D8E64BDA2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32075" y="974725"/>
            <a:ext cx="6278563" cy="3402013"/>
          </a:xfrm>
        </p:spPr>
        <p:txBody>
          <a:bodyPr/>
          <a:lstStyle/>
          <a:p>
            <a:pPr eaLnBrk="1" hangingPunct="1">
              <a:spcBef>
                <a:spcPts val="900"/>
              </a:spcBef>
            </a:pPr>
            <a:r>
              <a:rPr lang="en-US" altLang="en-US" sz="2000">
                <a:ea typeface="MS PGothic" panose="020B0600070205080204" pitchFamily="34" charset="-128"/>
              </a:rPr>
              <a:t>How long will it take to transmit a message?</a:t>
            </a:r>
          </a:p>
          <a:p>
            <a:pPr lvl="1" eaLnBrk="1" hangingPunct="1">
              <a:spcBef>
                <a:spcPts val="900"/>
              </a:spcBef>
            </a:pPr>
            <a:r>
              <a:rPr lang="en-US" altLang="en-US" sz="1600">
                <a:ea typeface="MS PGothic" panose="020B0600070205080204" pitchFamily="34" charset="-128"/>
              </a:rPr>
              <a:t>How many bits are in the message (text, image)?</a:t>
            </a:r>
          </a:p>
          <a:p>
            <a:pPr lvl="1" eaLnBrk="1" hangingPunct="1">
              <a:spcBef>
                <a:spcPts val="900"/>
              </a:spcBef>
            </a:pPr>
            <a:r>
              <a:rPr lang="en-US" altLang="en-US" sz="1600">
                <a:ea typeface="MS PGothic" panose="020B0600070205080204" pitchFamily="34" charset="-128"/>
              </a:rPr>
              <a:t>How fast does the network/system transfer information?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2000">
                <a:ea typeface="MS PGothic" panose="020B0600070205080204" pitchFamily="34" charset="-128"/>
              </a:rPr>
              <a:t>Can a network/system handle a voice (video) call?</a:t>
            </a:r>
          </a:p>
          <a:p>
            <a:pPr lvl="1" eaLnBrk="1" hangingPunct="1">
              <a:spcBef>
                <a:spcPts val="900"/>
              </a:spcBef>
            </a:pPr>
            <a:r>
              <a:rPr lang="en-US" altLang="en-US" sz="1600">
                <a:ea typeface="MS PGothic" panose="020B0600070205080204" pitchFamily="34" charset="-128"/>
              </a:rPr>
              <a:t>How many bits/second does voice/video require?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2000">
                <a:ea typeface="MS PGothic" panose="020B0600070205080204" pitchFamily="34" charset="-128"/>
              </a:rPr>
              <a:t>How long will it take to transmit a message?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2000">
                <a:ea typeface="MS PGothic" panose="020B0600070205080204" pitchFamily="34" charset="-128"/>
              </a:rPr>
              <a:t>What transmission speed is possible over radio, copper cables, fiber, …?</a:t>
            </a:r>
          </a:p>
        </p:txBody>
      </p:sp>
      <p:grpSp>
        <p:nvGrpSpPr>
          <p:cNvPr id="9220" name="Group 12">
            <a:extLst>
              <a:ext uri="{FF2B5EF4-FFF2-40B4-BE49-F238E27FC236}">
                <a16:creationId xmlns:a16="http://schemas.microsoft.com/office/drawing/2014/main" id="{A6FC1BD9-CCD0-4BDC-8E59-F5779515259A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C0B0978-D495-47D3-A332-241F48EA295B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CA160CA-D6E0-4154-8266-F63FDA204A9B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FA0403A-3036-4659-B3A3-D79CA1F89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Bits, numbers, information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F6740D6-1CFB-4829-8041-DEC5E36B1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2300" y="989013"/>
            <a:ext cx="8151813" cy="3563937"/>
          </a:xfrm>
        </p:spPr>
        <p:txBody>
          <a:bodyPr/>
          <a:lstStyle/>
          <a:p>
            <a:r>
              <a:rPr lang="en-US" altLang="en-US" sz="2000"/>
              <a:t>Bit:  number with value 0 or 1</a:t>
            </a:r>
          </a:p>
          <a:p>
            <a:pPr lvl="1"/>
            <a:r>
              <a:rPr lang="en-US" altLang="en-US" sz="1800" i="1"/>
              <a:t>n</a:t>
            </a:r>
            <a:r>
              <a:rPr lang="en-US" altLang="en-US" sz="1800"/>
              <a:t> bits:  digital representation for 0, 1, … , 2</a:t>
            </a:r>
            <a:r>
              <a:rPr lang="en-US" altLang="en-US" sz="1800" i="1" baseline="30000"/>
              <a:t>n</a:t>
            </a:r>
            <a:endParaRPr lang="en-US" altLang="en-US" sz="1800" i="1"/>
          </a:p>
          <a:p>
            <a:pPr lvl="1"/>
            <a:r>
              <a:rPr lang="en-US" altLang="en-US" sz="1800"/>
              <a:t>Byte or Octet, </a:t>
            </a:r>
            <a:r>
              <a:rPr lang="en-US" altLang="en-US" sz="1800" i="1"/>
              <a:t>n </a:t>
            </a:r>
            <a:r>
              <a:rPr lang="en-US" altLang="en-US" sz="1800"/>
              <a:t>= 8</a:t>
            </a:r>
          </a:p>
          <a:p>
            <a:pPr lvl="1"/>
            <a:r>
              <a:rPr lang="en-US" altLang="en-US" sz="1800"/>
              <a:t>Computer word, </a:t>
            </a:r>
            <a:r>
              <a:rPr lang="en-US" altLang="en-US" sz="1800" i="1"/>
              <a:t>n</a:t>
            </a:r>
            <a:r>
              <a:rPr lang="en-US" altLang="en-US" sz="1800"/>
              <a:t> = 16, 32, or 64</a:t>
            </a:r>
          </a:p>
          <a:p>
            <a:pPr>
              <a:spcBef>
                <a:spcPts val="900"/>
              </a:spcBef>
            </a:pPr>
            <a:r>
              <a:rPr lang="en-US" altLang="en-US" sz="2000" i="1"/>
              <a:t>n</a:t>
            </a:r>
            <a:r>
              <a:rPr lang="en-US" altLang="en-US" sz="2000"/>
              <a:t> bits allows enumeration of 2</a:t>
            </a:r>
            <a:r>
              <a:rPr lang="en-US" altLang="en-US" sz="2000" i="1" baseline="30000"/>
              <a:t>n</a:t>
            </a:r>
            <a:r>
              <a:rPr lang="en-US" altLang="en-US" sz="2000"/>
              <a:t> possibilities</a:t>
            </a:r>
          </a:p>
          <a:p>
            <a:pPr lvl="1"/>
            <a:r>
              <a:rPr lang="en-US" altLang="en-US" sz="1800" i="1"/>
              <a:t>n</a:t>
            </a:r>
            <a:r>
              <a:rPr lang="en-US" altLang="en-US" sz="1800"/>
              <a:t>-bit field in a header</a:t>
            </a:r>
          </a:p>
          <a:p>
            <a:pPr lvl="1"/>
            <a:r>
              <a:rPr lang="en-US" altLang="en-US" sz="1800" i="1"/>
              <a:t>n</a:t>
            </a:r>
            <a:r>
              <a:rPr lang="en-US" altLang="en-US" sz="1800"/>
              <a:t>-bit representation of a voice sample</a:t>
            </a:r>
          </a:p>
          <a:p>
            <a:pPr lvl="1"/>
            <a:r>
              <a:rPr lang="en-US" altLang="en-US" sz="1800"/>
              <a:t>Message consisting of n bits</a:t>
            </a:r>
          </a:p>
          <a:p>
            <a:pPr>
              <a:spcBef>
                <a:spcPts val="900"/>
              </a:spcBef>
            </a:pPr>
            <a:r>
              <a:rPr lang="en-US" altLang="en-US" sz="2000"/>
              <a:t>The number of bits required to represent a message is a measure of its information content; more bits means more content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D6955E58-36B3-4106-AF7A-56DC6F42C7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Block vs. Stream Information</a:t>
            </a:r>
          </a:p>
        </p:txBody>
      </p:sp>
      <p:sp>
        <p:nvSpPr>
          <p:cNvPr id="951301" name="Rectangle 5">
            <a:extLst>
              <a:ext uri="{FF2B5EF4-FFF2-40B4-BE49-F238E27FC236}">
                <a16:creationId xmlns:a16="http://schemas.microsoft.com/office/drawing/2014/main" id="{4C55047B-0EF9-43F3-9182-B26B670D226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38225" y="1066800"/>
            <a:ext cx="3028950" cy="3846513"/>
          </a:xfrm>
        </p:spPr>
        <p:txBody>
          <a:bodyPr/>
          <a:lstStyle/>
          <a:p>
            <a:pPr>
              <a:buFont typeface="Wingdings" charset="2"/>
              <a:buNone/>
              <a:defRPr/>
            </a:pPr>
            <a:r>
              <a:rPr lang="en-US" altLang="x-none" sz="2000" b="1" dirty="0">
                <a:solidFill>
                  <a:schemeClr val="tx2"/>
                </a:solidFill>
              </a:rPr>
              <a:t>Block</a:t>
            </a:r>
          </a:p>
          <a:p>
            <a:pPr>
              <a:buFont typeface="Wingdings" charset="2"/>
              <a:buChar char="l"/>
              <a:defRPr/>
            </a:pPr>
            <a:r>
              <a:rPr lang="en-US" altLang="x-none" sz="1950" dirty="0"/>
              <a:t>Information that occurs in a single block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altLang="x-none" sz="1650" dirty="0"/>
              <a:t>Text message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altLang="x-none" sz="1650" dirty="0"/>
              <a:t>Data file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altLang="x-none" sz="1650" dirty="0"/>
              <a:t>JPEG image</a:t>
            </a:r>
          </a:p>
          <a:p>
            <a:pPr>
              <a:buFont typeface="Wingdings" charset="2"/>
              <a:buChar char="l"/>
              <a:defRPr/>
            </a:pPr>
            <a:r>
              <a:rPr lang="en-US" altLang="x-none" sz="1950" dirty="0"/>
              <a:t>Size = Bits / block</a:t>
            </a:r>
          </a:p>
          <a:p>
            <a:pPr>
              <a:buFont typeface="Wingdings" charset="2"/>
              <a:buNone/>
              <a:defRPr/>
            </a:pPr>
            <a:r>
              <a:rPr lang="en-US" altLang="x-none" sz="1950" dirty="0"/>
              <a:t>		or bytes/block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altLang="x-none" sz="1650" dirty="0"/>
              <a:t>1 </a:t>
            </a:r>
            <a:r>
              <a:rPr lang="en-US" altLang="x-none" sz="1650" dirty="0" err="1"/>
              <a:t>kbyte</a:t>
            </a:r>
            <a:r>
              <a:rPr lang="en-US" altLang="x-none" sz="1650" dirty="0"/>
              <a:t>  = 2</a:t>
            </a:r>
            <a:r>
              <a:rPr lang="en-US" altLang="x-none" sz="1650" baseline="30000" dirty="0"/>
              <a:t>10</a:t>
            </a:r>
            <a:r>
              <a:rPr lang="en-US" altLang="x-none" sz="1650" dirty="0"/>
              <a:t> bytes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altLang="x-none" sz="1650" dirty="0"/>
              <a:t>1 Mbyte = 2</a:t>
            </a:r>
            <a:r>
              <a:rPr lang="en-US" altLang="x-none" sz="1650" baseline="30000" dirty="0"/>
              <a:t>20</a:t>
            </a:r>
            <a:r>
              <a:rPr lang="en-US" altLang="x-none" sz="1650" dirty="0"/>
              <a:t> bytes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altLang="x-none" sz="1650" dirty="0"/>
              <a:t>1 </a:t>
            </a:r>
            <a:r>
              <a:rPr lang="en-US" altLang="x-none" sz="1650" dirty="0" err="1"/>
              <a:t>Gbyte</a:t>
            </a:r>
            <a:r>
              <a:rPr lang="en-US" altLang="x-none" sz="1650" dirty="0"/>
              <a:t> = 2</a:t>
            </a:r>
            <a:r>
              <a:rPr lang="en-US" altLang="x-none" sz="1650" baseline="30000" dirty="0"/>
              <a:t>30</a:t>
            </a:r>
            <a:r>
              <a:rPr lang="en-US" altLang="x-none" sz="1650" dirty="0"/>
              <a:t> bytes</a:t>
            </a:r>
          </a:p>
        </p:txBody>
      </p:sp>
      <p:sp>
        <p:nvSpPr>
          <p:cNvPr id="951302" name="Rectangle 6">
            <a:extLst>
              <a:ext uri="{FF2B5EF4-FFF2-40B4-BE49-F238E27FC236}">
                <a16:creationId xmlns:a16="http://schemas.microsoft.com/office/drawing/2014/main" id="{1798200E-6568-4F4C-98DF-5E2BCD52F1D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085850"/>
            <a:ext cx="4038600" cy="3513138"/>
          </a:xfrm>
        </p:spPr>
        <p:txBody>
          <a:bodyPr/>
          <a:lstStyle/>
          <a:p>
            <a:pPr>
              <a:buFont typeface="Wingdings" charset="2"/>
              <a:buNone/>
              <a:defRPr/>
            </a:pPr>
            <a:r>
              <a:rPr lang="en-US" altLang="x-none" sz="2000" b="1" dirty="0">
                <a:solidFill>
                  <a:schemeClr val="tx2"/>
                </a:solidFill>
              </a:rPr>
              <a:t>Stream</a:t>
            </a:r>
          </a:p>
          <a:p>
            <a:pPr>
              <a:buFont typeface="Wingdings" charset="2"/>
              <a:buChar char="l"/>
              <a:defRPr/>
            </a:pPr>
            <a:r>
              <a:rPr lang="en-US" altLang="x-none" sz="1950" dirty="0"/>
              <a:t>Information that is produced &amp; transmitted </a:t>
            </a:r>
            <a:r>
              <a:rPr lang="en-US" altLang="x-none" sz="1950" i="1" dirty="0"/>
              <a:t>continuously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altLang="x-none" sz="1650" dirty="0"/>
              <a:t>Real-time voice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altLang="x-none" sz="1650" dirty="0"/>
              <a:t>Streaming video </a:t>
            </a:r>
          </a:p>
          <a:p>
            <a:pPr lvl="1">
              <a:buFont typeface="Wingdings" charset="2"/>
              <a:buChar char="l"/>
              <a:defRPr/>
            </a:pPr>
            <a:endParaRPr lang="en-US" altLang="x-none" sz="1650" dirty="0"/>
          </a:p>
          <a:p>
            <a:pPr>
              <a:buFont typeface="Wingdings" charset="2"/>
              <a:buChar char="l"/>
              <a:defRPr/>
            </a:pPr>
            <a:r>
              <a:rPr lang="en-US" altLang="x-none" sz="1950" dirty="0"/>
              <a:t>Bit rate = bits / second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altLang="x-none" sz="1650" dirty="0"/>
              <a:t>1 kbps  = 10</a:t>
            </a:r>
            <a:r>
              <a:rPr lang="en-US" altLang="x-none" sz="1650" baseline="30000" dirty="0"/>
              <a:t>3</a:t>
            </a:r>
            <a:r>
              <a:rPr lang="en-US" altLang="x-none" sz="1650" dirty="0"/>
              <a:t> bps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altLang="x-none" sz="1650" dirty="0"/>
              <a:t>1 Mbps = 10</a:t>
            </a:r>
            <a:r>
              <a:rPr lang="en-US" altLang="x-none" sz="1650" baseline="30000" dirty="0"/>
              <a:t>6</a:t>
            </a:r>
            <a:r>
              <a:rPr lang="en-US" altLang="x-none" sz="1650" dirty="0"/>
              <a:t> bps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altLang="x-none" sz="1650" dirty="0"/>
              <a:t>1 </a:t>
            </a:r>
            <a:r>
              <a:rPr lang="en-US" altLang="x-none" sz="1650" dirty="0" err="1"/>
              <a:t>Gbps</a:t>
            </a:r>
            <a:r>
              <a:rPr lang="en-US" altLang="x-none" sz="1650" dirty="0"/>
              <a:t> =10</a:t>
            </a:r>
            <a:r>
              <a:rPr lang="en-US" altLang="x-none" sz="1650" baseline="30000" dirty="0"/>
              <a:t>9 </a:t>
            </a:r>
            <a:r>
              <a:rPr lang="en-US" altLang="x-none" sz="1650" dirty="0"/>
              <a:t>bps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D5BF700F-B1E1-43F9-849F-9AB20C2BE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pPr eaLnBrk="1" hangingPunct="1"/>
            <a:r>
              <a:rPr lang="en-US" altLang="en-US"/>
              <a:t>Transport Protocols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0D7F28F9-8367-42FD-9A45-D87E656AFB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85850"/>
            <a:ext cx="8375650" cy="3116263"/>
          </a:xfrm>
        </p:spPr>
        <p:txBody>
          <a:bodyPr/>
          <a:lstStyle/>
          <a:p>
            <a:pPr eaLnBrk="1" hangingPunct="1">
              <a:spcBef>
                <a:spcPts val="900"/>
              </a:spcBef>
            </a:pPr>
            <a:r>
              <a:rPr lang="en-US" altLang="en-US"/>
              <a:t>Host computers run two transport protocols on top of IP to enable process-to-process communications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i="1"/>
              <a:t>User Datagram Protocol</a:t>
            </a:r>
            <a:r>
              <a:rPr lang="en-US" altLang="en-US"/>
              <a:t> (UDP) enables best-effort connectionless transfer of individual block of information 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i="1"/>
              <a:t>Transmission Control Protocol</a:t>
            </a:r>
            <a:r>
              <a:rPr lang="en-US" altLang="en-US"/>
              <a:t> (TCP) enables connection-oriented reliable transfer of a stream of bytes 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/>
              <a:t>Two services though Sockets: connection-oriented and connection-less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4BB3397-D910-43C9-A1DD-57C4496F3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r>
              <a:rPr lang="en-US" altLang="en-US"/>
              <a:t>Delay </a:t>
            </a:r>
            <a:r>
              <a:rPr lang="mr-IN" altLang="en-US"/>
              <a:t>–</a:t>
            </a:r>
            <a:r>
              <a:rPr lang="en-US" altLang="en-US"/>
              <a:t> Propagation Delay</a:t>
            </a:r>
          </a:p>
        </p:txBody>
      </p:sp>
      <p:sp>
        <p:nvSpPr>
          <p:cNvPr id="956424" name="Rectangle 8">
            <a:extLst>
              <a:ext uri="{FF2B5EF4-FFF2-40B4-BE49-F238E27FC236}">
                <a16:creationId xmlns:a16="http://schemas.microsoft.com/office/drawing/2014/main" id="{40C0353C-1E11-45EB-B4EA-35DDF28A4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2314575"/>
            <a:ext cx="7170738" cy="12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1pPr>
            <a:lvl2pPr marL="692150" indent="-34766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200">
                <a:solidFill>
                  <a:schemeClr val="tx1"/>
                </a:solidFill>
                <a:latin typeface="Arial" charset="0"/>
              </a:defRPr>
            </a:lvl2pPr>
            <a:lvl3pPr marL="987425" indent="-293688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100">
                <a:solidFill>
                  <a:schemeClr val="tx1"/>
                </a:solidFill>
                <a:latin typeface="Arial" charset="0"/>
              </a:defRPr>
            </a:lvl3pPr>
            <a:lvl4pPr marL="1281113" indent="-292100" algn="l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 algn="l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x-none" sz="1650" i="1" dirty="0" err="1"/>
              <a:t>t</a:t>
            </a:r>
            <a:r>
              <a:rPr lang="en-US" altLang="x-none" sz="1650" baseline="-25000" dirty="0" err="1"/>
              <a:t>prop</a:t>
            </a:r>
            <a:r>
              <a:rPr lang="en-US" altLang="x-none" sz="1650" dirty="0"/>
              <a:t>  	time for signal to propagate across medium</a:t>
            </a:r>
          </a:p>
          <a:p>
            <a:pPr>
              <a:defRPr/>
            </a:pPr>
            <a:r>
              <a:rPr lang="en-US" altLang="x-none" sz="1650" i="1" dirty="0"/>
              <a:t>d</a:t>
            </a:r>
            <a:r>
              <a:rPr lang="en-US" altLang="x-none" sz="1650" dirty="0"/>
              <a:t>	distance between two nodes in meters</a:t>
            </a:r>
          </a:p>
          <a:p>
            <a:pPr>
              <a:defRPr/>
            </a:pPr>
            <a:r>
              <a:rPr lang="en-US" altLang="x-none" sz="1650" i="1" dirty="0"/>
              <a:t>v</a:t>
            </a:r>
            <a:r>
              <a:rPr lang="en-US" altLang="x-none" sz="1650" dirty="0"/>
              <a:t>      	speed of light in the transmission medium (3x10</a:t>
            </a:r>
            <a:r>
              <a:rPr lang="en-US" altLang="x-none" sz="1650" baseline="30000" dirty="0"/>
              <a:t>8</a:t>
            </a:r>
            <a:r>
              <a:rPr lang="en-US" altLang="x-none" sz="1650" dirty="0"/>
              <a:t> m/s in vacuum)</a:t>
            </a:r>
          </a:p>
          <a:p>
            <a:pPr>
              <a:defRPr/>
            </a:pPr>
            <a:endParaRPr lang="en-US" altLang="x-none" sz="165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985CEA7-1BF0-4673-B19F-895BFE121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1106488"/>
            <a:ext cx="8229600" cy="12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9113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1900">
                <a:solidFill>
                  <a:schemeClr val="tx1"/>
                </a:solidFill>
                <a:latin typeface="+mn-lt"/>
              </a:defRPr>
            </a:lvl2pPr>
            <a:lvl3pPr marL="739775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l"/>
              <a:defRPr sz="1700">
                <a:solidFill>
                  <a:schemeClr val="tx1"/>
                </a:solidFill>
                <a:latin typeface="+mn-lt"/>
              </a:defRPr>
            </a:lvl3pPr>
            <a:lvl4pPr marL="960438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4pPr>
            <a:lvl5pPr marL="119856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5pPr>
            <a:lvl6pPr marL="15418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18847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2276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5705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x-none" sz="2000" kern="0" dirty="0"/>
              <a:t>The delay of communication between two nodes has two components, the propagation delay and the transmission delay </a:t>
            </a:r>
          </a:p>
          <a:p>
            <a:pPr>
              <a:spcBef>
                <a:spcPts val="1200"/>
              </a:spcBef>
              <a:defRPr/>
            </a:pPr>
            <a:r>
              <a:rPr lang="en-US" altLang="x-none" sz="2000" kern="0" dirty="0"/>
              <a:t>The propagation delay </a:t>
            </a:r>
            <a:r>
              <a:rPr lang="en-US" altLang="x-none" sz="2000" i="1" dirty="0"/>
              <a:t> </a:t>
            </a:r>
            <a:r>
              <a:rPr lang="en-US" altLang="x-none" sz="2000" i="1" dirty="0" err="1"/>
              <a:t>t</a:t>
            </a:r>
            <a:r>
              <a:rPr lang="en-US" altLang="x-none" sz="2000" i="1" baseline="-25000" dirty="0" err="1"/>
              <a:t>prop</a:t>
            </a:r>
            <a:r>
              <a:rPr lang="en-US" altLang="x-none" sz="2000" i="1" dirty="0"/>
              <a:t> = d/v</a:t>
            </a:r>
            <a:endParaRPr lang="en-US" altLang="x-none" sz="2000" kern="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AAA9DB5-C124-43AE-B411-82088CE11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84463" y="92075"/>
            <a:ext cx="5316537" cy="765175"/>
          </a:xfrm>
        </p:spPr>
        <p:txBody>
          <a:bodyPr/>
          <a:lstStyle/>
          <a:p>
            <a:r>
              <a:rPr lang="en-US" altLang="en-US"/>
              <a:t>Delay - Transmission Delay</a:t>
            </a:r>
          </a:p>
        </p:txBody>
      </p:sp>
      <p:sp>
        <p:nvSpPr>
          <p:cNvPr id="956423" name="Rectangle 7">
            <a:extLst>
              <a:ext uri="{FF2B5EF4-FFF2-40B4-BE49-F238E27FC236}">
                <a16:creationId xmlns:a16="http://schemas.microsoft.com/office/drawing/2014/main" id="{E190FAFD-4D6A-4628-90E8-3BDA1E91E22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65488" y="3132138"/>
            <a:ext cx="5372100" cy="108902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x-none" sz="1950" i="1" dirty="0"/>
              <a:t>Use data compression to reduce </a:t>
            </a:r>
            <a:r>
              <a:rPr lang="en-US" altLang="x-none" sz="1950" dirty="0"/>
              <a:t>L</a:t>
            </a:r>
          </a:p>
          <a:p>
            <a:pPr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x-none" sz="1950" i="1" dirty="0"/>
              <a:t>Use higher bandwidth modem to increase </a:t>
            </a:r>
            <a:r>
              <a:rPr lang="en-US" altLang="x-none" sz="1950" dirty="0"/>
              <a:t>R</a:t>
            </a:r>
            <a:r>
              <a:rPr lang="en-US" altLang="x-none" sz="1950" i="1" dirty="0"/>
              <a:t> </a:t>
            </a:r>
          </a:p>
          <a:p>
            <a:pPr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x-none" sz="1950" i="1" dirty="0"/>
              <a:t>Place server closer to reduce </a:t>
            </a:r>
            <a:r>
              <a:rPr lang="en-US" altLang="x-none" sz="1950" dirty="0"/>
              <a:t>d</a:t>
            </a:r>
          </a:p>
        </p:txBody>
      </p:sp>
      <p:sp>
        <p:nvSpPr>
          <p:cNvPr id="956424" name="Rectangle 8">
            <a:extLst>
              <a:ext uri="{FF2B5EF4-FFF2-40B4-BE49-F238E27FC236}">
                <a16:creationId xmlns:a16="http://schemas.microsoft.com/office/drawing/2014/main" id="{B8ECE437-438A-43E4-8255-E040FAE11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50" y="1681163"/>
            <a:ext cx="57785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1pPr>
            <a:lvl2pPr marL="692150" indent="-34766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200">
                <a:solidFill>
                  <a:schemeClr val="tx1"/>
                </a:solidFill>
                <a:latin typeface="Arial" charset="0"/>
              </a:defRPr>
            </a:lvl2pPr>
            <a:lvl3pPr marL="987425" indent="-293688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100">
                <a:solidFill>
                  <a:schemeClr val="tx1"/>
                </a:solidFill>
                <a:latin typeface="Arial" charset="0"/>
              </a:defRPr>
            </a:lvl3pPr>
            <a:lvl4pPr marL="1281113" indent="-292100" algn="l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 algn="l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x-none" sz="1650" i="1" dirty="0"/>
              <a:t>L</a:t>
            </a:r>
            <a:r>
              <a:rPr lang="en-US" altLang="x-none" sz="1650" dirty="0"/>
              <a:t> 	number of bits in message</a:t>
            </a:r>
          </a:p>
          <a:p>
            <a:pPr>
              <a:defRPr/>
            </a:pPr>
            <a:r>
              <a:rPr lang="en-US" altLang="x-none" sz="1650" i="1" dirty="0"/>
              <a:t>R</a:t>
            </a:r>
            <a:r>
              <a:rPr lang="en-US" altLang="x-none" sz="1650" dirty="0"/>
              <a:t>  	bandwidth of digital transmission system in bps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839B534-F61B-4E08-950C-58CDCE2A8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4463" y="1106488"/>
            <a:ext cx="61483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9113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1900">
                <a:solidFill>
                  <a:schemeClr val="tx1"/>
                </a:solidFill>
                <a:latin typeface="+mn-lt"/>
              </a:defRPr>
            </a:lvl2pPr>
            <a:lvl3pPr marL="739775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l"/>
              <a:defRPr sz="1700">
                <a:solidFill>
                  <a:schemeClr val="tx1"/>
                </a:solidFill>
                <a:latin typeface="+mn-lt"/>
              </a:defRPr>
            </a:lvl3pPr>
            <a:lvl4pPr marL="960438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4pPr>
            <a:lvl5pPr marL="119856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5pPr>
            <a:lvl6pPr marL="15418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18847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2276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5705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200"/>
              </a:spcBef>
              <a:defRPr/>
            </a:pPr>
            <a:r>
              <a:rPr lang="en-US" altLang="x-none" sz="2000" kern="0" dirty="0"/>
              <a:t>The transmission delay: </a:t>
            </a:r>
            <a:r>
              <a:rPr lang="en-US" altLang="x-none" sz="2000" i="1" dirty="0"/>
              <a:t> </a:t>
            </a:r>
            <a:r>
              <a:rPr lang="en-US" altLang="x-none" sz="2000" i="1" dirty="0" err="1"/>
              <a:t>t</a:t>
            </a:r>
            <a:r>
              <a:rPr lang="en-US" altLang="x-none" sz="2000" i="1" baseline="-25000" dirty="0" err="1"/>
              <a:t>trans</a:t>
            </a:r>
            <a:r>
              <a:rPr lang="en-US" altLang="x-none" sz="2000" i="1" dirty="0"/>
              <a:t> = L/R</a:t>
            </a:r>
          </a:p>
          <a:p>
            <a:pPr>
              <a:spcBef>
                <a:spcPts val="1200"/>
              </a:spcBef>
              <a:defRPr/>
            </a:pPr>
            <a:endParaRPr lang="en-US" altLang="x-none" sz="2000" i="1" kern="0" dirty="0"/>
          </a:p>
          <a:p>
            <a:pPr>
              <a:spcBef>
                <a:spcPts val="1200"/>
              </a:spcBef>
              <a:defRPr/>
            </a:pPr>
            <a:endParaRPr lang="en-US" altLang="x-none" sz="2000" i="1" kern="0" dirty="0"/>
          </a:p>
          <a:p>
            <a:pPr>
              <a:spcBef>
                <a:spcPts val="1200"/>
              </a:spcBef>
              <a:defRPr/>
            </a:pPr>
            <a:r>
              <a:rPr lang="en-US" altLang="x-none" sz="2000" kern="0" dirty="0">
                <a:solidFill>
                  <a:srgbClr val="0000CC"/>
                </a:solidFill>
              </a:rPr>
              <a:t>Overall Delay = </a:t>
            </a:r>
            <a:r>
              <a:rPr lang="en-US" altLang="x-none" sz="2000" i="1" dirty="0" err="1">
                <a:solidFill>
                  <a:srgbClr val="0000CC"/>
                </a:solidFill>
              </a:rPr>
              <a:t>t</a:t>
            </a:r>
            <a:r>
              <a:rPr lang="en-US" altLang="x-none" sz="2000" i="1" baseline="-25000" dirty="0" err="1">
                <a:solidFill>
                  <a:srgbClr val="0000CC"/>
                </a:solidFill>
              </a:rPr>
              <a:t>prop</a:t>
            </a:r>
            <a:r>
              <a:rPr lang="en-US" altLang="x-none" sz="2000" i="1" dirty="0">
                <a:solidFill>
                  <a:srgbClr val="0000CC"/>
                </a:solidFill>
              </a:rPr>
              <a:t> + </a:t>
            </a:r>
            <a:r>
              <a:rPr lang="en-US" altLang="x-none" sz="2000" i="1" dirty="0" err="1">
                <a:solidFill>
                  <a:srgbClr val="0000CC"/>
                </a:solidFill>
              </a:rPr>
              <a:t>t</a:t>
            </a:r>
            <a:r>
              <a:rPr lang="en-US" altLang="x-none" sz="2000" i="1" baseline="-25000" dirty="0" err="1">
                <a:solidFill>
                  <a:srgbClr val="0000CC"/>
                </a:solidFill>
              </a:rPr>
              <a:t>trans</a:t>
            </a:r>
            <a:r>
              <a:rPr lang="en-US" altLang="x-none" sz="2000" i="1" dirty="0">
                <a:solidFill>
                  <a:srgbClr val="0000CC"/>
                </a:solidFill>
              </a:rPr>
              <a:t> = d/v + L/R</a:t>
            </a:r>
            <a:endParaRPr lang="en-US" altLang="x-none" sz="2000" i="1" kern="0" dirty="0">
              <a:solidFill>
                <a:srgbClr val="0000CC"/>
              </a:solidFill>
            </a:endParaRPr>
          </a:p>
        </p:txBody>
      </p:sp>
      <p:grpSp>
        <p:nvGrpSpPr>
          <p:cNvPr id="14342" name="Group 12">
            <a:extLst>
              <a:ext uri="{FF2B5EF4-FFF2-40B4-BE49-F238E27FC236}">
                <a16:creationId xmlns:a16="http://schemas.microsoft.com/office/drawing/2014/main" id="{858A1E93-66E0-46AE-80ED-5EDD558A3503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66E5FB7-0B16-442C-BA81-D5592026F9BF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C85DC73-619D-4F05-9AC4-7AEB64E82124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F4D04B8-203F-445E-B365-C51568A8AF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Compression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454B4C1-95E8-4291-8F76-DF3C849B92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1988" y="1085850"/>
            <a:ext cx="7089775" cy="3603625"/>
          </a:xfrm>
        </p:spPr>
        <p:txBody>
          <a:bodyPr/>
          <a:lstStyle/>
          <a:p>
            <a:r>
              <a:rPr lang="en-US" altLang="en-US"/>
              <a:t>Information usually not represented efficiently</a:t>
            </a:r>
          </a:p>
          <a:p>
            <a:r>
              <a:rPr lang="en-US" altLang="en-US"/>
              <a:t>Data compression algorithms </a:t>
            </a:r>
          </a:p>
          <a:p>
            <a:pPr lvl="1"/>
            <a:r>
              <a:rPr lang="en-US" altLang="en-US"/>
              <a:t>Represent the information using fewer bits</a:t>
            </a:r>
          </a:p>
          <a:p>
            <a:pPr lvl="1"/>
            <a:r>
              <a:rPr lang="en-US" altLang="en-US"/>
              <a:t>Noiseless:  original information recovered exactly</a:t>
            </a:r>
          </a:p>
          <a:p>
            <a:pPr lvl="2"/>
            <a:r>
              <a:rPr lang="en-US" altLang="en-US"/>
              <a:t>E.g. </a:t>
            </a:r>
            <a:r>
              <a:rPr lang="en-US" altLang="en-US">
                <a:latin typeface="Courier New" panose="02070309020205020404" pitchFamily="49" charset="0"/>
              </a:rPr>
              <a:t>zip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compress</a:t>
            </a:r>
            <a:r>
              <a:rPr lang="en-US" altLang="en-US"/>
              <a:t>, GIF, fax</a:t>
            </a:r>
          </a:p>
          <a:p>
            <a:pPr lvl="1"/>
            <a:r>
              <a:rPr lang="en-US" altLang="en-US"/>
              <a:t>Noisy:  recover information approximately</a:t>
            </a:r>
          </a:p>
          <a:p>
            <a:pPr lvl="2"/>
            <a:r>
              <a:rPr lang="en-US" altLang="en-US"/>
              <a:t>E.g., JPEG</a:t>
            </a:r>
          </a:p>
          <a:p>
            <a:pPr lvl="2"/>
            <a:r>
              <a:rPr lang="en-US" altLang="en-US"/>
              <a:t>Tradeoff:  # bits vs. quality</a:t>
            </a:r>
          </a:p>
          <a:p>
            <a:r>
              <a:rPr lang="en-US" altLang="en-US"/>
              <a:t> Compression Ratio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#bits (original file) </a:t>
            </a:r>
            <a:r>
              <a:rPr lang="en-US" altLang="en-US">
                <a:solidFill>
                  <a:srgbClr val="FF0000"/>
                </a:solidFill>
              </a:rPr>
              <a:t>/</a:t>
            </a:r>
            <a:r>
              <a:rPr lang="en-US" altLang="en-US"/>
              <a:t> #bits (compressed file)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1610" name="Group 74">
            <a:extLst>
              <a:ext uri="{FF2B5EF4-FFF2-40B4-BE49-F238E27FC236}">
                <a16:creationId xmlns:a16="http://schemas.microsoft.com/office/drawing/2014/main" id="{D5744213-C43A-4DFC-BBE6-1BED2B85B5A2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465263" y="1135063"/>
          <a:ext cx="6172201" cy="3221038"/>
        </p:xfrm>
        <a:graphic>
          <a:graphicData uri="http://schemas.openxmlformats.org/drawingml/2006/table">
            <a:tbl>
              <a:tblPr/>
              <a:tblGrid>
                <a:gridCol w="815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8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65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68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marL="68580" marR="68580" marT="34297" marB="342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Method</a:t>
                      </a:r>
                    </a:p>
                  </a:txBody>
                  <a:tcPr marL="68580" marR="68580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Format</a:t>
                      </a:r>
                    </a:p>
                  </a:txBody>
                  <a:tcPr marL="68580" marR="68580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Original</a:t>
                      </a:r>
                    </a:p>
                  </a:txBody>
                  <a:tcPr marL="68580" marR="68580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Compressed(Ratio)</a:t>
                      </a:r>
                    </a:p>
                  </a:txBody>
                  <a:tcPr marL="68580" marR="68580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66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</a:t>
                      </a:r>
                    </a:p>
                  </a:txBody>
                  <a:tcPr marL="68580" marR="68580" marT="34297" marB="342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Zip, compress</a:t>
                      </a:r>
                    </a:p>
                  </a:txBody>
                  <a:tcPr marL="68580" marR="68580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ASCII</a:t>
                      </a:r>
                    </a:p>
                  </a:txBody>
                  <a:tcPr marL="68580" marR="68580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Kbytes- Mbytes</a:t>
                      </a:r>
                    </a:p>
                  </a:txBody>
                  <a:tcPr marL="68580" marR="68580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(2-6)</a:t>
                      </a:r>
                    </a:p>
                  </a:txBody>
                  <a:tcPr marL="68580" marR="68580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88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Fax</a:t>
                      </a:r>
                    </a:p>
                  </a:txBody>
                  <a:tcPr marL="68580" marR="68580" marT="34297" marB="342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CCITT Group 3</a:t>
                      </a:r>
                    </a:p>
                  </a:txBody>
                  <a:tcPr marL="68580" marR="68580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A4 page 200x100 pixels/in</a:t>
                      </a:r>
                      <a:r>
                        <a:rPr kumimoji="0" lang="en-US" altLang="x-none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altLang="x-none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 kbytes</a:t>
                      </a:r>
                    </a:p>
                  </a:txBody>
                  <a:tcPr marL="68580" marR="68580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5-54 kbytes (5-50)</a:t>
                      </a:r>
                    </a:p>
                  </a:txBody>
                  <a:tcPr marL="68580" marR="68580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66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 Image</a:t>
                      </a:r>
                    </a:p>
                  </a:txBody>
                  <a:tcPr marL="68580" marR="68580" marT="34297" marB="342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JPEG</a:t>
                      </a:r>
                    </a:p>
                  </a:txBody>
                  <a:tcPr marL="68580" marR="68580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8x10 in</a:t>
                      </a:r>
                      <a:r>
                        <a:rPr kumimoji="0" lang="en-US" altLang="x-none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altLang="x-non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photo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</a:t>
                      </a:r>
                      <a:r>
                        <a:rPr kumimoji="0" lang="en-US" altLang="x-none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altLang="x-non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pixels/in</a:t>
                      </a:r>
                      <a:r>
                        <a:rPr kumimoji="0" lang="en-US" altLang="x-none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altLang="x-none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38.4 Mbytes</a:t>
                      </a:r>
                    </a:p>
                  </a:txBody>
                  <a:tcPr marL="68580" marR="68580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1-8 Mbytes  (5-30)</a:t>
                      </a:r>
                    </a:p>
                  </a:txBody>
                  <a:tcPr marL="68580" marR="68580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18" name="Rectangle 69">
            <a:extLst>
              <a:ext uri="{FF2B5EF4-FFF2-40B4-BE49-F238E27FC236}">
                <a16:creationId xmlns:a16="http://schemas.microsoft.com/office/drawing/2014/main" id="{4576B761-9B0A-461C-9CE3-9B9C22A48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r>
              <a:rPr lang="en-US" altLang="en-US"/>
              <a:t>Examples of Block Information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E5222BE-C60D-443D-B057-4F33A28F4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r>
              <a:rPr lang="en-US" altLang="en-US"/>
              <a:t>Examples of Digital Video Signals</a:t>
            </a:r>
          </a:p>
        </p:txBody>
      </p:sp>
      <p:graphicFrame>
        <p:nvGraphicFramePr>
          <p:cNvPr id="977976" name="Group 56">
            <a:extLst>
              <a:ext uri="{FF2B5EF4-FFF2-40B4-BE49-F238E27FC236}">
                <a16:creationId xmlns:a16="http://schemas.microsoft.com/office/drawing/2014/main" id="{74856709-7219-4D58-9ED4-B5C877807FE2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625475" y="1196975"/>
          <a:ext cx="7207250" cy="2982914"/>
        </p:xfrm>
        <a:graphic>
          <a:graphicData uri="http://schemas.openxmlformats.org/drawingml/2006/table">
            <a:tbl>
              <a:tblPr/>
              <a:tblGrid>
                <a:gridCol w="1507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4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23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48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marL="68571" marR="68571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Method</a:t>
                      </a:r>
                    </a:p>
                  </a:txBody>
                  <a:tcPr marL="68571" marR="68571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Format</a:t>
                      </a:r>
                    </a:p>
                  </a:txBody>
                  <a:tcPr marL="68571" marR="68571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Original</a:t>
                      </a:r>
                    </a:p>
                  </a:txBody>
                  <a:tcPr marL="68571" marR="68571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Compressed</a:t>
                      </a:r>
                    </a:p>
                  </a:txBody>
                  <a:tcPr marL="68571" marR="68571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304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Video Conference</a:t>
                      </a:r>
                    </a:p>
                  </a:txBody>
                  <a:tcPr marL="68571" marR="68571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H.261</a:t>
                      </a:r>
                    </a:p>
                  </a:txBody>
                  <a:tcPr marL="68571" marR="68571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176x144 or 352x288 pix @10-30 fr/sec</a:t>
                      </a:r>
                    </a:p>
                  </a:txBody>
                  <a:tcPr marL="68571" marR="68571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2-36 Mbps</a:t>
                      </a:r>
                    </a:p>
                  </a:txBody>
                  <a:tcPr marL="68571" marR="68571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64-1544 kbps</a:t>
                      </a:r>
                    </a:p>
                  </a:txBody>
                  <a:tcPr marL="68571" marR="68571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2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 Motion</a:t>
                      </a:r>
                    </a:p>
                  </a:txBody>
                  <a:tcPr marL="68571" marR="68571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MPEG2</a:t>
                      </a:r>
                    </a:p>
                  </a:txBody>
                  <a:tcPr marL="68571" marR="68571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720x480 pix @30 fr/sec</a:t>
                      </a:r>
                    </a:p>
                  </a:txBody>
                  <a:tcPr marL="68571" marR="68571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249 Mbps</a:t>
                      </a:r>
                    </a:p>
                  </a:txBody>
                  <a:tcPr marL="68571" marR="68571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2-6 Mbps</a:t>
                      </a:r>
                    </a:p>
                  </a:txBody>
                  <a:tcPr marL="68571" marR="68571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81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HDTV</a:t>
                      </a:r>
                    </a:p>
                  </a:txBody>
                  <a:tcPr marL="68571" marR="68571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MPEG2</a:t>
                      </a:r>
                    </a:p>
                  </a:txBody>
                  <a:tcPr marL="68571" marR="68571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1920x1080  @30 fr/sec</a:t>
                      </a:r>
                    </a:p>
                  </a:txBody>
                  <a:tcPr marL="68571" marR="68571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1.6 Gbps</a:t>
                      </a:r>
                    </a:p>
                  </a:txBody>
                  <a:tcPr marL="68571" marR="68571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19-38 Mbps</a:t>
                      </a:r>
                    </a:p>
                  </a:txBody>
                  <a:tcPr marL="68571" marR="68571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Rectangle 2">
            <a:extLst>
              <a:ext uri="{FF2B5EF4-FFF2-40B4-BE49-F238E27FC236}">
                <a16:creationId xmlns:a16="http://schemas.microsoft.com/office/drawing/2014/main" id="{84900A80-AA5B-4B48-9CB3-96A5F6899D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5725" y="92075"/>
            <a:ext cx="5375275" cy="765175"/>
          </a:xfrm>
        </p:spPr>
        <p:txBody>
          <a:bodyPr/>
          <a:lstStyle/>
          <a:p>
            <a:pPr>
              <a:defRPr/>
            </a:pPr>
            <a:r>
              <a:rPr lang="en-US" altLang="x-none" sz="2625"/>
              <a:t>Trans. </a:t>
            </a:r>
            <a:r>
              <a:rPr lang="en-US" altLang="x-none" sz="2625" dirty="0"/>
              <a:t>of Stream Information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D042568-191D-4AD3-8ACB-49B9A210D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01938" y="1046163"/>
            <a:ext cx="6003925" cy="3813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Constant bit-rate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Signals such as digitized telephone voice produce a steady stream:  e.g. 64 kbps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Network must support steady transfer of signal, e.g. 64 kbps circuit</a:t>
            </a:r>
          </a:p>
          <a:p>
            <a:pPr>
              <a:lnSpc>
                <a:spcPct val="90000"/>
              </a:lnSpc>
            </a:pPr>
            <a:r>
              <a:rPr lang="en-US" altLang="en-US"/>
              <a:t>Variable bit-rate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Signals such as digitized video produce a stream that varies in bit rate, e.g. according to motion and detail in a scene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Network must support variable transfer rate of signal, e.g. packet switching or rate-smoothing with constant bit-rate circuit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grpSp>
        <p:nvGrpSpPr>
          <p:cNvPr id="18436" name="Group 12">
            <a:extLst>
              <a:ext uri="{FF2B5EF4-FFF2-40B4-BE49-F238E27FC236}">
                <a16:creationId xmlns:a16="http://schemas.microsoft.com/office/drawing/2014/main" id="{EB09D49E-162F-4A34-9003-2B48328C377A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F88DEB3-F08B-4DD7-8771-5D398CCDE09C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B6B26D4-49F6-44D7-839E-3060674768BD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2DFA51F-85E7-40E5-BD9F-904749368C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Stream Quality-of-Service (QoS) Issues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0D1119D-C93B-47DB-B17C-09915BCC1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8825" y="1085850"/>
            <a:ext cx="7070725" cy="33496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en-US"/>
              <a:t>Network Transmission Impairments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/>
              <a:t>Delay:  Is information delivered in timely fashion?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/>
              <a:t>Jitter:  Is information delivered in sufficiently smooth fashion?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/>
              <a:t>Loss:  Is information delivered without loss?  If loss occurs, is delivered signal quality acceptable?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/>
              <a:t>Applications &amp; application layer protocols developed to deal with these impairments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7">
            <a:extLst>
              <a:ext uri="{FF2B5EF4-FFF2-40B4-BE49-F238E27FC236}">
                <a16:creationId xmlns:a16="http://schemas.microsoft.com/office/drawing/2014/main" id="{0188CBA9-370F-4999-BEF2-D8B3C22FD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A Transmission System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B912CCA-0121-418E-9CE9-ED89BA160C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3725" y="958850"/>
            <a:ext cx="8102600" cy="2628900"/>
          </a:xfrm>
        </p:spPr>
        <p:txBody>
          <a:bodyPr lIns="67866" tIns="33338" rIns="67866" bIns="33338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ea typeface="MS PGothic" panose="020B0600070205080204" pitchFamily="34" charset="-128"/>
              </a:rPr>
              <a:t>Transmitter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ea typeface="MS PGothic" panose="020B0600070205080204" pitchFamily="34" charset="-128"/>
              </a:rPr>
              <a:t>Converts information into </a:t>
            </a:r>
            <a:r>
              <a:rPr lang="en-US" altLang="en-US" sz="1800" i="1">
                <a:ea typeface="MS PGothic" panose="020B0600070205080204" pitchFamily="34" charset="-128"/>
              </a:rPr>
              <a:t>signal </a:t>
            </a:r>
            <a:r>
              <a:rPr lang="en-US" altLang="en-US" sz="1800">
                <a:ea typeface="MS PGothic" panose="020B0600070205080204" pitchFamily="34" charset="-128"/>
              </a:rPr>
              <a:t>suitable for transmission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ea typeface="MS PGothic" panose="020B0600070205080204" pitchFamily="34" charset="-128"/>
              </a:rPr>
              <a:t>Injects energy into communications medium or channel</a:t>
            </a:r>
          </a:p>
          <a:p>
            <a:pPr marL="557213" lvl="1" indent="-214313" eaLnBrk="1" hangingPunct="1">
              <a:lnSpc>
                <a:spcPct val="90000"/>
              </a:lnSpc>
            </a:pPr>
            <a:r>
              <a:rPr lang="en-US" altLang="en-US" sz="1600">
                <a:ea typeface="MS PGothic" panose="020B0600070205080204" pitchFamily="34" charset="-128"/>
              </a:rPr>
              <a:t>Telephone converts voice into electric current; Modem converts bits into tones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ea typeface="MS PGothic" panose="020B0600070205080204" pitchFamily="34" charset="-128"/>
              </a:rPr>
              <a:t>Receiver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ea typeface="MS PGothic" panose="020B0600070205080204" pitchFamily="34" charset="-128"/>
              </a:rPr>
              <a:t>Receives energy from medium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ea typeface="MS PGothic" panose="020B0600070205080204" pitchFamily="34" charset="-128"/>
              </a:rPr>
              <a:t>Converts received signal into form suitable for delivery to user</a:t>
            </a:r>
          </a:p>
          <a:p>
            <a:pPr marL="557213" lvl="1" indent="-214313" eaLnBrk="1" hangingPunct="1">
              <a:lnSpc>
                <a:spcPct val="90000"/>
              </a:lnSpc>
            </a:pPr>
            <a:r>
              <a:rPr lang="en-US" altLang="en-US" sz="1600">
                <a:ea typeface="MS PGothic" panose="020B0600070205080204" pitchFamily="34" charset="-128"/>
              </a:rPr>
              <a:t>Telephone converts current into voice; Modem converts tones into bits</a:t>
            </a:r>
          </a:p>
          <a:p>
            <a:pPr marL="557213" lvl="1" indent="-214313" eaLnBrk="1" hangingPunct="1">
              <a:lnSpc>
                <a:spcPct val="90000"/>
              </a:lnSpc>
            </a:pPr>
            <a:endParaRPr lang="en-US" altLang="en-US" sz="1400">
              <a:ea typeface="MS PGothic" panose="020B0600070205080204" pitchFamily="34" charset="-128"/>
            </a:endParaRPr>
          </a:p>
        </p:txBody>
      </p:sp>
      <p:grpSp>
        <p:nvGrpSpPr>
          <p:cNvPr id="20484" name="Group 26">
            <a:extLst>
              <a:ext uri="{FF2B5EF4-FFF2-40B4-BE49-F238E27FC236}">
                <a16:creationId xmlns:a16="http://schemas.microsoft.com/office/drawing/2014/main" id="{BF4AC534-FE1D-4110-90D0-4D4D59D25684}"/>
              </a:ext>
            </a:extLst>
          </p:cNvPr>
          <p:cNvGrpSpPr>
            <a:grpSpLocks/>
          </p:cNvGrpSpPr>
          <p:nvPr/>
        </p:nvGrpSpPr>
        <p:grpSpPr bwMode="auto">
          <a:xfrm>
            <a:off x="2122488" y="3544888"/>
            <a:ext cx="6170612" cy="946150"/>
            <a:chOff x="266" y="845"/>
            <a:chExt cx="5183" cy="795"/>
          </a:xfrm>
        </p:grpSpPr>
        <p:sp>
          <p:nvSpPr>
            <p:cNvPr id="20485" name="Rectangle 18">
              <a:extLst>
                <a:ext uri="{FF2B5EF4-FFF2-40B4-BE49-F238E27FC236}">
                  <a16:creationId xmlns:a16="http://schemas.microsoft.com/office/drawing/2014/main" id="{7CD74238-AA87-4336-B3BE-D5732C014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093"/>
              <a:ext cx="841" cy="54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ea typeface="MS PGothic" panose="020B0600070205080204" pitchFamily="34" charset="-128"/>
              </a:endParaRPr>
            </a:p>
          </p:txBody>
        </p:sp>
        <p:sp>
          <p:nvSpPr>
            <p:cNvPr id="21510" name="Text Box 19">
              <a:extLst>
                <a:ext uri="{FF2B5EF4-FFF2-40B4-BE49-F238E27FC236}">
                  <a16:creationId xmlns:a16="http://schemas.microsoft.com/office/drawing/2014/main" id="{69EAC193-3A31-4925-85B9-358F0B102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1" y="881"/>
              <a:ext cx="72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x-none" sz="1350"/>
                <a:t>Receiver</a:t>
              </a:r>
            </a:p>
          </p:txBody>
        </p:sp>
        <p:sp>
          <p:nvSpPr>
            <p:cNvPr id="877588" name="AutoShape 20">
              <a:extLst>
                <a:ext uri="{FF2B5EF4-FFF2-40B4-BE49-F238E27FC236}">
                  <a16:creationId xmlns:a16="http://schemas.microsoft.com/office/drawing/2014/main" id="{D73DB3D2-44C1-4F6B-9E6B-C5819B3B6F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717" y="-18"/>
              <a:ext cx="240" cy="2716"/>
            </a:xfrm>
            <a:prstGeom prst="can">
              <a:avLst>
                <a:gd name="adj" fmla="val 77773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512" name="Rectangle 21">
              <a:extLst>
                <a:ext uri="{FF2B5EF4-FFF2-40B4-BE49-F238E27FC236}">
                  <a16:creationId xmlns:a16="http://schemas.microsoft.com/office/drawing/2014/main" id="{74576D2D-3486-4EAF-B0AF-EA7DA87B2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1206"/>
              <a:ext cx="167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 dirty="0"/>
                <a:t>Communication channel</a:t>
              </a:r>
            </a:p>
          </p:txBody>
        </p:sp>
        <p:sp>
          <p:nvSpPr>
            <p:cNvPr id="20489" name="Rectangle 22">
              <a:extLst>
                <a:ext uri="{FF2B5EF4-FFF2-40B4-BE49-F238E27FC236}">
                  <a16:creationId xmlns:a16="http://schemas.microsoft.com/office/drawing/2014/main" id="{A4739E3B-D75D-4449-9B3C-8A0B72DB3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" y="1090"/>
              <a:ext cx="841" cy="54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ea typeface="MS PGothic" panose="020B0600070205080204" pitchFamily="34" charset="-128"/>
              </a:endParaRPr>
            </a:p>
          </p:txBody>
        </p:sp>
        <p:sp>
          <p:nvSpPr>
            <p:cNvPr id="21514" name="Text Box 23">
              <a:extLst>
                <a:ext uri="{FF2B5EF4-FFF2-40B4-BE49-F238E27FC236}">
                  <a16:creationId xmlns:a16="http://schemas.microsoft.com/office/drawing/2014/main" id="{E0A7078F-021A-494E-8EC1-606518220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" y="845"/>
              <a:ext cx="8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x-none" sz="1350"/>
                <a:t>Transmitter</a:t>
              </a:r>
            </a:p>
          </p:txBody>
        </p:sp>
        <p:sp>
          <p:nvSpPr>
            <p:cNvPr id="20491" name="Line 24">
              <a:extLst>
                <a:ext uri="{FF2B5EF4-FFF2-40B4-BE49-F238E27FC236}">
                  <a16:creationId xmlns:a16="http://schemas.microsoft.com/office/drawing/2014/main" id="{FB6F3F6C-A946-45C5-A22A-326608038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0" y="1355"/>
              <a:ext cx="27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25">
              <a:extLst>
                <a:ext uri="{FF2B5EF4-FFF2-40B4-BE49-F238E27FC236}">
                  <a16:creationId xmlns:a16="http://schemas.microsoft.com/office/drawing/2014/main" id="{C328F926-8CDE-47C4-B639-845257EE0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9" y="1319"/>
              <a:ext cx="27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2">
            <a:extLst>
              <a:ext uri="{FF2B5EF4-FFF2-40B4-BE49-F238E27FC236}">
                <a16:creationId xmlns:a16="http://schemas.microsoft.com/office/drawing/2014/main" id="{4BD91916-AA29-4D1E-9479-A437BD597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Transmission Impairments</a:t>
            </a:r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96D94F1D-3CA3-44DE-BECF-DE0014F2CC6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52563" y="2468563"/>
            <a:ext cx="3028950" cy="20637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00">
                <a:ea typeface="MS PGothic" panose="020B0600070205080204" pitchFamily="34" charset="-128"/>
              </a:rPr>
              <a:t>Communication Channel</a:t>
            </a:r>
          </a:p>
          <a:p>
            <a:pPr eaLnBrk="1" hangingPunct="1"/>
            <a:r>
              <a:rPr lang="en-US" altLang="en-US" sz="1800">
                <a:ea typeface="MS PGothic" panose="020B0600070205080204" pitchFamily="34" charset="-128"/>
              </a:rPr>
              <a:t>Pair of copper wires</a:t>
            </a:r>
          </a:p>
          <a:p>
            <a:pPr eaLnBrk="1" hangingPunct="1"/>
            <a:r>
              <a:rPr lang="en-US" altLang="en-US" sz="1800">
                <a:ea typeface="MS PGothic" panose="020B0600070205080204" pitchFamily="34" charset="-128"/>
              </a:rPr>
              <a:t>Coaxial cable</a:t>
            </a:r>
          </a:p>
          <a:p>
            <a:pPr eaLnBrk="1" hangingPunct="1"/>
            <a:r>
              <a:rPr lang="en-US" altLang="en-US" sz="1800">
                <a:ea typeface="MS PGothic" panose="020B0600070205080204" pitchFamily="34" charset="-128"/>
              </a:rPr>
              <a:t>Radio </a:t>
            </a:r>
          </a:p>
          <a:p>
            <a:pPr eaLnBrk="1" hangingPunct="1"/>
            <a:r>
              <a:rPr lang="en-US" altLang="en-US" sz="1800">
                <a:ea typeface="MS PGothic" panose="020B0600070205080204" pitchFamily="34" charset="-128"/>
              </a:rPr>
              <a:t>Light in optical fiber</a:t>
            </a:r>
          </a:p>
          <a:p>
            <a:pPr eaLnBrk="1" hangingPunct="1"/>
            <a:r>
              <a:rPr lang="en-US" altLang="en-US" sz="1800">
                <a:ea typeface="MS PGothic" panose="020B0600070205080204" pitchFamily="34" charset="-128"/>
              </a:rPr>
              <a:t>Infrared </a:t>
            </a:r>
          </a:p>
          <a:p>
            <a:pPr eaLnBrk="1" hangingPunct="1"/>
            <a:endParaRPr lang="en-US" altLang="en-US" sz="1800">
              <a:ea typeface="MS PGothic" panose="020B0600070205080204" pitchFamily="34" charset="-128"/>
            </a:endParaRPr>
          </a:p>
        </p:txBody>
      </p:sp>
      <p:sp>
        <p:nvSpPr>
          <p:cNvPr id="22532" name="Rectangle 15">
            <a:extLst>
              <a:ext uri="{FF2B5EF4-FFF2-40B4-BE49-F238E27FC236}">
                <a16:creationId xmlns:a16="http://schemas.microsoft.com/office/drawing/2014/main" id="{90785DF1-F9A6-41AF-94B2-19FBD5282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700" y="2543175"/>
            <a:ext cx="3771900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00">
                <a:ea typeface="MS PGothic" panose="020B0600070205080204" pitchFamily="34" charset="-128"/>
              </a:rPr>
              <a:t>Transmission Impairments</a:t>
            </a:r>
          </a:p>
          <a:p>
            <a:pPr eaLnBrk="1" hangingPunct="1"/>
            <a:r>
              <a:rPr lang="en-US" altLang="en-US" sz="1800">
                <a:ea typeface="MS PGothic" panose="020B0600070205080204" pitchFamily="34" charset="-128"/>
              </a:rPr>
              <a:t>Signal attenuation</a:t>
            </a:r>
          </a:p>
          <a:p>
            <a:pPr eaLnBrk="1" hangingPunct="1"/>
            <a:r>
              <a:rPr lang="en-US" altLang="en-US" sz="1800">
                <a:ea typeface="MS PGothic" panose="020B0600070205080204" pitchFamily="34" charset="-128"/>
              </a:rPr>
              <a:t>Signal distortion</a:t>
            </a:r>
          </a:p>
          <a:p>
            <a:pPr eaLnBrk="1" hangingPunct="1"/>
            <a:r>
              <a:rPr lang="en-US" altLang="en-US" sz="1800">
                <a:ea typeface="MS PGothic" panose="020B0600070205080204" pitchFamily="34" charset="-128"/>
              </a:rPr>
              <a:t>Spurious noise</a:t>
            </a:r>
          </a:p>
          <a:p>
            <a:pPr eaLnBrk="1" hangingPunct="1"/>
            <a:r>
              <a:rPr lang="en-US" altLang="en-US" sz="1800">
                <a:ea typeface="MS PGothic" panose="020B0600070205080204" pitchFamily="34" charset="-128"/>
              </a:rPr>
              <a:t>Interference from other signals</a:t>
            </a:r>
            <a:endParaRPr lang="en-US" altLang="en-US" sz="1800" b="1">
              <a:ea typeface="MS PGothic" panose="020B0600070205080204" pitchFamily="34" charset="-128"/>
            </a:endParaRPr>
          </a:p>
        </p:txBody>
      </p:sp>
      <p:grpSp>
        <p:nvGrpSpPr>
          <p:cNvPr id="22533" name="Group 33">
            <a:extLst>
              <a:ext uri="{FF2B5EF4-FFF2-40B4-BE49-F238E27FC236}">
                <a16:creationId xmlns:a16="http://schemas.microsoft.com/office/drawing/2014/main" id="{7A3D56A0-DF03-427A-AA6F-6CC6C6133F1C}"/>
              </a:ext>
            </a:extLst>
          </p:cNvPr>
          <p:cNvGrpSpPr>
            <a:grpSpLocks/>
          </p:cNvGrpSpPr>
          <p:nvPr/>
        </p:nvGrpSpPr>
        <p:grpSpPr bwMode="auto">
          <a:xfrm>
            <a:off x="1452563" y="1244600"/>
            <a:ext cx="6221412" cy="1022350"/>
            <a:chOff x="260" y="765"/>
            <a:chExt cx="5225" cy="859"/>
          </a:xfrm>
        </p:grpSpPr>
        <p:sp>
          <p:nvSpPr>
            <p:cNvPr id="22534" name="Text Box 21">
              <a:extLst>
                <a:ext uri="{FF2B5EF4-FFF2-40B4-BE49-F238E27FC236}">
                  <a16:creationId xmlns:a16="http://schemas.microsoft.com/office/drawing/2014/main" id="{268600C6-9368-428A-ADB4-4F937B964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4" y="765"/>
              <a:ext cx="1144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ea typeface="MS PGothic" panose="020B0600070205080204" pitchFamily="34" charset="-128"/>
                </a:rPr>
                <a:t>Transmitted Signal</a:t>
              </a:r>
            </a:p>
          </p:txBody>
        </p:sp>
        <p:sp>
          <p:nvSpPr>
            <p:cNvPr id="22535" name="Text Box 22">
              <a:extLst>
                <a:ext uri="{FF2B5EF4-FFF2-40B4-BE49-F238E27FC236}">
                  <a16:creationId xmlns:a16="http://schemas.microsoft.com/office/drawing/2014/main" id="{B6D83E43-8522-4482-B271-FABA6F747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770"/>
              <a:ext cx="90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ea typeface="MS PGothic" panose="020B0600070205080204" pitchFamily="34" charset="-128"/>
                </a:rPr>
                <a:t>Received Signal</a:t>
              </a:r>
            </a:p>
          </p:txBody>
        </p:sp>
        <p:sp>
          <p:nvSpPr>
            <p:cNvPr id="22536" name="Rectangle 23">
              <a:extLst>
                <a:ext uri="{FF2B5EF4-FFF2-40B4-BE49-F238E27FC236}">
                  <a16:creationId xmlns:a16="http://schemas.microsoft.com/office/drawing/2014/main" id="{7E22026C-39D6-4E3C-8A63-10DCAEF0D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" y="1077"/>
              <a:ext cx="841" cy="54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ea typeface="MS PGothic" panose="020B0600070205080204" pitchFamily="34" charset="-128"/>
              </a:endParaRPr>
            </a:p>
          </p:txBody>
        </p:sp>
        <p:sp>
          <p:nvSpPr>
            <p:cNvPr id="23561" name="Text Box 24">
              <a:extLst>
                <a:ext uri="{FF2B5EF4-FFF2-40B4-BE49-F238E27FC236}">
                  <a16:creationId xmlns:a16="http://schemas.microsoft.com/office/drawing/2014/main" id="{6052507C-E7FD-4A69-A531-C39CD0C33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865"/>
              <a:ext cx="72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x-none" sz="1350"/>
                <a:t>Receiver</a:t>
              </a:r>
            </a:p>
          </p:txBody>
        </p:sp>
        <p:sp>
          <p:nvSpPr>
            <p:cNvPr id="989209" name="AutoShape 25">
              <a:extLst>
                <a:ext uri="{FF2B5EF4-FFF2-40B4-BE49-F238E27FC236}">
                  <a16:creationId xmlns:a16="http://schemas.microsoft.com/office/drawing/2014/main" id="{17A8E6A8-A32E-4321-85AB-DE690F6455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753" y="-33"/>
              <a:ext cx="240" cy="2714"/>
            </a:xfrm>
            <a:prstGeom prst="can">
              <a:avLst>
                <a:gd name="adj" fmla="val 77773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563" name="Rectangle 26">
              <a:extLst>
                <a:ext uri="{FF2B5EF4-FFF2-40B4-BE49-F238E27FC236}">
                  <a16:creationId xmlns:a16="http://schemas.microsoft.com/office/drawing/2014/main" id="{DFB250B6-A92F-4EB7-94C0-CEF0FA102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1192"/>
              <a:ext cx="16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Communication channel</a:t>
              </a:r>
            </a:p>
          </p:txBody>
        </p:sp>
        <p:sp>
          <p:nvSpPr>
            <p:cNvPr id="22540" name="Rectangle 27">
              <a:extLst>
                <a:ext uri="{FF2B5EF4-FFF2-40B4-BE49-F238E27FC236}">
                  <a16:creationId xmlns:a16="http://schemas.microsoft.com/office/drawing/2014/main" id="{4295CE1C-EEAA-41DC-8389-DDF558CC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" y="1074"/>
              <a:ext cx="841" cy="54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ea typeface="MS PGothic" panose="020B0600070205080204" pitchFamily="34" charset="-128"/>
              </a:endParaRPr>
            </a:p>
          </p:txBody>
        </p:sp>
        <p:sp>
          <p:nvSpPr>
            <p:cNvPr id="23565" name="Text Box 28">
              <a:extLst>
                <a:ext uri="{FF2B5EF4-FFF2-40B4-BE49-F238E27FC236}">
                  <a16:creationId xmlns:a16="http://schemas.microsoft.com/office/drawing/2014/main" id="{04CA2449-ED29-4003-B31A-6760D8274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" y="829"/>
              <a:ext cx="8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x-none" sz="1350"/>
                <a:t>Transmitter</a:t>
              </a:r>
            </a:p>
          </p:txBody>
        </p:sp>
        <p:sp>
          <p:nvSpPr>
            <p:cNvPr id="22542" name="Line 29">
              <a:extLst>
                <a:ext uri="{FF2B5EF4-FFF2-40B4-BE49-F238E27FC236}">
                  <a16:creationId xmlns:a16="http://schemas.microsoft.com/office/drawing/2014/main" id="{051F2112-4FC0-4EEF-A5A4-833F323C61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6" y="1339"/>
              <a:ext cx="27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Line 30">
              <a:extLst>
                <a:ext uri="{FF2B5EF4-FFF2-40B4-BE49-F238E27FC236}">
                  <a16:creationId xmlns:a16="http://schemas.microsoft.com/office/drawing/2014/main" id="{07221DD0-E145-4802-98E5-230FC7A4E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5" y="1303"/>
              <a:ext cx="27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E530269-880D-4565-B364-E14BA8E50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5725" y="92075"/>
            <a:ext cx="5375275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 dirty="0">
                <a:ea typeface="ＭＳ Ｐゴシック" charset="-128"/>
              </a:rPr>
              <a:t>Digital Long-Distance Communications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85E22DD-B997-4334-BAB4-2684C2751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94013" y="1233488"/>
            <a:ext cx="5764212" cy="20177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>
                <a:ea typeface="MS PGothic" panose="020B0600070205080204" pitchFamily="34" charset="-128"/>
              </a:rPr>
              <a:t>Regenerator (repeater) recovers original data sequence and retransmits on next segment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>
                <a:ea typeface="MS PGothic" panose="020B0600070205080204" pitchFamily="34" charset="-128"/>
              </a:rPr>
              <a:t>Each regeneration is like the first time!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>
                <a:ea typeface="MS PGothic" panose="020B0600070205080204" pitchFamily="34" charset="-128"/>
              </a:rPr>
              <a:t>Can redesign so error probability is very small</a:t>
            </a:r>
          </a:p>
          <a:p>
            <a:pPr eaLnBrk="1" hangingPunct="1">
              <a:lnSpc>
                <a:spcPct val="90000"/>
              </a:lnSpc>
            </a:pPr>
            <a:endParaRPr lang="en-US" altLang="en-US" sz="1900">
              <a:ea typeface="MS PGothic" panose="020B0600070205080204" pitchFamily="34" charset="-128"/>
            </a:endParaRPr>
          </a:p>
        </p:txBody>
      </p:sp>
      <p:grpSp>
        <p:nvGrpSpPr>
          <p:cNvPr id="24580" name="Group 1">
            <a:extLst>
              <a:ext uri="{FF2B5EF4-FFF2-40B4-BE49-F238E27FC236}">
                <a16:creationId xmlns:a16="http://schemas.microsoft.com/office/drawing/2014/main" id="{FF5EF4E4-D75E-43DA-B19E-C5502EDE04A9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3394075"/>
            <a:ext cx="6448425" cy="801688"/>
            <a:chOff x="2386617" y="3394013"/>
            <a:chExt cx="6448397" cy="801688"/>
          </a:xfrm>
        </p:grpSpPr>
        <p:sp>
          <p:nvSpPr>
            <p:cNvPr id="24584" name="Rectangle 4">
              <a:extLst>
                <a:ext uri="{FF2B5EF4-FFF2-40B4-BE49-F238E27FC236}">
                  <a16:creationId xmlns:a16="http://schemas.microsoft.com/office/drawing/2014/main" id="{A7FFDF3F-6D49-4687-9578-DC4C98BC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216" y="3862656"/>
              <a:ext cx="923813" cy="3330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ea typeface="MS PGothic" panose="020B0600070205080204" pitchFamily="34" charset="-128"/>
              </a:endParaRPr>
            </a:p>
          </p:txBody>
        </p:sp>
        <p:sp>
          <p:nvSpPr>
            <p:cNvPr id="24585" name="Rectangle 5">
              <a:extLst>
                <a:ext uri="{FF2B5EF4-FFF2-40B4-BE49-F238E27FC236}">
                  <a16:creationId xmlns:a16="http://schemas.microsoft.com/office/drawing/2014/main" id="{B2D6DA8C-E467-4E11-9AD4-5397C1534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5010" y="3835298"/>
              <a:ext cx="1000004" cy="33304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ea typeface="MS PGothic" panose="020B0600070205080204" pitchFamily="34" charset="-128"/>
              </a:endParaRPr>
            </a:p>
          </p:txBody>
        </p:sp>
        <p:sp>
          <p:nvSpPr>
            <p:cNvPr id="24586" name="Rectangle 6">
              <a:extLst>
                <a:ext uri="{FF2B5EF4-FFF2-40B4-BE49-F238E27FC236}">
                  <a16:creationId xmlns:a16="http://schemas.microsoft.com/office/drawing/2014/main" id="{F545C09E-DA66-496F-AD34-163915770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617" y="3862656"/>
              <a:ext cx="890480" cy="33304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ea typeface="MS PGothic" panose="020B0600070205080204" pitchFamily="34" charset="-128"/>
              </a:endParaRPr>
            </a:p>
          </p:txBody>
        </p:sp>
        <p:sp>
          <p:nvSpPr>
            <p:cNvPr id="24587" name="Line 7">
              <a:extLst>
                <a:ext uri="{FF2B5EF4-FFF2-40B4-BE49-F238E27FC236}">
                  <a16:creationId xmlns:a16="http://schemas.microsoft.com/office/drawing/2014/main" id="{46EFCA8F-111C-4BE1-88AE-14EE4A6FE3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7410" y="4020852"/>
              <a:ext cx="408335" cy="832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Line 8">
              <a:extLst>
                <a:ext uri="{FF2B5EF4-FFF2-40B4-BE49-F238E27FC236}">
                  <a16:creationId xmlns:a16="http://schemas.microsoft.com/office/drawing/2014/main" id="{C7AEDD93-4FB8-42A5-9853-AC9B42B02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5483" y="4020852"/>
              <a:ext cx="714289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Line 9">
              <a:extLst>
                <a:ext uri="{FF2B5EF4-FFF2-40B4-BE49-F238E27FC236}">
                  <a16:creationId xmlns:a16="http://schemas.microsoft.com/office/drawing/2014/main" id="{90D834E6-FCF8-462B-A8A9-F5C3A57F59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0430" y="4029178"/>
              <a:ext cx="657146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Rectangle 10">
              <a:extLst>
                <a:ext uri="{FF2B5EF4-FFF2-40B4-BE49-F238E27FC236}">
                  <a16:creationId xmlns:a16="http://schemas.microsoft.com/office/drawing/2014/main" id="{89D86ECD-63DC-4DA9-9EA4-C5F8ECE3A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665" y="3914991"/>
              <a:ext cx="665479" cy="25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Source </a:t>
              </a:r>
            </a:p>
          </p:txBody>
        </p:sp>
        <p:sp>
          <p:nvSpPr>
            <p:cNvPr id="24591" name="Rectangle 11">
              <a:extLst>
                <a:ext uri="{FF2B5EF4-FFF2-40B4-BE49-F238E27FC236}">
                  <a16:creationId xmlns:a16="http://schemas.microsoft.com/office/drawing/2014/main" id="{0F7CE5A0-C9B5-4F14-9391-0828665B8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9296" y="3887634"/>
              <a:ext cx="903575" cy="25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Destination</a:t>
              </a:r>
            </a:p>
          </p:txBody>
        </p:sp>
        <p:sp>
          <p:nvSpPr>
            <p:cNvPr id="24592" name="Rectangle 12">
              <a:extLst>
                <a:ext uri="{FF2B5EF4-FFF2-40B4-BE49-F238E27FC236}">
                  <a16:creationId xmlns:a16="http://schemas.microsoft.com/office/drawing/2014/main" id="{94129FFB-0DCB-4517-862C-BBF931CFB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835" y="3914991"/>
              <a:ext cx="988099" cy="25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Regenerator</a:t>
              </a:r>
            </a:p>
          </p:txBody>
        </p:sp>
        <p:sp>
          <p:nvSpPr>
            <p:cNvPr id="24593" name="Line 13">
              <a:extLst>
                <a:ext uri="{FF2B5EF4-FFF2-40B4-BE49-F238E27FC236}">
                  <a16:creationId xmlns:a16="http://schemas.microsoft.com/office/drawing/2014/main" id="{51AF869F-C57F-4F06-9534-B2C4AD66DE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7882" y="3691375"/>
              <a:ext cx="85715" cy="2474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Rectangle 14">
              <a:extLst>
                <a:ext uri="{FF2B5EF4-FFF2-40B4-BE49-F238E27FC236}">
                  <a16:creationId xmlns:a16="http://schemas.microsoft.com/office/drawing/2014/main" id="{597370BD-895F-4A17-AD52-F05265267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593" y="3394013"/>
              <a:ext cx="2192557" cy="313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ea typeface="MS PGothic" panose="020B0600070205080204" pitchFamily="34" charset="-128"/>
                </a:rPr>
                <a:t>Transmission segment</a:t>
              </a:r>
            </a:p>
          </p:txBody>
        </p:sp>
        <p:sp>
          <p:nvSpPr>
            <p:cNvPr id="24595" name="Rectangle 15">
              <a:extLst>
                <a:ext uri="{FF2B5EF4-FFF2-40B4-BE49-F238E27FC236}">
                  <a16:creationId xmlns:a16="http://schemas.microsoft.com/office/drawing/2014/main" id="{36CD0FC9-2C21-4920-BEDB-7C4AAB225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194" y="3851951"/>
              <a:ext cx="958337" cy="3330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ea typeface="MS PGothic" panose="020B0600070205080204" pitchFamily="34" charset="-128"/>
              </a:endParaRPr>
            </a:p>
          </p:txBody>
        </p:sp>
        <p:sp>
          <p:nvSpPr>
            <p:cNvPr id="24596" name="Rectangle 16">
              <a:extLst>
                <a:ext uri="{FF2B5EF4-FFF2-40B4-BE49-F238E27FC236}">
                  <a16:creationId xmlns:a16="http://schemas.microsoft.com/office/drawing/2014/main" id="{F7A618DD-C9F7-43D7-A79C-F6448B07C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6431" y="3904286"/>
              <a:ext cx="988099" cy="25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Regenerator</a:t>
              </a:r>
            </a:p>
          </p:txBody>
        </p:sp>
        <p:sp>
          <p:nvSpPr>
            <p:cNvPr id="24597" name="Line 17">
              <a:extLst>
                <a:ext uri="{FF2B5EF4-FFF2-40B4-BE49-F238E27FC236}">
                  <a16:creationId xmlns:a16="http://schemas.microsoft.com/office/drawing/2014/main" id="{3F6E1906-1BF7-4B05-8343-5C22F31C90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00409" y="4018473"/>
              <a:ext cx="466737" cy="877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8" name="Text Box 18">
              <a:extLst>
                <a:ext uri="{FF2B5EF4-FFF2-40B4-BE49-F238E27FC236}">
                  <a16:creationId xmlns:a16="http://schemas.microsoft.com/office/drawing/2014/main" id="{271330F0-24EE-478D-A161-BC7DAF68E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645" y="3824593"/>
              <a:ext cx="504764" cy="368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ea typeface="MS PGothic" panose="020B0600070205080204" pitchFamily="34" charset="-128"/>
                </a:rPr>
                <a:t>. . .</a:t>
              </a:r>
            </a:p>
          </p:txBody>
        </p:sp>
      </p:grpSp>
      <p:grpSp>
        <p:nvGrpSpPr>
          <p:cNvPr id="24581" name="Group 12">
            <a:extLst>
              <a:ext uri="{FF2B5EF4-FFF2-40B4-BE49-F238E27FC236}">
                <a16:creationId xmlns:a16="http://schemas.microsoft.com/office/drawing/2014/main" id="{11D15DFB-8603-41B8-A182-73F48A7A769D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479800"/>
            <a:chOff x="685800" y="609600"/>
            <a:chExt cx="2667000" cy="6248400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8FBA7FC-B32F-4213-A203-BD91E4709AB3}"/>
                </a:ext>
              </a:extLst>
            </p:cNvPr>
            <p:cNvSpPr/>
            <p:nvPr/>
          </p:nvSpPr>
          <p:spPr>
            <a:xfrm>
              <a:off x="685800" y="2969853"/>
              <a:ext cx="2667000" cy="388814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6D28DEE-7D3E-4F99-B431-59FA1A164E16}"/>
                </a:ext>
              </a:extLst>
            </p:cNvPr>
            <p:cNvSpPr/>
            <p:nvPr/>
          </p:nvSpPr>
          <p:spPr>
            <a:xfrm>
              <a:off x="1143770" y="609600"/>
              <a:ext cx="1903717" cy="2591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>
            <a:extLst>
              <a:ext uri="{FF2B5EF4-FFF2-40B4-BE49-F238E27FC236}">
                <a16:creationId xmlns:a16="http://schemas.microsoft.com/office/drawing/2014/main" id="{AFB3E01D-604F-4740-BB8F-1B154B155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Stream Mode of Service</a:t>
            </a:r>
          </a:p>
        </p:txBody>
      </p:sp>
      <p:sp>
        <p:nvSpPr>
          <p:cNvPr id="25602" name="Rectangle 5">
            <a:extLst>
              <a:ext uri="{FF2B5EF4-FFF2-40B4-BE49-F238E27FC236}">
                <a16:creationId xmlns:a16="http://schemas.microsoft.com/office/drawing/2014/main" id="{F2E4C4FA-96AF-42DD-AA99-AAAF8BE0F38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85850"/>
            <a:ext cx="4038600" cy="35131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Connection-oriented (TCP)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1800"/>
              <a:t>First, setup connection between two peer application processes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800"/>
              <a:t>Then, reliable bidirectional in-sequence transfer of </a:t>
            </a:r>
            <a:r>
              <a:rPr lang="en-US" altLang="en-US" sz="1800" i="1"/>
              <a:t>byte stream </a:t>
            </a:r>
            <a:r>
              <a:rPr lang="en-US" altLang="en-US" sz="1800"/>
              <a:t>(boundaries not preserved in transfer)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800"/>
              <a:t>Multiple </a:t>
            </a:r>
            <a:r>
              <a:rPr lang="en-US" altLang="en-US" sz="1800" b="1"/>
              <a:t>write/read </a:t>
            </a:r>
            <a:r>
              <a:rPr lang="en-US" altLang="en-US" sz="1800"/>
              <a:t>between peer processes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800"/>
              <a:t>Finally, connection release</a:t>
            </a:r>
          </a:p>
        </p:txBody>
      </p:sp>
      <p:sp>
        <p:nvSpPr>
          <p:cNvPr id="22532" name="Rectangle 9">
            <a:extLst>
              <a:ext uri="{FF2B5EF4-FFF2-40B4-BE49-F238E27FC236}">
                <a16:creationId xmlns:a16="http://schemas.microsoft.com/office/drawing/2014/main" id="{C83ADE0B-1103-4D84-8323-5295B62F854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085850"/>
            <a:ext cx="4144963" cy="35131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x-none" sz="2000" dirty="0"/>
              <a:t>Connectionless (UDP)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x-none" sz="1800" dirty="0"/>
              <a:t>Immediate transfer of one block of information (boundaries preserved)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1800" dirty="0"/>
              <a:t>No setup overhead &amp; delay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1800" dirty="0"/>
              <a:t>Destination address with each block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1800" b="1"/>
              <a:t>Send to/receive from </a:t>
            </a:r>
            <a:r>
              <a:rPr lang="en-US" altLang="x-none" sz="1800" dirty="0"/>
              <a:t>multiple peer processes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1800" dirty="0"/>
              <a:t>Best-effort service only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dirty="0"/>
              <a:t>Possible out-of-order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dirty="0"/>
              <a:t>Possible loss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en-US" altLang="x-none" sz="165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22F00D8-4B43-48B3-AB28-2B6DCDC553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Twisted Pair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271F018-293D-4979-8A0A-FA6B9AD28A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03438" y="4198938"/>
            <a:ext cx="6067425" cy="433387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x-none" sz="1350">
                <a:solidFill>
                  <a:schemeClr val="accent2"/>
                </a:solidFill>
                <a:ea typeface="ＭＳ Ｐゴシック" charset="-128"/>
              </a:rPr>
              <a:t>(a)</a:t>
            </a:r>
            <a:r>
              <a:rPr lang="en-US" altLang="x-none" sz="1350">
                <a:ea typeface="ＭＳ Ｐゴシック" charset="-128"/>
              </a:rPr>
              <a:t> Category 3 UTP (16 MHz).            </a:t>
            </a:r>
            <a:r>
              <a:rPr lang="en-US" altLang="x-none" sz="1350" dirty="0">
                <a:solidFill>
                  <a:schemeClr val="accent2"/>
                </a:solidFill>
                <a:ea typeface="ＭＳ Ｐゴシック" charset="-128"/>
              </a:rPr>
              <a:t>(b)</a:t>
            </a:r>
            <a:r>
              <a:rPr lang="en-US" altLang="x-none" sz="1350" dirty="0">
                <a:ea typeface="ＭＳ Ｐゴシック" charset="-128"/>
              </a:rPr>
              <a:t> Category 5 UTP (100 MHz).</a:t>
            </a:r>
          </a:p>
        </p:txBody>
      </p:sp>
      <p:pic>
        <p:nvPicPr>
          <p:cNvPr id="26628" name="Picture 4" descr="2-03">
            <a:extLst>
              <a:ext uri="{FF2B5EF4-FFF2-40B4-BE49-F238E27FC236}">
                <a16:creationId xmlns:a16="http://schemas.microsoft.com/office/drawing/2014/main" id="{E6BC8BE0-C3FC-455D-9B37-E23AA4B27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16" b="-5675"/>
          <a:stretch>
            <a:fillRect/>
          </a:stretch>
        </p:blipFill>
        <p:spPr bwMode="auto">
          <a:xfrm>
            <a:off x="2430463" y="2374900"/>
            <a:ext cx="4295775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 descr="2-03">
            <a:extLst>
              <a:ext uri="{FF2B5EF4-FFF2-40B4-BE49-F238E27FC236}">
                <a16:creationId xmlns:a16="http://schemas.microsoft.com/office/drawing/2014/main" id="{0A06F212-9B12-4C7B-8005-FAFDE0F5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5" t="-9732"/>
          <a:stretch>
            <a:fillRect/>
          </a:stretch>
        </p:blipFill>
        <p:spPr bwMode="auto">
          <a:xfrm>
            <a:off x="2413000" y="3216275"/>
            <a:ext cx="43053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3">
            <a:extLst>
              <a:ext uri="{FF2B5EF4-FFF2-40B4-BE49-F238E27FC236}">
                <a16:creationId xmlns:a16="http://schemas.microsoft.com/office/drawing/2014/main" id="{F0EDCC31-41A9-49AF-ADC3-11D5602E9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1090613"/>
            <a:ext cx="85248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7175" indent="-25717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57175" indent="-25717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39775" indent="-2190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0438" indent="-219075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198563" indent="-236538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655763" indent="-236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12963" indent="-236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0163" indent="-236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27363" indent="-236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>
                <a:ea typeface="MS PGothic" panose="020B0600070205080204" pitchFamily="34" charset="-128"/>
              </a:rPr>
              <a:t>A twisted pair consists of two insulated copper wires, typically about 1mm thick; twisted together to reduce the susceptibility to interference.</a:t>
            </a:r>
          </a:p>
          <a:p>
            <a:pPr lvl="1" eaLnBrk="1" hangingPunct="1">
              <a:lnSpc>
                <a:spcPct val="90000"/>
              </a:lnSpc>
              <a:spcBef>
                <a:spcPts val="900"/>
              </a:spcBef>
              <a:buClr>
                <a:schemeClr val="tx2"/>
              </a:buClr>
            </a:pPr>
            <a:r>
              <a:rPr lang="en-US" altLang="en-US" sz="2000">
                <a:ea typeface="MS PGothic" panose="020B0600070205080204" pitchFamily="34" charset="-128"/>
              </a:rPr>
              <a:t>More twists per cm leads to less crosstalk and better quality over longer distance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200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200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98DFC75-A45A-4D33-B0F6-6E39D46BB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Twisted Pair Bit Rates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9F314BC-2528-45F7-879D-278CB954C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24325" y="1163638"/>
            <a:ext cx="4883150" cy="31162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>
                <a:ea typeface="MS PGothic" panose="020B0600070205080204" pitchFamily="34" charset="-128"/>
              </a:rPr>
              <a:t>Twisted pairs can provide high bit rates at short distances</a:t>
            </a:r>
          </a:p>
          <a:p>
            <a:pPr eaLnBrk="1" hangingPunct="1">
              <a:lnSpc>
                <a:spcPct val="80000"/>
              </a:lnSpc>
              <a:spcBef>
                <a:spcPts val="900"/>
              </a:spcBef>
            </a:pPr>
            <a:r>
              <a:rPr lang="en-US" altLang="en-US" sz="1800">
                <a:ea typeface="MS PGothic" panose="020B0600070205080204" pitchFamily="34" charset="-128"/>
              </a:rPr>
              <a:t>Asymmetric Digital Subscriber Loop (ADSL)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>
                <a:ea typeface="MS PGothic" panose="020B0600070205080204" pitchFamily="34" charset="-128"/>
              </a:rPr>
              <a:t>High-speed Internet Access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>
                <a:ea typeface="MS PGothic" panose="020B0600070205080204" pitchFamily="34" charset="-128"/>
              </a:rPr>
              <a:t>Lower 3 kHz for voice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>
                <a:ea typeface="MS PGothic" panose="020B0600070205080204" pitchFamily="34" charset="-128"/>
              </a:rPr>
              <a:t>Upper band for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>
                <a:ea typeface="MS PGothic" panose="020B0600070205080204" pitchFamily="34" charset="-128"/>
              </a:rPr>
              <a:t>64 kbps inbound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>
                <a:ea typeface="MS PGothic" panose="020B0600070205080204" pitchFamily="34" charset="-128"/>
              </a:rPr>
              <a:t>640 kbps outbound</a:t>
            </a:r>
          </a:p>
          <a:p>
            <a:pPr eaLnBrk="1" hangingPunct="1">
              <a:lnSpc>
                <a:spcPct val="80000"/>
              </a:lnSpc>
              <a:spcBef>
                <a:spcPts val="900"/>
              </a:spcBef>
            </a:pPr>
            <a:r>
              <a:rPr lang="en-US" altLang="en-US" sz="1800">
                <a:ea typeface="MS PGothic" panose="020B0600070205080204" pitchFamily="34" charset="-128"/>
              </a:rPr>
              <a:t>Much higher rates possible at shorter distances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>
                <a:ea typeface="MS PGothic" panose="020B0600070205080204" pitchFamily="34" charset="-128"/>
              </a:rPr>
              <a:t>Strategy for telephone companies is to bring fiber close to home &amp; then twisted pair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EA4B1FB5-FD56-40FD-8F9D-A6BDDF71D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" y="1135063"/>
            <a:ext cx="3462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ea typeface="MS PGothic" panose="020B0600070205080204" pitchFamily="34" charset="-128"/>
              </a:rPr>
              <a:t>Data rates of 24-gauge twisted pair </a:t>
            </a:r>
            <a:endParaRPr lang="en-US" altLang="en-US" sz="1600">
              <a:ea typeface="MS PGothic" panose="020B0600070205080204" pitchFamily="34" charset="-128"/>
            </a:endParaRPr>
          </a:p>
        </p:txBody>
      </p:sp>
      <p:graphicFrame>
        <p:nvGraphicFramePr>
          <p:cNvPr id="1228925" name="Group 125">
            <a:extLst>
              <a:ext uri="{FF2B5EF4-FFF2-40B4-BE49-F238E27FC236}">
                <a16:creationId xmlns:a16="http://schemas.microsoft.com/office/drawing/2014/main" id="{02BFA938-9F93-48A9-A7D3-D4F1148B65FD}"/>
              </a:ext>
            </a:extLst>
          </p:cNvPr>
          <p:cNvGraphicFramePr>
            <a:graphicFrameLocks noGrp="1"/>
          </p:cNvGraphicFramePr>
          <p:nvPr/>
        </p:nvGraphicFramePr>
        <p:xfrm>
          <a:off x="695325" y="1493838"/>
          <a:ext cx="3214688" cy="2784474"/>
        </p:xfrm>
        <a:graphic>
          <a:graphicData uri="http://schemas.openxmlformats.org/drawingml/2006/table">
            <a:tbl>
              <a:tblPr/>
              <a:tblGrid>
                <a:gridCol w="823913">
                  <a:extLst>
                    <a:ext uri="{9D8B030D-6E8A-4147-A177-3AD203B41FA5}">
                      <a16:colId xmlns:a16="http://schemas.microsoft.com/office/drawing/2014/main" val="4210214061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116830209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4243434475"/>
                    </a:ext>
                  </a:extLst>
                </a:gridCol>
              </a:tblGrid>
              <a:tr h="50323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Standard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55" marR="68555" marT="34299" marB="342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Data Rate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55" marR="68555" marT="34299" marB="3429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Distance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55" marR="68555" marT="34299" marB="3429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564660"/>
                  </a:ext>
                </a:extLst>
              </a:tr>
              <a:tr h="3857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T-1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55" marR="68555" marT="34299" marB="342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1.544 Mbps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55" marR="68555" marT="34299" marB="342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18,000 feet, 5.5 km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55" marR="68555" marT="34299" marB="342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181308"/>
                  </a:ext>
                </a:extLst>
              </a:tr>
              <a:tr h="3857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DS2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55" marR="68555" marT="34299" marB="342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6.312 Mbps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55" marR="68555" marT="34299" marB="342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12,000 feet, 3.7 km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55" marR="68555" marT="34299" marB="342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481503"/>
                  </a:ext>
                </a:extLst>
              </a:tr>
              <a:tr h="50323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1/4 STS-1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55" marR="68555" marT="34299" marB="342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12.960 Mbps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55" marR="68555" marT="34299" marB="342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4500 feet, 1.4 km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55" marR="68555" marT="34299" marB="342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209488"/>
                  </a:ext>
                </a:extLst>
              </a:tr>
              <a:tr h="50323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1/2 STS-1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55" marR="68555" marT="34299" marB="342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25.920 Mbps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55" marR="68555" marT="34299" marB="342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3000 feet, 0.9 km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55" marR="68555" marT="34299" marB="342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711154"/>
                  </a:ext>
                </a:extLst>
              </a:tr>
              <a:tr h="50323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STS-1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55" marR="68555" marT="34299" marB="342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51.840 Mbps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55" marR="68555" marT="34299" marB="342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1000 feet, 300 m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55" marR="68555" marT="34299" marB="342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9325128"/>
                  </a:ext>
                </a:extLst>
              </a:tr>
            </a:tbl>
          </a:graphicData>
        </a:graphic>
      </p:graphicFrame>
      <p:sp>
        <p:nvSpPr>
          <p:cNvPr id="28707" name="Rectangle 118">
            <a:extLst>
              <a:ext uri="{FF2B5EF4-FFF2-40B4-BE49-F238E27FC236}">
                <a16:creationId xmlns:a16="http://schemas.microsoft.com/office/drawing/2014/main" id="{53CA4E6A-230F-4839-B8C9-A7585BB3C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4116388"/>
            <a:ext cx="1841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6FFA4ED-E257-4575-A9CE-3E39EA78FB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Ethernet LANs</a:t>
            </a:r>
          </a:p>
        </p:txBody>
      </p:sp>
      <p:sp>
        <p:nvSpPr>
          <p:cNvPr id="41987" name="Rectangle 5">
            <a:extLst>
              <a:ext uri="{FF2B5EF4-FFF2-40B4-BE49-F238E27FC236}">
                <a16:creationId xmlns:a16="http://schemas.microsoft.com/office/drawing/2014/main" id="{AF6F1B31-9749-4254-B6D8-36006A713AC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317875" y="1065213"/>
            <a:ext cx="5826125" cy="35464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575" dirty="0">
                <a:ea typeface="ＭＳ Ｐゴシック" charset="-128"/>
              </a:rPr>
              <a:t>Category 3 unshielded twisted pair (UTP):  ordinary telephone wires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575" dirty="0">
                <a:ea typeface="ＭＳ Ｐゴシック" charset="-128"/>
              </a:rPr>
              <a:t>Category 5 UTP:  tighter twisting to improve signal quality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575" dirty="0">
                <a:ea typeface="ＭＳ Ｐゴシック" charset="-128"/>
              </a:rPr>
              <a:t>Shielded twisted pair (STP):  to minimize interference; costly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575" dirty="0">
                <a:ea typeface="ＭＳ Ｐゴシック" charset="-128"/>
              </a:rPr>
              <a:t>10BASE-T Ethernet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425" dirty="0">
                <a:ea typeface="ＭＳ Ｐゴシック" charset="-128"/>
              </a:rPr>
              <a:t>10 Mbps, Baseband, Twisted pair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425" dirty="0">
                <a:ea typeface="ＭＳ Ｐゴシック" charset="-128"/>
              </a:rPr>
              <a:t>Two Cat3 pairs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425" dirty="0">
                <a:ea typeface="ＭＳ Ｐゴシック" charset="-128"/>
              </a:rPr>
              <a:t>Manchester coding, 100 meters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575" dirty="0">
                <a:ea typeface="ＭＳ Ｐゴシック" charset="-128"/>
              </a:rPr>
              <a:t>100BASE-T4 </a:t>
            </a:r>
            <a:r>
              <a:rPr lang="en-US" altLang="x-none" sz="1575" i="1" dirty="0">
                <a:ea typeface="ＭＳ Ｐゴシック" charset="-128"/>
              </a:rPr>
              <a:t>Fast</a:t>
            </a:r>
            <a:r>
              <a:rPr lang="en-US" altLang="x-none" sz="1575" dirty="0">
                <a:ea typeface="ＭＳ Ｐゴシック" charset="-128"/>
              </a:rPr>
              <a:t> Ethernet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425" dirty="0">
                <a:ea typeface="ＭＳ Ｐゴシック" charset="-128"/>
              </a:rPr>
              <a:t>100 Mbps, Baseband, Twisted pair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425" dirty="0">
                <a:ea typeface="ＭＳ Ｐゴシック" charset="-128"/>
              </a:rPr>
              <a:t>Four Cat3 pairs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425" dirty="0">
                <a:ea typeface="ＭＳ Ｐゴシック" charset="-128"/>
              </a:rPr>
              <a:t>Three pairs for one direction at-a-time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425" dirty="0">
                <a:ea typeface="ＭＳ Ｐゴシック" charset="-128"/>
              </a:rPr>
              <a:t>100/3 Mbps per pair; 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425" dirty="0">
                <a:ea typeface="ＭＳ Ｐゴシック" charset="-128"/>
              </a:rPr>
              <a:t>3B6T line code, 100 meters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575" dirty="0">
                <a:ea typeface="ＭＳ Ｐゴシック" charset="-128"/>
              </a:rPr>
              <a:t>Cat5 &amp; STP provide other options</a:t>
            </a:r>
          </a:p>
        </p:txBody>
      </p:sp>
      <p:grpSp>
        <p:nvGrpSpPr>
          <p:cNvPr id="30724" name="Group 22">
            <a:extLst>
              <a:ext uri="{FF2B5EF4-FFF2-40B4-BE49-F238E27FC236}">
                <a16:creationId xmlns:a16="http://schemas.microsoft.com/office/drawing/2014/main" id="{D3F11326-1357-4EE3-8FEF-D2E698E25B7A}"/>
              </a:ext>
            </a:extLst>
          </p:cNvPr>
          <p:cNvGrpSpPr>
            <a:grpSpLocks/>
          </p:cNvGrpSpPr>
          <p:nvPr/>
        </p:nvGrpSpPr>
        <p:grpSpPr bwMode="auto">
          <a:xfrm>
            <a:off x="858838" y="1376363"/>
            <a:ext cx="2187575" cy="1612900"/>
            <a:chOff x="187" y="1463"/>
            <a:chExt cx="1837" cy="1354"/>
          </a:xfrm>
        </p:grpSpPr>
        <p:sp>
          <p:nvSpPr>
            <p:cNvPr id="30725" name="Rectangle 7">
              <a:extLst>
                <a:ext uri="{FF2B5EF4-FFF2-40B4-BE49-F238E27FC236}">
                  <a16:creationId xmlns:a16="http://schemas.microsoft.com/office/drawing/2014/main" id="{76119B8B-12FD-4AC3-98DB-92261C6EB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" y="1463"/>
              <a:ext cx="868" cy="25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ea typeface="MS PGothic" panose="020B0600070205080204" pitchFamily="34" charset="-128"/>
              </a:endParaRPr>
            </a:p>
          </p:txBody>
        </p:sp>
        <p:sp>
          <p:nvSpPr>
            <p:cNvPr id="30726" name="Text Box 8">
              <a:extLst>
                <a:ext uri="{FF2B5EF4-FFF2-40B4-BE49-F238E27FC236}">
                  <a16:creationId xmlns:a16="http://schemas.microsoft.com/office/drawing/2014/main" id="{89BFA42E-0669-4647-BB94-C36805240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" y="1538"/>
              <a:ext cx="1058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  <a:ea typeface="MS PGothic" panose="020B0600070205080204" pitchFamily="34" charset="-128"/>
                  <a:sym typeface="Wingdings" panose="05000000000000000000" pitchFamily="2" charset="2"/>
                </a:rPr>
                <a:t>               </a:t>
              </a:r>
              <a:endParaRPr lang="en-US" altLang="en-US" sz="10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30727" name="Arc 9">
              <a:extLst>
                <a:ext uri="{FF2B5EF4-FFF2-40B4-BE49-F238E27FC236}">
                  <a16:creationId xmlns:a16="http://schemas.microsoft.com/office/drawing/2014/main" id="{BDE891C9-1539-4473-B1D9-D931F4C5A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" y="1521"/>
              <a:ext cx="140" cy="84"/>
            </a:xfrm>
            <a:custGeom>
              <a:avLst/>
              <a:gdLst>
                <a:gd name="T0" fmla="*/ 0 w 43200"/>
                <a:gd name="T1" fmla="*/ 0 h 23597"/>
                <a:gd name="T2" fmla="*/ 0 w 43200"/>
                <a:gd name="T3" fmla="*/ 0 h 23597"/>
                <a:gd name="T4" fmla="*/ 0 w 43200"/>
                <a:gd name="T5" fmla="*/ 0 h 2359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3597"/>
                <a:gd name="T11" fmla="*/ 43200 w 43200"/>
                <a:gd name="T12" fmla="*/ 23597 h 235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3597" fill="none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56"/>
                    <a:pt x="43170" y="22913"/>
                    <a:pt x="43110" y="23567"/>
                  </a:cubicBezTo>
                </a:path>
                <a:path w="43200" h="23597" stroke="0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56"/>
                    <a:pt x="43170" y="22913"/>
                    <a:pt x="43110" y="23567"/>
                  </a:cubicBezTo>
                  <a:lnTo>
                    <a:pt x="21600" y="21600"/>
                  </a:lnTo>
                  <a:lnTo>
                    <a:pt x="92" y="23597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8" name="Arc 10">
              <a:extLst>
                <a:ext uri="{FF2B5EF4-FFF2-40B4-BE49-F238E27FC236}">
                  <a16:creationId xmlns:a16="http://schemas.microsoft.com/office/drawing/2014/main" id="{723D3F40-F58A-4153-B9EC-8F89A3055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" y="1523"/>
              <a:ext cx="140" cy="83"/>
            </a:xfrm>
            <a:custGeom>
              <a:avLst/>
              <a:gdLst>
                <a:gd name="T0" fmla="*/ 0 w 43200"/>
                <a:gd name="T1" fmla="*/ 0 h 23597"/>
                <a:gd name="T2" fmla="*/ 0 w 43200"/>
                <a:gd name="T3" fmla="*/ 0 h 23597"/>
                <a:gd name="T4" fmla="*/ 0 w 43200"/>
                <a:gd name="T5" fmla="*/ 0 h 2359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3597"/>
                <a:gd name="T11" fmla="*/ 43200 w 43200"/>
                <a:gd name="T12" fmla="*/ 23597 h 235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3597" fill="none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56"/>
                    <a:pt x="43170" y="22913"/>
                    <a:pt x="43110" y="23567"/>
                  </a:cubicBezTo>
                </a:path>
                <a:path w="43200" h="23597" stroke="0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56"/>
                    <a:pt x="43170" y="22913"/>
                    <a:pt x="43110" y="23567"/>
                  </a:cubicBezTo>
                  <a:lnTo>
                    <a:pt x="21600" y="21600"/>
                  </a:lnTo>
                  <a:lnTo>
                    <a:pt x="92" y="23597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9" name="Arc 11">
              <a:extLst>
                <a:ext uri="{FF2B5EF4-FFF2-40B4-BE49-F238E27FC236}">
                  <a16:creationId xmlns:a16="http://schemas.microsoft.com/office/drawing/2014/main" id="{639C490A-25C5-4AD1-A5CC-9FE9FDCFE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" y="1532"/>
              <a:ext cx="140" cy="84"/>
            </a:xfrm>
            <a:custGeom>
              <a:avLst/>
              <a:gdLst>
                <a:gd name="T0" fmla="*/ 0 w 43200"/>
                <a:gd name="T1" fmla="*/ 0 h 23597"/>
                <a:gd name="T2" fmla="*/ 0 w 43200"/>
                <a:gd name="T3" fmla="*/ 0 h 23597"/>
                <a:gd name="T4" fmla="*/ 0 w 43200"/>
                <a:gd name="T5" fmla="*/ 0 h 2359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3597"/>
                <a:gd name="T11" fmla="*/ 43200 w 43200"/>
                <a:gd name="T12" fmla="*/ 23597 h 235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3597" fill="none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56"/>
                    <a:pt x="43170" y="22913"/>
                    <a:pt x="43110" y="23567"/>
                  </a:cubicBezTo>
                </a:path>
                <a:path w="43200" h="23597" stroke="0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56"/>
                    <a:pt x="43170" y="22913"/>
                    <a:pt x="43110" y="23567"/>
                  </a:cubicBezTo>
                  <a:lnTo>
                    <a:pt x="21600" y="21600"/>
                  </a:lnTo>
                  <a:lnTo>
                    <a:pt x="92" y="23597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0" name="Arc 12">
              <a:extLst>
                <a:ext uri="{FF2B5EF4-FFF2-40B4-BE49-F238E27FC236}">
                  <a16:creationId xmlns:a16="http://schemas.microsoft.com/office/drawing/2014/main" id="{74D80994-8041-42AB-8D70-FCFCCBE85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" y="1524"/>
              <a:ext cx="140" cy="84"/>
            </a:xfrm>
            <a:custGeom>
              <a:avLst/>
              <a:gdLst>
                <a:gd name="T0" fmla="*/ 0 w 43200"/>
                <a:gd name="T1" fmla="*/ 0 h 23597"/>
                <a:gd name="T2" fmla="*/ 0 w 43200"/>
                <a:gd name="T3" fmla="*/ 0 h 23597"/>
                <a:gd name="T4" fmla="*/ 0 w 43200"/>
                <a:gd name="T5" fmla="*/ 0 h 2359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3597"/>
                <a:gd name="T11" fmla="*/ 43200 w 43200"/>
                <a:gd name="T12" fmla="*/ 23597 h 235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3597" fill="none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56"/>
                    <a:pt x="43170" y="22913"/>
                    <a:pt x="43110" y="23567"/>
                  </a:cubicBezTo>
                </a:path>
                <a:path w="43200" h="23597" stroke="0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56"/>
                    <a:pt x="43170" y="22913"/>
                    <a:pt x="43110" y="23567"/>
                  </a:cubicBezTo>
                  <a:lnTo>
                    <a:pt x="21600" y="21600"/>
                  </a:lnTo>
                  <a:lnTo>
                    <a:pt x="92" y="23597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Arc 13">
              <a:extLst>
                <a:ext uri="{FF2B5EF4-FFF2-40B4-BE49-F238E27FC236}">
                  <a16:creationId xmlns:a16="http://schemas.microsoft.com/office/drawing/2014/main" id="{EB36A053-6C64-4123-9A6A-5995B2A1F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" y="1518"/>
              <a:ext cx="141" cy="82"/>
            </a:xfrm>
            <a:custGeom>
              <a:avLst/>
              <a:gdLst>
                <a:gd name="T0" fmla="*/ 0 w 43200"/>
                <a:gd name="T1" fmla="*/ 0 h 23597"/>
                <a:gd name="T2" fmla="*/ 0 w 43200"/>
                <a:gd name="T3" fmla="*/ 0 h 23597"/>
                <a:gd name="T4" fmla="*/ 0 w 43200"/>
                <a:gd name="T5" fmla="*/ 0 h 2359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3597"/>
                <a:gd name="T11" fmla="*/ 43200 w 43200"/>
                <a:gd name="T12" fmla="*/ 23597 h 235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3597" fill="none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56"/>
                    <a:pt x="43170" y="22913"/>
                    <a:pt x="43110" y="23567"/>
                  </a:cubicBezTo>
                </a:path>
                <a:path w="43200" h="23597" stroke="0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56"/>
                    <a:pt x="43170" y="22913"/>
                    <a:pt x="43110" y="23567"/>
                  </a:cubicBezTo>
                  <a:lnTo>
                    <a:pt x="21600" y="21600"/>
                  </a:lnTo>
                  <a:lnTo>
                    <a:pt x="92" y="23597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32" name="Object 14">
              <a:extLst>
                <a:ext uri="{FF2B5EF4-FFF2-40B4-BE49-F238E27FC236}">
                  <a16:creationId xmlns:a16="http://schemas.microsoft.com/office/drawing/2014/main" id="{55F30DD0-147C-4241-949C-6A9020EC05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8" y="1927"/>
            <a:ext cx="366" cy="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2044666" imgH="2857197" progId="MS_ClipArt_Gallery.2">
                    <p:embed/>
                  </p:oleObj>
                </mc:Choice>
                <mc:Fallback>
                  <p:oleObj name="Clip" r:id="rId3" imgW="2044666" imgH="2857197" progId="MS_ClipArt_Gallery.2">
                    <p:embed/>
                    <p:pic>
                      <p:nvPicPr>
                        <p:cNvPr id="30732" name="Object 14">
                          <a:extLst>
                            <a:ext uri="{FF2B5EF4-FFF2-40B4-BE49-F238E27FC236}">
                              <a16:creationId xmlns:a16="http://schemas.microsoft.com/office/drawing/2014/main" id="{55F30DD0-147C-4241-949C-6A9020EC05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8" y="1927"/>
                          <a:ext cx="366" cy="6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3" name="Freeform 15">
              <a:extLst>
                <a:ext uri="{FF2B5EF4-FFF2-40B4-BE49-F238E27FC236}">
                  <a16:creationId xmlns:a16="http://schemas.microsoft.com/office/drawing/2014/main" id="{45A89D43-5E91-46E8-BD19-463F74AD0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640"/>
              <a:ext cx="258" cy="697"/>
            </a:xfrm>
            <a:custGeom>
              <a:avLst/>
              <a:gdLst>
                <a:gd name="T0" fmla="*/ 0 w 569"/>
                <a:gd name="T1" fmla="*/ 0 h 1254"/>
                <a:gd name="T2" fmla="*/ 0 w 569"/>
                <a:gd name="T3" fmla="*/ 1 h 1254"/>
                <a:gd name="T4" fmla="*/ 0 w 569"/>
                <a:gd name="T5" fmla="*/ 2 h 1254"/>
                <a:gd name="T6" fmla="*/ 0 w 569"/>
                <a:gd name="T7" fmla="*/ 2 h 12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9"/>
                <a:gd name="T13" fmla="*/ 0 h 1254"/>
                <a:gd name="T14" fmla="*/ 569 w 569"/>
                <a:gd name="T15" fmla="*/ 1254 h 12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9" h="1254">
                  <a:moveTo>
                    <a:pt x="569" y="0"/>
                  </a:moveTo>
                  <a:cubicBezTo>
                    <a:pt x="563" y="203"/>
                    <a:pt x="557" y="406"/>
                    <a:pt x="506" y="576"/>
                  </a:cubicBezTo>
                  <a:cubicBezTo>
                    <a:pt x="455" y="746"/>
                    <a:pt x="349" y="908"/>
                    <a:pt x="265" y="1021"/>
                  </a:cubicBezTo>
                  <a:cubicBezTo>
                    <a:pt x="181" y="1134"/>
                    <a:pt x="51" y="1210"/>
                    <a:pt x="0" y="125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Freeform 16">
              <a:extLst>
                <a:ext uri="{FF2B5EF4-FFF2-40B4-BE49-F238E27FC236}">
                  <a16:creationId xmlns:a16="http://schemas.microsoft.com/office/drawing/2014/main" id="{632C3635-75B1-457F-B6AA-34452880DE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05" y="1629"/>
              <a:ext cx="257" cy="696"/>
            </a:xfrm>
            <a:custGeom>
              <a:avLst/>
              <a:gdLst>
                <a:gd name="T0" fmla="*/ 0 w 569"/>
                <a:gd name="T1" fmla="*/ 0 h 1254"/>
                <a:gd name="T2" fmla="*/ 0 w 569"/>
                <a:gd name="T3" fmla="*/ 1 h 1254"/>
                <a:gd name="T4" fmla="*/ 0 w 569"/>
                <a:gd name="T5" fmla="*/ 2 h 1254"/>
                <a:gd name="T6" fmla="*/ 0 w 569"/>
                <a:gd name="T7" fmla="*/ 2 h 12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9"/>
                <a:gd name="T13" fmla="*/ 0 h 1254"/>
                <a:gd name="T14" fmla="*/ 569 w 569"/>
                <a:gd name="T15" fmla="*/ 1254 h 12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9" h="1254">
                  <a:moveTo>
                    <a:pt x="569" y="0"/>
                  </a:moveTo>
                  <a:cubicBezTo>
                    <a:pt x="563" y="203"/>
                    <a:pt x="557" y="406"/>
                    <a:pt x="506" y="576"/>
                  </a:cubicBezTo>
                  <a:cubicBezTo>
                    <a:pt x="455" y="746"/>
                    <a:pt x="349" y="908"/>
                    <a:pt x="265" y="1021"/>
                  </a:cubicBezTo>
                  <a:cubicBezTo>
                    <a:pt x="181" y="1134"/>
                    <a:pt x="51" y="1210"/>
                    <a:pt x="0" y="125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Freeform 17">
              <a:extLst>
                <a:ext uri="{FF2B5EF4-FFF2-40B4-BE49-F238E27FC236}">
                  <a16:creationId xmlns:a16="http://schemas.microsoft.com/office/drawing/2014/main" id="{A92BDD34-3E4E-493A-A8C0-A587AA661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664"/>
              <a:ext cx="54" cy="767"/>
            </a:xfrm>
            <a:custGeom>
              <a:avLst/>
              <a:gdLst>
                <a:gd name="T0" fmla="*/ 0 w 118"/>
                <a:gd name="T1" fmla="*/ 0 h 1380"/>
                <a:gd name="T2" fmla="*/ 0 w 118"/>
                <a:gd name="T3" fmla="*/ 1 h 1380"/>
                <a:gd name="T4" fmla="*/ 0 w 118"/>
                <a:gd name="T5" fmla="*/ 2 h 1380"/>
                <a:gd name="T6" fmla="*/ 0 60000 65536"/>
                <a:gd name="T7" fmla="*/ 0 60000 65536"/>
                <a:gd name="T8" fmla="*/ 0 60000 65536"/>
                <a:gd name="T9" fmla="*/ 0 w 118"/>
                <a:gd name="T10" fmla="*/ 0 h 1380"/>
                <a:gd name="T11" fmla="*/ 118 w 118"/>
                <a:gd name="T12" fmla="*/ 1380 h 13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8" h="1380">
                  <a:moveTo>
                    <a:pt x="17" y="0"/>
                  </a:moveTo>
                  <a:cubicBezTo>
                    <a:pt x="8" y="255"/>
                    <a:pt x="0" y="511"/>
                    <a:pt x="17" y="741"/>
                  </a:cubicBezTo>
                  <a:cubicBezTo>
                    <a:pt x="34" y="971"/>
                    <a:pt x="76" y="1175"/>
                    <a:pt x="118" y="138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36" name="Object 18">
              <a:extLst>
                <a:ext uri="{FF2B5EF4-FFF2-40B4-BE49-F238E27FC236}">
                  <a16:creationId xmlns:a16="http://schemas.microsoft.com/office/drawing/2014/main" id="{5DE33855-C039-458A-A8D0-F5D4D126F7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" y="2163"/>
            <a:ext cx="472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962310" imgH="694013" progId="MS_ClipArt_Gallery.2">
                    <p:embed/>
                  </p:oleObj>
                </mc:Choice>
                <mc:Fallback>
                  <p:oleObj name="Clip" r:id="rId5" imgW="962310" imgH="694013" progId="MS_ClipArt_Gallery.2">
                    <p:embed/>
                    <p:pic>
                      <p:nvPicPr>
                        <p:cNvPr id="30736" name="Object 18">
                          <a:extLst>
                            <a:ext uri="{FF2B5EF4-FFF2-40B4-BE49-F238E27FC236}">
                              <a16:creationId xmlns:a16="http://schemas.microsoft.com/office/drawing/2014/main" id="{5DE33855-C039-458A-A8D0-F5D4D126F7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" y="2163"/>
                          <a:ext cx="472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7" name="Object 19">
              <a:extLst>
                <a:ext uri="{FF2B5EF4-FFF2-40B4-BE49-F238E27FC236}">
                  <a16:creationId xmlns:a16="http://schemas.microsoft.com/office/drawing/2014/main" id="{617D4C5B-7339-48E2-BA2F-0884CBF59F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85" y="2357"/>
            <a:ext cx="422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936368" imgH="844378" progId="MS_ClipArt_Gallery.2">
                    <p:embed/>
                  </p:oleObj>
                </mc:Choice>
                <mc:Fallback>
                  <p:oleObj name="Clip" r:id="rId7" imgW="936368" imgH="844378" progId="MS_ClipArt_Gallery.2">
                    <p:embed/>
                    <p:pic>
                      <p:nvPicPr>
                        <p:cNvPr id="30737" name="Object 19">
                          <a:extLst>
                            <a:ext uri="{FF2B5EF4-FFF2-40B4-BE49-F238E27FC236}">
                              <a16:creationId xmlns:a16="http://schemas.microsoft.com/office/drawing/2014/main" id="{617D4C5B-7339-48E2-BA2F-0884CBF59F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5" y="2357"/>
                          <a:ext cx="422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8" name="Freeform 20">
              <a:extLst>
                <a:ext uri="{FF2B5EF4-FFF2-40B4-BE49-F238E27FC236}">
                  <a16:creationId xmlns:a16="http://schemas.microsoft.com/office/drawing/2014/main" id="{E3A2A1DF-B11F-4B24-93DD-D9405E0D3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" y="1673"/>
              <a:ext cx="258" cy="697"/>
            </a:xfrm>
            <a:custGeom>
              <a:avLst/>
              <a:gdLst>
                <a:gd name="T0" fmla="*/ 0 w 569"/>
                <a:gd name="T1" fmla="*/ 0 h 1254"/>
                <a:gd name="T2" fmla="*/ 0 w 569"/>
                <a:gd name="T3" fmla="*/ 1 h 1254"/>
                <a:gd name="T4" fmla="*/ 0 w 569"/>
                <a:gd name="T5" fmla="*/ 2 h 1254"/>
                <a:gd name="T6" fmla="*/ 0 w 569"/>
                <a:gd name="T7" fmla="*/ 2 h 12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9"/>
                <a:gd name="T13" fmla="*/ 0 h 1254"/>
                <a:gd name="T14" fmla="*/ 569 w 569"/>
                <a:gd name="T15" fmla="*/ 1254 h 12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9" h="1254">
                  <a:moveTo>
                    <a:pt x="569" y="0"/>
                  </a:moveTo>
                  <a:cubicBezTo>
                    <a:pt x="563" y="203"/>
                    <a:pt x="557" y="406"/>
                    <a:pt x="506" y="576"/>
                  </a:cubicBezTo>
                  <a:cubicBezTo>
                    <a:pt x="455" y="746"/>
                    <a:pt x="349" y="908"/>
                    <a:pt x="265" y="1021"/>
                  </a:cubicBezTo>
                  <a:cubicBezTo>
                    <a:pt x="181" y="1134"/>
                    <a:pt x="51" y="1210"/>
                    <a:pt x="0" y="125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39" name="Object 21">
              <a:extLst>
                <a:ext uri="{FF2B5EF4-FFF2-40B4-BE49-F238E27FC236}">
                  <a16:creationId xmlns:a16="http://schemas.microsoft.com/office/drawing/2014/main" id="{633453D2-2551-4AF1-B87F-068BD5526D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6" y="2340"/>
            <a:ext cx="422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936368" imgH="844378" progId="MS_ClipArt_Gallery.2">
                    <p:embed/>
                  </p:oleObj>
                </mc:Choice>
                <mc:Fallback>
                  <p:oleObj name="Clip" r:id="rId9" imgW="936368" imgH="844378" progId="MS_ClipArt_Gallery.2">
                    <p:embed/>
                    <p:pic>
                      <p:nvPicPr>
                        <p:cNvPr id="30739" name="Object 21">
                          <a:extLst>
                            <a:ext uri="{FF2B5EF4-FFF2-40B4-BE49-F238E27FC236}">
                              <a16:creationId xmlns:a16="http://schemas.microsoft.com/office/drawing/2014/main" id="{633453D2-2551-4AF1-B87F-068BD5526D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" y="2340"/>
                          <a:ext cx="422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51ACEBE-AAED-4004-A275-559E4BCD5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51125" y="92075"/>
            <a:ext cx="5349875" cy="765175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Coaxial Cable</a:t>
            </a:r>
          </a:p>
        </p:txBody>
      </p:sp>
      <p:pic>
        <p:nvPicPr>
          <p:cNvPr id="32771" name="Picture 4" descr="2-04">
            <a:extLst>
              <a:ext uri="{FF2B5EF4-FFF2-40B4-BE49-F238E27FC236}">
                <a16:creationId xmlns:a16="http://schemas.microsoft.com/office/drawing/2014/main" id="{20829A82-D774-46C0-9A1C-9D6230982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3" y="3128963"/>
            <a:ext cx="60007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2" name="Group 12">
            <a:extLst>
              <a:ext uri="{FF2B5EF4-FFF2-40B4-BE49-F238E27FC236}">
                <a16:creationId xmlns:a16="http://schemas.microsoft.com/office/drawing/2014/main" id="{8FC16B0E-AE8C-417D-9384-F678B67931DE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694112"/>
            <a:chOff x="685800" y="609600"/>
            <a:chExt cx="2667000" cy="62484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F2827CF-DE18-4C3A-974D-8A500390E3F9}"/>
                </a:ext>
              </a:extLst>
            </p:cNvPr>
            <p:cNvSpPr/>
            <p:nvPr/>
          </p:nvSpPr>
          <p:spPr>
            <a:xfrm>
              <a:off x="685800" y="2969867"/>
              <a:ext cx="2667000" cy="388813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3754054-3AD2-4737-B5F9-6EA0CB3DAEEC}"/>
                </a:ext>
              </a:extLst>
            </p:cNvPr>
            <p:cNvSpPr/>
            <p:nvPr/>
          </p:nvSpPr>
          <p:spPr>
            <a:xfrm>
              <a:off x="1143770" y="609600"/>
              <a:ext cx="1903717" cy="25911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  <p:sp>
        <p:nvSpPr>
          <p:cNvPr id="32773" name="Rectangle 3">
            <a:extLst>
              <a:ext uri="{FF2B5EF4-FFF2-40B4-BE49-F238E27FC236}">
                <a16:creationId xmlns:a16="http://schemas.microsoft.com/office/drawing/2014/main" id="{5602C703-696B-4976-82BE-A2D4B4748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1090613"/>
            <a:ext cx="6434138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7175" indent="-25717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9113" indent="-260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39775" indent="-2190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0438" indent="-219075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198563" indent="-236538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655763" indent="-236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12963" indent="-236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0163" indent="-236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27363" indent="-236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/>
              <a:t>A good combination of high bandwidth and excellent interference immunity</a:t>
            </a:r>
          </a:p>
          <a:p>
            <a:pPr lvl="1" eaLnBrk="1" hangingPunct="1"/>
            <a:r>
              <a:rPr lang="en-US" altLang="en-US" sz="1800"/>
              <a:t>Higher bandwidth than twisted pair</a:t>
            </a:r>
          </a:p>
          <a:p>
            <a:pPr lvl="1" eaLnBrk="1" hangingPunct="1"/>
            <a:r>
              <a:rPr lang="en-US" altLang="en-US" sz="1800"/>
              <a:t>Cable TV distribution; </a:t>
            </a:r>
          </a:p>
          <a:p>
            <a:pPr lvl="1" eaLnBrk="1" hangingPunct="1"/>
            <a:r>
              <a:rPr lang="en-US" altLang="en-US" sz="1800"/>
              <a:t>Long distance telephone transmission</a:t>
            </a:r>
          </a:p>
          <a:p>
            <a:pPr lvl="1" eaLnBrk="1" hangingPunct="1"/>
            <a:r>
              <a:rPr lang="en-US" altLang="en-US" sz="1800"/>
              <a:t>Used in the original Ethernet LAN medium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200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200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6E7193B-2108-40F8-9FB7-1C1F40715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Optical Fiber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72A7AD0-06E4-4E8E-ABDC-7B41EB0482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5963" y="2397125"/>
            <a:ext cx="8039100" cy="2271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>
                <a:ea typeface="MS PGothic" panose="020B0600070205080204" pitchFamily="34" charset="-128"/>
              </a:rPr>
              <a:t>Light sources generate pulses of light that are transmitted on optical fiber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>
                <a:ea typeface="MS PGothic" panose="020B0600070205080204" pitchFamily="34" charset="-128"/>
              </a:rPr>
              <a:t>Very long distances (&gt;1000 km), and very high speeds (&gt;40 Gbps/wavelength)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>
                <a:ea typeface="MS PGothic" panose="020B0600070205080204" pitchFamily="34" charset="-128"/>
              </a:rPr>
              <a:t>Nearly error-free (Bit-Error-Rate of 10</a:t>
            </a:r>
            <a:r>
              <a:rPr lang="en-US" altLang="en-US" sz="1600" baseline="30000">
                <a:ea typeface="MS PGothic" panose="020B0600070205080204" pitchFamily="34" charset="-128"/>
              </a:rPr>
              <a:t>-15</a:t>
            </a:r>
            <a:r>
              <a:rPr lang="en-US" altLang="en-US" sz="1600">
                <a:ea typeface="MS PGothic" panose="020B0600070205080204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1800">
                <a:ea typeface="MS PGothic" panose="020B0600070205080204" pitchFamily="34" charset="-128"/>
              </a:rPr>
              <a:t>Profound influence on network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>
                <a:ea typeface="MS PGothic" panose="020B0600070205080204" pitchFamily="34" charset="-128"/>
              </a:rPr>
              <a:t>Dominates long distance transmission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>
                <a:ea typeface="MS PGothic" panose="020B0600070205080204" pitchFamily="34" charset="-128"/>
              </a:rPr>
              <a:t>Distance less of a cost factor in communications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>
                <a:ea typeface="MS PGothic" panose="020B0600070205080204" pitchFamily="34" charset="-128"/>
              </a:rPr>
              <a:t>Plentiful bandwidth for new services</a:t>
            </a:r>
          </a:p>
        </p:txBody>
      </p:sp>
      <p:grpSp>
        <p:nvGrpSpPr>
          <p:cNvPr id="34820" name="Group 4">
            <a:extLst>
              <a:ext uri="{FF2B5EF4-FFF2-40B4-BE49-F238E27FC236}">
                <a16:creationId xmlns:a16="http://schemas.microsoft.com/office/drawing/2014/main" id="{69221CAC-E763-4E5B-9E3C-4366E85D8864}"/>
              </a:ext>
            </a:extLst>
          </p:cNvPr>
          <p:cNvGrpSpPr>
            <a:grpSpLocks/>
          </p:cNvGrpSpPr>
          <p:nvPr/>
        </p:nvGrpSpPr>
        <p:grpSpPr bwMode="auto">
          <a:xfrm>
            <a:off x="1317625" y="1014413"/>
            <a:ext cx="6518275" cy="1239837"/>
            <a:chOff x="153" y="1344"/>
            <a:chExt cx="5474" cy="1253"/>
          </a:xfrm>
        </p:grpSpPr>
        <p:grpSp>
          <p:nvGrpSpPr>
            <p:cNvPr id="34821" name="Group 5">
              <a:extLst>
                <a:ext uri="{FF2B5EF4-FFF2-40B4-BE49-F238E27FC236}">
                  <a16:creationId xmlns:a16="http://schemas.microsoft.com/office/drawing/2014/main" id="{DAC4FFE4-3426-4697-9BBD-4B2A13E7A2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3" y="1410"/>
              <a:ext cx="1692" cy="278"/>
              <a:chOff x="2093" y="1411"/>
              <a:chExt cx="1692" cy="260"/>
            </a:xfrm>
          </p:grpSpPr>
          <p:grpSp>
            <p:nvGrpSpPr>
              <p:cNvPr id="34837" name="Group 6">
                <a:extLst>
                  <a:ext uri="{FF2B5EF4-FFF2-40B4-BE49-F238E27FC236}">
                    <a16:creationId xmlns:a16="http://schemas.microsoft.com/office/drawing/2014/main" id="{4B9FDAD8-239D-43E4-B768-1776F126B3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93" y="1452"/>
                <a:ext cx="1692" cy="171"/>
                <a:chOff x="2093" y="1452"/>
                <a:chExt cx="1692" cy="171"/>
              </a:xfrm>
            </p:grpSpPr>
            <p:sp>
              <p:nvSpPr>
                <p:cNvPr id="1254407" name="Rectangle 7">
                  <a:extLst>
                    <a:ext uri="{FF2B5EF4-FFF2-40B4-BE49-F238E27FC236}">
                      <a16:creationId xmlns:a16="http://schemas.microsoft.com/office/drawing/2014/main" id="{25708D09-D778-4813-9CDB-9CDC4972ED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27" y="1459"/>
                  <a:ext cx="1644" cy="162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4840" name="Oval 8">
                  <a:extLst>
                    <a:ext uri="{FF2B5EF4-FFF2-40B4-BE49-F238E27FC236}">
                      <a16:creationId xmlns:a16="http://schemas.microsoft.com/office/drawing/2014/main" id="{67474BBF-9F71-4E9E-9F49-A1020A4C8E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93" y="1452"/>
                  <a:ext cx="41" cy="169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1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4841" name="Oval 9">
                  <a:extLst>
                    <a:ext uri="{FF2B5EF4-FFF2-40B4-BE49-F238E27FC236}">
                      <a16:creationId xmlns:a16="http://schemas.microsoft.com/office/drawing/2014/main" id="{7F584E1B-8C3D-4209-A410-1F4DEEC76E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1454"/>
                  <a:ext cx="41" cy="169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100"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48150" name="Rectangle 10">
                <a:extLst>
                  <a:ext uri="{FF2B5EF4-FFF2-40B4-BE49-F238E27FC236}">
                    <a16:creationId xmlns:a16="http://schemas.microsoft.com/office/drawing/2014/main" id="{5C2B0E9C-0D33-44AB-A559-21822E5C4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9" y="1411"/>
                <a:ext cx="126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ysDot"/>
                    <a:miter lim="800000"/>
                    <a:headEnd/>
                    <a:tailEnd/>
                  </a14:hiddenLine>
                </a:ext>
              </a:extLst>
            </p:spPr>
            <p:txBody>
              <a:bodyPr lIns="67866" tIns="33338" rIns="67866" bIns="333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>
                  <a:defRPr/>
                </a:pPr>
                <a:r>
                  <a:rPr lang="en-US" altLang="x-none" sz="1350"/>
                  <a:t>Optical fiber</a:t>
                </a:r>
              </a:p>
            </p:txBody>
          </p:sp>
        </p:grpSp>
        <p:grpSp>
          <p:nvGrpSpPr>
            <p:cNvPr id="34822" name="Group 11">
              <a:extLst>
                <a:ext uri="{FF2B5EF4-FFF2-40B4-BE49-F238E27FC236}">
                  <a16:creationId xmlns:a16="http://schemas.microsoft.com/office/drawing/2014/main" id="{7B44A27F-51E0-4036-B4F8-3682D5EFAF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6" y="2069"/>
              <a:ext cx="656" cy="528"/>
              <a:chOff x="1198" y="2279"/>
              <a:chExt cx="656" cy="528"/>
            </a:xfrm>
          </p:grpSpPr>
          <p:sp>
            <p:nvSpPr>
              <p:cNvPr id="34835" name="Rectangle 12">
                <a:extLst>
                  <a:ext uri="{FF2B5EF4-FFF2-40B4-BE49-F238E27FC236}">
                    <a16:creationId xmlns:a16="http://schemas.microsoft.com/office/drawing/2014/main" id="{073B23EC-B882-412E-8D3D-4DDA19C12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" y="2279"/>
                <a:ext cx="656" cy="48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100">
                  <a:ea typeface="MS PGothic" panose="020B0600070205080204" pitchFamily="34" charset="-128"/>
                </a:endParaRPr>
              </a:p>
            </p:txBody>
          </p:sp>
          <p:sp>
            <p:nvSpPr>
              <p:cNvPr id="48148" name="Rectangle 13">
                <a:extLst>
                  <a:ext uri="{FF2B5EF4-FFF2-40B4-BE49-F238E27FC236}">
                    <a16:creationId xmlns:a16="http://schemas.microsoft.com/office/drawing/2014/main" id="{05DE6B74-493D-4688-8E76-5F7D2579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" y="2319"/>
                <a:ext cx="567" cy="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ysDot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>
                  <a:defRPr/>
                </a:pPr>
                <a:r>
                  <a:rPr lang="en-US" altLang="x-none" sz="1350"/>
                  <a:t>Optical</a:t>
                </a:r>
              </a:p>
              <a:p>
                <a:pPr>
                  <a:defRPr/>
                </a:pPr>
                <a:r>
                  <a:rPr lang="en-US" altLang="x-none" sz="1350"/>
                  <a:t>source</a:t>
                </a:r>
              </a:p>
            </p:txBody>
          </p:sp>
        </p:grpSp>
        <p:grpSp>
          <p:nvGrpSpPr>
            <p:cNvPr id="34823" name="Group 14">
              <a:extLst>
                <a:ext uri="{FF2B5EF4-FFF2-40B4-BE49-F238E27FC236}">
                  <a16:creationId xmlns:a16="http://schemas.microsoft.com/office/drawing/2014/main" id="{932C0C23-05AD-413D-89B9-45CF40322E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4" y="1344"/>
              <a:ext cx="762" cy="481"/>
              <a:chOff x="1109" y="1344"/>
              <a:chExt cx="709" cy="481"/>
            </a:xfrm>
          </p:grpSpPr>
          <p:sp>
            <p:nvSpPr>
              <p:cNvPr id="34833" name="Rectangle 15">
                <a:extLst>
                  <a:ext uri="{FF2B5EF4-FFF2-40B4-BE49-F238E27FC236}">
                    <a16:creationId xmlns:a16="http://schemas.microsoft.com/office/drawing/2014/main" id="{C4D8E41A-CB78-4598-9389-DC6AE09B9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2" y="1344"/>
                <a:ext cx="698" cy="481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100">
                  <a:ea typeface="MS PGothic" panose="020B0600070205080204" pitchFamily="34" charset="-128"/>
                </a:endParaRPr>
              </a:p>
            </p:txBody>
          </p:sp>
          <p:sp>
            <p:nvSpPr>
              <p:cNvPr id="48146" name="Rectangle 16">
                <a:extLst>
                  <a:ext uri="{FF2B5EF4-FFF2-40B4-BE49-F238E27FC236}">
                    <a16:creationId xmlns:a16="http://schemas.microsoft.com/office/drawing/2014/main" id="{07904D05-C82D-4196-A99A-47D1B7AF6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9" y="1463"/>
                <a:ext cx="706" cy="27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ysDot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>
                  <a:defRPr/>
                </a:pPr>
                <a:r>
                  <a:rPr lang="en-US" altLang="x-none" sz="1350"/>
                  <a:t>Modulator</a:t>
                </a:r>
              </a:p>
            </p:txBody>
          </p:sp>
        </p:grpSp>
        <p:sp>
          <p:nvSpPr>
            <p:cNvPr id="34824" name="Line 17">
              <a:extLst>
                <a:ext uri="{FF2B5EF4-FFF2-40B4-BE49-F238E27FC236}">
                  <a16:creationId xmlns:a16="http://schemas.microsoft.com/office/drawing/2014/main" id="{EDC1EBDC-4A83-4D78-A853-69D0D6A618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9" y="183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5" name="Line 18">
              <a:extLst>
                <a:ext uri="{FF2B5EF4-FFF2-40B4-BE49-F238E27FC236}">
                  <a16:creationId xmlns:a16="http://schemas.microsoft.com/office/drawing/2014/main" id="{F71F048F-CF82-4DE9-A8D7-7F39392D9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1584"/>
              <a:ext cx="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8" name="Rectangle 19">
              <a:extLst>
                <a:ext uri="{FF2B5EF4-FFF2-40B4-BE49-F238E27FC236}">
                  <a16:creationId xmlns:a16="http://schemas.microsoft.com/office/drawing/2014/main" id="{331FE828-5CF1-4491-B9C6-BEBF89E51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" y="1391"/>
              <a:ext cx="705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Electrical</a:t>
              </a:r>
            </a:p>
            <a:p>
              <a:pPr>
                <a:defRPr/>
              </a:pPr>
              <a:r>
                <a:rPr lang="en-US" altLang="x-none" sz="1350"/>
                <a:t>signal</a:t>
              </a:r>
            </a:p>
          </p:txBody>
        </p:sp>
        <p:sp>
          <p:nvSpPr>
            <p:cNvPr id="34827" name="Line 20">
              <a:extLst>
                <a:ext uri="{FF2B5EF4-FFF2-40B4-BE49-F238E27FC236}">
                  <a16:creationId xmlns:a16="http://schemas.microsoft.com/office/drawing/2014/main" id="{AA4010FA-9D18-44F1-AC10-7746CBC29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7" y="1541"/>
              <a:ext cx="2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Line 21">
              <a:extLst>
                <a:ext uri="{FF2B5EF4-FFF2-40B4-BE49-F238E27FC236}">
                  <a16:creationId xmlns:a16="http://schemas.microsoft.com/office/drawing/2014/main" id="{276B3C75-985B-4DEB-A9FD-31C7E06A9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3" y="1544"/>
              <a:ext cx="2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9" name="Rectangle 22">
              <a:extLst>
                <a:ext uri="{FF2B5EF4-FFF2-40B4-BE49-F238E27FC236}">
                  <a16:creationId xmlns:a16="http://schemas.microsoft.com/office/drawing/2014/main" id="{4CDDA5C3-BBD9-4261-B108-3028370EE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" y="1350"/>
              <a:ext cx="675" cy="46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ea typeface="MS PGothic" panose="020B0600070205080204" pitchFamily="34" charset="-128"/>
              </a:endParaRPr>
            </a:p>
          </p:txBody>
        </p:sp>
        <p:sp>
          <p:nvSpPr>
            <p:cNvPr id="48142" name="Rectangle 23">
              <a:extLst>
                <a:ext uri="{FF2B5EF4-FFF2-40B4-BE49-F238E27FC236}">
                  <a16:creationId xmlns:a16="http://schemas.microsoft.com/office/drawing/2014/main" id="{8847F3FE-3AE2-458C-A97F-E025C193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" y="1469"/>
              <a:ext cx="68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Receiver</a:t>
              </a:r>
            </a:p>
          </p:txBody>
        </p:sp>
        <p:sp>
          <p:nvSpPr>
            <p:cNvPr id="34831" name="Line 24">
              <a:extLst>
                <a:ext uri="{FF2B5EF4-FFF2-40B4-BE49-F238E27FC236}">
                  <a16:creationId xmlns:a16="http://schemas.microsoft.com/office/drawing/2014/main" id="{5FE75613-77BB-4EBF-81A3-C5918B27E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68"/>
              <a:ext cx="2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4" name="Rectangle 25">
              <a:extLst>
                <a:ext uri="{FF2B5EF4-FFF2-40B4-BE49-F238E27FC236}">
                  <a16:creationId xmlns:a16="http://schemas.microsoft.com/office/drawing/2014/main" id="{EA3A0085-38B6-4B49-914A-AD74E56AE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2" y="1378"/>
              <a:ext cx="705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Electrical</a:t>
              </a:r>
            </a:p>
            <a:p>
              <a:pPr>
                <a:defRPr/>
              </a:pPr>
              <a:r>
                <a:rPr lang="en-US" altLang="x-none" sz="1350"/>
                <a:t>signal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91A864B-AAFC-43CC-BB31-B1D53B933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3663"/>
            <a:ext cx="7543800" cy="765175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Optical Fiber Properties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FA9B8F6-F97F-4AD0-A721-F499686281E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85850"/>
            <a:ext cx="4038600" cy="35131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ea typeface="MS PGothic" panose="020B0600070205080204" pitchFamily="34" charset="-128"/>
              </a:rPr>
              <a:t>Advantages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ea typeface="MS PGothic" panose="020B0600070205080204" pitchFamily="34" charset="-128"/>
              </a:rPr>
              <a:t>Very low attenuation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ea typeface="MS PGothic" panose="020B0600070205080204" pitchFamily="34" charset="-128"/>
              </a:rPr>
              <a:t>Noise immunity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ea typeface="MS PGothic" panose="020B0600070205080204" pitchFamily="34" charset="-128"/>
              </a:rPr>
              <a:t>Extremely high bandwidth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ea typeface="MS PGothic" panose="020B0600070205080204" pitchFamily="34" charset="-128"/>
              </a:rPr>
              <a:t>Security:  very difficult to tap without breaking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ea typeface="MS PGothic" panose="020B0600070205080204" pitchFamily="34" charset="-128"/>
              </a:rPr>
              <a:t>No corrosion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ea typeface="MS PGothic" panose="020B0600070205080204" pitchFamily="34" charset="-128"/>
              </a:rPr>
              <a:t>More compact &amp; lighter than copper wire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F8548C53-A8D8-4CDA-ADFA-C5A42C4C3D7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232275" y="1085850"/>
            <a:ext cx="4454525" cy="35131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ea typeface="MS PGothic" panose="020B0600070205080204" pitchFamily="34" charset="-128"/>
              </a:rPr>
              <a:t>Disadvantages</a:t>
            </a:r>
          </a:p>
          <a:p>
            <a:pPr eaLnBrk="1" hangingPunct="1"/>
            <a:r>
              <a:rPr lang="en-US" altLang="en-US" sz="1600">
                <a:ea typeface="MS PGothic" panose="020B0600070205080204" pitchFamily="34" charset="-128"/>
              </a:rPr>
              <a:t>New types of optical signal impairments &amp; dispersion</a:t>
            </a:r>
          </a:p>
          <a:p>
            <a:pPr marL="557213" lvl="1" indent="-214313" eaLnBrk="1" hangingPunct="1">
              <a:buClr>
                <a:schemeClr val="tx2"/>
              </a:buClr>
            </a:pPr>
            <a:r>
              <a:rPr lang="en-US" altLang="en-US" sz="1600">
                <a:ea typeface="MS PGothic" panose="020B0600070205080204" pitchFamily="34" charset="-128"/>
              </a:rPr>
              <a:t>Wavelength dependence</a:t>
            </a:r>
          </a:p>
          <a:p>
            <a:pPr eaLnBrk="1" hangingPunct="1"/>
            <a:r>
              <a:rPr lang="en-US" altLang="en-US" sz="1600">
                <a:ea typeface="MS PGothic" panose="020B0600070205080204" pitchFamily="34" charset="-128"/>
              </a:rPr>
              <a:t>Limited bend radius</a:t>
            </a:r>
          </a:p>
          <a:p>
            <a:pPr marL="557213" lvl="1" indent="-214313" eaLnBrk="1" hangingPunct="1">
              <a:buClr>
                <a:schemeClr val="tx2"/>
              </a:buClr>
            </a:pPr>
            <a:r>
              <a:rPr lang="en-US" altLang="en-US" sz="1600">
                <a:ea typeface="MS PGothic" panose="020B0600070205080204" pitchFamily="34" charset="-128"/>
              </a:rPr>
              <a:t>If physical arc of cable too high, light lost or won</a:t>
            </a:r>
            <a:r>
              <a:rPr lang="ja-JP" altLang="en-US" sz="1600">
                <a:ea typeface="MS PGothic" panose="020B0600070205080204" pitchFamily="34" charset="-128"/>
              </a:rPr>
              <a:t>’</a:t>
            </a:r>
            <a:r>
              <a:rPr lang="en-US" altLang="ja-JP" sz="1600">
                <a:ea typeface="MS PGothic" panose="020B0600070205080204" pitchFamily="34" charset="-128"/>
              </a:rPr>
              <a:t>t reflect</a:t>
            </a:r>
          </a:p>
          <a:p>
            <a:pPr marL="557213" lvl="1" indent="-214313" eaLnBrk="1" hangingPunct="1">
              <a:buClr>
                <a:schemeClr val="tx2"/>
              </a:buClr>
            </a:pPr>
            <a:r>
              <a:rPr lang="en-US" altLang="en-US" sz="1600">
                <a:ea typeface="MS PGothic" panose="020B0600070205080204" pitchFamily="34" charset="-128"/>
              </a:rPr>
              <a:t>Will break </a:t>
            </a:r>
          </a:p>
          <a:p>
            <a:pPr eaLnBrk="1" hangingPunct="1"/>
            <a:r>
              <a:rPr lang="en-US" altLang="en-US" sz="1600">
                <a:ea typeface="MS PGothic" panose="020B0600070205080204" pitchFamily="34" charset="-128"/>
              </a:rPr>
              <a:t>Difficult to splice</a:t>
            </a:r>
          </a:p>
          <a:p>
            <a:pPr eaLnBrk="1" hangingPunct="1"/>
            <a:r>
              <a:rPr lang="en-US" altLang="en-US" sz="1600">
                <a:ea typeface="MS PGothic" panose="020B0600070205080204" pitchFamily="34" charset="-128"/>
              </a:rPr>
              <a:t>Mechanical vibration becomes signal noise</a:t>
            </a:r>
          </a:p>
          <a:p>
            <a:pPr eaLnBrk="1" hangingPunct="1"/>
            <a:endParaRPr lang="en-US" altLang="en-US" sz="16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09000B99-485F-485C-9F80-F7135D61D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>
                <a:ea typeface="ＭＳ Ｐゴシック" charset="-128"/>
              </a:rPr>
              <a:t>Bit Rates of Digital Transmission Systems</a:t>
            </a:r>
          </a:p>
        </p:txBody>
      </p:sp>
      <p:sp>
        <p:nvSpPr>
          <p:cNvPr id="38915" name="Rectangle 6">
            <a:extLst>
              <a:ext uri="{FF2B5EF4-FFF2-40B4-BE49-F238E27FC236}">
                <a16:creationId xmlns:a16="http://schemas.microsoft.com/office/drawing/2014/main" id="{7198DDED-7D02-4BF2-9955-3515F1467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025" y="1362075"/>
            <a:ext cx="1841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100">
              <a:ea typeface="MS PGothic" panose="020B0600070205080204" pitchFamily="34" charset="-128"/>
            </a:endParaRPr>
          </a:p>
        </p:txBody>
      </p:sp>
      <p:graphicFrame>
        <p:nvGraphicFramePr>
          <p:cNvPr id="1011996" name="Group 284">
            <a:extLst>
              <a:ext uri="{FF2B5EF4-FFF2-40B4-BE49-F238E27FC236}">
                <a16:creationId xmlns:a16="http://schemas.microsoft.com/office/drawing/2014/main" id="{75D430FD-5A45-43CC-91C3-947A80192A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5663" y="1046163"/>
          <a:ext cx="7413625" cy="3544887"/>
        </p:xfrm>
        <a:graphic>
          <a:graphicData uri="http://schemas.openxmlformats.org/drawingml/2006/table">
            <a:tbl>
              <a:tblPr/>
              <a:tblGrid>
                <a:gridCol w="1653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5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5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System</a:t>
                      </a:r>
                    </a:p>
                  </a:txBody>
                  <a:tcPr marL="68595" marR="68595" marT="34309" marB="343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Bit Rate (Bandwidth)</a:t>
                      </a:r>
                    </a:p>
                  </a:txBody>
                  <a:tcPr marL="68595" marR="6859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Observations</a:t>
                      </a:r>
                    </a:p>
                  </a:txBody>
                  <a:tcPr marL="68595" marR="6859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5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Telephone twisted pair</a:t>
                      </a:r>
                    </a:p>
                  </a:txBody>
                  <a:tcPr marL="68595" marR="68595" marT="34309" marB="343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33.6-56 kbps</a:t>
                      </a:r>
                    </a:p>
                  </a:txBody>
                  <a:tcPr marL="68595" marR="6859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 kHz telephone channel</a:t>
                      </a:r>
                    </a:p>
                  </a:txBody>
                  <a:tcPr marL="68595" marR="6859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5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Ethernet twisted pair</a:t>
                      </a:r>
                    </a:p>
                  </a:txBody>
                  <a:tcPr marL="68595" marR="68595" marT="34309" marB="343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Mbps, 100 Mbps</a:t>
                      </a:r>
                    </a:p>
                  </a:txBody>
                  <a:tcPr marL="68595" marR="6859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meters of unshielded twisted copper wire pair</a:t>
                      </a:r>
                    </a:p>
                  </a:txBody>
                  <a:tcPr marL="68595" marR="6859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5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Cable modem</a:t>
                      </a:r>
                    </a:p>
                  </a:txBody>
                  <a:tcPr marL="68595" marR="68595" marT="34309" marB="343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 kbps-4 Mbps</a:t>
                      </a:r>
                    </a:p>
                  </a:txBody>
                  <a:tcPr marL="68595" marR="6859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Shared CATV return channel</a:t>
                      </a:r>
                    </a:p>
                  </a:txBody>
                  <a:tcPr marL="68595" marR="6859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5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ADSL twisted pair</a:t>
                      </a:r>
                    </a:p>
                  </a:txBody>
                  <a:tcPr marL="68595" marR="68595" marT="34309" marB="343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64-640 kbps in, 1.536-6.144 Mbps out</a:t>
                      </a:r>
                    </a:p>
                  </a:txBody>
                  <a:tcPr marL="68595" marR="6859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Coexists with analog telephone signal</a:t>
                      </a:r>
                    </a:p>
                  </a:txBody>
                  <a:tcPr marL="68595" marR="6859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5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2.4 GHz radio</a:t>
                      </a:r>
                    </a:p>
                  </a:txBody>
                  <a:tcPr marL="68595" marR="68595" marT="34309" marB="343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2-11 Mbps</a:t>
                      </a:r>
                    </a:p>
                  </a:txBody>
                  <a:tcPr marL="68595" marR="6859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IEEE 802.11 wireless LAN</a:t>
                      </a:r>
                    </a:p>
                  </a:txBody>
                  <a:tcPr marL="68595" marR="6859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5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 GHz radio </a:t>
                      </a:r>
                    </a:p>
                  </a:txBody>
                  <a:tcPr marL="68595" marR="68595" marT="34309" marB="343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1.5-45 Mbps</a:t>
                      </a:r>
                    </a:p>
                  </a:txBody>
                  <a:tcPr marL="68595" marR="6859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 km multipoint radio</a:t>
                      </a:r>
                    </a:p>
                  </a:txBody>
                  <a:tcPr marL="68595" marR="6859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5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Optical fiber </a:t>
                      </a:r>
                    </a:p>
                  </a:txBody>
                  <a:tcPr marL="68595" marR="68595" marT="34309" marB="343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2.5-10 Gbps</a:t>
                      </a:r>
                    </a:p>
                  </a:txBody>
                  <a:tcPr marL="68595" marR="6859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wavelength</a:t>
                      </a:r>
                    </a:p>
                  </a:txBody>
                  <a:tcPr marL="68595" marR="6859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5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Optical fiber</a:t>
                      </a:r>
                    </a:p>
                  </a:txBody>
                  <a:tcPr marL="68595" marR="68595" marT="34309" marB="343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&gt;1600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Gbps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95" marR="6859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Many wavelengths</a:t>
                      </a:r>
                    </a:p>
                  </a:txBody>
                  <a:tcPr marL="68595" marR="6859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538BA43B-FE45-4602-8DF6-2DDCE51E6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1350" y="92075"/>
            <a:ext cx="735965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 dirty="0"/>
              <a:t>Summary of the Lesson</a:t>
            </a:r>
          </a:p>
        </p:txBody>
      </p:sp>
      <p:sp>
        <p:nvSpPr>
          <p:cNvPr id="40963" name="Rectangle 4">
            <a:extLst>
              <a:ext uri="{FF2B5EF4-FFF2-40B4-BE49-F238E27FC236}">
                <a16:creationId xmlns:a16="http://schemas.microsoft.com/office/drawing/2014/main" id="{F2F3B3C1-3DC4-45A0-A2D6-7517F74BA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1085850"/>
            <a:ext cx="7108825" cy="1949450"/>
          </a:xfrm>
        </p:spPr>
        <p:txBody>
          <a:bodyPr/>
          <a:lstStyle/>
          <a:p>
            <a:pPr marL="371475" lvl="1" indent="-371475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000"/>
              <a:t>Different digital transmission systems have various bit rate, cost, bit-error-rate, and usages.</a:t>
            </a:r>
          </a:p>
          <a:p>
            <a:pPr marL="371475" indent="-371475"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08AAFB36-0863-48ED-99B0-47EC1F580D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5225" y="92075"/>
            <a:ext cx="5565775" cy="765175"/>
          </a:xfrm>
        </p:spPr>
        <p:txBody>
          <a:bodyPr/>
          <a:lstStyle/>
          <a:p>
            <a:pPr eaLnBrk="1" hangingPunct="1"/>
            <a:r>
              <a:rPr lang="en-US" altLang="en-US"/>
              <a:t>Client &amp; Server Differences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7562985C-F25F-4C99-BDD2-63AD3767C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51125" y="1046163"/>
            <a:ext cx="6219825" cy="35131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Specifies well-known port # when creating socket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May have multiple IP addresses (net interfaces)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Waits passively for client requests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/>
              <a:t>Client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Assigned ephemeral port #	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Initiates communications with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Needs to know server’s IP address &amp; port #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DNS for URL &amp; server well-known port #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Server learns client’s address &amp; port #</a:t>
            </a:r>
          </a:p>
        </p:txBody>
      </p:sp>
      <p:grpSp>
        <p:nvGrpSpPr>
          <p:cNvPr id="27651" name="Group 12">
            <a:extLst>
              <a:ext uri="{FF2B5EF4-FFF2-40B4-BE49-F238E27FC236}">
                <a16:creationId xmlns:a16="http://schemas.microsoft.com/office/drawing/2014/main" id="{D21C11E4-5F88-4D0A-91D0-AB817B6A3C01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735991C-7F37-4318-874C-A729D0E67049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89B7200-CF1A-4998-AD94-0AB5658D2D50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36E62F9D-076B-4C92-9557-72E6F5AE56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76925" y="2279650"/>
            <a:ext cx="3067050" cy="1558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/>
              <a:t>Socket Calls for Connection-Oriented Mode</a:t>
            </a:r>
          </a:p>
        </p:txBody>
      </p:sp>
      <p:grpSp>
        <p:nvGrpSpPr>
          <p:cNvPr id="29698" name="Group 2">
            <a:extLst>
              <a:ext uri="{FF2B5EF4-FFF2-40B4-BE49-F238E27FC236}">
                <a16:creationId xmlns:a16="http://schemas.microsoft.com/office/drawing/2014/main" id="{2327FCFB-ADA3-4E3E-BE59-C552F3AA4FEB}"/>
              </a:ext>
            </a:extLst>
          </p:cNvPr>
          <p:cNvGrpSpPr>
            <a:grpSpLocks/>
          </p:cNvGrpSpPr>
          <p:nvPr/>
        </p:nvGrpSpPr>
        <p:grpSpPr bwMode="auto">
          <a:xfrm>
            <a:off x="1408113" y="536575"/>
            <a:ext cx="4003675" cy="3714751"/>
            <a:chOff x="1408080" y="536583"/>
            <a:chExt cx="4003675" cy="3714408"/>
          </a:xfrm>
        </p:grpSpPr>
        <p:sp>
          <p:nvSpPr>
            <p:cNvPr id="29699" name="Rectangle 6">
              <a:extLst>
                <a:ext uri="{FF2B5EF4-FFF2-40B4-BE49-F238E27FC236}">
                  <a16:creationId xmlns:a16="http://schemas.microsoft.com/office/drawing/2014/main" id="{2348D429-90E9-4616-B1B5-147F33DE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768" y="826752"/>
              <a:ext cx="846137" cy="26828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9700" name="Rectangle 4">
              <a:extLst>
                <a:ext uri="{FF2B5EF4-FFF2-40B4-BE49-F238E27FC236}">
                  <a16:creationId xmlns:a16="http://schemas.microsoft.com/office/drawing/2014/main" id="{1D0B0865-5EEC-449B-A1C7-98927F707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380" y="907713"/>
              <a:ext cx="844550" cy="179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9701" name="Rectangle 5">
              <a:extLst>
                <a:ext uri="{FF2B5EF4-FFF2-40B4-BE49-F238E27FC236}">
                  <a16:creationId xmlns:a16="http://schemas.microsoft.com/office/drawing/2014/main" id="{78770616-FD09-4EB4-8E89-55AC821BE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380" y="904539"/>
              <a:ext cx="5461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socket()</a:t>
              </a:r>
              <a:endParaRPr lang="en-US" altLang="en-US" sz="2400" b="1"/>
            </a:p>
          </p:txBody>
        </p:sp>
        <p:grpSp>
          <p:nvGrpSpPr>
            <p:cNvPr id="29702" name="Group 7">
              <a:extLst>
                <a:ext uri="{FF2B5EF4-FFF2-40B4-BE49-F238E27FC236}">
                  <a16:creationId xmlns:a16="http://schemas.microsoft.com/office/drawing/2014/main" id="{022AEB48-0883-471B-BE25-D4401A616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0205" y="2163427"/>
              <a:ext cx="919163" cy="266700"/>
              <a:chOff x="3555" y="2278"/>
              <a:chExt cx="771" cy="225"/>
            </a:xfrm>
          </p:grpSpPr>
          <p:sp>
            <p:nvSpPr>
              <p:cNvPr id="29859" name="Rectangle 8">
                <a:extLst>
                  <a:ext uri="{FF2B5EF4-FFF2-40B4-BE49-F238E27FC236}">
                    <a16:creationId xmlns:a16="http://schemas.microsoft.com/office/drawing/2014/main" id="{811C0C63-5924-45D7-9712-708F566DD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2346"/>
                <a:ext cx="709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860" name="Rectangle 9">
                <a:extLst>
                  <a:ext uri="{FF2B5EF4-FFF2-40B4-BE49-F238E27FC236}">
                    <a16:creationId xmlns:a16="http://schemas.microsoft.com/office/drawing/2014/main" id="{7ADA5215-3BE8-4586-9BF3-C659C5438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2344"/>
                <a:ext cx="4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socket()</a:t>
                </a:r>
                <a:endParaRPr lang="en-US" altLang="en-US" sz="2400" b="1"/>
              </a:p>
            </p:txBody>
          </p:sp>
          <p:sp>
            <p:nvSpPr>
              <p:cNvPr id="29861" name="Rectangle 10">
                <a:extLst>
                  <a:ext uri="{FF2B5EF4-FFF2-40B4-BE49-F238E27FC236}">
                    <a16:creationId xmlns:a16="http://schemas.microsoft.com/office/drawing/2014/main" id="{16C77CFF-30B7-425A-92CB-9A0E53391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2278"/>
                <a:ext cx="709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703" name="Group 11">
              <a:extLst>
                <a:ext uri="{FF2B5EF4-FFF2-40B4-BE49-F238E27FC236}">
                  <a16:creationId xmlns:a16="http://schemas.microsoft.com/office/drawing/2014/main" id="{F58B90E1-2FD4-4333-9F26-156063377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768" y="1095039"/>
              <a:ext cx="846137" cy="407988"/>
              <a:chOff x="1255" y="1381"/>
              <a:chExt cx="710" cy="343"/>
            </a:xfrm>
          </p:grpSpPr>
          <p:sp>
            <p:nvSpPr>
              <p:cNvPr id="29854" name="Rectangle 12">
                <a:extLst>
                  <a:ext uri="{FF2B5EF4-FFF2-40B4-BE49-F238E27FC236}">
                    <a16:creationId xmlns:a16="http://schemas.microsoft.com/office/drawing/2014/main" id="{846F3C98-8D9A-4FA9-BBE9-BB42A9ACA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4" y="1567"/>
                <a:ext cx="551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855" name="Rectangle 13">
                <a:extLst>
                  <a:ext uri="{FF2B5EF4-FFF2-40B4-BE49-F238E27FC236}">
                    <a16:creationId xmlns:a16="http://schemas.microsoft.com/office/drawing/2014/main" id="{EA7E74BB-E2B0-4A15-90F9-C91996891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0" y="1564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bind()</a:t>
                </a:r>
                <a:endParaRPr lang="en-US" altLang="en-US" sz="2400" b="1"/>
              </a:p>
            </p:txBody>
          </p:sp>
          <p:sp>
            <p:nvSpPr>
              <p:cNvPr id="29856" name="Rectangle 14">
                <a:extLst>
                  <a:ext uri="{FF2B5EF4-FFF2-40B4-BE49-F238E27FC236}">
                    <a16:creationId xmlns:a16="http://schemas.microsoft.com/office/drawing/2014/main" id="{7CF643C6-F2BA-4A81-B978-373BAE58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1499"/>
                <a:ext cx="710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857" name="Line 15">
                <a:extLst>
                  <a:ext uri="{FF2B5EF4-FFF2-40B4-BE49-F238E27FC236}">
                    <a16:creationId xmlns:a16="http://schemas.microsoft.com/office/drawing/2014/main" id="{05234A76-F5B7-4973-9BA3-FF3013761F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1381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58" name="Freeform 16">
                <a:extLst>
                  <a:ext uri="{FF2B5EF4-FFF2-40B4-BE49-F238E27FC236}">
                    <a16:creationId xmlns:a16="http://schemas.microsoft.com/office/drawing/2014/main" id="{473BF829-0951-4862-96B6-9BECF2254A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" y="1446"/>
                <a:ext cx="55" cy="56"/>
              </a:xfrm>
              <a:custGeom>
                <a:avLst/>
                <a:gdLst>
                  <a:gd name="T0" fmla="*/ 0 w 34"/>
                  <a:gd name="T1" fmla="*/ 0 h 41"/>
                  <a:gd name="T2" fmla="*/ 2803536 w 34"/>
                  <a:gd name="T3" fmla="*/ 14033 h 41"/>
                  <a:gd name="T4" fmla="*/ 5678852 w 34"/>
                  <a:gd name="T5" fmla="*/ 0 h 41"/>
                  <a:gd name="T6" fmla="*/ 2803536 w 34"/>
                  <a:gd name="T7" fmla="*/ 99020 h 41"/>
                  <a:gd name="T8" fmla="*/ 0 w 34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41"/>
                  <a:gd name="T17" fmla="*/ 34 w 34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41">
                    <a:moveTo>
                      <a:pt x="0" y="0"/>
                    </a:moveTo>
                    <a:lnTo>
                      <a:pt x="17" y="6"/>
                    </a:lnTo>
                    <a:lnTo>
                      <a:pt x="34" y="0"/>
                    </a:lnTo>
                    <a:lnTo>
                      <a:pt x="17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04" name="Rectangle 17">
              <a:extLst>
                <a:ext uri="{FF2B5EF4-FFF2-40B4-BE49-F238E27FC236}">
                  <a16:creationId xmlns:a16="http://schemas.microsoft.com/office/drawing/2014/main" id="{8514762C-ABB4-4259-902B-2C9E2E7A2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43" y="2511089"/>
              <a:ext cx="1570037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9705" name="Rectangle 18">
              <a:extLst>
                <a:ext uri="{FF2B5EF4-FFF2-40B4-BE49-F238E27FC236}">
                  <a16:creationId xmlns:a16="http://schemas.microsoft.com/office/drawing/2014/main" id="{1C221701-EF00-4142-B55D-F49023A7D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080" y="2633328"/>
              <a:ext cx="1665288" cy="16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grpSp>
          <p:nvGrpSpPr>
            <p:cNvPr id="29706" name="Group 19">
              <a:extLst>
                <a:ext uri="{FF2B5EF4-FFF2-40B4-BE49-F238E27FC236}">
                  <a16:creationId xmlns:a16="http://schemas.microsoft.com/office/drawing/2014/main" id="{F3AA70ED-DA76-4750-ABB1-45A84A6A3E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768" y="2766678"/>
              <a:ext cx="846137" cy="595312"/>
              <a:chOff x="1255" y="2785"/>
              <a:chExt cx="710" cy="500"/>
            </a:xfrm>
          </p:grpSpPr>
          <p:sp>
            <p:nvSpPr>
              <p:cNvPr id="29849" name="Rectangle 20">
                <a:extLst>
                  <a:ext uri="{FF2B5EF4-FFF2-40B4-BE49-F238E27FC236}">
                    <a16:creationId xmlns:a16="http://schemas.microsoft.com/office/drawing/2014/main" id="{DD521E5A-5853-46EF-B803-E75780234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4" y="3128"/>
                <a:ext cx="551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850" name="Rectangle 21">
                <a:extLst>
                  <a:ext uri="{FF2B5EF4-FFF2-40B4-BE49-F238E27FC236}">
                    <a16:creationId xmlns:a16="http://schemas.microsoft.com/office/drawing/2014/main" id="{35AAB26A-82DB-495C-B4AC-CBABF6803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0" y="3125"/>
                <a:ext cx="34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read()</a:t>
                </a:r>
                <a:endParaRPr lang="en-US" altLang="en-US" sz="2400" b="1"/>
              </a:p>
            </p:txBody>
          </p:sp>
          <p:sp>
            <p:nvSpPr>
              <p:cNvPr id="29851" name="Rectangle 22">
                <a:extLst>
                  <a:ext uri="{FF2B5EF4-FFF2-40B4-BE49-F238E27FC236}">
                    <a16:creationId xmlns:a16="http://schemas.microsoft.com/office/drawing/2014/main" id="{B622D5F8-277F-487D-8AD8-75EE187BFD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3060"/>
                <a:ext cx="710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852" name="Line 23">
                <a:extLst>
                  <a:ext uri="{FF2B5EF4-FFF2-40B4-BE49-F238E27FC236}">
                    <a16:creationId xmlns:a16="http://schemas.microsoft.com/office/drawing/2014/main" id="{766E4B72-45CC-4A40-92F5-347D2F9562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2785"/>
                <a:ext cx="2" cy="2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53" name="Freeform 24">
                <a:extLst>
                  <a:ext uri="{FF2B5EF4-FFF2-40B4-BE49-F238E27FC236}">
                    <a16:creationId xmlns:a16="http://schemas.microsoft.com/office/drawing/2014/main" id="{E7A904BB-F84E-4FDA-ACC4-FBD32EB94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" y="3003"/>
                <a:ext cx="55" cy="54"/>
              </a:xfrm>
              <a:custGeom>
                <a:avLst/>
                <a:gdLst>
                  <a:gd name="T0" fmla="*/ 0 w 34"/>
                  <a:gd name="T1" fmla="*/ 0 h 40"/>
                  <a:gd name="T2" fmla="*/ 2803536 w 34"/>
                  <a:gd name="T3" fmla="*/ 8924 h 40"/>
                  <a:gd name="T4" fmla="*/ 5678852 w 34"/>
                  <a:gd name="T5" fmla="*/ 0 h 40"/>
                  <a:gd name="T6" fmla="*/ 2803536 w 34"/>
                  <a:gd name="T7" fmla="*/ 72924 h 40"/>
                  <a:gd name="T8" fmla="*/ 0 w 34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40"/>
                  <a:gd name="T17" fmla="*/ 34 w 34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40">
                    <a:moveTo>
                      <a:pt x="0" y="0"/>
                    </a:moveTo>
                    <a:lnTo>
                      <a:pt x="17" y="5"/>
                    </a:lnTo>
                    <a:lnTo>
                      <a:pt x="34" y="0"/>
                    </a:lnTo>
                    <a:lnTo>
                      <a:pt x="17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07" name="Group 25">
              <a:extLst>
                <a:ext uri="{FF2B5EF4-FFF2-40B4-BE49-F238E27FC236}">
                  <a16:creationId xmlns:a16="http://schemas.microsoft.com/office/drawing/2014/main" id="{3030ACF0-32B3-477E-A5AA-E954DBB6D2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0205" y="3838241"/>
              <a:ext cx="869950" cy="412750"/>
              <a:chOff x="3555" y="3685"/>
              <a:chExt cx="730" cy="347"/>
            </a:xfrm>
          </p:grpSpPr>
          <p:sp>
            <p:nvSpPr>
              <p:cNvPr id="29844" name="Rectangle 26">
                <a:extLst>
                  <a:ext uri="{FF2B5EF4-FFF2-40B4-BE49-F238E27FC236}">
                    <a16:creationId xmlns:a16="http://schemas.microsoft.com/office/drawing/2014/main" id="{0489D9D9-1962-40CA-BDC9-BE9A75300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3875"/>
                <a:ext cx="633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845" name="Rectangle 27">
                <a:extLst>
                  <a:ext uri="{FF2B5EF4-FFF2-40B4-BE49-F238E27FC236}">
                    <a16:creationId xmlns:a16="http://schemas.microsoft.com/office/drawing/2014/main" id="{D5B922FC-9155-4B5F-8265-D32A2DAAC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3873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close()</a:t>
                </a:r>
                <a:endParaRPr lang="en-US" altLang="en-US" sz="2400" b="1"/>
              </a:p>
            </p:txBody>
          </p:sp>
          <p:sp>
            <p:nvSpPr>
              <p:cNvPr id="29846" name="Rectangle 28">
                <a:extLst>
                  <a:ext uri="{FF2B5EF4-FFF2-40B4-BE49-F238E27FC236}">
                    <a16:creationId xmlns:a16="http://schemas.microsoft.com/office/drawing/2014/main" id="{B682486B-F530-418B-8611-AB329B389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807"/>
                <a:ext cx="709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847" name="Line 29">
                <a:extLst>
                  <a:ext uri="{FF2B5EF4-FFF2-40B4-BE49-F238E27FC236}">
                    <a16:creationId xmlns:a16="http://schemas.microsoft.com/office/drawing/2014/main" id="{576AF9CC-CCE7-406A-A48B-49CFB7D76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5" y="3685"/>
                <a:ext cx="3" cy="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48" name="Freeform 30">
                <a:extLst>
                  <a:ext uri="{FF2B5EF4-FFF2-40B4-BE49-F238E27FC236}">
                    <a16:creationId xmlns:a16="http://schemas.microsoft.com/office/drawing/2014/main" id="{45C07C9B-9D06-43BA-BC06-4E0B0CF9B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3760"/>
                <a:ext cx="52" cy="56"/>
              </a:xfrm>
              <a:custGeom>
                <a:avLst/>
                <a:gdLst>
                  <a:gd name="T0" fmla="*/ 0 w 32"/>
                  <a:gd name="T1" fmla="*/ 0 h 41"/>
                  <a:gd name="T2" fmla="*/ 2739917 w 32"/>
                  <a:gd name="T3" fmla="*/ 19167 h 41"/>
                  <a:gd name="T4" fmla="*/ 5912806 w 32"/>
                  <a:gd name="T5" fmla="*/ 0 h 41"/>
                  <a:gd name="T6" fmla="*/ 2739917 w 32"/>
                  <a:gd name="T7" fmla="*/ 99020 h 41"/>
                  <a:gd name="T8" fmla="*/ 0 w 32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1"/>
                  <a:gd name="T17" fmla="*/ 32 w 32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1">
                    <a:moveTo>
                      <a:pt x="0" y="0"/>
                    </a:moveTo>
                    <a:lnTo>
                      <a:pt x="15" y="8"/>
                    </a:lnTo>
                    <a:lnTo>
                      <a:pt x="32" y="0"/>
                    </a:lnTo>
                    <a:lnTo>
                      <a:pt x="15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08" name="Group 31">
              <a:extLst>
                <a:ext uri="{FF2B5EF4-FFF2-40B4-BE49-F238E27FC236}">
                  <a16:creationId xmlns:a16="http://schemas.microsoft.com/office/drawing/2014/main" id="{56CDF28B-F456-431A-8539-A0670E4214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4255" y="3049253"/>
              <a:ext cx="1881188" cy="242888"/>
              <a:chOff x="1971" y="3023"/>
              <a:chExt cx="1580" cy="204"/>
            </a:xfrm>
          </p:grpSpPr>
          <p:sp>
            <p:nvSpPr>
              <p:cNvPr id="29818" name="Freeform 32">
                <a:extLst>
                  <a:ext uri="{FF2B5EF4-FFF2-40B4-BE49-F238E27FC236}">
                    <a16:creationId xmlns:a16="http://schemas.microsoft.com/office/drawing/2014/main" id="{0B1FEAEB-5362-4A78-9E4C-417CF690F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7" y="3120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19" name="Freeform 33">
                <a:extLst>
                  <a:ext uri="{FF2B5EF4-FFF2-40B4-BE49-F238E27FC236}">
                    <a16:creationId xmlns:a16="http://schemas.microsoft.com/office/drawing/2014/main" id="{83B16319-AE46-45FD-88DD-2CF22FB0C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9" y="3123"/>
                <a:ext cx="34" cy="8"/>
              </a:xfrm>
              <a:custGeom>
                <a:avLst/>
                <a:gdLst>
                  <a:gd name="T0" fmla="*/ 3566126 w 21"/>
                  <a:gd name="T1" fmla="*/ 8457 h 6"/>
                  <a:gd name="T2" fmla="*/ 3566126 w 21"/>
                  <a:gd name="T3" fmla="*/ 0 h 6"/>
                  <a:gd name="T4" fmla="*/ 0 w 21"/>
                  <a:gd name="T5" fmla="*/ 2759 h 6"/>
                  <a:gd name="T6" fmla="*/ 0 w 21"/>
                  <a:gd name="T7" fmla="*/ 8457 h 6"/>
                  <a:gd name="T8" fmla="*/ 3566126 w 21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20" name="Freeform 34">
                <a:extLst>
                  <a:ext uri="{FF2B5EF4-FFF2-40B4-BE49-F238E27FC236}">
                    <a16:creationId xmlns:a16="http://schemas.microsoft.com/office/drawing/2014/main" id="{3420785F-7E6A-4E7E-AC79-9FAD5CFE0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1" y="3125"/>
                <a:ext cx="34" cy="10"/>
              </a:xfrm>
              <a:custGeom>
                <a:avLst/>
                <a:gdLst>
                  <a:gd name="T0" fmla="*/ 3566126 w 21"/>
                  <a:gd name="T1" fmla="*/ 49094 h 7"/>
                  <a:gd name="T2" fmla="*/ 3566126 w 21"/>
                  <a:gd name="T3" fmla="*/ 0 h 7"/>
                  <a:gd name="T4" fmla="*/ 0 w 21"/>
                  <a:gd name="T5" fmla="*/ 16839 h 7"/>
                  <a:gd name="T6" fmla="*/ 0 w 21"/>
                  <a:gd name="T7" fmla="*/ 51533 h 7"/>
                  <a:gd name="T8" fmla="*/ 3566126 w 21"/>
                  <a:gd name="T9" fmla="*/ 49094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21" name="Freeform 35">
                <a:extLst>
                  <a:ext uri="{FF2B5EF4-FFF2-40B4-BE49-F238E27FC236}">
                    <a16:creationId xmlns:a16="http://schemas.microsoft.com/office/drawing/2014/main" id="{218AE482-C133-4D64-9408-E7A947D686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" y="3131"/>
                <a:ext cx="34" cy="6"/>
              </a:xfrm>
              <a:custGeom>
                <a:avLst/>
                <a:gdLst>
                  <a:gd name="T0" fmla="*/ 3566126 w 21"/>
                  <a:gd name="T1" fmla="*/ 310 h 5"/>
                  <a:gd name="T2" fmla="*/ 3566126 w 21"/>
                  <a:gd name="T3" fmla="*/ 0 h 5"/>
                  <a:gd name="T4" fmla="*/ 0 w 21"/>
                  <a:gd name="T5" fmla="*/ 0 h 5"/>
                  <a:gd name="T6" fmla="*/ 0 w 21"/>
                  <a:gd name="T7" fmla="*/ 446 h 5"/>
                  <a:gd name="T8" fmla="*/ 3566126 w 21"/>
                  <a:gd name="T9" fmla="*/ 310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5"/>
                  <a:gd name="T17" fmla="*/ 21 w 2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5">
                    <a:moveTo>
                      <a:pt x="21" y="3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22" name="Freeform 36">
                <a:extLst>
                  <a:ext uri="{FF2B5EF4-FFF2-40B4-BE49-F238E27FC236}">
                    <a16:creationId xmlns:a16="http://schemas.microsoft.com/office/drawing/2014/main" id="{1D0F60F4-C240-45FC-95E9-0BCBBC24B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2" y="3133"/>
                <a:ext cx="34" cy="10"/>
              </a:xfrm>
              <a:custGeom>
                <a:avLst/>
                <a:gdLst>
                  <a:gd name="T0" fmla="*/ 3566126 w 21"/>
                  <a:gd name="T1" fmla="*/ 36073 h 7"/>
                  <a:gd name="T2" fmla="*/ 3566126 w 21"/>
                  <a:gd name="T3" fmla="*/ 0 h 7"/>
                  <a:gd name="T4" fmla="*/ 0 w 21"/>
                  <a:gd name="T5" fmla="*/ 1 h 7"/>
                  <a:gd name="T6" fmla="*/ 0 w 21"/>
                  <a:gd name="T7" fmla="*/ 51533 h 7"/>
                  <a:gd name="T8" fmla="*/ 3566126 w 21"/>
                  <a:gd name="T9" fmla="*/ 36073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21" y="5"/>
                    </a:moveTo>
                    <a:lnTo>
                      <a:pt x="21" y="0"/>
                    </a:lnTo>
                    <a:lnTo>
                      <a:pt x="0" y="1"/>
                    </a:lnTo>
                    <a:lnTo>
                      <a:pt x="0" y="7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23" name="Freeform 37">
                <a:extLst>
                  <a:ext uri="{FF2B5EF4-FFF2-40B4-BE49-F238E27FC236}">
                    <a16:creationId xmlns:a16="http://schemas.microsoft.com/office/drawing/2014/main" id="{31FC990D-B2FB-4BA6-B341-F30675D39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4" y="3135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24" name="Freeform 38">
                <a:extLst>
                  <a:ext uri="{FF2B5EF4-FFF2-40B4-BE49-F238E27FC236}">
                    <a16:creationId xmlns:a16="http://schemas.microsoft.com/office/drawing/2014/main" id="{DECC2828-1693-4923-AD5D-2C07E5156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6" y="3140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25" name="Freeform 39">
                <a:extLst>
                  <a:ext uri="{FF2B5EF4-FFF2-40B4-BE49-F238E27FC236}">
                    <a16:creationId xmlns:a16="http://schemas.microsoft.com/office/drawing/2014/main" id="{29C36C4A-F71F-4E14-A44A-696E8A807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6" y="3146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26" name="Freeform 40">
                <a:extLst>
                  <a:ext uri="{FF2B5EF4-FFF2-40B4-BE49-F238E27FC236}">
                    <a16:creationId xmlns:a16="http://schemas.microsoft.com/office/drawing/2014/main" id="{8B8AC7A0-561D-4134-869B-B0715BF27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7" y="3148"/>
                <a:ext cx="34" cy="9"/>
              </a:xfrm>
              <a:custGeom>
                <a:avLst/>
                <a:gdLst>
                  <a:gd name="T0" fmla="*/ 3566126 w 21"/>
                  <a:gd name="T1" fmla="*/ 160064 h 6"/>
                  <a:gd name="T2" fmla="*/ 3566126 w 21"/>
                  <a:gd name="T3" fmla="*/ 0 h 6"/>
                  <a:gd name="T4" fmla="*/ 0 w 21"/>
                  <a:gd name="T5" fmla="*/ 59502 h 6"/>
                  <a:gd name="T6" fmla="*/ 0 w 21"/>
                  <a:gd name="T7" fmla="*/ 160064 h 6"/>
                  <a:gd name="T8" fmla="*/ 3566126 w 21"/>
                  <a:gd name="T9" fmla="*/ 160064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27" name="Freeform 41">
                <a:extLst>
                  <a:ext uri="{FF2B5EF4-FFF2-40B4-BE49-F238E27FC236}">
                    <a16:creationId xmlns:a16="http://schemas.microsoft.com/office/drawing/2014/main" id="{E8CD24DF-DDEF-433D-A572-2977375FF9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9" y="3151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28" name="Freeform 42">
                <a:extLst>
                  <a:ext uri="{FF2B5EF4-FFF2-40B4-BE49-F238E27FC236}">
                    <a16:creationId xmlns:a16="http://schemas.microsoft.com/office/drawing/2014/main" id="{59698B02-0151-4108-B1BF-E4D711B78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1" y="3157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29" name="Freeform 43">
                <a:extLst>
                  <a:ext uri="{FF2B5EF4-FFF2-40B4-BE49-F238E27FC236}">
                    <a16:creationId xmlns:a16="http://schemas.microsoft.com/office/drawing/2014/main" id="{6CBC6F20-A315-4B0A-9C92-7EA132CB3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1" y="3159"/>
                <a:ext cx="35" cy="10"/>
              </a:xfrm>
              <a:custGeom>
                <a:avLst/>
                <a:gdLst>
                  <a:gd name="T0" fmla="*/ 2443154 w 22"/>
                  <a:gd name="T1" fmla="*/ 36073 h 7"/>
                  <a:gd name="T2" fmla="*/ 2443154 w 22"/>
                  <a:gd name="T3" fmla="*/ 0 h 7"/>
                  <a:gd name="T4" fmla="*/ 0 w 22"/>
                  <a:gd name="T5" fmla="*/ 16839 h 7"/>
                  <a:gd name="T6" fmla="*/ 0 w 22"/>
                  <a:gd name="T7" fmla="*/ 51533 h 7"/>
                  <a:gd name="T8" fmla="*/ 2443154 w 22"/>
                  <a:gd name="T9" fmla="*/ 36073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7"/>
                  <a:gd name="T17" fmla="*/ 22 w 22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7">
                    <a:moveTo>
                      <a:pt x="22" y="5"/>
                    </a:moveTo>
                    <a:lnTo>
                      <a:pt x="22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2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30" name="Freeform 44">
                <a:extLst>
                  <a:ext uri="{FF2B5EF4-FFF2-40B4-BE49-F238E27FC236}">
                    <a16:creationId xmlns:a16="http://schemas.microsoft.com/office/drawing/2014/main" id="{6908BE15-7900-45F5-822E-F09DFB802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2" y="3165"/>
                <a:ext cx="34" cy="7"/>
              </a:xfrm>
              <a:custGeom>
                <a:avLst/>
                <a:gdLst>
                  <a:gd name="T0" fmla="*/ 3566126 w 21"/>
                  <a:gd name="T1" fmla="*/ 23398 h 5"/>
                  <a:gd name="T2" fmla="*/ 3566126 w 21"/>
                  <a:gd name="T3" fmla="*/ 0 h 5"/>
                  <a:gd name="T4" fmla="*/ 0 w 21"/>
                  <a:gd name="T5" fmla="*/ 1 h 5"/>
                  <a:gd name="T6" fmla="*/ 0 w 21"/>
                  <a:gd name="T7" fmla="*/ 23398 h 5"/>
                  <a:gd name="T8" fmla="*/ 3566126 w 21"/>
                  <a:gd name="T9" fmla="*/ 23398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5"/>
                  <a:gd name="T17" fmla="*/ 21 w 2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5">
                    <a:moveTo>
                      <a:pt x="21" y="5"/>
                    </a:moveTo>
                    <a:lnTo>
                      <a:pt x="21" y="0"/>
                    </a:lnTo>
                    <a:lnTo>
                      <a:pt x="0" y="1"/>
                    </a:lnTo>
                    <a:lnTo>
                      <a:pt x="0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31" name="Freeform 45">
                <a:extLst>
                  <a:ext uri="{FF2B5EF4-FFF2-40B4-BE49-F238E27FC236}">
                    <a16:creationId xmlns:a16="http://schemas.microsoft.com/office/drawing/2014/main" id="{E752D129-6B0A-4C71-AA8F-3ECF48361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1" y="3166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32" name="Freeform 46">
                <a:extLst>
                  <a:ext uri="{FF2B5EF4-FFF2-40B4-BE49-F238E27FC236}">
                    <a16:creationId xmlns:a16="http://schemas.microsoft.com/office/drawing/2014/main" id="{C0ADC073-9F43-4853-9F95-45EC2AE71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6" y="3172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33" name="Freeform 47">
                <a:extLst>
                  <a:ext uri="{FF2B5EF4-FFF2-40B4-BE49-F238E27FC236}">
                    <a16:creationId xmlns:a16="http://schemas.microsoft.com/office/drawing/2014/main" id="{9582814E-D700-458C-97E6-AA77AF6EF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4" y="3174"/>
                <a:ext cx="37" cy="8"/>
              </a:xfrm>
              <a:custGeom>
                <a:avLst/>
                <a:gdLst>
                  <a:gd name="T0" fmla="*/ 3385767 w 23"/>
                  <a:gd name="T1" fmla="*/ 8457 h 6"/>
                  <a:gd name="T2" fmla="*/ 3385767 w 23"/>
                  <a:gd name="T3" fmla="*/ 0 h 6"/>
                  <a:gd name="T4" fmla="*/ 0 w 23"/>
                  <a:gd name="T5" fmla="*/ 2759 h 6"/>
                  <a:gd name="T6" fmla="*/ 0 w 23"/>
                  <a:gd name="T7" fmla="*/ 8457 h 6"/>
                  <a:gd name="T8" fmla="*/ 3385767 w 23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6"/>
                  <a:gd name="T17" fmla="*/ 23 w 23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6">
                    <a:moveTo>
                      <a:pt x="23" y="6"/>
                    </a:moveTo>
                    <a:lnTo>
                      <a:pt x="23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3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34" name="Freeform 48">
                <a:extLst>
                  <a:ext uri="{FF2B5EF4-FFF2-40B4-BE49-F238E27FC236}">
                    <a16:creationId xmlns:a16="http://schemas.microsoft.com/office/drawing/2014/main" id="{37C03E9F-F54A-46E5-981D-ED6507572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4" y="3177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35" name="Freeform 49">
                <a:extLst>
                  <a:ext uri="{FF2B5EF4-FFF2-40B4-BE49-F238E27FC236}">
                    <a16:creationId xmlns:a16="http://schemas.microsoft.com/office/drawing/2014/main" id="{4BB32C7B-680C-4B93-B6D9-7DB0FCEBD8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6" y="3182"/>
                <a:ext cx="34" cy="11"/>
              </a:xfrm>
              <a:custGeom>
                <a:avLst/>
                <a:gdLst>
                  <a:gd name="T0" fmla="*/ 3566126 w 21"/>
                  <a:gd name="T1" fmla="*/ 12422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2422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4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36" name="Freeform 50">
                <a:extLst>
                  <a:ext uri="{FF2B5EF4-FFF2-40B4-BE49-F238E27FC236}">
                    <a16:creationId xmlns:a16="http://schemas.microsoft.com/office/drawing/2014/main" id="{70570B8E-B28C-420F-99A4-259C27C81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7" y="3185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37" name="Freeform 51">
                <a:extLst>
                  <a:ext uri="{FF2B5EF4-FFF2-40B4-BE49-F238E27FC236}">
                    <a16:creationId xmlns:a16="http://schemas.microsoft.com/office/drawing/2014/main" id="{000BF643-AA85-4257-8515-12258369D8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9" y="3191"/>
                <a:ext cx="34" cy="8"/>
              </a:xfrm>
              <a:custGeom>
                <a:avLst/>
                <a:gdLst>
                  <a:gd name="T0" fmla="*/ 3566126 w 21"/>
                  <a:gd name="T1" fmla="*/ 8457 h 6"/>
                  <a:gd name="T2" fmla="*/ 3566126 w 21"/>
                  <a:gd name="T3" fmla="*/ 0 h 6"/>
                  <a:gd name="T4" fmla="*/ 0 w 21"/>
                  <a:gd name="T5" fmla="*/ 2759 h 6"/>
                  <a:gd name="T6" fmla="*/ 0 w 21"/>
                  <a:gd name="T7" fmla="*/ 8457 h 6"/>
                  <a:gd name="T8" fmla="*/ 3566126 w 21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38" name="Freeform 52">
                <a:extLst>
                  <a:ext uri="{FF2B5EF4-FFF2-40B4-BE49-F238E27FC236}">
                    <a16:creationId xmlns:a16="http://schemas.microsoft.com/office/drawing/2014/main" id="{EE53B7FC-B678-4D01-8319-CDEC25E11D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3193"/>
                <a:ext cx="34" cy="10"/>
              </a:xfrm>
              <a:custGeom>
                <a:avLst/>
                <a:gdLst>
                  <a:gd name="T0" fmla="*/ 3566126 w 21"/>
                  <a:gd name="T1" fmla="*/ 36073 h 7"/>
                  <a:gd name="T2" fmla="*/ 3566126 w 21"/>
                  <a:gd name="T3" fmla="*/ 0 h 7"/>
                  <a:gd name="T4" fmla="*/ 0 w 21"/>
                  <a:gd name="T5" fmla="*/ 16839 h 7"/>
                  <a:gd name="T6" fmla="*/ 0 w 21"/>
                  <a:gd name="T7" fmla="*/ 51533 h 7"/>
                  <a:gd name="T8" fmla="*/ 3566126 w 21"/>
                  <a:gd name="T9" fmla="*/ 36073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21" y="5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39" name="Rectangle 53">
                <a:extLst>
                  <a:ext uri="{FF2B5EF4-FFF2-40B4-BE49-F238E27FC236}">
                    <a16:creationId xmlns:a16="http://schemas.microsoft.com/office/drawing/2014/main" id="{E228C84A-429D-442F-9543-E3D200548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1" y="3199"/>
                <a:ext cx="3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840" name="Freeform 54">
                <a:extLst>
                  <a:ext uri="{FF2B5EF4-FFF2-40B4-BE49-F238E27FC236}">
                    <a16:creationId xmlns:a16="http://schemas.microsoft.com/office/drawing/2014/main" id="{FA3BB0FF-F533-4CF2-A3F9-090B3D136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7" y="3200"/>
                <a:ext cx="19" cy="8"/>
              </a:xfrm>
              <a:custGeom>
                <a:avLst/>
                <a:gdLst>
                  <a:gd name="T0" fmla="*/ 1146834 w 12"/>
                  <a:gd name="T1" fmla="*/ 8457 h 6"/>
                  <a:gd name="T2" fmla="*/ 1146834 w 12"/>
                  <a:gd name="T3" fmla="*/ 0 h 6"/>
                  <a:gd name="T4" fmla="*/ 0 w 12"/>
                  <a:gd name="T5" fmla="*/ 2759 h 6"/>
                  <a:gd name="T6" fmla="*/ 0 w 12"/>
                  <a:gd name="T7" fmla="*/ 8457 h 6"/>
                  <a:gd name="T8" fmla="*/ 1146834 w 12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6"/>
                  <a:gd name="T17" fmla="*/ 12 w 12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6">
                    <a:moveTo>
                      <a:pt x="12" y="6"/>
                    </a:moveTo>
                    <a:lnTo>
                      <a:pt x="1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41" name="Freeform 55">
                <a:extLst>
                  <a:ext uri="{FF2B5EF4-FFF2-40B4-BE49-F238E27FC236}">
                    <a16:creationId xmlns:a16="http://schemas.microsoft.com/office/drawing/2014/main" id="{0134175C-AA69-4D85-A76B-6C92689D5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3180"/>
                <a:ext cx="65" cy="47"/>
              </a:xfrm>
              <a:custGeom>
                <a:avLst/>
                <a:gdLst>
                  <a:gd name="T0" fmla="*/ 7122988 w 40"/>
                  <a:gd name="T1" fmla="*/ 0 h 35"/>
                  <a:gd name="T2" fmla="*/ 5912806 w 40"/>
                  <a:gd name="T3" fmla="*/ 30757 h 35"/>
                  <a:gd name="T4" fmla="*/ 7467231 w 40"/>
                  <a:gd name="T5" fmla="*/ 55463 h 35"/>
                  <a:gd name="T6" fmla="*/ 0 w 40"/>
                  <a:gd name="T7" fmla="*/ 32977 h 35"/>
                  <a:gd name="T8" fmla="*/ 7122988 w 40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35"/>
                  <a:gd name="T17" fmla="*/ 40 w 40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35">
                    <a:moveTo>
                      <a:pt x="38" y="0"/>
                    </a:moveTo>
                    <a:lnTo>
                      <a:pt x="32" y="19"/>
                    </a:lnTo>
                    <a:lnTo>
                      <a:pt x="40" y="35"/>
                    </a:lnTo>
                    <a:lnTo>
                      <a:pt x="0" y="2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42" name="Rectangle 56">
                <a:extLst>
                  <a:ext uri="{FF2B5EF4-FFF2-40B4-BE49-F238E27FC236}">
                    <a16:creationId xmlns:a16="http://schemas.microsoft.com/office/drawing/2014/main" id="{D953417D-9532-413C-9B87-1CE31DCA2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044"/>
                <a:ext cx="24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843" name="Rectangle 57">
                <a:extLst>
                  <a:ext uri="{FF2B5EF4-FFF2-40B4-BE49-F238E27FC236}">
                    <a16:creationId xmlns:a16="http://schemas.microsoft.com/office/drawing/2014/main" id="{D50F7D4D-9407-43BB-AC78-D640B9C4E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023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Data</a:t>
                </a:r>
                <a:endParaRPr lang="en-US" altLang="en-US" sz="2700" b="1"/>
              </a:p>
            </p:txBody>
          </p:sp>
        </p:grpSp>
        <p:grpSp>
          <p:nvGrpSpPr>
            <p:cNvPr id="29709" name="Group 58">
              <a:extLst>
                <a:ext uri="{FF2B5EF4-FFF2-40B4-BE49-F238E27FC236}">
                  <a16:creationId xmlns:a16="http://schemas.microsoft.com/office/drawing/2014/main" id="{F60AB94A-E92B-48EA-A9EE-F748191957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4743" y="3525504"/>
              <a:ext cx="1790700" cy="246062"/>
              <a:chOff x="2046" y="3423"/>
              <a:chExt cx="1505" cy="206"/>
            </a:xfrm>
          </p:grpSpPr>
          <p:sp>
            <p:nvSpPr>
              <p:cNvPr id="29793" name="Rectangle 59">
                <a:extLst>
                  <a:ext uri="{FF2B5EF4-FFF2-40B4-BE49-F238E27FC236}">
                    <a16:creationId xmlns:a16="http://schemas.microsoft.com/office/drawing/2014/main" id="{D4CDD229-F626-42E9-B4F7-FFC71F74D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" y="3559"/>
                <a:ext cx="21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94" name="Freeform 60">
                <a:extLst>
                  <a:ext uri="{FF2B5EF4-FFF2-40B4-BE49-F238E27FC236}">
                    <a16:creationId xmlns:a16="http://schemas.microsoft.com/office/drawing/2014/main" id="{39304E0C-28C9-4DED-A40A-9286C69E44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6" y="3517"/>
                <a:ext cx="34" cy="10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49094 h 7"/>
                  <a:gd name="T4" fmla="*/ 3566126 w 21"/>
                  <a:gd name="T5" fmla="*/ 51533 h 7"/>
                  <a:gd name="T6" fmla="*/ 3566126 w 21"/>
                  <a:gd name="T7" fmla="*/ 16839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6"/>
                    </a:lnTo>
                    <a:lnTo>
                      <a:pt x="21" y="7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5" name="Freeform 61">
                <a:extLst>
                  <a:ext uri="{FF2B5EF4-FFF2-40B4-BE49-F238E27FC236}">
                    <a16:creationId xmlns:a16="http://schemas.microsoft.com/office/drawing/2014/main" id="{7E69E358-392F-4614-B8E5-BDC60FA2D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5" y="3523"/>
                <a:ext cx="34" cy="9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1549 h 7"/>
                  <a:gd name="T4" fmla="*/ 3566126 w 21"/>
                  <a:gd name="T5" fmla="*/ 3664 h 7"/>
                  <a:gd name="T6" fmla="*/ 3566126 w 21"/>
                  <a:gd name="T7" fmla="*/ 1205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3"/>
                    </a:lnTo>
                    <a:lnTo>
                      <a:pt x="21" y="7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6" name="Freeform 62">
                <a:extLst>
                  <a:ext uri="{FF2B5EF4-FFF2-40B4-BE49-F238E27FC236}">
                    <a16:creationId xmlns:a16="http://schemas.microsoft.com/office/drawing/2014/main" id="{CE75ED57-118A-4718-B582-D09CB8EE7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3" y="3526"/>
                <a:ext cx="34" cy="9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2561 h 7"/>
                  <a:gd name="T4" fmla="*/ 3566126 w 21"/>
                  <a:gd name="T5" fmla="*/ 3664 h 7"/>
                  <a:gd name="T6" fmla="*/ 3566126 w 21"/>
                  <a:gd name="T7" fmla="*/ 1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5"/>
                    </a:lnTo>
                    <a:lnTo>
                      <a:pt x="21" y="7"/>
                    </a:lnTo>
                    <a:lnTo>
                      <a:pt x="2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7" name="Freeform 63">
                <a:extLst>
                  <a:ext uri="{FF2B5EF4-FFF2-40B4-BE49-F238E27FC236}">
                    <a16:creationId xmlns:a16="http://schemas.microsoft.com/office/drawing/2014/main" id="{B972FE31-6B4A-48BE-AB4D-5FAE1938E1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1" y="3530"/>
                <a:ext cx="36" cy="10"/>
              </a:xfrm>
              <a:custGeom>
                <a:avLst/>
                <a:gdLst>
                  <a:gd name="T0" fmla="*/ 0 w 22"/>
                  <a:gd name="T1" fmla="*/ 0 h 8"/>
                  <a:gd name="T2" fmla="*/ 0 w 22"/>
                  <a:gd name="T3" fmla="*/ 1454 h 8"/>
                  <a:gd name="T4" fmla="*/ 4918199 w 22"/>
                  <a:gd name="T5" fmla="*/ 2091 h 8"/>
                  <a:gd name="T6" fmla="*/ 4918199 w 22"/>
                  <a:gd name="T7" fmla="*/ 661 h 8"/>
                  <a:gd name="T8" fmla="*/ 0 w 22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8"/>
                  <a:gd name="T17" fmla="*/ 22 w 22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8">
                    <a:moveTo>
                      <a:pt x="0" y="0"/>
                    </a:moveTo>
                    <a:lnTo>
                      <a:pt x="0" y="6"/>
                    </a:lnTo>
                    <a:lnTo>
                      <a:pt x="22" y="8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8" name="Freeform 64">
                <a:extLst>
                  <a:ext uri="{FF2B5EF4-FFF2-40B4-BE49-F238E27FC236}">
                    <a16:creationId xmlns:a16="http://schemas.microsoft.com/office/drawing/2014/main" id="{65005255-DC5E-4D35-BFCC-34304AF72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" y="3535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4905 h 6"/>
                  <a:gd name="T4" fmla="*/ 3566126 w 21"/>
                  <a:gd name="T5" fmla="*/ 8457 h 6"/>
                  <a:gd name="T6" fmla="*/ 3566126 w 21"/>
                  <a:gd name="T7" fmla="*/ 0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4"/>
                    </a:lnTo>
                    <a:lnTo>
                      <a:pt x="21" y="6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9" name="Freeform 65">
                <a:extLst>
                  <a:ext uri="{FF2B5EF4-FFF2-40B4-BE49-F238E27FC236}">
                    <a16:creationId xmlns:a16="http://schemas.microsoft.com/office/drawing/2014/main" id="{5F1BF0B5-8692-41F2-9454-554C8B912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" y="3538"/>
                <a:ext cx="34" cy="11"/>
              </a:xfrm>
              <a:custGeom>
                <a:avLst/>
                <a:gdLst>
                  <a:gd name="T0" fmla="*/ 0 w 21"/>
                  <a:gd name="T1" fmla="*/ 0 h 8"/>
                  <a:gd name="T2" fmla="*/ 0 w 21"/>
                  <a:gd name="T3" fmla="*/ 17080 h 8"/>
                  <a:gd name="T4" fmla="*/ 3566126 w 21"/>
                  <a:gd name="T5" fmla="*/ 23485 h 8"/>
                  <a:gd name="T6" fmla="*/ 3566126 w 21"/>
                  <a:gd name="T7" fmla="*/ 6570 h 8"/>
                  <a:gd name="T8" fmla="*/ 0 w 21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0" y="0"/>
                    </a:moveTo>
                    <a:lnTo>
                      <a:pt x="0" y="6"/>
                    </a:lnTo>
                    <a:lnTo>
                      <a:pt x="21" y="8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0" name="Freeform 66">
                <a:extLst>
                  <a:ext uri="{FF2B5EF4-FFF2-40B4-BE49-F238E27FC236}">
                    <a16:creationId xmlns:a16="http://schemas.microsoft.com/office/drawing/2014/main" id="{02B0F028-C907-4449-86BA-98BA6F4B5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8" y="3543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4905 h 6"/>
                  <a:gd name="T4" fmla="*/ 3566126 w 21"/>
                  <a:gd name="T5" fmla="*/ 8457 h 6"/>
                  <a:gd name="T6" fmla="*/ 3566126 w 21"/>
                  <a:gd name="T7" fmla="*/ 0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4"/>
                    </a:lnTo>
                    <a:lnTo>
                      <a:pt x="21" y="6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1" name="Freeform 67">
                <a:extLst>
                  <a:ext uri="{FF2B5EF4-FFF2-40B4-BE49-F238E27FC236}">
                    <a16:creationId xmlns:a16="http://schemas.microsoft.com/office/drawing/2014/main" id="{09729A27-FAE7-4CB4-937E-A82AB5EB1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6" y="3546"/>
                <a:ext cx="36" cy="8"/>
              </a:xfrm>
              <a:custGeom>
                <a:avLst/>
                <a:gdLst>
                  <a:gd name="T0" fmla="*/ 0 w 22"/>
                  <a:gd name="T1" fmla="*/ 0 h 6"/>
                  <a:gd name="T2" fmla="*/ 0 w 22"/>
                  <a:gd name="T3" fmla="*/ 8457 h 6"/>
                  <a:gd name="T4" fmla="*/ 4918199 w 22"/>
                  <a:gd name="T5" fmla="*/ 8457 h 6"/>
                  <a:gd name="T6" fmla="*/ 4918199 w 22"/>
                  <a:gd name="T7" fmla="*/ 2759 h 6"/>
                  <a:gd name="T8" fmla="*/ 0 w 22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6"/>
                  <a:gd name="T17" fmla="*/ 22 w 22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6">
                    <a:moveTo>
                      <a:pt x="0" y="0"/>
                    </a:moveTo>
                    <a:lnTo>
                      <a:pt x="0" y="6"/>
                    </a:lnTo>
                    <a:lnTo>
                      <a:pt x="22" y="6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2" name="Freeform 68">
                <a:extLst>
                  <a:ext uri="{FF2B5EF4-FFF2-40B4-BE49-F238E27FC236}">
                    <a16:creationId xmlns:a16="http://schemas.microsoft.com/office/drawing/2014/main" id="{2EBDA147-FB32-4759-8E44-C49616B9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5" y="3554"/>
                <a:ext cx="34" cy="10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36073 h 7"/>
                  <a:gd name="T4" fmla="*/ 3566126 w 21"/>
                  <a:gd name="T5" fmla="*/ 51533 h 7"/>
                  <a:gd name="T6" fmla="*/ 3566126 w 21"/>
                  <a:gd name="T7" fmla="*/ 16839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5"/>
                    </a:lnTo>
                    <a:lnTo>
                      <a:pt x="21" y="7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3" name="Freeform 69">
                <a:extLst>
                  <a:ext uri="{FF2B5EF4-FFF2-40B4-BE49-F238E27FC236}">
                    <a16:creationId xmlns:a16="http://schemas.microsoft.com/office/drawing/2014/main" id="{D6B2D2FF-5F41-4DF6-A265-0B8A1BE8A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" y="3558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8457 h 6"/>
                  <a:gd name="T4" fmla="*/ 3566126 w 21"/>
                  <a:gd name="T5" fmla="*/ 8457 h 6"/>
                  <a:gd name="T6" fmla="*/ 3566126 w 21"/>
                  <a:gd name="T7" fmla="*/ 2759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6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4" name="Freeform 70">
                <a:extLst>
                  <a:ext uri="{FF2B5EF4-FFF2-40B4-BE49-F238E27FC236}">
                    <a16:creationId xmlns:a16="http://schemas.microsoft.com/office/drawing/2014/main" id="{210ABB2A-8B62-45AE-8E82-B3DFCE05F6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1" y="3561"/>
                <a:ext cx="34" cy="11"/>
              </a:xfrm>
              <a:custGeom>
                <a:avLst/>
                <a:gdLst>
                  <a:gd name="T0" fmla="*/ 0 w 21"/>
                  <a:gd name="T1" fmla="*/ 0 h 8"/>
                  <a:gd name="T2" fmla="*/ 0 w 21"/>
                  <a:gd name="T3" fmla="*/ 17080 h 8"/>
                  <a:gd name="T4" fmla="*/ 3566126 w 21"/>
                  <a:gd name="T5" fmla="*/ 23485 h 8"/>
                  <a:gd name="T6" fmla="*/ 3566126 w 21"/>
                  <a:gd name="T7" fmla="*/ 6570 h 8"/>
                  <a:gd name="T8" fmla="*/ 0 w 21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0" y="0"/>
                    </a:moveTo>
                    <a:lnTo>
                      <a:pt x="0" y="6"/>
                    </a:lnTo>
                    <a:lnTo>
                      <a:pt x="21" y="8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5" name="Freeform 71">
                <a:extLst>
                  <a:ext uri="{FF2B5EF4-FFF2-40B4-BE49-F238E27FC236}">
                    <a16:creationId xmlns:a16="http://schemas.microsoft.com/office/drawing/2014/main" id="{3577313E-5F17-4654-8929-0025E3F827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1" y="3566"/>
                <a:ext cx="34" cy="9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160064 h 6"/>
                  <a:gd name="T4" fmla="*/ 3566126 w 21"/>
                  <a:gd name="T5" fmla="*/ 160064 h 6"/>
                  <a:gd name="T6" fmla="*/ 3566126 w 21"/>
                  <a:gd name="T7" fmla="*/ 59502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6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6" name="Freeform 72">
                <a:extLst>
                  <a:ext uri="{FF2B5EF4-FFF2-40B4-BE49-F238E27FC236}">
                    <a16:creationId xmlns:a16="http://schemas.microsoft.com/office/drawing/2014/main" id="{02542508-3845-41A0-B590-45F244993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3" y="3572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4905 h 6"/>
                  <a:gd name="T4" fmla="*/ 3566126 w 21"/>
                  <a:gd name="T5" fmla="*/ 8457 h 6"/>
                  <a:gd name="T6" fmla="*/ 3566126 w 21"/>
                  <a:gd name="T7" fmla="*/ 0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4"/>
                    </a:lnTo>
                    <a:lnTo>
                      <a:pt x="21" y="6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7" name="Freeform 73">
                <a:extLst>
                  <a:ext uri="{FF2B5EF4-FFF2-40B4-BE49-F238E27FC236}">
                    <a16:creationId xmlns:a16="http://schemas.microsoft.com/office/drawing/2014/main" id="{CA0B7485-FF08-4446-B0E4-1EB2370CF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1" y="3575"/>
                <a:ext cx="31" cy="10"/>
              </a:xfrm>
              <a:custGeom>
                <a:avLst/>
                <a:gdLst>
                  <a:gd name="T0" fmla="*/ 0 w 19"/>
                  <a:gd name="T1" fmla="*/ 0 h 8"/>
                  <a:gd name="T2" fmla="*/ 0 w 19"/>
                  <a:gd name="T3" fmla="*/ 930 h 8"/>
                  <a:gd name="T4" fmla="*/ 3933182 w 19"/>
                  <a:gd name="T5" fmla="*/ 2091 h 8"/>
                  <a:gd name="T6" fmla="*/ 3933182 w 19"/>
                  <a:gd name="T7" fmla="*/ 661 h 8"/>
                  <a:gd name="T8" fmla="*/ 0 w 19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8"/>
                  <a:gd name="T17" fmla="*/ 19 w 19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8">
                    <a:moveTo>
                      <a:pt x="0" y="0"/>
                    </a:moveTo>
                    <a:lnTo>
                      <a:pt x="0" y="4"/>
                    </a:lnTo>
                    <a:lnTo>
                      <a:pt x="19" y="8"/>
                    </a:lnTo>
                    <a:lnTo>
                      <a:pt x="19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8" name="Freeform 74">
                <a:extLst>
                  <a:ext uri="{FF2B5EF4-FFF2-40B4-BE49-F238E27FC236}">
                    <a16:creationId xmlns:a16="http://schemas.microsoft.com/office/drawing/2014/main" id="{2C52F100-BB82-423A-8342-00790A7C8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6" y="3577"/>
                <a:ext cx="38" cy="11"/>
              </a:xfrm>
              <a:custGeom>
                <a:avLst/>
                <a:gdLst>
                  <a:gd name="T0" fmla="*/ 0 w 23"/>
                  <a:gd name="T1" fmla="*/ 0 h 8"/>
                  <a:gd name="T2" fmla="*/ 0 w 23"/>
                  <a:gd name="T3" fmla="*/ 17080 h 8"/>
                  <a:gd name="T4" fmla="*/ 6518827 w 23"/>
                  <a:gd name="T5" fmla="*/ 23485 h 8"/>
                  <a:gd name="T6" fmla="*/ 6518827 w 23"/>
                  <a:gd name="T7" fmla="*/ 6570 h 8"/>
                  <a:gd name="T8" fmla="*/ 0 w 2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8"/>
                  <a:gd name="T17" fmla="*/ 23 w 2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8">
                    <a:moveTo>
                      <a:pt x="0" y="0"/>
                    </a:moveTo>
                    <a:lnTo>
                      <a:pt x="0" y="6"/>
                    </a:lnTo>
                    <a:lnTo>
                      <a:pt x="23" y="8"/>
                    </a:lnTo>
                    <a:lnTo>
                      <a:pt x="2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9" name="Freeform 75">
                <a:extLst>
                  <a:ext uri="{FF2B5EF4-FFF2-40B4-BE49-F238E27FC236}">
                    <a16:creationId xmlns:a16="http://schemas.microsoft.com/office/drawing/2014/main" id="{BA48ADD4-B7C8-488B-94B8-0E148A0EA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8" y="3583"/>
                <a:ext cx="36" cy="9"/>
              </a:xfrm>
              <a:custGeom>
                <a:avLst/>
                <a:gdLst>
                  <a:gd name="T0" fmla="*/ 0 w 22"/>
                  <a:gd name="T1" fmla="*/ 0 h 7"/>
                  <a:gd name="T2" fmla="*/ 0 w 22"/>
                  <a:gd name="T3" fmla="*/ 3293 h 7"/>
                  <a:gd name="T4" fmla="*/ 4918199 w 22"/>
                  <a:gd name="T5" fmla="*/ 3664 h 7"/>
                  <a:gd name="T6" fmla="*/ 4918199 w 22"/>
                  <a:gd name="T7" fmla="*/ 1205 h 7"/>
                  <a:gd name="T8" fmla="*/ 0 w 22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7"/>
                  <a:gd name="T17" fmla="*/ 22 w 22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7">
                    <a:moveTo>
                      <a:pt x="0" y="0"/>
                    </a:moveTo>
                    <a:lnTo>
                      <a:pt x="0" y="6"/>
                    </a:lnTo>
                    <a:lnTo>
                      <a:pt x="22" y="7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10" name="Freeform 76">
                <a:extLst>
                  <a:ext uri="{FF2B5EF4-FFF2-40B4-BE49-F238E27FC236}">
                    <a16:creationId xmlns:a16="http://schemas.microsoft.com/office/drawing/2014/main" id="{16F18F83-EDCB-4C72-9297-AA2445DDB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8" y="3588"/>
                <a:ext cx="34" cy="7"/>
              </a:xfrm>
              <a:custGeom>
                <a:avLst/>
                <a:gdLst>
                  <a:gd name="T0" fmla="*/ 0 w 21"/>
                  <a:gd name="T1" fmla="*/ 0 h 5"/>
                  <a:gd name="T2" fmla="*/ 0 w 21"/>
                  <a:gd name="T3" fmla="*/ 12464 h 5"/>
                  <a:gd name="T4" fmla="*/ 3566126 w 21"/>
                  <a:gd name="T5" fmla="*/ 23398 h 5"/>
                  <a:gd name="T6" fmla="*/ 3566126 w 21"/>
                  <a:gd name="T7" fmla="*/ 0 h 5"/>
                  <a:gd name="T8" fmla="*/ 0 w 21"/>
                  <a:gd name="T9" fmla="*/ 0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5"/>
                  <a:gd name="T17" fmla="*/ 21 w 2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5">
                    <a:moveTo>
                      <a:pt x="0" y="0"/>
                    </a:moveTo>
                    <a:lnTo>
                      <a:pt x="0" y="3"/>
                    </a:lnTo>
                    <a:lnTo>
                      <a:pt x="21" y="5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11" name="Freeform 77">
                <a:extLst>
                  <a:ext uri="{FF2B5EF4-FFF2-40B4-BE49-F238E27FC236}">
                    <a16:creationId xmlns:a16="http://schemas.microsoft.com/office/drawing/2014/main" id="{BFB586E7-5EBB-411A-9EBC-8AA5CE1AC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6" y="3591"/>
                <a:ext cx="34" cy="9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2561 h 7"/>
                  <a:gd name="T4" fmla="*/ 3566126 w 21"/>
                  <a:gd name="T5" fmla="*/ 3664 h 7"/>
                  <a:gd name="T6" fmla="*/ 3566126 w 21"/>
                  <a:gd name="T7" fmla="*/ 1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5"/>
                    </a:lnTo>
                    <a:lnTo>
                      <a:pt x="21" y="7"/>
                    </a:lnTo>
                    <a:lnTo>
                      <a:pt x="2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12" name="Freeform 78">
                <a:extLst>
                  <a:ext uri="{FF2B5EF4-FFF2-40B4-BE49-F238E27FC236}">
                    <a16:creationId xmlns:a16="http://schemas.microsoft.com/office/drawing/2014/main" id="{826E771B-CE95-4330-B212-835E838D0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" y="3595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8457 h 6"/>
                  <a:gd name="T4" fmla="*/ 3566126 w 21"/>
                  <a:gd name="T5" fmla="*/ 8457 h 6"/>
                  <a:gd name="T6" fmla="*/ 3566126 w 21"/>
                  <a:gd name="T7" fmla="*/ 2759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6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13" name="Freeform 79">
                <a:extLst>
                  <a:ext uri="{FF2B5EF4-FFF2-40B4-BE49-F238E27FC236}">
                    <a16:creationId xmlns:a16="http://schemas.microsoft.com/office/drawing/2014/main" id="{EE07B6F9-EA5D-45D3-8F9E-664AB22125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3" y="3598"/>
                <a:ext cx="36" cy="11"/>
              </a:xfrm>
              <a:custGeom>
                <a:avLst/>
                <a:gdLst>
                  <a:gd name="T0" fmla="*/ 0 w 22"/>
                  <a:gd name="T1" fmla="*/ 0 h 8"/>
                  <a:gd name="T2" fmla="*/ 0 w 22"/>
                  <a:gd name="T3" fmla="*/ 17080 h 8"/>
                  <a:gd name="T4" fmla="*/ 4918199 w 22"/>
                  <a:gd name="T5" fmla="*/ 23485 h 8"/>
                  <a:gd name="T6" fmla="*/ 4918199 w 22"/>
                  <a:gd name="T7" fmla="*/ 6570 h 8"/>
                  <a:gd name="T8" fmla="*/ 0 w 22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8"/>
                  <a:gd name="T17" fmla="*/ 22 w 22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8">
                    <a:moveTo>
                      <a:pt x="0" y="0"/>
                    </a:moveTo>
                    <a:lnTo>
                      <a:pt x="0" y="6"/>
                    </a:lnTo>
                    <a:lnTo>
                      <a:pt x="22" y="8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14" name="Rectangle 80">
                <a:extLst>
                  <a:ext uri="{FF2B5EF4-FFF2-40B4-BE49-F238E27FC236}">
                    <a16:creationId xmlns:a16="http://schemas.microsoft.com/office/drawing/2014/main" id="{2EF8F491-0312-427B-9F93-E843780A9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3" y="3603"/>
                <a:ext cx="1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815" name="Freeform 81">
                <a:extLst>
                  <a:ext uri="{FF2B5EF4-FFF2-40B4-BE49-F238E27FC236}">
                    <a16:creationId xmlns:a16="http://schemas.microsoft.com/office/drawing/2014/main" id="{07E79928-BE2A-42A7-8775-2E33875B6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6" y="3583"/>
                <a:ext cx="65" cy="46"/>
              </a:xfrm>
              <a:custGeom>
                <a:avLst/>
                <a:gdLst>
                  <a:gd name="T0" fmla="*/ 0 w 40"/>
                  <a:gd name="T1" fmla="*/ 64729 h 34"/>
                  <a:gd name="T2" fmla="*/ 1126276 w 40"/>
                  <a:gd name="T3" fmla="*/ 32534 h 34"/>
                  <a:gd name="T4" fmla="*/ 343860 w 40"/>
                  <a:gd name="T5" fmla="*/ 0 h 34"/>
                  <a:gd name="T6" fmla="*/ 7467231 w 40"/>
                  <a:gd name="T7" fmla="*/ 36761 h 34"/>
                  <a:gd name="T8" fmla="*/ 0 w 40"/>
                  <a:gd name="T9" fmla="*/ 64729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34"/>
                  <a:gd name="T17" fmla="*/ 40 w 40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34">
                    <a:moveTo>
                      <a:pt x="0" y="34"/>
                    </a:moveTo>
                    <a:lnTo>
                      <a:pt x="6" y="17"/>
                    </a:lnTo>
                    <a:lnTo>
                      <a:pt x="2" y="0"/>
                    </a:lnTo>
                    <a:lnTo>
                      <a:pt x="40" y="19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16" name="Rectangle 82">
                <a:extLst>
                  <a:ext uri="{FF2B5EF4-FFF2-40B4-BE49-F238E27FC236}">
                    <a16:creationId xmlns:a16="http://schemas.microsoft.com/office/drawing/2014/main" id="{D734910F-A9D6-4E38-A71D-DF6EEEDA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444"/>
                <a:ext cx="243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817" name="Rectangle 83">
                <a:extLst>
                  <a:ext uri="{FF2B5EF4-FFF2-40B4-BE49-F238E27FC236}">
                    <a16:creationId xmlns:a16="http://schemas.microsoft.com/office/drawing/2014/main" id="{9ADBB68C-955A-4CB9-8535-FCA2609BD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423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Data</a:t>
                </a:r>
                <a:endParaRPr lang="en-US" altLang="en-US" sz="2700" b="1"/>
              </a:p>
            </p:txBody>
          </p:sp>
        </p:grpSp>
        <p:sp>
          <p:nvSpPr>
            <p:cNvPr id="29710" name="Rectangle 84">
              <a:extLst>
                <a:ext uri="{FF2B5EF4-FFF2-40B4-BE49-F238E27FC236}">
                  <a16:creationId xmlns:a16="http://schemas.microsoft.com/office/drawing/2014/main" id="{EEBE4FC0-C04B-47D2-B410-3215A69C4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55" y="602913"/>
              <a:ext cx="56197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8687" name="Rectangle 85">
              <a:extLst>
                <a:ext uri="{FF2B5EF4-FFF2-40B4-BE49-F238E27FC236}">
                  <a16:creationId xmlns:a16="http://schemas.microsoft.com/office/drawing/2014/main" id="{38364D13-0B3C-495A-B64B-259A18F0D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430" y="536583"/>
              <a:ext cx="509587" cy="207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>
                  <a:solidFill>
                    <a:schemeClr val="tx2"/>
                  </a:solidFill>
                </a:rPr>
                <a:t>Server</a:t>
              </a:r>
              <a:endParaRPr lang="en-US" altLang="x-none" sz="2100" b="1">
                <a:solidFill>
                  <a:schemeClr val="tx2"/>
                </a:solidFill>
              </a:endParaRPr>
            </a:p>
          </p:txBody>
        </p:sp>
        <p:sp>
          <p:nvSpPr>
            <p:cNvPr id="29712" name="Rectangle 86">
              <a:extLst>
                <a:ext uri="{FF2B5EF4-FFF2-40B4-BE49-F238E27FC236}">
                  <a16:creationId xmlns:a16="http://schemas.microsoft.com/office/drawing/2014/main" id="{42F28C41-1457-4E74-892A-9BF011297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3880" y="1944353"/>
              <a:ext cx="53022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8689" name="Rectangle 87">
              <a:extLst>
                <a:ext uri="{FF2B5EF4-FFF2-40B4-BE49-F238E27FC236}">
                  <a16:creationId xmlns:a16="http://schemas.microsoft.com/office/drawing/2014/main" id="{3915FE52-0D2F-40C4-95D8-98DF212D9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3880" y="1850912"/>
              <a:ext cx="441325" cy="207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>
                  <a:solidFill>
                    <a:schemeClr val="tx2"/>
                  </a:solidFill>
                </a:rPr>
                <a:t>Client</a:t>
              </a:r>
              <a:endParaRPr lang="en-US" altLang="x-none" sz="2100" b="1">
                <a:solidFill>
                  <a:schemeClr val="tx2"/>
                </a:solidFill>
              </a:endParaRPr>
            </a:p>
          </p:txBody>
        </p:sp>
        <p:grpSp>
          <p:nvGrpSpPr>
            <p:cNvPr id="29714" name="Group 88">
              <a:extLst>
                <a:ext uri="{FF2B5EF4-FFF2-40B4-BE49-F238E27FC236}">
                  <a16:creationId xmlns:a16="http://schemas.microsoft.com/office/drawing/2014/main" id="{531B8AA7-A32B-468E-935C-7F35C4DDA2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768" y="1503027"/>
              <a:ext cx="919162" cy="401637"/>
              <a:chOff x="1255" y="1724"/>
              <a:chExt cx="772" cy="337"/>
            </a:xfrm>
          </p:grpSpPr>
          <p:sp>
            <p:nvSpPr>
              <p:cNvPr id="29788" name="Rectangle 89">
                <a:extLst>
                  <a:ext uri="{FF2B5EF4-FFF2-40B4-BE49-F238E27FC236}">
                    <a16:creationId xmlns:a16="http://schemas.microsoft.com/office/drawing/2014/main" id="{A7E71667-B587-4F40-8AD5-AF7EC0E68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1902"/>
                <a:ext cx="710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89" name="Rectangle 90">
                <a:extLst>
                  <a:ext uri="{FF2B5EF4-FFF2-40B4-BE49-F238E27FC236}">
                    <a16:creationId xmlns:a16="http://schemas.microsoft.com/office/drawing/2014/main" id="{0342140C-75B9-40CE-93BF-B62AEE568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1899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listen()</a:t>
                </a:r>
                <a:endParaRPr lang="en-US" altLang="en-US" sz="2400" b="1"/>
              </a:p>
            </p:txBody>
          </p:sp>
          <p:sp>
            <p:nvSpPr>
              <p:cNvPr id="29790" name="Rectangle 91">
                <a:extLst>
                  <a:ext uri="{FF2B5EF4-FFF2-40B4-BE49-F238E27FC236}">
                    <a16:creationId xmlns:a16="http://schemas.microsoft.com/office/drawing/2014/main" id="{CFDBFE96-3C65-4153-96A4-A64F3DB80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1837"/>
                <a:ext cx="710" cy="22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91" name="Line 92">
                <a:extLst>
                  <a:ext uri="{FF2B5EF4-FFF2-40B4-BE49-F238E27FC236}">
                    <a16:creationId xmlns:a16="http://schemas.microsoft.com/office/drawing/2014/main" id="{26CC680A-2798-46B6-8A38-438D1E0C2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172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2" name="Freeform 93">
                <a:extLst>
                  <a:ext uri="{FF2B5EF4-FFF2-40B4-BE49-F238E27FC236}">
                    <a16:creationId xmlns:a16="http://schemas.microsoft.com/office/drawing/2014/main" id="{3909A49D-C905-4B9D-90D8-709CE7C1B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" y="1789"/>
                <a:ext cx="55" cy="52"/>
              </a:xfrm>
              <a:custGeom>
                <a:avLst/>
                <a:gdLst>
                  <a:gd name="T0" fmla="*/ 0 w 34"/>
                  <a:gd name="T1" fmla="*/ 0 h 38"/>
                  <a:gd name="T2" fmla="*/ 2803536 w 34"/>
                  <a:gd name="T3" fmla="*/ 15562 h 38"/>
                  <a:gd name="T4" fmla="*/ 5678852 w 34"/>
                  <a:gd name="T5" fmla="*/ 0 h 38"/>
                  <a:gd name="T6" fmla="*/ 2803536 w 34"/>
                  <a:gd name="T7" fmla="*/ 96560 h 38"/>
                  <a:gd name="T8" fmla="*/ 0 w 34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38"/>
                  <a:gd name="T17" fmla="*/ 34 w 34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38">
                    <a:moveTo>
                      <a:pt x="0" y="0"/>
                    </a:moveTo>
                    <a:lnTo>
                      <a:pt x="17" y="6"/>
                    </a:lnTo>
                    <a:lnTo>
                      <a:pt x="34" y="0"/>
                    </a:lnTo>
                    <a:lnTo>
                      <a:pt x="17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15" name="Group 94">
              <a:extLst>
                <a:ext uri="{FF2B5EF4-FFF2-40B4-BE49-F238E27FC236}">
                  <a16:creationId xmlns:a16="http://schemas.microsoft.com/office/drawing/2014/main" id="{9E1A7231-E45A-401C-8AB8-D999E8CFC4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768" y="1915777"/>
              <a:ext cx="919162" cy="412750"/>
              <a:chOff x="1255" y="2071"/>
              <a:chExt cx="772" cy="346"/>
            </a:xfrm>
          </p:grpSpPr>
          <p:sp>
            <p:nvSpPr>
              <p:cNvPr id="29783" name="Line 95">
                <a:extLst>
                  <a:ext uri="{FF2B5EF4-FFF2-40B4-BE49-F238E27FC236}">
                    <a16:creationId xmlns:a16="http://schemas.microsoft.com/office/drawing/2014/main" id="{289A9FF5-A545-4B13-85B9-4858067B8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2071"/>
                <a:ext cx="2" cy="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4" name="Freeform 96">
                <a:extLst>
                  <a:ext uri="{FF2B5EF4-FFF2-40B4-BE49-F238E27FC236}">
                    <a16:creationId xmlns:a16="http://schemas.microsoft.com/office/drawing/2014/main" id="{32316750-BA66-4E24-9792-67C7734AFF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" y="2133"/>
                <a:ext cx="55" cy="56"/>
              </a:xfrm>
              <a:custGeom>
                <a:avLst/>
                <a:gdLst>
                  <a:gd name="T0" fmla="*/ 0 w 34"/>
                  <a:gd name="T1" fmla="*/ 0 h 41"/>
                  <a:gd name="T2" fmla="*/ 2803536 w 34"/>
                  <a:gd name="T3" fmla="*/ 19167 h 41"/>
                  <a:gd name="T4" fmla="*/ 5678852 w 34"/>
                  <a:gd name="T5" fmla="*/ 0 h 41"/>
                  <a:gd name="T6" fmla="*/ 2803536 w 34"/>
                  <a:gd name="T7" fmla="*/ 99020 h 41"/>
                  <a:gd name="T8" fmla="*/ 0 w 34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41"/>
                  <a:gd name="T17" fmla="*/ 34 w 34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41">
                    <a:moveTo>
                      <a:pt x="0" y="0"/>
                    </a:moveTo>
                    <a:lnTo>
                      <a:pt x="17" y="8"/>
                    </a:lnTo>
                    <a:lnTo>
                      <a:pt x="34" y="0"/>
                    </a:lnTo>
                    <a:lnTo>
                      <a:pt x="17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5" name="Rectangle 97">
                <a:extLst>
                  <a:ext uri="{FF2B5EF4-FFF2-40B4-BE49-F238E27FC236}">
                    <a16:creationId xmlns:a16="http://schemas.microsoft.com/office/drawing/2014/main" id="{11B1D6B9-E0E7-4A17-A232-F61C9608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260"/>
                <a:ext cx="710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86" name="Rectangle 98">
                <a:extLst>
                  <a:ext uri="{FF2B5EF4-FFF2-40B4-BE49-F238E27FC236}">
                    <a16:creationId xmlns:a16="http://schemas.microsoft.com/office/drawing/2014/main" id="{E765FF81-0630-4AC4-93E0-BCD5A4062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257"/>
                <a:ext cx="4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accept()</a:t>
                </a:r>
                <a:endParaRPr lang="en-US" altLang="en-US" sz="2400" b="1"/>
              </a:p>
            </p:txBody>
          </p:sp>
          <p:sp>
            <p:nvSpPr>
              <p:cNvPr id="29787" name="Rectangle 99">
                <a:extLst>
                  <a:ext uri="{FF2B5EF4-FFF2-40B4-BE49-F238E27FC236}">
                    <a16:creationId xmlns:a16="http://schemas.microsoft.com/office/drawing/2014/main" id="{7A09624D-A6B2-42CE-8EBA-BD1DB877F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2195"/>
                <a:ext cx="710" cy="22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716" name="Group 100">
              <a:extLst>
                <a:ext uri="{FF2B5EF4-FFF2-40B4-BE49-F238E27FC236}">
                  <a16:creationId xmlns:a16="http://schemas.microsoft.com/office/drawing/2014/main" id="{9132D3BA-87C6-484B-AB56-2426EBF7E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5280" y="2342815"/>
              <a:ext cx="642938" cy="309563"/>
              <a:chOff x="1392" y="2429"/>
              <a:chExt cx="540" cy="260"/>
            </a:xfrm>
          </p:grpSpPr>
          <p:sp>
            <p:nvSpPr>
              <p:cNvPr id="29780" name="Rectangle 101">
                <a:extLst>
                  <a:ext uri="{FF2B5EF4-FFF2-40B4-BE49-F238E27FC236}">
                    <a16:creationId xmlns:a16="http://schemas.microsoft.com/office/drawing/2014/main" id="{246EB70A-96CC-4DD8-88B0-A5DE837E1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534"/>
                <a:ext cx="54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Blocks</a:t>
                </a:r>
                <a:endParaRPr lang="en-US" altLang="en-US" sz="2400" b="1"/>
              </a:p>
            </p:txBody>
          </p:sp>
          <p:sp>
            <p:nvSpPr>
              <p:cNvPr id="29781" name="Line 102">
                <a:extLst>
                  <a:ext uri="{FF2B5EF4-FFF2-40B4-BE49-F238E27FC236}">
                    <a16:creationId xmlns:a16="http://schemas.microsoft.com/office/drawing/2014/main" id="{52BC20AD-496F-4BDF-B542-DE4EC7ECC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2429"/>
                <a:ext cx="2" cy="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2" name="Freeform 103">
                <a:extLst>
                  <a:ext uri="{FF2B5EF4-FFF2-40B4-BE49-F238E27FC236}">
                    <a16:creationId xmlns:a16="http://schemas.microsoft.com/office/drawing/2014/main" id="{3FF98334-63D1-4258-8359-09B71D2FC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" y="2492"/>
                <a:ext cx="55" cy="55"/>
              </a:xfrm>
              <a:custGeom>
                <a:avLst/>
                <a:gdLst>
                  <a:gd name="T0" fmla="*/ 0 w 34"/>
                  <a:gd name="T1" fmla="*/ 0 h 41"/>
                  <a:gd name="T2" fmla="*/ 2803536 w 34"/>
                  <a:gd name="T3" fmla="*/ 9437 h 41"/>
                  <a:gd name="T4" fmla="*/ 5678852 w 34"/>
                  <a:gd name="T5" fmla="*/ 0 h 41"/>
                  <a:gd name="T6" fmla="*/ 2803536 w 34"/>
                  <a:gd name="T7" fmla="*/ 63536 h 41"/>
                  <a:gd name="T8" fmla="*/ 0 w 34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41"/>
                  <a:gd name="T17" fmla="*/ 34 w 34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41">
                    <a:moveTo>
                      <a:pt x="0" y="0"/>
                    </a:moveTo>
                    <a:lnTo>
                      <a:pt x="17" y="6"/>
                    </a:lnTo>
                    <a:lnTo>
                      <a:pt x="34" y="0"/>
                    </a:lnTo>
                    <a:lnTo>
                      <a:pt x="17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17" name="Group 104">
              <a:extLst>
                <a:ext uri="{FF2B5EF4-FFF2-40B4-BE49-F238E27FC236}">
                  <a16:creationId xmlns:a16="http://schemas.microsoft.com/office/drawing/2014/main" id="{63AFEC28-723F-4475-B562-DAD95ABDF2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768" y="3361990"/>
              <a:ext cx="871537" cy="412750"/>
              <a:chOff x="1255" y="3285"/>
              <a:chExt cx="731" cy="347"/>
            </a:xfrm>
          </p:grpSpPr>
          <p:sp>
            <p:nvSpPr>
              <p:cNvPr id="29775" name="Line 105">
                <a:extLst>
                  <a:ext uri="{FF2B5EF4-FFF2-40B4-BE49-F238E27FC236}">
                    <a16:creationId xmlns:a16="http://schemas.microsoft.com/office/drawing/2014/main" id="{F778011F-805A-47A9-998D-8E3260E6B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3285"/>
                <a:ext cx="2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6" name="Freeform 106">
                <a:extLst>
                  <a:ext uri="{FF2B5EF4-FFF2-40B4-BE49-F238E27FC236}">
                    <a16:creationId xmlns:a16="http://schemas.microsoft.com/office/drawing/2014/main" id="{67B463B3-3214-459F-AC32-FDD6B9DAD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" y="3350"/>
                <a:ext cx="55" cy="54"/>
              </a:xfrm>
              <a:custGeom>
                <a:avLst/>
                <a:gdLst>
                  <a:gd name="T0" fmla="*/ 0 w 34"/>
                  <a:gd name="T1" fmla="*/ 0 h 40"/>
                  <a:gd name="T2" fmla="*/ 2803536 w 34"/>
                  <a:gd name="T3" fmla="*/ 10855 h 40"/>
                  <a:gd name="T4" fmla="*/ 5678852 w 34"/>
                  <a:gd name="T5" fmla="*/ 0 h 40"/>
                  <a:gd name="T6" fmla="*/ 2803536 w 34"/>
                  <a:gd name="T7" fmla="*/ 72924 h 40"/>
                  <a:gd name="T8" fmla="*/ 0 w 34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40"/>
                  <a:gd name="T17" fmla="*/ 34 w 34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40">
                    <a:moveTo>
                      <a:pt x="0" y="0"/>
                    </a:moveTo>
                    <a:lnTo>
                      <a:pt x="17" y="6"/>
                    </a:lnTo>
                    <a:lnTo>
                      <a:pt x="34" y="0"/>
                    </a:lnTo>
                    <a:lnTo>
                      <a:pt x="17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7" name="Rectangle 107">
                <a:extLst>
                  <a:ext uri="{FF2B5EF4-FFF2-40B4-BE49-F238E27FC236}">
                    <a16:creationId xmlns:a16="http://schemas.microsoft.com/office/drawing/2014/main" id="{8A9FBBB4-774F-496F-A3C3-8898575E7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3472"/>
                <a:ext cx="631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78" name="Rectangle 108">
                <a:extLst>
                  <a:ext uri="{FF2B5EF4-FFF2-40B4-BE49-F238E27FC236}">
                    <a16:creationId xmlns:a16="http://schemas.microsoft.com/office/drawing/2014/main" id="{3BB14468-1555-43C0-8414-B326B66FA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3472"/>
                <a:ext cx="35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write()</a:t>
                </a:r>
                <a:endParaRPr lang="en-US" altLang="en-US" sz="2400" b="1"/>
              </a:p>
            </p:txBody>
          </p:sp>
          <p:sp>
            <p:nvSpPr>
              <p:cNvPr id="29779" name="Rectangle 109">
                <a:extLst>
                  <a:ext uri="{FF2B5EF4-FFF2-40B4-BE49-F238E27FC236}">
                    <a16:creationId xmlns:a16="http://schemas.microsoft.com/office/drawing/2014/main" id="{C5D023E1-CC5B-4F5E-8B4A-C8AB60ED7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3407"/>
                <a:ext cx="710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718" name="Group 110">
              <a:extLst>
                <a:ext uri="{FF2B5EF4-FFF2-40B4-BE49-F238E27FC236}">
                  <a16:creationId xmlns:a16="http://schemas.microsoft.com/office/drawing/2014/main" id="{5AD6F128-F099-4B29-BFEE-CADF76EF1A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255" y="2430128"/>
              <a:ext cx="1079500" cy="454025"/>
              <a:chOff x="3464" y="2503"/>
              <a:chExt cx="906" cy="381"/>
            </a:xfrm>
          </p:grpSpPr>
          <p:sp>
            <p:nvSpPr>
              <p:cNvPr id="29768" name="Rectangle 111">
                <a:extLst>
                  <a:ext uri="{FF2B5EF4-FFF2-40B4-BE49-F238E27FC236}">
                    <a16:creationId xmlns:a16="http://schemas.microsoft.com/office/drawing/2014/main" id="{3D3DB142-48F9-4860-9BF5-8EDCB5902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9" y="2725"/>
                <a:ext cx="791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69" name="Rectangle 112">
                <a:extLst>
                  <a:ext uri="{FF2B5EF4-FFF2-40B4-BE49-F238E27FC236}">
                    <a16:creationId xmlns:a16="http://schemas.microsoft.com/office/drawing/2014/main" id="{4B5CFDEF-662F-4F9E-BED9-8619B8F80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9" y="2722"/>
                <a:ext cx="53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connect()</a:t>
                </a:r>
                <a:endParaRPr lang="en-US" altLang="en-US" sz="2400" b="1"/>
              </a:p>
            </p:txBody>
          </p:sp>
          <p:sp>
            <p:nvSpPr>
              <p:cNvPr id="29770" name="Rectangle 113">
                <a:extLst>
                  <a:ext uri="{FF2B5EF4-FFF2-40B4-BE49-F238E27FC236}">
                    <a16:creationId xmlns:a16="http://schemas.microsoft.com/office/drawing/2014/main" id="{986F2942-E678-4B62-9122-9779CBB76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2660"/>
                <a:ext cx="709" cy="22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71" name="Line 114">
                <a:extLst>
                  <a:ext uri="{FF2B5EF4-FFF2-40B4-BE49-F238E27FC236}">
                    <a16:creationId xmlns:a16="http://schemas.microsoft.com/office/drawing/2014/main" id="{E7268162-0B19-4C18-9763-75569DA58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5" y="2503"/>
                <a:ext cx="3" cy="1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2" name="Freeform 115">
                <a:extLst>
                  <a:ext uri="{FF2B5EF4-FFF2-40B4-BE49-F238E27FC236}">
                    <a16:creationId xmlns:a16="http://schemas.microsoft.com/office/drawing/2014/main" id="{F6001BC8-CCD6-4A95-8809-C5789DABB5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2612"/>
                <a:ext cx="52" cy="53"/>
              </a:xfrm>
              <a:custGeom>
                <a:avLst/>
                <a:gdLst>
                  <a:gd name="T0" fmla="*/ 0 w 32"/>
                  <a:gd name="T1" fmla="*/ 0 h 39"/>
                  <a:gd name="T2" fmla="*/ 2739917 w 32"/>
                  <a:gd name="T3" fmla="*/ 12456 h 39"/>
                  <a:gd name="T4" fmla="*/ 5912806 w 32"/>
                  <a:gd name="T5" fmla="*/ 0 h 39"/>
                  <a:gd name="T6" fmla="*/ 2739917 w 32"/>
                  <a:gd name="T7" fmla="*/ 83467 h 39"/>
                  <a:gd name="T8" fmla="*/ 0 w 32"/>
                  <a:gd name="T9" fmla="*/ 0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39"/>
                  <a:gd name="T17" fmla="*/ 32 w 32"/>
                  <a:gd name="T18" fmla="*/ 39 h 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39">
                    <a:moveTo>
                      <a:pt x="0" y="0"/>
                    </a:moveTo>
                    <a:lnTo>
                      <a:pt x="15" y="6"/>
                    </a:lnTo>
                    <a:lnTo>
                      <a:pt x="32" y="0"/>
                    </a:lnTo>
                    <a:lnTo>
                      <a:pt x="15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3" name="Rectangle 116">
                <a:extLst>
                  <a:ext uri="{FF2B5EF4-FFF2-40B4-BE49-F238E27FC236}">
                    <a16:creationId xmlns:a16="http://schemas.microsoft.com/office/drawing/2014/main" id="{13B86A64-ABD6-499D-807F-5F8284A55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3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74" name="Freeform 117">
                <a:extLst>
                  <a:ext uri="{FF2B5EF4-FFF2-40B4-BE49-F238E27FC236}">
                    <a16:creationId xmlns:a16="http://schemas.microsoft.com/office/drawing/2014/main" id="{CBFD2DEB-2D86-4B1D-8B3C-14D90E6DE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4" y="2788"/>
                <a:ext cx="87" cy="59"/>
              </a:xfrm>
              <a:custGeom>
                <a:avLst/>
                <a:gdLst>
                  <a:gd name="T0" fmla="*/ 0 w 54"/>
                  <a:gd name="T1" fmla="*/ 67201 h 44"/>
                  <a:gd name="T2" fmla="*/ 1232049 w 54"/>
                  <a:gd name="T3" fmla="*/ 32284 h 44"/>
                  <a:gd name="T4" fmla="*/ 0 w 54"/>
                  <a:gd name="T5" fmla="*/ 0 h 44"/>
                  <a:gd name="T6" fmla="*/ 8137295 w 54"/>
                  <a:gd name="T7" fmla="*/ 32284 h 44"/>
                  <a:gd name="T8" fmla="*/ 0 w 54"/>
                  <a:gd name="T9" fmla="*/ 6720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44"/>
                  <a:gd name="T17" fmla="*/ 54 w 5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44">
                    <a:moveTo>
                      <a:pt x="0" y="44"/>
                    </a:moveTo>
                    <a:lnTo>
                      <a:pt x="8" y="21"/>
                    </a:lnTo>
                    <a:lnTo>
                      <a:pt x="0" y="0"/>
                    </a:lnTo>
                    <a:lnTo>
                      <a:pt x="54" y="21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19" name="Group 118">
              <a:extLst>
                <a:ext uri="{FF2B5EF4-FFF2-40B4-BE49-F238E27FC236}">
                  <a16:creationId xmlns:a16="http://schemas.microsoft.com/office/drawing/2014/main" id="{6EE530B5-6F7E-401F-9517-55A54BAA4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6268" y="2574823"/>
              <a:ext cx="2136775" cy="264939"/>
              <a:chOff x="1628" y="2624"/>
              <a:chExt cx="1795" cy="223"/>
            </a:xfrm>
          </p:grpSpPr>
          <p:sp>
            <p:nvSpPr>
              <p:cNvPr id="29739" name="Rectangle 119">
                <a:extLst>
                  <a:ext uri="{FF2B5EF4-FFF2-40B4-BE49-F238E27FC236}">
                    <a16:creationId xmlns:a16="http://schemas.microsoft.com/office/drawing/2014/main" id="{7EAF57E1-F3C4-4FEA-9721-DBCED7639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5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40" name="Rectangle 120">
                <a:extLst>
                  <a:ext uri="{FF2B5EF4-FFF2-40B4-BE49-F238E27FC236}">
                    <a16:creationId xmlns:a16="http://schemas.microsoft.com/office/drawing/2014/main" id="{B2F1D156-B60B-4AC2-A941-75F109F50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41" name="Rectangle 121">
                <a:extLst>
                  <a:ext uri="{FF2B5EF4-FFF2-40B4-BE49-F238E27FC236}">
                    <a16:creationId xmlns:a16="http://schemas.microsoft.com/office/drawing/2014/main" id="{92B022B0-48DA-462D-8B65-32DBB01DD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7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42" name="Rectangle 122">
                <a:extLst>
                  <a:ext uri="{FF2B5EF4-FFF2-40B4-BE49-F238E27FC236}">
                    <a16:creationId xmlns:a16="http://schemas.microsoft.com/office/drawing/2014/main" id="{4B08EC35-54B2-484A-BA9F-CE94A9BAF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43" name="Rectangle 123">
                <a:extLst>
                  <a:ext uri="{FF2B5EF4-FFF2-40B4-BE49-F238E27FC236}">
                    <a16:creationId xmlns:a16="http://schemas.microsoft.com/office/drawing/2014/main" id="{954974E6-F88C-469F-8E29-DC4F47509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44" name="Rectangle 124">
                <a:extLst>
                  <a:ext uri="{FF2B5EF4-FFF2-40B4-BE49-F238E27FC236}">
                    <a16:creationId xmlns:a16="http://schemas.microsoft.com/office/drawing/2014/main" id="{1285413E-B37E-494A-B6FF-B1506EE75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2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45" name="Rectangle 125">
                <a:extLst>
                  <a:ext uri="{FF2B5EF4-FFF2-40B4-BE49-F238E27FC236}">
                    <a16:creationId xmlns:a16="http://schemas.microsoft.com/office/drawing/2014/main" id="{0EAF0DB3-FBC0-459C-B7BB-05975EA4B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2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46" name="Rectangle 126">
                <a:extLst>
                  <a:ext uri="{FF2B5EF4-FFF2-40B4-BE49-F238E27FC236}">
                    <a16:creationId xmlns:a16="http://schemas.microsoft.com/office/drawing/2014/main" id="{27F08090-1646-4E6A-BA15-016119C4B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3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47" name="Rectangle 127">
                <a:extLst>
                  <a:ext uri="{FF2B5EF4-FFF2-40B4-BE49-F238E27FC236}">
                    <a16:creationId xmlns:a16="http://schemas.microsoft.com/office/drawing/2014/main" id="{71CCDF24-6F57-44AB-AF4B-2349E06FC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48" name="Rectangle 128">
                <a:extLst>
                  <a:ext uri="{FF2B5EF4-FFF2-40B4-BE49-F238E27FC236}">
                    <a16:creationId xmlns:a16="http://schemas.microsoft.com/office/drawing/2014/main" id="{10F389A5-E7F1-4F9B-8BE9-FC7C359A7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2811"/>
                <a:ext cx="14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49" name="Rectangle 129">
                <a:extLst>
                  <a:ext uri="{FF2B5EF4-FFF2-40B4-BE49-F238E27FC236}">
                    <a16:creationId xmlns:a16="http://schemas.microsoft.com/office/drawing/2014/main" id="{85F2EDE5-D032-4F13-A12F-1E09D483C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" y="2811"/>
                <a:ext cx="15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50" name="Rectangle 130">
                <a:extLst>
                  <a:ext uri="{FF2B5EF4-FFF2-40B4-BE49-F238E27FC236}">
                    <a16:creationId xmlns:a16="http://schemas.microsoft.com/office/drawing/2014/main" id="{20C9159B-2052-4D13-999E-83864AC19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8" y="2811"/>
                <a:ext cx="17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51" name="Rectangle 131">
                <a:extLst>
                  <a:ext uri="{FF2B5EF4-FFF2-40B4-BE49-F238E27FC236}">
                    <a16:creationId xmlns:a16="http://schemas.microsoft.com/office/drawing/2014/main" id="{E948BB49-2D9A-4305-99E9-64B70BDB2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52" name="Rectangle 132">
                <a:extLst>
                  <a:ext uri="{FF2B5EF4-FFF2-40B4-BE49-F238E27FC236}">
                    <a16:creationId xmlns:a16="http://schemas.microsoft.com/office/drawing/2014/main" id="{A15B7FA8-A475-4BA5-BEF7-E3895311B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2" y="2811"/>
                <a:ext cx="14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53" name="Rectangle 133">
                <a:extLst>
                  <a:ext uri="{FF2B5EF4-FFF2-40B4-BE49-F238E27FC236}">
                    <a16:creationId xmlns:a16="http://schemas.microsoft.com/office/drawing/2014/main" id="{58731294-235F-4597-A456-A1EAAB79A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3" y="2811"/>
                <a:ext cx="15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54" name="Rectangle 134">
                <a:extLst>
                  <a:ext uri="{FF2B5EF4-FFF2-40B4-BE49-F238E27FC236}">
                    <a16:creationId xmlns:a16="http://schemas.microsoft.com/office/drawing/2014/main" id="{37D0898A-05D5-4695-9657-FB5AE3B0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2811"/>
                <a:ext cx="17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55" name="Rectangle 135">
                <a:extLst>
                  <a:ext uri="{FF2B5EF4-FFF2-40B4-BE49-F238E27FC236}">
                    <a16:creationId xmlns:a16="http://schemas.microsoft.com/office/drawing/2014/main" id="{8AFA0934-3EC9-43FD-8386-DF6C0F26B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56" name="Rectangle 136">
                <a:extLst>
                  <a:ext uri="{FF2B5EF4-FFF2-40B4-BE49-F238E27FC236}">
                    <a16:creationId xmlns:a16="http://schemas.microsoft.com/office/drawing/2014/main" id="{D8A69143-27DE-4919-A70D-003DC4007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7" y="2811"/>
                <a:ext cx="14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57" name="Rectangle 137">
                <a:extLst>
                  <a:ext uri="{FF2B5EF4-FFF2-40B4-BE49-F238E27FC236}">
                    <a16:creationId xmlns:a16="http://schemas.microsoft.com/office/drawing/2014/main" id="{7CB1105C-E7A5-4828-BD39-F53F7C7E7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2811"/>
                <a:ext cx="15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58" name="Rectangle 138">
                <a:extLst>
                  <a:ext uri="{FF2B5EF4-FFF2-40B4-BE49-F238E27FC236}">
                    <a16:creationId xmlns:a16="http://schemas.microsoft.com/office/drawing/2014/main" id="{BB3077AB-6F41-451A-87FB-DE6A9C60E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8" y="2811"/>
                <a:ext cx="17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59" name="Rectangle 139">
                <a:extLst>
                  <a:ext uri="{FF2B5EF4-FFF2-40B4-BE49-F238E27FC236}">
                    <a16:creationId xmlns:a16="http://schemas.microsoft.com/office/drawing/2014/main" id="{D266EA9C-40B2-4454-8B51-5B7DB899D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7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60" name="Rectangle 140">
                <a:extLst>
                  <a:ext uri="{FF2B5EF4-FFF2-40B4-BE49-F238E27FC236}">
                    <a16:creationId xmlns:a16="http://schemas.microsoft.com/office/drawing/2014/main" id="{AA052007-671B-4030-B16F-BB568A2F1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61" name="Rectangle 141">
                <a:extLst>
                  <a:ext uri="{FF2B5EF4-FFF2-40B4-BE49-F238E27FC236}">
                    <a16:creationId xmlns:a16="http://schemas.microsoft.com/office/drawing/2014/main" id="{4A58031C-4CF7-49A3-985B-F0CAAF920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0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62" name="Rectangle 142">
                <a:extLst>
                  <a:ext uri="{FF2B5EF4-FFF2-40B4-BE49-F238E27FC236}">
                    <a16:creationId xmlns:a16="http://schemas.microsoft.com/office/drawing/2014/main" id="{A5C9FC2B-FF44-484F-9211-AD247F1E2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63" name="Rectangle 143">
                <a:extLst>
                  <a:ext uri="{FF2B5EF4-FFF2-40B4-BE49-F238E27FC236}">
                    <a16:creationId xmlns:a16="http://schemas.microsoft.com/office/drawing/2014/main" id="{A3DE2F44-D73A-478A-B863-516FC8A2C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64" name="Rectangle 144">
                <a:extLst>
                  <a:ext uri="{FF2B5EF4-FFF2-40B4-BE49-F238E27FC236}">
                    <a16:creationId xmlns:a16="http://schemas.microsoft.com/office/drawing/2014/main" id="{0A761CC0-74DA-4383-B897-F9F46C8CE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65" name="Freeform 145">
                <a:extLst>
                  <a:ext uri="{FF2B5EF4-FFF2-40B4-BE49-F238E27FC236}">
                    <a16:creationId xmlns:a16="http://schemas.microsoft.com/office/drawing/2014/main" id="{B81A6035-455E-4720-80FE-69660CCBE0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" y="2788"/>
                <a:ext cx="86" cy="59"/>
              </a:xfrm>
              <a:custGeom>
                <a:avLst/>
                <a:gdLst>
                  <a:gd name="T0" fmla="*/ 9560424 w 53"/>
                  <a:gd name="T1" fmla="*/ 0 h 44"/>
                  <a:gd name="T2" fmla="*/ 8337919 w 53"/>
                  <a:gd name="T3" fmla="*/ 32284 h 44"/>
                  <a:gd name="T4" fmla="*/ 9560424 w 53"/>
                  <a:gd name="T5" fmla="*/ 67201 h 44"/>
                  <a:gd name="T6" fmla="*/ 0 w 53"/>
                  <a:gd name="T7" fmla="*/ 32284 h 44"/>
                  <a:gd name="T8" fmla="*/ 9560424 w 53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44"/>
                  <a:gd name="T17" fmla="*/ 53 w 5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44">
                    <a:moveTo>
                      <a:pt x="53" y="0"/>
                    </a:moveTo>
                    <a:lnTo>
                      <a:pt x="46" y="21"/>
                    </a:lnTo>
                    <a:lnTo>
                      <a:pt x="53" y="44"/>
                    </a:lnTo>
                    <a:lnTo>
                      <a:pt x="0" y="21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6" name="Rectangle 146">
                <a:extLst>
                  <a:ext uri="{FF2B5EF4-FFF2-40B4-BE49-F238E27FC236}">
                    <a16:creationId xmlns:a16="http://schemas.microsoft.com/office/drawing/2014/main" id="{5EAEF72D-EC8D-4801-82FB-EC160AEBC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2676"/>
                <a:ext cx="9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67" name="Rectangle 147">
                <a:extLst>
                  <a:ext uri="{FF2B5EF4-FFF2-40B4-BE49-F238E27FC236}">
                    <a16:creationId xmlns:a16="http://schemas.microsoft.com/office/drawing/2014/main" id="{E2F9DF52-8B62-45AB-BE5B-833435B6F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2" y="2624"/>
                <a:ext cx="120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Connect negotiation</a:t>
                </a:r>
                <a:endParaRPr lang="en-US" altLang="en-US" sz="2400" b="1"/>
              </a:p>
            </p:txBody>
          </p:sp>
        </p:grpSp>
        <p:grpSp>
          <p:nvGrpSpPr>
            <p:cNvPr id="29720" name="Group 148">
              <a:extLst>
                <a:ext uri="{FF2B5EF4-FFF2-40B4-BE49-F238E27FC236}">
                  <a16:creationId xmlns:a16="http://schemas.microsoft.com/office/drawing/2014/main" id="{FA791E06-EB69-481F-B70A-4978F41BFB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0205" y="2882565"/>
              <a:ext cx="869950" cy="425451"/>
              <a:chOff x="3555" y="2882"/>
              <a:chExt cx="730" cy="358"/>
            </a:xfrm>
          </p:grpSpPr>
          <p:sp>
            <p:nvSpPr>
              <p:cNvPr id="29734" name="Rectangle 149">
                <a:extLst>
                  <a:ext uri="{FF2B5EF4-FFF2-40B4-BE49-F238E27FC236}">
                    <a16:creationId xmlns:a16="http://schemas.microsoft.com/office/drawing/2014/main" id="{E0CDD92A-74B1-4357-90A0-44714A5DF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3083"/>
                <a:ext cx="633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35" name="Rectangle 150">
                <a:extLst>
                  <a:ext uri="{FF2B5EF4-FFF2-40B4-BE49-F238E27FC236}">
                    <a16:creationId xmlns:a16="http://schemas.microsoft.com/office/drawing/2014/main" id="{6B0DC49A-6C53-44EA-9BB3-338277025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3080"/>
                <a:ext cx="35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write()</a:t>
                </a:r>
                <a:endParaRPr lang="en-US" altLang="en-US" sz="2400" b="1"/>
              </a:p>
            </p:txBody>
          </p:sp>
          <p:sp>
            <p:nvSpPr>
              <p:cNvPr id="29736" name="Rectangle 151">
                <a:extLst>
                  <a:ext uri="{FF2B5EF4-FFF2-40B4-BE49-F238E27FC236}">
                    <a16:creationId xmlns:a16="http://schemas.microsoft.com/office/drawing/2014/main" id="{238FAEE5-3113-4722-BD18-B2FB4E2C8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015"/>
                <a:ext cx="709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37" name="Line 152">
                <a:extLst>
                  <a:ext uri="{FF2B5EF4-FFF2-40B4-BE49-F238E27FC236}">
                    <a16:creationId xmlns:a16="http://schemas.microsoft.com/office/drawing/2014/main" id="{E9E372C0-E3E3-475F-9A45-822F8CA22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5" y="2882"/>
                <a:ext cx="3" cy="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8" name="Freeform 153">
                <a:extLst>
                  <a:ext uri="{FF2B5EF4-FFF2-40B4-BE49-F238E27FC236}">
                    <a16:creationId xmlns:a16="http://schemas.microsoft.com/office/drawing/2014/main" id="{630D0FAE-87EC-4691-841C-63EF08822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2958"/>
                <a:ext cx="52" cy="54"/>
              </a:xfrm>
              <a:custGeom>
                <a:avLst/>
                <a:gdLst>
                  <a:gd name="T0" fmla="*/ 0 w 32"/>
                  <a:gd name="T1" fmla="*/ 0 h 40"/>
                  <a:gd name="T2" fmla="*/ 2739917 w 32"/>
                  <a:gd name="T3" fmla="*/ 10855 h 40"/>
                  <a:gd name="T4" fmla="*/ 5912806 w 32"/>
                  <a:gd name="T5" fmla="*/ 0 h 40"/>
                  <a:gd name="T6" fmla="*/ 2739917 w 32"/>
                  <a:gd name="T7" fmla="*/ 72924 h 40"/>
                  <a:gd name="T8" fmla="*/ 0 w 32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0"/>
                  <a:gd name="T17" fmla="*/ 32 w 32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0">
                    <a:moveTo>
                      <a:pt x="0" y="0"/>
                    </a:moveTo>
                    <a:lnTo>
                      <a:pt x="15" y="6"/>
                    </a:lnTo>
                    <a:lnTo>
                      <a:pt x="32" y="0"/>
                    </a:lnTo>
                    <a:lnTo>
                      <a:pt x="15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21" name="Group 154">
              <a:extLst>
                <a:ext uri="{FF2B5EF4-FFF2-40B4-BE49-F238E27FC236}">
                  <a16:creationId xmlns:a16="http://schemas.microsoft.com/office/drawing/2014/main" id="{356ABC98-52CE-4E76-B41A-9F1F29604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0205" y="3319128"/>
              <a:ext cx="844550" cy="504825"/>
              <a:chOff x="3555" y="3250"/>
              <a:chExt cx="709" cy="424"/>
            </a:xfrm>
          </p:grpSpPr>
          <p:sp>
            <p:nvSpPr>
              <p:cNvPr id="29729" name="Rectangle 155">
                <a:extLst>
                  <a:ext uri="{FF2B5EF4-FFF2-40B4-BE49-F238E27FC236}">
                    <a16:creationId xmlns:a16="http://schemas.microsoft.com/office/drawing/2014/main" id="{A3B9F67D-0FD1-45C9-9BAC-D4AD8F911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3517"/>
                <a:ext cx="551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30" name="Rectangle 156">
                <a:extLst>
                  <a:ext uri="{FF2B5EF4-FFF2-40B4-BE49-F238E27FC236}">
                    <a16:creationId xmlns:a16="http://schemas.microsoft.com/office/drawing/2014/main" id="{0B4D858E-3937-4D47-802D-A39D1E8F5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3515"/>
                <a:ext cx="34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read()</a:t>
                </a:r>
                <a:endParaRPr lang="en-US" altLang="en-US" sz="2400" b="1"/>
              </a:p>
            </p:txBody>
          </p:sp>
          <p:sp>
            <p:nvSpPr>
              <p:cNvPr id="29731" name="Rectangle 157">
                <a:extLst>
                  <a:ext uri="{FF2B5EF4-FFF2-40B4-BE49-F238E27FC236}">
                    <a16:creationId xmlns:a16="http://schemas.microsoft.com/office/drawing/2014/main" id="{653FEE4F-03BE-44A3-BEA0-595CC451F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449"/>
                <a:ext cx="709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32" name="Line 158">
                <a:extLst>
                  <a:ext uri="{FF2B5EF4-FFF2-40B4-BE49-F238E27FC236}">
                    <a16:creationId xmlns:a16="http://schemas.microsoft.com/office/drawing/2014/main" id="{4AC99F87-2E64-446A-9FFE-1E1C3C8FC8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5" y="3250"/>
                <a:ext cx="3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3" name="Freeform 159">
                <a:extLst>
                  <a:ext uri="{FF2B5EF4-FFF2-40B4-BE49-F238E27FC236}">
                    <a16:creationId xmlns:a16="http://schemas.microsoft.com/office/drawing/2014/main" id="{64917C62-7827-4AB6-AB5B-D28AE199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3392"/>
                <a:ext cx="52" cy="55"/>
              </a:xfrm>
              <a:custGeom>
                <a:avLst/>
                <a:gdLst>
                  <a:gd name="T0" fmla="*/ 0 w 32"/>
                  <a:gd name="T1" fmla="*/ 0 h 40"/>
                  <a:gd name="T2" fmla="*/ 2739917 w 32"/>
                  <a:gd name="T3" fmla="*/ 21440 h 40"/>
                  <a:gd name="T4" fmla="*/ 5912806 w 32"/>
                  <a:gd name="T5" fmla="*/ 0 h 40"/>
                  <a:gd name="T6" fmla="*/ 2739917 w 32"/>
                  <a:gd name="T7" fmla="*/ 115429 h 40"/>
                  <a:gd name="T8" fmla="*/ 0 w 32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0"/>
                  <a:gd name="T17" fmla="*/ 32 w 32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0">
                    <a:moveTo>
                      <a:pt x="0" y="0"/>
                    </a:moveTo>
                    <a:lnTo>
                      <a:pt x="15" y="7"/>
                    </a:lnTo>
                    <a:lnTo>
                      <a:pt x="32" y="0"/>
                    </a:lnTo>
                    <a:lnTo>
                      <a:pt x="15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23" name="Group 164">
              <a:extLst>
                <a:ext uri="{FF2B5EF4-FFF2-40B4-BE49-F238E27FC236}">
                  <a16:creationId xmlns:a16="http://schemas.microsoft.com/office/drawing/2014/main" id="{6995FE62-EB1F-45C7-8817-3D0B778FB9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768" y="3793788"/>
              <a:ext cx="871537" cy="379413"/>
              <a:chOff x="535" y="3648"/>
              <a:chExt cx="731" cy="319"/>
            </a:xfrm>
          </p:grpSpPr>
          <p:grpSp>
            <p:nvGrpSpPr>
              <p:cNvPr id="29724" name="Group 165">
                <a:extLst>
                  <a:ext uri="{FF2B5EF4-FFF2-40B4-BE49-F238E27FC236}">
                    <a16:creationId xmlns:a16="http://schemas.microsoft.com/office/drawing/2014/main" id="{44CEF820-19F9-460B-AA21-A231B8CEBD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5" y="3742"/>
                <a:ext cx="731" cy="225"/>
                <a:chOff x="535" y="3742"/>
                <a:chExt cx="731" cy="225"/>
              </a:xfrm>
            </p:grpSpPr>
            <p:sp>
              <p:nvSpPr>
                <p:cNvPr id="29726" name="Rectangle 166">
                  <a:extLst>
                    <a:ext uri="{FF2B5EF4-FFF2-40B4-BE49-F238E27FC236}">
                      <a16:creationId xmlns:a16="http://schemas.microsoft.com/office/drawing/2014/main" id="{2E0F1D3E-2809-4A0C-9FDD-3B619920A5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3810"/>
                  <a:ext cx="631" cy="1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727" name="Rectangle 167">
                  <a:extLst>
                    <a:ext uri="{FF2B5EF4-FFF2-40B4-BE49-F238E27FC236}">
                      <a16:creationId xmlns:a16="http://schemas.microsoft.com/office/drawing/2014/main" id="{E60F5245-DC53-48BE-BEA9-5C578D26EF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3807"/>
                  <a:ext cx="386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200">
                      <a:solidFill>
                        <a:srgbClr val="000000"/>
                      </a:solidFill>
                    </a:rPr>
                    <a:t>close()</a:t>
                  </a:r>
                  <a:endParaRPr lang="en-US" altLang="en-US" sz="2400" b="1"/>
                </a:p>
              </p:txBody>
            </p:sp>
            <p:sp>
              <p:nvSpPr>
                <p:cNvPr id="29728" name="Rectangle 168">
                  <a:extLst>
                    <a:ext uri="{FF2B5EF4-FFF2-40B4-BE49-F238E27FC236}">
                      <a16:creationId xmlns:a16="http://schemas.microsoft.com/office/drawing/2014/main" id="{0F4384A1-471B-4EB5-9F89-AE45AC44B1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5" y="3742"/>
                  <a:ext cx="710" cy="225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9725" name="Line 169">
                <a:extLst>
                  <a:ext uri="{FF2B5EF4-FFF2-40B4-BE49-F238E27FC236}">
                    <a16:creationId xmlns:a16="http://schemas.microsoft.com/office/drawing/2014/main" id="{32D10518-01A1-4453-A2E5-460413652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64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67" name="Text Box 160">
            <a:extLst>
              <a:ext uri="{FF2B5EF4-FFF2-40B4-BE49-F238E27FC236}">
                <a16:creationId xmlns:a16="http://schemas.microsoft.com/office/drawing/2014/main" id="{9DADCD2F-9518-45C3-A22F-17ED44ABB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217" y="221485"/>
            <a:ext cx="4972050" cy="16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1500">
                <a:solidFill>
                  <a:srgbClr val="0000CC"/>
                </a:solidFill>
              </a:rPr>
              <a:t>Server</a:t>
            </a:r>
            <a:r>
              <a:rPr lang="en-US" altLang="en-US" sz="1500"/>
              <a:t> does </a:t>
            </a:r>
            <a:r>
              <a:rPr lang="en-US" altLang="en-US" sz="1500" i="1"/>
              <a:t>Passive</a:t>
            </a:r>
            <a:r>
              <a:rPr lang="en-US" altLang="en-US" sz="1500"/>
              <a:t> Open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1500" b="1">
                <a:latin typeface="Courier New" panose="02070309020205020404" pitchFamily="49" charset="0"/>
              </a:rPr>
              <a:t>socket</a:t>
            </a:r>
            <a:r>
              <a:rPr lang="en-US" altLang="en-US" sz="1500"/>
              <a:t> call creates socket to </a:t>
            </a:r>
            <a:r>
              <a:rPr lang="en-US" altLang="en-US" sz="1500" i="1"/>
              <a:t>listen</a:t>
            </a:r>
            <a:r>
              <a:rPr lang="en-US" altLang="en-US" sz="1500"/>
              <a:t> for connection requests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1500"/>
              <a:t>Server specifies type: TCP (stream)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1500" b="1">
                <a:latin typeface="Courier New" panose="02070309020205020404" pitchFamily="49" charset="0"/>
              </a:rPr>
              <a:t>socket</a:t>
            </a:r>
            <a:r>
              <a:rPr lang="en-US" altLang="en-US" sz="1500"/>
              <a:t> call returns:  non-negative integer </a:t>
            </a:r>
            <a:r>
              <a:rPr lang="en-US" altLang="en-US" sz="1500" i="1"/>
              <a:t>descriptor</a:t>
            </a:r>
            <a:r>
              <a:rPr lang="en-US" altLang="en-US" sz="1500"/>
              <a:t>;    or -1 if unsuccessful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en-US" altLang="en-US" sz="15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en-US" altLang="en-US"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2">
            <a:extLst>
              <a:ext uri="{FF2B5EF4-FFF2-40B4-BE49-F238E27FC236}">
                <a16:creationId xmlns:a16="http://schemas.microsoft.com/office/drawing/2014/main" id="{322C3FB8-B943-4BFF-A417-1EA3008A3243}"/>
              </a:ext>
            </a:extLst>
          </p:cNvPr>
          <p:cNvGrpSpPr>
            <a:grpSpLocks/>
          </p:cNvGrpSpPr>
          <p:nvPr/>
        </p:nvGrpSpPr>
        <p:grpSpPr bwMode="auto">
          <a:xfrm>
            <a:off x="1000125" y="422275"/>
            <a:ext cx="6588125" cy="3714750"/>
            <a:chOff x="1485900" y="1294995"/>
            <a:chExt cx="6588056" cy="3714750"/>
          </a:xfrm>
        </p:grpSpPr>
        <p:sp>
          <p:nvSpPr>
            <p:cNvPr id="31747" name="Rectangle 13">
              <a:extLst>
                <a:ext uri="{FF2B5EF4-FFF2-40B4-BE49-F238E27FC236}">
                  <a16:creationId xmlns:a16="http://schemas.microsoft.com/office/drawing/2014/main" id="{28E06899-E717-44F2-A701-5B970B9FD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1993495"/>
              <a:ext cx="846137" cy="268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1748" name="Rectangle 2">
              <a:extLst>
                <a:ext uri="{FF2B5EF4-FFF2-40B4-BE49-F238E27FC236}">
                  <a16:creationId xmlns:a16="http://schemas.microsoft.com/office/drawing/2014/main" id="{DB977FD9-5F8C-4E6B-9EEE-22F59249F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1585508"/>
              <a:ext cx="846137" cy="2682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1749" name="Rectangle 4">
              <a:extLst>
                <a:ext uri="{FF2B5EF4-FFF2-40B4-BE49-F238E27FC236}">
                  <a16:creationId xmlns:a16="http://schemas.microsoft.com/office/drawing/2014/main" id="{43F85C3C-C4C7-48B5-8B37-B4CF5242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1666470"/>
              <a:ext cx="844550" cy="179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1750" name="Rectangle 5">
              <a:extLst>
                <a:ext uri="{FF2B5EF4-FFF2-40B4-BE49-F238E27FC236}">
                  <a16:creationId xmlns:a16="http://schemas.microsoft.com/office/drawing/2014/main" id="{B793B3B4-7947-48A0-88DF-2E3EDCB08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1663295"/>
              <a:ext cx="5461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socket()</a:t>
              </a:r>
              <a:endParaRPr lang="en-US" altLang="en-US" sz="2400" b="1"/>
            </a:p>
          </p:txBody>
        </p:sp>
        <p:grpSp>
          <p:nvGrpSpPr>
            <p:cNvPr id="31751" name="Group 6">
              <a:extLst>
                <a:ext uri="{FF2B5EF4-FFF2-40B4-BE49-F238E27FC236}">
                  <a16:creationId xmlns:a16="http://schemas.microsoft.com/office/drawing/2014/main" id="{E85AF1BC-3E3D-47A8-BDF9-4C5BA60289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8025" y="2922183"/>
              <a:ext cx="919163" cy="266700"/>
              <a:chOff x="3555" y="2278"/>
              <a:chExt cx="771" cy="225"/>
            </a:xfrm>
          </p:grpSpPr>
          <p:sp>
            <p:nvSpPr>
              <p:cNvPr id="31906" name="Rectangle 7">
                <a:extLst>
                  <a:ext uri="{FF2B5EF4-FFF2-40B4-BE49-F238E27FC236}">
                    <a16:creationId xmlns:a16="http://schemas.microsoft.com/office/drawing/2014/main" id="{371CD52A-BECA-43ED-BFF4-C6BF11721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2346"/>
                <a:ext cx="709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907" name="Rectangle 8">
                <a:extLst>
                  <a:ext uri="{FF2B5EF4-FFF2-40B4-BE49-F238E27FC236}">
                    <a16:creationId xmlns:a16="http://schemas.microsoft.com/office/drawing/2014/main" id="{1B33A81D-8E64-4FDB-B0A0-2ADD4801D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2344"/>
                <a:ext cx="4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socket()</a:t>
                </a:r>
                <a:endParaRPr lang="en-US" altLang="en-US" sz="2400" b="1"/>
              </a:p>
            </p:txBody>
          </p:sp>
          <p:sp>
            <p:nvSpPr>
              <p:cNvPr id="31908" name="Rectangle 9">
                <a:extLst>
                  <a:ext uri="{FF2B5EF4-FFF2-40B4-BE49-F238E27FC236}">
                    <a16:creationId xmlns:a16="http://schemas.microsoft.com/office/drawing/2014/main" id="{D1B561E6-698F-40E8-B955-2368CFB4A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2278"/>
                <a:ext cx="709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1752" name="Rectangle 11">
              <a:extLst>
                <a:ext uri="{FF2B5EF4-FFF2-40B4-BE49-F238E27FC236}">
                  <a16:creationId xmlns:a16="http://schemas.microsoft.com/office/drawing/2014/main" id="{0F6E54CE-89BB-47C8-80FF-8295B931A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275" y="2074458"/>
              <a:ext cx="655638" cy="176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1753" name="Rectangle 12">
              <a:extLst>
                <a:ext uri="{FF2B5EF4-FFF2-40B4-BE49-F238E27FC236}">
                  <a16:creationId xmlns:a16="http://schemas.microsoft.com/office/drawing/2014/main" id="{6FAE7447-6007-41C5-ABB9-D12B582FA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513" y="2071283"/>
              <a:ext cx="3905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bind()</a:t>
              </a:r>
              <a:endParaRPr lang="en-US" altLang="en-US" sz="2400" b="1"/>
            </a:p>
          </p:txBody>
        </p:sp>
        <p:sp>
          <p:nvSpPr>
            <p:cNvPr id="31754" name="Line 14">
              <a:extLst>
                <a:ext uri="{FF2B5EF4-FFF2-40B4-BE49-F238E27FC236}">
                  <a16:creationId xmlns:a16="http://schemas.microsoft.com/office/drawing/2014/main" id="{5E5ED5DC-01E1-4FC3-9EA8-15E2D4E77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75" y="1853795"/>
              <a:ext cx="3175" cy="968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Freeform 15">
              <a:extLst>
                <a:ext uri="{FF2B5EF4-FFF2-40B4-BE49-F238E27FC236}">
                  <a16:creationId xmlns:a16="http://schemas.microsoft.com/office/drawing/2014/main" id="{FD4F63FC-0A39-4432-917E-132FE2D0C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525" y="1931583"/>
              <a:ext cx="65088" cy="66675"/>
            </a:xfrm>
            <a:custGeom>
              <a:avLst/>
              <a:gdLst>
                <a:gd name="T0" fmla="*/ 0 w 34"/>
                <a:gd name="T1" fmla="*/ 0 h 41"/>
                <a:gd name="T2" fmla="*/ 2147483646 w 34"/>
                <a:gd name="T3" fmla="*/ 2147483646 h 41"/>
                <a:gd name="T4" fmla="*/ 2147483646 w 34"/>
                <a:gd name="T5" fmla="*/ 0 h 41"/>
                <a:gd name="T6" fmla="*/ 2147483646 w 34"/>
                <a:gd name="T7" fmla="*/ 2147483646 h 41"/>
                <a:gd name="T8" fmla="*/ 0 w 34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1"/>
                <a:gd name="T17" fmla="*/ 34 w 3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1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Rectangle 16">
              <a:extLst>
                <a:ext uri="{FF2B5EF4-FFF2-40B4-BE49-F238E27FC236}">
                  <a16:creationId xmlns:a16="http://schemas.microsoft.com/office/drawing/2014/main" id="{BD3FEE5F-55B6-4827-9205-7183A58BA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763" y="3269845"/>
              <a:ext cx="1570037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1757" name="Rectangle 17">
              <a:extLst>
                <a:ext uri="{FF2B5EF4-FFF2-40B4-BE49-F238E27FC236}">
                  <a16:creationId xmlns:a16="http://schemas.microsoft.com/office/drawing/2014/main" id="{22E58732-7E1E-4BF1-A723-CF07E291B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3392083"/>
              <a:ext cx="1665288" cy="16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grpSp>
          <p:nvGrpSpPr>
            <p:cNvPr id="31758" name="Group 18">
              <a:extLst>
                <a:ext uri="{FF2B5EF4-FFF2-40B4-BE49-F238E27FC236}">
                  <a16:creationId xmlns:a16="http://schemas.microsoft.com/office/drawing/2014/main" id="{4B7B7E8D-46E4-4C68-8AD9-BA9A7FF90B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9588" y="3525433"/>
              <a:ext cx="846137" cy="595312"/>
              <a:chOff x="1255" y="2785"/>
              <a:chExt cx="710" cy="500"/>
            </a:xfrm>
          </p:grpSpPr>
          <p:sp>
            <p:nvSpPr>
              <p:cNvPr id="31901" name="Rectangle 19">
                <a:extLst>
                  <a:ext uri="{FF2B5EF4-FFF2-40B4-BE49-F238E27FC236}">
                    <a16:creationId xmlns:a16="http://schemas.microsoft.com/office/drawing/2014/main" id="{CF947D6B-B1D8-43F4-9D34-38E9C8A02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4" y="3128"/>
                <a:ext cx="551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902" name="Rectangle 20">
                <a:extLst>
                  <a:ext uri="{FF2B5EF4-FFF2-40B4-BE49-F238E27FC236}">
                    <a16:creationId xmlns:a16="http://schemas.microsoft.com/office/drawing/2014/main" id="{685A9215-A0D5-41FF-BC32-305ADDA14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0" y="3125"/>
                <a:ext cx="34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read()</a:t>
                </a:r>
                <a:endParaRPr lang="en-US" altLang="en-US" sz="2400" b="1"/>
              </a:p>
            </p:txBody>
          </p:sp>
          <p:sp>
            <p:nvSpPr>
              <p:cNvPr id="31903" name="Rectangle 21">
                <a:extLst>
                  <a:ext uri="{FF2B5EF4-FFF2-40B4-BE49-F238E27FC236}">
                    <a16:creationId xmlns:a16="http://schemas.microsoft.com/office/drawing/2014/main" id="{6997811D-917F-4C3F-9465-49A69EC09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3060"/>
                <a:ext cx="710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904" name="Line 22">
                <a:extLst>
                  <a:ext uri="{FF2B5EF4-FFF2-40B4-BE49-F238E27FC236}">
                    <a16:creationId xmlns:a16="http://schemas.microsoft.com/office/drawing/2014/main" id="{55AA7D2C-A199-45CA-9257-83988CB7A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2785"/>
                <a:ext cx="2" cy="2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5" name="Freeform 23">
                <a:extLst>
                  <a:ext uri="{FF2B5EF4-FFF2-40B4-BE49-F238E27FC236}">
                    <a16:creationId xmlns:a16="http://schemas.microsoft.com/office/drawing/2014/main" id="{A28F1131-7530-4D8C-91AC-34D287130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" y="3003"/>
                <a:ext cx="55" cy="54"/>
              </a:xfrm>
              <a:custGeom>
                <a:avLst/>
                <a:gdLst>
                  <a:gd name="T0" fmla="*/ 0 w 34"/>
                  <a:gd name="T1" fmla="*/ 0 h 40"/>
                  <a:gd name="T2" fmla="*/ 2803536 w 34"/>
                  <a:gd name="T3" fmla="*/ 8924 h 40"/>
                  <a:gd name="T4" fmla="*/ 5678852 w 34"/>
                  <a:gd name="T5" fmla="*/ 0 h 40"/>
                  <a:gd name="T6" fmla="*/ 2803536 w 34"/>
                  <a:gd name="T7" fmla="*/ 72924 h 40"/>
                  <a:gd name="T8" fmla="*/ 0 w 34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40"/>
                  <a:gd name="T17" fmla="*/ 34 w 34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40">
                    <a:moveTo>
                      <a:pt x="0" y="0"/>
                    </a:moveTo>
                    <a:lnTo>
                      <a:pt x="17" y="5"/>
                    </a:lnTo>
                    <a:lnTo>
                      <a:pt x="34" y="0"/>
                    </a:lnTo>
                    <a:lnTo>
                      <a:pt x="17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59" name="Group 24">
              <a:extLst>
                <a:ext uri="{FF2B5EF4-FFF2-40B4-BE49-F238E27FC236}">
                  <a16:creationId xmlns:a16="http://schemas.microsoft.com/office/drawing/2014/main" id="{A08E801B-19DA-4C52-9531-0D39607F9F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8025" y="4596995"/>
              <a:ext cx="869950" cy="412750"/>
              <a:chOff x="3555" y="3685"/>
              <a:chExt cx="730" cy="347"/>
            </a:xfrm>
          </p:grpSpPr>
          <p:sp>
            <p:nvSpPr>
              <p:cNvPr id="31896" name="Rectangle 25">
                <a:extLst>
                  <a:ext uri="{FF2B5EF4-FFF2-40B4-BE49-F238E27FC236}">
                    <a16:creationId xmlns:a16="http://schemas.microsoft.com/office/drawing/2014/main" id="{69EE439E-2CAF-40A1-B363-B40DA7322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3875"/>
                <a:ext cx="633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97" name="Rectangle 26">
                <a:extLst>
                  <a:ext uri="{FF2B5EF4-FFF2-40B4-BE49-F238E27FC236}">
                    <a16:creationId xmlns:a16="http://schemas.microsoft.com/office/drawing/2014/main" id="{D6E6E80D-9DD9-45AA-8D93-28285FC98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3873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close()</a:t>
                </a:r>
                <a:endParaRPr lang="en-US" altLang="en-US" sz="2400" b="1"/>
              </a:p>
            </p:txBody>
          </p:sp>
          <p:sp>
            <p:nvSpPr>
              <p:cNvPr id="31898" name="Rectangle 27">
                <a:extLst>
                  <a:ext uri="{FF2B5EF4-FFF2-40B4-BE49-F238E27FC236}">
                    <a16:creationId xmlns:a16="http://schemas.microsoft.com/office/drawing/2014/main" id="{08AE3446-B5A8-45E4-98C3-5ADE44784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807"/>
                <a:ext cx="709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99" name="Line 28">
                <a:extLst>
                  <a:ext uri="{FF2B5EF4-FFF2-40B4-BE49-F238E27FC236}">
                    <a16:creationId xmlns:a16="http://schemas.microsoft.com/office/drawing/2014/main" id="{717F3BC7-BCB9-40FB-9094-B55923490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5" y="3685"/>
                <a:ext cx="3" cy="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0" name="Freeform 29">
                <a:extLst>
                  <a:ext uri="{FF2B5EF4-FFF2-40B4-BE49-F238E27FC236}">
                    <a16:creationId xmlns:a16="http://schemas.microsoft.com/office/drawing/2014/main" id="{F393C136-9EE5-49D8-B4A7-3466C7C38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3760"/>
                <a:ext cx="52" cy="56"/>
              </a:xfrm>
              <a:custGeom>
                <a:avLst/>
                <a:gdLst>
                  <a:gd name="T0" fmla="*/ 0 w 32"/>
                  <a:gd name="T1" fmla="*/ 0 h 41"/>
                  <a:gd name="T2" fmla="*/ 2739917 w 32"/>
                  <a:gd name="T3" fmla="*/ 19167 h 41"/>
                  <a:gd name="T4" fmla="*/ 5912806 w 32"/>
                  <a:gd name="T5" fmla="*/ 0 h 41"/>
                  <a:gd name="T6" fmla="*/ 2739917 w 32"/>
                  <a:gd name="T7" fmla="*/ 99020 h 41"/>
                  <a:gd name="T8" fmla="*/ 0 w 32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1"/>
                  <a:gd name="T17" fmla="*/ 32 w 32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1">
                    <a:moveTo>
                      <a:pt x="0" y="0"/>
                    </a:moveTo>
                    <a:lnTo>
                      <a:pt x="15" y="8"/>
                    </a:lnTo>
                    <a:lnTo>
                      <a:pt x="32" y="0"/>
                    </a:lnTo>
                    <a:lnTo>
                      <a:pt x="15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60" name="Group 30">
              <a:extLst>
                <a:ext uri="{FF2B5EF4-FFF2-40B4-BE49-F238E27FC236}">
                  <a16:creationId xmlns:a16="http://schemas.microsoft.com/office/drawing/2014/main" id="{9ADA2488-EFC6-431F-823E-277F05A28D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2075" y="3808008"/>
              <a:ext cx="1881188" cy="242887"/>
              <a:chOff x="1971" y="3023"/>
              <a:chExt cx="1580" cy="204"/>
            </a:xfrm>
          </p:grpSpPr>
          <p:sp>
            <p:nvSpPr>
              <p:cNvPr id="31870" name="Freeform 31">
                <a:extLst>
                  <a:ext uri="{FF2B5EF4-FFF2-40B4-BE49-F238E27FC236}">
                    <a16:creationId xmlns:a16="http://schemas.microsoft.com/office/drawing/2014/main" id="{940D2E99-CC34-4F32-86DD-2A0446E8F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7" y="3120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1" name="Freeform 32">
                <a:extLst>
                  <a:ext uri="{FF2B5EF4-FFF2-40B4-BE49-F238E27FC236}">
                    <a16:creationId xmlns:a16="http://schemas.microsoft.com/office/drawing/2014/main" id="{C5336C4F-DCD0-4424-A323-E4BB6BA15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9" y="3123"/>
                <a:ext cx="34" cy="8"/>
              </a:xfrm>
              <a:custGeom>
                <a:avLst/>
                <a:gdLst>
                  <a:gd name="T0" fmla="*/ 3566126 w 21"/>
                  <a:gd name="T1" fmla="*/ 8457 h 6"/>
                  <a:gd name="T2" fmla="*/ 3566126 w 21"/>
                  <a:gd name="T3" fmla="*/ 0 h 6"/>
                  <a:gd name="T4" fmla="*/ 0 w 21"/>
                  <a:gd name="T5" fmla="*/ 2759 h 6"/>
                  <a:gd name="T6" fmla="*/ 0 w 21"/>
                  <a:gd name="T7" fmla="*/ 8457 h 6"/>
                  <a:gd name="T8" fmla="*/ 3566126 w 21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2" name="Freeform 33">
                <a:extLst>
                  <a:ext uri="{FF2B5EF4-FFF2-40B4-BE49-F238E27FC236}">
                    <a16:creationId xmlns:a16="http://schemas.microsoft.com/office/drawing/2014/main" id="{A59EFC60-ED37-467A-83A2-2E911EC84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1" y="3125"/>
                <a:ext cx="34" cy="10"/>
              </a:xfrm>
              <a:custGeom>
                <a:avLst/>
                <a:gdLst>
                  <a:gd name="T0" fmla="*/ 3566126 w 21"/>
                  <a:gd name="T1" fmla="*/ 49094 h 7"/>
                  <a:gd name="T2" fmla="*/ 3566126 w 21"/>
                  <a:gd name="T3" fmla="*/ 0 h 7"/>
                  <a:gd name="T4" fmla="*/ 0 w 21"/>
                  <a:gd name="T5" fmla="*/ 16839 h 7"/>
                  <a:gd name="T6" fmla="*/ 0 w 21"/>
                  <a:gd name="T7" fmla="*/ 51533 h 7"/>
                  <a:gd name="T8" fmla="*/ 3566126 w 21"/>
                  <a:gd name="T9" fmla="*/ 49094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3" name="Freeform 34">
                <a:extLst>
                  <a:ext uri="{FF2B5EF4-FFF2-40B4-BE49-F238E27FC236}">
                    <a16:creationId xmlns:a16="http://schemas.microsoft.com/office/drawing/2014/main" id="{27418B88-E3D1-4B5C-94E2-5A8CA51B24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" y="3131"/>
                <a:ext cx="34" cy="6"/>
              </a:xfrm>
              <a:custGeom>
                <a:avLst/>
                <a:gdLst>
                  <a:gd name="T0" fmla="*/ 3566126 w 21"/>
                  <a:gd name="T1" fmla="*/ 310 h 5"/>
                  <a:gd name="T2" fmla="*/ 3566126 w 21"/>
                  <a:gd name="T3" fmla="*/ 0 h 5"/>
                  <a:gd name="T4" fmla="*/ 0 w 21"/>
                  <a:gd name="T5" fmla="*/ 0 h 5"/>
                  <a:gd name="T6" fmla="*/ 0 w 21"/>
                  <a:gd name="T7" fmla="*/ 446 h 5"/>
                  <a:gd name="T8" fmla="*/ 3566126 w 21"/>
                  <a:gd name="T9" fmla="*/ 310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5"/>
                  <a:gd name="T17" fmla="*/ 21 w 2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5">
                    <a:moveTo>
                      <a:pt x="21" y="3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4" name="Freeform 35">
                <a:extLst>
                  <a:ext uri="{FF2B5EF4-FFF2-40B4-BE49-F238E27FC236}">
                    <a16:creationId xmlns:a16="http://schemas.microsoft.com/office/drawing/2014/main" id="{86F3EEA1-3F5B-4E93-A59C-A9160D1AEA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2" y="3133"/>
                <a:ext cx="34" cy="10"/>
              </a:xfrm>
              <a:custGeom>
                <a:avLst/>
                <a:gdLst>
                  <a:gd name="T0" fmla="*/ 3566126 w 21"/>
                  <a:gd name="T1" fmla="*/ 36073 h 7"/>
                  <a:gd name="T2" fmla="*/ 3566126 w 21"/>
                  <a:gd name="T3" fmla="*/ 0 h 7"/>
                  <a:gd name="T4" fmla="*/ 0 w 21"/>
                  <a:gd name="T5" fmla="*/ 1 h 7"/>
                  <a:gd name="T6" fmla="*/ 0 w 21"/>
                  <a:gd name="T7" fmla="*/ 51533 h 7"/>
                  <a:gd name="T8" fmla="*/ 3566126 w 21"/>
                  <a:gd name="T9" fmla="*/ 36073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21" y="5"/>
                    </a:moveTo>
                    <a:lnTo>
                      <a:pt x="21" y="0"/>
                    </a:lnTo>
                    <a:lnTo>
                      <a:pt x="0" y="1"/>
                    </a:lnTo>
                    <a:lnTo>
                      <a:pt x="0" y="7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5" name="Freeform 36">
                <a:extLst>
                  <a:ext uri="{FF2B5EF4-FFF2-40B4-BE49-F238E27FC236}">
                    <a16:creationId xmlns:a16="http://schemas.microsoft.com/office/drawing/2014/main" id="{D584AF1A-83F3-46D4-9CBB-4C2685B79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4" y="3135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6" name="Freeform 37">
                <a:extLst>
                  <a:ext uri="{FF2B5EF4-FFF2-40B4-BE49-F238E27FC236}">
                    <a16:creationId xmlns:a16="http://schemas.microsoft.com/office/drawing/2014/main" id="{B15081AD-0F84-4DF5-91A3-D5D5879E8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6" y="3140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7" name="Freeform 38">
                <a:extLst>
                  <a:ext uri="{FF2B5EF4-FFF2-40B4-BE49-F238E27FC236}">
                    <a16:creationId xmlns:a16="http://schemas.microsoft.com/office/drawing/2014/main" id="{49C2C27F-069F-464F-A1DF-F92F78A3B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6" y="3146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8" name="Freeform 39">
                <a:extLst>
                  <a:ext uri="{FF2B5EF4-FFF2-40B4-BE49-F238E27FC236}">
                    <a16:creationId xmlns:a16="http://schemas.microsoft.com/office/drawing/2014/main" id="{1DC734DD-15D7-410F-8F84-0941804B6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7" y="3148"/>
                <a:ext cx="34" cy="9"/>
              </a:xfrm>
              <a:custGeom>
                <a:avLst/>
                <a:gdLst>
                  <a:gd name="T0" fmla="*/ 3566126 w 21"/>
                  <a:gd name="T1" fmla="*/ 160064 h 6"/>
                  <a:gd name="T2" fmla="*/ 3566126 w 21"/>
                  <a:gd name="T3" fmla="*/ 0 h 6"/>
                  <a:gd name="T4" fmla="*/ 0 w 21"/>
                  <a:gd name="T5" fmla="*/ 59502 h 6"/>
                  <a:gd name="T6" fmla="*/ 0 w 21"/>
                  <a:gd name="T7" fmla="*/ 160064 h 6"/>
                  <a:gd name="T8" fmla="*/ 3566126 w 21"/>
                  <a:gd name="T9" fmla="*/ 160064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9" name="Freeform 40">
                <a:extLst>
                  <a:ext uri="{FF2B5EF4-FFF2-40B4-BE49-F238E27FC236}">
                    <a16:creationId xmlns:a16="http://schemas.microsoft.com/office/drawing/2014/main" id="{87A2EC5F-C4C6-4E6E-8415-728E05447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9" y="3151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0" name="Freeform 41">
                <a:extLst>
                  <a:ext uri="{FF2B5EF4-FFF2-40B4-BE49-F238E27FC236}">
                    <a16:creationId xmlns:a16="http://schemas.microsoft.com/office/drawing/2014/main" id="{00AB2914-BA93-4712-A1B0-28F012A79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1" y="3157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1" name="Freeform 42">
                <a:extLst>
                  <a:ext uri="{FF2B5EF4-FFF2-40B4-BE49-F238E27FC236}">
                    <a16:creationId xmlns:a16="http://schemas.microsoft.com/office/drawing/2014/main" id="{C7326556-9229-47C2-90C8-594B0A155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1" y="3159"/>
                <a:ext cx="35" cy="10"/>
              </a:xfrm>
              <a:custGeom>
                <a:avLst/>
                <a:gdLst>
                  <a:gd name="T0" fmla="*/ 2443154 w 22"/>
                  <a:gd name="T1" fmla="*/ 36073 h 7"/>
                  <a:gd name="T2" fmla="*/ 2443154 w 22"/>
                  <a:gd name="T3" fmla="*/ 0 h 7"/>
                  <a:gd name="T4" fmla="*/ 0 w 22"/>
                  <a:gd name="T5" fmla="*/ 16839 h 7"/>
                  <a:gd name="T6" fmla="*/ 0 w 22"/>
                  <a:gd name="T7" fmla="*/ 51533 h 7"/>
                  <a:gd name="T8" fmla="*/ 2443154 w 22"/>
                  <a:gd name="T9" fmla="*/ 36073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7"/>
                  <a:gd name="T17" fmla="*/ 22 w 22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7">
                    <a:moveTo>
                      <a:pt x="22" y="5"/>
                    </a:moveTo>
                    <a:lnTo>
                      <a:pt x="22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2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2" name="Freeform 43">
                <a:extLst>
                  <a:ext uri="{FF2B5EF4-FFF2-40B4-BE49-F238E27FC236}">
                    <a16:creationId xmlns:a16="http://schemas.microsoft.com/office/drawing/2014/main" id="{B52F7718-DAB7-40B2-8BDF-D3D2551AD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2" y="3165"/>
                <a:ext cx="34" cy="7"/>
              </a:xfrm>
              <a:custGeom>
                <a:avLst/>
                <a:gdLst>
                  <a:gd name="T0" fmla="*/ 3566126 w 21"/>
                  <a:gd name="T1" fmla="*/ 23398 h 5"/>
                  <a:gd name="T2" fmla="*/ 3566126 w 21"/>
                  <a:gd name="T3" fmla="*/ 0 h 5"/>
                  <a:gd name="T4" fmla="*/ 0 w 21"/>
                  <a:gd name="T5" fmla="*/ 1 h 5"/>
                  <a:gd name="T6" fmla="*/ 0 w 21"/>
                  <a:gd name="T7" fmla="*/ 23398 h 5"/>
                  <a:gd name="T8" fmla="*/ 3566126 w 21"/>
                  <a:gd name="T9" fmla="*/ 23398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5"/>
                  <a:gd name="T17" fmla="*/ 21 w 2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5">
                    <a:moveTo>
                      <a:pt x="21" y="5"/>
                    </a:moveTo>
                    <a:lnTo>
                      <a:pt x="21" y="0"/>
                    </a:lnTo>
                    <a:lnTo>
                      <a:pt x="0" y="1"/>
                    </a:lnTo>
                    <a:lnTo>
                      <a:pt x="0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3" name="Freeform 44">
                <a:extLst>
                  <a:ext uri="{FF2B5EF4-FFF2-40B4-BE49-F238E27FC236}">
                    <a16:creationId xmlns:a16="http://schemas.microsoft.com/office/drawing/2014/main" id="{F5E23E28-8409-4E7F-AFC2-2A65C44BF2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1" y="3166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4" name="Freeform 45">
                <a:extLst>
                  <a:ext uri="{FF2B5EF4-FFF2-40B4-BE49-F238E27FC236}">
                    <a16:creationId xmlns:a16="http://schemas.microsoft.com/office/drawing/2014/main" id="{90656A00-9B02-48A7-AEBC-C84579D58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6" y="3172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5" name="Freeform 46">
                <a:extLst>
                  <a:ext uri="{FF2B5EF4-FFF2-40B4-BE49-F238E27FC236}">
                    <a16:creationId xmlns:a16="http://schemas.microsoft.com/office/drawing/2014/main" id="{37E81505-D745-4154-89A5-EDC926B8D2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4" y="3174"/>
                <a:ext cx="37" cy="8"/>
              </a:xfrm>
              <a:custGeom>
                <a:avLst/>
                <a:gdLst>
                  <a:gd name="T0" fmla="*/ 3385767 w 23"/>
                  <a:gd name="T1" fmla="*/ 8457 h 6"/>
                  <a:gd name="T2" fmla="*/ 3385767 w 23"/>
                  <a:gd name="T3" fmla="*/ 0 h 6"/>
                  <a:gd name="T4" fmla="*/ 0 w 23"/>
                  <a:gd name="T5" fmla="*/ 2759 h 6"/>
                  <a:gd name="T6" fmla="*/ 0 w 23"/>
                  <a:gd name="T7" fmla="*/ 8457 h 6"/>
                  <a:gd name="T8" fmla="*/ 3385767 w 23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6"/>
                  <a:gd name="T17" fmla="*/ 23 w 23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6">
                    <a:moveTo>
                      <a:pt x="23" y="6"/>
                    </a:moveTo>
                    <a:lnTo>
                      <a:pt x="23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3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6" name="Freeform 47">
                <a:extLst>
                  <a:ext uri="{FF2B5EF4-FFF2-40B4-BE49-F238E27FC236}">
                    <a16:creationId xmlns:a16="http://schemas.microsoft.com/office/drawing/2014/main" id="{B4FC3117-8169-4F87-AE9B-946C39AC33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4" y="3177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7" name="Freeform 48">
                <a:extLst>
                  <a:ext uri="{FF2B5EF4-FFF2-40B4-BE49-F238E27FC236}">
                    <a16:creationId xmlns:a16="http://schemas.microsoft.com/office/drawing/2014/main" id="{A60DF074-F25E-469C-AD15-4775D6B23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6" y="3182"/>
                <a:ext cx="34" cy="11"/>
              </a:xfrm>
              <a:custGeom>
                <a:avLst/>
                <a:gdLst>
                  <a:gd name="T0" fmla="*/ 3566126 w 21"/>
                  <a:gd name="T1" fmla="*/ 12422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2422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4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8" name="Freeform 49">
                <a:extLst>
                  <a:ext uri="{FF2B5EF4-FFF2-40B4-BE49-F238E27FC236}">
                    <a16:creationId xmlns:a16="http://schemas.microsoft.com/office/drawing/2014/main" id="{0FD035FC-06C5-4FCF-8842-C793AC439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7" y="3185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9" name="Freeform 50">
                <a:extLst>
                  <a:ext uri="{FF2B5EF4-FFF2-40B4-BE49-F238E27FC236}">
                    <a16:creationId xmlns:a16="http://schemas.microsoft.com/office/drawing/2014/main" id="{47232E2C-AB4B-402E-8AAE-97791F4D6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9" y="3191"/>
                <a:ext cx="34" cy="8"/>
              </a:xfrm>
              <a:custGeom>
                <a:avLst/>
                <a:gdLst>
                  <a:gd name="T0" fmla="*/ 3566126 w 21"/>
                  <a:gd name="T1" fmla="*/ 8457 h 6"/>
                  <a:gd name="T2" fmla="*/ 3566126 w 21"/>
                  <a:gd name="T3" fmla="*/ 0 h 6"/>
                  <a:gd name="T4" fmla="*/ 0 w 21"/>
                  <a:gd name="T5" fmla="*/ 2759 h 6"/>
                  <a:gd name="T6" fmla="*/ 0 w 21"/>
                  <a:gd name="T7" fmla="*/ 8457 h 6"/>
                  <a:gd name="T8" fmla="*/ 3566126 w 21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0" name="Freeform 51">
                <a:extLst>
                  <a:ext uri="{FF2B5EF4-FFF2-40B4-BE49-F238E27FC236}">
                    <a16:creationId xmlns:a16="http://schemas.microsoft.com/office/drawing/2014/main" id="{02D5791C-B9A7-4967-98A3-B98CA2E2D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3193"/>
                <a:ext cx="34" cy="10"/>
              </a:xfrm>
              <a:custGeom>
                <a:avLst/>
                <a:gdLst>
                  <a:gd name="T0" fmla="*/ 3566126 w 21"/>
                  <a:gd name="T1" fmla="*/ 36073 h 7"/>
                  <a:gd name="T2" fmla="*/ 3566126 w 21"/>
                  <a:gd name="T3" fmla="*/ 0 h 7"/>
                  <a:gd name="T4" fmla="*/ 0 w 21"/>
                  <a:gd name="T5" fmla="*/ 16839 h 7"/>
                  <a:gd name="T6" fmla="*/ 0 w 21"/>
                  <a:gd name="T7" fmla="*/ 51533 h 7"/>
                  <a:gd name="T8" fmla="*/ 3566126 w 21"/>
                  <a:gd name="T9" fmla="*/ 36073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21" y="5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1" name="Rectangle 52">
                <a:extLst>
                  <a:ext uri="{FF2B5EF4-FFF2-40B4-BE49-F238E27FC236}">
                    <a16:creationId xmlns:a16="http://schemas.microsoft.com/office/drawing/2014/main" id="{6DB291DB-7715-4925-A408-80CFF170D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1" y="3199"/>
                <a:ext cx="3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92" name="Freeform 53">
                <a:extLst>
                  <a:ext uri="{FF2B5EF4-FFF2-40B4-BE49-F238E27FC236}">
                    <a16:creationId xmlns:a16="http://schemas.microsoft.com/office/drawing/2014/main" id="{F1C05315-11AF-4BF6-B876-C99BCF489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7" y="3200"/>
                <a:ext cx="19" cy="8"/>
              </a:xfrm>
              <a:custGeom>
                <a:avLst/>
                <a:gdLst>
                  <a:gd name="T0" fmla="*/ 1146834 w 12"/>
                  <a:gd name="T1" fmla="*/ 8457 h 6"/>
                  <a:gd name="T2" fmla="*/ 1146834 w 12"/>
                  <a:gd name="T3" fmla="*/ 0 h 6"/>
                  <a:gd name="T4" fmla="*/ 0 w 12"/>
                  <a:gd name="T5" fmla="*/ 2759 h 6"/>
                  <a:gd name="T6" fmla="*/ 0 w 12"/>
                  <a:gd name="T7" fmla="*/ 8457 h 6"/>
                  <a:gd name="T8" fmla="*/ 1146834 w 12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6"/>
                  <a:gd name="T17" fmla="*/ 12 w 12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6">
                    <a:moveTo>
                      <a:pt x="12" y="6"/>
                    </a:moveTo>
                    <a:lnTo>
                      <a:pt x="1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3" name="Freeform 54">
                <a:extLst>
                  <a:ext uri="{FF2B5EF4-FFF2-40B4-BE49-F238E27FC236}">
                    <a16:creationId xmlns:a16="http://schemas.microsoft.com/office/drawing/2014/main" id="{491B46E0-132A-4518-A39C-1959757AD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3180"/>
                <a:ext cx="65" cy="47"/>
              </a:xfrm>
              <a:custGeom>
                <a:avLst/>
                <a:gdLst>
                  <a:gd name="T0" fmla="*/ 7122988 w 40"/>
                  <a:gd name="T1" fmla="*/ 0 h 35"/>
                  <a:gd name="T2" fmla="*/ 5912806 w 40"/>
                  <a:gd name="T3" fmla="*/ 30757 h 35"/>
                  <a:gd name="T4" fmla="*/ 7467231 w 40"/>
                  <a:gd name="T5" fmla="*/ 55463 h 35"/>
                  <a:gd name="T6" fmla="*/ 0 w 40"/>
                  <a:gd name="T7" fmla="*/ 32977 h 35"/>
                  <a:gd name="T8" fmla="*/ 7122988 w 40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35"/>
                  <a:gd name="T17" fmla="*/ 40 w 40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35">
                    <a:moveTo>
                      <a:pt x="38" y="0"/>
                    </a:moveTo>
                    <a:lnTo>
                      <a:pt x="32" y="19"/>
                    </a:lnTo>
                    <a:lnTo>
                      <a:pt x="40" y="35"/>
                    </a:lnTo>
                    <a:lnTo>
                      <a:pt x="0" y="2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4" name="Rectangle 55">
                <a:extLst>
                  <a:ext uri="{FF2B5EF4-FFF2-40B4-BE49-F238E27FC236}">
                    <a16:creationId xmlns:a16="http://schemas.microsoft.com/office/drawing/2014/main" id="{0F22EFA7-DF48-4392-8DEC-1CEA49F15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044"/>
                <a:ext cx="24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95" name="Rectangle 56">
                <a:extLst>
                  <a:ext uri="{FF2B5EF4-FFF2-40B4-BE49-F238E27FC236}">
                    <a16:creationId xmlns:a16="http://schemas.microsoft.com/office/drawing/2014/main" id="{BD63CFF3-4920-499D-A99F-B823FED7C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023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Data</a:t>
                </a:r>
                <a:endParaRPr lang="en-US" altLang="en-US" sz="2700" b="1"/>
              </a:p>
            </p:txBody>
          </p:sp>
        </p:grpSp>
        <p:grpSp>
          <p:nvGrpSpPr>
            <p:cNvPr id="31761" name="Group 57">
              <a:extLst>
                <a:ext uri="{FF2B5EF4-FFF2-40B4-BE49-F238E27FC236}">
                  <a16:creationId xmlns:a16="http://schemas.microsoft.com/office/drawing/2014/main" id="{BC3C901A-2EA8-4024-8F0B-D4E01FD07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2563" y="4284258"/>
              <a:ext cx="1790700" cy="246062"/>
              <a:chOff x="2046" y="3423"/>
              <a:chExt cx="1505" cy="206"/>
            </a:xfrm>
          </p:grpSpPr>
          <p:sp>
            <p:nvSpPr>
              <p:cNvPr id="31845" name="Rectangle 58">
                <a:extLst>
                  <a:ext uri="{FF2B5EF4-FFF2-40B4-BE49-F238E27FC236}">
                    <a16:creationId xmlns:a16="http://schemas.microsoft.com/office/drawing/2014/main" id="{F13B02FB-B760-4A1F-A814-236FCA64C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" y="3559"/>
                <a:ext cx="21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46" name="Freeform 59">
                <a:extLst>
                  <a:ext uri="{FF2B5EF4-FFF2-40B4-BE49-F238E27FC236}">
                    <a16:creationId xmlns:a16="http://schemas.microsoft.com/office/drawing/2014/main" id="{8869A1D1-8F09-494D-84AC-68CB50A2BE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6" y="3517"/>
                <a:ext cx="34" cy="10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49094 h 7"/>
                  <a:gd name="T4" fmla="*/ 3566126 w 21"/>
                  <a:gd name="T5" fmla="*/ 51533 h 7"/>
                  <a:gd name="T6" fmla="*/ 3566126 w 21"/>
                  <a:gd name="T7" fmla="*/ 16839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6"/>
                    </a:lnTo>
                    <a:lnTo>
                      <a:pt x="21" y="7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47" name="Freeform 60">
                <a:extLst>
                  <a:ext uri="{FF2B5EF4-FFF2-40B4-BE49-F238E27FC236}">
                    <a16:creationId xmlns:a16="http://schemas.microsoft.com/office/drawing/2014/main" id="{9517BC8B-42FA-4C1C-ADE2-17A5DD0CE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5" y="3523"/>
                <a:ext cx="34" cy="9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1549 h 7"/>
                  <a:gd name="T4" fmla="*/ 3566126 w 21"/>
                  <a:gd name="T5" fmla="*/ 3664 h 7"/>
                  <a:gd name="T6" fmla="*/ 3566126 w 21"/>
                  <a:gd name="T7" fmla="*/ 1205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3"/>
                    </a:lnTo>
                    <a:lnTo>
                      <a:pt x="21" y="7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48" name="Freeform 61">
                <a:extLst>
                  <a:ext uri="{FF2B5EF4-FFF2-40B4-BE49-F238E27FC236}">
                    <a16:creationId xmlns:a16="http://schemas.microsoft.com/office/drawing/2014/main" id="{F86FC524-22B0-466D-85C5-023FBB8BD7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3" y="3526"/>
                <a:ext cx="34" cy="9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2561 h 7"/>
                  <a:gd name="T4" fmla="*/ 3566126 w 21"/>
                  <a:gd name="T5" fmla="*/ 3664 h 7"/>
                  <a:gd name="T6" fmla="*/ 3566126 w 21"/>
                  <a:gd name="T7" fmla="*/ 1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5"/>
                    </a:lnTo>
                    <a:lnTo>
                      <a:pt x="21" y="7"/>
                    </a:lnTo>
                    <a:lnTo>
                      <a:pt x="2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49" name="Freeform 62">
                <a:extLst>
                  <a:ext uri="{FF2B5EF4-FFF2-40B4-BE49-F238E27FC236}">
                    <a16:creationId xmlns:a16="http://schemas.microsoft.com/office/drawing/2014/main" id="{B4EEDE3D-D4A8-47BC-9C4A-F7C295C6D9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1" y="3530"/>
                <a:ext cx="36" cy="10"/>
              </a:xfrm>
              <a:custGeom>
                <a:avLst/>
                <a:gdLst>
                  <a:gd name="T0" fmla="*/ 0 w 22"/>
                  <a:gd name="T1" fmla="*/ 0 h 8"/>
                  <a:gd name="T2" fmla="*/ 0 w 22"/>
                  <a:gd name="T3" fmla="*/ 1454 h 8"/>
                  <a:gd name="T4" fmla="*/ 4918199 w 22"/>
                  <a:gd name="T5" fmla="*/ 2091 h 8"/>
                  <a:gd name="T6" fmla="*/ 4918199 w 22"/>
                  <a:gd name="T7" fmla="*/ 661 h 8"/>
                  <a:gd name="T8" fmla="*/ 0 w 22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8"/>
                  <a:gd name="T17" fmla="*/ 22 w 22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8">
                    <a:moveTo>
                      <a:pt x="0" y="0"/>
                    </a:moveTo>
                    <a:lnTo>
                      <a:pt x="0" y="6"/>
                    </a:lnTo>
                    <a:lnTo>
                      <a:pt x="22" y="8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0" name="Freeform 63">
                <a:extLst>
                  <a:ext uri="{FF2B5EF4-FFF2-40B4-BE49-F238E27FC236}">
                    <a16:creationId xmlns:a16="http://schemas.microsoft.com/office/drawing/2014/main" id="{4282FA62-EC19-4B62-96C0-2AFBEEE24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" y="3535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4905 h 6"/>
                  <a:gd name="T4" fmla="*/ 3566126 w 21"/>
                  <a:gd name="T5" fmla="*/ 8457 h 6"/>
                  <a:gd name="T6" fmla="*/ 3566126 w 21"/>
                  <a:gd name="T7" fmla="*/ 0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4"/>
                    </a:lnTo>
                    <a:lnTo>
                      <a:pt x="21" y="6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1" name="Freeform 64">
                <a:extLst>
                  <a:ext uri="{FF2B5EF4-FFF2-40B4-BE49-F238E27FC236}">
                    <a16:creationId xmlns:a16="http://schemas.microsoft.com/office/drawing/2014/main" id="{9725F693-E571-462F-AC6D-32BB107ED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" y="3538"/>
                <a:ext cx="34" cy="11"/>
              </a:xfrm>
              <a:custGeom>
                <a:avLst/>
                <a:gdLst>
                  <a:gd name="T0" fmla="*/ 0 w 21"/>
                  <a:gd name="T1" fmla="*/ 0 h 8"/>
                  <a:gd name="T2" fmla="*/ 0 w 21"/>
                  <a:gd name="T3" fmla="*/ 17080 h 8"/>
                  <a:gd name="T4" fmla="*/ 3566126 w 21"/>
                  <a:gd name="T5" fmla="*/ 23485 h 8"/>
                  <a:gd name="T6" fmla="*/ 3566126 w 21"/>
                  <a:gd name="T7" fmla="*/ 6570 h 8"/>
                  <a:gd name="T8" fmla="*/ 0 w 21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0" y="0"/>
                    </a:moveTo>
                    <a:lnTo>
                      <a:pt x="0" y="6"/>
                    </a:lnTo>
                    <a:lnTo>
                      <a:pt x="21" y="8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2" name="Freeform 65">
                <a:extLst>
                  <a:ext uri="{FF2B5EF4-FFF2-40B4-BE49-F238E27FC236}">
                    <a16:creationId xmlns:a16="http://schemas.microsoft.com/office/drawing/2014/main" id="{ACF9D5A1-3BA1-482F-AF54-15AFF5B62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8" y="3543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4905 h 6"/>
                  <a:gd name="T4" fmla="*/ 3566126 w 21"/>
                  <a:gd name="T5" fmla="*/ 8457 h 6"/>
                  <a:gd name="T6" fmla="*/ 3566126 w 21"/>
                  <a:gd name="T7" fmla="*/ 0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4"/>
                    </a:lnTo>
                    <a:lnTo>
                      <a:pt x="21" y="6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3" name="Freeform 66">
                <a:extLst>
                  <a:ext uri="{FF2B5EF4-FFF2-40B4-BE49-F238E27FC236}">
                    <a16:creationId xmlns:a16="http://schemas.microsoft.com/office/drawing/2014/main" id="{E91D5654-AE44-4C1D-99CB-85CF3B828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6" y="3546"/>
                <a:ext cx="36" cy="8"/>
              </a:xfrm>
              <a:custGeom>
                <a:avLst/>
                <a:gdLst>
                  <a:gd name="T0" fmla="*/ 0 w 22"/>
                  <a:gd name="T1" fmla="*/ 0 h 6"/>
                  <a:gd name="T2" fmla="*/ 0 w 22"/>
                  <a:gd name="T3" fmla="*/ 8457 h 6"/>
                  <a:gd name="T4" fmla="*/ 4918199 w 22"/>
                  <a:gd name="T5" fmla="*/ 8457 h 6"/>
                  <a:gd name="T6" fmla="*/ 4918199 w 22"/>
                  <a:gd name="T7" fmla="*/ 2759 h 6"/>
                  <a:gd name="T8" fmla="*/ 0 w 22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6"/>
                  <a:gd name="T17" fmla="*/ 22 w 22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6">
                    <a:moveTo>
                      <a:pt x="0" y="0"/>
                    </a:moveTo>
                    <a:lnTo>
                      <a:pt x="0" y="6"/>
                    </a:lnTo>
                    <a:lnTo>
                      <a:pt x="22" y="6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4" name="Freeform 67">
                <a:extLst>
                  <a:ext uri="{FF2B5EF4-FFF2-40B4-BE49-F238E27FC236}">
                    <a16:creationId xmlns:a16="http://schemas.microsoft.com/office/drawing/2014/main" id="{F89CBB19-660F-4214-81FB-AC49C4681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5" y="3554"/>
                <a:ext cx="34" cy="10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36073 h 7"/>
                  <a:gd name="T4" fmla="*/ 3566126 w 21"/>
                  <a:gd name="T5" fmla="*/ 51533 h 7"/>
                  <a:gd name="T6" fmla="*/ 3566126 w 21"/>
                  <a:gd name="T7" fmla="*/ 16839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5"/>
                    </a:lnTo>
                    <a:lnTo>
                      <a:pt x="21" y="7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5" name="Freeform 68">
                <a:extLst>
                  <a:ext uri="{FF2B5EF4-FFF2-40B4-BE49-F238E27FC236}">
                    <a16:creationId xmlns:a16="http://schemas.microsoft.com/office/drawing/2014/main" id="{3949D451-8CDC-4977-A971-850E5FED3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" y="3558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8457 h 6"/>
                  <a:gd name="T4" fmla="*/ 3566126 w 21"/>
                  <a:gd name="T5" fmla="*/ 8457 h 6"/>
                  <a:gd name="T6" fmla="*/ 3566126 w 21"/>
                  <a:gd name="T7" fmla="*/ 2759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6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6" name="Freeform 69">
                <a:extLst>
                  <a:ext uri="{FF2B5EF4-FFF2-40B4-BE49-F238E27FC236}">
                    <a16:creationId xmlns:a16="http://schemas.microsoft.com/office/drawing/2014/main" id="{252FF283-3931-4998-9A3A-E9E8EF118D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1" y="3561"/>
                <a:ext cx="34" cy="11"/>
              </a:xfrm>
              <a:custGeom>
                <a:avLst/>
                <a:gdLst>
                  <a:gd name="T0" fmla="*/ 0 w 21"/>
                  <a:gd name="T1" fmla="*/ 0 h 8"/>
                  <a:gd name="T2" fmla="*/ 0 w 21"/>
                  <a:gd name="T3" fmla="*/ 17080 h 8"/>
                  <a:gd name="T4" fmla="*/ 3566126 w 21"/>
                  <a:gd name="T5" fmla="*/ 23485 h 8"/>
                  <a:gd name="T6" fmla="*/ 3566126 w 21"/>
                  <a:gd name="T7" fmla="*/ 6570 h 8"/>
                  <a:gd name="T8" fmla="*/ 0 w 21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0" y="0"/>
                    </a:moveTo>
                    <a:lnTo>
                      <a:pt x="0" y="6"/>
                    </a:lnTo>
                    <a:lnTo>
                      <a:pt x="21" y="8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7" name="Freeform 70">
                <a:extLst>
                  <a:ext uri="{FF2B5EF4-FFF2-40B4-BE49-F238E27FC236}">
                    <a16:creationId xmlns:a16="http://schemas.microsoft.com/office/drawing/2014/main" id="{A0BDD9DF-FDF7-49B8-A677-E18865D68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1" y="3566"/>
                <a:ext cx="34" cy="9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160064 h 6"/>
                  <a:gd name="T4" fmla="*/ 3566126 w 21"/>
                  <a:gd name="T5" fmla="*/ 160064 h 6"/>
                  <a:gd name="T6" fmla="*/ 3566126 w 21"/>
                  <a:gd name="T7" fmla="*/ 59502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6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8" name="Freeform 71">
                <a:extLst>
                  <a:ext uri="{FF2B5EF4-FFF2-40B4-BE49-F238E27FC236}">
                    <a16:creationId xmlns:a16="http://schemas.microsoft.com/office/drawing/2014/main" id="{B2482058-5C54-4C03-AE88-1B6483A34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3" y="3572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4905 h 6"/>
                  <a:gd name="T4" fmla="*/ 3566126 w 21"/>
                  <a:gd name="T5" fmla="*/ 8457 h 6"/>
                  <a:gd name="T6" fmla="*/ 3566126 w 21"/>
                  <a:gd name="T7" fmla="*/ 0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4"/>
                    </a:lnTo>
                    <a:lnTo>
                      <a:pt x="21" y="6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9" name="Freeform 72">
                <a:extLst>
                  <a:ext uri="{FF2B5EF4-FFF2-40B4-BE49-F238E27FC236}">
                    <a16:creationId xmlns:a16="http://schemas.microsoft.com/office/drawing/2014/main" id="{FF9665C4-31CE-4176-BD6F-4A03767F0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1" y="3575"/>
                <a:ext cx="31" cy="10"/>
              </a:xfrm>
              <a:custGeom>
                <a:avLst/>
                <a:gdLst>
                  <a:gd name="T0" fmla="*/ 0 w 19"/>
                  <a:gd name="T1" fmla="*/ 0 h 8"/>
                  <a:gd name="T2" fmla="*/ 0 w 19"/>
                  <a:gd name="T3" fmla="*/ 930 h 8"/>
                  <a:gd name="T4" fmla="*/ 3933182 w 19"/>
                  <a:gd name="T5" fmla="*/ 2091 h 8"/>
                  <a:gd name="T6" fmla="*/ 3933182 w 19"/>
                  <a:gd name="T7" fmla="*/ 661 h 8"/>
                  <a:gd name="T8" fmla="*/ 0 w 19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8"/>
                  <a:gd name="T17" fmla="*/ 19 w 19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8">
                    <a:moveTo>
                      <a:pt x="0" y="0"/>
                    </a:moveTo>
                    <a:lnTo>
                      <a:pt x="0" y="4"/>
                    </a:lnTo>
                    <a:lnTo>
                      <a:pt x="19" y="8"/>
                    </a:lnTo>
                    <a:lnTo>
                      <a:pt x="19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0" name="Freeform 73">
                <a:extLst>
                  <a:ext uri="{FF2B5EF4-FFF2-40B4-BE49-F238E27FC236}">
                    <a16:creationId xmlns:a16="http://schemas.microsoft.com/office/drawing/2014/main" id="{026078A3-E6AA-426D-BEE3-59EB7A3C2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6" y="3577"/>
                <a:ext cx="38" cy="11"/>
              </a:xfrm>
              <a:custGeom>
                <a:avLst/>
                <a:gdLst>
                  <a:gd name="T0" fmla="*/ 0 w 23"/>
                  <a:gd name="T1" fmla="*/ 0 h 8"/>
                  <a:gd name="T2" fmla="*/ 0 w 23"/>
                  <a:gd name="T3" fmla="*/ 17080 h 8"/>
                  <a:gd name="T4" fmla="*/ 6518827 w 23"/>
                  <a:gd name="T5" fmla="*/ 23485 h 8"/>
                  <a:gd name="T6" fmla="*/ 6518827 w 23"/>
                  <a:gd name="T7" fmla="*/ 6570 h 8"/>
                  <a:gd name="T8" fmla="*/ 0 w 2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8"/>
                  <a:gd name="T17" fmla="*/ 23 w 2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8">
                    <a:moveTo>
                      <a:pt x="0" y="0"/>
                    </a:moveTo>
                    <a:lnTo>
                      <a:pt x="0" y="6"/>
                    </a:lnTo>
                    <a:lnTo>
                      <a:pt x="23" y="8"/>
                    </a:lnTo>
                    <a:lnTo>
                      <a:pt x="2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1" name="Freeform 74">
                <a:extLst>
                  <a:ext uri="{FF2B5EF4-FFF2-40B4-BE49-F238E27FC236}">
                    <a16:creationId xmlns:a16="http://schemas.microsoft.com/office/drawing/2014/main" id="{59A364E8-0651-4A95-BA60-0FD367936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8" y="3583"/>
                <a:ext cx="36" cy="9"/>
              </a:xfrm>
              <a:custGeom>
                <a:avLst/>
                <a:gdLst>
                  <a:gd name="T0" fmla="*/ 0 w 22"/>
                  <a:gd name="T1" fmla="*/ 0 h 7"/>
                  <a:gd name="T2" fmla="*/ 0 w 22"/>
                  <a:gd name="T3" fmla="*/ 3293 h 7"/>
                  <a:gd name="T4" fmla="*/ 4918199 w 22"/>
                  <a:gd name="T5" fmla="*/ 3664 h 7"/>
                  <a:gd name="T6" fmla="*/ 4918199 w 22"/>
                  <a:gd name="T7" fmla="*/ 1205 h 7"/>
                  <a:gd name="T8" fmla="*/ 0 w 22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7"/>
                  <a:gd name="T17" fmla="*/ 22 w 22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7">
                    <a:moveTo>
                      <a:pt x="0" y="0"/>
                    </a:moveTo>
                    <a:lnTo>
                      <a:pt x="0" y="6"/>
                    </a:lnTo>
                    <a:lnTo>
                      <a:pt x="22" y="7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2" name="Freeform 75">
                <a:extLst>
                  <a:ext uri="{FF2B5EF4-FFF2-40B4-BE49-F238E27FC236}">
                    <a16:creationId xmlns:a16="http://schemas.microsoft.com/office/drawing/2014/main" id="{9A2BDB9E-E0B5-418E-985C-723140485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8" y="3588"/>
                <a:ext cx="34" cy="7"/>
              </a:xfrm>
              <a:custGeom>
                <a:avLst/>
                <a:gdLst>
                  <a:gd name="T0" fmla="*/ 0 w 21"/>
                  <a:gd name="T1" fmla="*/ 0 h 5"/>
                  <a:gd name="T2" fmla="*/ 0 w 21"/>
                  <a:gd name="T3" fmla="*/ 12464 h 5"/>
                  <a:gd name="T4" fmla="*/ 3566126 w 21"/>
                  <a:gd name="T5" fmla="*/ 23398 h 5"/>
                  <a:gd name="T6" fmla="*/ 3566126 w 21"/>
                  <a:gd name="T7" fmla="*/ 0 h 5"/>
                  <a:gd name="T8" fmla="*/ 0 w 21"/>
                  <a:gd name="T9" fmla="*/ 0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5"/>
                  <a:gd name="T17" fmla="*/ 21 w 2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5">
                    <a:moveTo>
                      <a:pt x="0" y="0"/>
                    </a:moveTo>
                    <a:lnTo>
                      <a:pt x="0" y="3"/>
                    </a:lnTo>
                    <a:lnTo>
                      <a:pt x="21" y="5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3" name="Freeform 76">
                <a:extLst>
                  <a:ext uri="{FF2B5EF4-FFF2-40B4-BE49-F238E27FC236}">
                    <a16:creationId xmlns:a16="http://schemas.microsoft.com/office/drawing/2014/main" id="{DAB6883E-61A2-474F-940E-72EDE7C9C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6" y="3591"/>
                <a:ext cx="34" cy="9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2561 h 7"/>
                  <a:gd name="T4" fmla="*/ 3566126 w 21"/>
                  <a:gd name="T5" fmla="*/ 3664 h 7"/>
                  <a:gd name="T6" fmla="*/ 3566126 w 21"/>
                  <a:gd name="T7" fmla="*/ 1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5"/>
                    </a:lnTo>
                    <a:lnTo>
                      <a:pt x="21" y="7"/>
                    </a:lnTo>
                    <a:lnTo>
                      <a:pt x="2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4" name="Freeform 77">
                <a:extLst>
                  <a:ext uri="{FF2B5EF4-FFF2-40B4-BE49-F238E27FC236}">
                    <a16:creationId xmlns:a16="http://schemas.microsoft.com/office/drawing/2014/main" id="{26413AFB-42F8-407C-8F3D-AA8AF4EC3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" y="3595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8457 h 6"/>
                  <a:gd name="T4" fmla="*/ 3566126 w 21"/>
                  <a:gd name="T5" fmla="*/ 8457 h 6"/>
                  <a:gd name="T6" fmla="*/ 3566126 w 21"/>
                  <a:gd name="T7" fmla="*/ 2759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6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5" name="Freeform 78">
                <a:extLst>
                  <a:ext uri="{FF2B5EF4-FFF2-40B4-BE49-F238E27FC236}">
                    <a16:creationId xmlns:a16="http://schemas.microsoft.com/office/drawing/2014/main" id="{70C1097A-A11B-4C29-B715-9F5148514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3" y="3598"/>
                <a:ext cx="36" cy="11"/>
              </a:xfrm>
              <a:custGeom>
                <a:avLst/>
                <a:gdLst>
                  <a:gd name="T0" fmla="*/ 0 w 22"/>
                  <a:gd name="T1" fmla="*/ 0 h 8"/>
                  <a:gd name="T2" fmla="*/ 0 w 22"/>
                  <a:gd name="T3" fmla="*/ 17080 h 8"/>
                  <a:gd name="T4" fmla="*/ 4918199 w 22"/>
                  <a:gd name="T5" fmla="*/ 23485 h 8"/>
                  <a:gd name="T6" fmla="*/ 4918199 w 22"/>
                  <a:gd name="T7" fmla="*/ 6570 h 8"/>
                  <a:gd name="T8" fmla="*/ 0 w 22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8"/>
                  <a:gd name="T17" fmla="*/ 22 w 22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8">
                    <a:moveTo>
                      <a:pt x="0" y="0"/>
                    </a:moveTo>
                    <a:lnTo>
                      <a:pt x="0" y="6"/>
                    </a:lnTo>
                    <a:lnTo>
                      <a:pt x="22" y="8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6" name="Rectangle 79">
                <a:extLst>
                  <a:ext uri="{FF2B5EF4-FFF2-40B4-BE49-F238E27FC236}">
                    <a16:creationId xmlns:a16="http://schemas.microsoft.com/office/drawing/2014/main" id="{E527AE94-0CC0-4EA7-969E-E0420B958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3" y="3603"/>
                <a:ext cx="1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67" name="Freeform 80">
                <a:extLst>
                  <a:ext uri="{FF2B5EF4-FFF2-40B4-BE49-F238E27FC236}">
                    <a16:creationId xmlns:a16="http://schemas.microsoft.com/office/drawing/2014/main" id="{DEC827A5-92B0-424B-9E39-C76EAA29E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6" y="3583"/>
                <a:ext cx="65" cy="46"/>
              </a:xfrm>
              <a:custGeom>
                <a:avLst/>
                <a:gdLst>
                  <a:gd name="T0" fmla="*/ 0 w 40"/>
                  <a:gd name="T1" fmla="*/ 64729 h 34"/>
                  <a:gd name="T2" fmla="*/ 1126276 w 40"/>
                  <a:gd name="T3" fmla="*/ 32534 h 34"/>
                  <a:gd name="T4" fmla="*/ 343860 w 40"/>
                  <a:gd name="T5" fmla="*/ 0 h 34"/>
                  <a:gd name="T6" fmla="*/ 7467231 w 40"/>
                  <a:gd name="T7" fmla="*/ 36761 h 34"/>
                  <a:gd name="T8" fmla="*/ 0 w 40"/>
                  <a:gd name="T9" fmla="*/ 64729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34"/>
                  <a:gd name="T17" fmla="*/ 40 w 40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34">
                    <a:moveTo>
                      <a:pt x="0" y="34"/>
                    </a:moveTo>
                    <a:lnTo>
                      <a:pt x="6" y="17"/>
                    </a:lnTo>
                    <a:lnTo>
                      <a:pt x="2" y="0"/>
                    </a:lnTo>
                    <a:lnTo>
                      <a:pt x="40" y="19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8" name="Rectangle 81">
                <a:extLst>
                  <a:ext uri="{FF2B5EF4-FFF2-40B4-BE49-F238E27FC236}">
                    <a16:creationId xmlns:a16="http://schemas.microsoft.com/office/drawing/2014/main" id="{92DA56AE-6B18-4452-A04C-D17CC363E1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444"/>
                <a:ext cx="243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69" name="Rectangle 82">
                <a:extLst>
                  <a:ext uri="{FF2B5EF4-FFF2-40B4-BE49-F238E27FC236}">
                    <a16:creationId xmlns:a16="http://schemas.microsoft.com/office/drawing/2014/main" id="{929B610D-65DC-49A0-A7A0-36C18D4EC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423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Data</a:t>
                </a:r>
                <a:endParaRPr lang="en-US" altLang="en-US" sz="2700" b="1"/>
              </a:p>
            </p:txBody>
          </p:sp>
        </p:grpSp>
        <p:sp>
          <p:nvSpPr>
            <p:cNvPr id="31762" name="Rectangle 83">
              <a:extLst>
                <a:ext uri="{FF2B5EF4-FFF2-40B4-BE49-F238E27FC236}">
                  <a16:creationId xmlns:a16="http://schemas.microsoft.com/office/drawing/2014/main" id="{B884A084-2AEE-42A5-834F-C81F5995D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975" y="1361670"/>
              <a:ext cx="56197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0739" name="Rectangle 84">
              <a:extLst>
                <a:ext uri="{FF2B5EF4-FFF2-40B4-BE49-F238E27FC236}">
                  <a16:creationId xmlns:a16="http://schemas.microsoft.com/office/drawing/2014/main" id="{63BA95F3-82D4-4816-86B6-F89F1FC2B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245" y="1294995"/>
              <a:ext cx="509583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>
                  <a:solidFill>
                    <a:schemeClr val="tx2"/>
                  </a:solidFill>
                </a:rPr>
                <a:t>Server</a:t>
              </a:r>
              <a:endParaRPr lang="en-US" altLang="x-none" sz="2100" b="1">
                <a:solidFill>
                  <a:schemeClr val="tx2"/>
                </a:solidFill>
              </a:endParaRPr>
            </a:p>
          </p:txBody>
        </p:sp>
        <p:sp>
          <p:nvSpPr>
            <p:cNvPr id="31764" name="Rectangle 85">
              <a:extLst>
                <a:ext uri="{FF2B5EF4-FFF2-40B4-BE49-F238E27FC236}">
                  <a16:creationId xmlns:a16="http://schemas.microsoft.com/office/drawing/2014/main" id="{DCECC609-58AA-40DC-B975-B046CF7BA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700" y="2703108"/>
              <a:ext cx="53022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0741" name="Rectangle 86">
              <a:extLst>
                <a:ext uri="{FF2B5EF4-FFF2-40B4-BE49-F238E27FC236}">
                  <a16:creationId xmlns:a16="http://schemas.microsoft.com/office/drawing/2014/main" id="{A5D6E764-9B96-49BE-8DAC-653186C93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666" y="2609445"/>
              <a:ext cx="441320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>
                  <a:solidFill>
                    <a:schemeClr val="tx2"/>
                  </a:solidFill>
                </a:rPr>
                <a:t>Client</a:t>
              </a:r>
              <a:endParaRPr lang="en-US" altLang="x-none" sz="2100" b="1">
                <a:solidFill>
                  <a:schemeClr val="tx2"/>
                </a:solidFill>
              </a:endParaRPr>
            </a:p>
          </p:txBody>
        </p:sp>
        <p:grpSp>
          <p:nvGrpSpPr>
            <p:cNvPr id="31766" name="Group 87">
              <a:extLst>
                <a:ext uri="{FF2B5EF4-FFF2-40B4-BE49-F238E27FC236}">
                  <a16:creationId xmlns:a16="http://schemas.microsoft.com/office/drawing/2014/main" id="{932E4DBC-4B31-45BF-83D8-3630FA708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9588" y="2261783"/>
              <a:ext cx="919162" cy="401637"/>
              <a:chOff x="1255" y="1724"/>
              <a:chExt cx="772" cy="337"/>
            </a:xfrm>
          </p:grpSpPr>
          <p:sp>
            <p:nvSpPr>
              <p:cNvPr id="31840" name="Rectangle 88">
                <a:extLst>
                  <a:ext uri="{FF2B5EF4-FFF2-40B4-BE49-F238E27FC236}">
                    <a16:creationId xmlns:a16="http://schemas.microsoft.com/office/drawing/2014/main" id="{39653956-3272-45C2-9E7E-293715D24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1902"/>
                <a:ext cx="710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41" name="Rectangle 89">
                <a:extLst>
                  <a:ext uri="{FF2B5EF4-FFF2-40B4-BE49-F238E27FC236}">
                    <a16:creationId xmlns:a16="http://schemas.microsoft.com/office/drawing/2014/main" id="{0E318832-9DF7-40BC-AADF-FF56F4469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1899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listen()</a:t>
                </a:r>
                <a:endParaRPr lang="en-US" altLang="en-US" sz="2400" b="1"/>
              </a:p>
            </p:txBody>
          </p:sp>
          <p:sp>
            <p:nvSpPr>
              <p:cNvPr id="31842" name="Rectangle 90">
                <a:extLst>
                  <a:ext uri="{FF2B5EF4-FFF2-40B4-BE49-F238E27FC236}">
                    <a16:creationId xmlns:a16="http://schemas.microsoft.com/office/drawing/2014/main" id="{C00C23EC-339A-40C5-966A-8CD3301FA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1837"/>
                <a:ext cx="710" cy="22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43" name="Line 91">
                <a:extLst>
                  <a:ext uri="{FF2B5EF4-FFF2-40B4-BE49-F238E27FC236}">
                    <a16:creationId xmlns:a16="http://schemas.microsoft.com/office/drawing/2014/main" id="{2D17383C-1029-4111-85E5-312C53D2C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172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44" name="Freeform 92">
                <a:extLst>
                  <a:ext uri="{FF2B5EF4-FFF2-40B4-BE49-F238E27FC236}">
                    <a16:creationId xmlns:a16="http://schemas.microsoft.com/office/drawing/2014/main" id="{8FEF668B-9BD8-4EBD-A55C-E7403A25B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" y="1789"/>
                <a:ext cx="55" cy="52"/>
              </a:xfrm>
              <a:custGeom>
                <a:avLst/>
                <a:gdLst>
                  <a:gd name="T0" fmla="*/ 0 w 34"/>
                  <a:gd name="T1" fmla="*/ 0 h 38"/>
                  <a:gd name="T2" fmla="*/ 2803536 w 34"/>
                  <a:gd name="T3" fmla="*/ 15562 h 38"/>
                  <a:gd name="T4" fmla="*/ 5678852 w 34"/>
                  <a:gd name="T5" fmla="*/ 0 h 38"/>
                  <a:gd name="T6" fmla="*/ 2803536 w 34"/>
                  <a:gd name="T7" fmla="*/ 96560 h 38"/>
                  <a:gd name="T8" fmla="*/ 0 w 34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38"/>
                  <a:gd name="T17" fmla="*/ 34 w 34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38">
                    <a:moveTo>
                      <a:pt x="0" y="0"/>
                    </a:moveTo>
                    <a:lnTo>
                      <a:pt x="17" y="6"/>
                    </a:lnTo>
                    <a:lnTo>
                      <a:pt x="34" y="0"/>
                    </a:lnTo>
                    <a:lnTo>
                      <a:pt x="17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67" name="Group 93">
              <a:extLst>
                <a:ext uri="{FF2B5EF4-FFF2-40B4-BE49-F238E27FC236}">
                  <a16:creationId xmlns:a16="http://schemas.microsoft.com/office/drawing/2014/main" id="{A0695960-A53C-4B78-9ACB-695A3F2978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9588" y="2674533"/>
              <a:ext cx="919162" cy="412750"/>
              <a:chOff x="1255" y="2071"/>
              <a:chExt cx="772" cy="346"/>
            </a:xfrm>
          </p:grpSpPr>
          <p:sp>
            <p:nvSpPr>
              <p:cNvPr id="31835" name="Line 94">
                <a:extLst>
                  <a:ext uri="{FF2B5EF4-FFF2-40B4-BE49-F238E27FC236}">
                    <a16:creationId xmlns:a16="http://schemas.microsoft.com/office/drawing/2014/main" id="{5AAF224A-E155-4B35-8434-B2BCC47C1F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2071"/>
                <a:ext cx="2" cy="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6" name="Freeform 95">
                <a:extLst>
                  <a:ext uri="{FF2B5EF4-FFF2-40B4-BE49-F238E27FC236}">
                    <a16:creationId xmlns:a16="http://schemas.microsoft.com/office/drawing/2014/main" id="{01BAF135-A231-4284-A29F-AF986DB9F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" y="2133"/>
                <a:ext cx="55" cy="56"/>
              </a:xfrm>
              <a:custGeom>
                <a:avLst/>
                <a:gdLst>
                  <a:gd name="T0" fmla="*/ 0 w 34"/>
                  <a:gd name="T1" fmla="*/ 0 h 41"/>
                  <a:gd name="T2" fmla="*/ 2803536 w 34"/>
                  <a:gd name="T3" fmla="*/ 19167 h 41"/>
                  <a:gd name="T4" fmla="*/ 5678852 w 34"/>
                  <a:gd name="T5" fmla="*/ 0 h 41"/>
                  <a:gd name="T6" fmla="*/ 2803536 w 34"/>
                  <a:gd name="T7" fmla="*/ 99020 h 41"/>
                  <a:gd name="T8" fmla="*/ 0 w 34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41"/>
                  <a:gd name="T17" fmla="*/ 34 w 34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41">
                    <a:moveTo>
                      <a:pt x="0" y="0"/>
                    </a:moveTo>
                    <a:lnTo>
                      <a:pt x="17" y="8"/>
                    </a:lnTo>
                    <a:lnTo>
                      <a:pt x="34" y="0"/>
                    </a:lnTo>
                    <a:lnTo>
                      <a:pt x="17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7" name="Rectangle 96">
                <a:extLst>
                  <a:ext uri="{FF2B5EF4-FFF2-40B4-BE49-F238E27FC236}">
                    <a16:creationId xmlns:a16="http://schemas.microsoft.com/office/drawing/2014/main" id="{5145387C-5948-427E-B6EE-F6DE62B09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260"/>
                <a:ext cx="710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38" name="Rectangle 97">
                <a:extLst>
                  <a:ext uri="{FF2B5EF4-FFF2-40B4-BE49-F238E27FC236}">
                    <a16:creationId xmlns:a16="http://schemas.microsoft.com/office/drawing/2014/main" id="{2CC78147-6DF0-486A-9232-5818C0303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257"/>
                <a:ext cx="4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accept()</a:t>
                </a:r>
                <a:endParaRPr lang="en-US" altLang="en-US" sz="2400" b="1"/>
              </a:p>
            </p:txBody>
          </p:sp>
          <p:sp>
            <p:nvSpPr>
              <p:cNvPr id="31839" name="Rectangle 98">
                <a:extLst>
                  <a:ext uri="{FF2B5EF4-FFF2-40B4-BE49-F238E27FC236}">
                    <a16:creationId xmlns:a16="http://schemas.microsoft.com/office/drawing/2014/main" id="{E196D27E-D053-46A6-B0AF-66CF1AAC1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2195"/>
                <a:ext cx="710" cy="22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1768" name="Group 99">
              <a:extLst>
                <a:ext uri="{FF2B5EF4-FFF2-40B4-BE49-F238E27FC236}">
                  <a16:creationId xmlns:a16="http://schemas.microsoft.com/office/drawing/2014/main" id="{3292B84E-EEC0-4D59-ACD3-FA3CF21080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3100" y="3101570"/>
              <a:ext cx="642938" cy="309563"/>
              <a:chOff x="1392" y="2429"/>
              <a:chExt cx="540" cy="260"/>
            </a:xfrm>
          </p:grpSpPr>
          <p:sp>
            <p:nvSpPr>
              <p:cNvPr id="31832" name="Rectangle 100">
                <a:extLst>
                  <a:ext uri="{FF2B5EF4-FFF2-40B4-BE49-F238E27FC236}">
                    <a16:creationId xmlns:a16="http://schemas.microsoft.com/office/drawing/2014/main" id="{87B8BCA1-BA29-465E-9087-98DDAE419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534"/>
                <a:ext cx="54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Blocks</a:t>
                </a:r>
                <a:endParaRPr lang="en-US" altLang="en-US" sz="2400" b="1"/>
              </a:p>
            </p:txBody>
          </p:sp>
          <p:sp>
            <p:nvSpPr>
              <p:cNvPr id="31833" name="Line 101">
                <a:extLst>
                  <a:ext uri="{FF2B5EF4-FFF2-40B4-BE49-F238E27FC236}">
                    <a16:creationId xmlns:a16="http://schemas.microsoft.com/office/drawing/2014/main" id="{4FF7E7CE-833A-4248-891D-3317284FF3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2429"/>
                <a:ext cx="2" cy="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4" name="Freeform 102">
                <a:extLst>
                  <a:ext uri="{FF2B5EF4-FFF2-40B4-BE49-F238E27FC236}">
                    <a16:creationId xmlns:a16="http://schemas.microsoft.com/office/drawing/2014/main" id="{975CC48E-4ACD-4F21-AEF1-C12574910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" y="2492"/>
                <a:ext cx="55" cy="55"/>
              </a:xfrm>
              <a:custGeom>
                <a:avLst/>
                <a:gdLst>
                  <a:gd name="T0" fmla="*/ 0 w 34"/>
                  <a:gd name="T1" fmla="*/ 0 h 41"/>
                  <a:gd name="T2" fmla="*/ 2803536 w 34"/>
                  <a:gd name="T3" fmla="*/ 9437 h 41"/>
                  <a:gd name="T4" fmla="*/ 5678852 w 34"/>
                  <a:gd name="T5" fmla="*/ 0 h 41"/>
                  <a:gd name="T6" fmla="*/ 2803536 w 34"/>
                  <a:gd name="T7" fmla="*/ 63536 h 41"/>
                  <a:gd name="T8" fmla="*/ 0 w 34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41"/>
                  <a:gd name="T17" fmla="*/ 34 w 34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41">
                    <a:moveTo>
                      <a:pt x="0" y="0"/>
                    </a:moveTo>
                    <a:lnTo>
                      <a:pt x="17" y="6"/>
                    </a:lnTo>
                    <a:lnTo>
                      <a:pt x="34" y="0"/>
                    </a:lnTo>
                    <a:lnTo>
                      <a:pt x="17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69" name="Group 103">
              <a:extLst>
                <a:ext uri="{FF2B5EF4-FFF2-40B4-BE49-F238E27FC236}">
                  <a16:creationId xmlns:a16="http://schemas.microsoft.com/office/drawing/2014/main" id="{D47722B1-50F4-424F-9EB7-F56E4D27B2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9588" y="4120745"/>
              <a:ext cx="871537" cy="412750"/>
              <a:chOff x="1255" y="3285"/>
              <a:chExt cx="731" cy="347"/>
            </a:xfrm>
          </p:grpSpPr>
          <p:sp>
            <p:nvSpPr>
              <p:cNvPr id="31827" name="Line 104">
                <a:extLst>
                  <a:ext uri="{FF2B5EF4-FFF2-40B4-BE49-F238E27FC236}">
                    <a16:creationId xmlns:a16="http://schemas.microsoft.com/office/drawing/2014/main" id="{58A80212-77A8-4BFA-B817-41CBA2448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3285"/>
                <a:ext cx="2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8" name="Freeform 105">
                <a:extLst>
                  <a:ext uri="{FF2B5EF4-FFF2-40B4-BE49-F238E27FC236}">
                    <a16:creationId xmlns:a16="http://schemas.microsoft.com/office/drawing/2014/main" id="{3AAD079D-9E5F-4396-AB63-C583C6D91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" y="3350"/>
                <a:ext cx="55" cy="54"/>
              </a:xfrm>
              <a:custGeom>
                <a:avLst/>
                <a:gdLst>
                  <a:gd name="T0" fmla="*/ 0 w 34"/>
                  <a:gd name="T1" fmla="*/ 0 h 40"/>
                  <a:gd name="T2" fmla="*/ 2803536 w 34"/>
                  <a:gd name="T3" fmla="*/ 10855 h 40"/>
                  <a:gd name="T4" fmla="*/ 5678852 w 34"/>
                  <a:gd name="T5" fmla="*/ 0 h 40"/>
                  <a:gd name="T6" fmla="*/ 2803536 w 34"/>
                  <a:gd name="T7" fmla="*/ 72924 h 40"/>
                  <a:gd name="T8" fmla="*/ 0 w 34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40"/>
                  <a:gd name="T17" fmla="*/ 34 w 34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40">
                    <a:moveTo>
                      <a:pt x="0" y="0"/>
                    </a:moveTo>
                    <a:lnTo>
                      <a:pt x="17" y="6"/>
                    </a:lnTo>
                    <a:lnTo>
                      <a:pt x="34" y="0"/>
                    </a:lnTo>
                    <a:lnTo>
                      <a:pt x="17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9" name="Rectangle 106">
                <a:extLst>
                  <a:ext uri="{FF2B5EF4-FFF2-40B4-BE49-F238E27FC236}">
                    <a16:creationId xmlns:a16="http://schemas.microsoft.com/office/drawing/2014/main" id="{DDF33205-DBF7-48CE-841B-3899E1B5B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3472"/>
                <a:ext cx="631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30" name="Rectangle 107">
                <a:extLst>
                  <a:ext uri="{FF2B5EF4-FFF2-40B4-BE49-F238E27FC236}">
                    <a16:creationId xmlns:a16="http://schemas.microsoft.com/office/drawing/2014/main" id="{FFA9CA4D-E423-4DB6-8A50-266B866FB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3472"/>
                <a:ext cx="35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write()</a:t>
                </a:r>
                <a:endParaRPr lang="en-US" altLang="en-US" sz="2400" b="1"/>
              </a:p>
            </p:txBody>
          </p:sp>
          <p:sp>
            <p:nvSpPr>
              <p:cNvPr id="31831" name="Rectangle 108">
                <a:extLst>
                  <a:ext uri="{FF2B5EF4-FFF2-40B4-BE49-F238E27FC236}">
                    <a16:creationId xmlns:a16="http://schemas.microsoft.com/office/drawing/2014/main" id="{90CB9A1E-8F69-4DF0-9B1D-930531F1D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3407"/>
                <a:ext cx="710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1770" name="Group 109">
              <a:extLst>
                <a:ext uri="{FF2B5EF4-FFF2-40B4-BE49-F238E27FC236}">
                  <a16:creationId xmlns:a16="http://schemas.microsoft.com/office/drawing/2014/main" id="{1FBD126B-E241-476A-A260-824D8B96BC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0075" y="3188883"/>
              <a:ext cx="1079500" cy="454025"/>
              <a:chOff x="3464" y="2503"/>
              <a:chExt cx="906" cy="381"/>
            </a:xfrm>
          </p:grpSpPr>
          <p:sp>
            <p:nvSpPr>
              <p:cNvPr id="31820" name="Rectangle 110">
                <a:extLst>
                  <a:ext uri="{FF2B5EF4-FFF2-40B4-BE49-F238E27FC236}">
                    <a16:creationId xmlns:a16="http://schemas.microsoft.com/office/drawing/2014/main" id="{BD3789B3-6699-4263-860A-A7EF8CD1D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9" y="2725"/>
                <a:ext cx="791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21" name="Rectangle 111">
                <a:extLst>
                  <a:ext uri="{FF2B5EF4-FFF2-40B4-BE49-F238E27FC236}">
                    <a16:creationId xmlns:a16="http://schemas.microsoft.com/office/drawing/2014/main" id="{653B2179-3060-4E67-A0DB-6FD5C5FF7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9" y="2722"/>
                <a:ext cx="53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connect()</a:t>
                </a:r>
                <a:endParaRPr lang="en-US" altLang="en-US" sz="2400" b="1"/>
              </a:p>
            </p:txBody>
          </p:sp>
          <p:sp>
            <p:nvSpPr>
              <p:cNvPr id="31822" name="Rectangle 112">
                <a:extLst>
                  <a:ext uri="{FF2B5EF4-FFF2-40B4-BE49-F238E27FC236}">
                    <a16:creationId xmlns:a16="http://schemas.microsoft.com/office/drawing/2014/main" id="{AB8EEB61-434F-4189-9105-FE3D9EACA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2660"/>
                <a:ext cx="709" cy="22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23" name="Line 113">
                <a:extLst>
                  <a:ext uri="{FF2B5EF4-FFF2-40B4-BE49-F238E27FC236}">
                    <a16:creationId xmlns:a16="http://schemas.microsoft.com/office/drawing/2014/main" id="{64224A24-335A-421C-9033-BCD711D40F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5" y="2503"/>
                <a:ext cx="3" cy="1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4" name="Freeform 114">
                <a:extLst>
                  <a:ext uri="{FF2B5EF4-FFF2-40B4-BE49-F238E27FC236}">
                    <a16:creationId xmlns:a16="http://schemas.microsoft.com/office/drawing/2014/main" id="{DA8EB2F5-F238-4B4E-AAC7-43173D388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2612"/>
                <a:ext cx="52" cy="53"/>
              </a:xfrm>
              <a:custGeom>
                <a:avLst/>
                <a:gdLst>
                  <a:gd name="T0" fmla="*/ 0 w 32"/>
                  <a:gd name="T1" fmla="*/ 0 h 39"/>
                  <a:gd name="T2" fmla="*/ 2739917 w 32"/>
                  <a:gd name="T3" fmla="*/ 12456 h 39"/>
                  <a:gd name="T4" fmla="*/ 5912806 w 32"/>
                  <a:gd name="T5" fmla="*/ 0 h 39"/>
                  <a:gd name="T6" fmla="*/ 2739917 w 32"/>
                  <a:gd name="T7" fmla="*/ 83467 h 39"/>
                  <a:gd name="T8" fmla="*/ 0 w 32"/>
                  <a:gd name="T9" fmla="*/ 0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39"/>
                  <a:gd name="T17" fmla="*/ 32 w 32"/>
                  <a:gd name="T18" fmla="*/ 39 h 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39">
                    <a:moveTo>
                      <a:pt x="0" y="0"/>
                    </a:moveTo>
                    <a:lnTo>
                      <a:pt x="15" y="6"/>
                    </a:lnTo>
                    <a:lnTo>
                      <a:pt x="32" y="0"/>
                    </a:lnTo>
                    <a:lnTo>
                      <a:pt x="15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5" name="Rectangle 115">
                <a:extLst>
                  <a:ext uri="{FF2B5EF4-FFF2-40B4-BE49-F238E27FC236}">
                    <a16:creationId xmlns:a16="http://schemas.microsoft.com/office/drawing/2014/main" id="{4826D505-00A9-41E8-A8C0-256FE2A36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3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26" name="Freeform 116">
                <a:extLst>
                  <a:ext uri="{FF2B5EF4-FFF2-40B4-BE49-F238E27FC236}">
                    <a16:creationId xmlns:a16="http://schemas.microsoft.com/office/drawing/2014/main" id="{27E89522-E159-4E21-8683-47F2EB212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4" y="2788"/>
                <a:ext cx="87" cy="59"/>
              </a:xfrm>
              <a:custGeom>
                <a:avLst/>
                <a:gdLst>
                  <a:gd name="T0" fmla="*/ 0 w 54"/>
                  <a:gd name="T1" fmla="*/ 67201 h 44"/>
                  <a:gd name="T2" fmla="*/ 1232049 w 54"/>
                  <a:gd name="T3" fmla="*/ 32284 h 44"/>
                  <a:gd name="T4" fmla="*/ 0 w 54"/>
                  <a:gd name="T5" fmla="*/ 0 h 44"/>
                  <a:gd name="T6" fmla="*/ 8137295 w 54"/>
                  <a:gd name="T7" fmla="*/ 32284 h 44"/>
                  <a:gd name="T8" fmla="*/ 0 w 54"/>
                  <a:gd name="T9" fmla="*/ 6720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44"/>
                  <a:gd name="T17" fmla="*/ 54 w 5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44">
                    <a:moveTo>
                      <a:pt x="0" y="44"/>
                    </a:moveTo>
                    <a:lnTo>
                      <a:pt x="8" y="21"/>
                    </a:lnTo>
                    <a:lnTo>
                      <a:pt x="0" y="0"/>
                    </a:lnTo>
                    <a:lnTo>
                      <a:pt x="54" y="21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71" name="Group 117">
              <a:extLst>
                <a:ext uri="{FF2B5EF4-FFF2-40B4-BE49-F238E27FC236}">
                  <a16:creationId xmlns:a16="http://schemas.microsoft.com/office/drawing/2014/main" id="{D8C8F3B4-E50F-406C-91EC-25622C645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4088" y="3253970"/>
              <a:ext cx="2136775" cy="368300"/>
              <a:chOff x="1628" y="2557"/>
              <a:chExt cx="1795" cy="310"/>
            </a:xfrm>
          </p:grpSpPr>
          <p:sp>
            <p:nvSpPr>
              <p:cNvPr id="31791" name="Rectangle 118">
                <a:extLst>
                  <a:ext uri="{FF2B5EF4-FFF2-40B4-BE49-F238E27FC236}">
                    <a16:creationId xmlns:a16="http://schemas.microsoft.com/office/drawing/2014/main" id="{3EC6CA8C-26D3-4EF4-9944-5C98C4D9D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5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92" name="Rectangle 119">
                <a:extLst>
                  <a:ext uri="{FF2B5EF4-FFF2-40B4-BE49-F238E27FC236}">
                    <a16:creationId xmlns:a16="http://schemas.microsoft.com/office/drawing/2014/main" id="{01EE9FA6-D6FC-4EF7-9D4A-2E5C33021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93" name="Rectangle 120">
                <a:extLst>
                  <a:ext uri="{FF2B5EF4-FFF2-40B4-BE49-F238E27FC236}">
                    <a16:creationId xmlns:a16="http://schemas.microsoft.com/office/drawing/2014/main" id="{649956C5-F2E5-4213-98B9-9AD7525E8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7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94" name="Rectangle 121">
                <a:extLst>
                  <a:ext uri="{FF2B5EF4-FFF2-40B4-BE49-F238E27FC236}">
                    <a16:creationId xmlns:a16="http://schemas.microsoft.com/office/drawing/2014/main" id="{BED9911A-F9AB-4B70-93EA-1C57734CF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95" name="Rectangle 122">
                <a:extLst>
                  <a:ext uri="{FF2B5EF4-FFF2-40B4-BE49-F238E27FC236}">
                    <a16:creationId xmlns:a16="http://schemas.microsoft.com/office/drawing/2014/main" id="{29CD2963-CF45-477A-B797-DC13676E2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96" name="Rectangle 123">
                <a:extLst>
                  <a:ext uri="{FF2B5EF4-FFF2-40B4-BE49-F238E27FC236}">
                    <a16:creationId xmlns:a16="http://schemas.microsoft.com/office/drawing/2014/main" id="{51EB6B39-BACF-4F7B-B3BC-F81EB92B1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2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97" name="Rectangle 124">
                <a:extLst>
                  <a:ext uri="{FF2B5EF4-FFF2-40B4-BE49-F238E27FC236}">
                    <a16:creationId xmlns:a16="http://schemas.microsoft.com/office/drawing/2014/main" id="{BA531ADA-73F0-4CB1-A141-84FB768D9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2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98" name="Rectangle 125">
                <a:extLst>
                  <a:ext uri="{FF2B5EF4-FFF2-40B4-BE49-F238E27FC236}">
                    <a16:creationId xmlns:a16="http://schemas.microsoft.com/office/drawing/2014/main" id="{E304A79C-CD20-435C-8981-A56BD6A9A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3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99" name="Rectangle 126">
                <a:extLst>
                  <a:ext uri="{FF2B5EF4-FFF2-40B4-BE49-F238E27FC236}">
                    <a16:creationId xmlns:a16="http://schemas.microsoft.com/office/drawing/2014/main" id="{0171DD15-4C46-4C6E-A3F3-2A391D36B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00" name="Rectangle 127">
                <a:extLst>
                  <a:ext uri="{FF2B5EF4-FFF2-40B4-BE49-F238E27FC236}">
                    <a16:creationId xmlns:a16="http://schemas.microsoft.com/office/drawing/2014/main" id="{E96714CE-2BF2-43E6-8D92-DCB4828AF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2811"/>
                <a:ext cx="14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01" name="Rectangle 128">
                <a:extLst>
                  <a:ext uri="{FF2B5EF4-FFF2-40B4-BE49-F238E27FC236}">
                    <a16:creationId xmlns:a16="http://schemas.microsoft.com/office/drawing/2014/main" id="{004C0D17-7034-4AAA-8A09-37D7208EA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" y="2811"/>
                <a:ext cx="15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02" name="Rectangle 129">
                <a:extLst>
                  <a:ext uri="{FF2B5EF4-FFF2-40B4-BE49-F238E27FC236}">
                    <a16:creationId xmlns:a16="http://schemas.microsoft.com/office/drawing/2014/main" id="{554FA6E3-0BCB-49B9-AF24-09D8B782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8" y="2811"/>
                <a:ext cx="17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03" name="Rectangle 130">
                <a:extLst>
                  <a:ext uri="{FF2B5EF4-FFF2-40B4-BE49-F238E27FC236}">
                    <a16:creationId xmlns:a16="http://schemas.microsoft.com/office/drawing/2014/main" id="{5B4162F1-6DD6-4713-AF70-246398F1D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04" name="Rectangle 131">
                <a:extLst>
                  <a:ext uri="{FF2B5EF4-FFF2-40B4-BE49-F238E27FC236}">
                    <a16:creationId xmlns:a16="http://schemas.microsoft.com/office/drawing/2014/main" id="{DB63E874-A4D2-4F18-B465-F0F8B3F35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2" y="2811"/>
                <a:ext cx="14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05" name="Rectangle 132">
                <a:extLst>
                  <a:ext uri="{FF2B5EF4-FFF2-40B4-BE49-F238E27FC236}">
                    <a16:creationId xmlns:a16="http://schemas.microsoft.com/office/drawing/2014/main" id="{9BF67C1F-31FD-4C23-8141-570D28A35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3" y="2811"/>
                <a:ext cx="15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06" name="Rectangle 133">
                <a:extLst>
                  <a:ext uri="{FF2B5EF4-FFF2-40B4-BE49-F238E27FC236}">
                    <a16:creationId xmlns:a16="http://schemas.microsoft.com/office/drawing/2014/main" id="{1957E7FF-83DE-415C-BCB7-3F7F2D1D7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2811"/>
                <a:ext cx="17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07" name="Rectangle 134">
                <a:extLst>
                  <a:ext uri="{FF2B5EF4-FFF2-40B4-BE49-F238E27FC236}">
                    <a16:creationId xmlns:a16="http://schemas.microsoft.com/office/drawing/2014/main" id="{EE72CFCE-2B83-4AC9-A911-3D713E631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08" name="Rectangle 135">
                <a:extLst>
                  <a:ext uri="{FF2B5EF4-FFF2-40B4-BE49-F238E27FC236}">
                    <a16:creationId xmlns:a16="http://schemas.microsoft.com/office/drawing/2014/main" id="{4E8AE30B-1D10-4E8A-A529-1C9F9D2CF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7" y="2811"/>
                <a:ext cx="14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09" name="Rectangle 136">
                <a:extLst>
                  <a:ext uri="{FF2B5EF4-FFF2-40B4-BE49-F238E27FC236}">
                    <a16:creationId xmlns:a16="http://schemas.microsoft.com/office/drawing/2014/main" id="{DCE355D9-5639-4334-ACFA-860E4B32B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2811"/>
                <a:ext cx="15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10" name="Rectangle 137">
                <a:extLst>
                  <a:ext uri="{FF2B5EF4-FFF2-40B4-BE49-F238E27FC236}">
                    <a16:creationId xmlns:a16="http://schemas.microsoft.com/office/drawing/2014/main" id="{03790C73-89BB-4363-9EF4-3B5201FC5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8" y="2811"/>
                <a:ext cx="17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11" name="Rectangle 138">
                <a:extLst>
                  <a:ext uri="{FF2B5EF4-FFF2-40B4-BE49-F238E27FC236}">
                    <a16:creationId xmlns:a16="http://schemas.microsoft.com/office/drawing/2014/main" id="{C808D590-A364-43D1-8063-A90045B92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7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12" name="Rectangle 139">
                <a:extLst>
                  <a:ext uri="{FF2B5EF4-FFF2-40B4-BE49-F238E27FC236}">
                    <a16:creationId xmlns:a16="http://schemas.microsoft.com/office/drawing/2014/main" id="{8C16ABA5-482A-4412-AC83-BED7C83C8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13" name="Rectangle 140">
                <a:extLst>
                  <a:ext uri="{FF2B5EF4-FFF2-40B4-BE49-F238E27FC236}">
                    <a16:creationId xmlns:a16="http://schemas.microsoft.com/office/drawing/2014/main" id="{AA5EEC38-4715-4ADA-9A10-A849F8E9D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0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14" name="Rectangle 141">
                <a:extLst>
                  <a:ext uri="{FF2B5EF4-FFF2-40B4-BE49-F238E27FC236}">
                    <a16:creationId xmlns:a16="http://schemas.microsoft.com/office/drawing/2014/main" id="{8910DAB5-A105-4B1B-BADB-16A0904A4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15" name="Rectangle 142">
                <a:extLst>
                  <a:ext uri="{FF2B5EF4-FFF2-40B4-BE49-F238E27FC236}">
                    <a16:creationId xmlns:a16="http://schemas.microsoft.com/office/drawing/2014/main" id="{AE92B39A-384E-4D86-B961-8C54F95AD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16" name="Rectangle 143">
                <a:extLst>
                  <a:ext uri="{FF2B5EF4-FFF2-40B4-BE49-F238E27FC236}">
                    <a16:creationId xmlns:a16="http://schemas.microsoft.com/office/drawing/2014/main" id="{BB93A39A-453A-4421-96AC-9283572C2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17" name="Freeform 144">
                <a:extLst>
                  <a:ext uri="{FF2B5EF4-FFF2-40B4-BE49-F238E27FC236}">
                    <a16:creationId xmlns:a16="http://schemas.microsoft.com/office/drawing/2014/main" id="{A0E01A6A-D6D6-451D-BC38-A84312576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" y="2788"/>
                <a:ext cx="86" cy="59"/>
              </a:xfrm>
              <a:custGeom>
                <a:avLst/>
                <a:gdLst>
                  <a:gd name="T0" fmla="*/ 9560424 w 53"/>
                  <a:gd name="T1" fmla="*/ 0 h 44"/>
                  <a:gd name="T2" fmla="*/ 8337919 w 53"/>
                  <a:gd name="T3" fmla="*/ 32284 h 44"/>
                  <a:gd name="T4" fmla="*/ 9560424 w 53"/>
                  <a:gd name="T5" fmla="*/ 67201 h 44"/>
                  <a:gd name="T6" fmla="*/ 0 w 53"/>
                  <a:gd name="T7" fmla="*/ 32284 h 44"/>
                  <a:gd name="T8" fmla="*/ 9560424 w 53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44"/>
                  <a:gd name="T17" fmla="*/ 53 w 5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44">
                    <a:moveTo>
                      <a:pt x="53" y="0"/>
                    </a:moveTo>
                    <a:lnTo>
                      <a:pt x="46" y="21"/>
                    </a:lnTo>
                    <a:lnTo>
                      <a:pt x="53" y="44"/>
                    </a:lnTo>
                    <a:lnTo>
                      <a:pt x="0" y="21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8" name="Rectangle 145">
                <a:extLst>
                  <a:ext uri="{FF2B5EF4-FFF2-40B4-BE49-F238E27FC236}">
                    <a16:creationId xmlns:a16="http://schemas.microsoft.com/office/drawing/2014/main" id="{52847978-B69D-496D-B10B-662C58E08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2676"/>
                <a:ext cx="9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19" name="Rectangle 146">
                <a:extLst>
                  <a:ext uri="{FF2B5EF4-FFF2-40B4-BE49-F238E27FC236}">
                    <a16:creationId xmlns:a16="http://schemas.microsoft.com/office/drawing/2014/main" id="{622F9ECE-9D98-4FF7-81F5-2337707E6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" y="2557"/>
                <a:ext cx="805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Connect negotiation</a:t>
                </a:r>
                <a:endParaRPr lang="en-US" altLang="en-US" sz="2400" b="1"/>
              </a:p>
            </p:txBody>
          </p:sp>
        </p:grpSp>
        <p:grpSp>
          <p:nvGrpSpPr>
            <p:cNvPr id="31772" name="Group 147">
              <a:extLst>
                <a:ext uri="{FF2B5EF4-FFF2-40B4-BE49-F238E27FC236}">
                  <a16:creationId xmlns:a16="http://schemas.microsoft.com/office/drawing/2014/main" id="{539794E1-EBF4-4BE4-ABEC-4588680B0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8025" y="3641320"/>
              <a:ext cx="869950" cy="425450"/>
              <a:chOff x="3555" y="2882"/>
              <a:chExt cx="730" cy="358"/>
            </a:xfrm>
          </p:grpSpPr>
          <p:sp>
            <p:nvSpPr>
              <p:cNvPr id="31786" name="Rectangle 148">
                <a:extLst>
                  <a:ext uri="{FF2B5EF4-FFF2-40B4-BE49-F238E27FC236}">
                    <a16:creationId xmlns:a16="http://schemas.microsoft.com/office/drawing/2014/main" id="{C5C26DD8-A30A-4B8A-882E-CB7B1A286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3083"/>
                <a:ext cx="633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87" name="Rectangle 149">
                <a:extLst>
                  <a:ext uri="{FF2B5EF4-FFF2-40B4-BE49-F238E27FC236}">
                    <a16:creationId xmlns:a16="http://schemas.microsoft.com/office/drawing/2014/main" id="{14859983-6DEF-4CAC-AB29-476896C68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3080"/>
                <a:ext cx="35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write()</a:t>
                </a:r>
                <a:endParaRPr lang="en-US" altLang="en-US" sz="2400" b="1"/>
              </a:p>
            </p:txBody>
          </p:sp>
          <p:sp>
            <p:nvSpPr>
              <p:cNvPr id="31788" name="Rectangle 150">
                <a:extLst>
                  <a:ext uri="{FF2B5EF4-FFF2-40B4-BE49-F238E27FC236}">
                    <a16:creationId xmlns:a16="http://schemas.microsoft.com/office/drawing/2014/main" id="{8D2633FD-CBAA-4D20-9296-526037EDC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015"/>
                <a:ext cx="709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89" name="Line 151">
                <a:extLst>
                  <a:ext uri="{FF2B5EF4-FFF2-40B4-BE49-F238E27FC236}">
                    <a16:creationId xmlns:a16="http://schemas.microsoft.com/office/drawing/2014/main" id="{2C67464F-A283-4537-B84D-F724721A2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5" y="2882"/>
                <a:ext cx="3" cy="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0" name="Freeform 152">
                <a:extLst>
                  <a:ext uri="{FF2B5EF4-FFF2-40B4-BE49-F238E27FC236}">
                    <a16:creationId xmlns:a16="http://schemas.microsoft.com/office/drawing/2014/main" id="{A656D8F6-AD99-4596-9E6B-5A0F9F9083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2958"/>
                <a:ext cx="52" cy="54"/>
              </a:xfrm>
              <a:custGeom>
                <a:avLst/>
                <a:gdLst>
                  <a:gd name="T0" fmla="*/ 0 w 32"/>
                  <a:gd name="T1" fmla="*/ 0 h 40"/>
                  <a:gd name="T2" fmla="*/ 2739917 w 32"/>
                  <a:gd name="T3" fmla="*/ 10855 h 40"/>
                  <a:gd name="T4" fmla="*/ 5912806 w 32"/>
                  <a:gd name="T5" fmla="*/ 0 h 40"/>
                  <a:gd name="T6" fmla="*/ 2739917 w 32"/>
                  <a:gd name="T7" fmla="*/ 72924 h 40"/>
                  <a:gd name="T8" fmla="*/ 0 w 32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0"/>
                  <a:gd name="T17" fmla="*/ 32 w 32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0">
                    <a:moveTo>
                      <a:pt x="0" y="0"/>
                    </a:moveTo>
                    <a:lnTo>
                      <a:pt x="15" y="6"/>
                    </a:lnTo>
                    <a:lnTo>
                      <a:pt x="32" y="0"/>
                    </a:lnTo>
                    <a:lnTo>
                      <a:pt x="15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73" name="Group 153">
              <a:extLst>
                <a:ext uri="{FF2B5EF4-FFF2-40B4-BE49-F238E27FC236}">
                  <a16:creationId xmlns:a16="http://schemas.microsoft.com/office/drawing/2014/main" id="{ADECF622-35FA-4A4C-A5FA-39528323A1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8025" y="4077883"/>
              <a:ext cx="844550" cy="504825"/>
              <a:chOff x="3555" y="3250"/>
              <a:chExt cx="709" cy="424"/>
            </a:xfrm>
          </p:grpSpPr>
          <p:sp>
            <p:nvSpPr>
              <p:cNvPr id="31781" name="Rectangle 154">
                <a:extLst>
                  <a:ext uri="{FF2B5EF4-FFF2-40B4-BE49-F238E27FC236}">
                    <a16:creationId xmlns:a16="http://schemas.microsoft.com/office/drawing/2014/main" id="{300C9DFA-AA4C-4862-AD7F-09FA3AF00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3517"/>
                <a:ext cx="551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82" name="Rectangle 155">
                <a:extLst>
                  <a:ext uri="{FF2B5EF4-FFF2-40B4-BE49-F238E27FC236}">
                    <a16:creationId xmlns:a16="http://schemas.microsoft.com/office/drawing/2014/main" id="{D410B992-176A-4DFD-A3F3-60FED5F8F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3515"/>
                <a:ext cx="34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read()</a:t>
                </a:r>
                <a:endParaRPr lang="en-US" altLang="en-US" sz="2400" b="1"/>
              </a:p>
            </p:txBody>
          </p:sp>
          <p:sp>
            <p:nvSpPr>
              <p:cNvPr id="31783" name="Rectangle 156">
                <a:extLst>
                  <a:ext uri="{FF2B5EF4-FFF2-40B4-BE49-F238E27FC236}">
                    <a16:creationId xmlns:a16="http://schemas.microsoft.com/office/drawing/2014/main" id="{2E8D9362-C7C7-4A12-BDA6-F875D368A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449"/>
                <a:ext cx="709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84" name="Line 157">
                <a:extLst>
                  <a:ext uri="{FF2B5EF4-FFF2-40B4-BE49-F238E27FC236}">
                    <a16:creationId xmlns:a16="http://schemas.microsoft.com/office/drawing/2014/main" id="{B980C57C-A24A-4160-8A18-2A20B8067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5" y="3250"/>
                <a:ext cx="3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5" name="Freeform 158">
                <a:extLst>
                  <a:ext uri="{FF2B5EF4-FFF2-40B4-BE49-F238E27FC236}">
                    <a16:creationId xmlns:a16="http://schemas.microsoft.com/office/drawing/2014/main" id="{2E2E818D-CDA4-4684-A393-6E1E5766A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3392"/>
                <a:ext cx="52" cy="55"/>
              </a:xfrm>
              <a:custGeom>
                <a:avLst/>
                <a:gdLst>
                  <a:gd name="T0" fmla="*/ 0 w 32"/>
                  <a:gd name="T1" fmla="*/ 0 h 40"/>
                  <a:gd name="T2" fmla="*/ 2739917 w 32"/>
                  <a:gd name="T3" fmla="*/ 21440 h 40"/>
                  <a:gd name="T4" fmla="*/ 5912806 w 32"/>
                  <a:gd name="T5" fmla="*/ 0 h 40"/>
                  <a:gd name="T6" fmla="*/ 2739917 w 32"/>
                  <a:gd name="T7" fmla="*/ 115429 h 40"/>
                  <a:gd name="T8" fmla="*/ 0 w 32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0"/>
                  <a:gd name="T17" fmla="*/ 32 w 32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0">
                    <a:moveTo>
                      <a:pt x="0" y="0"/>
                    </a:moveTo>
                    <a:lnTo>
                      <a:pt x="15" y="7"/>
                    </a:lnTo>
                    <a:lnTo>
                      <a:pt x="32" y="0"/>
                    </a:lnTo>
                    <a:lnTo>
                      <a:pt x="15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74" name="Text Box 159">
              <a:extLst>
                <a:ext uri="{FF2B5EF4-FFF2-40B4-BE49-F238E27FC236}">
                  <a16:creationId xmlns:a16="http://schemas.microsoft.com/office/drawing/2014/main" id="{6CD5B72F-DC0C-4C49-9277-9511B3598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4649" y="1294995"/>
              <a:ext cx="5159307" cy="144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 b="1">
                  <a:solidFill>
                    <a:srgbClr val="0000CC"/>
                  </a:solidFill>
                  <a:latin typeface="Courier New" panose="02070309020205020404" pitchFamily="49" charset="0"/>
                </a:rPr>
                <a:t>bind</a:t>
              </a:r>
              <a:r>
                <a:rPr lang="en-US" altLang="en-US" sz="1500">
                  <a:solidFill>
                    <a:srgbClr val="0000CC"/>
                  </a:solidFill>
                </a:rPr>
                <a:t> </a:t>
              </a:r>
              <a:r>
                <a:rPr lang="en-US" altLang="en-US" sz="1500"/>
                <a:t>assigns local address &amp; port # to socket with specified descriptor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/>
                <a:t>Can wildcard IP address for multiple net interfaces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 b="1">
                  <a:solidFill>
                    <a:srgbClr val="0000CC"/>
                  </a:solidFill>
                  <a:latin typeface="Courier New" panose="02070309020205020404" pitchFamily="49" charset="0"/>
                </a:rPr>
                <a:t>bind</a:t>
              </a:r>
              <a:r>
                <a:rPr lang="en-US" altLang="en-US" sz="1500"/>
                <a:t> call returns: 0 (success); or -1 (failure)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/>
                <a:t>Failure if port # already in use or if reuse option not set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endParaRPr lang="en-US" altLang="en-US" sz="1500"/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endParaRPr lang="en-US" altLang="en-US" sz="1500"/>
            </a:p>
          </p:txBody>
        </p:sp>
        <p:grpSp>
          <p:nvGrpSpPr>
            <p:cNvPr id="31775" name="Group 160">
              <a:extLst>
                <a:ext uri="{FF2B5EF4-FFF2-40B4-BE49-F238E27FC236}">
                  <a16:creationId xmlns:a16="http://schemas.microsoft.com/office/drawing/2014/main" id="{22FC4EA9-5B64-4095-82AB-BF09EB2DBF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9588" y="4552545"/>
              <a:ext cx="871537" cy="379413"/>
              <a:chOff x="535" y="3648"/>
              <a:chExt cx="731" cy="319"/>
            </a:xfrm>
          </p:grpSpPr>
          <p:grpSp>
            <p:nvGrpSpPr>
              <p:cNvPr id="31776" name="Group 161">
                <a:extLst>
                  <a:ext uri="{FF2B5EF4-FFF2-40B4-BE49-F238E27FC236}">
                    <a16:creationId xmlns:a16="http://schemas.microsoft.com/office/drawing/2014/main" id="{30C9E44F-C843-4379-AAC2-9BC8C568BE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5" y="3742"/>
                <a:ext cx="731" cy="225"/>
                <a:chOff x="535" y="3742"/>
                <a:chExt cx="731" cy="225"/>
              </a:xfrm>
            </p:grpSpPr>
            <p:sp>
              <p:nvSpPr>
                <p:cNvPr id="31778" name="Rectangle 162">
                  <a:extLst>
                    <a:ext uri="{FF2B5EF4-FFF2-40B4-BE49-F238E27FC236}">
                      <a16:creationId xmlns:a16="http://schemas.microsoft.com/office/drawing/2014/main" id="{49179D16-41B4-4D72-A0B9-80E301CC7C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3810"/>
                  <a:ext cx="631" cy="1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79" name="Rectangle 163">
                  <a:extLst>
                    <a:ext uri="{FF2B5EF4-FFF2-40B4-BE49-F238E27FC236}">
                      <a16:creationId xmlns:a16="http://schemas.microsoft.com/office/drawing/2014/main" id="{E9CBC427-DFDD-4221-89B9-39EC74A83F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3807"/>
                  <a:ext cx="386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200">
                      <a:solidFill>
                        <a:srgbClr val="000000"/>
                      </a:solidFill>
                    </a:rPr>
                    <a:t>close()</a:t>
                  </a:r>
                  <a:endParaRPr lang="en-US" altLang="en-US" sz="2400" b="1"/>
                </a:p>
              </p:txBody>
            </p:sp>
            <p:sp>
              <p:nvSpPr>
                <p:cNvPr id="31780" name="Rectangle 164">
                  <a:extLst>
                    <a:ext uri="{FF2B5EF4-FFF2-40B4-BE49-F238E27FC236}">
                      <a16:creationId xmlns:a16="http://schemas.microsoft.com/office/drawing/2014/main" id="{4A77F678-CE78-4CF8-B9DD-A3198766B9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5" y="3742"/>
                  <a:ext cx="710" cy="225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1777" name="Line 165">
                <a:extLst>
                  <a:ext uri="{FF2B5EF4-FFF2-40B4-BE49-F238E27FC236}">
                    <a16:creationId xmlns:a16="http://schemas.microsoft.com/office/drawing/2014/main" id="{EC09FB95-421A-4D1C-A4DE-6B3E7E94E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64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68" name="Rectangle 2">
            <a:extLst>
              <a:ext uri="{FF2B5EF4-FFF2-40B4-BE49-F238E27FC236}">
                <a16:creationId xmlns:a16="http://schemas.microsoft.com/office/drawing/2014/main" id="{FFED9FD2-4090-490B-B3BC-7E2D8079B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76925" y="2279650"/>
            <a:ext cx="3067050" cy="1558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/>
              <a:t>Socket Calls for Connection-Oriented Mode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2">
            <a:extLst>
              <a:ext uri="{FF2B5EF4-FFF2-40B4-BE49-F238E27FC236}">
                <a16:creationId xmlns:a16="http://schemas.microsoft.com/office/drawing/2014/main" id="{5F3BFD5D-DA80-412D-9C29-CCF840B3F415}"/>
              </a:ext>
            </a:extLst>
          </p:cNvPr>
          <p:cNvGrpSpPr>
            <a:grpSpLocks/>
          </p:cNvGrpSpPr>
          <p:nvPr/>
        </p:nvGrpSpPr>
        <p:grpSpPr bwMode="auto">
          <a:xfrm>
            <a:off x="901700" y="249238"/>
            <a:ext cx="6400800" cy="3943350"/>
            <a:chOff x="1485900" y="1085850"/>
            <a:chExt cx="6400800" cy="3943350"/>
          </a:xfrm>
        </p:grpSpPr>
        <p:sp>
          <p:nvSpPr>
            <p:cNvPr id="33795" name="Rectangle 89">
              <a:extLst>
                <a:ext uri="{FF2B5EF4-FFF2-40B4-BE49-F238E27FC236}">
                  <a16:creationId xmlns:a16="http://schemas.microsoft.com/office/drawing/2014/main" id="{415375C3-61AF-4F19-96BC-B6BEC60A1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2416175"/>
              <a:ext cx="846137" cy="2667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3796" name="Rectangle 2">
              <a:extLst>
                <a:ext uri="{FF2B5EF4-FFF2-40B4-BE49-F238E27FC236}">
                  <a16:creationId xmlns:a16="http://schemas.microsoft.com/office/drawing/2014/main" id="{C0F6A9E6-1FAF-4728-B1B4-072710CB4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2012950"/>
              <a:ext cx="846137" cy="268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3797" name="Rectangle 3">
              <a:extLst>
                <a:ext uri="{FF2B5EF4-FFF2-40B4-BE49-F238E27FC236}">
                  <a16:creationId xmlns:a16="http://schemas.microsoft.com/office/drawing/2014/main" id="{895C2C8D-241B-4AA1-A29F-9552E0F30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1604963"/>
              <a:ext cx="846137" cy="2682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3798" name="Rectangle 5">
              <a:extLst>
                <a:ext uri="{FF2B5EF4-FFF2-40B4-BE49-F238E27FC236}">
                  <a16:creationId xmlns:a16="http://schemas.microsoft.com/office/drawing/2014/main" id="{30B0F13D-55E5-4A77-8EA5-F07E64082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1685925"/>
              <a:ext cx="844550" cy="179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3799" name="Rectangle 6">
              <a:extLst>
                <a:ext uri="{FF2B5EF4-FFF2-40B4-BE49-F238E27FC236}">
                  <a16:creationId xmlns:a16="http://schemas.microsoft.com/office/drawing/2014/main" id="{BADCBFEB-8BED-4DCF-B185-A98810387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1682750"/>
              <a:ext cx="5461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socket()</a:t>
              </a:r>
              <a:endParaRPr lang="en-US" altLang="en-US" sz="2400" b="1"/>
            </a:p>
          </p:txBody>
        </p:sp>
        <p:grpSp>
          <p:nvGrpSpPr>
            <p:cNvPr id="33800" name="Group 7">
              <a:extLst>
                <a:ext uri="{FF2B5EF4-FFF2-40B4-BE49-F238E27FC236}">
                  <a16:creationId xmlns:a16="http://schemas.microsoft.com/office/drawing/2014/main" id="{A855C107-AB81-4F55-8A99-D16761EFA9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8025" y="2941638"/>
              <a:ext cx="919163" cy="266700"/>
              <a:chOff x="3555" y="2278"/>
              <a:chExt cx="771" cy="225"/>
            </a:xfrm>
          </p:grpSpPr>
          <p:sp>
            <p:nvSpPr>
              <p:cNvPr id="33953" name="Rectangle 8">
                <a:extLst>
                  <a:ext uri="{FF2B5EF4-FFF2-40B4-BE49-F238E27FC236}">
                    <a16:creationId xmlns:a16="http://schemas.microsoft.com/office/drawing/2014/main" id="{9517C27C-E9FD-433D-8A04-DE9A94E44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2346"/>
                <a:ext cx="709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954" name="Rectangle 9">
                <a:extLst>
                  <a:ext uri="{FF2B5EF4-FFF2-40B4-BE49-F238E27FC236}">
                    <a16:creationId xmlns:a16="http://schemas.microsoft.com/office/drawing/2014/main" id="{C5EF6E96-FFDD-49CE-A91E-19EB391BE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2344"/>
                <a:ext cx="4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socket()</a:t>
                </a:r>
                <a:endParaRPr lang="en-US" altLang="en-US" sz="2400" b="1"/>
              </a:p>
            </p:txBody>
          </p:sp>
          <p:sp>
            <p:nvSpPr>
              <p:cNvPr id="33955" name="Rectangle 10">
                <a:extLst>
                  <a:ext uri="{FF2B5EF4-FFF2-40B4-BE49-F238E27FC236}">
                    <a16:creationId xmlns:a16="http://schemas.microsoft.com/office/drawing/2014/main" id="{A81B4166-990A-41E0-860D-B0E787F70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2278"/>
                <a:ext cx="709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801" name="Rectangle 11">
              <a:extLst>
                <a:ext uri="{FF2B5EF4-FFF2-40B4-BE49-F238E27FC236}">
                  <a16:creationId xmlns:a16="http://schemas.microsoft.com/office/drawing/2014/main" id="{BEF2BAC4-1505-4622-83CC-1D97360CC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275" y="2093913"/>
              <a:ext cx="655638" cy="176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3802" name="Rectangle 12">
              <a:extLst>
                <a:ext uri="{FF2B5EF4-FFF2-40B4-BE49-F238E27FC236}">
                  <a16:creationId xmlns:a16="http://schemas.microsoft.com/office/drawing/2014/main" id="{79234D78-AC27-4F93-A0FF-1262A407C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513" y="2090738"/>
              <a:ext cx="3905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bind()</a:t>
              </a:r>
              <a:endParaRPr lang="en-US" altLang="en-US" sz="2400" b="1"/>
            </a:p>
          </p:txBody>
        </p:sp>
        <p:sp>
          <p:nvSpPr>
            <p:cNvPr id="33803" name="Line 13">
              <a:extLst>
                <a:ext uri="{FF2B5EF4-FFF2-40B4-BE49-F238E27FC236}">
                  <a16:creationId xmlns:a16="http://schemas.microsoft.com/office/drawing/2014/main" id="{9BA6A9AB-3CB6-4F38-A9A9-F3DB39370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75" y="1873250"/>
              <a:ext cx="3175" cy="968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4" name="Freeform 14">
              <a:extLst>
                <a:ext uri="{FF2B5EF4-FFF2-40B4-BE49-F238E27FC236}">
                  <a16:creationId xmlns:a16="http://schemas.microsoft.com/office/drawing/2014/main" id="{CBBE87F1-E97C-46B4-B805-72F61F8C8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525" y="1951038"/>
              <a:ext cx="65088" cy="66675"/>
            </a:xfrm>
            <a:custGeom>
              <a:avLst/>
              <a:gdLst>
                <a:gd name="T0" fmla="*/ 0 w 34"/>
                <a:gd name="T1" fmla="*/ 0 h 41"/>
                <a:gd name="T2" fmla="*/ 2147483646 w 34"/>
                <a:gd name="T3" fmla="*/ 2147483646 h 41"/>
                <a:gd name="T4" fmla="*/ 2147483646 w 34"/>
                <a:gd name="T5" fmla="*/ 0 h 41"/>
                <a:gd name="T6" fmla="*/ 2147483646 w 34"/>
                <a:gd name="T7" fmla="*/ 2147483646 h 41"/>
                <a:gd name="T8" fmla="*/ 0 w 34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1"/>
                <a:gd name="T17" fmla="*/ 34 w 3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1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5" name="Rectangle 15">
              <a:extLst>
                <a:ext uri="{FF2B5EF4-FFF2-40B4-BE49-F238E27FC236}">
                  <a16:creationId xmlns:a16="http://schemas.microsoft.com/office/drawing/2014/main" id="{67CFC83A-050E-4F1D-9A73-12049CAB8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763" y="3289300"/>
              <a:ext cx="1570037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3806" name="Rectangle 16">
              <a:extLst>
                <a:ext uri="{FF2B5EF4-FFF2-40B4-BE49-F238E27FC236}">
                  <a16:creationId xmlns:a16="http://schemas.microsoft.com/office/drawing/2014/main" id="{F25BC7F3-EC2D-4BCA-8959-AEB50122D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3411538"/>
              <a:ext cx="1665288" cy="16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grpSp>
          <p:nvGrpSpPr>
            <p:cNvPr id="33807" name="Group 17">
              <a:extLst>
                <a:ext uri="{FF2B5EF4-FFF2-40B4-BE49-F238E27FC236}">
                  <a16:creationId xmlns:a16="http://schemas.microsoft.com/office/drawing/2014/main" id="{AFC70113-A2DA-43CD-8E83-460F6D4689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9588" y="3544888"/>
              <a:ext cx="846137" cy="595312"/>
              <a:chOff x="1255" y="2785"/>
              <a:chExt cx="710" cy="500"/>
            </a:xfrm>
          </p:grpSpPr>
          <p:sp>
            <p:nvSpPr>
              <p:cNvPr id="33948" name="Rectangle 18">
                <a:extLst>
                  <a:ext uri="{FF2B5EF4-FFF2-40B4-BE49-F238E27FC236}">
                    <a16:creationId xmlns:a16="http://schemas.microsoft.com/office/drawing/2014/main" id="{C3149D2C-2519-4831-9A01-B1C1C125F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4" y="3128"/>
                <a:ext cx="551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949" name="Rectangle 19">
                <a:extLst>
                  <a:ext uri="{FF2B5EF4-FFF2-40B4-BE49-F238E27FC236}">
                    <a16:creationId xmlns:a16="http://schemas.microsoft.com/office/drawing/2014/main" id="{9BD959A2-AADE-40F3-945C-4FF327173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0" y="3125"/>
                <a:ext cx="34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read()</a:t>
                </a:r>
                <a:endParaRPr lang="en-US" altLang="en-US" sz="2400" b="1"/>
              </a:p>
            </p:txBody>
          </p:sp>
          <p:sp>
            <p:nvSpPr>
              <p:cNvPr id="33950" name="Rectangle 20">
                <a:extLst>
                  <a:ext uri="{FF2B5EF4-FFF2-40B4-BE49-F238E27FC236}">
                    <a16:creationId xmlns:a16="http://schemas.microsoft.com/office/drawing/2014/main" id="{E2769C0F-CEF0-40FF-BFFD-392E130BF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3060"/>
                <a:ext cx="710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951" name="Line 21">
                <a:extLst>
                  <a:ext uri="{FF2B5EF4-FFF2-40B4-BE49-F238E27FC236}">
                    <a16:creationId xmlns:a16="http://schemas.microsoft.com/office/drawing/2014/main" id="{A094491C-621B-4D9D-B37A-1F59273F3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2785"/>
                <a:ext cx="2" cy="2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52" name="Freeform 22">
                <a:extLst>
                  <a:ext uri="{FF2B5EF4-FFF2-40B4-BE49-F238E27FC236}">
                    <a16:creationId xmlns:a16="http://schemas.microsoft.com/office/drawing/2014/main" id="{6A8A4BCB-E5AD-4D4C-A7D2-286952BC12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" y="3003"/>
                <a:ext cx="55" cy="54"/>
              </a:xfrm>
              <a:custGeom>
                <a:avLst/>
                <a:gdLst>
                  <a:gd name="T0" fmla="*/ 0 w 34"/>
                  <a:gd name="T1" fmla="*/ 0 h 40"/>
                  <a:gd name="T2" fmla="*/ 2803536 w 34"/>
                  <a:gd name="T3" fmla="*/ 8924 h 40"/>
                  <a:gd name="T4" fmla="*/ 5678852 w 34"/>
                  <a:gd name="T5" fmla="*/ 0 h 40"/>
                  <a:gd name="T6" fmla="*/ 2803536 w 34"/>
                  <a:gd name="T7" fmla="*/ 72924 h 40"/>
                  <a:gd name="T8" fmla="*/ 0 w 34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40"/>
                  <a:gd name="T17" fmla="*/ 34 w 34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40">
                    <a:moveTo>
                      <a:pt x="0" y="0"/>
                    </a:moveTo>
                    <a:lnTo>
                      <a:pt x="17" y="5"/>
                    </a:lnTo>
                    <a:lnTo>
                      <a:pt x="34" y="0"/>
                    </a:lnTo>
                    <a:lnTo>
                      <a:pt x="17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08" name="Group 23">
              <a:extLst>
                <a:ext uri="{FF2B5EF4-FFF2-40B4-BE49-F238E27FC236}">
                  <a16:creationId xmlns:a16="http://schemas.microsoft.com/office/drawing/2014/main" id="{9448EADC-693B-4323-8E54-B3D85FA367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8025" y="4616450"/>
              <a:ext cx="869950" cy="412750"/>
              <a:chOff x="3555" y="3685"/>
              <a:chExt cx="730" cy="347"/>
            </a:xfrm>
          </p:grpSpPr>
          <p:sp>
            <p:nvSpPr>
              <p:cNvPr id="33943" name="Rectangle 24">
                <a:extLst>
                  <a:ext uri="{FF2B5EF4-FFF2-40B4-BE49-F238E27FC236}">
                    <a16:creationId xmlns:a16="http://schemas.microsoft.com/office/drawing/2014/main" id="{95512239-08F3-41CF-B6B7-1D0304374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3875"/>
                <a:ext cx="633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944" name="Rectangle 25">
                <a:extLst>
                  <a:ext uri="{FF2B5EF4-FFF2-40B4-BE49-F238E27FC236}">
                    <a16:creationId xmlns:a16="http://schemas.microsoft.com/office/drawing/2014/main" id="{0C8F83B7-BEA1-42EF-B6D5-FF8573560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3873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close()</a:t>
                </a:r>
                <a:endParaRPr lang="en-US" altLang="en-US" sz="2400" b="1"/>
              </a:p>
            </p:txBody>
          </p:sp>
          <p:sp>
            <p:nvSpPr>
              <p:cNvPr id="33945" name="Rectangle 26">
                <a:extLst>
                  <a:ext uri="{FF2B5EF4-FFF2-40B4-BE49-F238E27FC236}">
                    <a16:creationId xmlns:a16="http://schemas.microsoft.com/office/drawing/2014/main" id="{8C7BA3C2-8A9E-4A01-A51D-0CA31F543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807"/>
                <a:ext cx="709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946" name="Line 27">
                <a:extLst>
                  <a:ext uri="{FF2B5EF4-FFF2-40B4-BE49-F238E27FC236}">
                    <a16:creationId xmlns:a16="http://schemas.microsoft.com/office/drawing/2014/main" id="{6D007ADE-CC6F-4277-B899-03EE33B50F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5" y="3685"/>
                <a:ext cx="3" cy="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7" name="Freeform 28">
                <a:extLst>
                  <a:ext uri="{FF2B5EF4-FFF2-40B4-BE49-F238E27FC236}">
                    <a16:creationId xmlns:a16="http://schemas.microsoft.com/office/drawing/2014/main" id="{8DE48206-5276-4D65-AA17-B513C33BA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3760"/>
                <a:ext cx="52" cy="56"/>
              </a:xfrm>
              <a:custGeom>
                <a:avLst/>
                <a:gdLst>
                  <a:gd name="T0" fmla="*/ 0 w 32"/>
                  <a:gd name="T1" fmla="*/ 0 h 41"/>
                  <a:gd name="T2" fmla="*/ 2739917 w 32"/>
                  <a:gd name="T3" fmla="*/ 19167 h 41"/>
                  <a:gd name="T4" fmla="*/ 5912806 w 32"/>
                  <a:gd name="T5" fmla="*/ 0 h 41"/>
                  <a:gd name="T6" fmla="*/ 2739917 w 32"/>
                  <a:gd name="T7" fmla="*/ 99020 h 41"/>
                  <a:gd name="T8" fmla="*/ 0 w 32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1"/>
                  <a:gd name="T17" fmla="*/ 32 w 32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1">
                    <a:moveTo>
                      <a:pt x="0" y="0"/>
                    </a:moveTo>
                    <a:lnTo>
                      <a:pt x="15" y="8"/>
                    </a:lnTo>
                    <a:lnTo>
                      <a:pt x="32" y="0"/>
                    </a:lnTo>
                    <a:lnTo>
                      <a:pt x="15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09" name="Group 29">
              <a:extLst>
                <a:ext uri="{FF2B5EF4-FFF2-40B4-BE49-F238E27FC236}">
                  <a16:creationId xmlns:a16="http://schemas.microsoft.com/office/drawing/2014/main" id="{C7182DB1-0659-426D-A0EB-5E3BB0480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2075" y="3827463"/>
              <a:ext cx="1881188" cy="242887"/>
              <a:chOff x="1971" y="3023"/>
              <a:chExt cx="1580" cy="204"/>
            </a:xfrm>
          </p:grpSpPr>
          <p:sp>
            <p:nvSpPr>
              <p:cNvPr id="33917" name="Freeform 30">
                <a:extLst>
                  <a:ext uri="{FF2B5EF4-FFF2-40B4-BE49-F238E27FC236}">
                    <a16:creationId xmlns:a16="http://schemas.microsoft.com/office/drawing/2014/main" id="{EBF61463-D2FD-4913-B330-E120D5CAB1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7" y="3120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8" name="Freeform 31">
                <a:extLst>
                  <a:ext uri="{FF2B5EF4-FFF2-40B4-BE49-F238E27FC236}">
                    <a16:creationId xmlns:a16="http://schemas.microsoft.com/office/drawing/2014/main" id="{4A95354A-74B6-4C99-9716-C482127DF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9" y="3123"/>
                <a:ext cx="34" cy="8"/>
              </a:xfrm>
              <a:custGeom>
                <a:avLst/>
                <a:gdLst>
                  <a:gd name="T0" fmla="*/ 3566126 w 21"/>
                  <a:gd name="T1" fmla="*/ 8457 h 6"/>
                  <a:gd name="T2" fmla="*/ 3566126 w 21"/>
                  <a:gd name="T3" fmla="*/ 0 h 6"/>
                  <a:gd name="T4" fmla="*/ 0 w 21"/>
                  <a:gd name="T5" fmla="*/ 2759 h 6"/>
                  <a:gd name="T6" fmla="*/ 0 w 21"/>
                  <a:gd name="T7" fmla="*/ 8457 h 6"/>
                  <a:gd name="T8" fmla="*/ 3566126 w 21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9" name="Freeform 32">
                <a:extLst>
                  <a:ext uri="{FF2B5EF4-FFF2-40B4-BE49-F238E27FC236}">
                    <a16:creationId xmlns:a16="http://schemas.microsoft.com/office/drawing/2014/main" id="{9EFECD4A-401D-40E5-B94A-B7C64F4CD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1" y="3125"/>
                <a:ext cx="34" cy="10"/>
              </a:xfrm>
              <a:custGeom>
                <a:avLst/>
                <a:gdLst>
                  <a:gd name="T0" fmla="*/ 3566126 w 21"/>
                  <a:gd name="T1" fmla="*/ 49094 h 7"/>
                  <a:gd name="T2" fmla="*/ 3566126 w 21"/>
                  <a:gd name="T3" fmla="*/ 0 h 7"/>
                  <a:gd name="T4" fmla="*/ 0 w 21"/>
                  <a:gd name="T5" fmla="*/ 16839 h 7"/>
                  <a:gd name="T6" fmla="*/ 0 w 21"/>
                  <a:gd name="T7" fmla="*/ 51533 h 7"/>
                  <a:gd name="T8" fmla="*/ 3566126 w 21"/>
                  <a:gd name="T9" fmla="*/ 49094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20" name="Freeform 33">
                <a:extLst>
                  <a:ext uri="{FF2B5EF4-FFF2-40B4-BE49-F238E27FC236}">
                    <a16:creationId xmlns:a16="http://schemas.microsoft.com/office/drawing/2014/main" id="{6B82B703-18F5-46FA-9EF6-BAED652B4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" y="3131"/>
                <a:ext cx="34" cy="6"/>
              </a:xfrm>
              <a:custGeom>
                <a:avLst/>
                <a:gdLst>
                  <a:gd name="T0" fmla="*/ 3566126 w 21"/>
                  <a:gd name="T1" fmla="*/ 310 h 5"/>
                  <a:gd name="T2" fmla="*/ 3566126 w 21"/>
                  <a:gd name="T3" fmla="*/ 0 h 5"/>
                  <a:gd name="T4" fmla="*/ 0 w 21"/>
                  <a:gd name="T5" fmla="*/ 0 h 5"/>
                  <a:gd name="T6" fmla="*/ 0 w 21"/>
                  <a:gd name="T7" fmla="*/ 446 h 5"/>
                  <a:gd name="T8" fmla="*/ 3566126 w 21"/>
                  <a:gd name="T9" fmla="*/ 310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5"/>
                  <a:gd name="T17" fmla="*/ 21 w 2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5">
                    <a:moveTo>
                      <a:pt x="21" y="3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21" name="Freeform 34">
                <a:extLst>
                  <a:ext uri="{FF2B5EF4-FFF2-40B4-BE49-F238E27FC236}">
                    <a16:creationId xmlns:a16="http://schemas.microsoft.com/office/drawing/2014/main" id="{99DD96FC-2AD3-4610-B7DA-3092B3EC7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2" y="3133"/>
                <a:ext cx="34" cy="10"/>
              </a:xfrm>
              <a:custGeom>
                <a:avLst/>
                <a:gdLst>
                  <a:gd name="T0" fmla="*/ 3566126 w 21"/>
                  <a:gd name="T1" fmla="*/ 36073 h 7"/>
                  <a:gd name="T2" fmla="*/ 3566126 w 21"/>
                  <a:gd name="T3" fmla="*/ 0 h 7"/>
                  <a:gd name="T4" fmla="*/ 0 w 21"/>
                  <a:gd name="T5" fmla="*/ 1 h 7"/>
                  <a:gd name="T6" fmla="*/ 0 w 21"/>
                  <a:gd name="T7" fmla="*/ 51533 h 7"/>
                  <a:gd name="T8" fmla="*/ 3566126 w 21"/>
                  <a:gd name="T9" fmla="*/ 36073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21" y="5"/>
                    </a:moveTo>
                    <a:lnTo>
                      <a:pt x="21" y="0"/>
                    </a:lnTo>
                    <a:lnTo>
                      <a:pt x="0" y="1"/>
                    </a:lnTo>
                    <a:lnTo>
                      <a:pt x="0" y="7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22" name="Freeform 35">
                <a:extLst>
                  <a:ext uri="{FF2B5EF4-FFF2-40B4-BE49-F238E27FC236}">
                    <a16:creationId xmlns:a16="http://schemas.microsoft.com/office/drawing/2014/main" id="{4F4140E4-7936-4109-8379-5A1CDDE57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4" y="3135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23" name="Freeform 36">
                <a:extLst>
                  <a:ext uri="{FF2B5EF4-FFF2-40B4-BE49-F238E27FC236}">
                    <a16:creationId xmlns:a16="http://schemas.microsoft.com/office/drawing/2014/main" id="{CB609716-6DA7-429C-8C0D-A973568C0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6" y="3140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24" name="Freeform 37">
                <a:extLst>
                  <a:ext uri="{FF2B5EF4-FFF2-40B4-BE49-F238E27FC236}">
                    <a16:creationId xmlns:a16="http://schemas.microsoft.com/office/drawing/2014/main" id="{3EDD517C-AE82-4B91-92CC-D98C01331C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6" y="3146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25" name="Freeform 38">
                <a:extLst>
                  <a:ext uri="{FF2B5EF4-FFF2-40B4-BE49-F238E27FC236}">
                    <a16:creationId xmlns:a16="http://schemas.microsoft.com/office/drawing/2014/main" id="{7A36D31C-F312-44EA-82B5-E15EFB1A8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7" y="3148"/>
                <a:ext cx="34" cy="9"/>
              </a:xfrm>
              <a:custGeom>
                <a:avLst/>
                <a:gdLst>
                  <a:gd name="T0" fmla="*/ 3566126 w 21"/>
                  <a:gd name="T1" fmla="*/ 160064 h 6"/>
                  <a:gd name="T2" fmla="*/ 3566126 w 21"/>
                  <a:gd name="T3" fmla="*/ 0 h 6"/>
                  <a:gd name="T4" fmla="*/ 0 w 21"/>
                  <a:gd name="T5" fmla="*/ 59502 h 6"/>
                  <a:gd name="T6" fmla="*/ 0 w 21"/>
                  <a:gd name="T7" fmla="*/ 160064 h 6"/>
                  <a:gd name="T8" fmla="*/ 3566126 w 21"/>
                  <a:gd name="T9" fmla="*/ 160064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26" name="Freeform 39">
                <a:extLst>
                  <a:ext uri="{FF2B5EF4-FFF2-40B4-BE49-F238E27FC236}">
                    <a16:creationId xmlns:a16="http://schemas.microsoft.com/office/drawing/2014/main" id="{37168AF2-EA73-4409-8A7D-A8B7E85C8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9" y="3151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27" name="Freeform 40">
                <a:extLst>
                  <a:ext uri="{FF2B5EF4-FFF2-40B4-BE49-F238E27FC236}">
                    <a16:creationId xmlns:a16="http://schemas.microsoft.com/office/drawing/2014/main" id="{6CA6B02E-1C0E-49E3-8532-82C3C67C8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1" y="3157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28" name="Freeform 41">
                <a:extLst>
                  <a:ext uri="{FF2B5EF4-FFF2-40B4-BE49-F238E27FC236}">
                    <a16:creationId xmlns:a16="http://schemas.microsoft.com/office/drawing/2014/main" id="{DB871D06-F524-45BA-9A8D-BAF1AA3349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1" y="3159"/>
                <a:ext cx="35" cy="10"/>
              </a:xfrm>
              <a:custGeom>
                <a:avLst/>
                <a:gdLst>
                  <a:gd name="T0" fmla="*/ 2443154 w 22"/>
                  <a:gd name="T1" fmla="*/ 36073 h 7"/>
                  <a:gd name="T2" fmla="*/ 2443154 w 22"/>
                  <a:gd name="T3" fmla="*/ 0 h 7"/>
                  <a:gd name="T4" fmla="*/ 0 w 22"/>
                  <a:gd name="T5" fmla="*/ 16839 h 7"/>
                  <a:gd name="T6" fmla="*/ 0 w 22"/>
                  <a:gd name="T7" fmla="*/ 51533 h 7"/>
                  <a:gd name="T8" fmla="*/ 2443154 w 22"/>
                  <a:gd name="T9" fmla="*/ 36073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7"/>
                  <a:gd name="T17" fmla="*/ 22 w 22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7">
                    <a:moveTo>
                      <a:pt x="22" y="5"/>
                    </a:moveTo>
                    <a:lnTo>
                      <a:pt x="22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2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29" name="Freeform 42">
                <a:extLst>
                  <a:ext uri="{FF2B5EF4-FFF2-40B4-BE49-F238E27FC236}">
                    <a16:creationId xmlns:a16="http://schemas.microsoft.com/office/drawing/2014/main" id="{C5B88795-EB5B-4E14-BD63-24098AD85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2" y="3165"/>
                <a:ext cx="34" cy="7"/>
              </a:xfrm>
              <a:custGeom>
                <a:avLst/>
                <a:gdLst>
                  <a:gd name="T0" fmla="*/ 3566126 w 21"/>
                  <a:gd name="T1" fmla="*/ 23398 h 5"/>
                  <a:gd name="T2" fmla="*/ 3566126 w 21"/>
                  <a:gd name="T3" fmla="*/ 0 h 5"/>
                  <a:gd name="T4" fmla="*/ 0 w 21"/>
                  <a:gd name="T5" fmla="*/ 1 h 5"/>
                  <a:gd name="T6" fmla="*/ 0 w 21"/>
                  <a:gd name="T7" fmla="*/ 23398 h 5"/>
                  <a:gd name="T8" fmla="*/ 3566126 w 21"/>
                  <a:gd name="T9" fmla="*/ 23398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5"/>
                  <a:gd name="T17" fmla="*/ 21 w 2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5">
                    <a:moveTo>
                      <a:pt x="21" y="5"/>
                    </a:moveTo>
                    <a:lnTo>
                      <a:pt x="21" y="0"/>
                    </a:lnTo>
                    <a:lnTo>
                      <a:pt x="0" y="1"/>
                    </a:lnTo>
                    <a:lnTo>
                      <a:pt x="0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0" name="Freeform 43">
                <a:extLst>
                  <a:ext uri="{FF2B5EF4-FFF2-40B4-BE49-F238E27FC236}">
                    <a16:creationId xmlns:a16="http://schemas.microsoft.com/office/drawing/2014/main" id="{E38809A2-728C-4A20-A5B2-0F1648583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1" y="3166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1" name="Freeform 44">
                <a:extLst>
                  <a:ext uri="{FF2B5EF4-FFF2-40B4-BE49-F238E27FC236}">
                    <a16:creationId xmlns:a16="http://schemas.microsoft.com/office/drawing/2014/main" id="{DCEFA5B5-41D2-4DD5-A76E-4F6D827B5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6" y="3172"/>
                <a:ext cx="34" cy="8"/>
              </a:xfrm>
              <a:custGeom>
                <a:avLst/>
                <a:gdLst>
                  <a:gd name="T0" fmla="*/ 3566126 w 21"/>
                  <a:gd name="T1" fmla="*/ 4905 h 6"/>
                  <a:gd name="T2" fmla="*/ 3566126 w 21"/>
                  <a:gd name="T3" fmla="*/ 0 h 6"/>
                  <a:gd name="T4" fmla="*/ 0 w 21"/>
                  <a:gd name="T5" fmla="*/ 0 h 6"/>
                  <a:gd name="T6" fmla="*/ 0 w 21"/>
                  <a:gd name="T7" fmla="*/ 8457 h 6"/>
                  <a:gd name="T8" fmla="*/ 3566126 w 21"/>
                  <a:gd name="T9" fmla="*/ 490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4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2" name="Freeform 45">
                <a:extLst>
                  <a:ext uri="{FF2B5EF4-FFF2-40B4-BE49-F238E27FC236}">
                    <a16:creationId xmlns:a16="http://schemas.microsoft.com/office/drawing/2014/main" id="{3DA34612-A9C1-494E-B83D-17FE84D6C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4" y="3174"/>
                <a:ext cx="37" cy="8"/>
              </a:xfrm>
              <a:custGeom>
                <a:avLst/>
                <a:gdLst>
                  <a:gd name="T0" fmla="*/ 3385767 w 23"/>
                  <a:gd name="T1" fmla="*/ 8457 h 6"/>
                  <a:gd name="T2" fmla="*/ 3385767 w 23"/>
                  <a:gd name="T3" fmla="*/ 0 h 6"/>
                  <a:gd name="T4" fmla="*/ 0 w 23"/>
                  <a:gd name="T5" fmla="*/ 2759 h 6"/>
                  <a:gd name="T6" fmla="*/ 0 w 23"/>
                  <a:gd name="T7" fmla="*/ 8457 h 6"/>
                  <a:gd name="T8" fmla="*/ 3385767 w 23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6"/>
                  <a:gd name="T17" fmla="*/ 23 w 23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6">
                    <a:moveTo>
                      <a:pt x="23" y="6"/>
                    </a:moveTo>
                    <a:lnTo>
                      <a:pt x="23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3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3" name="Freeform 46">
                <a:extLst>
                  <a:ext uri="{FF2B5EF4-FFF2-40B4-BE49-F238E27FC236}">
                    <a16:creationId xmlns:a16="http://schemas.microsoft.com/office/drawing/2014/main" id="{FB9AFA6A-1E48-47E8-B746-5B2257230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4" y="3177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4" name="Freeform 47">
                <a:extLst>
                  <a:ext uri="{FF2B5EF4-FFF2-40B4-BE49-F238E27FC236}">
                    <a16:creationId xmlns:a16="http://schemas.microsoft.com/office/drawing/2014/main" id="{20B4193C-BC4C-44BB-B8C5-85385E110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6" y="3182"/>
                <a:ext cx="34" cy="11"/>
              </a:xfrm>
              <a:custGeom>
                <a:avLst/>
                <a:gdLst>
                  <a:gd name="T0" fmla="*/ 3566126 w 21"/>
                  <a:gd name="T1" fmla="*/ 12422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2422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4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5" name="Freeform 48">
                <a:extLst>
                  <a:ext uri="{FF2B5EF4-FFF2-40B4-BE49-F238E27FC236}">
                    <a16:creationId xmlns:a16="http://schemas.microsoft.com/office/drawing/2014/main" id="{2E739FAC-4A14-445A-9F98-CEF1E64DC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7" y="3185"/>
                <a:ext cx="34" cy="11"/>
              </a:xfrm>
              <a:custGeom>
                <a:avLst/>
                <a:gdLst>
                  <a:gd name="T0" fmla="*/ 3566126 w 21"/>
                  <a:gd name="T1" fmla="*/ 17080 h 8"/>
                  <a:gd name="T2" fmla="*/ 3566126 w 21"/>
                  <a:gd name="T3" fmla="*/ 0 h 8"/>
                  <a:gd name="T4" fmla="*/ 0 w 21"/>
                  <a:gd name="T5" fmla="*/ 6570 h 8"/>
                  <a:gd name="T6" fmla="*/ 0 w 21"/>
                  <a:gd name="T7" fmla="*/ 23485 h 8"/>
                  <a:gd name="T8" fmla="*/ 3566126 w 21"/>
                  <a:gd name="T9" fmla="*/ 1708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6" name="Freeform 49">
                <a:extLst>
                  <a:ext uri="{FF2B5EF4-FFF2-40B4-BE49-F238E27FC236}">
                    <a16:creationId xmlns:a16="http://schemas.microsoft.com/office/drawing/2014/main" id="{75449D07-575A-44C6-8A0E-B7F473466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9" y="3191"/>
                <a:ext cx="34" cy="8"/>
              </a:xfrm>
              <a:custGeom>
                <a:avLst/>
                <a:gdLst>
                  <a:gd name="T0" fmla="*/ 3566126 w 21"/>
                  <a:gd name="T1" fmla="*/ 8457 h 6"/>
                  <a:gd name="T2" fmla="*/ 3566126 w 21"/>
                  <a:gd name="T3" fmla="*/ 0 h 6"/>
                  <a:gd name="T4" fmla="*/ 0 w 21"/>
                  <a:gd name="T5" fmla="*/ 2759 h 6"/>
                  <a:gd name="T6" fmla="*/ 0 w 21"/>
                  <a:gd name="T7" fmla="*/ 8457 h 6"/>
                  <a:gd name="T8" fmla="*/ 3566126 w 21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21" y="6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7" name="Freeform 50">
                <a:extLst>
                  <a:ext uri="{FF2B5EF4-FFF2-40B4-BE49-F238E27FC236}">
                    <a16:creationId xmlns:a16="http://schemas.microsoft.com/office/drawing/2014/main" id="{AC81000D-2084-41BF-B63B-2D2E8518BE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3193"/>
                <a:ext cx="34" cy="10"/>
              </a:xfrm>
              <a:custGeom>
                <a:avLst/>
                <a:gdLst>
                  <a:gd name="T0" fmla="*/ 3566126 w 21"/>
                  <a:gd name="T1" fmla="*/ 36073 h 7"/>
                  <a:gd name="T2" fmla="*/ 3566126 w 21"/>
                  <a:gd name="T3" fmla="*/ 0 h 7"/>
                  <a:gd name="T4" fmla="*/ 0 w 21"/>
                  <a:gd name="T5" fmla="*/ 16839 h 7"/>
                  <a:gd name="T6" fmla="*/ 0 w 21"/>
                  <a:gd name="T7" fmla="*/ 51533 h 7"/>
                  <a:gd name="T8" fmla="*/ 3566126 w 21"/>
                  <a:gd name="T9" fmla="*/ 36073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21" y="5"/>
                    </a:moveTo>
                    <a:lnTo>
                      <a:pt x="21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8" name="Rectangle 51">
                <a:extLst>
                  <a:ext uri="{FF2B5EF4-FFF2-40B4-BE49-F238E27FC236}">
                    <a16:creationId xmlns:a16="http://schemas.microsoft.com/office/drawing/2014/main" id="{2CF4931A-4581-4001-8C34-367EFDACE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1" y="3199"/>
                <a:ext cx="3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939" name="Freeform 52">
                <a:extLst>
                  <a:ext uri="{FF2B5EF4-FFF2-40B4-BE49-F238E27FC236}">
                    <a16:creationId xmlns:a16="http://schemas.microsoft.com/office/drawing/2014/main" id="{8D5F8A34-43FC-4C60-AADC-AA2EBA6BE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7" y="3200"/>
                <a:ext cx="19" cy="8"/>
              </a:xfrm>
              <a:custGeom>
                <a:avLst/>
                <a:gdLst>
                  <a:gd name="T0" fmla="*/ 1146834 w 12"/>
                  <a:gd name="T1" fmla="*/ 8457 h 6"/>
                  <a:gd name="T2" fmla="*/ 1146834 w 12"/>
                  <a:gd name="T3" fmla="*/ 0 h 6"/>
                  <a:gd name="T4" fmla="*/ 0 w 12"/>
                  <a:gd name="T5" fmla="*/ 2759 h 6"/>
                  <a:gd name="T6" fmla="*/ 0 w 12"/>
                  <a:gd name="T7" fmla="*/ 8457 h 6"/>
                  <a:gd name="T8" fmla="*/ 1146834 w 12"/>
                  <a:gd name="T9" fmla="*/ 845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6"/>
                  <a:gd name="T17" fmla="*/ 12 w 12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6">
                    <a:moveTo>
                      <a:pt x="12" y="6"/>
                    </a:moveTo>
                    <a:lnTo>
                      <a:pt x="1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0" name="Freeform 53">
                <a:extLst>
                  <a:ext uri="{FF2B5EF4-FFF2-40B4-BE49-F238E27FC236}">
                    <a16:creationId xmlns:a16="http://schemas.microsoft.com/office/drawing/2014/main" id="{277758EE-9FCE-4E5C-A9D2-99396F374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3180"/>
                <a:ext cx="65" cy="47"/>
              </a:xfrm>
              <a:custGeom>
                <a:avLst/>
                <a:gdLst>
                  <a:gd name="T0" fmla="*/ 7122988 w 40"/>
                  <a:gd name="T1" fmla="*/ 0 h 35"/>
                  <a:gd name="T2" fmla="*/ 5912806 w 40"/>
                  <a:gd name="T3" fmla="*/ 30757 h 35"/>
                  <a:gd name="T4" fmla="*/ 7467231 w 40"/>
                  <a:gd name="T5" fmla="*/ 55463 h 35"/>
                  <a:gd name="T6" fmla="*/ 0 w 40"/>
                  <a:gd name="T7" fmla="*/ 32977 h 35"/>
                  <a:gd name="T8" fmla="*/ 7122988 w 40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35"/>
                  <a:gd name="T17" fmla="*/ 40 w 40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35">
                    <a:moveTo>
                      <a:pt x="38" y="0"/>
                    </a:moveTo>
                    <a:lnTo>
                      <a:pt x="32" y="19"/>
                    </a:lnTo>
                    <a:lnTo>
                      <a:pt x="40" y="35"/>
                    </a:lnTo>
                    <a:lnTo>
                      <a:pt x="0" y="2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1" name="Rectangle 54">
                <a:extLst>
                  <a:ext uri="{FF2B5EF4-FFF2-40B4-BE49-F238E27FC236}">
                    <a16:creationId xmlns:a16="http://schemas.microsoft.com/office/drawing/2014/main" id="{19F7E35B-07EF-4FFB-BA89-93041981A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044"/>
                <a:ext cx="24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942" name="Rectangle 55">
                <a:extLst>
                  <a:ext uri="{FF2B5EF4-FFF2-40B4-BE49-F238E27FC236}">
                    <a16:creationId xmlns:a16="http://schemas.microsoft.com/office/drawing/2014/main" id="{559AFF22-EEA9-45D4-A6F3-2967AB602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023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Data</a:t>
                </a:r>
                <a:endParaRPr lang="en-US" altLang="en-US" sz="2700" b="1"/>
              </a:p>
            </p:txBody>
          </p:sp>
        </p:grpSp>
        <p:grpSp>
          <p:nvGrpSpPr>
            <p:cNvPr id="33810" name="Group 56">
              <a:extLst>
                <a:ext uri="{FF2B5EF4-FFF2-40B4-BE49-F238E27FC236}">
                  <a16:creationId xmlns:a16="http://schemas.microsoft.com/office/drawing/2014/main" id="{01E45720-3B25-4CDB-89B5-D949F91D0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2563" y="4303713"/>
              <a:ext cx="1790700" cy="246062"/>
              <a:chOff x="2046" y="3423"/>
              <a:chExt cx="1505" cy="206"/>
            </a:xfrm>
          </p:grpSpPr>
          <p:sp>
            <p:nvSpPr>
              <p:cNvPr id="33892" name="Rectangle 57">
                <a:extLst>
                  <a:ext uri="{FF2B5EF4-FFF2-40B4-BE49-F238E27FC236}">
                    <a16:creationId xmlns:a16="http://schemas.microsoft.com/office/drawing/2014/main" id="{FBFF5A5D-E964-41EA-AEC3-08642D5AC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" y="3559"/>
                <a:ext cx="21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93" name="Freeform 58">
                <a:extLst>
                  <a:ext uri="{FF2B5EF4-FFF2-40B4-BE49-F238E27FC236}">
                    <a16:creationId xmlns:a16="http://schemas.microsoft.com/office/drawing/2014/main" id="{7C3D5174-2203-4CF0-A640-E0F734B06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6" y="3517"/>
                <a:ext cx="34" cy="10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49094 h 7"/>
                  <a:gd name="T4" fmla="*/ 3566126 w 21"/>
                  <a:gd name="T5" fmla="*/ 51533 h 7"/>
                  <a:gd name="T6" fmla="*/ 3566126 w 21"/>
                  <a:gd name="T7" fmla="*/ 16839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6"/>
                    </a:lnTo>
                    <a:lnTo>
                      <a:pt x="21" y="7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94" name="Freeform 59">
                <a:extLst>
                  <a:ext uri="{FF2B5EF4-FFF2-40B4-BE49-F238E27FC236}">
                    <a16:creationId xmlns:a16="http://schemas.microsoft.com/office/drawing/2014/main" id="{8C76C508-77C2-4032-9CDE-527E4476E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5" y="3523"/>
                <a:ext cx="34" cy="9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1549 h 7"/>
                  <a:gd name="T4" fmla="*/ 3566126 w 21"/>
                  <a:gd name="T5" fmla="*/ 3664 h 7"/>
                  <a:gd name="T6" fmla="*/ 3566126 w 21"/>
                  <a:gd name="T7" fmla="*/ 1205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3"/>
                    </a:lnTo>
                    <a:lnTo>
                      <a:pt x="21" y="7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95" name="Freeform 60">
                <a:extLst>
                  <a:ext uri="{FF2B5EF4-FFF2-40B4-BE49-F238E27FC236}">
                    <a16:creationId xmlns:a16="http://schemas.microsoft.com/office/drawing/2014/main" id="{1104BE95-BB98-493A-8F34-4A990A5E9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3" y="3526"/>
                <a:ext cx="34" cy="9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2561 h 7"/>
                  <a:gd name="T4" fmla="*/ 3566126 w 21"/>
                  <a:gd name="T5" fmla="*/ 3664 h 7"/>
                  <a:gd name="T6" fmla="*/ 3566126 w 21"/>
                  <a:gd name="T7" fmla="*/ 1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5"/>
                    </a:lnTo>
                    <a:lnTo>
                      <a:pt x="21" y="7"/>
                    </a:lnTo>
                    <a:lnTo>
                      <a:pt x="2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96" name="Freeform 61">
                <a:extLst>
                  <a:ext uri="{FF2B5EF4-FFF2-40B4-BE49-F238E27FC236}">
                    <a16:creationId xmlns:a16="http://schemas.microsoft.com/office/drawing/2014/main" id="{A49D47A1-9250-4CAB-8DFD-402C7E2BF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1" y="3530"/>
                <a:ext cx="36" cy="10"/>
              </a:xfrm>
              <a:custGeom>
                <a:avLst/>
                <a:gdLst>
                  <a:gd name="T0" fmla="*/ 0 w 22"/>
                  <a:gd name="T1" fmla="*/ 0 h 8"/>
                  <a:gd name="T2" fmla="*/ 0 w 22"/>
                  <a:gd name="T3" fmla="*/ 1454 h 8"/>
                  <a:gd name="T4" fmla="*/ 4918199 w 22"/>
                  <a:gd name="T5" fmla="*/ 2091 h 8"/>
                  <a:gd name="T6" fmla="*/ 4918199 w 22"/>
                  <a:gd name="T7" fmla="*/ 661 h 8"/>
                  <a:gd name="T8" fmla="*/ 0 w 22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8"/>
                  <a:gd name="T17" fmla="*/ 22 w 22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8">
                    <a:moveTo>
                      <a:pt x="0" y="0"/>
                    </a:moveTo>
                    <a:lnTo>
                      <a:pt x="0" y="6"/>
                    </a:lnTo>
                    <a:lnTo>
                      <a:pt x="22" y="8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97" name="Freeform 62">
                <a:extLst>
                  <a:ext uri="{FF2B5EF4-FFF2-40B4-BE49-F238E27FC236}">
                    <a16:creationId xmlns:a16="http://schemas.microsoft.com/office/drawing/2014/main" id="{08E52D90-6E0C-4684-9FB5-EF281B325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" y="3535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4905 h 6"/>
                  <a:gd name="T4" fmla="*/ 3566126 w 21"/>
                  <a:gd name="T5" fmla="*/ 8457 h 6"/>
                  <a:gd name="T6" fmla="*/ 3566126 w 21"/>
                  <a:gd name="T7" fmla="*/ 0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4"/>
                    </a:lnTo>
                    <a:lnTo>
                      <a:pt x="21" y="6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98" name="Freeform 63">
                <a:extLst>
                  <a:ext uri="{FF2B5EF4-FFF2-40B4-BE49-F238E27FC236}">
                    <a16:creationId xmlns:a16="http://schemas.microsoft.com/office/drawing/2014/main" id="{7178AA18-449D-47AC-B464-7245A72DC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" y="3538"/>
                <a:ext cx="34" cy="11"/>
              </a:xfrm>
              <a:custGeom>
                <a:avLst/>
                <a:gdLst>
                  <a:gd name="T0" fmla="*/ 0 w 21"/>
                  <a:gd name="T1" fmla="*/ 0 h 8"/>
                  <a:gd name="T2" fmla="*/ 0 w 21"/>
                  <a:gd name="T3" fmla="*/ 17080 h 8"/>
                  <a:gd name="T4" fmla="*/ 3566126 w 21"/>
                  <a:gd name="T5" fmla="*/ 23485 h 8"/>
                  <a:gd name="T6" fmla="*/ 3566126 w 21"/>
                  <a:gd name="T7" fmla="*/ 6570 h 8"/>
                  <a:gd name="T8" fmla="*/ 0 w 21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0" y="0"/>
                    </a:moveTo>
                    <a:lnTo>
                      <a:pt x="0" y="6"/>
                    </a:lnTo>
                    <a:lnTo>
                      <a:pt x="21" y="8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99" name="Freeform 64">
                <a:extLst>
                  <a:ext uri="{FF2B5EF4-FFF2-40B4-BE49-F238E27FC236}">
                    <a16:creationId xmlns:a16="http://schemas.microsoft.com/office/drawing/2014/main" id="{2A16E1C3-C8AF-4EA1-A929-3705842B3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8" y="3543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4905 h 6"/>
                  <a:gd name="T4" fmla="*/ 3566126 w 21"/>
                  <a:gd name="T5" fmla="*/ 8457 h 6"/>
                  <a:gd name="T6" fmla="*/ 3566126 w 21"/>
                  <a:gd name="T7" fmla="*/ 0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4"/>
                    </a:lnTo>
                    <a:lnTo>
                      <a:pt x="21" y="6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0" name="Freeform 65">
                <a:extLst>
                  <a:ext uri="{FF2B5EF4-FFF2-40B4-BE49-F238E27FC236}">
                    <a16:creationId xmlns:a16="http://schemas.microsoft.com/office/drawing/2014/main" id="{43D6FAB7-EE64-4676-B287-E256E727EE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6" y="3546"/>
                <a:ext cx="36" cy="8"/>
              </a:xfrm>
              <a:custGeom>
                <a:avLst/>
                <a:gdLst>
                  <a:gd name="T0" fmla="*/ 0 w 22"/>
                  <a:gd name="T1" fmla="*/ 0 h 6"/>
                  <a:gd name="T2" fmla="*/ 0 w 22"/>
                  <a:gd name="T3" fmla="*/ 8457 h 6"/>
                  <a:gd name="T4" fmla="*/ 4918199 w 22"/>
                  <a:gd name="T5" fmla="*/ 8457 h 6"/>
                  <a:gd name="T6" fmla="*/ 4918199 w 22"/>
                  <a:gd name="T7" fmla="*/ 2759 h 6"/>
                  <a:gd name="T8" fmla="*/ 0 w 22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6"/>
                  <a:gd name="T17" fmla="*/ 22 w 22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6">
                    <a:moveTo>
                      <a:pt x="0" y="0"/>
                    </a:moveTo>
                    <a:lnTo>
                      <a:pt x="0" y="6"/>
                    </a:lnTo>
                    <a:lnTo>
                      <a:pt x="22" y="6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1" name="Freeform 66">
                <a:extLst>
                  <a:ext uri="{FF2B5EF4-FFF2-40B4-BE49-F238E27FC236}">
                    <a16:creationId xmlns:a16="http://schemas.microsoft.com/office/drawing/2014/main" id="{8C2F8D12-CFBE-4E58-8842-CC671BA16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5" y="3554"/>
                <a:ext cx="34" cy="10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36073 h 7"/>
                  <a:gd name="T4" fmla="*/ 3566126 w 21"/>
                  <a:gd name="T5" fmla="*/ 51533 h 7"/>
                  <a:gd name="T6" fmla="*/ 3566126 w 21"/>
                  <a:gd name="T7" fmla="*/ 16839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5"/>
                    </a:lnTo>
                    <a:lnTo>
                      <a:pt x="21" y="7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2" name="Freeform 67">
                <a:extLst>
                  <a:ext uri="{FF2B5EF4-FFF2-40B4-BE49-F238E27FC236}">
                    <a16:creationId xmlns:a16="http://schemas.microsoft.com/office/drawing/2014/main" id="{B316F1EF-DDBF-47C4-8C9C-9D8C29EC6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" y="3558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8457 h 6"/>
                  <a:gd name="T4" fmla="*/ 3566126 w 21"/>
                  <a:gd name="T5" fmla="*/ 8457 h 6"/>
                  <a:gd name="T6" fmla="*/ 3566126 w 21"/>
                  <a:gd name="T7" fmla="*/ 2759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6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3" name="Freeform 68">
                <a:extLst>
                  <a:ext uri="{FF2B5EF4-FFF2-40B4-BE49-F238E27FC236}">
                    <a16:creationId xmlns:a16="http://schemas.microsoft.com/office/drawing/2014/main" id="{42E2894B-3A76-4EA4-B305-98CA5B611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1" y="3561"/>
                <a:ext cx="34" cy="11"/>
              </a:xfrm>
              <a:custGeom>
                <a:avLst/>
                <a:gdLst>
                  <a:gd name="T0" fmla="*/ 0 w 21"/>
                  <a:gd name="T1" fmla="*/ 0 h 8"/>
                  <a:gd name="T2" fmla="*/ 0 w 21"/>
                  <a:gd name="T3" fmla="*/ 17080 h 8"/>
                  <a:gd name="T4" fmla="*/ 3566126 w 21"/>
                  <a:gd name="T5" fmla="*/ 23485 h 8"/>
                  <a:gd name="T6" fmla="*/ 3566126 w 21"/>
                  <a:gd name="T7" fmla="*/ 6570 h 8"/>
                  <a:gd name="T8" fmla="*/ 0 w 21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8"/>
                  <a:gd name="T17" fmla="*/ 21 w 21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8">
                    <a:moveTo>
                      <a:pt x="0" y="0"/>
                    </a:moveTo>
                    <a:lnTo>
                      <a:pt x="0" y="6"/>
                    </a:lnTo>
                    <a:lnTo>
                      <a:pt x="21" y="8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4" name="Freeform 69">
                <a:extLst>
                  <a:ext uri="{FF2B5EF4-FFF2-40B4-BE49-F238E27FC236}">
                    <a16:creationId xmlns:a16="http://schemas.microsoft.com/office/drawing/2014/main" id="{58AC8BA8-F5AA-4C5F-A917-B7EFA5176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1" y="3566"/>
                <a:ext cx="34" cy="9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160064 h 6"/>
                  <a:gd name="T4" fmla="*/ 3566126 w 21"/>
                  <a:gd name="T5" fmla="*/ 160064 h 6"/>
                  <a:gd name="T6" fmla="*/ 3566126 w 21"/>
                  <a:gd name="T7" fmla="*/ 59502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6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5" name="Freeform 70">
                <a:extLst>
                  <a:ext uri="{FF2B5EF4-FFF2-40B4-BE49-F238E27FC236}">
                    <a16:creationId xmlns:a16="http://schemas.microsoft.com/office/drawing/2014/main" id="{15517083-40AE-4C2D-93FF-8F3B1C73D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3" y="3572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4905 h 6"/>
                  <a:gd name="T4" fmla="*/ 3566126 w 21"/>
                  <a:gd name="T5" fmla="*/ 8457 h 6"/>
                  <a:gd name="T6" fmla="*/ 3566126 w 21"/>
                  <a:gd name="T7" fmla="*/ 0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4"/>
                    </a:lnTo>
                    <a:lnTo>
                      <a:pt x="21" y="6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6" name="Freeform 71">
                <a:extLst>
                  <a:ext uri="{FF2B5EF4-FFF2-40B4-BE49-F238E27FC236}">
                    <a16:creationId xmlns:a16="http://schemas.microsoft.com/office/drawing/2014/main" id="{233A7FB1-6782-42DE-B5E1-723C29FE1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1" y="3575"/>
                <a:ext cx="31" cy="10"/>
              </a:xfrm>
              <a:custGeom>
                <a:avLst/>
                <a:gdLst>
                  <a:gd name="T0" fmla="*/ 0 w 19"/>
                  <a:gd name="T1" fmla="*/ 0 h 8"/>
                  <a:gd name="T2" fmla="*/ 0 w 19"/>
                  <a:gd name="T3" fmla="*/ 930 h 8"/>
                  <a:gd name="T4" fmla="*/ 3933182 w 19"/>
                  <a:gd name="T5" fmla="*/ 2091 h 8"/>
                  <a:gd name="T6" fmla="*/ 3933182 w 19"/>
                  <a:gd name="T7" fmla="*/ 661 h 8"/>
                  <a:gd name="T8" fmla="*/ 0 w 19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8"/>
                  <a:gd name="T17" fmla="*/ 19 w 19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8">
                    <a:moveTo>
                      <a:pt x="0" y="0"/>
                    </a:moveTo>
                    <a:lnTo>
                      <a:pt x="0" y="4"/>
                    </a:lnTo>
                    <a:lnTo>
                      <a:pt x="19" y="8"/>
                    </a:lnTo>
                    <a:lnTo>
                      <a:pt x="19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7" name="Freeform 72">
                <a:extLst>
                  <a:ext uri="{FF2B5EF4-FFF2-40B4-BE49-F238E27FC236}">
                    <a16:creationId xmlns:a16="http://schemas.microsoft.com/office/drawing/2014/main" id="{82817BD2-36EB-4187-81EA-6258F417F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6" y="3577"/>
                <a:ext cx="38" cy="11"/>
              </a:xfrm>
              <a:custGeom>
                <a:avLst/>
                <a:gdLst>
                  <a:gd name="T0" fmla="*/ 0 w 23"/>
                  <a:gd name="T1" fmla="*/ 0 h 8"/>
                  <a:gd name="T2" fmla="*/ 0 w 23"/>
                  <a:gd name="T3" fmla="*/ 17080 h 8"/>
                  <a:gd name="T4" fmla="*/ 6518827 w 23"/>
                  <a:gd name="T5" fmla="*/ 23485 h 8"/>
                  <a:gd name="T6" fmla="*/ 6518827 w 23"/>
                  <a:gd name="T7" fmla="*/ 6570 h 8"/>
                  <a:gd name="T8" fmla="*/ 0 w 2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8"/>
                  <a:gd name="T17" fmla="*/ 23 w 2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8">
                    <a:moveTo>
                      <a:pt x="0" y="0"/>
                    </a:moveTo>
                    <a:lnTo>
                      <a:pt x="0" y="6"/>
                    </a:lnTo>
                    <a:lnTo>
                      <a:pt x="23" y="8"/>
                    </a:lnTo>
                    <a:lnTo>
                      <a:pt x="2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8" name="Freeform 73">
                <a:extLst>
                  <a:ext uri="{FF2B5EF4-FFF2-40B4-BE49-F238E27FC236}">
                    <a16:creationId xmlns:a16="http://schemas.microsoft.com/office/drawing/2014/main" id="{8B714647-E0F6-48EF-A2B3-70EAEC10E1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8" y="3583"/>
                <a:ext cx="36" cy="9"/>
              </a:xfrm>
              <a:custGeom>
                <a:avLst/>
                <a:gdLst>
                  <a:gd name="T0" fmla="*/ 0 w 22"/>
                  <a:gd name="T1" fmla="*/ 0 h 7"/>
                  <a:gd name="T2" fmla="*/ 0 w 22"/>
                  <a:gd name="T3" fmla="*/ 3293 h 7"/>
                  <a:gd name="T4" fmla="*/ 4918199 w 22"/>
                  <a:gd name="T5" fmla="*/ 3664 h 7"/>
                  <a:gd name="T6" fmla="*/ 4918199 w 22"/>
                  <a:gd name="T7" fmla="*/ 1205 h 7"/>
                  <a:gd name="T8" fmla="*/ 0 w 22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7"/>
                  <a:gd name="T17" fmla="*/ 22 w 22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7">
                    <a:moveTo>
                      <a:pt x="0" y="0"/>
                    </a:moveTo>
                    <a:lnTo>
                      <a:pt x="0" y="6"/>
                    </a:lnTo>
                    <a:lnTo>
                      <a:pt x="22" y="7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9" name="Freeform 74">
                <a:extLst>
                  <a:ext uri="{FF2B5EF4-FFF2-40B4-BE49-F238E27FC236}">
                    <a16:creationId xmlns:a16="http://schemas.microsoft.com/office/drawing/2014/main" id="{6B6A0C26-0C1A-4315-94C6-8D666ECEA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8" y="3588"/>
                <a:ext cx="34" cy="7"/>
              </a:xfrm>
              <a:custGeom>
                <a:avLst/>
                <a:gdLst>
                  <a:gd name="T0" fmla="*/ 0 w 21"/>
                  <a:gd name="T1" fmla="*/ 0 h 5"/>
                  <a:gd name="T2" fmla="*/ 0 w 21"/>
                  <a:gd name="T3" fmla="*/ 12464 h 5"/>
                  <a:gd name="T4" fmla="*/ 3566126 w 21"/>
                  <a:gd name="T5" fmla="*/ 23398 h 5"/>
                  <a:gd name="T6" fmla="*/ 3566126 w 21"/>
                  <a:gd name="T7" fmla="*/ 0 h 5"/>
                  <a:gd name="T8" fmla="*/ 0 w 21"/>
                  <a:gd name="T9" fmla="*/ 0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5"/>
                  <a:gd name="T17" fmla="*/ 21 w 2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5">
                    <a:moveTo>
                      <a:pt x="0" y="0"/>
                    </a:moveTo>
                    <a:lnTo>
                      <a:pt x="0" y="3"/>
                    </a:lnTo>
                    <a:lnTo>
                      <a:pt x="21" y="5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0" name="Freeform 75">
                <a:extLst>
                  <a:ext uri="{FF2B5EF4-FFF2-40B4-BE49-F238E27FC236}">
                    <a16:creationId xmlns:a16="http://schemas.microsoft.com/office/drawing/2014/main" id="{0285775C-5C65-47D1-B257-D7683CC29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6" y="3591"/>
                <a:ext cx="34" cy="9"/>
              </a:xfrm>
              <a:custGeom>
                <a:avLst/>
                <a:gdLst>
                  <a:gd name="T0" fmla="*/ 0 w 21"/>
                  <a:gd name="T1" fmla="*/ 0 h 7"/>
                  <a:gd name="T2" fmla="*/ 0 w 21"/>
                  <a:gd name="T3" fmla="*/ 2561 h 7"/>
                  <a:gd name="T4" fmla="*/ 3566126 w 21"/>
                  <a:gd name="T5" fmla="*/ 3664 h 7"/>
                  <a:gd name="T6" fmla="*/ 3566126 w 21"/>
                  <a:gd name="T7" fmla="*/ 1 h 7"/>
                  <a:gd name="T8" fmla="*/ 0 w 21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7"/>
                  <a:gd name="T17" fmla="*/ 21 w 21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7">
                    <a:moveTo>
                      <a:pt x="0" y="0"/>
                    </a:moveTo>
                    <a:lnTo>
                      <a:pt x="0" y="5"/>
                    </a:lnTo>
                    <a:lnTo>
                      <a:pt x="21" y="7"/>
                    </a:lnTo>
                    <a:lnTo>
                      <a:pt x="2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1" name="Freeform 76">
                <a:extLst>
                  <a:ext uri="{FF2B5EF4-FFF2-40B4-BE49-F238E27FC236}">
                    <a16:creationId xmlns:a16="http://schemas.microsoft.com/office/drawing/2014/main" id="{F959BEEE-24AD-4F80-9BD6-BE8E6EAB3D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" y="3595"/>
                <a:ext cx="34" cy="8"/>
              </a:xfrm>
              <a:custGeom>
                <a:avLst/>
                <a:gdLst>
                  <a:gd name="T0" fmla="*/ 0 w 21"/>
                  <a:gd name="T1" fmla="*/ 0 h 6"/>
                  <a:gd name="T2" fmla="*/ 0 w 21"/>
                  <a:gd name="T3" fmla="*/ 8457 h 6"/>
                  <a:gd name="T4" fmla="*/ 3566126 w 21"/>
                  <a:gd name="T5" fmla="*/ 8457 h 6"/>
                  <a:gd name="T6" fmla="*/ 3566126 w 21"/>
                  <a:gd name="T7" fmla="*/ 2759 h 6"/>
                  <a:gd name="T8" fmla="*/ 0 w 2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"/>
                  <a:gd name="T17" fmla="*/ 21 w 2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">
                    <a:moveTo>
                      <a:pt x="0" y="0"/>
                    </a:moveTo>
                    <a:lnTo>
                      <a:pt x="0" y="6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2" name="Freeform 77">
                <a:extLst>
                  <a:ext uri="{FF2B5EF4-FFF2-40B4-BE49-F238E27FC236}">
                    <a16:creationId xmlns:a16="http://schemas.microsoft.com/office/drawing/2014/main" id="{A4B56B68-8868-4C08-9B14-5073B653C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3" y="3598"/>
                <a:ext cx="36" cy="11"/>
              </a:xfrm>
              <a:custGeom>
                <a:avLst/>
                <a:gdLst>
                  <a:gd name="T0" fmla="*/ 0 w 22"/>
                  <a:gd name="T1" fmla="*/ 0 h 8"/>
                  <a:gd name="T2" fmla="*/ 0 w 22"/>
                  <a:gd name="T3" fmla="*/ 17080 h 8"/>
                  <a:gd name="T4" fmla="*/ 4918199 w 22"/>
                  <a:gd name="T5" fmla="*/ 23485 h 8"/>
                  <a:gd name="T6" fmla="*/ 4918199 w 22"/>
                  <a:gd name="T7" fmla="*/ 6570 h 8"/>
                  <a:gd name="T8" fmla="*/ 0 w 22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8"/>
                  <a:gd name="T17" fmla="*/ 22 w 22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8">
                    <a:moveTo>
                      <a:pt x="0" y="0"/>
                    </a:moveTo>
                    <a:lnTo>
                      <a:pt x="0" y="6"/>
                    </a:lnTo>
                    <a:lnTo>
                      <a:pt x="22" y="8"/>
                    </a:lnTo>
                    <a:lnTo>
                      <a:pt x="2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3" name="Rectangle 78">
                <a:extLst>
                  <a:ext uri="{FF2B5EF4-FFF2-40B4-BE49-F238E27FC236}">
                    <a16:creationId xmlns:a16="http://schemas.microsoft.com/office/drawing/2014/main" id="{206295B3-43C8-463B-BB9A-DB9804984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3" y="3603"/>
                <a:ext cx="1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914" name="Freeform 79">
                <a:extLst>
                  <a:ext uri="{FF2B5EF4-FFF2-40B4-BE49-F238E27FC236}">
                    <a16:creationId xmlns:a16="http://schemas.microsoft.com/office/drawing/2014/main" id="{2F9BE149-3D83-4623-A417-7FE30A932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6" y="3583"/>
                <a:ext cx="65" cy="46"/>
              </a:xfrm>
              <a:custGeom>
                <a:avLst/>
                <a:gdLst>
                  <a:gd name="T0" fmla="*/ 0 w 40"/>
                  <a:gd name="T1" fmla="*/ 64729 h 34"/>
                  <a:gd name="T2" fmla="*/ 1126276 w 40"/>
                  <a:gd name="T3" fmla="*/ 32534 h 34"/>
                  <a:gd name="T4" fmla="*/ 343860 w 40"/>
                  <a:gd name="T5" fmla="*/ 0 h 34"/>
                  <a:gd name="T6" fmla="*/ 7467231 w 40"/>
                  <a:gd name="T7" fmla="*/ 36761 h 34"/>
                  <a:gd name="T8" fmla="*/ 0 w 40"/>
                  <a:gd name="T9" fmla="*/ 64729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34"/>
                  <a:gd name="T17" fmla="*/ 40 w 40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34">
                    <a:moveTo>
                      <a:pt x="0" y="34"/>
                    </a:moveTo>
                    <a:lnTo>
                      <a:pt x="6" y="17"/>
                    </a:lnTo>
                    <a:lnTo>
                      <a:pt x="2" y="0"/>
                    </a:lnTo>
                    <a:lnTo>
                      <a:pt x="40" y="19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5" name="Rectangle 80">
                <a:extLst>
                  <a:ext uri="{FF2B5EF4-FFF2-40B4-BE49-F238E27FC236}">
                    <a16:creationId xmlns:a16="http://schemas.microsoft.com/office/drawing/2014/main" id="{A716DF23-A16B-4A70-A453-CD7A8CB48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444"/>
                <a:ext cx="243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916" name="Rectangle 81">
                <a:extLst>
                  <a:ext uri="{FF2B5EF4-FFF2-40B4-BE49-F238E27FC236}">
                    <a16:creationId xmlns:a16="http://schemas.microsoft.com/office/drawing/2014/main" id="{99689901-D376-4205-AFCF-8A6849788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423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Data</a:t>
                </a:r>
                <a:endParaRPr lang="en-US" altLang="en-US" sz="2700" b="1"/>
              </a:p>
            </p:txBody>
          </p:sp>
        </p:grpSp>
        <p:sp>
          <p:nvSpPr>
            <p:cNvPr id="33811" name="Rectangle 82">
              <a:extLst>
                <a:ext uri="{FF2B5EF4-FFF2-40B4-BE49-F238E27FC236}">
                  <a16:creationId xmlns:a16="http://schemas.microsoft.com/office/drawing/2014/main" id="{7ED1331C-615E-4A78-B554-BB204E74F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975" y="1381125"/>
              <a:ext cx="56197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2788" name="Rectangle 83">
              <a:extLst>
                <a:ext uri="{FF2B5EF4-FFF2-40B4-BE49-F238E27FC236}">
                  <a16:creationId xmlns:a16="http://schemas.microsoft.com/office/drawing/2014/main" id="{06BF5C06-FB2D-4A68-A3C0-DBD4BA92F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250" y="1314450"/>
              <a:ext cx="509588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>
                  <a:solidFill>
                    <a:schemeClr val="tx2"/>
                  </a:solidFill>
                </a:rPr>
                <a:t>Server</a:t>
              </a:r>
              <a:endParaRPr lang="en-US" altLang="x-none" sz="2100" b="1">
                <a:solidFill>
                  <a:schemeClr val="tx2"/>
                </a:solidFill>
              </a:endParaRPr>
            </a:p>
          </p:txBody>
        </p:sp>
        <p:sp>
          <p:nvSpPr>
            <p:cNvPr id="33813" name="Rectangle 84">
              <a:extLst>
                <a:ext uri="{FF2B5EF4-FFF2-40B4-BE49-F238E27FC236}">
                  <a16:creationId xmlns:a16="http://schemas.microsoft.com/office/drawing/2014/main" id="{43687E50-1019-4886-9EA0-5E5ADB6C9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700" y="2722563"/>
              <a:ext cx="53022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2790" name="Rectangle 85">
              <a:extLst>
                <a:ext uri="{FF2B5EF4-FFF2-40B4-BE49-F238E27FC236}">
                  <a16:creationId xmlns:a16="http://schemas.microsoft.com/office/drawing/2014/main" id="{C2D5B12A-CA14-4F77-B14D-DD2D77E7C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700" y="2628900"/>
              <a:ext cx="441325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>
                  <a:solidFill>
                    <a:schemeClr val="tx2"/>
                  </a:solidFill>
                </a:rPr>
                <a:t>Client</a:t>
              </a:r>
              <a:endParaRPr lang="en-US" altLang="x-none" sz="2100" b="1">
                <a:solidFill>
                  <a:schemeClr val="tx2"/>
                </a:solidFill>
              </a:endParaRPr>
            </a:p>
          </p:txBody>
        </p:sp>
        <p:sp>
          <p:nvSpPr>
            <p:cNvPr id="33815" name="Rectangle 87">
              <a:extLst>
                <a:ext uri="{FF2B5EF4-FFF2-40B4-BE49-F238E27FC236}">
                  <a16:creationId xmlns:a16="http://schemas.microsoft.com/office/drawing/2014/main" id="{FB8D64B5-8EED-400B-834B-E64801BB6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2493963"/>
              <a:ext cx="844550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3816" name="Rectangle 88">
              <a:extLst>
                <a:ext uri="{FF2B5EF4-FFF2-40B4-BE49-F238E27FC236}">
                  <a16:creationId xmlns:a16="http://schemas.microsoft.com/office/drawing/2014/main" id="{0CB1F8FD-940A-4D52-9333-C365B8758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2489200"/>
              <a:ext cx="460375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listen()</a:t>
              </a:r>
              <a:endParaRPr lang="en-US" altLang="en-US" sz="2400" b="1"/>
            </a:p>
          </p:txBody>
        </p:sp>
        <p:sp>
          <p:nvSpPr>
            <p:cNvPr id="33817" name="Line 90">
              <a:extLst>
                <a:ext uri="{FF2B5EF4-FFF2-40B4-BE49-F238E27FC236}">
                  <a16:creationId xmlns:a16="http://schemas.microsoft.com/office/drawing/2014/main" id="{360CD552-D97F-4258-93F9-83526E8B1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75" y="2281238"/>
              <a:ext cx="3175" cy="96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Freeform 91">
              <a:extLst>
                <a:ext uri="{FF2B5EF4-FFF2-40B4-BE49-F238E27FC236}">
                  <a16:creationId xmlns:a16="http://schemas.microsoft.com/office/drawing/2014/main" id="{D4463DB3-FF02-4EB0-A8F2-D0237D030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525" y="2359025"/>
              <a:ext cx="65088" cy="61913"/>
            </a:xfrm>
            <a:custGeom>
              <a:avLst/>
              <a:gdLst>
                <a:gd name="T0" fmla="*/ 0 w 34"/>
                <a:gd name="T1" fmla="*/ 0 h 38"/>
                <a:gd name="T2" fmla="*/ 2147483646 w 34"/>
                <a:gd name="T3" fmla="*/ 2147483646 h 38"/>
                <a:gd name="T4" fmla="*/ 2147483646 w 34"/>
                <a:gd name="T5" fmla="*/ 0 h 38"/>
                <a:gd name="T6" fmla="*/ 2147483646 w 34"/>
                <a:gd name="T7" fmla="*/ 2147483646 h 38"/>
                <a:gd name="T8" fmla="*/ 0 w 34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8"/>
                <a:gd name="T17" fmla="*/ 34 w 34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8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819" name="Group 92">
              <a:extLst>
                <a:ext uri="{FF2B5EF4-FFF2-40B4-BE49-F238E27FC236}">
                  <a16:creationId xmlns:a16="http://schemas.microsoft.com/office/drawing/2014/main" id="{943F8C31-BDA2-4EF3-B8CF-890D9E093C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9588" y="2693988"/>
              <a:ext cx="919162" cy="412750"/>
              <a:chOff x="1255" y="2071"/>
              <a:chExt cx="772" cy="346"/>
            </a:xfrm>
          </p:grpSpPr>
          <p:sp>
            <p:nvSpPr>
              <p:cNvPr id="33887" name="Line 93">
                <a:extLst>
                  <a:ext uri="{FF2B5EF4-FFF2-40B4-BE49-F238E27FC236}">
                    <a16:creationId xmlns:a16="http://schemas.microsoft.com/office/drawing/2014/main" id="{D37C7AED-131B-4B49-B54A-88479D6F29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2071"/>
                <a:ext cx="2" cy="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8" name="Freeform 94">
                <a:extLst>
                  <a:ext uri="{FF2B5EF4-FFF2-40B4-BE49-F238E27FC236}">
                    <a16:creationId xmlns:a16="http://schemas.microsoft.com/office/drawing/2014/main" id="{8E28C5F6-E4FF-4C7F-B351-BC9117B2B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" y="2133"/>
                <a:ext cx="55" cy="56"/>
              </a:xfrm>
              <a:custGeom>
                <a:avLst/>
                <a:gdLst>
                  <a:gd name="T0" fmla="*/ 0 w 34"/>
                  <a:gd name="T1" fmla="*/ 0 h 41"/>
                  <a:gd name="T2" fmla="*/ 2803536 w 34"/>
                  <a:gd name="T3" fmla="*/ 19167 h 41"/>
                  <a:gd name="T4" fmla="*/ 5678852 w 34"/>
                  <a:gd name="T5" fmla="*/ 0 h 41"/>
                  <a:gd name="T6" fmla="*/ 2803536 w 34"/>
                  <a:gd name="T7" fmla="*/ 99020 h 41"/>
                  <a:gd name="T8" fmla="*/ 0 w 34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41"/>
                  <a:gd name="T17" fmla="*/ 34 w 34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41">
                    <a:moveTo>
                      <a:pt x="0" y="0"/>
                    </a:moveTo>
                    <a:lnTo>
                      <a:pt x="17" y="8"/>
                    </a:lnTo>
                    <a:lnTo>
                      <a:pt x="34" y="0"/>
                    </a:lnTo>
                    <a:lnTo>
                      <a:pt x="17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9" name="Rectangle 95">
                <a:extLst>
                  <a:ext uri="{FF2B5EF4-FFF2-40B4-BE49-F238E27FC236}">
                    <a16:creationId xmlns:a16="http://schemas.microsoft.com/office/drawing/2014/main" id="{07C70DAA-1178-42D2-8015-5576EDFB2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260"/>
                <a:ext cx="710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90" name="Rectangle 96">
                <a:extLst>
                  <a:ext uri="{FF2B5EF4-FFF2-40B4-BE49-F238E27FC236}">
                    <a16:creationId xmlns:a16="http://schemas.microsoft.com/office/drawing/2014/main" id="{03343254-B170-4B2E-A798-B8318CE9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257"/>
                <a:ext cx="4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accept()</a:t>
                </a:r>
                <a:endParaRPr lang="en-US" altLang="en-US" sz="2400" b="1"/>
              </a:p>
            </p:txBody>
          </p:sp>
          <p:sp>
            <p:nvSpPr>
              <p:cNvPr id="33891" name="Rectangle 97">
                <a:extLst>
                  <a:ext uri="{FF2B5EF4-FFF2-40B4-BE49-F238E27FC236}">
                    <a16:creationId xmlns:a16="http://schemas.microsoft.com/office/drawing/2014/main" id="{98348EE5-F930-4B2B-A9CB-EADDA03F6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2195"/>
                <a:ext cx="710" cy="22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3820" name="Group 98">
              <a:extLst>
                <a:ext uri="{FF2B5EF4-FFF2-40B4-BE49-F238E27FC236}">
                  <a16:creationId xmlns:a16="http://schemas.microsoft.com/office/drawing/2014/main" id="{AAD319A3-34B1-4C71-B658-78AD7FF7CC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3100" y="3121025"/>
              <a:ext cx="642938" cy="309563"/>
              <a:chOff x="1392" y="2429"/>
              <a:chExt cx="540" cy="260"/>
            </a:xfrm>
          </p:grpSpPr>
          <p:sp>
            <p:nvSpPr>
              <p:cNvPr id="33884" name="Rectangle 99">
                <a:extLst>
                  <a:ext uri="{FF2B5EF4-FFF2-40B4-BE49-F238E27FC236}">
                    <a16:creationId xmlns:a16="http://schemas.microsoft.com/office/drawing/2014/main" id="{99B14B6B-EE3D-4163-BDAA-3DE0154C9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534"/>
                <a:ext cx="54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Blocks</a:t>
                </a:r>
                <a:endParaRPr lang="en-US" altLang="en-US" sz="2400" b="1"/>
              </a:p>
            </p:txBody>
          </p:sp>
          <p:sp>
            <p:nvSpPr>
              <p:cNvPr id="33885" name="Line 100">
                <a:extLst>
                  <a:ext uri="{FF2B5EF4-FFF2-40B4-BE49-F238E27FC236}">
                    <a16:creationId xmlns:a16="http://schemas.microsoft.com/office/drawing/2014/main" id="{A714186F-3AA5-42B8-96F5-77A623CB0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2429"/>
                <a:ext cx="2" cy="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6" name="Freeform 101">
                <a:extLst>
                  <a:ext uri="{FF2B5EF4-FFF2-40B4-BE49-F238E27FC236}">
                    <a16:creationId xmlns:a16="http://schemas.microsoft.com/office/drawing/2014/main" id="{8394645B-3AE2-461B-99FF-434BAC121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" y="2492"/>
                <a:ext cx="55" cy="55"/>
              </a:xfrm>
              <a:custGeom>
                <a:avLst/>
                <a:gdLst>
                  <a:gd name="T0" fmla="*/ 0 w 34"/>
                  <a:gd name="T1" fmla="*/ 0 h 41"/>
                  <a:gd name="T2" fmla="*/ 2803536 w 34"/>
                  <a:gd name="T3" fmla="*/ 9437 h 41"/>
                  <a:gd name="T4" fmla="*/ 5678852 w 34"/>
                  <a:gd name="T5" fmla="*/ 0 h 41"/>
                  <a:gd name="T6" fmla="*/ 2803536 w 34"/>
                  <a:gd name="T7" fmla="*/ 63536 h 41"/>
                  <a:gd name="T8" fmla="*/ 0 w 34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41"/>
                  <a:gd name="T17" fmla="*/ 34 w 34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41">
                    <a:moveTo>
                      <a:pt x="0" y="0"/>
                    </a:moveTo>
                    <a:lnTo>
                      <a:pt x="17" y="6"/>
                    </a:lnTo>
                    <a:lnTo>
                      <a:pt x="34" y="0"/>
                    </a:lnTo>
                    <a:lnTo>
                      <a:pt x="17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21" name="Group 102">
              <a:extLst>
                <a:ext uri="{FF2B5EF4-FFF2-40B4-BE49-F238E27FC236}">
                  <a16:creationId xmlns:a16="http://schemas.microsoft.com/office/drawing/2014/main" id="{87D9EEDC-C0A4-40AF-B0FA-7905AEC966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9588" y="4140200"/>
              <a:ext cx="871537" cy="412750"/>
              <a:chOff x="1255" y="3285"/>
              <a:chExt cx="731" cy="347"/>
            </a:xfrm>
          </p:grpSpPr>
          <p:sp>
            <p:nvSpPr>
              <p:cNvPr id="33879" name="Line 103">
                <a:extLst>
                  <a:ext uri="{FF2B5EF4-FFF2-40B4-BE49-F238E27FC236}">
                    <a16:creationId xmlns:a16="http://schemas.microsoft.com/office/drawing/2014/main" id="{C88D79C3-C050-4E55-A705-F6DD30C33E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3285"/>
                <a:ext cx="2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0" name="Freeform 104">
                <a:extLst>
                  <a:ext uri="{FF2B5EF4-FFF2-40B4-BE49-F238E27FC236}">
                    <a16:creationId xmlns:a16="http://schemas.microsoft.com/office/drawing/2014/main" id="{4CBF2486-B621-4613-BCCB-E7B39AA683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" y="3350"/>
                <a:ext cx="55" cy="54"/>
              </a:xfrm>
              <a:custGeom>
                <a:avLst/>
                <a:gdLst>
                  <a:gd name="T0" fmla="*/ 0 w 34"/>
                  <a:gd name="T1" fmla="*/ 0 h 40"/>
                  <a:gd name="T2" fmla="*/ 2803536 w 34"/>
                  <a:gd name="T3" fmla="*/ 10855 h 40"/>
                  <a:gd name="T4" fmla="*/ 5678852 w 34"/>
                  <a:gd name="T5" fmla="*/ 0 h 40"/>
                  <a:gd name="T6" fmla="*/ 2803536 w 34"/>
                  <a:gd name="T7" fmla="*/ 72924 h 40"/>
                  <a:gd name="T8" fmla="*/ 0 w 34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40"/>
                  <a:gd name="T17" fmla="*/ 34 w 34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40">
                    <a:moveTo>
                      <a:pt x="0" y="0"/>
                    </a:moveTo>
                    <a:lnTo>
                      <a:pt x="17" y="6"/>
                    </a:lnTo>
                    <a:lnTo>
                      <a:pt x="34" y="0"/>
                    </a:lnTo>
                    <a:lnTo>
                      <a:pt x="17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1" name="Rectangle 105">
                <a:extLst>
                  <a:ext uri="{FF2B5EF4-FFF2-40B4-BE49-F238E27FC236}">
                    <a16:creationId xmlns:a16="http://schemas.microsoft.com/office/drawing/2014/main" id="{BA1992C9-06E8-47AE-9AD4-215EE2D41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3472"/>
                <a:ext cx="631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82" name="Rectangle 106">
                <a:extLst>
                  <a:ext uri="{FF2B5EF4-FFF2-40B4-BE49-F238E27FC236}">
                    <a16:creationId xmlns:a16="http://schemas.microsoft.com/office/drawing/2014/main" id="{71C5CE47-F11F-4C12-A952-9AB97BF52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3472"/>
                <a:ext cx="35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write()</a:t>
                </a:r>
                <a:endParaRPr lang="en-US" altLang="en-US" sz="2400" b="1"/>
              </a:p>
            </p:txBody>
          </p:sp>
          <p:sp>
            <p:nvSpPr>
              <p:cNvPr id="33883" name="Rectangle 107">
                <a:extLst>
                  <a:ext uri="{FF2B5EF4-FFF2-40B4-BE49-F238E27FC236}">
                    <a16:creationId xmlns:a16="http://schemas.microsoft.com/office/drawing/2014/main" id="{62F4E140-3056-44F6-896D-3F06B15C2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3407"/>
                <a:ext cx="710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3822" name="Group 108">
              <a:extLst>
                <a:ext uri="{FF2B5EF4-FFF2-40B4-BE49-F238E27FC236}">
                  <a16:creationId xmlns:a16="http://schemas.microsoft.com/office/drawing/2014/main" id="{59A0E24A-703E-4E57-AB6B-65B052C0B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0075" y="3208338"/>
              <a:ext cx="1079500" cy="454025"/>
              <a:chOff x="3464" y="2503"/>
              <a:chExt cx="906" cy="381"/>
            </a:xfrm>
          </p:grpSpPr>
          <p:sp>
            <p:nvSpPr>
              <p:cNvPr id="33872" name="Rectangle 109">
                <a:extLst>
                  <a:ext uri="{FF2B5EF4-FFF2-40B4-BE49-F238E27FC236}">
                    <a16:creationId xmlns:a16="http://schemas.microsoft.com/office/drawing/2014/main" id="{0C6ADFAF-0F8C-4525-B7FC-D02AA4A63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9" y="2725"/>
                <a:ext cx="791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73" name="Rectangle 110">
                <a:extLst>
                  <a:ext uri="{FF2B5EF4-FFF2-40B4-BE49-F238E27FC236}">
                    <a16:creationId xmlns:a16="http://schemas.microsoft.com/office/drawing/2014/main" id="{95D5EC36-16A5-4D93-BC8E-76441CE04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9" y="2722"/>
                <a:ext cx="53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connect()</a:t>
                </a:r>
                <a:endParaRPr lang="en-US" altLang="en-US" sz="2400" b="1"/>
              </a:p>
            </p:txBody>
          </p:sp>
          <p:sp>
            <p:nvSpPr>
              <p:cNvPr id="33874" name="Rectangle 111">
                <a:extLst>
                  <a:ext uri="{FF2B5EF4-FFF2-40B4-BE49-F238E27FC236}">
                    <a16:creationId xmlns:a16="http://schemas.microsoft.com/office/drawing/2014/main" id="{1B30DD2D-AA2C-4D0A-A394-4369219D5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2660"/>
                <a:ext cx="709" cy="22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75" name="Line 112">
                <a:extLst>
                  <a:ext uri="{FF2B5EF4-FFF2-40B4-BE49-F238E27FC236}">
                    <a16:creationId xmlns:a16="http://schemas.microsoft.com/office/drawing/2014/main" id="{4CD20D90-B8AF-4620-99F1-B17061B9C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5" y="2503"/>
                <a:ext cx="3" cy="1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76" name="Freeform 113">
                <a:extLst>
                  <a:ext uri="{FF2B5EF4-FFF2-40B4-BE49-F238E27FC236}">
                    <a16:creationId xmlns:a16="http://schemas.microsoft.com/office/drawing/2014/main" id="{380D1EF7-3643-4DC3-A8EB-7680E7A7F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2612"/>
                <a:ext cx="52" cy="53"/>
              </a:xfrm>
              <a:custGeom>
                <a:avLst/>
                <a:gdLst>
                  <a:gd name="T0" fmla="*/ 0 w 32"/>
                  <a:gd name="T1" fmla="*/ 0 h 39"/>
                  <a:gd name="T2" fmla="*/ 2739917 w 32"/>
                  <a:gd name="T3" fmla="*/ 12456 h 39"/>
                  <a:gd name="T4" fmla="*/ 5912806 w 32"/>
                  <a:gd name="T5" fmla="*/ 0 h 39"/>
                  <a:gd name="T6" fmla="*/ 2739917 w 32"/>
                  <a:gd name="T7" fmla="*/ 83467 h 39"/>
                  <a:gd name="T8" fmla="*/ 0 w 32"/>
                  <a:gd name="T9" fmla="*/ 0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39"/>
                  <a:gd name="T17" fmla="*/ 32 w 32"/>
                  <a:gd name="T18" fmla="*/ 39 h 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39">
                    <a:moveTo>
                      <a:pt x="0" y="0"/>
                    </a:moveTo>
                    <a:lnTo>
                      <a:pt x="15" y="6"/>
                    </a:lnTo>
                    <a:lnTo>
                      <a:pt x="32" y="0"/>
                    </a:lnTo>
                    <a:lnTo>
                      <a:pt x="15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77" name="Rectangle 114">
                <a:extLst>
                  <a:ext uri="{FF2B5EF4-FFF2-40B4-BE49-F238E27FC236}">
                    <a16:creationId xmlns:a16="http://schemas.microsoft.com/office/drawing/2014/main" id="{499F7879-3539-4F01-82C4-73EEB9A89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3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78" name="Freeform 115">
                <a:extLst>
                  <a:ext uri="{FF2B5EF4-FFF2-40B4-BE49-F238E27FC236}">
                    <a16:creationId xmlns:a16="http://schemas.microsoft.com/office/drawing/2014/main" id="{D878D8C4-86B3-4D34-BD4A-26A4FBA82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4" y="2788"/>
                <a:ext cx="87" cy="59"/>
              </a:xfrm>
              <a:custGeom>
                <a:avLst/>
                <a:gdLst>
                  <a:gd name="T0" fmla="*/ 0 w 54"/>
                  <a:gd name="T1" fmla="*/ 67201 h 44"/>
                  <a:gd name="T2" fmla="*/ 1232049 w 54"/>
                  <a:gd name="T3" fmla="*/ 32284 h 44"/>
                  <a:gd name="T4" fmla="*/ 0 w 54"/>
                  <a:gd name="T5" fmla="*/ 0 h 44"/>
                  <a:gd name="T6" fmla="*/ 8137295 w 54"/>
                  <a:gd name="T7" fmla="*/ 32284 h 44"/>
                  <a:gd name="T8" fmla="*/ 0 w 54"/>
                  <a:gd name="T9" fmla="*/ 6720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44"/>
                  <a:gd name="T17" fmla="*/ 54 w 5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44">
                    <a:moveTo>
                      <a:pt x="0" y="44"/>
                    </a:moveTo>
                    <a:lnTo>
                      <a:pt x="8" y="21"/>
                    </a:lnTo>
                    <a:lnTo>
                      <a:pt x="0" y="0"/>
                    </a:lnTo>
                    <a:lnTo>
                      <a:pt x="54" y="21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23" name="Group 116">
              <a:extLst>
                <a:ext uri="{FF2B5EF4-FFF2-40B4-BE49-F238E27FC236}">
                  <a16:creationId xmlns:a16="http://schemas.microsoft.com/office/drawing/2014/main" id="{3AA1472D-6AFB-4C95-BD33-7B3311B098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4088" y="3273425"/>
              <a:ext cx="2136775" cy="368300"/>
              <a:chOff x="1628" y="2557"/>
              <a:chExt cx="1795" cy="310"/>
            </a:xfrm>
          </p:grpSpPr>
          <p:sp>
            <p:nvSpPr>
              <p:cNvPr id="33843" name="Rectangle 117">
                <a:extLst>
                  <a:ext uri="{FF2B5EF4-FFF2-40B4-BE49-F238E27FC236}">
                    <a16:creationId xmlns:a16="http://schemas.microsoft.com/office/drawing/2014/main" id="{E1E391FC-84D9-4F40-BB7D-29C5AED7B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5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44" name="Rectangle 118">
                <a:extLst>
                  <a:ext uri="{FF2B5EF4-FFF2-40B4-BE49-F238E27FC236}">
                    <a16:creationId xmlns:a16="http://schemas.microsoft.com/office/drawing/2014/main" id="{16E22D5B-52BC-4F3B-9BD2-37E805114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45" name="Rectangle 119">
                <a:extLst>
                  <a:ext uri="{FF2B5EF4-FFF2-40B4-BE49-F238E27FC236}">
                    <a16:creationId xmlns:a16="http://schemas.microsoft.com/office/drawing/2014/main" id="{1AF56568-57B6-44DB-ACE0-65CB2F00C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7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46" name="Rectangle 120">
                <a:extLst>
                  <a:ext uri="{FF2B5EF4-FFF2-40B4-BE49-F238E27FC236}">
                    <a16:creationId xmlns:a16="http://schemas.microsoft.com/office/drawing/2014/main" id="{4C0DA2DE-868D-426C-84A5-3AE20DC4E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47" name="Rectangle 121">
                <a:extLst>
                  <a:ext uri="{FF2B5EF4-FFF2-40B4-BE49-F238E27FC236}">
                    <a16:creationId xmlns:a16="http://schemas.microsoft.com/office/drawing/2014/main" id="{64909600-6DF4-4087-AB94-C9E56563F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48" name="Rectangle 122">
                <a:extLst>
                  <a:ext uri="{FF2B5EF4-FFF2-40B4-BE49-F238E27FC236}">
                    <a16:creationId xmlns:a16="http://schemas.microsoft.com/office/drawing/2014/main" id="{D1B6B83D-72E6-4D4B-AD2D-12F5F8F75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2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49" name="Rectangle 123">
                <a:extLst>
                  <a:ext uri="{FF2B5EF4-FFF2-40B4-BE49-F238E27FC236}">
                    <a16:creationId xmlns:a16="http://schemas.microsoft.com/office/drawing/2014/main" id="{8FB9BEF7-BAC9-4D49-BB61-37F8E595E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2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50" name="Rectangle 124">
                <a:extLst>
                  <a:ext uri="{FF2B5EF4-FFF2-40B4-BE49-F238E27FC236}">
                    <a16:creationId xmlns:a16="http://schemas.microsoft.com/office/drawing/2014/main" id="{FC69A964-15FF-48CC-8276-141C6D11FD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3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51" name="Rectangle 125">
                <a:extLst>
                  <a:ext uri="{FF2B5EF4-FFF2-40B4-BE49-F238E27FC236}">
                    <a16:creationId xmlns:a16="http://schemas.microsoft.com/office/drawing/2014/main" id="{C0C7F5E0-DED8-422D-88B0-25DC41974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52" name="Rectangle 126">
                <a:extLst>
                  <a:ext uri="{FF2B5EF4-FFF2-40B4-BE49-F238E27FC236}">
                    <a16:creationId xmlns:a16="http://schemas.microsoft.com/office/drawing/2014/main" id="{3435DF21-CB4A-49E5-BCD3-A1428FCD9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2811"/>
                <a:ext cx="14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53" name="Rectangle 127">
                <a:extLst>
                  <a:ext uri="{FF2B5EF4-FFF2-40B4-BE49-F238E27FC236}">
                    <a16:creationId xmlns:a16="http://schemas.microsoft.com/office/drawing/2014/main" id="{B0AF2CC7-98A6-4FBA-A5F8-80322E663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" y="2811"/>
                <a:ext cx="15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54" name="Rectangle 128">
                <a:extLst>
                  <a:ext uri="{FF2B5EF4-FFF2-40B4-BE49-F238E27FC236}">
                    <a16:creationId xmlns:a16="http://schemas.microsoft.com/office/drawing/2014/main" id="{52242A09-39B9-4659-AC6A-F16DD859B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8" y="2811"/>
                <a:ext cx="17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55" name="Rectangle 129">
                <a:extLst>
                  <a:ext uri="{FF2B5EF4-FFF2-40B4-BE49-F238E27FC236}">
                    <a16:creationId xmlns:a16="http://schemas.microsoft.com/office/drawing/2014/main" id="{45DDA9D0-4BF2-44C5-AE89-5518AFF37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56" name="Rectangle 130">
                <a:extLst>
                  <a:ext uri="{FF2B5EF4-FFF2-40B4-BE49-F238E27FC236}">
                    <a16:creationId xmlns:a16="http://schemas.microsoft.com/office/drawing/2014/main" id="{EF23A321-BAB9-4DF3-AB2C-CF2F52D07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2" y="2811"/>
                <a:ext cx="14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57" name="Rectangle 131">
                <a:extLst>
                  <a:ext uri="{FF2B5EF4-FFF2-40B4-BE49-F238E27FC236}">
                    <a16:creationId xmlns:a16="http://schemas.microsoft.com/office/drawing/2014/main" id="{6DACB2B7-A428-409D-9474-6C891F199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3" y="2811"/>
                <a:ext cx="15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58" name="Rectangle 132">
                <a:extLst>
                  <a:ext uri="{FF2B5EF4-FFF2-40B4-BE49-F238E27FC236}">
                    <a16:creationId xmlns:a16="http://schemas.microsoft.com/office/drawing/2014/main" id="{0C059BEA-59AD-43B6-9CDD-FE36F4BB0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2811"/>
                <a:ext cx="17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59" name="Rectangle 133">
                <a:extLst>
                  <a:ext uri="{FF2B5EF4-FFF2-40B4-BE49-F238E27FC236}">
                    <a16:creationId xmlns:a16="http://schemas.microsoft.com/office/drawing/2014/main" id="{30315E6B-F2A7-4CA7-8E18-D5327CB0F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60" name="Rectangle 134">
                <a:extLst>
                  <a:ext uri="{FF2B5EF4-FFF2-40B4-BE49-F238E27FC236}">
                    <a16:creationId xmlns:a16="http://schemas.microsoft.com/office/drawing/2014/main" id="{197564CD-5E44-4D68-8DED-E3C9CC0F7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7" y="2811"/>
                <a:ext cx="14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61" name="Rectangle 135">
                <a:extLst>
                  <a:ext uri="{FF2B5EF4-FFF2-40B4-BE49-F238E27FC236}">
                    <a16:creationId xmlns:a16="http://schemas.microsoft.com/office/drawing/2014/main" id="{A0E5AC8C-9988-4440-95FE-A2A4DD72C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2811"/>
                <a:ext cx="15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62" name="Rectangle 136">
                <a:extLst>
                  <a:ext uri="{FF2B5EF4-FFF2-40B4-BE49-F238E27FC236}">
                    <a16:creationId xmlns:a16="http://schemas.microsoft.com/office/drawing/2014/main" id="{0B74B2F1-FA1A-48B1-9AA5-6DFBB8E5E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8" y="2811"/>
                <a:ext cx="17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63" name="Rectangle 137">
                <a:extLst>
                  <a:ext uri="{FF2B5EF4-FFF2-40B4-BE49-F238E27FC236}">
                    <a16:creationId xmlns:a16="http://schemas.microsoft.com/office/drawing/2014/main" id="{8829D260-A497-4D74-8472-D8E715BE4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7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64" name="Rectangle 138">
                <a:extLst>
                  <a:ext uri="{FF2B5EF4-FFF2-40B4-BE49-F238E27FC236}">
                    <a16:creationId xmlns:a16="http://schemas.microsoft.com/office/drawing/2014/main" id="{85BDC112-2BA6-4836-90C0-A88A81E8F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811"/>
                <a:ext cx="20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65" name="Rectangle 139">
                <a:extLst>
                  <a:ext uri="{FF2B5EF4-FFF2-40B4-BE49-F238E27FC236}">
                    <a16:creationId xmlns:a16="http://schemas.microsoft.com/office/drawing/2014/main" id="{5741251F-101D-401D-B20F-14EAC0EA6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0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66" name="Rectangle 140">
                <a:extLst>
                  <a:ext uri="{FF2B5EF4-FFF2-40B4-BE49-F238E27FC236}">
                    <a16:creationId xmlns:a16="http://schemas.microsoft.com/office/drawing/2014/main" id="{83317A26-795C-4796-81A1-B376D07D2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2811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67" name="Rectangle 141">
                <a:extLst>
                  <a:ext uri="{FF2B5EF4-FFF2-40B4-BE49-F238E27FC236}">
                    <a16:creationId xmlns:a16="http://schemas.microsoft.com/office/drawing/2014/main" id="{14015C11-0803-4468-AA82-515773E10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2811"/>
                <a:ext cx="19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68" name="Rectangle 142">
                <a:extLst>
                  <a:ext uri="{FF2B5EF4-FFF2-40B4-BE49-F238E27FC236}">
                    <a16:creationId xmlns:a16="http://schemas.microsoft.com/office/drawing/2014/main" id="{4825D02C-3C98-454D-ABAD-148AC91CD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811"/>
                <a:ext cx="16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69" name="Freeform 143">
                <a:extLst>
                  <a:ext uri="{FF2B5EF4-FFF2-40B4-BE49-F238E27FC236}">
                    <a16:creationId xmlns:a16="http://schemas.microsoft.com/office/drawing/2014/main" id="{67F6F186-3539-4AE6-AFEF-B9C97DD30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" y="2788"/>
                <a:ext cx="86" cy="59"/>
              </a:xfrm>
              <a:custGeom>
                <a:avLst/>
                <a:gdLst>
                  <a:gd name="T0" fmla="*/ 9560424 w 53"/>
                  <a:gd name="T1" fmla="*/ 0 h 44"/>
                  <a:gd name="T2" fmla="*/ 8337919 w 53"/>
                  <a:gd name="T3" fmla="*/ 32284 h 44"/>
                  <a:gd name="T4" fmla="*/ 9560424 w 53"/>
                  <a:gd name="T5" fmla="*/ 67201 h 44"/>
                  <a:gd name="T6" fmla="*/ 0 w 53"/>
                  <a:gd name="T7" fmla="*/ 32284 h 44"/>
                  <a:gd name="T8" fmla="*/ 9560424 w 53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44"/>
                  <a:gd name="T17" fmla="*/ 53 w 5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44">
                    <a:moveTo>
                      <a:pt x="53" y="0"/>
                    </a:moveTo>
                    <a:lnTo>
                      <a:pt x="46" y="21"/>
                    </a:lnTo>
                    <a:lnTo>
                      <a:pt x="53" y="44"/>
                    </a:lnTo>
                    <a:lnTo>
                      <a:pt x="0" y="21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70" name="Rectangle 144">
                <a:extLst>
                  <a:ext uri="{FF2B5EF4-FFF2-40B4-BE49-F238E27FC236}">
                    <a16:creationId xmlns:a16="http://schemas.microsoft.com/office/drawing/2014/main" id="{5376EF52-A456-41CC-BB5C-63F5AFBB8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2676"/>
                <a:ext cx="9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71" name="Rectangle 145">
                <a:extLst>
                  <a:ext uri="{FF2B5EF4-FFF2-40B4-BE49-F238E27FC236}">
                    <a16:creationId xmlns:a16="http://schemas.microsoft.com/office/drawing/2014/main" id="{5D96624B-EDBD-42EB-9434-D18CE2D9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" y="2557"/>
                <a:ext cx="805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Connect negotiation</a:t>
                </a:r>
                <a:endParaRPr lang="en-US" altLang="en-US" sz="2400" b="1"/>
              </a:p>
            </p:txBody>
          </p:sp>
        </p:grpSp>
        <p:grpSp>
          <p:nvGrpSpPr>
            <p:cNvPr id="33824" name="Group 146">
              <a:extLst>
                <a:ext uri="{FF2B5EF4-FFF2-40B4-BE49-F238E27FC236}">
                  <a16:creationId xmlns:a16="http://schemas.microsoft.com/office/drawing/2014/main" id="{317801FF-0840-4C9D-8D0C-9C879F549E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8025" y="3660775"/>
              <a:ext cx="869950" cy="425450"/>
              <a:chOff x="3555" y="2882"/>
              <a:chExt cx="730" cy="358"/>
            </a:xfrm>
          </p:grpSpPr>
          <p:sp>
            <p:nvSpPr>
              <p:cNvPr id="33838" name="Rectangle 147">
                <a:extLst>
                  <a:ext uri="{FF2B5EF4-FFF2-40B4-BE49-F238E27FC236}">
                    <a16:creationId xmlns:a16="http://schemas.microsoft.com/office/drawing/2014/main" id="{C21586AA-000D-46C1-9D41-B865A3F8F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3083"/>
                <a:ext cx="633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39" name="Rectangle 148">
                <a:extLst>
                  <a:ext uri="{FF2B5EF4-FFF2-40B4-BE49-F238E27FC236}">
                    <a16:creationId xmlns:a16="http://schemas.microsoft.com/office/drawing/2014/main" id="{3C61930D-1AA0-4E25-8D02-E5EA71C98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3080"/>
                <a:ext cx="35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write()</a:t>
                </a:r>
                <a:endParaRPr lang="en-US" altLang="en-US" sz="2400" b="1"/>
              </a:p>
            </p:txBody>
          </p:sp>
          <p:sp>
            <p:nvSpPr>
              <p:cNvPr id="33840" name="Rectangle 149">
                <a:extLst>
                  <a:ext uri="{FF2B5EF4-FFF2-40B4-BE49-F238E27FC236}">
                    <a16:creationId xmlns:a16="http://schemas.microsoft.com/office/drawing/2014/main" id="{DBEF5691-81BC-4367-820B-E3B28DF27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015"/>
                <a:ext cx="709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41" name="Line 150">
                <a:extLst>
                  <a:ext uri="{FF2B5EF4-FFF2-40B4-BE49-F238E27FC236}">
                    <a16:creationId xmlns:a16="http://schemas.microsoft.com/office/drawing/2014/main" id="{B446028E-1254-4D31-B405-DC0C0BCBB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5" y="2882"/>
                <a:ext cx="3" cy="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42" name="Freeform 151">
                <a:extLst>
                  <a:ext uri="{FF2B5EF4-FFF2-40B4-BE49-F238E27FC236}">
                    <a16:creationId xmlns:a16="http://schemas.microsoft.com/office/drawing/2014/main" id="{DC5D51ED-EC3C-4D48-89C7-1AB5D4A06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2958"/>
                <a:ext cx="52" cy="54"/>
              </a:xfrm>
              <a:custGeom>
                <a:avLst/>
                <a:gdLst>
                  <a:gd name="T0" fmla="*/ 0 w 32"/>
                  <a:gd name="T1" fmla="*/ 0 h 40"/>
                  <a:gd name="T2" fmla="*/ 2739917 w 32"/>
                  <a:gd name="T3" fmla="*/ 10855 h 40"/>
                  <a:gd name="T4" fmla="*/ 5912806 w 32"/>
                  <a:gd name="T5" fmla="*/ 0 h 40"/>
                  <a:gd name="T6" fmla="*/ 2739917 w 32"/>
                  <a:gd name="T7" fmla="*/ 72924 h 40"/>
                  <a:gd name="T8" fmla="*/ 0 w 32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0"/>
                  <a:gd name="T17" fmla="*/ 32 w 32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0">
                    <a:moveTo>
                      <a:pt x="0" y="0"/>
                    </a:moveTo>
                    <a:lnTo>
                      <a:pt x="15" y="6"/>
                    </a:lnTo>
                    <a:lnTo>
                      <a:pt x="32" y="0"/>
                    </a:lnTo>
                    <a:lnTo>
                      <a:pt x="15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25" name="Group 152">
              <a:extLst>
                <a:ext uri="{FF2B5EF4-FFF2-40B4-BE49-F238E27FC236}">
                  <a16:creationId xmlns:a16="http://schemas.microsoft.com/office/drawing/2014/main" id="{0C16ACA7-272E-4CE9-AD83-B60C815961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8025" y="4097338"/>
              <a:ext cx="844550" cy="504825"/>
              <a:chOff x="3555" y="3250"/>
              <a:chExt cx="709" cy="424"/>
            </a:xfrm>
          </p:grpSpPr>
          <p:sp>
            <p:nvSpPr>
              <p:cNvPr id="33833" name="Rectangle 153">
                <a:extLst>
                  <a:ext uri="{FF2B5EF4-FFF2-40B4-BE49-F238E27FC236}">
                    <a16:creationId xmlns:a16="http://schemas.microsoft.com/office/drawing/2014/main" id="{E42D0B28-5C26-40CF-B64F-449B872C7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3517"/>
                <a:ext cx="551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34" name="Rectangle 154">
                <a:extLst>
                  <a:ext uri="{FF2B5EF4-FFF2-40B4-BE49-F238E27FC236}">
                    <a16:creationId xmlns:a16="http://schemas.microsoft.com/office/drawing/2014/main" id="{1201B61F-BA86-4841-A9C7-7BA7A3E0B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3515"/>
                <a:ext cx="34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read()</a:t>
                </a:r>
                <a:endParaRPr lang="en-US" altLang="en-US" sz="2400" b="1"/>
              </a:p>
            </p:txBody>
          </p:sp>
          <p:sp>
            <p:nvSpPr>
              <p:cNvPr id="33835" name="Rectangle 155">
                <a:extLst>
                  <a:ext uri="{FF2B5EF4-FFF2-40B4-BE49-F238E27FC236}">
                    <a16:creationId xmlns:a16="http://schemas.microsoft.com/office/drawing/2014/main" id="{6AD548AA-DE71-4AB9-ACCE-3504B6BD5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449"/>
                <a:ext cx="709" cy="2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36" name="Line 156">
                <a:extLst>
                  <a:ext uri="{FF2B5EF4-FFF2-40B4-BE49-F238E27FC236}">
                    <a16:creationId xmlns:a16="http://schemas.microsoft.com/office/drawing/2014/main" id="{6CF52E25-4FE8-4A8E-903C-639B7A114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5" y="3250"/>
                <a:ext cx="3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7" name="Freeform 157">
                <a:extLst>
                  <a:ext uri="{FF2B5EF4-FFF2-40B4-BE49-F238E27FC236}">
                    <a16:creationId xmlns:a16="http://schemas.microsoft.com/office/drawing/2014/main" id="{57565548-EEAD-4D3D-BA94-5AC32B5D4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3392"/>
                <a:ext cx="52" cy="55"/>
              </a:xfrm>
              <a:custGeom>
                <a:avLst/>
                <a:gdLst>
                  <a:gd name="T0" fmla="*/ 0 w 32"/>
                  <a:gd name="T1" fmla="*/ 0 h 40"/>
                  <a:gd name="T2" fmla="*/ 2739917 w 32"/>
                  <a:gd name="T3" fmla="*/ 21440 h 40"/>
                  <a:gd name="T4" fmla="*/ 5912806 w 32"/>
                  <a:gd name="T5" fmla="*/ 0 h 40"/>
                  <a:gd name="T6" fmla="*/ 2739917 w 32"/>
                  <a:gd name="T7" fmla="*/ 115429 h 40"/>
                  <a:gd name="T8" fmla="*/ 0 w 32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0"/>
                  <a:gd name="T17" fmla="*/ 32 w 32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0">
                    <a:moveTo>
                      <a:pt x="0" y="0"/>
                    </a:moveTo>
                    <a:lnTo>
                      <a:pt x="15" y="7"/>
                    </a:lnTo>
                    <a:lnTo>
                      <a:pt x="32" y="0"/>
                    </a:lnTo>
                    <a:lnTo>
                      <a:pt x="15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26" name="Text Box 158">
              <a:extLst>
                <a:ext uri="{FF2B5EF4-FFF2-40B4-BE49-F238E27FC236}">
                  <a16:creationId xmlns:a16="http://schemas.microsoft.com/office/drawing/2014/main" id="{72AFD5BA-2927-4B2F-A660-00381708E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4650" y="1085850"/>
              <a:ext cx="4972050" cy="1479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 b="1">
                  <a:solidFill>
                    <a:srgbClr val="0000CC"/>
                  </a:solidFill>
                  <a:latin typeface="Courier New" panose="02070309020205020404" pitchFamily="49" charset="0"/>
                </a:rPr>
                <a:t>listen</a:t>
              </a:r>
              <a:r>
                <a:rPr lang="en-US" altLang="en-US" sz="1500"/>
                <a:t> indicates to TCP readiness to receive connection requests for socket with given descriptor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/>
                <a:t>Parameter specifies max number of requests that may be queued while waiting for server to accept them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en-US" sz="1500" b="1">
                  <a:latin typeface="Courier New" panose="02070309020205020404" pitchFamily="49" charset="0"/>
                </a:rPr>
                <a:t>listen</a:t>
              </a:r>
              <a:r>
                <a:rPr lang="en-US" altLang="en-US" sz="1500"/>
                <a:t> call returns: 0 (success); or -1 (failure)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endParaRPr lang="en-US" altLang="en-US" sz="1500"/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endParaRPr lang="en-US" altLang="en-US" sz="1500"/>
            </a:p>
          </p:txBody>
        </p:sp>
        <p:grpSp>
          <p:nvGrpSpPr>
            <p:cNvPr id="33827" name="Group 159">
              <a:extLst>
                <a:ext uri="{FF2B5EF4-FFF2-40B4-BE49-F238E27FC236}">
                  <a16:creationId xmlns:a16="http://schemas.microsoft.com/office/drawing/2014/main" id="{7A9B1E6F-EC2F-45FB-931E-934FE4EE85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9588" y="4572000"/>
              <a:ext cx="871537" cy="379413"/>
              <a:chOff x="535" y="3648"/>
              <a:chExt cx="731" cy="319"/>
            </a:xfrm>
          </p:grpSpPr>
          <p:grpSp>
            <p:nvGrpSpPr>
              <p:cNvPr id="33828" name="Group 160">
                <a:extLst>
                  <a:ext uri="{FF2B5EF4-FFF2-40B4-BE49-F238E27FC236}">
                    <a16:creationId xmlns:a16="http://schemas.microsoft.com/office/drawing/2014/main" id="{47575320-1152-4A28-A57B-2EAC8908DA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5" y="3742"/>
                <a:ext cx="731" cy="225"/>
                <a:chOff x="535" y="3742"/>
                <a:chExt cx="731" cy="225"/>
              </a:xfrm>
            </p:grpSpPr>
            <p:sp>
              <p:nvSpPr>
                <p:cNvPr id="33830" name="Rectangle 161">
                  <a:extLst>
                    <a:ext uri="{FF2B5EF4-FFF2-40B4-BE49-F238E27FC236}">
                      <a16:creationId xmlns:a16="http://schemas.microsoft.com/office/drawing/2014/main" id="{496A41F8-0E2E-4DBB-AAB1-740424597B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3810"/>
                  <a:ext cx="631" cy="1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831" name="Rectangle 162">
                  <a:extLst>
                    <a:ext uri="{FF2B5EF4-FFF2-40B4-BE49-F238E27FC236}">
                      <a16:creationId xmlns:a16="http://schemas.microsoft.com/office/drawing/2014/main" id="{E54B0EAE-CF55-4597-ACB7-F8B40A07A8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3807"/>
                  <a:ext cx="386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200">
                      <a:solidFill>
                        <a:srgbClr val="000000"/>
                      </a:solidFill>
                    </a:rPr>
                    <a:t>close()</a:t>
                  </a:r>
                  <a:endParaRPr lang="en-US" altLang="en-US" sz="2400" b="1"/>
                </a:p>
              </p:txBody>
            </p:sp>
            <p:sp>
              <p:nvSpPr>
                <p:cNvPr id="33832" name="Rectangle 163">
                  <a:extLst>
                    <a:ext uri="{FF2B5EF4-FFF2-40B4-BE49-F238E27FC236}">
                      <a16:creationId xmlns:a16="http://schemas.microsoft.com/office/drawing/2014/main" id="{0F924201-D1EE-457A-9A86-D2D7F7C00E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5" y="3742"/>
                  <a:ext cx="710" cy="225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3829" name="Line 164">
                <a:extLst>
                  <a:ext uri="{FF2B5EF4-FFF2-40B4-BE49-F238E27FC236}">
                    <a16:creationId xmlns:a16="http://schemas.microsoft.com/office/drawing/2014/main" id="{7CA02D35-6883-4C30-B7D2-78D510484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64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67" name="Rectangle 2">
            <a:extLst>
              <a:ext uri="{FF2B5EF4-FFF2-40B4-BE49-F238E27FC236}">
                <a16:creationId xmlns:a16="http://schemas.microsoft.com/office/drawing/2014/main" id="{7CCE4B33-52AF-40E0-8388-6CEBBD1CF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76925" y="2279650"/>
            <a:ext cx="3067050" cy="1558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/>
              <a:t>Socket Calls for Connection-Oriented Mode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6024</TotalTime>
  <Words>4008</Words>
  <Application>Microsoft Office PowerPoint</Application>
  <PresentationFormat>On-screen Show (16:9)</PresentationFormat>
  <Paragraphs>847</Paragraphs>
  <Slides>57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Courier New</vt:lpstr>
      <vt:lpstr>Times New Roman</vt:lpstr>
      <vt:lpstr>Wingdings</vt:lpstr>
      <vt:lpstr>Network</vt:lpstr>
      <vt:lpstr>Clip</vt:lpstr>
      <vt:lpstr>Unit 01.03.01 CS 5220:  COMPUTER COMMUNICATIONS</vt:lpstr>
      <vt:lpstr>Berkeley Socket API</vt:lpstr>
      <vt:lpstr>Communications through Sockets</vt:lpstr>
      <vt:lpstr>Transport Protocols</vt:lpstr>
      <vt:lpstr>Stream Mode of Service</vt:lpstr>
      <vt:lpstr>Client &amp; Server Differences</vt:lpstr>
      <vt:lpstr>Socket Calls for Connection-Oriented Mode</vt:lpstr>
      <vt:lpstr>Socket Calls for Connection-Oriented Mode</vt:lpstr>
      <vt:lpstr>Socket Calls for Connection-Oriented Mode</vt:lpstr>
      <vt:lpstr>PowerPoint Presentation</vt:lpstr>
      <vt:lpstr>Socket Calls for Connection-Oriented Mode</vt:lpstr>
      <vt:lpstr>PowerPoint Presentation</vt:lpstr>
      <vt:lpstr>Socket Calls for Connection-Oriented Mode</vt:lpstr>
      <vt:lpstr>PowerPoint Presentation</vt:lpstr>
      <vt:lpstr>PowerPoint Presentation</vt:lpstr>
      <vt:lpstr>PowerPoint Presentation</vt:lpstr>
      <vt:lpstr>Summary of the Lesson</vt:lpstr>
      <vt:lpstr>Unit 01.03.02 CS 5220:  COMPUTER COMMUNICATIONS</vt:lpstr>
      <vt:lpstr>Stream Mode of Service</vt:lpstr>
      <vt:lpstr>Socket Calls for Connection-Less Mode </vt:lpstr>
      <vt:lpstr>Socket Calls for Connection-Less Mode </vt:lpstr>
      <vt:lpstr>Socket Calls for Connection-Less Mode </vt:lpstr>
      <vt:lpstr>PowerPoint Presentation</vt:lpstr>
      <vt:lpstr>PowerPoint Presentation</vt:lpstr>
      <vt:lpstr>Socket Calls for Connection-Less Mode </vt:lpstr>
      <vt:lpstr>Example-I: TCP Echo Server</vt:lpstr>
      <vt:lpstr>TCP Echo Server - Binding</vt:lpstr>
      <vt:lpstr>TCP Echo Server - Connections</vt:lpstr>
      <vt:lpstr>TCP Echo Server – Repeated Byte Reads</vt:lpstr>
      <vt:lpstr>TCP Echo Client – Name-to-Address</vt:lpstr>
      <vt:lpstr>TCP Echo Client - Connection</vt:lpstr>
      <vt:lpstr>TCP Echo Client – Repeated reads</vt:lpstr>
      <vt:lpstr>Example-II: UDP Echo Server</vt:lpstr>
      <vt:lpstr>Example: UDP Echo Client</vt:lpstr>
      <vt:lpstr>Summary: UDP Rliability</vt:lpstr>
      <vt:lpstr>Unit 01.03.03 CS 5220:  COMPUTER COMMUNICATIONS</vt:lpstr>
      <vt:lpstr>Interests of Interest</vt:lpstr>
      <vt:lpstr>Bits, numbers, information</vt:lpstr>
      <vt:lpstr>Block vs. Stream Information</vt:lpstr>
      <vt:lpstr>Delay – Propagation Delay</vt:lpstr>
      <vt:lpstr>Delay - Transmission Delay</vt:lpstr>
      <vt:lpstr>Compression</vt:lpstr>
      <vt:lpstr>Examples of Block Information</vt:lpstr>
      <vt:lpstr>Examples of Digital Video Signals</vt:lpstr>
      <vt:lpstr>Trans. of Stream Information</vt:lpstr>
      <vt:lpstr>Stream Quality-of-Service (QoS) Issues</vt:lpstr>
      <vt:lpstr>A Transmission System</vt:lpstr>
      <vt:lpstr>Transmission Impairments</vt:lpstr>
      <vt:lpstr>Digital Long-Distance Communications</vt:lpstr>
      <vt:lpstr>Twisted Pair</vt:lpstr>
      <vt:lpstr>Twisted Pair Bit Rates</vt:lpstr>
      <vt:lpstr>Ethernet LANs</vt:lpstr>
      <vt:lpstr>Coaxial Cable</vt:lpstr>
      <vt:lpstr>Optical Fiber</vt:lpstr>
      <vt:lpstr>Optical Fiber Properties</vt:lpstr>
      <vt:lpstr>Bit Rates of Digital Transmission Systems</vt:lpstr>
      <vt:lpstr>Summary of the Lesson</vt:lpstr>
    </vt:vector>
  </TitlesOfParts>
  <Company>McGraw-Hill Higher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Lecture Presentation</dc:title>
  <dc:subject>Communication Networks and Services</dc:subject>
  <dc:creator>Leon-Garcia/Widjaja</dc:creator>
  <cp:lastModifiedBy>Nguyen Dang Loc</cp:lastModifiedBy>
  <cp:revision>328</cp:revision>
  <dcterms:created xsi:type="dcterms:W3CDTF">2003-04-11T22:55:48Z</dcterms:created>
  <dcterms:modified xsi:type="dcterms:W3CDTF">2021-08-13T10:51:21Z</dcterms:modified>
</cp:coreProperties>
</file>