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52"/>
  </p:notesMasterIdLst>
  <p:handoutMasterIdLst>
    <p:handoutMasterId r:id="rId53"/>
  </p:handoutMasterIdLst>
  <p:sldIdLst>
    <p:sldId id="256" r:id="rId2"/>
    <p:sldId id="352" r:id="rId3"/>
    <p:sldId id="362" r:id="rId4"/>
    <p:sldId id="354" r:id="rId5"/>
    <p:sldId id="359" r:id="rId6"/>
    <p:sldId id="360" r:id="rId7"/>
    <p:sldId id="356" r:id="rId8"/>
    <p:sldId id="357" r:id="rId9"/>
    <p:sldId id="369" r:id="rId10"/>
    <p:sldId id="364" r:id="rId11"/>
    <p:sldId id="365" r:id="rId12"/>
    <p:sldId id="367" r:id="rId13"/>
    <p:sldId id="368" r:id="rId14"/>
    <p:sldId id="299" r:id="rId15"/>
    <p:sldId id="370" r:id="rId16"/>
    <p:sldId id="353" r:id="rId17"/>
    <p:sldId id="366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9" r:id="rId41"/>
    <p:sldId id="361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53" autoAdjust="0"/>
    <p:restoredTop sz="88099" autoAdjust="0"/>
  </p:normalViewPr>
  <p:slideViewPr>
    <p:cSldViewPr snapToGrid="0">
      <p:cViewPr varScale="1">
        <p:scale>
          <a:sx n="134" d="100"/>
          <a:sy n="134" d="100"/>
        </p:scale>
        <p:origin x="474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266161FB-9A38-4D19-AE3B-F131F9BC76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3FBBB65B-77F7-429E-A37C-5BBC054814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BEC452F7-A9D7-4BB2-A71D-6C054476A9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11A46AA0-C0F2-4F31-8ED4-ABD5351517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33782289-E836-467D-9CE3-CCEAACD25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5E358AB-D2F5-45D5-8653-64FF118227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B25C754-1A96-4592-BF10-F98E53D030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225473B-0D65-4DED-A798-825C7403E5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86D2C112-BBA3-4B8A-B986-7F7E31267A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A85D1350-33B7-4004-A108-F1A4E15DD9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1C1B834B-9FB5-4684-AB5B-627E144A6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1B3455D5-8CAC-4F13-88E3-FB46BAE6EF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871B6274-2E5C-4F3F-8E64-6A703AE37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4AA9BE-226A-4FB1-8C2F-E0265986D01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29695F0-E637-485B-87E2-920D18610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70B57AB-C705-44DB-8BEE-65A4A47A8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69BF1227-B76E-4188-85E3-CECB5EA59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3F42B-6152-464F-94A2-B98B7E99780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57D3D02-3965-4DC5-970B-E99FC181E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C55C254-4A02-42F0-B23B-F1D20FDBF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9DF8BCD-0700-4777-B93B-E5DAF7697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D83682-7F91-44A3-BDFA-1F02ED841EC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14FABBC-FF31-4CEF-A8AC-FBD106CCF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23DF05C-8AEC-4F95-806A-76B3D698A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DB581267-8148-4B10-98B4-10A5B2A867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7F5AAA-F9BE-40E1-8C48-B53E1D89F692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FEB56AA-B201-4C8B-B424-EEF237D0D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F49146F-FF86-44CA-A137-345E33695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B73CDE5F-B416-4DD3-BAD3-9404B4DDD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FB022C-C1C9-4765-A38E-656440CFA3A2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306B2BD-C5AA-46B7-BC5B-1B1516E1E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2E41E2-6A00-456A-9D07-9ABE6A894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66958468-EACD-4CC1-BC5B-B92FA1826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63B0CD-E2E0-4226-ACAC-9E1DB2FBD89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0F75F8F-CB47-4792-8673-3C24D8AFD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2CA1F17-864F-4DEB-AD2D-3B9B3DAF4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631AD591-CD53-4407-830A-3DF20D345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85B8A-5783-4D86-BA70-23AB75420C3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57B18F2-B641-4E07-A729-04C407FB5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5593B86-DE4F-4C0C-AEE8-651C530E5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E323C736-AB18-481F-BDB3-889FF7CC2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68D15C-0E84-4CFE-BB36-2C3FD8145152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5AB37E8-63FF-44CC-A196-EBDB9B3B7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B412D4E-1A00-48BD-AAAD-2ADC4F5CC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540D8DF-83D9-48CE-8E2E-BEB5C7371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BF89FC-80F3-45E5-94E4-58F23B2001D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F0C4F19-DEDC-4DF9-8830-FE7881F11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32315F-D889-4E4B-966E-B1B260CFE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48A0A795-33B3-4ADA-9740-65EFA4E5E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4262FE-6D7F-4B3F-86AC-DFDB2B4C0E1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79D3BA9-401C-46E6-AB56-A6E9CAB7F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9B592B1-670D-4D79-9168-D37685DE7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747FD9D-D0EC-463D-BDFB-F395D4FBA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BE1D1E-1AB2-400D-9F92-E84C1E7A2E4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0D1656F-094F-45A6-AEBB-FD8E71D7E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11BF941-7D50-4853-A3AC-FEAD99238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FB1FE23-D537-45CD-92ED-1D6EEDB85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A09761-6D8C-4E75-A582-105D24EC41C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D88D823-7DA6-4096-8C99-227DF9791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685886A-F91F-4058-AE91-ABD9C1872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6E0B82E2-75F1-43D7-889C-ACA81EF43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093B4D-364A-4946-9C39-4FF243ED2A4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494325E-DD16-4249-8CAB-6E595FAFA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DD5CC5-F12F-4D61-BD0B-40605E2FA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200A3A83-8F1C-4E66-948C-206397571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69B0A4-D071-45F6-A634-A1B3810F952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95ADD9F-827A-4E62-A85F-8A98C48DB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81F24D2-BA31-4B78-9F0A-5B07116DC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94B3A90-E7EA-4431-98DA-BB9D17992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5F9924-CAA7-4455-8963-E8207C295EA8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0ADE199-C641-4040-B6A6-4937B1868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BEB17BF-7056-4C71-A2DC-594F0BD72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5ACABCBA-B123-4845-9477-A423B38C4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BE5DC6-79DE-4C61-B398-ABF62CB9285B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2CA24B7-1CC0-4B24-9CAF-6520EED29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5EB5E18-B78B-41E3-80FF-64BFCDD36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80EAE1CB-DE32-4341-B92D-5B1831BE0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701198-64A2-4AFE-BC34-E010B89925B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FBC7CD0-FD56-46B3-A75C-5ED9C67E9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40AE4DE-5FCB-4439-9DCA-4313304AE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B4148C99-655A-4DA0-AE74-657A05FA5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09B68-8964-4178-A4C0-3CE3BC0B69A2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780834E-CA6F-4F2D-B4C6-24D8F3EEB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4E8FE7A-2D5D-444A-8A9D-E7B96808A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9F225FC-9695-44CF-A67F-1C762F703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1038AE-A0BA-44F7-9F39-C291E9A7FCE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16A58D1-0800-4E1E-8B3C-5AB475ED4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AF715C5-7A6B-4134-BE7F-D96ED2AA1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AA0FA45-06DD-49A0-B381-A328B22A9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FD5745-E5D0-4C89-B8CD-D8B5785F30A5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9457589-EEB4-4CED-8D1D-8FF919C4D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2A92B77-6897-4816-8C59-4CB67EC0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641CFB64-3E06-4EAB-9459-9D8DA0F25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61C6F7-9961-4809-8EDE-3FCD20541C12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7251221-D058-4A24-B3B6-E90996E15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B82E9ED-C937-42FA-B462-FD259796D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B1B7F23A-15B9-4CF5-AF21-5FF6E6B80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4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7ACD74-C4FF-4603-89CB-7BF681102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5D7CF-ACA0-42B5-BD89-D2389B5B9C64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6B8E5-6B8D-42D5-A8EC-B2C5310258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090607-995D-4ACC-B1CB-7C171F0AB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6F23C-DFD9-4A74-81D9-E515DC889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6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FA171-C862-4BEB-AC5C-94C82F7D96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08D9B-9F19-4366-B854-86ECAAD90DF4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BD32-1BB7-4BF5-8414-EE5DE0B79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A938EE-DEE9-49F3-BED8-83768E402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72023-D49F-448B-A823-E58318887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40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18101-D22A-470A-9EB0-B6983FEB3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5356F-3811-47DE-A9B8-F9558C6EBB9E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449F9-1A7C-42D2-9FC6-12EA8EB48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F42F3-FD83-40E8-8D37-D34A5EC44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65A3D-E71A-4D25-897F-F06A0A967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33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121521-FFCB-4C6D-B139-DC3B0A83AA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FF4A4-CE33-420C-A8C9-22790B431F61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E4FFF7-F20B-46B0-9AF6-62599AA01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EF5BFB2-8FF2-420B-856F-EACD8662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5919F-289E-4FB7-A9DB-293B5E684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7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26C005-7FB5-4080-B512-A5896C0F40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223B6-E7DD-4A7A-B89F-3ED365074722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F8238B-1B1C-4610-B8BC-272F411C5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F01943-9BC2-48A5-A96E-0F1434DB9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EE6FA-34C6-43AD-A997-029E65D85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17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7E269E-D376-4821-B45A-333B34DE8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5A4A-84D2-4B6A-B6E2-733765494C87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B9A570-60B9-4CD8-B8A3-887A7BBD9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9D9CA15-DF05-46A4-B22E-EC7897C19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4122E-3A48-42D6-9A4B-BC54459B9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81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B6BFA-A5FB-42EE-B63A-2B969D59B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2797B-F795-462E-93F8-AD38CA5902C3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F9992-1292-44EE-B2E6-52EE73ABB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EABF4EB-BCBB-4F78-867C-03B9B3895F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1FDFC-3F17-4ADB-83B6-9C11F297B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F21721-3912-443C-A266-F042659B75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85653-D32C-4C55-A627-8E17D1EB0711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294DD29-38B0-43FC-A9E9-65E62DBD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03549F3-00C5-4578-B706-08AA219E9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E31DA-896B-40B2-8C15-70E8912D2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A39D92-165C-4D17-AFCB-FCDC029AC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CBB9-4ED1-4C02-9C4B-95FAA2953827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FF6F88-C8B9-4F55-9126-9FBDCD5FC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7EF5C30-3590-4560-9D35-FA61EA7B7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39A58-C80B-4F19-80E1-2BA1F1A64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6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7DA2243-9ED0-4507-BE3C-7AD289F943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B492F-0D94-474C-B21F-524A0D83890F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1EC209A-461E-431A-BBFF-8BA77EA26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88624A3-24C7-483F-B547-4CB1CAE5C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0113B-7DB0-42BB-8911-5A14DCE16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F2DC2D-CFAD-4B76-AA5F-0AD1930D1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D1E2-7CD5-43F3-BB75-560BF38B887A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E20C18-4EE4-43D7-BFB5-672425226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23525F-11CF-4008-BB86-D7DAD72BC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A9E7F-4816-4480-A552-30FE1D574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2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34CE4C-E094-4D07-84F2-939E1F4543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F8E7-9799-469C-BFCD-90C687EDC1B5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41A686-E833-4713-A4C0-A27FC1B94C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569456A-204C-49DE-954C-F63F07C41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C55F9-4226-49C3-9CCC-D58238636C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730AA184-BFCC-49D4-9371-49BB69A59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0325E6-3763-4CBF-9FC2-FADD722D9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49F3AAF-AF34-439D-89CD-EF31D0B8B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EBE144DF-F041-4573-8F9C-6E6ADAEC62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ECDA3C04-35F8-423A-8AE1-23C7DDF532EE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7E3E0378-CFE0-46BA-815F-DCD9FC66A1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8CB98EC0-82CA-4427-8D6B-F63AF9199F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9DE3AAA5-54E0-4A3F-B408-CD0FB9A1CA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3A45C70-5D63-44AD-9B9B-95D8F6B5C2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3D0A130-C9F4-4E07-94C9-FB57F47DA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BC27862F-00B4-46A7-9B49-EDC209353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18AAA5A8-057C-43E6-9B33-9450C8D5B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EBEBD782-5543-44FC-B92D-7A189C96F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8052320-CF79-4A7C-A0F5-1376575AD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489E2432-0291-4978-BBB8-88FADBC22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F4415462-EB6C-444D-A8C8-86C7BAD92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F894D97C-0DA8-48C5-B37F-268442FCE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9D8543F-5807-4DB7-B049-FC238BF64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6FAD5743-E062-40BC-93B9-AD33D2F45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84E2201C-7BEA-4CAA-9DD5-691ACB08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7077CB44-A635-41FC-A099-DF79D4318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BBC7A3B4-2FF5-43C9-9628-466DDDEE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5DF3BB69-1BCF-48A1-89BD-F26A6827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E00024EE-CB6B-42C7-A9F5-5C1C97F2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26DA8DDF-1917-4BEC-BE15-78149298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D36F3C0-6A1F-4276-B109-42CFFAA2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EBB6722-B1FA-4823-A50F-9B3F8D30B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980CDAE4-A9AE-4137-89A0-5ADC40C49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FE1D8EF7-65C1-4A98-A9A9-077DB973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E9C8834-4BFB-4707-B7E7-9AD64499A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AE78BF7-1CBE-407B-9564-D1F56C74C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54979C92-B806-4090-A58D-DDF6F57D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274E6A83-75F6-4C1C-9BAD-C5B812592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CB8711F7-898F-439F-B566-5D0B8DBAD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28DD332E-EA0C-48BB-B664-32F94D06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9D0A29CD-11D4-4687-8C03-B1E41827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CA22E69A-D34D-4E93-A22F-59EE89F7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27E5906-497C-43E8-A3B1-D96202C4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41A7B1E7-0C3C-4C03-BFA8-5E859CB20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F1DD2E-4497-4682-878D-44C909560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CE87122-9CA8-4B76-A0E9-2552618778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01.04.1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2E20ED03-2470-416B-96C6-19566F76D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4840A131-A6FA-4A23-AE17-D1C91DC174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Error Control </a:t>
            </a:r>
            <a:r>
              <a:rPr lang="mr-IN" altLang="en-US">
                <a:solidFill>
                  <a:srgbClr val="0000CC"/>
                </a:solidFill>
              </a:rPr>
              <a:t>–</a:t>
            </a:r>
            <a:r>
              <a:rPr lang="en-US" altLang="en-US">
                <a:solidFill>
                  <a:srgbClr val="0000CC"/>
                </a:solidFill>
              </a:rPr>
              <a:t> Parity Checks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4EEA485-C934-4BB7-B4B4-0502BBF8A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 dirty="0">
                <a:ea typeface="ＭＳ Ｐゴシック" charset="-128"/>
              </a:rPr>
              <a:t>Single Parity </a:t>
            </a:r>
            <a:r>
              <a:rPr lang="mr-IN" altLang="x-none" sz="2625" dirty="0">
                <a:ea typeface="ＭＳ Ｐゴシック" charset="-128"/>
              </a:rPr>
              <a:t>–</a:t>
            </a:r>
            <a:r>
              <a:rPr lang="en-US" altLang="x-none" sz="2625" dirty="0">
                <a:ea typeface="ＭＳ Ｐゴシック" charset="-128"/>
              </a:rPr>
              <a:t> </a:t>
            </a:r>
            <a:r>
              <a:rPr lang="en-US" altLang="x-none" sz="2625" dirty="0" err="1">
                <a:ea typeface="ＭＳ Ｐゴシック" charset="-128"/>
              </a:rPr>
              <a:t>Undectable</a:t>
            </a:r>
            <a:r>
              <a:rPr lang="en-US" altLang="x-none" sz="2625" dirty="0">
                <a:ea typeface="ＭＳ Ｐゴシック" charset="-128"/>
              </a:rPr>
              <a:t> errors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CC5CC06-AFAB-4016-9E20-977FB75F9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258175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What is the probability an undetectable error pattern occurs?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>
                <a:ea typeface="MS PGothic" panose="020B0600070205080204" pitchFamily="34" charset="-128"/>
              </a:rPr>
              <a:t>Undetectable error pattern if even # of bit errors: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8D2EA4E4-C7B2-4CE5-B643-811A5FEA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66925"/>
            <a:ext cx="184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F84D56A8-B724-4E88-A0C4-02D2E607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17738"/>
            <a:ext cx="184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sp>
        <p:nvSpPr>
          <p:cNvPr id="33797" name="Rectangle 10">
            <a:extLst>
              <a:ext uri="{FF2B5EF4-FFF2-40B4-BE49-F238E27FC236}">
                <a16:creationId xmlns:a16="http://schemas.microsoft.com/office/drawing/2014/main" id="{5C537825-8CE5-4068-9650-7D346A650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92338"/>
            <a:ext cx="184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grpSp>
        <p:nvGrpSpPr>
          <p:cNvPr id="33798" name="Group 1">
            <a:extLst>
              <a:ext uri="{FF2B5EF4-FFF2-40B4-BE49-F238E27FC236}">
                <a16:creationId xmlns:a16="http://schemas.microsoft.com/office/drawing/2014/main" id="{93DF884D-1088-4972-9C91-BBDFFB94482C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1965325"/>
            <a:ext cx="6661150" cy="1285875"/>
            <a:chOff x="1133704" y="1523539"/>
            <a:chExt cx="6660129" cy="1286291"/>
          </a:xfrm>
        </p:grpSpPr>
        <p:sp>
          <p:nvSpPr>
            <p:cNvPr id="33800" name="Text Box 13">
              <a:extLst>
                <a:ext uri="{FF2B5EF4-FFF2-40B4-BE49-F238E27FC236}">
                  <a16:creationId xmlns:a16="http://schemas.microsoft.com/office/drawing/2014/main" id="{A9DC6D3B-B275-4B4A-920E-1B08B1810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704" y="1523539"/>
              <a:ext cx="6660129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ea typeface="MS PGothic" panose="020B0600070205080204" pitchFamily="34" charset="-128"/>
                </a:rPr>
                <a:t>P </a:t>
              </a:r>
              <a:r>
                <a:rPr lang="en-US" altLang="en-US" sz="1800">
                  <a:ea typeface="MS PGothic" panose="020B0600070205080204" pitchFamily="34" charset="-128"/>
                </a:rPr>
                <a:t>[error detection failure] = </a:t>
              </a:r>
              <a:r>
                <a:rPr lang="en-US" altLang="en-US" sz="1800" i="1">
                  <a:ea typeface="MS PGothic" panose="020B0600070205080204" pitchFamily="34" charset="-128"/>
                </a:rPr>
                <a:t>P </a:t>
              </a:r>
              <a:r>
                <a:rPr lang="en-US" altLang="en-US" sz="1800">
                  <a:ea typeface="MS PGothic" panose="020B0600070205080204" pitchFamily="34" charset="-128"/>
                </a:rPr>
                <a:t>[undetectable error pattern]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ea typeface="MS PGothic" panose="020B0600070205080204" pitchFamily="34" charset="-128"/>
                </a:rPr>
                <a:t>= </a:t>
              </a:r>
              <a:r>
                <a:rPr lang="en-US" altLang="en-US" sz="1800" i="1">
                  <a:ea typeface="MS PGothic" panose="020B0600070205080204" pitchFamily="34" charset="-128"/>
                </a:rPr>
                <a:t>P </a:t>
              </a:r>
              <a:r>
                <a:rPr lang="en-US" altLang="en-US" sz="1800">
                  <a:ea typeface="MS PGothic" panose="020B0600070205080204" pitchFamily="34" charset="-128"/>
                </a:rPr>
                <a:t>[error patterns with even number of 1s]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=                  </a:t>
              </a:r>
              <a:r>
                <a:rPr lang="en-US" altLang="en-US" sz="1500" i="1">
                  <a:ea typeface="MS PGothic" panose="020B0600070205080204" pitchFamily="34" charset="-128"/>
                </a:rPr>
                <a:t>p</a:t>
              </a:r>
              <a:r>
                <a:rPr lang="en-US" altLang="en-US" sz="1500" baseline="30000">
                  <a:ea typeface="MS PGothic" panose="020B0600070205080204" pitchFamily="34" charset="-128"/>
                </a:rPr>
                <a:t>2</a:t>
              </a:r>
              <a:r>
                <a:rPr lang="en-US" altLang="en-US" sz="1500">
                  <a:ea typeface="MS PGothic" panose="020B0600070205080204" pitchFamily="34" charset="-128"/>
                </a:rPr>
                <a:t>(1 – </a:t>
              </a:r>
              <a:r>
                <a:rPr lang="en-US" altLang="en-US" sz="1500" i="1">
                  <a:ea typeface="MS PGothic" panose="020B0600070205080204" pitchFamily="34" charset="-128"/>
                </a:rPr>
                <a:t>p</a:t>
              </a:r>
              <a:r>
                <a:rPr lang="en-US" altLang="en-US" sz="1500">
                  <a:ea typeface="MS PGothic" panose="020B0600070205080204" pitchFamily="34" charset="-128"/>
                </a:rPr>
                <a:t>)</a:t>
              </a:r>
              <a:r>
                <a:rPr lang="en-US" altLang="en-US" sz="1500" i="1" baseline="30000">
                  <a:ea typeface="MS PGothic" panose="020B0600070205080204" pitchFamily="34" charset="-128"/>
                </a:rPr>
                <a:t>n</a:t>
              </a:r>
              <a:r>
                <a:rPr lang="en-US" altLang="en-US" sz="1500" baseline="30000">
                  <a:ea typeface="MS PGothic" panose="020B0600070205080204" pitchFamily="34" charset="-128"/>
                </a:rPr>
                <a:t>-2</a:t>
              </a:r>
              <a:r>
                <a:rPr lang="en-US" altLang="en-US" sz="1500">
                  <a:ea typeface="MS PGothic" panose="020B0600070205080204" pitchFamily="34" charset="-128"/>
                </a:rPr>
                <a:t>  +                </a:t>
              </a:r>
              <a:r>
                <a:rPr lang="en-US" altLang="en-US" sz="1500" i="1">
                  <a:ea typeface="MS PGothic" panose="020B0600070205080204" pitchFamily="34" charset="-128"/>
                </a:rPr>
                <a:t>p</a:t>
              </a:r>
              <a:r>
                <a:rPr lang="en-US" altLang="en-US" sz="1500" baseline="30000">
                  <a:ea typeface="MS PGothic" panose="020B0600070205080204" pitchFamily="34" charset="-128"/>
                </a:rPr>
                <a:t>4</a:t>
              </a:r>
              <a:r>
                <a:rPr lang="en-US" altLang="en-US" sz="1500">
                  <a:ea typeface="MS PGothic" panose="020B0600070205080204" pitchFamily="34" charset="-128"/>
                </a:rPr>
                <a:t>(1 – </a:t>
              </a:r>
              <a:r>
                <a:rPr lang="en-US" altLang="en-US" sz="1500" i="1">
                  <a:ea typeface="MS PGothic" panose="020B0600070205080204" pitchFamily="34" charset="-128"/>
                </a:rPr>
                <a:t>p</a:t>
              </a:r>
              <a:r>
                <a:rPr lang="en-US" altLang="en-US" sz="1500">
                  <a:ea typeface="MS PGothic" panose="020B0600070205080204" pitchFamily="34" charset="-128"/>
                </a:rPr>
                <a:t>)</a:t>
              </a:r>
              <a:r>
                <a:rPr lang="en-US" altLang="en-US" sz="1500" i="1" baseline="30000">
                  <a:ea typeface="MS PGothic" panose="020B0600070205080204" pitchFamily="34" charset="-128"/>
                </a:rPr>
                <a:t>n</a:t>
              </a:r>
              <a:r>
                <a:rPr lang="en-US" altLang="en-US" sz="1500" baseline="30000">
                  <a:ea typeface="MS PGothic" panose="020B0600070205080204" pitchFamily="34" charset="-128"/>
                </a:rPr>
                <a:t>-4</a:t>
              </a:r>
              <a:r>
                <a:rPr lang="en-US" altLang="en-US" sz="1500">
                  <a:ea typeface="MS PGothic" panose="020B0600070205080204" pitchFamily="34" charset="-128"/>
                </a:rPr>
                <a:t>  +  …</a:t>
              </a:r>
            </a:p>
          </p:txBody>
        </p:sp>
        <p:grpSp>
          <p:nvGrpSpPr>
            <p:cNvPr id="33801" name="Group 14">
              <a:extLst>
                <a:ext uri="{FF2B5EF4-FFF2-40B4-BE49-F238E27FC236}">
                  <a16:creationId xmlns:a16="http://schemas.microsoft.com/office/drawing/2014/main" id="{3559AF20-7E7B-4CA8-A184-7B6E816C5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688" y="2256189"/>
              <a:ext cx="572468" cy="553641"/>
              <a:chOff x="367" y="1758"/>
              <a:chExt cx="276" cy="465"/>
            </a:xfrm>
          </p:grpSpPr>
          <p:sp>
            <p:nvSpPr>
              <p:cNvPr id="33805" name="Text Box 15">
                <a:extLst>
                  <a:ext uri="{FF2B5EF4-FFF2-40B4-BE49-F238E27FC236}">
                    <a16:creationId xmlns:a16="http://schemas.microsoft.com/office/drawing/2014/main" id="{EA73604A-37C2-4265-9EB2-83D86F293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758"/>
                <a:ext cx="245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i="1">
                    <a:ea typeface="MS PGothic" panose="020B0600070205080204" pitchFamily="34" charset="-128"/>
                  </a:rPr>
                  <a:t>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MS PGothic" panose="020B0600070205080204" pitchFamily="34" charset="-128"/>
                  </a:rPr>
                  <a:t>2</a:t>
                </a:r>
              </a:p>
            </p:txBody>
          </p:sp>
          <p:sp>
            <p:nvSpPr>
              <p:cNvPr id="33806" name="AutoShape 16">
                <a:extLst>
                  <a:ext uri="{FF2B5EF4-FFF2-40B4-BE49-F238E27FC236}">
                    <a16:creationId xmlns:a16="http://schemas.microsoft.com/office/drawing/2014/main" id="{67BA924C-C9A3-48E2-ABB4-48DE33AEF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840"/>
                <a:ext cx="276" cy="314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3802" name="Group 17">
              <a:extLst>
                <a:ext uri="{FF2B5EF4-FFF2-40B4-BE49-F238E27FC236}">
                  <a16:creationId xmlns:a16="http://schemas.microsoft.com/office/drawing/2014/main" id="{61757B77-BE52-42C5-B646-E220E581D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049" y="2206213"/>
              <a:ext cx="572468" cy="553641"/>
              <a:chOff x="367" y="1758"/>
              <a:chExt cx="276" cy="465"/>
            </a:xfrm>
          </p:grpSpPr>
          <p:sp>
            <p:nvSpPr>
              <p:cNvPr id="33803" name="Text Box 18">
                <a:extLst>
                  <a:ext uri="{FF2B5EF4-FFF2-40B4-BE49-F238E27FC236}">
                    <a16:creationId xmlns:a16="http://schemas.microsoft.com/office/drawing/2014/main" id="{D2454F94-DC63-4FF3-BD43-0B292552B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758"/>
                <a:ext cx="245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i="1">
                    <a:ea typeface="MS PGothic" panose="020B0600070205080204" pitchFamily="34" charset="-128"/>
                  </a:rPr>
                  <a:t>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MS PGothic" panose="020B0600070205080204" pitchFamily="34" charset="-128"/>
                  </a:rPr>
                  <a:t>4</a:t>
                </a:r>
              </a:p>
            </p:txBody>
          </p:sp>
          <p:sp>
            <p:nvSpPr>
              <p:cNvPr id="33804" name="AutoShape 19">
                <a:extLst>
                  <a:ext uri="{FF2B5EF4-FFF2-40B4-BE49-F238E27FC236}">
                    <a16:creationId xmlns:a16="http://schemas.microsoft.com/office/drawing/2014/main" id="{1B08119D-A3B8-4C7E-8825-AFFA4D1DF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840"/>
                <a:ext cx="276" cy="314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6" name="Rectangle 8">
            <a:extLst>
              <a:ext uri="{FF2B5EF4-FFF2-40B4-BE49-F238E27FC236}">
                <a16:creationId xmlns:a16="http://schemas.microsoft.com/office/drawing/2014/main" id="{03D02D06-74AA-442A-82A1-A278D07B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519488"/>
            <a:ext cx="81470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>
                <a:ea typeface="MS PGothic" panose="020B0600070205080204" pitchFamily="34" charset="-128"/>
              </a:rPr>
              <a:t>Example:  evaluate above for </a:t>
            </a:r>
            <a:r>
              <a:rPr lang="en-US" altLang="en-US" i="1">
                <a:ea typeface="MS PGothic" panose="020B0600070205080204" pitchFamily="34" charset="-128"/>
              </a:rPr>
              <a:t>n </a:t>
            </a:r>
            <a:r>
              <a:rPr lang="en-US" altLang="en-US">
                <a:ea typeface="MS PGothic" panose="020B0600070205080204" pitchFamily="34" charset="-128"/>
              </a:rPr>
              <a:t>= 32, </a:t>
            </a:r>
            <a:r>
              <a:rPr lang="en-US" altLang="en-US" i="1">
                <a:ea typeface="MS PGothic" panose="020B0600070205080204" pitchFamily="34" charset="-128"/>
              </a:rPr>
              <a:t>p = 10</a:t>
            </a:r>
            <a:r>
              <a:rPr lang="en-US" altLang="en-US" i="1" baseline="30000">
                <a:ea typeface="MS PGothic" panose="020B0600070205080204" pitchFamily="34" charset="-128"/>
              </a:rPr>
              <a:t>-3</a:t>
            </a:r>
            <a:r>
              <a:rPr lang="en-US" altLang="en-US">
                <a:ea typeface="MS PGothic" panose="020B0600070205080204" pitchFamily="34" charset="-128"/>
              </a:rPr>
              <a:t> , roughly 1 in 2000 error patterns is undetectable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>
                <a:ea typeface="MS PGothic" panose="020B0600070205080204" pitchFamily="34" charset="-128"/>
              </a:rPr>
              <a:t>Is it possible to detect more errors if we add more check bits?  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i="1"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 i="1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C20D118-83BF-4779-97D9-87AF840DE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6675" y="92075"/>
            <a:ext cx="53943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>
                <a:ea typeface="ＭＳ Ｐゴシック" charset="-128"/>
              </a:rPr>
              <a:t>Two-Dimensional Parity Check</a:t>
            </a:r>
          </a:p>
        </p:txBody>
      </p:sp>
      <p:sp>
        <p:nvSpPr>
          <p:cNvPr id="70662" name="Text Box 4">
            <a:extLst>
              <a:ext uri="{FF2B5EF4-FFF2-40B4-BE49-F238E27FC236}">
                <a16:creationId xmlns:a16="http://schemas.microsoft.com/office/drawing/2014/main" id="{01A8541D-D207-401C-8BF5-534F48AE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435225"/>
            <a:ext cx="14287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x-none" sz="1350" dirty="0"/>
              <a:t>1  0  0  1  0  </a:t>
            </a:r>
            <a:r>
              <a:rPr lang="en-US" altLang="x-none" sz="1350" b="1" dirty="0">
                <a:solidFill>
                  <a:srgbClr val="0000CC"/>
                </a:solidFill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sz="1350" dirty="0"/>
              <a:t>0  1  0  0  0  </a:t>
            </a:r>
            <a:r>
              <a:rPr lang="en-US" altLang="x-none" sz="1350" b="1" dirty="0">
                <a:solidFill>
                  <a:srgbClr val="0000CC"/>
                </a:solidFill>
              </a:rPr>
              <a:t>1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sz="1350" dirty="0"/>
              <a:t>1  0  0  1  0  </a:t>
            </a:r>
            <a:r>
              <a:rPr lang="en-US" altLang="x-none" sz="1350" b="1" dirty="0">
                <a:solidFill>
                  <a:srgbClr val="0000CC"/>
                </a:solidFill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sz="1350" dirty="0"/>
              <a:t>1  1  0  1  1  </a:t>
            </a:r>
            <a:r>
              <a:rPr lang="en-US" altLang="x-none" sz="1350" b="1" dirty="0">
                <a:solidFill>
                  <a:srgbClr val="0000CC"/>
                </a:solidFill>
              </a:rPr>
              <a:t>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sz="1350" b="1" dirty="0">
                <a:solidFill>
                  <a:srgbClr val="0000CC"/>
                </a:solidFill>
              </a:rPr>
              <a:t>1  0  0  1  1  1   </a:t>
            </a:r>
          </a:p>
        </p:txBody>
      </p:sp>
      <p:sp>
        <p:nvSpPr>
          <p:cNvPr id="35843" name="Line 5">
            <a:extLst>
              <a:ext uri="{FF2B5EF4-FFF2-40B4-BE49-F238E27FC236}">
                <a16:creationId xmlns:a16="http://schemas.microsoft.com/office/drawing/2014/main" id="{7FD0BCBC-CE7B-4446-BCE9-BDC16529B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2422525"/>
            <a:ext cx="0" cy="15589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6">
            <a:extLst>
              <a:ext uri="{FF2B5EF4-FFF2-40B4-BE49-F238E27FC236}">
                <a16:creationId xmlns:a16="http://schemas.microsoft.com/office/drawing/2014/main" id="{D91DBF18-6938-4440-8DF9-889ED8202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656013"/>
            <a:ext cx="11890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Text Box 7">
            <a:extLst>
              <a:ext uri="{FF2B5EF4-FFF2-40B4-BE49-F238E27FC236}">
                <a16:creationId xmlns:a16="http://schemas.microsoft.com/office/drawing/2014/main" id="{CF3ADA27-C08D-4D2A-A634-65767ADB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4014788"/>
            <a:ext cx="21748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350"/>
              <a:t>Bottom row consists of check bit for each column </a:t>
            </a:r>
          </a:p>
        </p:txBody>
      </p:sp>
      <p:sp>
        <p:nvSpPr>
          <p:cNvPr id="70666" name="Text Box 8">
            <a:extLst>
              <a:ext uri="{FF2B5EF4-FFF2-40B4-BE49-F238E27FC236}">
                <a16:creationId xmlns:a16="http://schemas.microsoft.com/office/drawing/2014/main" id="{BF512521-8DC3-43A8-A7E7-641398433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2908300"/>
            <a:ext cx="180816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350"/>
              <a:t>Last column consists of check bits for each row</a:t>
            </a:r>
          </a:p>
        </p:txBody>
      </p:sp>
      <p:sp>
        <p:nvSpPr>
          <p:cNvPr id="35847" name="Rectangle 9">
            <a:extLst>
              <a:ext uri="{FF2B5EF4-FFF2-40B4-BE49-F238E27FC236}">
                <a16:creationId xmlns:a16="http://schemas.microsoft.com/office/drawing/2014/main" id="{47A28586-1DD9-49AA-A5BE-909DF2EE7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1022350"/>
            <a:ext cx="5278438" cy="1412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More parity bits to improve coverage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Arrange information as columns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Add single parity bit to each column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Add a final </a:t>
            </a:r>
            <a:r>
              <a:rPr lang="ja-JP" altLang="en-US" sz="2000">
                <a:ea typeface="MS PGothic" panose="020B0600070205080204" pitchFamily="34" charset="-128"/>
              </a:rPr>
              <a:t>“</a:t>
            </a:r>
            <a:r>
              <a:rPr lang="en-US" altLang="ja-JP" sz="2000">
                <a:ea typeface="MS PGothic" panose="020B0600070205080204" pitchFamily="34" charset="-128"/>
              </a:rPr>
              <a:t>parity</a:t>
            </a:r>
            <a:r>
              <a:rPr lang="ja-JP" altLang="en-US" sz="2000">
                <a:ea typeface="MS PGothic" panose="020B0600070205080204" pitchFamily="34" charset="-128"/>
              </a:rPr>
              <a:t>”</a:t>
            </a:r>
            <a:r>
              <a:rPr lang="en-US" altLang="ja-JP" sz="2000">
                <a:ea typeface="MS PGothic" panose="020B0600070205080204" pitchFamily="34" charset="-128"/>
              </a:rPr>
              <a:t> column</a:t>
            </a:r>
          </a:p>
        </p:txBody>
      </p:sp>
      <p:grpSp>
        <p:nvGrpSpPr>
          <p:cNvPr id="35848" name="Group 12">
            <a:extLst>
              <a:ext uri="{FF2B5EF4-FFF2-40B4-BE49-F238E27FC236}">
                <a16:creationId xmlns:a16="http://schemas.microsoft.com/office/drawing/2014/main" id="{DD847CE6-C406-4DF4-8E8D-31FD86D575E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FAB5DBC-FA73-4591-B288-849072AB1A22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6D2479-59C0-4501-8CB5-14F61BEBE85F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339" name="Oval 51">
            <a:extLst>
              <a:ext uri="{FF2B5EF4-FFF2-40B4-BE49-F238E27FC236}">
                <a16:creationId xmlns:a16="http://schemas.microsoft.com/office/drawing/2014/main" id="{30780B5B-8981-4CB6-A4B9-801BAAD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1506538"/>
            <a:ext cx="228600" cy="1984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40" name="Text Box 52">
            <a:extLst>
              <a:ext uri="{FF2B5EF4-FFF2-40B4-BE49-F238E27FC236}">
                <a16:creationId xmlns:a16="http://schemas.microsoft.com/office/drawing/2014/main" id="{5959D393-B484-405B-8CC7-5FDEECF53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1016000"/>
            <a:ext cx="19685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0  0  0  0  0  1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1  1  0  1  1  0</a:t>
            </a:r>
          </a:p>
          <a:p>
            <a:pPr>
              <a:spcBef>
                <a:spcPct val="50000"/>
              </a:spcBef>
              <a:defRPr/>
            </a:pPr>
            <a:endParaRPr lang="en-US" altLang="x-none" dirty="0">
              <a:latin typeface="Arial" charset="0"/>
            </a:endParaRPr>
          </a:p>
        </p:txBody>
      </p:sp>
      <p:sp>
        <p:nvSpPr>
          <p:cNvPr id="908344" name="Line 56">
            <a:extLst>
              <a:ext uri="{FF2B5EF4-FFF2-40B4-BE49-F238E27FC236}">
                <a16:creationId xmlns:a16="http://schemas.microsoft.com/office/drawing/2014/main" id="{FD56A1FD-0B53-410F-903E-EC0DE161F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1066800"/>
            <a:ext cx="11113" cy="1695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45" name="Line 57">
            <a:extLst>
              <a:ext uri="{FF2B5EF4-FFF2-40B4-BE49-F238E27FC236}">
                <a16:creationId xmlns:a16="http://schemas.microsoft.com/office/drawing/2014/main" id="{0842EE2F-2478-4C60-892B-1A5FF188C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2590800"/>
            <a:ext cx="14938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46" name="Line 58">
            <a:extLst>
              <a:ext uri="{FF2B5EF4-FFF2-40B4-BE49-F238E27FC236}">
                <a16:creationId xmlns:a16="http://schemas.microsoft.com/office/drawing/2014/main" id="{DD1797F6-77DE-4810-BB47-4B1E9B9805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05013" y="2951163"/>
            <a:ext cx="0" cy="2936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47" name="Line 59">
            <a:extLst>
              <a:ext uri="{FF2B5EF4-FFF2-40B4-BE49-F238E27FC236}">
                <a16:creationId xmlns:a16="http://schemas.microsoft.com/office/drawing/2014/main" id="{8B4E6337-4A95-47F7-B659-5C8EC1AE092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262313" y="1481138"/>
            <a:ext cx="7937" cy="3317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51" name="Text Box 63">
            <a:extLst>
              <a:ext uri="{FF2B5EF4-FFF2-40B4-BE49-F238E27FC236}">
                <a16:creationId xmlns:a16="http://schemas.microsoft.com/office/drawing/2014/main" id="{BDC9ACB0-9730-44D2-AB17-234D7E818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1298575"/>
            <a:ext cx="10556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One error</a:t>
            </a:r>
          </a:p>
        </p:txBody>
      </p:sp>
      <p:sp>
        <p:nvSpPr>
          <p:cNvPr id="37896" name="Rectangle 72">
            <a:extLst>
              <a:ext uri="{FF2B5EF4-FFF2-40B4-BE49-F238E27FC236}">
                <a16:creationId xmlns:a16="http://schemas.microsoft.com/office/drawing/2014/main" id="{6AC8DEEC-D366-446F-B532-EBDD010ED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Error-detecting capability</a:t>
            </a:r>
          </a:p>
        </p:txBody>
      </p:sp>
      <p:sp>
        <p:nvSpPr>
          <p:cNvPr id="37897" name="Rectangle 1">
            <a:extLst>
              <a:ext uri="{FF2B5EF4-FFF2-40B4-BE49-F238E27FC236}">
                <a16:creationId xmlns:a16="http://schemas.microsoft.com/office/drawing/2014/main" id="{0EE1897D-CEA6-4C15-8420-D77A8908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26162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1  0  0  1  1  1   </a:t>
            </a:r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CD3098EC-3654-4589-BDFC-95C06A7D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576388"/>
            <a:ext cx="228600" cy="1968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id="{3341E3FF-C304-4918-83C8-A0E27B96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93950"/>
            <a:ext cx="228600" cy="1968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" name="Text Box 46">
            <a:extLst>
              <a:ext uri="{FF2B5EF4-FFF2-40B4-BE49-F238E27FC236}">
                <a16:creationId xmlns:a16="http://schemas.microsoft.com/office/drawing/2014/main" id="{D5C48F9D-0663-4231-AC3B-1455ACAF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8" y="1066800"/>
            <a:ext cx="21082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0  0  0  0  0  1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1  0  0  1  1  0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1  0  0  1  1  1   </a:t>
            </a:r>
          </a:p>
        </p:txBody>
      </p:sp>
      <p:sp>
        <p:nvSpPr>
          <p:cNvPr id="42" name="Line 60">
            <a:extLst>
              <a:ext uri="{FF2B5EF4-FFF2-40B4-BE49-F238E27FC236}">
                <a16:creationId xmlns:a16="http://schemas.microsoft.com/office/drawing/2014/main" id="{1EBF95B0-AF98-4AA4-B308-28DAB1925B16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987256" y="1480344"/>
            <a:ext cx="3175" cy="3444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3" name="Text Box 62">
            <a:extLst>
              <a:ext uri="{FF2B5EF4-FFF2-40B4-BE49-F238E27FC236}">
                <a16:creationId xmlns:a16="http://schemas.microsoft.com/office/drawing/2014/main" id="{804B4C78-7ABA-4906-926D-852889D1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1747838"/>
            <a:ext cx="11176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Two errors</a:t>
            </a:r>
          </a:p>
        </p:txBody>
      </p:sp>
      <p:sp>
        <p:nvSpPr>
          <p:cNvPr id="44" name="Line 66">
            <a:extLst>
              <a:ext uri="{FF2B5EF4-FFF2-40B4-BE49-F238E27FC236}">
                <a16:creationId xmlns:a16="http://schemas.microsoft.com/office/drawing/2014/main" id="{5A06C3F5-63EA-4A5C-947A-931A4101FD06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084887" y="2257426"/>
            <a:ext cx="3175" cy="3175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" name="Line 70">
            <a:extLst>
              <a:ext uri="{FF2B5EF4-FFF2-40B4-BE49-F238E27FC236}">
                <a16:creationId xmlns:a16="http://schemas.microsoft.com/office/drawing/2014/main" id="{BECD15AD-54C9-4D87-9041-36EC13C31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2450" y="1016000"/>
            <a:ext cx="49213" cy="19605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6" name="Line 71">
            <a:extLst>
              <a:ext uri="{FF2B5EF4-FFF2-40B4-BE49-F238E27FC236}">
                <a16:creationId xmlns:a16="http://schemas.microsoft.com/office/drawing/2014/main" id="{252862FA-648E-4EDE-8A53-8E81FC114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2624138"/>
            <a:ext cx="14922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327" name="Oval 39">
            <a:extLst>
              <a:ext uri="{FF2B5EF4-FFF2-40B4-BE49-F238E27FC236}">
                <a16:creationId xmlns:a16="http://schemas.microsoft.com/office/drawing/2014/main" id="{176C1C97-7136-4FEA-835E-22F4A9B7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657475"/>
            <a:ext cx="227012" cy="1984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28" name="Oval 40">
            <a:extLst>
              <a:ext uri="{FF2B5EF4-FFF2-40B4-BE49-F238E27FC236}">
                <a16:creationId xmlns:a16="http://schemas.microsoft.com/office/drawing/2014/main" id="{2E8A4454-AFB1-43BA-A9DB-6BF35CB5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2706688"/>
            <a:ext cx="228600" cy="1984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29" name="Oval 41">
            <a:extLst>
              <a:ext uri="{FF2B5EF4-FFF2-40B4-BE49-F238E27FC236}">
                <a16:creationId xmlns:a16="http://schemas.microsoft.com/office/drawing/2014/main" id="{860A37C2-CF7D-4235-A23D-D1111224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1855788"/>
            <a:ext cx="228600" cy="1984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30" name="Oval 42">
            <a:extLst>
              <a:ext uri="{FF2B5EF4-FFF2-40B4-BE49-F238E27FC236}">
                <a16:creationId xmlns:a16="http://schemas.microsoft.com/office/drawing/2014/main" id="{61C777A9-656E-41B3-BD0C-156A47FC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1854200"/>
            <a:ext cx="228600" cy="1984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31" name="Text Box 43">
            <a:extLst>
              <a:ext uri="{FF2B5EF4-FFF2-40B4-BE49-F238E27FC236}">
                <a16:creationId xmlns:a16="http://schemas.microsoft.com/office/drawing/2014/main" id="{4220FC72-5C2A-4264-86EF-CAE319A3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1365250"/>
            <a:ext cx="16700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0  0  0  1  0  1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1  0  0  0  1  0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1  0  0  1  1  1   </a:t>
            </a:r>
          </a:p>
        </p:txBody>
      </p:sp>
      <p:sp>
        <p:nvSpPr>
          <p:cNvPr id="908335" name="Oval 47">
            <a:extLst>
              <a:ext uri="{FF2B5EF4-FFF2-40B4-BE49-F238E27FC236}">
                <a16:creationId xmlns:a16="http://schemas.microsoft.com/office/drawing/2014/main" id="{8926CEA6-A88E-4A62-89B9-5BF128E5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2725738"/>
            <a:ext cx="227012" cy="1984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36" name="Oval 48">
            <a:extLst>
              <a:ext uri="{FF2B5EF4-FFF2-40B4-BE49-F238E27FC236}">
                <a16:creationId xmlns:a16="http://schemas.microsoft.com/office/drawing/2014/main" id="{7B494C4D-B4E5-45EE-88BC-CC9F88F8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1885950"/>
            <a:ext cx="228600" cy="1984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37" name="Oval 49">
            <a:extLst>
              <a:ext uri="{FF2B5EF4-FFF2-40B4-BE49-F238E27FC236}">
                <a16:creationId xmlns:a16="http://schemas.microsoft.com/office/drawing/2014/main" id="{C710B4FE-2632-4C4B-A660-ED35579DE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1851025"/>
            <a:ext cx="227013" cy="1968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38" name="Text Box 50">
            <a:extLst>
              <a:ext uri="{FF2B5EF4-FFF2-40B4-BE49-F238E27FC236}">
                <a16:creationId xmlns:a16="http://schemas.microsoft.com/office/drawing/2014/main" id="{F32C40AE-566F-4E1F-BD8C-0665CBC1C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1365250"/>
            <a:ext cx="224472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0  0  0  1  0  1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1  0  0  1  0  0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1  0  0  1  1  0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x-none" dirty="0">
                <a:latin typeface="Arial" charset="0"/>
              </a:rPr>
              <a:t>1  0  0  1  1  1   </a:t>
            </a:r>
          </a:p>
        </p:txBody>
      </p:sp>
      <p:sp>
        <p:nvSpPr>
          <p:cNvPr id="908341" name="Text Box 53">
            <a:extLst>
              <a:ext uri="{FF2B5EF4-FFF2-40B4-BE49-F238E27FC236}">
                <a16:creationId xmlns:a16="http://schemas.microsoft.com/office/drawing/2014/main" id="{7C76CEC1-B35B-499F-AE10-59774C42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3759200"/>
            <a:ext cx="405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Arrows indicate failed check bits</a:t>
            </a:r>
          </a:p>
        </p:txBody>
      </p:sp>
      <p:sp>
        <p:nvSpPr>
          <p:cNvPr id="908342" name="Line 54">
            <a:extLst>
              <a:ext uri="{FF2B5EF4-FFF2-40B4-BE49-F238E27FC236}">
                <a16:creationId xmlns:a16="http://schemas.microsoft.com/office/drawing/2014/main" id="{87F09E38-E8EA-4345-AC90-7618BE9E0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3000375"/>
            <a:ext cx="14922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43" name="Line 55">
            <a:extLst>
              <a:ext uri="{FF2B5EF4-FFF2-40B4-BE49-F238E27FC236}">
                <a16:creationId xmlns:a16="http://schemas.microsoft.com/office/drawing/2014/main" id="{1E6FA7E0-E6AF-41E3-AD73-891A8C80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1482725"/>
            <a:ext cx="1588" cy="17668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49" name="Line 61">
            <a:extLst>
              <a:ext uri="{FF2B5EF4-FFF2-40B4-BE49-F238E27FC236}">
                <a16:creationId xmlns:a16="http://schemas.microsoft.com/office/drawing/2014/main" id="{B81007D0-2E18-447B-9273-7E31699F49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1088" y="3360738"/>
            <a:ext cx="0" cy="2921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52" name="Text Box 64">
            <a:extLst>
              <a:ext uri="{FF2B5EF4-FFF2-40B4-BE49-F238E27FC236}">
                <a16:creationId xmlns:a16="http://schemas.microsoft.com/office/drawing/2014/main" id="{85B959BA-9DF9-4F0C-A69C-7D4AF273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1936750"/>
            <a:ext cx="12096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Three errors</a:t>
            </a:r>
          </a:p>
        </p:txBody>
      </p:sp>
      <p:sp>
        <p:nvSpPr>
          <p:cNvPr id="908353" name="Text Box 65">
            <a:extLst>
              <a:ext uri="{FF2B5EF4-FFF2-40B4-BE49-F238E27FC236}">
                <a16:creationId xmlns:a16="http://schemas.microsoft.com/office/drawing/2014/main" id="{994309BB-2729-434B-B593-4B5CF2CE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1965325"/>
            <a:ext cx="12096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dirty="0">
                <a:solidFill>
                  <a:srgbClr val="0000CC"/>
                </a:solidFill>
                <a:latin typeface="Arial" charset="0"/>
              </a:rPr>
              <a:t>Four errors </a:t>
            </a:r>
            <a:r>
              <a:rPr lang="en-US" altLang="x-none" sz="1050" dirty="0">
                <a:solidFill>
                  <a:srgbClr val="0000CC"/>
                </a:solidFill>
                <a:latin typeface="Arial" charset="0"/>
              </a:rPr>
              <a:t>(</a:t>
            </a:r>
            <a:r>
              <a:rPr lang="en-US" altLang="x-none" sz="1200" dirty="0">
                <a:solidFill>
                  <a:srgbClr val="0000CC"/>
                </a:solidFill>
                <a:latin typeface="Arial" charset="0"/>
              </a:rPr>
              <a:t>undetectable)</a:t>
            </a:r>
          </a:p>
        </p:txBody>
      </p:sp>
      <p:sp>
        <p:nvSpPr>
          <p:cNvPr id="908355" name="Line 67">
            <a:extLst>
              <a:ext uri="{FF2B5EF4-FFF2-40B4-BE49-F238E27FC236}">
                <a16:creationId xmlns:a16="http://schemas.microsoft.com/office/drawing/2014/main" id="{B2E611ED-AF1B-4B9C-BA77-520C8343269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22613" y="2655888"/>
            <a:ext cx="6350" cy="330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56" name="Line 68">
            <a:extLst>
              <a:ext uri="{FF2B5EF4-FFF2-40B4-BE49-F238E27FC236}">
                <a16:creationId xmlns:a16="http://schemas.microsoft.com/office/drawing/2014/main" id="{A8C79C2D-E603-4CB9-BA40-B920113DC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350" y="3000375"/>
            <a:ext cx="14938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8357" name="Line 69">
            <a:extLst>
              <a:ext uri="{FF2B5EF4-FFF2-40B4-BE49-F238E27FC236}">
                <a16:creationId xmlns:a16="http://schemas.microsoft.com/office/drawing/2014/main" id="{B935AC0B-A568-4B89-9A17-8441F2A58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3513" y="1328738"/>
            <a:ext cx="6350" cy="1920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8931" name="Rectangle 72">
            <a:extLst>
              <a:ext uri="{FF2B5EF4-FFF2-40B4-BE49-F238E27FC236}">
                <a16:creationId xmlns:a16="http://schemas.microsoft.com/office/drawing/2014/main" id="{744CA76C-4222-48E6-A523-490B9B215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Error-detecting capability - II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CF588F00-9267-4257-9677-1FCD5F0BC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92075"/>
            <a:ext cx="73596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39938" name="Rectangle 4">
            <a:extLst>
              <a:ext uri="{FF2B5EF4-FFF2-40B4-BE49-F238E27FC236}">
                <a16:creationId xmlns:a16="http://schemas.microsoft.com/office/drawing/2014/main" id="{7B09CB36-AB0B-43CB-92C3-A521ED3C5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085850"/>
            <a:ext cx="7108825" cy="1949450"/>
          </a:xfrm>
        </p:spPr>
        <p:txBody>
          <a:bodyPr/>
          <a:lstStyle/>
          <a:p>
            <a:pPr marL="371475" lvl="1" indent="-371475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Single parity bit code is used in ASCII. Its overhead is low, but able to detect any odd number of errors, including the most possible 1-bit errors. </a:t>
            </a:r>
          </a:p>
          <a:p>
            <a:pPr marL="371475" lvl="1" indent="-371475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US" altLang="en-US" sz="2200">
                <a:ea typeface="MS PGothic" panose="020B0600070205080204" pitchFamily="34" charset="-128"/>
              </a:rPr>
              <a:t>Two-dimensional parity checks was used in old systems, as it was able to detect 1, 2, and 3 bit errors. But its overhead is high.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38AC995-5246-4E0C-931F-6183D09064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01.04.02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27A6B788-A106-4CA5-A388-F27ACEEB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963AC197-E623-4B1A-BE8C-F98CCD86F1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Error Control </a:t>
            </a:r>
            <a:r>
              <a:rPr lang="mr-IN" altLang="en-US">
                <a:solidFill>
                  <a:srgbClr val="0000CC"/>
                </a:solidFill>
              </a:rPr>
              <a:t>–</a:t>
            </a:r>
            <a:r>
              <a:rPr lang="en-US" altLang="en-US">
                <a:solidFill>
                  <a:srgbClr val="0000CC"/>
                </a:solidFill>
              </a:rPr>
              <a:t> Polynomial Codes (CRC)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7F3976D-F96D-4776-9DAA-553335B43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9725" y="92075"/>
            <a:ext cx="5121275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Polynomial Codes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FCC194E-D657-4B03-A11E-48FA2357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60675" y="1027113"/>
            <a:ext cx="5991225" cy="351313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>
                <a:ea typeface="MS PGothic" panose="020B0600070205080204" pitchFamily="34" charset="-128"/>
              </a:rPr>
              <a:t>Polynomial arithmetic instead of check sums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ea typeface="MS PGothic" panose="020B0600070205080204" pitchFamily="34" charset="-128"/>
              </a:rPr>
              <a:t>Implemented using shift-register circuits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ea typeface="MS PGothic" panose="020B0600070205080204" pitchFamily="34" charset="-128"/>
              </a:rPr>
              <a:t>Also called </a:t>
            </a:r>
            <a:r>
              <a:rPr lang="en-US" altLang="en-US" i="1">
                <a:ea typeface="MS PGothic" panose="020B0600070205080204" pitchFamily="34" charset="-128"/>
              </a:rPr>
              <a:t>cyclic redundancy check (CRC)</a:t>
            </a:r>
            <a:r>
              <a:rPr lang="en-US" altLang="en-US">
                <a:ea typeface="MS PGothic" panose="020B0600070205080204" pitchFamily="34" charset="-128"/>
              </a:rPr>
              <a:t> codes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ea typeface="MS PGothic" panose="020B0600070205080204" pitchFamily="34" charset="-128"/>
              </a:rPr>
              <a:t>Most data communications standards use polynomial codes for error detection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ea typeface="MS PGothic" panose="020B0600070205080204" pitchFamily="34" charset="-128"/>
              </a:rPr>
              <a:t>Polynomial codes also basis for powerful error-correction methods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C973A2E1-6861-40E6-BFFF-A83121492AD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B1A5598-64DB-414C-B8CF-FE7193CF311D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2CC2BA-6821-4849-90CB-E28D0529DC1A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422" name="Rectangle 38">
            <a:extLst>
              <a:ext uri="{FF2B5EF4-FFF2-40B4-BE49-F238E27FC236}">
                <a16:creationId xmlns:a16="http://schemas.microsoft.com/office/drawing/2014/main" id="{EDB0020C-18D4-4F75-9D1D-2AEA9DB3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1978025"/>
            <a:ext cx="123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950" dirty="0">
                <a:latin typeface="Arial" charset="0"/>
              </a:rPr>
              <a:t>Addition</a:t>
            </a:r>
            <a:r>
              <a:rPr lang="en-US" altLang="x-none" dirty="0">
                <a:latin typeface="Arial" charset="0"/>
              </a:rPr>
              <a:t>:  </a:t>
            </a:r>
          </a:p>
        </p:txBody>
      </p:sp>
      <p:sp>
        <p:nvSpPr>
          <p:cNvPr id="912423" name="Rectangle 39">
            <a:extLst>
              <a:ext uri="{FF2B5EF4-FFF2-40B4-BE49-F238E27FC236}">
                <a16:creationId xmlns:a16="http://schemas.microsoft.com/office/drawing/2014/main" id="{6A669342-678B-4982-9B60-8D7DA8B2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186113"/>
            <a:ext cx="1778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950">
                <a:latin typeface="Arial" charset="0"/>
              </a:rPr>
              <a:t>Multiplication</a:t>
            </a:r>
            <a:r>
              <a:rPr lang="en-US" altLang="x-none">
                <a:latin typeface="Arial" charset="0"/>
              </a:rPr>
              <a:t>:  </a:t>
            </a:r>
          </a:p>
        </p:txBody>
      </p:sp>
      <p:sp>
        <p:nvSpPr>
          <p:cNvPr id="21507" name="Rectangle 69">
            <a:extLst>
              <a:ext uri="{FF2B5EF4-FFF2-40B4-BE49-F238E27FC236}">
                <a16:creationId xmlns:a16="http://schemas.microsoft.com/office/drawing/2014/main" id="{747EDB40-6588-4750-9AD0-4D06668BA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r>
              <a:rPr lang="en-US" altLang="en-US"/>
              <a:t>Binary Polynomial Arithmetic</a:t>
            </a:r>
          </a:p>
        </p:txBody>
      </p:sp>
      <p:sp>
        <p:nvSpPr>
          <p:cNvPr id="21508" name="Rectangle 72">
            <a:extLst>
              <a:ext uri="{FF2B5EF4-FFF2-40B4-BE49-F238E27FC236}">
                <a16:creationId xmlns:a16="http://schemas.microsoft.com/office/drawing/2014/main" id="{25C109D3-0646-4C96-8869-7C9B0B6777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76313"/>
            <a:ext cx="7896225" cy="434975"/>
          </a:xfrm>
        </p:spPr>
        <p:txBody>
          <a:bodyPr/>
          <a:lstStyle/>
          <a:p>
            <a:r>
              <a:rPr lang="en-US" altLang="en-US"/>
              <a:t>Binary vectors map to polynomials (</a:t>
            </a:r>
            <a:r>
              <a:rPr lang="en-US" altLang="en-US">
                <a:solidFill>
                  <a:srgbClr val="0000CC"/>
                </a:solidFill>
              </a:rPr>
              <a:t>polynomial degree </a:t>
            </a:r>
            <a:r>
              <a:rPr lang="en-US" altLang="en-US"/>
              <a:t>k-1)</a:t>
            </a:r>
          </a:p>
        </p:txBody>
      </p:sp>
      <p:sp>
        <p:nvSpPr>
          <p:cNvPr id="912461" name="Rectangle 77">
            <a:extLst>
              <a:ext uri="{FF2B5EF4-FFF2-40B4-BE49-F238E27FC236}">
                <a16:creationId xmlns:a16="http://schemas.microsoft.com/office/drawing/2014/main" id="{2B12E6FD-E01E-4230-B0A8-FBE7DA01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1477963"/>
            <a:ext cx="51022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(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i="1" baseline="-25000">
                <a:latin typeface="Arial" charset="0"/>
              </a:rPr>
              <a:t>k</a:t>
            </a:r>
            <a:r>
              <a:rPr lang="en-US" altLang="x-none" sz="1500" baseline="-25000">
                <a:latin typeface="Arial" charset="0"/>
              </a:rPr>
              <a:t>-1 </a:t>
            </a:r>
            <a:r>
              <a:rPr lang="en-US" altLang="x-none" sz="1500" i="1">
                <a:latin typeface="Arial" charset="0"/>
              </a:rPr>
              <a:t>,</a:t>
            </a:r>
            <a:r>
              <a:rPr lang="en-US" altLang="x-none" sz="1500">
                <a:latin typeface="Arial" charset="0"/>
              </a:rPr>
              <a:t>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i="1" baseline="-25000">
                <a:latin typeface="Arial" charset="0"/>
              </a:rPr>
              <a:t>k</a:t>
            </a:r>
            <a:r>
              <a:rPr lang="en-US" altLang="x-none" sz="1500" baseline="-25000">
                <a:latin typeface="Arial" charset="0"/>
              </a:rPr>
              <a:t>-2 </a:t>
            </a:r>
            <a:r>
              <a:rPr lang="en-US" altLang="x-none" sz="1500" i="1">
                <a:latin typeface="Arial" charset="0"/>
              </a:rPr>
              <a:t>,</a:t>
            </a:r>
            <a:r>
              <a:rPr lang="en-US" altLang="x-none" sz="1500">
                <a:latin typeface="Arial" charset="0"/>
              </a:rPr>
              <a:t>…,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baseline="-25000">
                <a:latin typeface="Arial" charset="0"/>
              </a:rPr>
              <a:t>2</a:t>
            </a:r>
            <a:r>
              <a:rPr lang="en-US" altLang="x-none" sz="1500">
                <a:latin typeface="Arial" charset="0"/>
              </a:rPr>
              <a:t> ,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baseline="-25000">
                <a:latin typeface="Arial" charset="0"/>
              </a:rPr>
              <a:t>1 </a:t>
            </a:r>
            <a:r>
              <a:rPr lang="en-US" altLang="x-none" sz="1500">
                <a:latin typeface="Arial" charset="0"/>
              </a:rPr>
              <a:t>,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baseline="-25000">
                <a:latin typeface="Arial" charset="0"/>
              </a:rPr>
              <a:t>0</a:t>
            </a:r>
            <a:r>
              <a:rPr lang="en-US" altLang="x-none" sz="1500">
                <a:latin typeface="Arial" charset="0"/>
              </a:rPr>
              <a:t>)  </a:t>
            </a:r>
            <a:r>
              <a:rPr lang="en-US" altLang="x-none" sz="1500">
                <a:latin typeface="Arial" charset="0"/>
                <a:sym typeface="Wingdings" charset="2"/>
              </a:rPr>
              <a:t>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i="1" baseline="-25000">
                <a:latin typeface="Arial" charset="0"/>
              </a:rPr>
              <a:t>k</a:t>
            </a:r>
            <a:r>
              <a:rPr lang="en-US" altLang="x-none" sz="1500" baseline="-25000">
                <a:latin typeface="Arial" charset="0"/>
              </a:rPr>
              <a:t>-1</a:t>
            </a:r>
            <a:r>
              <a:rPr lang="en-US" altLang="x-none" sz="1500" i="1">
                <a:latin typeface="Arial" charset="0"/>
              </a:rPr>
              <a:t>x</a:t>
            </a:r>
            <a:r>
              <a:rPr lang="en-US" altLang="x-none" sz="1500" i="1" baseline="30000">
                <a:latin typeface="Arial" charset="0"/>
              </a:rPr>
              <a:t>k</a:t>
            </a:r>
            <a:r>
              <a:rPr lang="en-US" altLang="x-none" sz="1500" baseline="30000">
                <a:latin typeface="Arial" charset="0"/>
              </a:rPr>
              <a:t>-1</a:t>
            </a:r>
            <a:r>
              <a:rPr lang="en-US" altLang="x-none" sz="1500">
                <a:latin typeface="Arial" charset="0"/>
              </a:rPr>
              <a:t> +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i="1" baseline="-25000">
                <a:latin typeface="Arial" charset="0"/>
              </a:rPr>
              <a:t>k</a:t>
            </a:r>
            <a:r>
              <a:rPr lang="en-US" altLang="x-none" sz="1500" baseline="-25000">
                <a:latin typeface="Arial" charset="0"/>
              </a:rPr>
              <a:t>-2</a:t>
            </a:r>
            <a:r>
              <a:rPr lang="en-US" altLang="x-none" sz="1500" i="1">
                <a:latin typeface="Arial" charset="0"/>
              </a:rPr>
              <a:t>x</a:t>
            </a:r>
            <a:r>
              <a:rPr lang="en-US" altLang="x-none" sz="1500" i="1" baseline="30000">
                <a:latin typeface="Arial" charset="0"/>
              </a:rPr>
              <a:t>k</a:t>
            </a:r>
            <a:r>
              <a:rPr lang="en-US" altLang="x-none" sz="1500" baseline="30000">
                <a:latin typeface="Arial" charset="0"/>
              </a:rPr>
              <a:t>-2</a:t>
            </a:r>
            <a:r>
              <a:rPr lang="en-US" altLang="x-none" sz="1500">
                <a:latin typeface="Arial" charset="0"/>
              </a:rPr>
              <a:t> + … +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baseline="-25000">
                <a:latin typeface="Arial" charset="0"/>
              </a:rPr>
              <a:t>2</a:t>
            </a:r>
            <a:r>
              <a:rPr lang="en-US" altLang="x-none" sz="1500" i="1">
                <a:latin typeface="Arial" charset="0"/>
              </a:rPr>
              <a:t>x</a:t>
            </a:r>
            <a:r>
              <a:rPr lang="en-US" altLang="x-none" sz="1500" baseline="30000">
                <a:latin typeface="Arial" charset="0"/>
              </a:rPr>
              <a:t>2</a:t>
            </a:r>
            <a:r>
              <a:rPr lang="en-US" altLang="x-none" sz="1500">
                <a:latin typeface="Arial" charset="0"/>
              </a:rPr>
              <a:t> +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baseline="-25000">
                <a:latin typeface="Arial" charset="0"/>
              </a:rPr>
              <a:t>1</a:t>
            </a:r>
            <a:r>
              <a:rPr lang="en-US" altLang="x-none" sz="1500" i="1">
                <a:latin typeface="Arial" charset="0"/>
              </a:rPr>
              <a:t>x</a:t>
            </a:r>
            <a:r>
              <a:rPr lang="en-US" altLang="x-none" sz="1500">
                <a:latin typeface="Arial" charset="0"/>
              </a:rPr>
              <a:t> + </a:t>
            </a:r>
            <a:r>
              <a:rPr lang="en-US" altLang="x-none" sz="1500" i="1">
                <a:latin typeface="Arial" charset="0"/>
              </a:rPr>
              <a:t>i</a:t>
            </a:r>
            <a:r>
              <a:rPr lang="en-US" altLang="x-none" sz="1500" baseline="-25000">
                <a:latin typeface="Arial" charset="0"/>
              </a:rPr>
              <a:t>0</a:t>
            </a:r>
          </a:p>
        </p:txBody>
      </p:sp>
      <p:grpSp>
        <p:nvGrpSpPr>
          <p:cNvPr id="21510" name="Group 90">
            <a:extLst>
              <a:ext uri="{FF2B5EF4-FFF2-40B4-BE49-F238E27FC236}">
                <a16:creationId xmlns:a16="http://schemas.microsoft.com/office/drawing/2014/main" id="{509E8CF3-1898-4B13-BFF7-4C13BFC5FC1E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2009775"/>
            <a:ext cx="4781550" cy="1019175"/>
            <a:chOff x="1282" y="1865"/>
            <a:chExt cx="4016" cy="855"/>
          </a:xfrm>
        </p:grpSpPr>
        <p:sp>
          <p:nvSpPr>
            <p:cNvPr id="912464" name="Rectangle 80">
              <a:extLst>
                <a:ext uri="{FF2B5EF4-FFF2-40B4-BE49-F238E27FC236}">
                  <a16:creationId xmlns:a16="http://schemas.microsoft.com/office/drawing/2014/main" id="{CE373F64-68CA-4841-B3AE-9A85A8591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865"/>
              <a:ext cx="3245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(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7 </a:t>
              </a:r>
              <a:r>
                <a:rPr lang="en-US" altLang="x-none" sz="1500" dirty="0">
                  <a:latin typeface="Arial" charset="0"/>
                </a:rPr>
                <a:t>+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6 </a:t>
              </a:r>
              <a:r>
                <a:rPr lang="en-US" altLang="x-none" sz="1500" dirty="0">
                  <a:latin typeface="Arial" charset="0"/>
                </a:rPr>
                <a:t>+ 1) + (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6</a:t>
              </a:r>
              <a:r>
                <a:rPr lang="en-US" altLang="x-none" sz="1500" i="1" dirty="0">
                  <a:latin typeface="Arial" charset="0"/>
                </a:rPr>
                <a:t> + x</a:t>
              </a:r>
              <a:r>
                <a:rPr lang="en-US" altLang="x-none" sz="1500" baseline="30000" dirty="0">
                  <a:latin typeface="Arial" charset="0"/>
                </a:rPr>
                <a:t>5</a:t>
              </a:r>
              <a:r>
                <a:rPr lang="en-US" altLang="x-none" sz="1500" dirty="0">
                  <a:latin typeface="Arial" charset="0"/>
                </a:rPr>
                <a:t>) =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7 </a:t>
              </a:r>
              <a:r>
                <a:rPr lang="en-US" altLang="x-none" sz="1500" dirty="0">
                  <a:latin typeface="Arial" charset="0"/>
                </a:rPr>
                <a:t>+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6</a:t>
              </a:r>
              <a:r>
                <a:rPr lang="en-US" altLang="x-none" sz="1500" i="1" dirty="0">
                  <a:latin typeface="Arial" charset="0"/>
                </a:rPr>
                <a:t> + x</a:t>
              </a:r>
              <a:r>
                <a:rPr lang="en-US" altLang="x-none" sz="1500" baseline="30000" dirty="0">
                  <a:latin typeface="Arial" charset="0"/>
                </a:rPr>
                <a:t>6 </a:t>
              </a:r>
              <a:r>
                <a:rPr lang="en-US" altLang="x-none" sz="1500" dirty="0">
                  <a:latin typeface="Arial" charset="0"/>
                </a:rPr>
                <a:t>+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5 </a:t>
              </a:r>
              <a:r>
                <a:rPr lang="en-US" altLang="x-none" sz="1500" dirty="0">
                  <a:latin typeface="Arial" charset="0"/>
                </a:rPr>
                <a:t>+ 1</a:t>
              </a:r>
              <a:endParaRPr lang="en-US" altLang="x-none" sz="1500" baseline="30000" dirty="0">
                <a:latin typeface="Arial" charset="0"/>
              </a:endParaRPr>
            </a:p>
          </p:txBody>
        </p:sp>
        <p:sp>
          <p:nvSpPr>
            <p:cNvPr id="912465" name="Rectangle 81">
              <a:extLst>
                <a:ext uri="{FF2B5EF4-FFF2-40B4-BE49-F238E27FC236}">
                  <a16:creationId xmlns:a16="http://schemas.microsoft.com/office/drawing/2014/main" id="{5A2A14C4-F0C4-4356-B0BB-C599E407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2161"/>
              <a:ext cx="166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= </a:t>
              </a:r>
              <a:r>
                <a:rPr lang="en-US" altLang="x-none" sz="1500" i="1">
                  <a:latin typeface="Arial" charset="0"/>
                </a:rPr>
                <a:t>x</a:t>
              </a:r>
              <a:r>
                <a:rPr lang="en-US" altLang="x-none" sz="1500" baseline="30000">
                  <a:latin typeface="Arial" charset="0"/>
                </a:rPr>
                <a:t>7 </a:t>
              </a:r>
              <a:r>
                <a:rPr lang="en-US" altLang="x-none" sz="1500">
                  <a:latin typeface="Arial" charset="0"/>
                </a:rPr>
                <a:t>+(1+1)</a:t>
              </a:r>
              <a:r>
                <a:rPr lang="en-US" altLang="x-none" sz="1500" i="1">
                  <a:latin typeface="Arial" charset="0"/>
                </a:rPr>
                <a:t>x</a:t>
              </a:r>
              <a:r>
                <a:rPr lang="en-US" altLang="x-none" sz="1500" baseline="30000">
                  <a:latin typeface="Arial" charset="0"/>
                </a:rPr>
                <a:t>6</a:t>
              </a:r>
              <a:r>
                <a:rPr lang="en-US" altLang="x-none" sz="1500" i="1">
                  <a:latin typeface="Arial" charset="0"/>
                </a:rPr>
                <a:t> </a:t>
              </a:r>
              <a:r>
                <a:rPr lang="en-US" altLang="x-none" sz="1500">
                  <a:latin typeface="Arial" charset="0"/>
                </a:rPr>
                <a:t>+ </a:t>
              </a:r>
              <a:r>
                <a:rPr lang="en-US" altLang="x-none" sz="1500" i="1">
                  <a:latin typeface="Arial" charset="0"/>
                </a:rPr>
                <a:t>x</a:t>
              </a:r>
              <a:r>
                <a:rPr lang="en-US" altLang="x-none" sz="1500" baseline="30000">
                  <a:latin typeface="Arial" charset="0"/>
                </a:rPr>
                <a:t>5 </a:t>
              </a:r>
              <a:r>
                <a:rPr lang="en-US" altLang="x-none" sz="1500">
                  <a:latin typeface="Arial" charset="0"/>
                </a:rPr>
                <a:t>+ 1</a:t>
              </a:r>
              <a:endParaRPr lang="en-US" altLang="x-none" sz="1500" baseline="30000">
                <a:latin typeface="Arial" charset="0"/>
              </a:endParaRPr>
            </a:p>
          </p:txBody>
        </p:sp>
        <p:sp>
          <p:nvSpPr>
            <p:cNvPr id="912466" name="Rectangle 82">
              <a:extLst>
                <a:ext uri="{FF2B5EF4-FFF2-40B4-BE49-F238E27FC236}">
                  <a16:creationId xmlns:a16="http://schemas.microsoft.com/office/drawing/2014/main" id="{33FD524D-578A-478A-9FE8-0190D4E2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2450"/>
              <a:ext cx="242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=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7 </a:t>
              </a:r>
              <a:r>
                <a:rPr lang="en-US" altLang="x-none" sz="1500" dirty="0">
                  <a:latin typeface="Arial" charset="0"/>
                </a:rPr>
                <a:t>+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5 </a:t>
              </a:r>
              <a:r>
                <a:rPr lang="en-US" altLang="x-none" sz="1500" dirty="0">
                  <a:latin typeface="Arial" charset="0"/>
                </a:rPr>
                <a:t>+ 1   </a:t>
              </a:r>
              <a:r>
                <a:rPr lang="en-US" altLang="x-none" sz="1500" dirty="0">
                  <a:solidFill>
                    <a:srgbClr val="0000CC"/>
                  </a:solidFill>
                  <a:latin typeface="Arial" charset="0"/>
                </a:rPr>
                <a:t>since 1+1=0 mod2</a:t>
              </a:r>
              <a:endParaRPr lang="en-US" altLang="x-none" sz="1500" baseline="30000" dirty="0">
                <a:solidFill>
                  <a:srgbClr val="0000CC"/>
                </a:solidFill>
                <a:latin typeface="Arial" charset="0"/>
              </a:endParaRPr>
            </a:p>
          </p:txBody>
        </p:sp>
      </p:grpSp>
      <p:grpSp>
        <p:nvGrpSpPr>
          <p:cNvPr id="21511" name="Group 89">
            <a:extLst>
              <a:ext uri="{FF2B5EF4-FFF2-40B4-BE49-F238E27FC236}">
                <a16:creationId xmlns:a16="http://schemas.microsoft.com/office/drawing/2014/main" id="{F9484B60-F11E-4B5F-8D08-D58FDECC9F1A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3270250"/>
            <a:ext cx="4160838" cy="1017588"/>
            <a:chOff x="1134" y="3041"/>
            <a:chExt cx="3494" cy="855"/>
          </a:xfrm>
        </p:grpSpPr>
        <p:sp>
          <p:nvSpPr>
            <p:cNvPr id="912470" name="Rectangle 86">
              <a:extLst>
                <a:ext uri="{FF2B5EF4-FFF2-40B4-BE49-F238E27FC236}">
                  <a16:creationId xmlns:a16="http://schemas.microsoft.com/office/drawing/2014/main" id="{E90E1A34-65FE-455B-9D40-4A3BB7A3B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3041"/>
              <a:ext cx="34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(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 </a:t>
              </a:r>
              <a:r>
                <a:rPr lang="en-US" altLang="x-none" sz="1500" dirty="0">
                  <a:latin typeface="Arial" charset="0"/>
                </a:rPr>
                <a:t>+ 1) (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2</a:t>
              </a:r>
              <a:r>
                <a:rPr lang="en-US" altLang="x-none" sz="1500" i="1" dirty="0">
                  <a:latin typeface="Arial" charset="0"/>
                </a:rPr>
                <a:t> + x + </a:t>
              </a:r>
              <a:r>
                <a:rPr lang="en-US" altLang="x-none" sz="1500" dirty="0">
                  <a:latin typeface="Arial" charset="0"/>
                </a:rPr>
                <a:t>1) =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dirty="0">
                  <a:latin typeface="Arial" charset="0"/>
                </a:rPr>
                <a:t>(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2 </a:t>
              </a:r>
              <a:r>
                <a:rPr lang="en-US" altLang="x-none" sz="1500" dirty="0">
                  <a:latin typeface="Arial" charset="0"/>
                </a:rPr>
                <a:t>+ </a:t>
              </a:r>
              <a:r>
                <a:rPr lang="en-US" altLang="x-none" sz="1500" i="1" dirty="0">
                  <a:latin typeface="Arial" charset="0"/>
                </a:rPr>
                <a:t>x + </a:t>
              </a:r>
              <a:r>
                <a:rPr lang="en-US" altLang="x-none" sz="1500" dirty="0">
                  <a:latin typeface="Arial" charset="0"/>
                </a:rPr>
                <a:t>1) </a:t>
              </a:r>
              <a:r>
                <a:rPr lang="en-US" altLang="x-none" sz="1500" i="1" dirty="0">
                  <a:latin typeface="Arial" charset="0"/>
                </a:rPr>
                <a:t>+ </a:t>
              </a:r>
              <a:r>
                <a:rPr lang="en-US" altLang="x-none" sz="1500" dirty="0">
                  <a:latin typeface="Arial" charset="0"/>
                </a:rPr>
                <a:t>1(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2 </a:t>
              </a:r>
              <a:r>
                <a:rPr lang="en-US" altLang="x-none" sz="1500" dirty="0">
                  <a:latin typeface="Arial" charset="0"/>
                </a:rPr>
                <a:t>+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 </a:t>
              </a:r>
              <a:r>
                <a:rPr lang="en-US" altLang="x-none" sz="1500" dirty="0">
                  <a:latin typeface="Arial" charset="0"/>
                </a:rPr>
                <a:t>+ 1)</a:t>
              </a:r>
              <a:endParaRPr lang="en-US" altLang="x-none" sz="1500" baseline="30000" dirty="0">
                <a:latin typeface="Arial" charset="0"/>
              </a:endParaRPr>
            </a:p>
          </p:txBody>
        </p:sp>
        <p:sp>
          <p:nvSpPr>
            <p:cNvPr id="912471" name="Rectangle 87">
              <a:extLst>
                <a:ext uri="{FF2B5EF4-FFF2-40B4-BE49-F238E27FC236}">
                  <a16:creationId xmlns:a16="http://schemas.microsoft.com/office/drawing/2014/main" id="{A1972690-4261-4294-B14C-7798BA37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3336"/>
              <a:ext cx="183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=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3 </a:t>
              </a:r>
              <a:r>
                <a:rPr lang="en-US" altLang="x-none" sz="1500" dirty="0">
                  <a:latin typeface="Arial" charset="0"/>
                </a:rPr>
                <a:t>+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i="1" baseline="30000" dirty="0">
                  <a:latin typeface="Arial" charset="0"/>
                </a:rPr>
                <a:t>2 </a:t>
              </a:r>
              <a:r>
                <a:rPr lang="en-US" altLang="x-none" sz="1500" i="1" dirty="0">
                  <a:latin typeface="Arial" charset="0"/>
                </a:rPr>
                <a:t>+ x</a:t>
              </a:r>
              <a:r>
                <a:rPr lang="en-US" altLang="x-none" sz="1500" dirty="0">
                  <a:latin typeface="Arial" charset="0"/>
                </a:rPr>
                <a:t> +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2</a:t>
              </a:r>
              <a:r>
                <a:rPr lang="en-US" altLang="x-none" sz="1500" i="1" dirty="0">
                  <a:latin typeface="Arial" charset="0"/>
                </a:rPr>
                <a:t> </a:t>
              </a:r>
              <a:r>
                <a:rPr lang="en-US" altLang="x-none" sz="1500" dirty="0">
                  <a:latin typeface="Arial" charset="0"/>
                </a:rPr>
                <a:t>+ </a:t>
              </a:r>
              <a:r>
                <a:rPr lang="en-US" altLang="x-none" sz="1500" i="1" dirty="0">
                  <a:latin typeface="Arial" charset="0"/>
                </a:rPr>
                <a:t>x</a:t>
              </a:r>
              <a:r>
                <a:rPr lang="en-US" altLang="x-none" sz="1500" baseline="30000" dirty="0">
                  <a:latin typeface="Arial" charset="0"/>
                </a:rPr>
                <a:t> </a:t>
              </a:r>
              <a:r>
                <a:rPr lang="en-US" altLang="x-none" sz="1500" dirty="0">
                  <a:latin typeface="Arial" charset="0"/>
                </a:rPr>
                <a:t>+ 1</a:t>
              </a:r>
              <a:endParaRPr lang="en-US" altLang="x-none" sz="1500" baseline="30000" dirty="0">
                <a:latin typeface="Arial" charset="0"/>
              </a:endParaRPr>
            </a:p>
          </p:txBody>
        </p:sp>
        <p:sp>
          <p:nvSpPr>
            <p:cNvPr id="912472" name="Rectangle 88">
              <a:extLst>
                <a:ext uri="{FF2B5EF4-FFF2-40B4-BE49-F238E27FC236}">
                  <a16:creationId xmlns:a16="http://schemas.microsoft.com/office/drawing/2014/main" id="{FDEEE6BC-37C5-4913-A61D-D47FCDCC5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625"/>
              <a:ext cx="73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= </a:t>
              </a:r>
              <a:r>
                <a:rPr lang="en-US" altLang="x-none" sz="1500" i="1">
                  <a:latin typeface="Arial" charset="0"/>
                </a:rPr>
                <a:t>x</a:t>
              </a:r>
              <a:r>
                <a:rPr lang="en-US" altLang="x-none" sz="1500" baseline="30000">
                  <a:latin typeface="Arial" charset="0"/>
                </a:rPr>
                <a:t>3 </a:t>
              </a:r>
              <a:r>
                <a:rPr lang="en-US" altLang="x-none" sz="1500">
                  <a:latin typeface="Arial" charset="0"/>
                </a:rPr>
                <a:t>+ 1 </a:t>
              </a:r>
              <a:endParaRPr lang="en-US" altLang="x-none" sz="1500" baseline="30000">
                <a:latin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4">
            <a:extLst>
              <a:ext uri="{FF2B5EF4-FFF2-40B4-BE49-F238E27FC236}">
                <a16:creationId xmlns:a16="http://schemas.microsoft.com/office/drawing/2014/main" id="{7ED8B7C0-A371-47FC-80A9-C12080299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</a:t>
            </a:r>
          </a:p>
        </p:txBody>
      </p:sp>
      <p:sp>
        <p:nvSpPr>
          <p:cNvPr id="1357861" name="Rectangle 37">
            <a:extLst>
              <a:ext uri="{FF2B5EF4-FFF2-40B4-BE49-F238E27FC236}">
                <a16:creationId xmlns:a16="http://schemas.microsoft.com/office/drawing/2014/main" id="{005968CA-B39E-4864-9B05-9292BFEB6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917575"/>
            <a:ext cx="6916738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 dirty="0"/>
              <a:t>Division with Decimal Numbers (</a:t>
            </a:r>
            <a:r>
              <a:rPr lang="en-US" sz="2000" dirty="0"/>
              <a:t>Euclidean Division)</a:t>
            </a:r>
            <a:endParaRPr lang="en-US" altLang="x-none" sz="1950" dirty="0"/>
          </a:p>
        </p:txBody>
      </p:sp>
      <p:sp>
        <p:nvSpPr>
          <p:cNvPr id="1357867" name="Text Box 43">
            <a:extLst>
              <a:ext uri="{FF2B5EF4-FFF2-40B4-BE49-F238E27FC236}">
                <a16:creationId xmlns:a16="http://schemas.microsoft.com/office/drawing/2014/main" id="{B7142D8A-8C83-4D81-99EE-25320062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540000"/>
            <a:ext cx="6334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   32</a:t>
            </a:r>
          </a:p>
        </p:txBody>
      </p:sp>
      <p:sp>
        <p:nvSpPr>
          <p:cNvPr id="1357852" name="Rectangle 28">
            <a:extLst>
              <a:ext uri="{FF2B5EF4-FFF2-40B4-BE49-F238E27FC236}">
                <a16:creationId xmlns:a16="http://schemas.microsoft.com/office/drawing/2014/main" id="{C4402242-AC57-4965-9858-FEC6883E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1647825"/>
            <a:ext cx="11112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35 ) 1222</a:t>
            </a:r>
          </a:p>
        </p:txBody>
      </p:sp>
      <p:sp>
        <p:nvSpPr>
          <p:cNvPr id="1357853" name="Line 29">
            <a:extLst>
              <a:ext uri="{FF2B5EF4-FFF2-40B4-BE49-F238E27FC236}">
                <a16:creationId xmlns:a16="http://schemas.microsoft.com/office/drawing/2014/main" id="{657715FB-C28C-4801-8CC6-91BED7BC5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658938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54" name="Rectangle 30">
            <a:extLst>
              <a:ext uri="{FF2B5EF4-FFF2-40B4-BE49-F238E27FC236}">
                <a16:creationId xmlns:a16="http://schemas.microsoft.com/office/drawing/2014/main" id="{3A24354B-8402-4854-A542-E7A2081B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1379538"/>
            <a:ext cx="2667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3</a:t>
            </a:r>
          </a:p>
        </p:txBody>
      </p:sp>
      <p:sp>
        <p:nvSpPr>
          <p:cNvPr id="1357855" name="Rectangle 31">
            <a:extLst>
              <a:ext uri="{FF2B5EF4-FFF2-40B4-BE49-F238E27FC236}">
                <a16:creationId xmlns:a16="http://schemas.microsoft.com/office/drawing/2014/main" id="{5A94917E-D532-4698-90CA-8033E821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1868488"/>
            <a:ext cx="52228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105</a:t>
            </a:r>
          </a:p>
        </p:txBody>
      </p:sp>
      <p:sp>
        <p:nvSpPr>
          <p:cNvPr id="1357856" name="Line 32">
            <a:extLst>
              <a:ext uri="{FF2B5EF4-FFF2-40B4-BE49-F238E27FC236}">
                <a16:creationId xmlns:a16="http://schemas.microsoft.com/office/drawing/2014/main" id="{AF0475AA-0C01-483F-BD9C-D9C6B597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8" y="2152650"/>
            <a:ext cx="3619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57" name="Rectangle 33">
            <a:extLst>
              <a:ext uri="{FF2B5EF4-FFF2-40B4-BE49-F238E27FC236}">
                <a16:creationId xmlns:a16="http://schemas.microsoft.com/office/drawing/2014/main" id="{E14BBF0D-60C1-46DC-8D3C-485B1EFA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2143125"/>
            <a:ext cx="44132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17</a:t>
            </a:r>
          </a:p>
        </p:txBody>
      </p:sp>
      <p:sp>
        <p:nvSpPr>
          <p:cNvPr id="1357862" name="Line 38">
            <a:extLst>
              <a:ext uri="{FF2B5EF4-FFF2-40B4-BE49-F238E27FC236}">
                <a16:creationId xmlns:a16="http://schemas.microsoft.com/office/drawing/2014/main" id="{8FA04412-9A8F-4E26-853A-47292266B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713" y="1906588"/>
            <a:ext cx="22225" cy="268287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63" name="Text Box 39">
            <a:extLst>
              <a:ext uri="{FF2B5EF4-FFF2-40B4-BE49-F238E27FC236}">
                <a16:creationId xmlns:a16="http://schemas.microsoft.com/office/drawing/2014/main" id="{C57D41E2-553D-4EB9-8B1F-84BE3735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143125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2</a:t>
            </a:r>
          </a:p>
        </p:txBody>
      </p:sp>
      <p:sp>
        <p:nvSpPr>
          <p:cNvPr id="1357864" name="Text Box 40">
            <a:extLst>
              <a:ext uri="{FF2B5EF4-FFF2-40B4-BE49-F238E27FC236}">
                <a16:creationId xmlns:a16="http://schemas.microsoft.com/office/drawing/2014/main" id="{AE9026DC-33D9-4149-8AB6-2D51D9DB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377950"/>
            <a:ext cx="31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4</a:t>
            </a:r>
          </a:p>
        </p:txBody>
      </p:sp>
      <p:sp>
        <p:nvSpPr>
          <p:cNvPr id="1357865" name="Text Box 41">
            <a:extLst>
              <a:ext uri="{FF2B5EF4-FFF2-40B4-BE49-F238E27FC236}">
                <a16:creationId xmlns:a16="http://schemas.microsoft.com/office/drawing/2014/main" id="{96D94E3E-E8B6-40A7-A9B0-CCA179694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2319338"/>
            <a:ext cx="569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140</a:t>
            </a:r>
          </a:p>
        </p:txBody>
      </p:sp>
      <p:sp>
        <p:nvSpPr>
          <p:cNvPr id="1357866" name="Line 42">
            <a:extLst>
              <a:ext uri="{FF2B5EF4-FFF2-40B4-BE49-F238E27FC236}">
                <a16:creationId xmlns:a16="http://schemas.microsoft.com/office/drawing/2014/main" id="{2AF1D215-F43B-4E10-AA6A-56326EFA9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4450" y="2576513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68" name="Rectangle 44">
            <a:extLst>
              <a:ext uri="{FF2B5EF4-FFF2-40B4-BE49-F238E27FC236}">
                <a16:creationId xmlns:a16="http://schemas.microsoft.com/office/drawing/2014/main" id="{48960AF4-3D53-4985-8DF3-3CAF87FB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2012950"/>
            <a:ext cx="8032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divisor</a:t>
            </a:r>
          </a:p>
        </p:txBody>
      </p:sp>
      <p:sp>
        <p:nvSpPr>
          <p:cNvPr id="1357869" name="Rectangle 45">
            <a:extLst>
              <a:ext uri="{FF2B5EF4-FFF2-40B4-BE49-F238E27FC236}">
                <a16:creationId xmlns:a16="http://schemas.microsoft.com/office/drawing/2014/main" id="{005301C7-BDBC-4799-91FD-F5C19B88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1381125"/>
            <a:ext cx="9572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quotient</a:t>
            </a:r>
          </a:p>
        </p:txBody>
      </p:sp>
      <p:sp>
        <p:nvSpPr>
          <p:cNvPr id="1357870" name="Rectangle 46">
            <a:extLst>
              <a:ext uri="{FF2B5EF4-FFF2-40B4-BE49-F238E27FC236}">
                <a16:creationId xmlns:a16="http://schemas.microsoft.com/office/drawing/2014/main" id="{0EEC3C62-D7EB-402D-AACF-B02FA5C8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473325"/>
            <a:ext cx="1176337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remainder</a:t>
            </a:r>
          </a:p>
        </p:txBody>
      </p:sp>
      <p:sp>
        <p:nvSpPr>
          <p:cNvPr id="1357871" name="Rectangle 47">
            <a:extLst>
              <a:ext uri="{FF2B5EF4-FFF2-40B4-BE49-F238E27FC236}">
                <a16:creationId xmlns:a16="http://schemas.microsoft.com/office/drawing/2014/main" id="{10961E27-8788-47C4-B61F-F5BE7011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1749425"/>
            <a:ext cx="9969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dividend</a:t>
            </a:r>
          </a:p>
        </p:txBody>
      </p:sp>
      <p:sp>
        <p:nvSpPr>
          <p:cNvPr id="1357872" name="Line 48">
            <a:extLst>
              <a:ext uri="{FF2B5EF4-FFF2-40B4-BE49-F238E27FC236}">
                <a16:creationId xmlns:a16="http://schemas.microsoft.com/office/drawing/2014/main" id="{C129C692-79F5-47AE-A313-51AFAF05A3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2163" y="1922463"/>
            <a:ext cx="177800" cy="1936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73" name="Line 49">
            <a:extLst>
              <a:ext uri="{FF2B5EF4-FFF2-40B4-BE49-F238E27FC236}">
                <a16:creationId xmlns:a16="http://schemas.microsoft.com/office/drawing/2014/main" id="{F7364CE0-4B3B-4E12-BBA0-D194DFE5DC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2438" y="1546225"/>
            <a:ext cx="285750" cy="79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74" name="Line 50">
            <a:extLst>
              <a:ext uri="{FF2B5EF4-FFF2-40B4-BE49-F238E27FC236}">
                <a16:creationId xmlns:a16="http://schemas.microsoft.com/office/drawing/2014/main" id="{E1DBCAF3-10BE-4D03-8F02-6CBB258300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2613" y="1868488"/>
            <a:ext cx="300037" cy="50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75" name="Line 51">
            <a:extLst>
              <a:ext uri="{FF2B5EF4-FFF2-40B4-BE49-F238E27FC236}">
                <a16:creationId xmlns:a16="http://schemas.microsoft.com/office/drawing/2014/main" id="{C6AC798C-275D-4D99-84FC-BF59FF3895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4050" y="2620963"/>
            <a:ext cx="250825" cy="63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57876" name="Text Box 52">
            <a:extLst>
              <a:ext uri="{FF2B5EF4-FFF2-40B4-BE49-F238E27FC236}">
                <a16:creationId xmlns:a16="http://schemas.microsoft.com/office/drawing/2014/main" id="{A8ED8751-CC70-483B-9542-8ECC28E6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3" y="1779588"/>
            <a:ext cx="18970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1222 = 34 x 35 + 32</a:t>
            </a:r>
          </a:p>
        </p:txBody>
      </p:sp>
      <p:sp>
        <p:nvSpPr>
          <p:cNvPr id="1357877" name="Text Box 53">
            <a:extLst>
              <a:ext uri="{FF2B5EF4-FFF2-40B4-BE49-F238E27FC236}">
                <a16:creationId xmlns:a16="http://schemas.microsoft.com/office/drawing/2014/main" id="{CF3387AA-320A-4A70-9679-FA18D24B5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1436688"/>
            <a:ext cx="370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dividend = quotient x divisor  + remainder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4">
            <a:extLst>
              <a:ext uri="{FF2B5EF4-FFF2-40B4-BE49-F238E27FC236}">
                <a16:creationId xmlns:a16="http://schemas.microsoft.com/office/drawing/2014/main" id="{0C78FCF3-5305-4DCB-BB3E-043BEDF63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Polynomial Division</a:t>
            </a:r>
          </a:p>
        </p:txBody>
      </p:sp>
      <p:grpSp>
        <p:nvGrpSpPr>
          <p:cNvPr id="23554" name="Group 3">
            <a:extLst>
              <a:ext uri="{FF2B5EF4-FFF2-40B4-BE49-F238E27FC236}">
                <a16:creationId xmlns:a16="http://schemas.microsoft.com/office/drawing/2014/main" id="{FFC4C2CB-D7AC-4A38-991B-3CF3F6EBDCE3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1443038"/>
            <a:ext cx="6543675" cy="2543175"/>
            <a:chOff x="1299009" y="1442884"/>
            <a:chExt cx="6543509" cy="2543897"/>
          </a:xfrm>
        </p:grpSpPr>
        <p:sp>
          <p:nvSpPr>
            <p:cNvPr id="1357832" name="Line 8">
              <a:extLst>
                <a:ext uri="{FF2B5EF4-FFF2-40B4-BE49-F238E27FC236}">
                  <a16:creationId xmlns:a16="http://schemas.microsoft.com/office/drawing/2014/main" id="{ABE152A9-1283-4B6E-A562-DF7560269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545" y="1776354"/>
              <a:ext cx="22192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57831" name="Rectangle 7">
              <a:extLst>
                <a:ext uri="{FF2B5EF4-FFF2-40B4-BE49-F238E27FC236}">
                  <a16:creationId xmlns:a16="http://schemas.microsoft.com/office/drawing/2014/main" id="{7DC264C9-2E34-4478-99DE-EE360FD5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1" y="1739830"/>
              <a:ext cx="1955750" cy="342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baseline="30000">
                  <a:latin typeface="Arial" charset="0"/>
                </a:rPr>
                <a:t>3 </a:t>
              </a:r>
              <a:r>
                <a:rPr lang="en-US" altLang="x-none">
                  <a:latin typeface="Arial" charset="0"/>
                </a:rPr>
                <a:t>+ </a:t>
              </a: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baseline="30000">
                  <a:latin typeface="Arial" charset="0"/>
                </a:rPr>
                <a:t> </a:t>
              </a:r>
              <a:r>
                <a:rPr lang="en-US" altLang="x-none">
                  <a:latin typeface="Arial" charset="0"/>
                </a:rPr>
                <a:t>+ 1 ) </a:t>
              </a: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baseline="30000">
                  <a:latin typeface="Arial" charset="0"/>
                </a:rPr>
                <a:t>6 </a:t>
              </a:r>
              <a:r>
                <a:rPr lang="en-US" altLang="x-none">
                  <a:latin typeface="Arial" charset="0"/>
                </a:rPr>
                <a:t>+ </a:t>
              </a: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baseline="30000">
                  <a:latin typeface="Arial" charset="0"/>
                </a:rPr>
                <a:t>5 </a:t>
              </a:r>
            </a:p>
          </p:txBody>
        </p:sp>
        <p:sp>
          <p:nvSpPr>
            <p:cNvPr id="1357834" name="Rectangle 10">
              <a:extLst>
                <a:ext uri="{FF2B5EF4-FFF2-40B4-BE49-F238E27FC236}">
                  <a16:creationId xmlns:a16="http://schemas.microsoft.com/office/drawing/2014/main" id="{8C373559-69CF-4CE6-9B76-E3A1ECDB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717" y="2006606"/>
              <a:ext cx="1543011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baseline="30000">
                  <a:latin typeface="Arial" charset="0"/>
                </a:rPr>
                <a:t>6 </a:t>
              </a:r>
              <a:r>
                <a:rPr lang="en-US" altLang="x-none">
                  <a:latin typeface="Arial" charset="0"/>
                </a:rPr>
                <a:t>+      </a:t>
              </a: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baseline="30000">
                  <a:latin typeface="Arial" charset="0"/>
                </a:rPr>
                <a:t>4 </a:t>
              </a:r>
              <a:r>
                <a:rPr lang="en-US" altLang="x-none">
                  <a:latin typeface="Arial" charset="0"/>
                </a:rPr>
                <a:t>+ </a:t>
              </a: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baseline="30000">
                  <a:latin typeface="Arial" charset="0"/>
                </a:rPr>
                <a:t>3</a:t>
              </a:r>
            </a:p>
          </p:txBody>
        </p:sp>
        <p:sp>
          <p:nvSpPr>
            <p:cNvPr id="1357835" name="Line 11">
              <a:extLst>
                <a:ext uri="{FF2B5EF4-FFF2-40B4-BE49-F238E27FC236}">
                  <a16:creationId xmlns:a16="http://schemas.microsoft.com/office/drawing/2014/main" id="{1D298B71-0E79-41DF-830D-0C232B418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542" y="2300377"/>
              <a:ext cx="1600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57836" name="Rectangle 12">
              <a:extLst>
                <a:ext uri="{FF2B5EF4-FFF2-40B4-BE49-F238E27FC236}">
                  <a16:creationId xmlns:a16="http://schemas.microsoft.com/office/drawing/2014/main" id="{47BEC810-1AFD-4E2B-972A-9BD801F4B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147" y="2368659"/>
              <a:ext cx="1179482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 x </a:t>
              </a:r>
              <a:r>
                <a:rPr lang="en-US" altLang="x-none" baseline="30000" dirty="0">
                  <a:latin typeface="Arial" charset="0"/>
                </a:rPr>
                <a:t>5</a:t>
              </a:r>
              <a:r>
                <a:rPr lang="en-US" altLang="x-none" dirty="0">
                  <a:latin typeface="Arial" charset="0"/>
                </a:rPr>
                <a:t>+</a:t>
              </a: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4 </a:t>
              </a:r>
              <a:r>
                <a:rPr lang="en-US" altLang="x-none" dirty="0">
                  <a:latin typeface="Arial" charset="0"/>
                </a:rPr>
                <a:t>+</a:t>
              </a: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3</a:t>
              </a:r>
            </a:p>
          </p:txBody>
        </p:sp>
        <p:sp>
          <p:nvSpPr>
            <p:cNvPr id="1357837" name="Rectangle 13">
              <a:extLst>
                <a:ext uri="{FF2B5EF4-FFF2-40B4-BE49-F238E27FC236}">
                  <a16:creationId xmlns:a16="http://schemas.microsoft.com/office/drawing/2014/main" id="{A5E13783-7728-40AB-80F1-DD60345D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922" y="2625907"/>
              <a:ext cx="1608096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 x</a:t>
              </a:r>
              <a:r>
                <a:rPr lang="en-US" altLang="x-none" baseline="30000" dirty="0">
                  <a:latin typeface="Arial" charset="0"/>
                </a:rPr>
                <a:t>5 </a:t>
              </a:r>
              <a:r>
                <a:rPr lang="en-US" altLang="x-none" dirty="0">
                  <a:latin typeface="Arial" charset="0"/>
                </a:rPr>
                <a:t>+      </a:t>
              </a: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3 </a:t>
              </a:r>
              <a:r>
                <a:rPr lang="en-US" altLang="x-none" dirty="0">
                  <a:latin typeface="Arial" charset="0"/>
                </a:rPr>
                <a:t>+ </a:t>
              </a: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2</a:t>
              </a:r>
            </a:p>
          </p:txBody>
        </p:sp>
        <p:sp>
          <p:nvSpPr>
            <p:cNvPr id="1357838" name="Line 14">
              <a:extLst>
                <a:ext uri="{FF2B5EF4-FFF2-40B4-BE49-F238E27FC236}">
                  <a16:creationId xmlns:a16="http://schemas.microsoft.com/office/drawing/2014/main" id="{D926D2E8-9811-48CC-A978-DE4D63013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322" y="2891095"/>
              <a:ext cx="1600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57839" name="Rectangle 15">
              <a:extLst>
                <a:ext uri="{FF2B5EF4-FFF2-40B4-BE49-F238E27FC236}">
                  <a16:creationId xmlns:a16="http://schemas.microsoft.com/office/drawing/2014/main" id="{A6B9B4BC-A3AA-424F-B156-5EA8E9E41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988" y="2940321"/>
              <a:ext cx="1228694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  x</a:t>
              </a:r>
              <a:r>
                <a:rPr lang="en-US" altLang="x-none" baseline="30000" dirty="0">
                  <a:latin typeface="Arial" charset="0"/>
                </a:rPr>
                <a:t>4 </a:t>
              </a:r>
              <a:r>
                <a:rPr lang="en-US" altLang="x-none" dirty="0">
                  <a:latin typeface="Arial" charset="0"/>
                </a:rPr>
                <a:t>+      </a:t>
              </a: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2</a:t>
              </a:r>
            </a:p>
          </p:txBody>
        </p:sp>
        <p:sp>
          <p:nvSpPr>
            <p:cNvPr id="1357840" name="Rectangle 16">
              <a:extLst>
                <a:ext uri="{FF2B5EF4-FFF2-40B4-BE49-F238E27FC236}">
                  <a16:creationId xmlns:a16="http://schemas.microsoft.com/office/drawing/2014/main" id="{52E94F41-2F1D-4E9A-BC3C-B3B7A8AC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814" y="3188041"/>
              <a:ext cx="1585872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  x</a:t>
              </a:r>
              <a:r>
                <a:rPr lang="en-US" altLang="x-none" baseline="30000" dirty="0">
                  <a:latin typeface="Arial" charset="0"/>
                </a:rPr>
                <a:t>4 </a:t>
              </a:r>
              <a:r>
                <a:rPr lang="en-US" altLang="x-none" dirty="0">
                  <a:latin typeface="Arial" charset="0"/>
                </a:rPr>
                <a:t>+      </a:t>
              </a: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2 </a:t>
              </a:r>
              <a:r>
                <a:rPr lang="en-US" altLang="x-none" dirty="0">
                  <a:latin typeface="Arial" charset="0"/>
                </a:rPr>
                <a:t>+ </a:t>
              </a:r>
              <a:r>
                <a:rPr lang="en-US" altLang="x-none" i="1" dirty="0">
                  <a:latin typeface="Arial" charset="0"/>
                </a:rPr>
                <a:t>x</a:t>
              </a:r>
              <a:endParaRPr lang="en-US" altLang="x-none" dirty="0">
                <a:latin typeface="Arial" charset="0"/>
              </a:endParaRPr>
            </a:p>
          </p:txBody>
        </p:sp>
        <p:sp>
          <p:nvSpPr>
            <p:cNvPr id="1357841" name="Line 17">
              <a:extLst>
                <a:ext uri="{FF2B5EF4-FFF2-40B4-BE49-F238E27FC236}">
                  <a16:creationId xmlns:a16="http://schemas.microsoft.com/office/drawing/2014/main" id="{563CCF5F-D369-4937-9A0B-A00AA8C38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012" y="3472285"/>
              <a:ext cx="1600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57842" name="Rectangle 18">
              <a:extLst>
                <a:ext uri="{FF2B5EF4-FFF2-40B4-BE49-F238E27FC236}">
                  <a16:creationId xmlns:a16="http://schemas.microsoft.com/office/drawing/2014/main" id="{3561527D-D3EC-4A1A-9113-393A714B1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412" y="3464345"/>
              <a:ext cx="509574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    x</a:t>
              </a:r>
              <a:endParaRPr lang="en-US" altLang="x-none" dirty="0">
                <a:latin typeface="Arial" charset="0"/>
              </a:endParaRPr>
            </a:p>
          </p:txBody>
        </p:sp>
        <p:sp>
          <p:nvSpPr>
            <p:cNvPr id="1357844" name="Rectangle 20">
              <a:extLst>
                <a:ext uri="{FF2B5EF4-FFF2-40B4-BE49-F238E27FC236}">
                  <a16:creationId xmlns:a16="http://schemas.microsoft.com/office/drawing/2014/main" id="{EFB41FB6-373F-473E-B543-3615B6BA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342" y="1444471"/>
              <a:ext cx="1746206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=  </a:t>
              </a:r>
              <a:r>
                <a:rPr lang="en-US" altLang="x-none" i="1">
                  <a:latin typeface="Arial" charset="0"/>
                </a:rPr>
                <a:t>q(x)</a:t>
              </a:r>
              <a:r>
                <a:rPr lang="en-US" altLang="x-none">
                  <a:latin typeface="Arial" charset="0"/>
                </a:rPr>
                <a:t>  quotient</a:t>
              </a:r>
            </a:p>
          </p:txBody>
        </p:sp>
        <p:sp>
          <p:nvSpPr>
            <p:cNvPr id="1357846" name="Rectangle 22">
              <a:extLst>
                <a:ext uri="{FF2B5EF4-FFF2-40B4-BE49-F238E27FC236}">
                  <a16:creationId xmlns:a16="http://schemas.microsoft.com/office/drawing/2014/main" id="{DF43F518-7E06-4674-965F-9211FE8D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128" y="3481813"/>
              <a:ext cx="1849390" cy="34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US" altLang="x-none" dirty="0">
                  <a:solidFill>
                    <a:srgbClr val="0000CC"/>
                  </a:solidFill>
                  <a:latin typeface="Arial" charset="0"/>
                </a:rPr>
                <a:t>= </a:t>
              </a:r>
              <a:r>
                <a:rPr lang="en-US" altLang="x-none" i="1" dirty="0">
                  <a:solidFill>
                    <a:srgbClr val="0000CC"/>
                  </a:solidFill>
                  <a:latin typeface="Arial" charset="0"/>
                </a:rPr>
                <a:t>r(x)</a:t>
              </a:r>
              <a:r>
                <a:rPr lang="en-US" altLang="x-none" dirty="0">
                  <a:solidFill>
                    <a:srgbClr val="0000CC"/>
                  </a:solidFill>
                  <a:latin typeface="Arial" charset="0"/>
                </a:rPr>
                <a:t> remainder</a:t>
              </a:r>
            </a:p>
          </p:txBody>
        </p:sp>
        <p:sp>
          <p:nvSpPr>
            <p:cNvPr id="1357847" name="Rectangle 23">
              <a:extLst>
                <a:ext uri="{FF2B5EF4-FFF2-40B4-BE49-F238E27FC236}">
                  <a16:creationId xmlns:a16="http://schemas.microsoft.com/office/drawing/2014/main" id="{381DA3F5-D26D-4F31-A221-EDBE9EB1C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729" y="2187632"/>
              <a:ext cx="1303305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Divisor g(x)</a:t>
              </a:r>
            </a:p>
          </p:txBody>
        </p:sp>
        <p:sp>
          <p:nvSpPr>
            <p:cNvPr id="1357848" name="Rectangle 24">
              <a:extLst>
                <a:ext uri="{FF2B5EF4-FFF2-40B4-BE49-F238E27FC236}">
                  <a16:creationId xmlns:a16="http://schemas.microsoft.com/office/drawing/2014/main" id="{CC6CEAC6-548D-4758-AAD7-8CDEDBCD2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623" y="1831931"/>
              <a:ext cx="1496974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Dividend p(x)</a:t>
              </a:r>
            </a:p>
          </p:txBody>
        </p:sp>
        <p:sp>
          <p:nvSpPr>
            <p:cNvPr id="1357849" name="Line 25">
              <a:extLst>
                <a:ext uri="{FF2B5EF4-FFF2-40B4-BE49-F238E27FC236}">
                  <a16:creationId xmlns:a16="http://schemas.microsoft.com/office/drawing/2014/main" id="{5349444E-5166-44F0-A991-BE037F977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1555" y="2005019"/>
              <a:ext cx="323842" cy="1810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57850" name="Line 26">
              <a:extLst>
                <a:ext uri="{FF2B5EF4-FFF2-40B4-BE49-F238E27FC236}">
                  <a16:creationId xmlns:a16="http://schemas.microsoft.com/office/drawing/2014/main" id="{B7A8CE4A-3FCC-4D2D-9568-72E65088F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6335" y="1930384"/>
              <a:ext cx="1457288" cy="158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57879" name="Rectangle 55">
              <a:extLst>
                <a:ext uri="{FF2B5EF4-FFF2-40B4-BE49-F238E27FC236}">
                  <a16:creationId xmlns:a16="http://schemas.microsoft.com/office/drawing/2014/main" id="{9AEE3100-B083-4868-B0A1-A5911AD0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965" y="1442884"/>
              <a:ext cx="450839" cy="34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+ </a:t>
              </a:r>
              <a:r>
                <a:rPr lang="en-US" altLang="x-none" i="1" dirty="0">
                  <a:latin typeface="Arial" charset="0"/>
                </a:rPr>
                <a:t>x</a:t>
              </a:r>
              <a:endParaRPr lang="en-US" altLang="x-none" dirty="0">
                <a:latin typeface="Arial" charset="0"/>
              </a:endParaRPr>
            </a:p>
          </p:txBody>
        </p:sp>
        <p:sp>
          <p:nvSpPr>
            <p:cNvPr id="1357880" name="Rectangle 56">
              <a:extLst>
                <a:ext uri="{FF2B5EF4-FFF2-40B4-BE49-F238E27FC236}">
                  <a16:creationId xmlns:a16="http://schemas.microsoft.com/office/drawing/2014/main" id="{20F28D11-C7A9-4D34-818B-B6A8EB7E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212" y="1457175"/>
              <a:ext cx="534974" cy="344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+ </a:t>
              </a: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2</a:t>
              </a:r>
              <a:endParaRPr lang="en-US" altLang="x-none" dirty="0">
                <a:latin typeface="Arial" charset="0"/>
              </a:endParaRPr>
            </a:p>
          </p:txBody>
        </p:sp>
        <p:sp>
          <p:nvSpPr>
            <p:cNvPr id="1357881" name="Rectangle 57">
              <a:extLst>
                <a:ext uri="{FF2B5EF4-FFF2-40B4-BE49-F238E27FC236}">
                  <a16:creationId xmlns:a16="http://schemas.microsoft.com/office/drawing/2014/main" id="{3F3C44B5-CD5E-46E8-B2E0-04000174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480" y="1449236"/>
              <a:ext cx="336541" cy="34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x</a:t>
              </a:r>
              <a:r>
                <a:rPr lang="en-US" altLang="x-none" baseline="30000" dirty="0">
                  <a:latin typeface="Arial" charset="0"/>
                </a:rPr>
                <a:t>3</a:t>
              </a:r>
              <a:endParaRPr lang="en-US" altLang="x-none" dirty="0">
                <a:latin typeface="Arial" charset="0"/>
              </a:endParaRPr>
            </a:p>
          </p:txBody>
        </p:sp>
        <p:sp>
          <p:nvSpPr>
            <p:cNvPr id="1357885" name="Text Box 61">
              <a:extLst>
                <a:ext uri="{FF2B5EF4-FFF2-40B4-BE49-F238E27FC236}">
                  <a16:creationId xmlns:a16="http://schemas.microsoft.com/office/drawing/2014/main" id="{4A56C27C-4789-4681-B210-1747E24CE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009" y="3340485"/>
              <a:ext cx="2892352" cy="646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x-none" i="1">
                  <a:latin typeface="Arial" charset="0"/>
                </a:rPr>
                <a:t>Note:  Degree of r(x) is less than degree of divisor</a:t>
              </a:r>
            </a:p>
          </p:txBody>
        </p:sp>
      </p:grpSp>
      <p:sp>
        <p:nvSpPr>
          <p:cNvPr id="53" name="Rectangle 37">
            <a:extLst>
              <a:ext uri="{FF2B5EF4-FFF2-40B4-BE49-F238E27FC236}">
                <a16:creationId xmlns:a16="http://schemas.microsoft.com/office/drawing/2014/main" id="{EBED35DC-6285-48E9-8F54-A6E1C382B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957263"/>
            <a:ext cx="69167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x-none" sz="1950" dirty="0"/>
              <a:t>Polynomial Division, </a:t>
            </a:r>
            <a:r>
              <a:rPr lang="en-US" altLang="x-none" sz="1950" kern="0" dirty="0"/>
              <a:t>p(x) = q(x) g(x) + r(x)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204BAF5-2A42-4D9F-A78C-1BFFACBF1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92075"/>
            <a:ext cx="52578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Error Control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A9BCDCA-BE96-4F7E-B954-B0CA24152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085850"/>
            <a:ext cx="6148388" cy="3513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Digital transmission systems introduce errors with different error probability (bit-error-rate)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Applications require certain reliability level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Error control used when transmission system does </a:t>
            </a:r>
            <a:r>
              <a:rPr lang="en-US" altLang="en-US" sz="2000" i="1">
                <a:ea typeface="MS PGothic" panose="020B0600070205080204" pitchFamily="34" charset="-128"/>
              </a:rPr>
              <a:t>not</a:t>
            </a:r>
            <a:r>
              <a:rPr lang="en-US" altLang="en-US" sz="2000">
                <a:ea typeface="MS PGothic" panose="020B0600070205080204" pitchFamily="34" charset="-128"/>
              </a:rPr>
              <a:t> meet application requirement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Error control ensures a data stream is transmitted to a certain level of accuracy despite errors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Two basic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Error </a:t>
            </a:r>
            <a:r>
              <a:rPr lang="en-US" altLang="en-US" sz="2000" b="1" i="1">
                <a:ea typeface="MS PGothic" panose="020B0600070205080204" pitchFamily="34" charset="-128"/>
              </a:rPr>
              <a:t>detection</a:t>
            </a:r>
            <a:r>
              <a:rPr lang="en-US" altLang="en-US" sz="2000">
                <a:ea typeface="MS PGothic" panose="020B0600070205080204" pitchFamily="34" charset="-128"/>
              </a:rPr>
              <a:t> &amp; retransmission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Error </a:t>
            </a:r>
            <a:r>
              <a:rPr lang="en-US" altLang="en-US" sz="2000" b="1" i="1">
                <a:ea typeface="MS PGothic" panose="020B0600070205080204" pitchFamily="34" charset="-128"/>
              </a:rPr>
              <a:t>correction</a:t>
            </a:r>
            <a:endParaRPr lang="en-US" altLang="en-US" sz="2300">
              <a:ea typeface="MS PGothic" panose="020B0600070205080204" pitchFamily="34" charset="-128"/>
            </a:endParaRP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CF2BC5E8-555D-4E61-B66A-F66033B4754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F5888AA-1E55-4229-B9F2-361359B3EFAF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9855C0-EB6A-494B-BC41-53353B3076BA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D069DC3E-2778-4D82-8564-9BFFC7324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1041400"/>
            <a:ext cx="6337300" cy="3165475"/>
          </a:xfrm>
          <a:noFill/>
        </p:spPr>
        <p:txBody>
          <a:bodyPr lIns="47625" tIns="19050" rIns="47625" bIns="19050">
            <a:spAutoFit/>
          </a:bodyPr>
          <a:lstStyle/>
          <a:p>
            <a:pPr marL="457200" indent="-457200" eaLnBrk="1" hangingPunct="1"/>
            <a:r>
              <a:rPr lang="en-US" altLang="en-US" sz="2000" i="1">
                <a:ea typeface="MS PGothic" panose="020B0600070205080204" pitchFamily="34" charset="-128"/>
              </a:rPr>
              <a:t>Cyclic Redundancy Check</a:t>
            </a:r>
            <a:r>
              <a:rPr lang="en-US" altLang="en-US" sz="2000">
                <a:ea typeface="MS PGothic" panose="020B0600070205080204" pitchFamily="34" charset="-128"/>
              </a:rPr>
              <a:t> (</a:t>
            </a:r>
            <a:r>
              <a:rPr lang="en-US" altLang="en-US" sz="2000">
                <a:solidFill>
                  <a:srgbClr val="0000CC"/>
                </a:solidFill>
                <a:ea typeface="MS PGothic" panose="020B0600070205080204" pitchFamily="34" charset="-128"/>
              </a:rPr>
              <a:t>CRC</a:t>
            </a:r>
            <a:r>
              <a:rPr lang="en-US" altLang="en-US" sz="2000">
                <a:ea typeface="MS PGothic" panose="020B0600070205080204" pitchFamily="34" charset="-128"/>
              </a:rPr>
              <a:t>) uses polynomial code, treating bit strings as representation of polynomials with coefficients of 0 and 1 only.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A </a:t>
            </a:r>
            <a:r>
              <a:rPr lang="en-US" altLang="en-US" sz="2000">
                <a:solidFill>
                  <a:srgbClr val="1503FD"/>
                </a:solidFill>
                <a:ea typeface="MS PGothic" panose="020B0600070205080204" pitchFamily="34" charset="-128"/>
              </a:rPr>
              <a:t>k</a:t>
            </a:r>
            <a:r>
              <a:rPr lang="en-US" altLang="en-US" sz="2000">
                <a:ea typeface="MS PGothic" panose="020B0600070205080204" pitchFamily="34" charset="-128"/>
              </a:rPr>
              <a:t>-bit data frame is regarded as the coefficient list for a polynomial with </a:t>
            </a:r>
            <a:r>
              <a:rPr lang="en-US" altLang="en-US" sz="2000">
                <a:solidFill>
                  <a:srgbClr val="1503FD"/>
                </a:solidFill>
                <a:ea typeface="MS PGothic" panose="020B0600070205080204" pitchFamily="34" charset="-128"/>
              </a:rPr>
              <a:t>k</a:t>
            </a:r>
            <a:r>
              <a:rPr lang="en-US" altLang="en-US" sz="2000">
                <a:ea typeface="MS PGothic" panose="020B0600070205080204" pitchFamily="34" charset="-128"/>
              </a:rPr>
              <a:t> terms, ranging from </a:t>
            </a:r>
            <a:r>
              <a:rPr lang="en-US" altLang="en-US" sz="2000">
                <a:solidFill>
                  <a:srgbClr val="1503FD"/>
                </a:solidFill>
                <a:ea typeface="MS PGothic" panose="020B0600070205080204" pitchFamily="34" charset="-128"/>
              </a:rPr>
              <a:t>x^k-1</a:t>
            </a:r>
            <a:r>
              <a:rPr lang="en-US" altLang="en-US" sz="2000">
                <a:ea typeface="MS PGothic" panose="020B0600070205080204" pitchFamily="34" charset="-128"/>
              </a:rPr>
              <a:t> to </a:t>
            </a:r>
            <a:r>
              <a:rPr lang="en-US" altLang="en-US" sz="2000">
                <a:solidFill>
                  <a:srgbClr val="1503FD"/>
                </a:solidFill>
                <a:ea typeface="MS PGothic" panose="020B0600070205080204" pitchFamily="34" charset="-128"/>
              </a:rPr>
              <a:t>x^0</a:t>
            </a:r>
            <a:r>
              <a:rPr lang="en-US" altLang="en-US" sz="2000">
                <a:ea typeface="MS PGothic" panose="020B0600070205080204" pitchFamily="34" charset="-128"/>
              </a:rPr>
              <a:t>. Such a polynomial is said to be of degree </a:t>
            </a:r>
            <a:r>
              <a:rPr lang="en-US" altLang="en-US" sz="2000">
                <a:solidFill>
                  <a:srgbClr val="1503FD"/>
                </a:solidFill>
                <a:ea typeface="MS PGothic" panose="020B0600070205080204" pitchFamily="34" charset="-128"/>
              </a:rPr>
              <a:t>k-1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Polynomial arithmetic is done by per-bit XOR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	Examples: 10011011 + 11001010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		          11110000 - 10100110</a:t>
            </a:r>
          </a:p>
        </p:txBody>
      </p:sp>
      <p:sp>
        <p:nvSpPr>
          <p:cNvPr id="24578" name="Rectangle 4">
            <a:extLst>
              <a:ext uri="{FF2B5EF4-FFF2-40B4-BE49-F238E27FC236}">
                <a16:creationId xmlns:a16="http://schemas.microsoft.com/office/drawing/2014/main" id="{9EDD923E-CF55-45AB-82F7-E3F1BE16C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174625"/>
            <a:ext cx="614362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b="1">
                <a:solidFill>
                  <a:schemeClr val="tx2"/>
                </a:solidFill>
                <a:ea typeface="MS PGothic" panose="020B0600070205080204" pitchFamily="34" charset="-128"/>
              </a:rPr>
              <a:t>Cyclic Redundancy Check</a:t>
            </a:r>
          </a:p>
        </p:txBody>
      </p:sp>
      <p:grpSp>
        <p:nvGrpSpPr>
          <p:cNvPr id="24579" name="Group 12">
            <a:extLst>
              <a:ext uri="{FF2B5EF4-FFF2-40B4-BE49-F238E27FC236}">
                <a16:creationId xmlns:a16="http://schemas.microsoft.com/office/drawing/2014/main" id="{826EA1F7-AD29-4A47-B477-3C1B0E3C4E6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25ACFB2-CAD1-44B1-BD6C-B079DBED3C4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3AA67A-A786-4DCB-AFE2-26921B15AD06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5">
            <a:extLst>
              <a:ext uri="{FF2B5EF4-FFF2-40B4-BE49-F238E27FC236}">
                <a16:creationId xmlns:a16="http://schemas.microsoft.com/office/drawing/2014/main" id="{174B9B6A-ACE8-42CC-AC92-7A51936BE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CRC Idea - Checkbits &amp; Error Detection</a:t>
            </a:r>
          </a:p>
        </p:txBody>
      </p:sp>
      <p:sp>
        <p:nvSpPr>
          <p:cNvPr id="902176" name="Rectangle 32">
            <a:extLst>
              <a:ext uri="{FF2B5EF4-FFF2-40B4-BE49-F238E27FC236}">
                <a16:creationId xmlns:a16="http://schemas.microsoft.com/office/drawing/2014/main" id="{581190F2-9F00-4C69-AB21-6ECACB885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4300"/>
            <a:ext cx="5829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 anchor="ctr"/>
          <a:lstStyle>
            <a:lvl1pPr algn="l">
              <a:defRPr sz="3900" b="1">
                <a:solidFill>
                  <a:schemeClr val="tx2"/>
                </a:solidFill>
                <a:latin typeface="Arial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x-none" altLang="x-none" sz="2925"/>
          </a:p>
        </p:txBody>
      </p:sp>
      <p:grpSp>
        <p:nvGrpSpPr>
          <p:cNvPr id="26627" name="Group 36">
            <a:extLst>
              <a:ext uri="{FF2B5EF4-FFF2-40B4-BE49-F238E27FC236}">
                <a16:creationId xmlns:a16="http://schemas.microsoft.com/office/drawing/2014/main" id="{CC10E8A7-9451-486D-9AC7-97FC00D0D2AA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1200150"/>
            <a:ext cx="7227888" cy="3175000"/>
            <a:chOff x="-168" y="331"/>
            <a:chExt cx="6071" cy="2665"/>
          </a:xfrm>
        </p:grpSpPr>
        <p:grpSp>
          <p:nvGrpSpPr>
            <p:cNvPr id="26632" name="Group 37">
              <a:extLst>
                <a:ext uri="{FF2B5EF4-FFF2-40B4-BE49-F238E27FC236}">
                  <a16:creationId xmlns:a16="http://schemas.microsoft.com/office/drawing/2014/main" id="{9140BAC8-5F28-4605-A502-7345C99FF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8" y="331"/>
              <a:ext cx="6071" cy="2665"/>
              <a:chOff x="-168" y="331"/>
              <a:chExt cx="6071" cy="2665"/>
            </a:xfrm>
          </p:grpSpPr>
          <p:grpSp>
            <p:nvGrpSpPr>
              <p:cNvPr id="26635" name="Group 38">
                <a:extLst>
                  <a:ext uri="{FF2B5EF4-FFF2-40B4-BE49-F238E27FC236}">
                    <a16:creationId xmlns:a16="http://schemas.microsoft.com/office/drawing/2014/main" id="{8FB85406-D3DF-4156-AF2A-EE1B633E5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" y="1542"/>
                <a:ext cx="1011" cy="683"/>
                <a:chOff x="157" y="1742"/>
                <a:chExt cx="1011" cy="683"/>
              </a:xfrm>
            </p:grpSpPr>
            <p:sp>
              <p:nvSpPr>
                <p:cNvPr id="902183" name="Rectangle 39">
                  <a:extLst>
                    <a:ext uri="{FF2B5EF4-FFF2-40B4-BE49-F238E27FC236}">
                      <a16:creationId xmlns:a16="http://schemas.microsoft.com/office/drawing/2014/main" id="{44040CA8-9044-4525-9E37-775616D79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" y="1742"/>
                  <a:ext cx="1003" cy="68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02184" name="Text Box 40">
                  <a:extLst>
                    <a:ext uri="{FF2B5EF4-FFF2-40B4-BE49-F238E27FC236}">
                      <a16:creationId xmlns:a16="http://schemas.microsoft.com/office/drawing/2014/main" id="{501D4C68-01CD-4129-B75B-A6321ACC24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" y="1875"/>
                  <a:ext cx="1011" cy="5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x-none">
                      <a:latin typeface="Arial" charset="0"/>
                    </a:rPr>
                    <a:t>Calculate check bits</a:t>
                  </a:r>
                </a:p>
              </p:txBody>
            </p:sp>
          </p:grpSp>
          <p:sp>
            <p:nvSpPr>
              <p:cNvPr id="902185" name="Rectangle 41">
                <a:extLst>
                  <a:ext uri="{FF2B5EF4-FFF2-40B4-BE49-F238E27FC236}">
                    <a16:creationId xmlns:a16="http://schemas.microsoft.com/office/drawing/2014/main" id="{F40755DA-4AF6-40BF-BCE4-9E04E86F1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1233"/>
                <a:ext cx="1257" cy="871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186" name="Text Box 42">
                <a:extLst>
                  <a:ext uri="{FF2B5EF4-FFF2-40B4-BE49-F238E27FC236}">
                    <a16:creationId xmlns:a16="http://schemas.microsoft.com/office/drawing/2014/main" id="{95E7A63C-A5A0-401B-AFBA-2030EF8A8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7" y="1529"/>
                <a:ext cx="97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x-none">
                    <a:latin typeface="Arial" charset="0"/>
                  </a:rPr>
                  <a:t>Channel</a:t>
                </a:r>
              </a:p>
            </p:txBody>
          </p:sp>
          <p:grpSp>
            <p:nvGrpSpPr>
              <p:cNvPr id="26638" name="Group 43">
                <a:extLst>
                  <a:ext uri="{FF2B5EF4-FFF2-40B4-BE49-F238E27FC236}">
                    <a16:creationId xmlns:a16="http://schemas.microsoft.com/office/drawing/2014/main" id="{4AE8D46C-D856-431F-81BF-79BBBC8DA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891"/>
                <a:ext cx="1279" cy="557"/>
                <a:chOff x="3591" y="939"/>
                <a:chExt cx="1471" cy="557"/>
              </a:xfrm>
            </p:grpSpPr>
            <p:sp>
              <p:nvSpPr>
                <p:cNvPr id="902188" name="Rectangle 44">
                  <a:extLst>
                    <a:ext uri="{FF2B5EF4-FFF2-40B4-BE49-F238E27FC236}">
                      <a16:creationId xmlns:a16="http://schemas.microsoft.com/office/drawing/2014/main" id="{33E03DAF-041A-4430-8CEA-57042ECAD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1" y="945"/>
                  <a:ext cx="1471" cy="548"/>
                </a:xfrm>
                <a:prstGeom prst="rect">
                  <a:avLst/>
                </a:prstGeom>
                <a:solidFill>
                  <a:schemeClr val="folHlink"/>
                </a:solidFill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02189" name="Text Box 45">
                  <a:extLst>
                    <a:ext uri="{FF2B5EF4-FFF2-40B4-BE49-F238E27FC236}">
                      <a16:creationId xmlns:a16="http://schemas.microsoft.com/office/drawing/2014/main" id="{72EA0D83-9574-49B9-AD52-075F788F8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3" y="939"/>
                  <a:ext cx="1340" cy="54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x-none">
                      <a:latin typeface="Arial" charset="0"/>
                    </a:rPr>
                    <a:t>Recalculate check bits</a:t>
                  </a:r>
                </a:p>
              </p:txBody>
            </p:sp>
          </p:grpSp>
          <p:grpSp>
            <p:nvGrpSpPr>
              <p:cNvPr id="26639" name="Group 46">
                <a:extLst>
                  <a:ext uri="{FF2B5EF4-FFF2-40B4-BE49-F238E27FC236}">
                    <a16:creationId xmlns:a16="http://schemas.microsoft.com/office/drawing/2014/main" id="{68AE58E7-CE21-4314-813C-51A563AC2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5" y="1706"/>
                <a:ext cx="1100" cy="493"/>
                <a:chOff x="3597" y="1882"/>
                <a:chExt cx="1100" cy="493"/>
              </a:xfrm>
            </p:grpSpPr>
            <p:sp>
              <p:nvSpPr>
                <p:cNvPr id="902191" name="Rectangle 47">
                  <a:extLst>
                    <a:ext uri="{FF2B5EF4-FFF2-40B4-BE49-F238E27FC236}">
                      <a16:creationId xmlns:a16="http://schemas.microsoft.com/office/drawing/2014/main" id="{827ABCB2-8812-4BFA-B2A7-9CE5088B5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82"/>
                  <a:ext cx="1100" cy="493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02192" name="Text Box 48">
                  <a:extLst>
                    <a:ext uri="{FF2B5EF4-FFF2-40B4-BE49-F238E27FC236}">
                      <a16:creationId xmlns:a16="http://schemas.microsoft.com/office/drawing/2014/main" id="{56B07C1E-5713-46C7-B10C-5C2DD01642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56" y="1965"/>
                  <a:ext cx="948" cy="30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x-none">
                      <a:latin typeface="Arial" charset="0"/>
                    </a:rPr>
                    <a:t>Compare</a:t>
                  </a:r>
                </a:p>
              </p:txBody>
            </p:sp>
          </p:grpSp>
          <p:sp>
            <p:nvSpPr>
              <p:cNvPr id="902193" name="Line 49">
                <a:extLst>
                  <a:ext uri="{FF2B5EF4-FFF2-40B4-BE49-F238E27FC236}">
                    <a16:creationId xmlns:a16="http://schemas.microsoft.com/office/drawing/2014/main" id="{A0DE1AC6-C58C-454B-BFB8-A46AEC1C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" y="689"/>
                <a:ext cx="108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194" name="Text Box 50">
                <a:extLst>
                  <a:ext uri="{FF2B5EF4-FFF2-40B4-BE49-F238E27FC236}">
                    <a16:creationId xmlns:a16="http://schemas.microsoft.com/office/drawing/2014/main" id="{2EA05C92-C65D-4CE2-9CFE-BB326FF8C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68" y="331"/>
                <a:ext cx="169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x-none" dirty="0">
                    <a:latin typeface="Arial" charset="0"/>
                  </a:rPr>
                  <a:t>Information k bits</a:t>
                </a:r>
              </a:p>
            </p:txBody>
          </p:sp>
          <p:sp>
            <p:nvSpPr>
              <p:cNvPr id="902195" name="Line 51">
                <a:extLst>
                  <a:ext uri="{FF2B5EF4-FFF2-40B4-BE49-F238E27FC236}">
                    <a16:creationId xmlns:a16="http://schemas.microsoft.com/office/drawing/2014/main" id="{27072ACB-C735-4FC1-B6FA-6D7B9FC40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692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196" name="Line 52">
                <a:extLst>
                  <a:ext uri="{FF2B5EF4-FFF2-40B4-BE49-F238E27FC236}">
                    <a16:creationId xmlns:a16="http://schemas.microsoft.com/office/drawing/2014/main" id="{4B9AFF48-2B6D-4FE6-9CFA-559B6A465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965"/>
                <a:ext cx="48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197" name="Line 53">
                <a:extLst>
                  <a:ext uri="{FF2B5EF4-FFF2-40B4-BE49-F238E27FC236}">
                    <a16:creationId xmlns:a16="http://schemas.microsoft.com/office/drawing/2014/main" id="{D178A95F-BF7A-41BB-A229-9D707095A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3" y="1542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198" name="Line 54">
                <a:extLst>
                  <a:ext uri="{FF2B5EF4-FFF2-40B4-BE49-F238E27FC236}">
                    <a16:creationId xmlns:a16="http://schemas.microsoft.com/office/drawing/2014/main" id="{F011D0AF-CDE0-4C83-A3F2-711E02D02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6" y="692"/>
                <a:ext cx="1" cy="85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199" name="Line 55">
                <a:extLst>
                  <a:ext uri="{FF2B5EF4-FFF2-40B4-BE49-F238E27FC236}">
                    <a16:creationId xmlns:a16="http://schemas.microsoft.com/office/drawing/2014/main" id="{577F1AF1-1DE6-4941-90F3-76F960E22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1939"/>
                <a:ext cx="77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200" name="Line 56">
                <a:extLst>
                  <a:ext uri="{FF2B5EF4-FFF2-40B4-BE49-F238E27FC236}">
                    <a16:creationId xmlns:a16="http://schemas.microsoft.com/office/drawing/2014/main" id="{21DECF1B-FC8E-4F38-B7D7-E8EEB836C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2" y="1441"/>
                <a:ext cx="0" cy="26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201" name="Line 57">
                <a:extLst>
                  <a:ext uri="{FF2B5EF4-FFF2-40B4-BE49-F238E27FC236}">
                    <a16:creationId xmlns:a16="http://schemas.microsoft.com/office/drawing/2014/main" id="{6B676674-E9BA-4EF8-A224-B1F2EF298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1545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202" name="Line 58">
                <a:extLst>
                  <a:ext uri="{FF2B5EF4-FFF2-40B4-BE49-F238E27FC236}">
                    <a16:creationId xmlns:a16="http://schemas.microsoft.com/office/drawing/2014/main" id="{47F72AEC-AE4D-4FED-8E1B-CA0106433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3" y="649"/>
                <a:ext cx="0" cy="90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203" name="Line 59">
                <a:extLst>
                  <a:ext uri="{FF2B5EF4-FFF2-40B4-BE49-F238E27FC236}">
                    <a16:creationId xmlns:a16="http://schemas.microsoft.com/office/drawing/2014/main" id="{5F27BF76-8DFE-4AE5-A327-407D79DCB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4" y="645"/>
                <a:ext cx="173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204" name="Text Box 60">
                <a:extLst>
                  <a:ext uri="{FF2B5EF4-FFF2-40B4-BE49-F238E27FC236}">
                    <a16:creationId xmlns:a16="http://schemas.microsoft.com/office/drawing/2014/main" id="{D090549E-A34B-48C9-BD65-8360A0AED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" y="406"/>
                <a:ext cx="2347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x-none" dirty="0">
                    <a:latin typeface="Arial" charset="0"/>
                  </a:rPr>
                  <a:t>Received information bits</a:t>
                </a:r>
              </a:p>
            </p:txBody>
          </p:sp>
          <p:sp>
            <p:nvSpPr>
              <p:cNvPr id="902205" name="Line 61">
                <a:extLst>
                  <a:ext uri="{FF2B5EF4-FFF2-40B4-BE49-F238E27FC236}">
                    <a16:creationId xmlns:a16="http://schemas.microsoft.com/office/drawing/2014/main" id="{4FE28CF6-5BF5-4981-8816-88FAEF9A4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" y="649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206" name="Line 62">
                <a:extLst>
                  <a:ext uri="{FF2B5EF4-FFF2-40B4-BE49-F238E27FC236}">
                    <a16:creationId xmlns:a16="http://schemas.microsoft.com/office/drawing/2014/main" id="{9A923C95-AE57-4BFD-B1A5-10418E0DC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6" y="1949"/>
                <a:ext cx="83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02207" name="Text Box 63">
                <a:extLst>
                  <a:ext uri="{FF2B5EF4-FFF2-40B4-BE49-F238E27FC236}">
                    <a16:creationId xmlns:a16="http://schemas.microsoft.com/office/drawing/2014/main" id="{F0C4A25F-B3CC-487F-8F9F-CEC85653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973"/>
                <a:ext cx="908" cy="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Sent check</a:t>
                </a:r>
              </a:p>
              <a:p>
                <a:pPr>
                  <a:defRPr/>
                </a:pPr>
                <a:r>
                  <a:rPr lang="en-US" altLang="x-none" dirty="0">
                    <a:latin typeface="Arial" charset="0"/>
                  </a:rPr>
                  <a:t>bits</a:t>
                </a:r>
              </a:p>
            </p:txBody>
          </p:sp>
          <p:sp>
            <p:nvSpPr>
              <p:cNvPr id="902208" name="Text Box 64">
                <a:extLst>
                  <a:ext uri="{FF2B5EF4-FFF2-40B4-BE49-F238E27FC236}">
                    <a16:creationId xmlns:a16="http://schemas.microsoft.com/office/drawing/2014/main" id="{2A49ECB3-81BE-4BFF-B1C0-6AAF21010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1989"/>
                <a:ext cx="1117" cy="1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Information accepted if check bits match</a:t>
                </a:r>
              </a:p>
            </p:txBody>
          </p:sp>
          <p:sp>
            <p:nvSpPr>
              <p:cNvPr id="902209" name="Text Box 65">
                <a:extLst>
                  <a:ext uri="{FF2B5EF4-FFF2-40B4-BE49-F238E27FC236}">
                    <a16:creationId xmlns:a16="http://schemas.microsoft.com/office/drawing/2014/main" id="{3854A3B3-710A-4BCA-BC36-B852C5BFD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9" y="2093"/>
                <a:ext cx="1056" cy="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x-none">
                    <a:latin typeface="Arial" charset="0"/>
                  </a:rPr>
                  <a:t>Received check bits</a:t>
                </a:r>
              </a:p>
            </p:txBody>
          </p:sp>
        </p:grpSp>
        <p:sp>
          <p:nvSpPr>
            <p:cNvPr id="902210" name="Text Box 66">
              <a:extLst>
                <a:ext uri="{FF2B5EF4-FFF2-40B4-BE49-F238E27FC236}">
                  <a16:creationId xmlns:a16="http://schemas.microsoft.com/office/drawing/2014/main" id="{9F35DBB2-87D7-4944-A9A6-CF4D786EA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" y="1246"/>
              <a:ext cx="60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i="1">
                  <a:latin typeface="Arial" charset="0"/>
                </a:rPr>
                <a:t>k</a:t>
              </a:r>
              <a:r>
                <a:rPr lang="en-US" altLang="x-none">
                  <a:latin typeface="Arial" charset="0"/>
                </a:rPr>
                <a:t> bits</a:t>
              </a:r>
            </a:p>
          </p:txBody>
        </p:sp>
        <p:sp>
          <p:nvSpPr>
            <p:cNvPr id="902211" name="Text Box 67">
              <a:extLst>
                <a:ext uri="{FF2B5EF4-FFF2-40B4-BE49-F238E27FC236}">
                  <a16:creationId xmlns:a16="http://schemas.microsoft.com/office/drawing/2014/main" id="{B602064D-792E-4805-92E0-A51F8267C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2615"/>
              <a:ext cx="93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n – k</a:t>
              </a:r>
              <a:r>
                <a:rPr lang="en-US" altLang="x-none" dirty="0">
                  <a:latin typeface="Arial" charset="0"/>
                </a:rPr>
                <a:t> bits</a:t>
              </a:r>
            </a:p>
          </p:txBody>
        </p:sp>
      </p:grpSp>
      <p:sp>
        <p:nvSpPr>
          <p:cNvPr id="36" name="Text Box 65">
            <a:extLst>
              <a:ext uri="{FF2B5EF4-FFF2-40B4-BE49-F238E27FC236}">
                <a16:creationId xmlns:a16="http://schemas.microsoft.com/office/drawing/2014/main" id="{837AB8B7-C06E-41FF-8520-0B19C8BB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756025"/>
            <a:ext cx="15414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Generator</a:t>
            </a:r>
          </a:p>
          <a:p>
            <a:pPr>
              <a:defRPr/>
            </a:pPr>
            <a:r>
              <a:rPr lang="en-US" altLang="x-none" dirty="0">
                <a:latin typeface="Arial" charset="0"/>
              </a:rPr>
              <a:t>Polynomial</a:t>
            </a:r>
          </a:p>
        </p:txBody>
      </p:sp>
      <p:cxnSp>
        <p:nvCxnSpPr>
          <p:cNvPr id="26629" name="Straight Arrow Connector 2">
            <a:extLst>
              <a:ext uri="{FF2B5EF4-FFF2-40B4-BE49-F238E27FC236}">
                <a16:creationId xmlns:a16="http://schemas.microsoft.com/office/drawing/2014/main" id="{97D0C556-AF05-4DEB-861D-A9C5BC0C2877}"/>
              </a:ext>
            </a:extLst>
          </p:cNvPr>
          <p:cNvCxnSpPr>
            <a:cxnSpLocks noChangeShapeType="1"/>
            <a:stCxn id="36" idx="0"/>
          </p:cNvCxnSpPr>
          <p:nvPr/>
        </p:nvCxnSpPr>
        <p:spPr bwMode="auto">
          <a:xfrm flipV="1">
            <a:off x="1778000" y="3449638"/>
            <a:ext cx="0" cy="306387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65">
            <a:extLst>
              <a:ext uri="{FF2B5EF4-FFF2-40B4-BE49-F238E27FC236}">
                <a16:creationId xmlns:a16="http://schemas.microsoft.com/office/drawing/2014/main" id="{EAD5EE7F-1415-44FE-B7AF-E326AB39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1839913"/>
            <a:ext cx="154146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Generator</a:t>
            </a:r>
          </a:p>
          <a:p>
            <a:pPr>
              <a:defRPr/>
            </a:pPr>
            <a:r>
              <a:rPr lang="en-US" altLang="x-none" dirty="0">
                <a:latin typeface="Arial" charset="0"/>
              </a:rPr>
              <a:t>Polynomial</a:t>
            </a:r>
          </a:p>
        </p:txBody>
      </p:sp>
      <p:cxnSp>
        <p:nvCxnSpPr>
          <p:cNvPr id="26631" name="Straight Arrow Connector 40">
            <a:extLst>
              <a:ext uri="{FF2B5EF4-FFF2-40B4-BE49-F238E27FC236}">
                <a16:creationId xmlns:a16="http://schemas.microsoft.com/office/drawing/2014/main" id="{E03FF5AA-9B47-404B-85F0-ACF40E26161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37375" y="2101850"/>
            <a:ext cx="474663" cy="15875"/>
          </a:xfrm>
          <a:prstGeom prst="straightConnector1">
            <a:avLst/>
          </a:prstGeom>
          <a:noFill/>
          <a:ln w="127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49867FD1-FA73-4A89-96B5-F3BCD4F3E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138" y="88900"/>
            <a:ext cx="6497637" cy="765175"/>
          </a:xfrm>
        </p:spPr>
        <p:txBody>
          <a:bodyPr/>
          <a:lstStyle/>
          <a:p>
            <a:r>
              <a:rPr lang="en-US" altLang="en-US"/>
              <a:t>CRC Procedure - Preparation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3DE4DAC-6B51-40B5-96EF-5941DC2540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92138" y="1085850"/>
            <a:ext cx="8269287" cy="566738"/>
          </a:xfrm>
        </p:spPr>
        <p:txBody>
          <a:bodyPr/>
          <a:lstStyle/>
          <a:p>
            <a:r>
              <a:rPr lang="en-US" altLang="en-US" sz="2000"/>
              <a:t>Given a </a:t>
            </a:r>
            <a:r>
              <a:rPr lang="en-US" altLang="en-US" sz="2000" b="1">
                <a:solidFill>
                  <a:srgbClr val="0000CC"/>
                </a:solidFill>
              </a:rPr>
              <a:t>generator polynomial g(x) </a:t>
            </a:r>
            <a:r>
              <a:rPr lang="en-US" altLang="en-US" sz="2000"/>
              <a:t>that has degree n-k</a:t>
            </a:r>
            <a:endParaRPr lang="en-US" altLang="en-US" sz="2000" i="1"/>
          </a:p>
        </p:txBody>
      </p:sp>
      <p:sp>
        <p:nvSpPr>
          <p:cNvPr id="1363976" name="Rectangle 8">
            <a:extLst>
              <a:ext uri="{FF2B5EF4-FFF2-40B4-BE49-F238E27FC236}">
                <a16:creationId xmlns:a16="http://schemas.microsoft.com/office/drawing/2014/main" id="{26EECC67-9DDA-4378-8A5C-8D04DAD7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079625"/>
            <a:ext cx="822325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x-none" sz="2000" dirty="0"/>
              <a:t>Information polynomial </a:t>
            </a:r>
            <a:r>
              <a:rPr lang="en-US" altLang="x-none" sz="2000" i="1" dirty="0" err="1"/>
              <a:t>i</a:t>
            </a:r>
            <a:r>
              <a:rPr lang="en-US" altLang="x-none" sz="2000" i="1" dirty="0"/>
              <a:t>(x) has k information bits</a:t>
            </a:r>
            <a:r>
              <a:rPr lang="en-US" altLang="x-none" sz="2000" dirty="0"/>
              <a:t> (degree </a:t>
            </a:r>
            <a:r>
              <a:rPr lang="en-US" altLang="x-none" sz="2000" i="1" dirty="0"/>
              <a:t>k </a:t>
            </a:r>
            <a:r>
              <a:rPr lang="en-US" altLang="x-none" sz="2000" dirty="0"/>
              <a:t>– 1) </a:t>
            </a:r>
          </a:p>
        </p:txBody>
      </p:sp>
      <p:sp>
        <p:nvSpPr>
          <p:cNvPr id="1363994" name="Rectangle 26">
            <a:extLst>
              <a:ext uri="{FF2B5EF4-FFF2-40B4-BE49-F238E27FC236}">
                <a16:creationId xmlns:a16="http://schemas.microsoft.com/office/drawing/2014/main" id="{5DD9A3FC-4D33-4307-BE8E-7D10C61C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538288"/>
            <a:ext cx="4484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g(x)</a:t>
            </a:r>
            <a:r>
              <a:rPr lang="en-US" altLang="x-none">
                <a:latin typeface="Arial" charset="0"/>
              </a:rPr>
              <a:t> = </a:t>
            </a:r>
            <a:r>
              <a:rPr lang="en-US" altLang="x-none" i="1" dirty="0" err="1">
                <a:latin typeface="Arial" charset="0"/>
              </a:rPr>
              <a:t>x</a:t>
            </a:r>
            <a:r>
              <a:rPr lang="en-US" altLang="x-none" i="1" baseline="30000" dirty="0" err="1">
                <a:latin typeface="Arial" charset="0"/>
              </a:rPr>
              <a:t>n</a:t>
            </a:r>
            <a:r>
              <a:rPr lang="en-US" altLang="x-none" i="1" baseline="30000" dirty="0">
                <a:latin typeface="Arial" charset="0"/>
              </a:rPr>
              <a:t>-k</a:t>
            </a:r>
            <a:r>
              <a:rPr lang="en-US" altLang="x-none" dirty="0">
                <a:latin typeface="Arial" charset="0"/>
              </a:rPr>
              <a:t> + </a:t>
            </a:r>
            <a:r>
              <a:rPr lang="en-US" altLang="x-none" i="1" dirty="0">
                <a:latin typeface="Arial" charset="0"/>
              </a:rPr>
              <a:t>g</a:t>
            </a:r>
            <a:r>
              <a:rPr lang="en-US" altLang="x-none" i="1" baseline="-25000" dirty="0">
                <a:latin typeface="Arial" charset="0"/>
              </a:rPr>
              <a:t>n-k</a:t>
            </a:r>
            <a:r>
              <a:rPr lang="en-US" altLang="x-none" baseline="-25000" dirty="0">
                <a:latin typeface="Arial" charset="0"/>
              </a:rPr>
              <a:t>-1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i="1" baseline="30000" dirty="0">
                <a:latin typeface="Arial" charset="0"/>
              </a:rPr>
              <a:t>n-k</a:t>
            </a:r>
            <a:r>
              <a:rPr lang="en-US" altLang="x-none" baseline="30000" dirty="0">
                <a:latin typeface="Arial" charset="0"/>
              </a:rPr>
              <a:t>-1</a:t>
            </a:r>
            <a:r>
              <a:rPr lang="en-US" altLang="x-none" dirty="0">
                <a:latin typeface="Arial" charset="0"/>
              </a:rPr>
              <a:t> + … + </a:t>
            </a:r>
            <a:r>
              <a:rPr lang="en-US" altLang="x-none" i="1" dirty="0">
                <a:latin typeface="Arial" charset="0"/>
              </a:rPr>
              <a:t>g</a:t>
            </a:r>
            <a:r>
              <a:rPr lang="en-US" altLang="x-none" baseline="-25000" dirty="0">
                <a:latin typeface="Arial" charset="0"/>
              </a:rPr>
              <a:t>2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baseline="30000" dirty="0">
                <a:latin typeface="Arial" charset="0"/>
              </a:rPr>
              <a:t>2</a:t>
            </a:r>
            <a:r>
              <a:rPr lang="en-US" altLang="x-none" dirty="0">
                <a:latin typeface="Arial" charset="0"/>
              </a:rPr>
              <a:t> + </a:t>
            </a:r>
            <a:r>
              <a:rPr lang="en-US" altLang="x-none" i="1" dirty="0">
                <a:latin typeface="Arial" charset="0"/>
              </a:rPr>
              <a:t>g</a:t>
            </a:r>
            <a:r>
              <a:rPr lang="en-US" altLang="x-none" baseline="-25000" dirty="0">
                <a:latin typeface="Arial" charset="0"/>
              </a:rPr>
              <a:t>1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dirty="0">
                <a:latin typeface="Arial" charset="0"/>
              </a:rPr>
              <a:t> + 1</a:t>
            </a:r>
          </a:p>
        </p:txBody>
      </p:sp>
      <p:sp>
        <p:nvSpPr>
          <p:cNvPr id="1363996" name="Rectangle 28">
            <a:extLst>
              <a:ext uri="{FF2B5EF4-FFF2-40B4-BE49-F238E27FC236}">
                <a16:creationId xmlns:a16="http://schemas.microsoft.com/office/drawing/2014/main" id="{9B430799-F237-4F65-9AB0-94B54499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2438400"/>
            <a:ext cx="41767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 dirty="0" err="1">
                <a:latin typeface="Arial" charset="0"/>
              </a:rPr>
              <a:t>i</a:t>
            </a:r>
            <a:r>
              <a:rPr lang="en-US" altLang="x-none" i="1" dirty="0">
                <a:latin typeface="Arial" charset="0"/>
              </a:rPr>
              <a:t>(x)</a:t>
            </a:r>
            <a:r>
              <a:rPr lang="en-US" altLang="x-none" dirty="0">
                <a:latin typeface="Arial" charset="0"/>
              </a:rPr>
              <a:t> = </a:t>
            </a:r>
            <a:r>
              <a:rPr lang="en-US" altLang="x-none" i="1" dirty="0">
                <a:latin typeface="Arial" charset="0"/>
              </a:rPr>
              <a:t>i</a:t>
            </a:r>
            <a:r>
              <a:rPr lang="en-US" altLang="x-none" i="1" baseline="-25000" dirty="0">
                <a:latin typeface="Arial" charset="0"/>
              </a:rPr>
              <a:t>k</a:t>
            </a:r>
            <a:r>
              <a:rPr lang="en-US" altLang="x-none" baseline="-25000" dirty="0">
                <a:latin typeface="Arial" charset="0"/>
              </a:rPr>
              <a:t>-1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i="1" baseline="30000" dirty="0">
                <a:latin typeface="Arial" charset="0"/>
              </a:rPr>
              <a:t>k</a:t>
            </a:r>
            <a:r>
              <a:rPr lang="en-US" altLang="x-none" baseline="30000" dirty="0">
                <a:latin typeface="Arial" charset="0"/>
              </a:rPr>
              <a:t>-1</a:t>
            </a:r>
            <a:r>
              <a:rPr lang="en-US" altLang="x-none" dirty="0">
                <a:latin typeface="Arial" charset="0"/>
              </a:rPr>
              <a:t> + </a:t>
            </a:r>
            <a:r>
              <a:rPr lang="en-US" altLang="x-none" i="1" dirty="0">
                <a:latin typeface="Arial" charset="0"/>
              </a:rPr>
              <a:t>i</a:t>
            </a:r>
            <a:r>
              <a:rPr lang="en-US" altLang="x-none" i="1" baseline="-25000" dirty="0">
                <a:latin typeface="Arial" charset="0"/>
              </a:rPr>
              <a:t>k</a:t>
            </a:r>
            <a:r>
              <a:rPr lang="en-US" altLang="x-none" baseline="-25000" dirty="0">
                <a:latin typeface="Arial" charset="0"/>
              </a:rPr>
              <a:t>-2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i="1" baseline="30000" dirty="0">
                <a:latin typeface="Arial" charset="0"/>
              </a:rPr>
              <a:t>k</a:t>
            </a:r>
            <a:r>
              <a:rPr lang="en-US" altLang="x-none" baseline="30000" dirty="0">
                <a:latin typeface="Arial" charset="0"/>
              </a:rPr>
              <a:t>-2</a:t>
            </a:r>
            <a:r>
              <a:rPr lang="en-US" altLang="x-none" dirty="0">
                <a:latin typeface="Arial" charset="0"/>
              </a:rPr>
              <a:t> + … + </a:t>
            </a:r>
            <a:r>
              <a:rPr lang="en-US" altLang="x-none" i="1" dirty="0">
                <a:latin typeface="Arial" charset="0"/>
              </a:rPr>
              <a:t>i</a:t>
            </a:r>
            <a:r>
              <a:rPr lang="en-US" altLang="x-none" baseline="-25000" dirty="0">
                <a:latin typeface="Arial" charset="0"/>
              </a:rPr>
              <a:t>2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baseline="30000" dirty="0">
                <a:latin typeface="Arial" charset="0"/>
              </a:rPr>
              <a:t>2</a:t>
            </a:r>
            <a:r>
              <a:rPr lang="en-US" altLang="x-none" dirty="0">
                <a:latin typeface="Arial" charset="0"/>
              </a:rPr>
              <a:t> + </a:t>
            </a:r>
            <a:r>
              <a:rPr lang="en-US" altLang="x-none" i="1" dirty="0">
                <a:latin typeface="Arial" charset="0"/>
              </a:rPr>
              <a:t>i</a:t>
            </a:r>
            <a:r>
              <a:rPr lang="en-US" altLang="x-none" baseline="-25000" dirty="0">
                <a:latin typeface="Arial" charset="0"/>
              </a:rPr>
              <a:t>1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dirty="0">
                <a:latin typeface="Arial" charset="0"/>
              </a:rPr>
              <a:t> + </a:t>
            </a:r>
            <a:r>
              <a:rPr lang="en-US" altLang="x-none" i="1" dirty="0">
                <a:latin typeface="Arial" charset="0"/>
              </a:rPr>
              <a:t>i</a:t>
            </a:r>
            <a:r>
              <a:rPr lang="en-US" altLang="x-none" baseline="-25000" dirty="0">
                <a:latin typeface="Arial" charset="0"/>
              </a:rPr>
              <a:t>0</a:t>
            </a:r>
            <a:endParaRPr lang="en-US" altLang="x-none" dirty="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95D51397-BE94-45B5-AE83-A36E1CE5D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138" y="88900"/>
            <a:ext cx="5276850" cy="765175"/>
          </a:xfrm>
        </p:spPr>
        <p:txBody>
          <a:bodyPr/>
          <a:lstStyle/>
          <a:p>
            <a:r>
              <a:rPr lang="en-US" altLang="en-US"/>
              <a:t>CRC Encoding Procedure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1E7ABAA-D6FC-4322-A3F5-74E552C618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92138" y="1085850"/>
            <a:ext cx="8123237" cy="1908175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000"/>
              <a:t>Multiply i(x) by n-k; (puts n-k zeros in (n-k) low order positions)</a:t>
            </a:r>
          </a:p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000"/>
              <a:t>Divide x</a:t>
            </a:r>
            <a:r>
              <a:rPr lang="en-US" altLang="en-US" sz="2000" baseline="30000"/>
              <a:t>n-k</a:t>
            </a:r>
            <a:r>
              <a:rPr lang="en-US" altLang="en-US" sz="2000"/>
              <a:t> i(x) by g(x), and get a remainder polynomial r(x) of at most degree n-k-1. The remainder is the </a:t>
            </a:r>
            <a:r>
              <a:rPr lang="en-US" altLang="en-US" sz="2000">
                <a:solidFill>
                  <a:srgbClr val="0000CC"/>
                </a:solidFill>
              </a:rPr>
              <a:t>CRC checkbits</a:t>
            </a:r>
            <a:r>
              <a:rPr lang="en-US" altLang="en-US" sz="2000"/>
              <a:t>; </a:t>
            </a:r>
          </a:p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endParaRPr lang="en-US" altLang="en-US" sz="2000"/>
          </a:p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endParaRPr lang="en-US" altLang="en-US" sz="2000"/>
          </a:p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000"/>
              <a:t>Add remainder r(x) to x</a:t>
            </a:r>
            <a:r>
              <a:rPr lang="en-US" altLang="en-US" sz="2000" baseline="30000"/>
              <a:t>n-k</a:t>
            </a:r>
            <a:r>
              <a:rPr lang="en-US" altLang="en-US" sz="2000"/>
              <a:t> i(x); (put check bits in the n-k lower-order positions). The resulted polynomial will be transmitted codeword </a:t>
            </a:r>
          </a:p>
        </p:txBody>
      </p:sp>
      <p:grpSp>
        <p:nvGrpSpPr>
          <p:cNvPr id="28675" name="Group 24">
            <a:extLst>
              <a:ext uri="{FF2B5EF4-FFF2-40B4-BE49-F238E27FC236}">
                <a16:creationId xmlns:a16="http://schemas.microsoft.com/office/drawing/2014/main" id="{4DA382E2-E1A4-4A5D-B68C-EC319E08FCF4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2162175"/>
            <a:ext cx="5033963" cy="968375"/>
            <a:chOff x="839" y="2659"/>
            <a:chExt cx="4227" cy="814"/>
          </a:xfrm>
        </p:grpSpPr>
        <p:sp>
          <p:nvSpPr>
            <p:cNvPr id="1363978" name="Text Box 10">
              <a:extLst>
                <a:ext uri="{FF2B5EF4-FFF2-40B4-BE49-F238E27FC236}">
                  <a16:creationId xmlns:a16="http://schemas.microsoft.com/office/drawing/2014/main" id="{F4AB5E65-AE40-4261-B57E-9ED6CE56A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935"/>
              <a:ext cx="126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i="1">
                  <a:latin typeface="Arial" charset="0"/>
                </a:rPr>
                <a:t>g(x)</a:t>
              </a:r>
              <a:r>
                <a:rPr lang="en-US" altLang="x-none">
                  <a:latin typeface="Arial" charset="0"/>
                </a:rPr>
                <a:t> ) </a:t>
              </a:r>
              <a:r>
                <a:rPr lang="en-US" altLang="x-none" i="1">
                  <a:latin typeface="Arial" charset="0"/>
                </a:rPr>
                <a:t>x</a:t>
              </a:r>
              <a:r>
                <a:rPr lang="en-US" altLang="x-none" i="1" baseline="30000">
                  <a:latin typeface="Arial" charset="0"/>
                </a:rPr>
                <a:t>n-k</a:t>
              </a:r>
              <a:r>
                <a:rPr lang="en-US" altLang="x-none" i="1">
                  <a:latin typeface="Arial" charset="0"/>
                </a:rPr>
                <a:t> i(x)</a:t>
              </a:r>
            </a:p>
          </p:txBody>
        </p:sp>
        <p:sp>
          <p:nvSpPr>
            <p:cNvPr id="1363979" name="Line 11">
              <a:extLst>
                <a:ext uri="{FF2B5EF4-FFF2-40B4-BE49-F238E27FC236}">
                  <a16:creationId xmlns:a16="http://schemas.microsoft.com/office/drawing/2014/main" id="{835946A1-7754-43CA-9DEE-D037A6601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8" y="2941"/>
              <a:ext cx="816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63980" name="Text Box 12">
              <a:extLst>
                <a:ext uri="{FF2B5EF4-FFF2-40B4-BE49-F238E27FC236}">
                  <a16:creationId xmlns:a16="http://schemas.microsoft.com/office/drawing/2014/main" id="{076A16A6-A51E-4661-BC3C-8987ED0E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2659"/>
              <a:ext cx="4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i="1">
                  <a:latin typeface="Arial" charset="0"/>
                </a:rPr>
                <a:t>q(x)</a:t>
              </a:r>
            </a:p>
          </p:txBody>
        </p:sp>
        <p:sp>
          <p:nvSpPr>
            <p:cNvPr id="1363981" name="Text Box 13">
              <a:extLst>
                <a:ext uri="{FF2B5EF4-FFF2-40B4-BE49-F238E27FC236}">
                  <a16:creationId xmlns:a16="http://schemas.microsoft.com/office/drawing/2014/main" id="{DCD64DDD-C3FD-4C97-BD5D-D0ABE9DFB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3163"/>
              <a:ext cx="44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i="1" dirty="0">
                  <a:solidFill>
                    <a:srgbClr val="0000CC"/>
                  </a:solidFill>
                  <a:latin typeface="Arial" charset="0"/>
                </a:rPr>
                <a:t>r(x)</a:t>
              </a:r>
            </a:p>
          </p:txBody>
        </p:sp>
        <p:sp>
          <p:nvSpPr>
            <p:cNvPr id="1363982" name="Text Box 14">
              <a:extLst>
                <a:ext uri="{FF2B5EF4-FFF2-40B4-BE49-F238E27FC236}">
                  <a16:creationId xmlns:a16="http://schemas.microsoft.com/office/drawing/2014/main" id="{BE5683ED-B6CA-443A-81E2-61FA8A3A2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2899"/>
              <a:ext cx="210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i="1" dirty="0" err="1">
                  <a:latin typeface="Arial" charset="0"/>
                </a:rPr>
                <a:t>x</a:t>
              </a:r>
              <a:r>
                <a:rPr lang="en-US" altLang="x-none" i="1" baseline="30000" dirty="0" err="1">
                  <a:latin typeface="Arial" charset="0"/>
                </a:rPr>
                <a:t>n-k</a:t>
              </a:r>
              <a:r>
                <a:rPr lang="en-US" altLang="x-none" i="1" dirty="0" err="1">
                  <a:latin typeface="Arial" charset="0"/>
                </a:rPr>
                <a:t>i</a:t>
              </a:r>
              <a:r>
                <a:rPr lang="en-US" altLang="x-none" i="1" dirty="0">
                  <a:latin typeface="Arial" charset="0"/>
                </a:rPr>
                <a:t>(x) = q(x)g(x) + </a:t>
              </a:r>
              <a:r>
                <a:rPr lang="en-US" altLang="x-none" i="1" dirty="0">
                  <a:solidFill>
                    <a:srgbClr val="0000CC"/>
                  </a:solidFill>
                  <a:latin typeface="Arial" charset="0"/>
                </a:rPr>
                <a:t>r(x)</a:t>
              </a:r>
            </a:p>
          </p:txBody>
        </p:sp>
      </p:grpSp>
      <p:sp>
        <p:nvSpPr>
          <p:cNvPr id="1363996" name="Rectangle 28">
            <a:extLst>
              <a:ext uri="{FF2B5EF4-FFF2-40B4-BE49-F238E27FC236}">
                <a16:creationId xmlns:a16="http://schemas.microsoft.com/office/drawing/2014/main" id="{3F231AD1-F4E8-4200-8BD7-C3FE9601E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937000"/>
            <a:ext cx="21209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 dirty="0">
                <a:latin typeface="Arial" charset="0"/>
              </a:rPr>
              <a:t>b(x)</a:t>
            </a:r>
            <a:r>
              <a:rPr lang="en-US" altLang="x-none" dirty="0">
                <a:latin typeface="Arial" charset="0"/>
              </a:rPr>
              <a:t> = </a:t>
            </a:r>
            <a:r>
              <a:rPr lang="en-US" altLang="x-none" i="1" dirty="0" err="1">
                <a:latin typeface="Arial" charset="0"/>
              </a:rPr>
              <a:t>x</a:t>
            </a:r>
            <a:r>
              <a:rPr lang="en-US" altLang="x-none" i="1" baseline="30000" dirty="0" err="1">
                <a:latin typeface="Arial" charset="0"/>
              </a:rPr>
              <a:t>n</a:t>
            </a:r>
            <a:r>
              <a:rPr lang="en-US" altLang="x-none" i="1" baseline="30000" dirty="0">
                <a:latin typeface="Arial" charset="0"/>
              </a:rPr>
              <a:t>-k</a:t>
            </a:r>
            <a:r>
              <a:rPr lang="en-US" altLang="x-none" dirty="0">
                <a:latin typeface="Arial" charset="0"/>
              </a:rPr>
              <a:t> </a:t>
            </a:r>
            <a:r>
              <a:rPr lang="en-US" altLang="x-none" i="1" dirty="0" err="1">
                <a:latin typeface="Arial" charset="0"/>
              </a:rPr>
              <a:t>i</a:t>
            </a:r>
            <a:r>
              <a:rPr lang="en-US" altLang="x-none" i="1" dirty="0">
                <a:latin typeface="Arial" charset="0"/>
              </a:rPr>
              <a:t>(x)</a:t>
            </a:r>
            <a:r>
              <a:rPr lang="en-US" altLang="x-none" dirty="0">
                <a:latin typeface="Arial" charset="0"/>
              </a:rPr>
              <a:t> + r(x)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519" name="Rectangle 63">
            <a:extLst>
              <a:ext uri="{FF2B5EF4-FFF2-40B4-BE49-F238E27FC236}">
                <a16:creationId xmlns:a16="http://schemas.microsoft.com/office/drawing/2014/main" id="{884268EA-EC79-4B9A-AA52-807FE867E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6363" y="242888"/>
            <a:ext cx="5354637" cy="765175"/>
          </a:xfrm>
        </p:spPr>
        <p:txBody>
          <a:bodyPr/>
          <a:lstStyle/>
          <a:p>
            <a:pPr>
              <a:defRPr/>
            </a:pPr>
            <a:r>
              <a:rPr lang="en-US" altLang="x-none" sz="2625"/>
              <a:t>CRC Polynomial </a:t>
            </a:r>
            <a:r>
              <a:rPr lang="en-US" altLang="x-none" sz="2625" dirty="0"/>
              <a:t>example: </a:t>
            </a:r>
            <a:br>
              <a:rPr lang="en-US" altLang="x-none" sz="2625" dirty="0"/>
            </a:br>
            <a:r>
              <a:rPr lang="en-US" altLang="x-none" sz="2625" i="1" dirty="0"/>
              <a:t>k </a:t>
            </a:r>
            <a:r>
              <a:rPr lang="en-US" altLang="x-none" sz="2625" dirty="0"/>
              <a:t>= 4, </a:t>
            </a:r>
            <a:r>
              <a:rPr lang="en-US" altLang="x-none" sz="2625" i="1" dirty="0"/>
              <a:t>n–k </a:t>
            </a:r>
            <a:r>
              <a:rPr lang="en-US" altLang="x-none" sz="2625" dirty="0"/>
              <a:t>= 3</a:t>
            </a:r>
          </a:p>
        </p:txBody>
      </p:sp>
      <p:sp>
        <p:nvSpPr>
          <p:cNvPr id="29698" name="Rectangle 46">
            <a:extLst>
              <a:ext uri="{FF2B5EF4-FFF2-40B4-BE49-F238E27FC236}">
                <a16:creationId xmlns:a16="http://schemas.microsoft.com/office/drawing/2014/main" id="{DE95474D-D90C-4F15-A5B5-C335307D27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71813" y="1646238"/>
            <a:ext cx="4749800" cy="12715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/>
          <a:p>
            <a:pPr>
              <a:spcBef>
                <a:spcPts val="9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Generator polynomial:  </a:t>
            </a:r>
            <a:r>
              <a:rPr lang="en-US" altLang="en-US" sz="1800" i="1"/>
              <a:t>g(x)= x</a:t>
            </a:r>
            <a:r>
              <a:rPr lang="en-US" altLang="en-US" sz="1800" i="1" baseline="30000"/>
              <a:t>3 </a:t>
            </a:r>
            <a:r>
              <a:rPr lang="en-US" altLang="en-US" sz="1800" i="1"/>
              <a:t>+ x + </a:t>
            </a:r>
            <a:r>
              <a:rPr lang="en-US" altLang="en-US" sz="1800"/>
              <a:t>1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Information: (1,1,0,0)            </a:t>
            </a:r>
            <a:r>
              <a:rPr lang="en-US" altLang="en-US" sz="1800" i="1"/>
              <a:t>i(x) = x</a:t>
            </a:r>
            <a:r>
              <a:rPr lang="en-US" altLang="en-US" sz="1800" i="1" baseline="30000"/>
              <a:t>3</a:t>
            </a:r>
            <a:r>
              <a:rPr lang="en-US" altLang="en-US" sz="1800" i="1"/>
              <a:t> + x</a:t>
            </a:r>
            <a:r>
              <a:rPr lang="en-US" altLang="en-US" sz="1800" i="1" baseline="30000"/>
              <a:t>2</a:t>
            </a:r>
            <a:endParaRPr lang="en-US" altLang="en-US" sz="1800"/>
          </a:p>
          <a:p>
            <a:pPr>
              <a:spcBef>
                <a:spcPts val="9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Encoding dividend:    </a:t>
            </a:r>
            <a:r>
              <a:rPr lang="en-US" altLang="en-US" sz="1800" i="1"/>
              <a:t>x</a:t>
            </a:r>
            <a:r>
              <a:rPr lang="en-US" altLang="en-US" sz="1800" i="1" baseline="30000"/>
              <a:t>3</a:t>
            </a:r>
            <a:r>
              <a:rPr lang="en-US" altLang="en-US" sz="1800" i="1"/>
              <a:t>i(x) = x</a:t>
            </a:r>
            <a:r>
              <a:rPr lang="en-US" altLang="en-US" sz="1800" i="1" baseline="30000"/>
              <a:t>6</a:t>
            </a:r>
            <a:r>
              <a:rPr lang="en-US" altLang="en-US" sz="1800" i="1"/>
              <a:t> + x</a:t>
            </a:r>
            <a:r>
              <a:rPr lang="en-US" altLang="en-US" sz="1800" i="1" baseline="30000"/>
              <a:t>5</a:t>
            </a:r>
            <a:r>
              <a:rPr lang="en-US" altLang="en-US" sz="1800"/>
              <a:t>                                                </a:t>
            </a:r>
          </a:p>
        </p:txBody>
      </p:sp>
      <p:grpSp>
        <p:nvGrpSpPr>
          <p:cNvPr id="29699" name="Group 12">
            <a:extLst>
              <a:ext uri="{FF2B5EF4-FFF2-40B4-BE49-F238E27FC236}">
                <a16:creationId xmlns:a16="http://schemas.microsoft.com/office/drawing/2014/main" id="{29715439-A402-4F15-B0BF-4FC0CB54390C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EDB2369-228B-4F50-A0A6-702E9A5AD012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4559CEA-3979-4C4E-AAB1-BA40A351AEC8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95" name="Text Box 39">
            <a:extLst>
              <a:ext uri="{FF2B5EF4-FFF2-40B4-BE49-F238E27FC236}">
                <a16:creationId xmlns:a16="http://schemas.microsoft.com/office/drawing/2014/main" id="{3F18D92B-DA95-4B57-BB4A-B597164A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3192463"/>
            <a:ext cx="472916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Transmitted </a:t>
            </a:r>
            <a:r>
              <a:rPr lang="en-US" altLang="x-none" dirty="0" err="1">
                <a:latin typeface="Arial" charset="0"/>
              </a:rPr>
              <a:t>codeword</a:t>
            </a:r>
            <a:r>
              <a:rPr lang="en-US" altLang="x-none" dirty="0">
                <a:latin typeface="Arial" charset="0"/>
              </a:rPr>
              <a:t>:</a:t>
            </a:r>
          </a:p>
          <a:p>
            <a:pPr lvl="3">
              <a:defRPr/>
            </a:pPr>
            <a:r>
              <a:rPr lang="en-US" altLang="x-none" i="1" dirty="0">
                <a:latin typeface="Arial" charset="0"/>
              </a:rPr>
              <a:t>b(x) = x</a:t>
            </a:r>
            <a:r>
              <a:rPr lang="en-US" altLang="x-none" i="1" baseline="30000" dirty="0">
                <a:latin typeface="Arial" charset="0"/>
              </a:rPr>
              <a:t>6</a:t>
            </a:r>
            <a:r>
              <a:rPr lang="en-US" altLang="x-none" i="1" dirty="0">
                <a:latin typeface="Arial" charset="0"/>
              </a:rPr>
              <a:t> + x</a:t>
            </a:r>
            <a:r>
              <a:rPr lang="en-US" altLang="x-none" i="1" baseline="30000" dirty="0">
                <a:latin typeface="Arial" charset="0"/>
              </a:rPr>
              <a:t>5 </a:t>
            </a:r>
            <a:r>
              <a:rPr lang="en-US" altLang="x-none" i="1" dirty="0">
                <a:latin typeface="Arial" charset="0"/>
              </a:rPr>
              <a:t>+ x</a:t>
            </a:r>
          </a:p>
          <a:p>
            <a:pPr lvl="3">
              <a:defRPr/>
            </a:pPr>
            <a:r>
              <a:rPr lang="en-US" altLang="x-none" i="1" u="sng" dirty="0">
                <a:latin typeface="Arial" charset="0"/>
              </a:rPr>
              <a:t>b</a:t>
            </a:r>
            <a:r>
              <a:rPr lang="en-US" altLang="x-none" i="1" dirty="0">
                <a:latin typeface="Arial" charset="0"/>
              </a:rPr>
              <a:t> </a:t>
            </a:r>
            <a:r>
              <a:rPr lang="en-US" altLang="x-none" dirty="0">
                <a:latin typeface="Arial" charset="0"/>
              </a:rPr>
              <a:t>= (1,1,0,0,0,1,0)</a:t>
            </a:r>
          </a:p>
        </p:txBody>
      </p:sp>
      <p:sp>
        <p:nvSpPr>
          <p:cNvPr id="915478" name="Line 22">
            <a:extLst>
              <a:ext uri="{FF2B5EF4-FFF2-40B4-BE49-F238E27FC236}">
                <a16:creationId xmlns:a16="http://schemas.microsoft.com/office/drawing/2014/main" id="{20C59E27-40BE-4CFC-A590-4C24E9741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698875"/>
            <a:ext cx="3619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FB8855FE-659D-4E6A-A059-225FAA55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1555750"/>
            <a:ext cx="654050" cy="222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CE07DCE3-A5BD-40EF-A769-01621FEF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2157413"/>
            <a:ext cx="638175" cy="231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60" name="Rectangle 4">
            <a:extLst>
              <a:ext uri="{FF2B5EF4-FFF2-40B4-BE49-F238E27FC236}">
                <a16:creationId xmlns:a16="http://schemas.microsoft.com/office/drawing/2014/main" id="{81057817-2448-4F28-9C74-EC3A6225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725738"/>
            <a:ext cx="614362" cy="230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61" name="Rectangle 5">
            <a:extLst>
              <a:ext uri="{FF2B5EF4-FFF2-40B4-BE49-F238E27FC236}">
                <a16:creationId xmlns:a16="http://schemas.microsoft.com/office/drawing/2014/main" id="{8458A1CF-0740-4158-A9D2-BD12C5E08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1050925"/>
            <a:ext cx="1208088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66" name="Rectangle 10">
            <a:extLst>
              <a:ext uri="{FF2B5EF4-FFF2-40B4-BE49-F238E27FC236}">
                <a16:creationId xmlns:a16="http://schemas.microsoft.com/office/drawing/2014/main" id="{F279079A-F472-48A5-80ED-F4141FDF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973138"/>
            <a:ext cx="213995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Geneva" charset="0"/>
              </a:rPr>
              <a:t>1011 ) 1100000</a:t>
            </a:r>
            <a:r>
              <a:rPr lang="en-US" altLang="x-none" baseline="30000">
                <a:latin typeface="Geneva" charset="0"/>
              </a:rPr>
              <a:t> </a:t>
            </a:r>
          </a:p>
        </p:txBody>
      </p:sp>
      <p:sp>
        <p:nvSpPr>
          <p:cNvPr id="915467" name="Line 11">
            <a:extLst>
              <a:ext uri="{FF2B5EF4-FFF2-40B4-BE49-F238E27FC236}">
                <a16:creationId xmlns:a16="http://schemas.microsoft.com/office/drawing/2014/main" id="{1AC729FB-319D-46D7-BAC9-5C6FAF1A8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1014413"/>
            <a:ext cx="121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68" name="Rectangle 12">
            <a:extLst>
              <a:ext uri="{FF2B5EF4-FFF2-40B4-BE49-F238E27FC236}">
                <a16:creationId xmlns:a16="http://schemas.microsoft.com/office/drawing/2014/main" id="{55FD9792-C593-4C20-90EC-5BF7834C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706438"/>
            <a:ext cx="7524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Geneva" charset="0"/>
              </a:rPr>
              <a:t>1110</a:t>
            </a:r>
          </a:p>
        </p:txBody>
      </p:sp>
      <p:sp>
        <p:nvSpPr>
          <p:cNvPr id="915469" name="Rectangle 13">
            <a:extLst>
              <a:ext uri="{FF2B5EF4-FFF2-40B4-BE49-F238E27FC236}">
                <a16:creationId xmlns:a16="http://schemas.microsoft.com/office/drawing/2014/main" id="{74D8C9CA-BB3F-4942-8774-B4ECBF78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1193800"/>
            <a:ext cx="7524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Geneva" charset="0"/>
              </a:rPr>
              <a:t>1011</a:t>
            </a:r>
            <a:endParaRPr lang="en-US" altLang="x-none" baseline="30000" dirty="0">
              <a:latin typeface="Geneva" charset="0"/>
            </a:endParaRPr>
          </a:p>
        </p:txBody>
      </p:sp>
      <p:sp>
        <p:nvSpPr>
          <p:cNvPr id="915470" name="Line 14">
            <a:extLst>
              <a:ext uri="{FF2B5EF4-FFF2-40B4-BE49-F238E27FC236}">
                <a16:creationId xmlns:a16="http://schemas.microsoft.com/office/drawing/2014/main" id="{F69544DE-EFAA-47A3-A25C-DA72348A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5025" y="1466850"/>
            <a:ext cx="690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71" name="Rectangle 15">
            <a:extLst>
              <a:ext uri="{FF2B5EF4-FFF2-40B4-BE49-F238E27FC236}">
                <a16:creationId xmlns:a16="http://schemas.microsoft.com/office/drawing/2014/main" id="{146A9B5F-FEA1-4B71-928E-A63116DC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1516063"/>
            <a:ext cx="7524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Geneva" charset="0"/>
              </a:rPr>
              <a:t>1110</a:t>
            </a:r>
            <a:endParaRPr lang="en-US" altLang="x-none" baseline="30000">
              <a:latin typeface="Geneva" charset="0"/>
            </a:endParaRPr>
          </a:p>
        </p:txBody>
      </p:sp>
      <p:sp>
        <p:nvSpPr>
          <p:cNvPr id="915472" name="Rectangle 16">
            <a:extLst>
              <a:ext uri="{FF2B5EF4-FFF2-40B4-BE49-F238E27FC236}">
                <a16:creationId xmlns:a16="http://schemas.microsoft.com/office/drawing/2014/main" id="{8DF91E39-AD5E-4F5E-82E4-2D6C9EB2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1773238"/>
            <a:ext cx="7524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Geneva" charset="0"/>
              </a:rPr>
              <a:t>1011</a:t>
            </a:r>
            <a:endParaRPr lang="en-US" altLang="x-none" baseline="30000">
              <a:latin typeface="Geneva" charset="0"/>
            </a:endParaRPr>
          </a:p>
        </p:txBody>
      </p:sp>
      <p:sp>
        <p:nvSpPr>
          <p:cNvPr id="915473" name="Line 17">
            <a:extLst>
              <a:ext uri="{FF2B5EF4-FFF2-40B4-BE49-F238E27FC236}">
                <a16:creationId xmlns:a16="http://schemas.microsoft.com/office/drawing/2014/main" id="{B1D902A9-67D8-4F94-AA40-D98512036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205740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74" name="Rectangle 18">
            <a:extLst>
              <a:ext uri="{FF2B5EF4-FFF2-40B4-BE49-F238E27FC236}">
                <a16:creationId xmlns:a16="http://schemas.microsoft.com/office/drawing/2014/main" id="{D223271E-BF05-4CEF-9739-20982D5E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2097088"/>
            <a:ext cx="7524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Geneva" charset="0"/>
              </a:rPr>
              <a:t>1010</a:t>
            </a:r>
            <a:endParaRPr lang="en-US" altLang="x-none" baseline="30000">
              <a:latin typeface="Geneva" charset="0"/>
            </a:endParaRPr>
          </a:p>
        </p:txBody>
      </p:sp>
      <p:sp>
        <p:nvSpPr>
          <p:cNvPr id="915475" name="Rectangle 19">
            <a:extLst>
              <a:ext uri="{FF2B5EF4-FFF2-40B4-BE49-F238E27FC236}">
                <a16:creationId xmlns:a16="http://schemas.microsoft.com/office/drawing/2014/main" id="{332916F9-7AC3-4D7E-A9D3-6ACF71D3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2384425"/>
            <a:ext cx="7524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Geneva" charset="0"/>
              </a:rPr>
              <a:t>1011</a:t>
            </a:r>
          </a:p>
        </p:txBody>
      </p:sp>
      <p:sp>
        <p:nvSpPr>
          <p:cNvPr id="915476" name="Line 20">
            <a:extLst>
              <a:ext uri="{FF2B5EF4-FFF2-40B4-BE49-F238E27FC236}">
                <a16:creationId xmlns:a16="http://schemas.microsoft.com/office/drawing/2014/main" id="{4A24BED3-4F02-4A16-A443-0B60C4A13B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9513" y="2676525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77" name="Rectangle 21">
            <a:extLst>
              <a:ext uri="{FF2B5EF4-FFF2-40B4-BE49-F238E27FC236}">
                <a16:creationId xmlns:a16="http://schemas.microsoft.com/office/drawing/2014/main" id="{D8FBD12C-39D3-45E8-BB20-7256E340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2697163"/>
            <a:ext cx="5984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Geneva" charset="0"/>
              </a:rPr>
              <a:t>010</a:t>
            </a:r>
          </a:p>
        </p:txBody>
      </p:sp>
      <p:sp>
        <p:nvSpPr>
          <p:cNvPr id="915462" name="Rectangle 6">
            <a:extLst>
              <a:ext uri="{FF2B5EF4-FFF2-40B4-BE49-F238E27FC236}">
                <a16:creationId xmlns:a16="http://schemas.microsoft.com/office/drawing/2014/main" id="{719BBA45-0F15-44F6-AF0D-1118D09A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2763838"/>
            <a:ext cx="450850" cy="220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63" name="Rectangle 7">
            <a:extLst>
              <a:ext uri="{FF2B5EF4-FFF2-40B4-BE49-F238E27FC236}">
                <a16:creationId xmlns:a16="http://schemas.microsoft.com/office/drawing/2014/main" id="{6F6DCEF7-A34B-4903-878F-E2842A8AA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2117725"/>
            <a:ext cx="1236663" cy="236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64" name="Rectangle 8">
            <a:extLst>
              <a:ext uri="{FF2B5EF4-FFF2-40B4-BE49-F238E27FC236}">
                <a16:creationId xmlns:a16="http://schemas.microsoft.com/office/drawing/2014/main" id="{82369315-6CD6-4BEB-8899-953742D8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1550988"/>
            <a:ext cx="1108075" cy="26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65" name="Rectangle 9">
            <a:extLst>
              <a:ext uri="{FF2B5EF4-FFF2-40B4-BE49-F238E27FC236}">
                <a16:creationId xmlns:a16="http://schemas.microsoft.com/office/drawing/2014/main" id="{15CE0CD8-37AC-485A-9D6F-5FF48324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49325"/>
            <a:ext cx="865188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80" name="Rectangle 24">
            <a:extLst>
              <a:ext uri="{FF2B5EF4-FFF2-40B4-BE49-F238E27FC236}">
                <a16:creationId xmlns:a16="http://schemas.microsoft.com/office/drawing/2014/main" id="{5BEC9560-B368-48C4-9909-18A98A08D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912813"/>
            <a:ext cx="20415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 dirty="0">
                <a:latin typeface="Arial" charset="0"/>
              </a:rPr>
              <a:t> x</a:t>
            </a:r>
            <a:r>
              <a:rPr lang="en-US" altLang="x-none" i="1" baseline="30000" dirty="0">
                <a:latin typeface="Arial" charset="0"/>
              </a:rPr>
              <a:t>3 </a:t>
            </a:r>
            <a:r>
              <a:rPr lang="en-US" altLang="x-none" i="1" dirty="0">
                <a:latin typeface="Arial" charset="0"/>
              </a:rPr>
              <a:t>+ x</a:t>
            </a:r>
            <a:r>
              <a:rPr lang="en-US" altLang="x-none" i="1" baseline="30000" dirty="0">
                <a:latin typeface="Arial" charset="0"/>
              </a:rPr>
              <a:t> </a:t>
            </a:r>
            <a:r>
              <a:rPr lang="en-US" altLang="x-none" i="1" dirty="0">
                <a:latin typeface="Arial" charset="0"/>
              </a:rPr>
              <a:t>+ </a:t>
            </a:r>
            <a:r>
              <a:rPr lang="en-US" altLang="x-none" dirty="0">
                <a:latin typeface="Arial" charset="0"/>
              </a:rPr>
              <a:t>1</a:t>
            </a:r>
            <a:r>
              <a:rPr lang="en-US" altLang="x-none" i="1" dirty="0">
                <a:latin typeface="Arial" charset="0"/>
              </a:rPr>
              <a:t> ) x</a:t>
            </a:r>
            <a:r>
              <a:rPr lang="en-US" altLang="x-none" i="1" baseline="30000" dirty="0">
                <a:latin typeface="Arial" charset="0"/>
              </a:rPr>
              <a:t>6 </a:t>
            </a:r>
            <a:r>
              <a:rPr lang="en-US" altLang="x-none" i="1" dirty="0">
                <a:latin typeface="Arial" charset="0"/>
              </a:rPr>
              <a:t>+ x</a:t>
            </a:r>
            <a:r>
              <a:rPr lang="en-US" altLang="x-none" i="1" baseline="30000" dirty="0">
                <a:latin typeface="Arial" charset="0"/>
              </a:rPr>
              <a:t>5</a:t>
            </a:r>
          </a:p>
        </p:txBody>
      </p:sp>
      <p:sp>
        <p:nvSpPr>
          <p:cNvPr id="915481" name="Line 25">
            <a:extLst>
              <a:ext uri="{FF2B5EF4-FFF2-40B4-BE49-F238E27FC236}">
                <a16:creationId xmlns:a16="http://schemas.microsoft.com/office/drawing/2014/main" id="{43B3EF45-56CF-4C5D-B2FA-C40CEE643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0" y="962025"/>
            <a:ext cx="2219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82" name="Rectangle 26">
            <a:extLst>
              <a:ext uri="{FF2B5EF4-FFF2-40B4-BE49-F238E27FC236}">
                <a16:creationId xmlns:a16="http://schemas.microsoft.com/office/drawing/2014/main" id="{A2661D08-AAC6-4FEC-9D25-95961A471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617538"/>
            <a:ext cx="11382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i="1" baseline="30000" dirty="0">
                <a:latin typeface="Arial" charset="0"/>
              </a:rPr>
              <a:t>3 </a:t>
            </a:r>
            <a:r>
              <a:rPr lang="en-US" altLang="x-none" i="1" dirty="0">
                <a:latin typeface="Arial" charset="0"/>
              </a:rPr>
              <a:t>+ x</a:t>
            </a:r>
            <a:r>
              <a:rPr lang="en-US" altLang="x-none" i="1" baseline="30000" dirty="0">
                <a:latin typeface="Arial" charset="0"/>
              </a:rPr>
              <a:t>2 </a:t>
            </a:r>
            <a:r>
              <a:rPr lang="en-US" altLang="x-none" i="1" dirty="0">
                <a:latin typeface="Arial" charset="0"/>
              </a:rPr>
              <a:t>+ x</a:t>
            </a:r>
          </a:p>
        </p:txBody>
      </p:sp>
      <p:sp>
        <p:nvSpPr>
          <p:cNvPr id="915483" name="Rectangle 27">
            <a:extLst>
              <a:ext uri="{FF2B5EF4-FFF2-40B4-BE49-F238E27FC236}">
                <a16:creationId xmlns:a16="http://schemas.microsoft.com/office/drawing/2014/main" id="{B1E506BD-9209-42DE-BA8F-8E17AE96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1160463"/>
            <a:ext cx="167163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i="1" baseline="30000" dirty="0">
                <a:latin typeface="Arial" charset="0"/>
              </a:rPr>
              <a:t>6 </a:t>
            </a:r>
            <a:r>
              <a:rPr lang="en-US" altLang="x-none" i="1" dirty="0">
                <a:latin typeface="Arial" charset="0"/>
              </a:rPr>
              <a:t>+        x</a:t>
            </a:r>
            <a:r>
              <a:rPr lang="en-US" altLang="x-none" i="1" baseline="30000" dirty="0">
                <a:latin typeface="Arial" charset="0"/>
              </a:rPr>
              <a:t>4 </a:t>
            </a:r>
            <a:r>
              <a:rPr lang="en-US" altLang="x-none" i="1" dirty="0">
                <a:latin typeface="Arial" charset="0"/>
              </a:rPr>
              <a:t>+ x</a:t>
            </a:r>
            <a:r>
              <a:rPr lang="en-US" altLang="x-none" i="1" baseline="30000" dirty="0">
                <a:latin typeface="Arial" charset="0"/>
              </a:rPr>
              <a:t>3</a:t>
            </a:r>
          </a:p>
        </p:txBody>
      </p:sp>
      <p:sp>
        <p:nvSpPr>
          <p:cNvPr id="915484" name="Line 28">
            <a:extLst>
              <a:ext uri="{FF2B5EF4-FFF2-40B4-BE49-F238E27FC236}">
                <a16:creationId xmlns:a16="http://schemas.microsoft.com/office/drawing/2014/main" id="{30F0E91C-AA48-4C70-A557-17B8A100A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14541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85" name="Rectangle 29">
            <a:extLst>
              <a:ext uri="{FF2B5EF4-FFF2-40B4-BE49-F238E27FC236}">
                <a16:creationId xmlns:a16="http://schemas.microsoft.com/office/drawing/2014/main" id="{CE270BA3-EE25-4BA6-8510-77FFBD28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1522413"/>
            <a:ext cx="12223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x</a:t>
            </a:r>
            <a:r>
              <a:rPr lang="en-US" altLang="x-none" i="1" baseline="30000">
                <a:latin typeface="Arial" charset="0"/>
              </a:rPr>
              <a:t>5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4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3</a:t>
            </a:r>
          </a:p>
        </p:txBody>
      </p:sp>
      <p:sp>
        <p:nvSpPr>
          <p:cNvPr id="915486" name="Rectangle 30">
            <a:extLst>
              <a:ext uri="{FF2B5EF4-FFF2-40B4-BE49-F238E27FC236}">
                <a16:creationId xmlns:a16="http://schemas.microsoft.com/office/drawing/2014/main" id="{B0DABEA4-B535-45F4-8AF4-F3FD4255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1779588"/>
            <a:ext cx="167163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x</a:t>
            </a:r>
            <a:r>
              <a:rPr lang="en-US" altLang="x-none" i="1" baseline="30000">
                <a:latin typeface="Arial" charset="0"/>
              </a:rPr>
              <a:t>5 </a:t>
            </a:r>
            <a:r>
              <a:rPr lang="en-US" altLang="x-none" i="1">
                <a:latin typeface="Arial" charset="0"/>
              </a:rPr>
              <a:t>+        x</a:t>
            </a:r>
            <a:r>
              <a:rPr lang="en-US" altLang="x-none" i="1" baseline="30000">
                <a:latin typeface="Arial" charset="0"/>
              </a:rPr>
              <a:t>3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2</a:t>
            </a:r>
          </a:p>
        </p:txBody>
      </p:sp>
      <p:sp>
        <p:nvSpPr>
          <p:cNvPr id="915487" name="Line 31">
            <a:extLst>
              <a:ext uri="{FF2B5EF4-FFF2-40B4-BE49-F238E27FC236}">
                <a16:creationId xmlns:a16="http://schemas.microsoft.com/office/drawing/2014/main" id="{6B988544-470F-4A93-9FD3-C1C81977F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20447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88" name="Rectangle 32">
            <a:extLst>
              <a:ext uri="{FF2B5EF4-FFF2-40B4-BE49-F238E27FC236}">
                <a16:creationId xmlns:a16="http://schemas.microsoft.com/office/drawing/2014/main" id="{7CF7452C-E2B2-4AA3-98D2-6B6218A4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2097088"/>
            <a:ext cx="12287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x</a:t>
            </a:r>
            <a:r>
              <a:rPr lang="en-US" altLang="x-none" i="1" baseline="30000">
                <a:latin typeface="Arial" charset="0"/>
              </a:rPr>
              <a:t>4 </a:t>
            </a:r>
            <a:r>
              <a:rPr lang="en-US" altLang="x-none" i="1">
                <a:latin typeface="Arial" charset="0"/>
              </a:rPr>
              <a:t>+        x</a:t>
            </a:r>
            <a:r>
              <a:rPr lang="en-US" altLang="x-none" i="1" baseline="30000">
                <a:latin typeface="Arial" charset="0"/>
              </a:rPr>
              <a:t>2</a:t>
            </a:r>
          </a:p>
        </p:txBody>
      </p:sp>
      <p:sp>
        <p:nvSpPr>
          <p:cNvPr id="915489" name="Rectangle 33">
            <a:extLst>
              <a:ext uri="{FF2B5EF4-FFF2-40B4-BE49-F238E27FC236}">
                <a16:creationId xmlns:a16="http://schemas.microsoft.com/office/drawing/2014/main" id="{009E9B69-79B4-4A73-A8C8-576619D9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362200"/>
            <a:ext cx="15859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x</a:t>
            </a:r>
            <a:r>
              <a:rPr lang="en-US" altLang="x-none" i="1" baseline="30000">
                <a:latin typeface="Arial" charset="0"/>
              </a:rPr>
              <a:t>4 </a:t>
            </a:r>
            <a:r>
              <a:rPr lang="en-US" altLang="x-none" i="1">
                <a:latin typeface="Arial" charset="0"/>
              </a:rPr>
              <a:t>+        x</a:t>
            </a:r>
            <a:r>
              <a:rPr lang="en-US" altLang="x-none" i="1" baseline="30000">
                <a:latin typeface="Arial" charset="0"/>
              </a:rPr>
              <a:t>2 </a:t>
            </a:r>
            <a:r>
              <a:rPr lang="en-US" altLang="x-none" i="1">
                <a:latin typeface="Arial" charset="0"/>
              </a:rPr>
              <a:t>+ x</a:t>
            </a:r>
          </a:p>
        </p:txBody>
      </p:sp>
      <p:sp>
        <p:nvSpPr>
          <p:cNvPr id="915490" name="Line 34">
            <a:extLst>
              <a:ext uri="{FF2B5EF4-FFF2-40B4-BE49-F238E27FC236}">
                <a16:creationId xmlns:a16="http://schemas.microsoft.com/office/drawing/2014/main" id="{89AF2AB8-8133-443A-AB5F-0A5F8EACF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6438" y="264477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15491" name="Rectangle 35">
            <a:extLst>
              <a:ext uri="{FF2B5EF4-FFF2-40B4-BE49-F238E27FC236}">
                <a16:creationId xmlns:a16="http://schemas.microsoft.com/office/drawing/2014/main" id="{44F877B6-E23A-4594-83CB-34636C0B92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75113" y="2728913"/>
            <a:ext cx="8286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 dirty="0">
                <a:latin typeface="Geneva" charset="0"/>
              </a:rPr>
              <a:t>x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4F260F8C-3BB7-4696-BC69-38D44215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2994025"/>
            <a:ext cx="25082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solidFill>
                  <a:srgbClr val="0000CC"/>
                </a:solidFill>
                <a:latin typeface="Arial" charset="0"/>
              </a:rPr>
              <a:t>Remainder (check bits)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A5AA5FA-0D7C-48B2-A72C-29B0894F0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92075"/>
            <a:ext cx="73596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31746" name="Rectangle 4">
            <a:extLst>
              <a:ext uri="{FF2B5EF4-FFF2-40B4-BE49-F238E27FC236}">
                <a16:creationId xmlns:a16="http://schemas.microsoft.com/office/drawing/2014/main" id="{61F2A921-46FD-4BC3-9BE3-DCFBBCB34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085850"/>
            <a:ext cx="7108825" cy="1949450"/>
          </a:xfrm>
        </p:spPr>
        <p:txBody>
          <a:bodyPr/>
          <a:lstStyle/>
          <a:p>
            <a:pPr marL="371475" lvl="1" indent="-371475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Binary polynomial code and binary arithmetic are key to CRC encoding and checkbits calculation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4667477-B3C7-4040-8F90-5E9639CE6A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01.04.03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82288FBD-E4E5-4980-95BB-ABEA86067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4CDE489E-4B47-470E-9A56-DAA178AEB5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CRC Capability; Internet Checksum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2312385-8D17-4DCC-A757-A39ACB3CE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2075" y="87313"/>
            <a:ext cx="5103813" cy="765175"/>
          </a:xfrm>
        </p:spPr>
        <p:txBody>
          <a:bodyPr/>
          <a:lstStyle/>
          <a:p>
            <a:r>
              <a:rPr lang="en-US" altLang="en-US"/>
              <a:t>CRC Encoding - Recab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337E945-00E1-4187-8C90-8C22256B10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11438" y="1008063"/>
            <a:ext cx="6064250" cy="2833687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000"/>
              <a:t>Multiply i(x) by n-k; (puts n-k zeros in (n-k) low order positions)</a:t>
            </a:r>
          </a:p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000"/>
              <a:t>Divide x</a:t>
            </a:r>
            <a:r>
              <a:rPr lang="en-US" altLang="en-US" sz="2000" baseline="30000"/>
              <a:t>n-k</a:t>
            </a:r>
            <a:r>
              <a:rPr lang="en-US" altLang="en-US" sz="2000"/>
              <a:t> i(x) by g(x), and get a remainder polynomial r(x) of at most degree n-k-1. The remainder is the </a:t>
            </a:r>
            <a:r>
              <a:rPr lang="en-US" altLang="en-US" sz="2000">
                <a:solidFill>
                  <a:srgbClr val="0000CC"/>
                </a:solidFill>
              </a:rPr>
              <a:t>CRC checkbits</a:t>
            </a:r>
            <a:r>
              <a:rPr lang="en-US" altLang="en-US" sz="2000"/>
              <a:t>; </a:t>
            </a:r>
          </a:p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000"/>
              <a:t>Add remainder r(x) to x</a:t>
            </a:r>
            <a:r>
              <a:rPr lang="en-US" altLang="en-US" sz="2000" baseline="30000"/>
              <a:t>n-k</a:t>
            </a:r>
            <a:r>
              <a:rPr lang="en-US" altLang="en-US" sz="2000"/>
              <a:t> i(x); (put check bits in the n-k lower-order positions). The resulted polynomial will be transmitted codeword </a:t>
            </a:r>
          </a:p>
        </p:txBody>
      </p:sp>
      <p:sp>
        <p:nvSpPr>
          <p:cNvPr id="1363996" name="Rectangle 28">
            <a:extLst>
              <a:ext uri="{FF2B5EF4-FFF2-40B4-BE49-F238E27FC236}">
                <a16:creationId xmlns:a16="http://schemas.microsoft.com/office/drawing/2014/main" id="{130BA2FF-3159-4A3B-BCB9-FAD34118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3889375"/>
            <a:ext cx="21209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i="1" dirty="0">
                <a:latin typeface="Arial" charset="0"/>
              </a:rPr>
              <a:t>b(x)</a:t>
            </a:r>
            <a:r>
              <a:rPr lang="en-US" altLang="x-none" dirty="0">
                <a:latin typeface="Arial" charset="0"/>
              </a:rPr>
              <a:t> = </a:t>
            </a:r>
            <a:r>
              <a:rPr lang="en-US" altLang="x-none" i="1" dirty="0" err="1">
                <a:latin typeface="Arial" charset="0"/>
              </a:rPr>
              <a:t>x</a:t>
            </a:r>
            <a:r>
              <a:rPr lang="en-US" altLang="x-none" i="1" baseline="30000" dirty="0" err="1">
                <a:latin typeface="Arial" charset="0"/>
              </a:rPr>
              <a:t>n</a:t>
            </a:r>
            <a:r>
              <a:rPr lang="en-US" altLang="x-none" i="1" baseline="30000" dirty="0">
                <a:latin typeface="Arial" charset="0"/>
              </a:rPr>
              <a:t>-k</a:t>
            </a:r>
            <a:r>
              <a:rPr lang="en-US" altLang="x-none" dirty="0">
                <a:latin typeface="Arial" charset="0"/>
              </a:rPr>
              <a:t> </a:t>
            </a:r>
            <a:r>
              <a:rPr lang="en-US" altLang="x-none" i="1" dirty="0" err="1">
                <a:latin typeface="Arial" charset="0"/>
              </a:rPr>
              <a:t>i</a:t>
            </a:r>
            <a:r>
              <a:rPr lang="en-US" altLang="x-none" i="1" dirty="0">
                <a:latin typeface="Arial" charset="0"/>
              </a:rPr>
              <a:t>(x)</a:t>
            </a:r>
            <a:r>
              <a:rPr lang="en-US" altLang="x-none" dirty="0">
                <a:latin typeface="Arial" charset="0"/>
              </a:rPr>
              <a:t> + r(x)</a:t>
            </a:r>
          </a:p>
        </p:txBody>
      </p:sp>
      <p:grpSp>
        <p:nvGrpSpPr>
          <p:cNvPr id="19460" name="Group 12">
            <a:extLst>
              <a:ext uri="{FF2B5EF4-FFF2-40B4-BE49-F238E27FC236}">
                <a16:creationId xmlns:a16="http://schemas.microsoft.com/office/drawing/2014/main" id="{0224393D-BCD7-4B85-A012-1573D9A3E0B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EE0A5E5-DFB1-48F5-A32F-0856F20CF852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92F79C-8147-4BA6-AA3D-C9048ACFD526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A9F40D6-9A43-4729-AF83-0BE93C4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Step-by-Step</a:t>
            </a:r>
          </a:p>
        </p:txBody>
      </p:sp>
      <p:pic>
        <p:nvPicPr>
          <p:cNvPr id="20482" name="Picture 3">
            <a:extLst>
              <a:ext uri="{FF2B5EF4-FFF2-40B4-BE49-F238E27FC236}">
                <a16:creationId xmlns:a16="http://schemas.microsoft.com/office/drawing/2014/main" id="{4F024AA6-0922-4536-A6C0-C0A505216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25588"/>
            <a:ext cx="623728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>
            <a:extLst>
              <a:ext uri="{FF2B5EF4-FFF2-40B4-BE49-F238E27FC236}">
                <a16:creationId xmlns:a16="http://schemas.microsoft.com/office/drawing/2014/main" id="{F471A2AA-2823-4C86-B14A-6CC12F7B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482725"/>
            <a:ext cx="8045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ea typeface="MS PGothic" panose="020B0600070205080204" pitchFamily="34" charset="-128"/>
              </a:rPr>
              <a:t>A </a:t>
            </a:r>
            <a:r>
              <a:rPr lang="en-US" altLang="en-US" sz="2100">
                <a:solidFill>
                  <a:srgbClr val="0000CC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100">
                <a:ea typeface="MS PGothic" panose="020B0600070205080204" pitchFamily="34" charset="-128"/>
              </a:rPr>
              <a:t>-bit codeword: a frame of </a:t>
            </a:r>
            <a:r>
              <a:rPr lang="en-US" altLang="en-US" sz="2100">
                <a:solidFill>
                  <a:srgbClr val="0000CC"/>
                </a:solidFill>
                <a:ea typeface="MS PGothic" panose="020B0600070205080204" pitchFamily="34" charset="-128"/>
              </a:rPr>
              <a:t>m</a:t>
            </a:r>
            <a:r>
              <a:rPr lang="en-US" altLang="en-US" sz="2100">
                <a:ea typeface="MS PGothic" panose="020B0600070205080204" pitchFamily="34" charset="-128"/>
              </a:rPr>
              <a:t>-bit data plus </a:t>
            </a:r>
            <a:r>
              <a:rPr lang="en-US" altLang="en-US" sz="2100">
                <a:solidFill>
                  <a:srgbClr val="0000CC"/>
                </a:solidFill>
                <a:ea typeface="MS PGothic" panose="020B0600070205080204" pitchFamily="34" charset="-128"/>
              </a:rPr>
              <a:t>k</a:t>
            </a:r>
            <a:r>
              <a:rPr lang="en-US" altLang="en-US" sz="2100">
                <a:ea typeface="MS PGothic" panose="020B0600070205080204" pitchFamily="34" charset="-128"/>
              </a:rPr>
              <a:t>-bit redundant check bits (</a:t>
            </a:r>
            <a:r>
              <a:rPr lang="en-US" altLang="en-US" sz="2100">
                <a:solidFill>
                  <a:srgbClr val="0000CC"/>
                </a:solidFill>
                <a:ea typeface="MS PGothic" panose="020B0600070205080204" pitchFamily="34" charset="-128"/>
              </a:rPr>
              <a:t>n = m + k</a:t>
            </a:r>
            <a:r>
              <a:rPr lang="en-US" altLang="en-US" sz="2100"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16E04B70-E83D-40D9-BB00-8CF54A6A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Codeword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>
            <a:extLst>
              <a:ext uri="{FF2B5EF4-FFF2-40B4-BE49-F238E27FC236}">
                <a16:creationId xmlns:a16="http://schemas.microsoft.com/office/drawing/2014/main" id="{89996BE2-6E5E-4015-BFDE-96262CAE2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535113"/>
            <a:ext cx="569277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355EBE36-16D1-42BD-9BC4-87A7519B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>
            <a:extLst>
              <a:ext uri="{FF2B5EF4-FFF2-40B4-BE49-F238E27FC236}">
                <a16:creationId xmlns:a16="http://schemas.microsoft.com/office/drawing/2014/main" id="{77D50E0A-601B-4228-A677-3AE2FB26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2" y="1478756"/>
            <a:ext cx="568007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>
            <a:extLst>
              <a:ext uri="{FF2B5EF4-FFF2-40B4-BE49-F238E27FC236}">
                <a16:creationId xmlns:a16="http://schemas.microsoft.com/office/drawing/2014/main" id="{E6F483A5-5370-4F32-8F6A-FF2E0485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5459A46-384F-4768-9292-5822E6FE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73" y="92075"/>
            <a:ext cx="5199062" cy="765175"/>
          </a:xfrm>
        </p:spPr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3</a:t>
            </a:r>
          </a:p>
        </p:txBody>
      </p:sp>
      <p:pic>
        <p:nvPicPr>
          <p:cNvPr id="23553" name="Picture 3">
            <a:extLst>
              <a:ext uri="{FF2B5EF4-FFF2-40B4-BE49-F238E27FC236}">
                <a16:creationId xmlns:a16="http://schemas.microsoft.com/office/drawing/2014/main" id="{2252DFDF-D7D2-4E52-89E1-AA34F810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590676"/>
            <a:ext cx="5905500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3">
            <a:extLst>
              <a:ext uri="{FF2B5EF4-FFF2-40B4-BE49-F238E27FC236}">
                <a16:creationId xmlns:a16="http://schemas.microsoft.com/office/drawing/2014/main" id="{12FF8525-6279-42B1-AADC-2379BD3C8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36700"/>
            <a:ext cx="568642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>
            <a:extLst>
              <a:ext uri="{FF2B5EF4-FFF2-40B4-BE49-F238E27FC236}">
                <a16:creationId xmlns:a16="http://schemas.microsoft.com/office/drawing/2014/main" id="{D2552C9E-3E76-48C0-A8B3-677625CE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3">
            <a:extLst>
              <a:ext uri="{FF2B5EF4-FFF2-40B4-BE49-F238E27FC236}">
                <a16:creationId xmlns:a16="http://schemas.microsoft.com/office/drawing/2014/main" id="{EF987DE7-C910-460B-9F97-91F322DD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54163"/>
            <a:ext cx="5715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>
            <a:extLst>
              <a:ext uri="{FF2B5EF4-FFF2-40B4-BE49-F238E27FC236}">
                <a16:creationId xmlns:a16="http://schemas.microsoft.com/office/drawing/2014/main" id="{8ED563A7-16DD-444F-A116-C6ABE2E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">
            <a:extLst>
              <a:ext uri="{FF2B5EF4-FFF2-40B4-BE49-F238E27FC236}">
                <a16:creationId xmlns:a16="http://schemas.microsoft.com/office/drawing/2014/main" id="{036C212C-1391-4A83-BB39-DD1E6EEE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1555750"/>
            <a:ext cx="5700712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itle 1">
            <a:extLst>
              <a:ext uri="{FF2B5EF4-FFF2-40B4-BE49-F238E27FC236}">
                <a16:creationId xmlns:a16="http://schemas.microsoft.com/office/drawing/2014/main" id="{1547C193-3E22-4F72-AFBE-BA285B3B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>
            <a:extLst>
              <a:ext uri="{FF2B5EF4-FFF2-40B4-BE49-F238E27FC236}">
                <a16:creationId xmlns:a16="http://schemas.microsoft.com/office/drawing/2014/main" id="{E758C672-F81F-443A-AB13-AE2E23AB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1601788"/>
            <a:ext cx="57007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>
            <a:extLst>
              <a:ext uri="{FF2B5EF4-FFF2-40B4-BE49-F238E27FC236}">
                <a16:creationId xmlns:a16="http://schemas.microsoft.com/office/drawing/2014/main" id="{31B03485-A9A3-4156-B8BA-2B1CD79F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038" y="92075"/>
            <a:ext cx="5160962" cy="765175"/>
          </a:xfrm>
        </p:spPr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7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136A9347-AE72-44A5-B961-2E943DEAE51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8D8A643-6E99-43D3-ACAF-316BFC3D5A90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48C061-8C07-4E15-B0D1-30A713421BD8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>
            <a:extLst>
              <a:ext uri="{FF2B5EF4-FFF2-40B4-BE49-F238E27FC236}">
                <a16:creationId xmlns:a16="http://schemas.microsoft.com/office/drawing/2014/main" id="{FE221C78-BA98-4D56-8C99-28C3EF2A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554163"/>
            <a:ext cx="5692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>
            <a:extLst>
              <a:ext uri="{FF2B5EF4-FFF2-40B4-BE49-F238E27FC236}">
                <a16:creationId xmlns:a16="http://schemas.microsoft.com/office/drawing/2014/main" id="{EB6E8E64-A09D-48AF-9223-0FF0E130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>
            <a:extLst>
              <a:ext uri="{FF2B5EF4-FFF2-40B4-BE49-F238E27FC236}">
                <a16:creationId xmlns:a16="http://schemas.microsoft.com/office/drawing/2014/main" id="{347DD321-335A-4B66-AD5A-08C150D6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7175"/>
            <a:ext cx="57150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itle 1">
            <a:extLst>
              <a:ext uri="{FF2B5EF4-FFF2-40B4-BE49-F238E27FC236}">
                <a16:creationId xmlns:a16="http://schemas.microsoft.com/office/drawing/2014/main" id="{3E1C4DA1-0D4F-49E1-89A8-A8227363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">
            <a:extLst>
              <a:ext uri="{FF2B5EF4-FFF2-40B4-BE49-F238E27FC236}">
                <a16:creationId xmlns:a16="http://schemas.microsoft.com/office/drawing/2014/main" id="{50A533A2-B61F-4A2F-8112-3A38CACCC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531938"/>
            <a:ext cx="5692775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itle 1">
            <a:extLst>
              <a:ext uri="{FF2B5EF4-FFF2-40B4-BE49-F238E27FC236}">
                <a16:creationId xmlns:a16="http://schemas.microsoft.com/office/drawing/2014/main" id="{6F2F1B53-B447-4F21-BF2B-1DFFCFA4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mr-IN" altLang="en-US"/>
              <a:t>–</a:t>
            </a:r>
            <a:r>
              <a:rPr lang="en-US" altLang="en-US"/>
              <a:t> Step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C37E7CF-5435-4551-843F-CF30B238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1681163"/>
            <a:ext cx="47434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sp>
        <p:nvSpPr>
          <p:cNvPr id="23554" name="Rectangle 20">
            <a:extLst>
              <a:ext uri="{FF2B5EF4-FFF2-40B4-BE49-F238E27FC236}">
                <a16:creationId xmlns:a16="http://schemas.microsoft.com/office/drawing/2014/main" id="{CB36DA82-20CA-46AF-9A7F-2B72287C0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Key Idea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ED44A71D-C47F-4538-8A3F-245C8B7C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35050"/>
            <a:ext cx="82931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57175" indent="-2571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9113" indent="-260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9775" indent="-2190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0438" indent="-21907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98563" indent="-23653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557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129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01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27363" indent="-236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All transmitted data blocks </a:t>
            </a:r>
            <a:r>
              <a:rPr lang="ja-JP" altLang="en-US">
                <a:ea typeface="MS PGothic" panose="020B0600070205080204" pitchFamily="34" charset="-128"/>
              </a:rPr>
              <a:t>“</a:t>
            </a:r>
            <a:r>
              <a:rPr lang="en-US" altLang="ja-JP">
                <a:ea typeface="MS PGothic" panose="020B0600070205080204" pitchFamily="34" charset="-128"/>
              </a:rPr>
              <a:t>codewords</a:t>
            </a:r>
            <a:r>
              <a:rPr lang="ja-JP" altLang="en-US">
                <a:ea typeface="MS PGothic" panose="020B0600070205080204" pitchFamily="34" charset="-128"/>
              </a:rPr>
              <a:t>”</a:t>
            </a:r>
            <a:r>
              <a:rPr lang="en-US" altLang="ja-JP">
                <a:ea typeface="MS PGothic" panose="020B0600070205080204" pitchFamily="34" charset="-128"/>
              </a:rPr>
              <a:t> satisfy a pattern</a:t>
            </a:r>
          </a:p>
          <a:p>
            <a:pPr lvl="1" eaLnBrk="1" hangingPunct="1"/>
            <a:r>
              <a:rPr lang="en-US" altLang="en-US" sz="1800">
                <a:ea typeface="MS PGothic" panose="020B0600070205080204" pitchFamily="34" charset="-128"/>
              </a:rPr>
              <a:t>If received block doesn</a:t>
            </a:r>
            <a:r>
              <a:rPr lang="ja-JP" altLang="en-US" sz="1800">
                <a:ea typeface="MS PGothic" panose="020B0600070205080204" pitchFamily="34" charset="-128"/>
              </a:rPr>
              <a:t>’</a:t>
            </a:r>
            <a:r>
              <a:rPr lang="en-US" altLang="ja-JP" sz="1800">
                <a:ea typeface="MS PGothic" panose="020B0600070205080204" pitchFamily="34" charset="-128"/>
              </a:rPr>
              <a:t>t satisfy pattern, it is in error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>
                <a:ea typeface="MS PGothic" panose="020B0600070205080204" pitchFamily="34" charset="-128"/>
              </a:rPr>
              <a:t>Blindspot: when channel transforms a codeword into another codeword</a:t>
            </a:r>
          </a:p>
          <a:p>
            <a:pPr eaLnBrk="1" hangingPunct="1"/>
            <a:endParaRPr lang="en-US" altLang="en-US" sz="1900">
              <a:ea typeface="MS PGothic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5ED119-6347-43DD-8117-81090EF35255}"/>
              </a:ext>
            </a:extLst>
          </p:cNvPr>
          <p:cNvGrpSpPr/>
          <p:nvPr/>
        </p:nvGrpSpPr>
        <p:grpSpPr>
          <a:xfrm>
            <a:off x="1439069" y="2946408"/>
            <a:ext cx="6469062" cy="1535104"/>
            <a:chOff x="1531938" y="2505084"/>
            <a:chExt cx="6469062" cy="1535104"/>
          </a:xfrm>
        </p:grpSpPr>
        <p:grpSp>
          <p:nvGrpSpPr>
            <p:cNvPr id="23555" name="Group 1">
              <a:extLst>
                <a:ext uri="{FF2B5EF4-FFF2-40B4-BE49-F238E27FC236}">
                  <a16:creationId xmlns:a16="http://schemas.microsoft.com/office/drawing/2014/main" id="{40DE1204-EB35-4299-A4B9-20DB8C9F1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1938" y="2505084"/>
              <a:ext cx="6469062" cy="1382705"/>
              <a:chOff x="1437085" y="3274218"/>
              <a:chExt cx="6469856" cy="1383507"/>
            </a:xfrm>
          </p:grpSpPr>
          <p:sp>
            <p:nvSpPr>
              <p:cNvPr id="23559" name="Rectangle 22">
                <a:extLst>
                  <a:ext uri="{FF2B5EF4-FFF2-40B4-BE49-F238E27FC236}">
                    <a16:creationId xmlns:a16="http://schemas.microsoft.com/office/drawing/2014/main" id="{06C05CC0-0727-4A6A-8626-50B3545AB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613" y="3386137"/>
                <a:ext cx="4743450" cy="127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3560" name="Group 23">
                <a:extLst>
                  <a:ext uri="{FF2B5EF4-FFF2-40B4-BE49-F238E27FC236}">
                    <a16:creationId xmlns:a16="http://schemas.microsoft.com/office/drawing/2014/main" id="{D8494D31-B25D-4CD2-9C14-D2F54751B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085" y="3274218"/>
                <a:ext cx="6469856" cy="1114424"/>
                <a:chOff x="239" y="886"/>
                <a:chExt cx="5434" cy="936"/>
              </a:xfrm>
            </p:grpSpPr>
            <p:sp>
              <p:nvSpPr>
                <p:cNvPr id="23561" name="Rectangle 24">
                  <a:extLst>
                    <a:ext uri="{FF2B5EF4-FFF2-40B4-BE49-F238E27FC236}">
                      <a16:creationId xmlns:a16="http://schemas.microsoft.com/office/drawing/2014/main" id="{669BBB81-3CA3-490E-B7E7-3AC8E5227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1340"/>
                  <a:ext cx="624" cy="37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3562" name="Line 25">
                  <a:extLst>
                    <a:ext uri="{FF2B5EF4-FFF2-40B4-BE49-F238E27FC236}">
                      <a16:creationId xmlns:a16="http://schemas.microsoft.com/office/drawing/2014/main" id="{9ACA0A2B-4651-4D32-82DC-97F141EA3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4" y="1528"/>
                  <a:ext cx="2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3" name="Line 26">
                  <a:extLst>
                    <a:ext uri="{FF2B5EF4-FFF2-40B4-BE49-F238E27FC236}">
                      <a16:creationId xmlns:a16="http://schemas.microsoft.com/office/drawing/2014/main" id="{DE6FCDD6-6C60-4ABE-B8D4-184EA124D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4" y="1520"/>
                  <a:ext cx="4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4" name="Rectangle 27">
                  <a:extLst>
                    <a:ext uri="{FF2B5EF4-FFF2-40B4-BE49-F238E27FC236}">
                      <a16:creationId xmlns:a16="http://schemas.microsoft.com/office/drawing/2014/main" id="{2EF8108A-B073-4C77-8D11-F3EA67171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4" y="1332"/>
                  <a:ext cx="1008" cy="39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427" name="Rectangle 28">
                  <a:extLst>
                    <a:ext uri="{FF2B5EF4-FFF2-40B4-BE49-F238E27FC236}">
                      <a16:creationId xmlns:a16="http://schemas.microsoft.com/office/drawing/2014/main" id="{DF07207F-FB5C-4559-A76A-B96323B7F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9" y="1410"/>
                  <a:ext cx="6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Channel</a:t>
                  </a:r>
                </a:p>
              </p:txBody>
            </p:sp>
            <p:sp>
              <p:nvSpPr>
                <p:cNvPr id="23566" name="Line 29">
                  <a:extLst>
                    <a:ext uri="{FF2B5EF4-FFF2-40B4-BE49-F238E27FC236}">
                      <a16:creationId xmlns:a16="http://schemas.microsoft.com/office/drawing/2014/main" id="{1A027C05-8CD2-4136-8656-A395FC3C9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8" y="1528"/>
                  <a:ext cx="4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7" name="Rectangle 30">
                  <a:extLst>
                    <a:ext uri="{FF2B5EF4-FFF2-40B4-BE49-F238E27FC236}">
                      <a16:creationId xmlns:a16="http://schemas.microsoft.com/office/drawing/2014/main" id="{6C16654A-2ED1-40F2-81F4-842C10591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4" y="1348"/>
                  <a:ext cx="576" cy="3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3568" name="Line 31">
                  <a:extLst>
                    <a:ext uri="{FF2B5EF4-FFF2-40B4-BE49-F238E27FC236}">
                      <a16:creationId xmlns:a16="http://schemas.microsoft.com/office/drawing/2014/main" id="{E925991E-B822-4E18-AA0A-000B6500A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4" y="1536"/>
                  <a:ext cx="2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31" name="Rectangle 32">
                  <a:extLst>
                    <a:ext uri="{FF2B5EF4-FFF2-40B4-BE49-F238E27FC236}">
                      <a16:creationId xmlns:a16="http://schemas.microsoft.com/office/drawing/2014/main" id="{813CC5E0-F207-4CA0-ACC9-5BABF15E3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5" y="1402"/>
                  <a:ext cx="6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Encoder</a:t>
                  </a:r>
                </a:p>
              </p:txBody>
            </p:sp>
            <p:sp>
              <p:nvSpPr>
                <p:cNvPr id="60432" name="Rectangle 33">
                  <a:extLst>
                    <a:ext uri="{FF2B5EF4-FFF2-40B4-BE49-F238E27FC236}">
                      <a16:creationId xmlns:a16="http://schemas.microsoft.com/office/drawing/2014/main" id="{0A8CC02E-829B-473D-874F-CA2B229AA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" y="1346"/>
                  <a:ext cx="833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 dirty="0"/>
                    <a:t>User</a:t>
                  </a:r>
                </a:p>
                <a:p>
                  <a:pPr>
                    <a:defRPr/>
                  </a:pPr>
                  <a:r>
                    <a:rPr lang="en-US" altLang="x-none" sz="1350" dirty="0"/>
                    <a:t>information</a:t>
                  </a:r>
                </a:p>
              </p:txBody>
            </p:sp>
            <p:sp>
              <p:nvSpPr>
                <p:cNvPr id="60433" name="Rectangle 34">
                  <a:extLst>
                    <a:ext uri="{FF2B5EF4-FFF2-40B4-BE49-F238E27FC236}">
                      <a16:creationId xmlns:a16="http://schemas.microsoft.com/office/drawing/2014/main" id="{03129218-3A09-4526-9A93-DBD9005445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5" y="1330"/>
                  <a:ext cx="688" cy="4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Pattern</a:t>
                  </a:r>
                </a:p>
                <a:p>
                  <a:pPr>
                    <a:defRPr/>
                  </a:pPr>
                  <a:r>
                    <a:rPr lang="en-US" altLang="x-none" sz="1350"/>
                    <a:t>checking</a:t>
                  </a:r>
                </a:p>
              </p:txBody>
            </p:sp>
            <p:sp>
              <p:nvSpPr>
                <p:cNvPr id="60434" name="Rectangle 35">
                  <a:extLst>
                    <a:ext uri="{FF2B5EF4-FFF2-40B4-BE49-F238E27FC236}">
                      <a16:creationId xmlns:a16="http://schemas.microsoft.com/office/drawing/2014/main" id="{F35E5841-FE51-466A-9D21-76D1FEF77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" y="886"/>
                  <a:ext cx="18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 dirty="0"/>
                    <a:t>All inputs to channel</a:t>
                  </a:r>
                </a:p>
                <a:p>
                  <a:pPr>
                    <a:defRPr/>
                  </a:pPr>
                  <a:r>
                    <a:rPr lang="en-US" altLang="x-none" sz="1350"/>
                    <a:t>satisfy </a:t>
                  </a:r>
                  <a:r>
                    <a:rPr lang="en-US" altLang="x-none" sz="1350" dirty="0"/>
                    <a:t>pattern or condition</a:t>
                  </a:r>
                </a:p>
              </p:txBody>
            </p:sp>
            <p:sp>
              <p:nvSpPr>
                <p:cNvPr id="60435" name="Rectangle 36">
                  <a:extLst>
                    <a:ext uri="{FF2B5EF4-FFF2-40B4-BE49-F238E27FC236}">
                      <a16:creationId xmlns:a16="http://schemas.microsoft.com/office/drawing/2014/main" id="{A69C8B62-578F-4C78-9850-DE2732B831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9" y="898"/>
                  <a:ext cx="656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Channel</a:t>
                  </a:r>
                </a:p>
                <a:p>
                  <a:pPr>
                    <a:defRPr/>
                  </a:pPr>
                  <a:r>
                    <a:rPr lang="en-US" altLang="x-none" sz="1350"/>
                    <a:t>output</a:t>
                  </a:r>
                </a:p>
              </p:txBody>
            </p:sp>
            <p:sp>
              <p:nvSpPr>
                <p:cNvPr id="60436" name="Rectangle 37">
                  <a:extLst>
                    <a:ext uri="{FF2B5EF4-FFF2-40B4-BE49-F238E27FC236}">
                      <a16:creationId xmlns:a16="http://schemas.microsoft.com/office/drawing/2014/main" id="{08A56158-C0E6-46C8-A8D7-41B3D4B1D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2" y="1242"/>
                  <a:ext cx="1081" cy="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7866" tIns="33338" rIns="67866" bIns="33338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Deliver user </a:t>
                  </a:r>
                </a:p>
                <a:p>
                  <a:pPr>
                    <a:defRPr/>
                  </a:pPr>
                  <a:r>
                    <a:rPr lang="en-US" altLang="x-none" sz="1350"/>
                    <a:t>information or</a:t>
                  </a:r>
                </a:p>
                <a:p>
                  <a:pPr>
                    <a:defRPr/>
                  </a:pPr>
                  <a:r>
                    <a:rPr lang="en-US" altLang="x-none" sz="1350"/>
                    <a:t>set error alarm</a:t>
                  </a:r>
                </a:p>
              </p:txBody>
            </p:sp>
          </p:grpSp>
        </p:grp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AFE714B8-B898-42FB-822B-F2AD40675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3536950"/>
              <a:ext cx="8874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codeword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AB07228A-B736-4BA7-80CE-DFB23702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75" y="3557588"/>
              <a:ext cx="88741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codeword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BF54C022-1B6D-4EEA-923E-AEB276D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363" y="92075"/>
            <a:ext cx="5354637" cy="765175"/>
          </a:xfrm>
        </p:spPr>
        <p:txBody>
          <a:bodyPr/>
          <a:lstStyle/>
          <a:p>
            <a:r>
              <a:rPr lang="en-US" altLang="en-US"/>
              <a:t>Overall</a:t>
            </a:r>
          </a:p>
        </p:txBody>
      </p:sp>
      <p:pic>
        <p:nvPicPr>
          <p:cNvPr id="31746" name="Picture 1">
            <a:extLst>
              <a:ext uri="{FF2B5EF4-FFF2-40B4-BE49-F238E27FC236}">
                <a16:creationId xmlns:a16="http://schemas.microsoft.com/office/drawing/2014/main" id="{BE32EB69-1ED7-4F9F-935C-D718F2AF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73025"/>
            <a:ext cx="311785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7" name="Group 12">
            <a:extLst>
              <a:ext uri="{FF2B5EF4-FFF2-40B4-BE49-F238E27FC236}">
                <a16:creationId xmlns:a16="http://schemas.microsoft.com/office/drawing/2014/main" id="{1BC18188-0DE5-410E-9862-728CFCE23377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9CD13EC-AF3F-4B09-A0F8-836C7ADC9130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A60003-92F9-4CF0-9C1A-8C4615DE821F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  <p:pic>
        <p:nvPicPr>
          <p:cNvPr id="31748" name="Picture 2">
            <a:extLst>
              <a:ext uri="{FF2B5EF4-FFF2-40B4-BE49-F238E27FC236}">
                <a16:creationId xmlns:a16="http://schemas.microsoft.com/office/drawing/2014/main" id="{E1D4BA2B-162B-4AD1-B37E-FCD17160A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3917950"/>
            <a:ext cx="424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03E2A4BE-4F67-4D66-B8CC-C80B5CEA5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14313"/>
            <a:ext cx="5184775" cy="6254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CRC Capability Analysis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DC544A9D-7B19-4289-B3AA-78889CE15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200" y="1012825"/>
            <a:ext cx="8364538" cy="1700213"/>
          </a:xfrm>
          <a:noFill/>
        </p:spPr>
        <p:txBody>
          <a:bodyPr lIns="47625" tIns="19050" rIns="47625" bIns="19050">
            <a:spAutoFit/>
          </a:bodyPr>
          <a:lstStyle/>
          <a:p>
            <a:pPr marL="457200" indent="-457200" eaLnBrk="1" hangingPunct="1"/>
            <a:r>
              <a:rPr lang="en-US" altLang="en-US" sz="2000">
                <a:ea typeface="MS PGothic" panose="020B0600070205080204" pitchFamily="34" charset="-128"/>
              </a:rPr>
              <a:t>What kind of errors will be detected?</a:t>
            </a:r>
          </a:p>
          <a:p>
            <a:pPr marL="457200" indent="-457200" eaLnBrk="1" hangingPunct="1"/>
            <a:r>
              <a:rPr lang="en-US" altLang="en-US" sz="2000">
                <a:ea typeface="MS PGothic" panose="020B0600070205080204" pitchFamily="34" charset="-128"/>
              </a:rPr>
              <a:t>Imagine that a transmission error e(x) occurs, so that instead of </a:t>
            </a:r>
            <a:r>
              <a:rPr lang="en-US" altLang="en-US" sz="2000" i="1">
                <a:solidFill>
                  <a:schemeClr val="accent2"/>
                </a:solidFill>
                <a:ea typeface="MS PGothic" panose="020B0600070205080204" pitchFamily="34" charset="-128"/>
              </a:rPr>
              <a:t>b(x)</a:t>
            </a:r>
            <a:r>
              <a:rPr lang="en-US" altLang="en-US" sz="2000">
                <a:ea typeface="MS PGothic" panose="020B0600070205080204" pitchFamily="34" charset="-128"/>
              </a:rPr>
              <a:t> arriving, </a:t>
            </a:r>
            <a:r>
              <a:rPr lang="en-US" altLang="en-US" sz="2000" i="1">
                <a:solidFill>
                  <a:schemeClr val="accent2"/>
                </a:solidFill>
                <a:ea typeface="MS PGothic" panose="020B0600070205080204" pitchFamily="34" charset="-128"/>
              </a:rPr>
              <a:t>b(x) + e(x)</a:t>
            </a:r>
            <a:r>
              <a:rPr lang="en-US" altLang="en-US" sz="2000">
                <a:ea typeface="MS PGothic" panose="020B0600070205080204" pitchFamily="34" charset="-128"/>
              </a:rPr>
              <a:t> arrives. </a:t>
            </a:r>
          </a:p>
          <a:p>
            <a:pPr marL="457200" indent="-457200" eaLnBrk="1" hangingPunct="1"/>
            <a:r>
              <a:rPr lang="en-US" altLang="en-US" sz="2000" i="1"/>
              <a:t>e(x) </a:t>
            </a:r>
            <a:r>
              <a:rPr lang="en-US" altLang="en-US" sz="2000"/>
              <a:t>has 1s in error locations &amp; 0s elsewhere, an additive error model adding bit-by-bit to the input codeword b(x) using modulo 2 arithmetic </a:t>
            </a:r>
          </a:p>
        </p:txBody>
      </p:sp>
      <p:grpSp>
        <p:nvGrpSpPr>
          <p:cNvPr id="32771" name="Group 29">
            <a:extLst>
              <a:ext uri="{FF2B5EF4-FFF2-40B4-BE49-F238E27FC236}">
                <a16:creationId xmlns:a16="http://schemas.microsoft.com/office/drawing/2014/main" id="{E515C9FB-A912-42AC-8926-0E7C1981532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947988"/>
            <a:ext cx="3775075" cy="1295400"/>
            <a:chOff x="1203" y="781"/>
            <a:chExt cx="3171" cy="1087"/>
          </a:xfrm>
        </p:grpSpPr>
        <p:sp>
          <p:nvSpPr>
            <p:cNvPr id="6" name="Line 15">
              <a:extLst>
                <a:ext uri="{FF2B5EF4-FFF2-40B4-BE49-F238E27FC236}">
                  <a16:creationId xmlns:a16="http://schemas.microsoft.com/office/drawing/2014/main" id="{322D1140-BB2D-4D24-B36B-A433218D7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1170"/>
              <a:ext cx="14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ADA0504C-EB9A-49A1-B468-1FA71325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038"/>
              <a:ext cx="3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 i="1">
                  <a:latin typeface="Arial" charset="0"/>
                </a:rPr>
                <a:t>b(x)</a:t>
              </a:r>
              <a:endParaRPr lang="en-US" altLang="x-none" sz="1500">
                <a:latin typeface="Arial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6DD6F140-93E2-4608-ABBB-AA746633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548"/>
              <a:ext cx="78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lvl="1">
                <a:defRPr/>
              </a:pPr>
              <a:r>
                <a:rPr lang="en-US" altLang="x-none" sz="1500" i="1">
                  <a:latin typeface="Arial" charset="0"/>
                </a:rPr>
                <a:t>e(x)</a:t>
              </a:r>
              <a:endParaRPr lang="en-US" altLang="x-none" sz="1500">
                <a:latin typeface="Arial" charset="0"/>
              </a:endParaRP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6DC523D1-40BF-4233-BF27-FE406197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041"/>
              <a:ext cx="1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 i="1" dirty="0">
                  <a:latin typeface="Arial" charset="0"/>
                </a:rPr>
                <a:t>R(x)=b(x)+e(x)</a:t>
              </a:r>
              <a:endParaRPr lang="en-US" altLang="x-none" sz="1500" dirty="0">
                <a:latin typeface="Arial" charset="0"/>
              </a:endParaRPr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882660DF-A8AE-4E50-90CA-2C180A45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078"/>
              <a:ext cx="216" cy="2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 anchor="ctr"/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+</a:t>
              </a:r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B54FFFE9-B990-4575-911A-FA62AEB33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0" y="1298"/>
              <a:ext cx="4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A4E53306-9681-42E3-91A2-E3C6BFC31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784"/>
              <a:ext cx="10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(Receiver)</a:t>
              </a:r>
            </a:p>
          </p:txBody>
        </p:sp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AC28E909-B53C-4063-93F9-1FC379086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781"/>
              <a:ext cx="12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(Transmitter)</a:t>
              </a: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10651E0-8908-4C93-A7B3-4A06DC46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" y="1550"/>
              <a:ext cx="1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Error polynomial</a:t>
              </a:r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90BF8783-0CA7-4877-BA61-13B14F3A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579"/>
              <a:ext cx="9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(Channel)</a:t>
              </a: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4">
            <a:extLst>
              <a:ext uri="{FF2B5EF4-FFF2-40B4-BE49-F238E27FC236}">
                <a16:creationId xmlns:a16="http://schemas.microsoft.com/office/drawing/2014/main" id="{382722E7-6186-443C-BEC4-B23770BE2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Undetectable Error Patterns</a:t>
            </a:r>
          </a:p>
        </p:txBody>
      </p:sp>
      <p:sp>
        <p:nvSpPr>
          <p:cNvPr id="918541" name="Rectangle 13">
            <a:extLst>
              <a:ext uri="{FF2B5EF4-FFF2-40B4-BE49-F238E27FC236}">
                <a16:creationId xmlns:a16="http://schemas.microsoft.com/office/drawing/2014/main" id="{A1B7C819-1BAA-419E-923C-2A2B4800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138238"/>
            <a:ext cx="8331200" cy="19494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75" dirty="0"/>
              <a:t>Receiver divides the received polynomial </a:t>
            </a:r>
            <a:r>
              <a:rPr lang="en-US" altLang="x-none" sz="1875" i="1" dirty="0"/>
              <a:t>R(x)</a:t>
            </a:r>
            <a:r>
              <a:rPr lang="en-US" altLang="x-none" sz="1875" dirty="0"/>
              <a:t> by </a:t>
            </a:r>
            <a:r>
              <a:rPr lang="en-US" altLang="x-none" sz="1875" i="1" dirty="0"/>
              <a:t>g(x)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75" dirty="0" err="1"/>
              <a:t>Blindspot</a:t>
            </a:r>
            <a:r>
              <a:rPr lang="en-US" altLang="x-none" sz="1875" dirty="0"/>
              <a:t>:  If </a:t>
            </a:r>
            <a:r>
              <a:rPr lang="en-US" altLang="x-none" sz="1875" i="1" dirty="0"/>
              <a:t>e(x)</a:t>
            </a:r>
            <a:r>
              <a:rPr lang="en-US" altLang="x-none" sz="1875" dirty="0"/>
              <a:t> is a multiple of </a:t>
            </a:r>
            <a:r>
              <a:rPr lang="en-US" altLang="x-none" sz="1875" i="1" dirty="0"/>
              <a:t>g(x)</a:t>
            </a:r>
            <a:r>
              <a:rPr lang="en-US" altLang="x-none" sz="1875" dirty="0"/>
              <a:t>, that is, </a:t>
            </a:r>
            <a:r>
              <a:rPr lang="en-US" altLang="x-none" sz="1875" i="1" dirty="0"/>
              <a:t>e(x)</a:t>
            </a:r>
            <a:r>
              <a:rPr lang="en-US" altLang="x-none" sz="1875" dirty="0"/>
              <a:t> is a nonzero </a:t>
            </a:r>
            <a:r>
              <a:rPr lang="en-US" altLang="x-none" sz="1875" dirty="0" err="1"/>
              <a:t>codeword</a:t>
            </a:r>
            <a:r>
              <a:rPr lang="en-US" altLang="x-none" sz="1875" dirty="0"/>
              <a:t>, then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x-none" sz="1875" dirty="0"/>
              <a:t> 		</a:t>
            </a:r>
            <a:r>
              <a:rPr lang="en-US" altLang="x-none" sz="1875" i="1" dirty="0"/>
              <a:t>R(x) = b(x) + e(x) = q(x)g(x) + q’(x)g(x)</a:t>
            </a:r>
          </a:p>
          <a:p>
            <a:pPr marL="457200" indent="-457200" eaLnBrk="1" hangingPunct="1">
              <a:spcBef>
                <a:spcPts val="900"/>
              </a:spcBef>
              <a:buFont typeface="Wingdings" charset="2"/>
              <a:buNone/>
              <a:defRPr/>
            </a:pPr>
            <a:r>
              <a:rPr lang="en-US" altLang="x-none" sz="2000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    If </a:t>
            </a:r>
            <a:r>
              <a:rPr lang="en-US" altLang="x-none" sz="2000" i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e(x)</a:t>
            </a:r>
            <a:r>
              <a:rPr lang="en-US" altLang="x-none" sz="2000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 is divisible by </a:t>
            </a:r>
            <a:r>
              <a:rPr lang="en-US" altLang="x-none" sz="2000" i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g(x),</a:t>
            </a:r>
            <a:r>
              <a:rPr lang="en-US" altLang="x-none" sz="2000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 the error will slip by! So, how we select </a:t>
            </a:r>
            <a:r>
              <a:rPr lang="en-US" altLang="x-none" sz="2000" i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g(x)</a:t>
            </a:r>
            <a:r>
              <a:rPr lang="en-US" altLang="x-none" sz="2000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?</a:t>
            </a:r>
          </a:p>
        </p:txBody>
      </p:sp>
      <p:grpSp>
        <p:nvGrpSpPr>
          <p:cNvPr id="34819" name="Group 29">
            <a:extLst>
              <a:ext uri="{FF2B5EF4-FFF2-40B4-BE49-F238E27FC236}">
                <a16:creationId xmlns:a16="http://schemas.microsoft.com/office/drawing/2014/main" id="{2027EF21-97F4-4627-8A5A-84D698599CC9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2916238"/>
            <a:ext cx="3775075" cy="1293812"/>
            <a:chOff x="1203" y="781"/>
            <a:chExt cx="3171" cy="1087"/>
          </a:xfrm>
        </p:grpSpPr>
        <p:sp>
          <p:nvSpPr>
            <p:cNvPr id="918543" name="Line 15">
              <a:extLst>
                <a:ext uri="{FF2B5EF4-FFF2-40B4-BE49-F238E27FC236}">
                  <a16:creationId xmlns:a16="http://schemas.microsoft.com/office/drawing/2014/main" id="{9CEA17BA-6C9F-4710-BC13-9DE5F55DF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1170"/>
              <a:ext cx="14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18544" name="Rectangle 16">
              <a:extLst>
                <a:ext uri="{FF2B5EF4-FFF2-40B4-BE49-F238E27FC236}">
                  <a16:creationId xmlns:a16="http://schemas.microsoft.com/office/drawing/2014/main" id="{885F63AE-5C80-4D39-9E2B-8618EA4EB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038"/>
              <a:ext cx="39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 i="1">
                  <a:latin typeface="Arial" charset="0"/>
                </a:rPr>
                <a:t>b(x)</a:t>
              </a:r>
              <a:endParaRPr lang="en-US" altLang="x-none" sz="1500">
                <a:latin typeface="Arial" charset="0"/>
              </a:endParaRPr>
            </a:p>
          </p:txBody>
        </p:sp>
        <p:sp>
          <p:nvSpPr>
            <p:cNvPr id="918545" name="Rectangle 17">
              <a:extLst>
                <a:ext uri="{FF2B5EF4-FFF2-40B4-BE49-F238E27FC236}">
                  <a16:creationId xmlns:a16="http://schemas.microsoft.com/office/drawing/2014/main" id="{8BD7ECE0-678C-4710-BDA8-9150394C9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548"/>
              <a:ext cx="78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lvl="1">
                <a:defRPr/>
              </a:pPr>
              <a:r>
                <a:rPr lang="en-US" altLang="x-none" sz="1500" i="1">
                  <a:latin typeface="Arial" charset="0"/>
                </a:rPr>
                <a:t>e(x)</a:t>
              </a:r>
              <a:endParaRPr lang="en-US" altLang="x-none" sz="1500">
                <a:latin typeface="Arial" charset="0"/>
              </a:endParaRPr>
            </a:p>
          </p:txBody>
        </p:sp>
        <p:sp>
          <p:nvSpPr>
            <p:cNvPr id="918546" name="Rectangle 18">
              <a:extLst>
                <a:ext uri="{FF2B5EF4-FFF2-40B4-BE49-F238E27FC236}">
                  <a16:creationId xmlns:a16="http://schemas.microsoft.com/office/drawing/2014/main" id="{33004644-080C-4492-8F51-2FDDD131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041"/>
              <a:ext cx="116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 i="1">
                  <a:latin typeface="Arial" charset="0"/>
                </a:rPr>
                <a:t>R(x)=b(x)+e(x)</a:t>
              </a:r>
              <a:endParaRPr lang="en-US" altLang="x-none" sz="1500">
                <a:latin typeface="Arial" charset="0"/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36F6C4C4-F665-4784-974D-5EE356AFB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078"/>
              <a:ext cx="216" cy="2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 anchor="ctr"/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+</a:t>
              </a:r>
            </a:p>
          </p:txBody>
        </p:sp>
        <p:sp>
          <p:nvSpPr>
            <p:cNvPr id="918548" name="Line 20">
              <a:extLst>
                <a:ext uri="{FF2B5EF4-FFF2-40B4-BE49-F238E27FC236}">
                  <a16:creationId xmlns:a16="http://schemas.microsoft.com/office/drawing/2014/main" id="{61E01747-63F8-4FBA-84D1-740C47FB7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0" y="1298"/>
              <a:ext cx="4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18549" name="Rectangle 21">
              <a:extLst>
                <a:ext uri="{FF2B5EF4-FFF2-40B4-BE49-F238E27FC236}">
                  <a16:creationId xmlns:a16="http://schemas.microsoft.com/office/drawing/2014/main" id="{3E72F96D-C819-410D-86EE-0BC346A0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784"/>
              <a:ext cx="10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(Receiver)</a:t>
              </a:r>
            </a:p>
          </p:txBody>
        </p:sp>
        <p:sp>
          <p:nvSpPr>
            <p:cNvPr id="918550" name="Rectangle 22">
              <a:extLst>
                <a:ext uri="{FF2B5EF4-FFF2-40B4-BE49-F238E27FC236}">
                  <a16:creationId xmlns:a16="http://schemas.microsoft.com/office/drawing/2014/main" id="{9D8FE20E-B964-4346-A3B0-97F6FC3BD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781"/>
              <a:ext cx="12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(Transmitter)</a:t>
              </a:r>
            </a:p>
          </p:txBody>
        </p:sp>
        <p:sp>
          <p:nvSpPr>
            <p:cNvPr id="918551" name="Rectangle 23">
              <a:extLst>
                <a:ext uri="{FF2B5EF4-FFF2-40B4-BE49-F238E27FC236}">
                  <a16:creationId xmlns:a16="http://schemas.microsoft.com/office/drawing/2014/main" id="{FF7364A2-866D-4349-BA0F-D69E2D7F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" y="1549"/>
              <a:ext cx="152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Error polynomial</a:t>
              </a:r>
            </a:p>
          </p:txBody>
        </p:sp>
        <p:sp>
          <p:nvSpPr>
            <p:cNvPr id="918556" name="Rectangle 28">
              <a:extLst>
                <a:ext uri="{FF2B5EF4-FFF2-40B4-BE49-F238E27FC236}">
                  <a16:creationId xmlns:a16="http://schemas.microsoft.com/office/drawing/2014/main" id="{D41FE59D-F7A8-46B0-9418-DE322CA4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579"/>
              <a:ext cx="9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(Channel)</a:t>
              </a: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A8E7675A-9789-4D8F-BD59-8A23F65FC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Good Polynomial Codes</a:t>
            </a:r>
          </a:p>
        </p:txBody>
      </p:sp>
      <p:sp>
        <p:nvSpPr>
          <p:cNvPr id="1378307" name="Rectangle 3">
            <a:extLst>
              <a:ext uri="{FF2B5EF4-FFF2-40B4-BE49-F238E27FC236}">
                <a16:creationId xmlns:a16="http://schemas.microsoft.com/office/drawing/2014/main" id="{654483DC-3EED-446C-8ED6-FC1B19E2D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038" y="1085850"/>
            <a:ext cx="8356600" cy="3813175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x-none" sz="2000" dirty="0"/>
              <a:t>Select generator polynomial so that likely error patterns are not multiples of </a:t>
            </a:r>
            <a:r>
              <a:rPr lang="en-US" altLang="x-none" sz="2000" i="1" dirty="0"/>
              <a:t>g(x)</a:t>
            </a:r>
            <a:endParaRPr lang="en-US" altLang="x-none" sz="2000" dirty="0"/>
          </a:p>
          <a:p>
            <a:pPr>
              <a:buFont typeface="Wingdings" charset="2"/>
              <a:buChar char="l"/>
              <a:defRPr/>
            </a:pPr>
            <a:r>
              <a:rPr lang="en-US" altLang="x-none" sz="2000" i="1" dirty="0"/>
              <a:t>Detecting Single Errors</a:t>
            </a:r>
            <a:endParaRPr lang="en-US" altLang="x-none" sz="2000" dirty="0"/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i="1" dirty="0"/>
              <a:t>e(x) = x</a:t>
            </a:r>
            <a:r>
              <a:rPr lang="en-US" altLang="x-none" sz="1650" i="1" baseline="30000" dirty="0"/>
              <a:t>i</a:t>
            </a:r>
            <a:r>
              <a:rPr lang="en-US" altLang="x-none" sz="1650" i="1" dirty="0"/>
              <a:t>   </a:t>
            </a:r>
            <a:r>
              <a:rPr lang="en-US" altLang="x-none" sz="1650" dirty="0"/>
              <a:t>for error in location</a:t>
            </a:r>
            <a:r>
              <a:rPr lang="en-US" altLang="x-none" sz="1650" i="1" dirty="0"/>
              <a:t> </a:t>
            </a:r>
            <a:r>
              <a:rPr lang="en-US" altLang="x-none" sz="1650" i="1" dirty="0" err="1"/>
              <a:t>i</a:t>
            </a:r>
            <a:r>
              <a:rPr lang="en-US" altLang="x-none" sz="1650" i="1" dirty="0"/>
              <a:t> + </a:t>
            </a:r>
            <a:r>
              <a:rPr lang="en-US" altLang="x-none" sz="1650" dirty="0"/>
              <a:t>1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If</a:t>
            </a:r>
            <a:r>
              <a:rPr lang="en-US" altLang="x-none" sz="1650" i="1" dirty="0"/>
              <a:t> g(x) </a:t>
            </a:r>
            <a:r>
              <a:rPr lang="en-US" altLang="x-none" sz="1650" dirty="0"/>
              <a:t>has more than 1 term, it cannot divide</a:t>
            </a:r>
            <a:r>
              <a:rPr lang="en-US" altLang="x-none" sz="1650" i="1" dirty="0"/>
              <a:t> x</a:t>
            </a:r>
            <a:r>
              <a:rPr lang="en-US" altLang="x-none" sz="1650" i="1" baseline="30000" dirty="0"/>
              <a:t>i</a:t>
            </a:r>
            <a:endParaRPr lang="en-US" altLang="x-none" sz="1650" dirty="0"/>
          </a:p>
          <a:p>
            <a:pPr>
              <a:buFont typeface="Wingdings" charset="2"/>
              <a:buChar char="l"/>
              <a:defRPr/>
            </a:pPr>
            <a:r>
              <a:rPr lang="en-US" altLang="x-none" sz="2000" i="1" dirty="0"/>
              <a:t>Detecting Double Errors</a:t>
            </a:r>
            <a:endParaRPr lang="en-US" altLang="x-none" sz="2000" dirty="0"/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i="1" dirty="0"/>
              <a:t>e(x) = x</a:t>
            </a:r>
            <a:r>
              <a:rPr lang="en-US" altLang="x-none" sz="1650" i="1" baseline="30000" dirty="0"/>
              <a:t>i</a:t>
            </a:r>
            <a:r>
              <a:rPr lang="en-US" altLang="x-none" sz="1650" i="1" dirty="0"/>
              <a:t> + </a:t>
            </a:r>
            <a:r>
              <a:rPr lang="en-US" altLang="x-none" sz="1650" i="1" dirty="0" err="1"/>
              <a:t>x</a:t>
            </a:r>
            <a:r>
              <a:rPr lang="en-US" altLang="x-none" sz="1650" i="1" baseline="30000" dirty="0" err="1"/>
              <a:t>j</a:t>
            </a:r>
            <a:r>
              <a:rPr lang="en-US" altLang="x-none" sz="1650" i="1" dirty="0"/>
              <a:t>  = x</a:t>
            </a:r>
            <a:r>
              <a:rPr lang="en-US" altLang="x-none" sz="1650" i="1" baseline="30000" dirty="0"/>
              <a:t>i</a:t>
            </a:r>
            <a:r>
              <a:rPr lang="en-US" altLang="x-none" sz="1650" i="1" dirty="0"/>
              <a:t>(x</a:t>
            </a:r>
            <a:r>
              <a:rPr lang="en-US" altLang="x-none" sz="1650" i="1" baseline="30000" dirty="0"/>
              <a:t>j-i</a:t>
            </a:r>
            <a:r>
              <a:rPr lang="en-US" altLang="x-none" sz="1650" i="1" dirty="0"/>
              <a:t>+</a:t>
            </a:r>
            <a:r>
              <a:rPr lang="en-US" altLang="x-none" sz="1650" dirty="0"/>
              <a:t>1</a:t>
            </a:r>
            <a:r>
              <a:rPr lang="en-US" altLang="x-none" sz="1650" i="1" dirty="0"/>
              <a:t>) where j&gt;</a:t>
            </a:r>
            <a:r>
              <a:rPr lang="en-US" altLang="x-none" sz="1650" i="1" dirty="0" err="1"/>
              <a:t>i</a:t>
            </a:r>
            <a:r>
              <a:rPr lang="en-US" altLang="x-none" sz="1650" i="1" dirty="0"/>
              <a:t>   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If</a:t>
            </a:r>
            <a:r>
              <a:rPr lang="en-US" altLang="x-none" sz="1650" i="1" dirty="0"/>
              <a:t> g(x) </a:t>
            </a:r>
            <a:r>
              <a:rPr lang="en-US" altLang="x-none" sz="1650" dirty="0"/>
              <a:t>has more than 1 term, it cannot divide</a:t>
            </a:r>
            <a:r>
              <a:rPr lang="en-US" altLang="x-none" sz="1650" i="1" dirty="0"/>
              <a:t> x</a:t>
            </a:r>
            <a:r>
              <a:rPr lang="en-US" altLang="x-none" sz="1650" i="1" baseline="30000" dirty="0"/>
              <a:t>i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If g(x) is a </a:t>
            </a:r>
            <a:r>
              <a:rPr lang="en-US" altLang="x-none" sz="1650" b="1" i="1" dirty="0">
                <a:solidFill>
                  <a:srgbClr val="0000CC"/>
                </a:solidFill>
              </a:rPr>
              <a:t>primitive</a:t>
            </a:r>
            <a:r>
              <a:rPr lang="en-US" altLang="x-none" sz="1650" b="1" dirty="0">
                <a:solidFill>
                  <a:srgbClr val="0000CC"/>
                </a:solidFill>
              </a:rPr>
              <a:t> polynomial</a:t>
            </a:r>
            <a:r>
              <a:rPr lang="en-US" altLang="x-none" sz="1650" dirty="0"/>
              <a:t>, it cannot divide </a:t>
            </a:r>
            <a:r>
              <a:rPr lang="en-US" altLang="x-none" sz="1650" i="1" dirty="0"/>
              <a:t>x</a:t>
            </a:r>
            <a:r>
              <a:rPr lang="en-US" altLang="x-none" sz="1650" i="1" baseline="30000" dirty="0"/>
              <a:t>m</a:t>
            </a:r>
            <a:r>
              <a:rPr lang="en-US" altLang="x-none" sz="1650" dirty="0"/>
              <a:t>+1 for all </a:t>
            </a:r>
            <a:r>
              <a:rPr lang="en-US" altLang="x-none" sz="1650" i="1" dirty="0"/>
              <a:t>m</a:t>
            </a:r>
            <a:r>
              <a:rPr lang="en-US" altLang="x-none" sz="1650" dirty="0"/>
              <a:t>&lt;2</a:t>
            </a:r>
            <a:r>
              <a:rPr lang="en-US" altLang="x-none" sz="1650" i="1" baseline="30000" dirty="0"/>
              <a:t>n-k</a:t>
            </a:r>
            <a:r>
              <a:rPr lang="en-US" altLang="x-none" sz="1650" dirty="0"/>
              <a:t>-1 (Need to keep </a:t>
            </a:r>
            <a:r>
              <a:rPr lang="en-US" altLang="x-none" sz="1650" dirty="0" err="1"/>
              <a:t>codeword</a:t>
            </a:r>
            <a:r>
              <a:rPr lang="en-US" altLang="x-none" sz="1650" dirty="0"/>
              <a:t> length less than 2</a:t>
            </a:r>
            <a:r>
              <a:rPr lang="en-US" altLang="x-none" sz="1650" i="1" baseline="30000" dirty="0"/>
              <a:t>n-k</a:t>
            </a:r>
            <a:r>
              <a:rPr lang="en-US" altLang="x-none" sz="1650" dirty="0"/>
              <a:t>-1) 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Primitive polynomials can be found by consulting coding theory books </a:t>
            </a:r>
          </a:p>
          <a:p>
            <a:pPr>
              <a:buFont typeface="Wingdings" charset="2"/>
              <a:buChar char="l"/>
              <a:defRPr/>
            </a:pPr>
            <a:endParaRPr lang="en-US" altLang="x-none" sz="19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>
            <a:extLst>
              <a:ext uri="{FF2B5EF4-FFF2-40B4-BE49-F238E27FC236}">
                <a16:creationId xmlns:a16="http://schemas.microsoft.com/office/drawing/2014/main" id="{798AB9AB-CEC2-49AE-A95A-E785A6E14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7275" y="161925"/>
            <a:ext cx="5784850" cy="585788"/>
          </a:xfrm>
        </p:spPr>
        <p:txBody>
          <a:bodyPr/>
          <a:lstStyle/>
          <a:p>
            <a:pPr>
              <a:defRPr/>
            </a:pPr>
            <a:r>
              <a:rPr lang="en-US" altLang="x-none" sz="2625"/>
              <a:t>Designing Good </a:t>
            </a:r>
            <a:r>
              <a:rPr lang="en-US" altLang="x-none" sz="2625" dirty="0"/>
              <a:t>P</a:t>
            </a:r>
            <a:r>
              <a:rPr lang="en-US" altLang="x-none" sz="2625"/>
              <a:t>olynomial </a:t>
            </a:r>
            <a:r>
              <a:rPr lang="en-US" altLang="x-none" sz="2625" dirty="0"/>
              <a:t>codes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0EBFBDE-F80C-4D31-9EF3-45A802A71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5225" y="1008063"/>
            <a:ext cx="6357938" cy="3290887"/>
          </a:xfrm>
        </p:spPr>
        <p:txBody>
          <a:bodyPr/>
          <a:lstStyle/>
          <a:p>
            <a:r>
              <a:rPr lang="en-US" altLang="en-US" i="1"/>
              <a:t>Detecting Odd Numbers of Errors</a:t>
            </a:r>
            <a:endParaRPr lang="en-US" altLang="en-US"/>
          </a:p>
          <a:p>
            <a:pPr lvl="1"/>
            <a:r>
              <a:rPr lang="en-US" altLang="en-US" sz="2000"/>
              <a:t>Suppose all codeword polynomials have an even # of 1s, then all odd numbers of errors can be detected</a:t>
            </a:r>
          </a:p>
          <a:p>
            <a:pPr lvl="1"/>
            <a:r>
              <a:rPr lang="en-US" altLang="en-US" sz="2000"/>
              <a:t>As well, </a:t>
            </a:r>
            <a:r>
              <a:rPr lang="en-US" altLang="en-US" sz="2000" i="1"/>
              <a:t>b(x)</a:t>
            </a:r>
            <a:r>
              <a:rPr lang="en-US" altLang="en-US" sz="2000"/>
              <a:t> evaluated at </a:t>
            </a:r>
            <a:r>
              <a:rPr lang="en-US" altLang="en-US" sz="2000" i="1"/>
              <a:t>x </a:t>
            </a:r>
            <a:r>
              <a:rPr lang="en-US" altLang="en-US" sz="2000"/>
              <a:t>= 1 is zero because </a:t>
            </a:r>
            <a:r>
              <a:rPr lang="en-US" altLang="en-US" sz="2000" i="1"/>
              <a:t>b(x)</a:t>
            </a:r>
            <a:r>
              <a:rPr lang="en-US" altLang="en-US" sz="2000"/>
              <a:t> has an even number of 1s</a:t>
            </a:r>
          </a:p>
          <a:p>
            <a:pPr lvl="1"/>
            <a:r>
              <a:rPr lang="en-US" altLang="en-US" sz="2000"/>
              <a:t>This implies </a:t>
            </a:r>
            <a:r>
              <a:rPr lang="en-US" altLang="en-US" sz="2000" i="1"/>
              <a:t>x </a:t>
            </a:r>
            <a:r>
              <a:rPr lang="en-US" altLang="en-US" sz="2000"/>
              <a:t>+ 1 must be a factor of all </a:t>
            </a:r>
            <a:r>
              <a:rPr lang="en-US" altLang="en-US" sz="2000" i="1"/>
              <a:t>b(x)</a:t>
            </a:r>
          </a:p>
          <a:p>
            <a:pPr lvl="1"/>
            <a:r>
              <a:rPr lang="en-US" altLang="en-US" sz="2000"/>
              <a:t>Pick </a:t>
            </a:r>
            <a:r>
              <a:rPr lang="en-US" altLang="en-US" sz="2000" i="1"/>
              <a:t>g(x)</a:t>
            </a:r>
            <a:r>
              <a:rPr lang="en-US" altLang="en-US" sz="2000"/>
              <a:t> = (</a:t>
            </a:r>
            <a:r>
              <a:rPr lang="en-US" altLang="en-US" sz="2000" i="1"/>
              <a:t>x </a:t>
            </a:r>
            <a:r>
              <a:rPr lang="en-US" altLang="en-US" sz="2000"/>
              <a:t>+ 1) </a:t>
            </a:r>
            <a:r>
              <a:rPr lang="en-US" altLang="en-US" sz="2000" i="1"/>
              <a:t>p(x)</a:t>
            </a:r>
            <a:r>
              <a:rPr lang="en-US" altLang="en-US" sz="2000"/>
              <a:t> where </a:t>
            </a:r>
            <a:r>
              <a:rPr lang="en-US" altLang="en-US" sz="2000" i="1"/>
              <a:t>p(x)</a:t>
            </a:r>
            <a:r>
              <a:rPr lang="en-US" altLang="en-US" sz="2000"/>
              <a:t> is primitive</a:t>
            </a:r>
          </a:p>
          <a:p>
            <a:endParaRPr lang="en-US" altLang="en-US" sz="2000"/>
          </a:p>
        </p:txBody>
      </p:sp>
      <p:grpSp>
        <p:nvGrpSpPr>
          <p:cNvPr id="36867" name="Group 12">
            <a:extLst>
              <a:ext uri="{FF2B5EF4-FFF2-40B4-BE49-F238E27FC236}">
                <a16:creationId xmlns:a16="http://schemas.microsoft.com/office/drawing/2014/main" id="{B6843501-BA5F-42B7-907E-9E60C45E5C79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A2D004-920A-49D6-AC67-E760E8BE8539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88D4CA-618E-4536-8813-142B6677D312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4">
            <a:extLst>
              <a:ext uri="{FF2B5EF4-FFF2-40B4-BE49-F238E27FC236}">
                <a16:creationId xmlns:a16="http://schemas.microsoft.com/office/drawing/2014/main" id="{3375F84A-E3BE-41AE-A218-29CD51C45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CRC Generator Polynomials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D4672FCF-5D8A-4DA5-8495-AC60395700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0900" y="1004888"/>
            <a:ext cx="5829300" cy="30861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CRC-8: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altLang="x-none" dirty="0"/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altLang="x-none" sz="1050" dirty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CRC-16: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altLang="x-none" dirty="0"/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altLang="x-none" sz="1200" dirty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CCITT-16: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altLang="x-none" dirty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CCITT-32:</a:t>
            </a:r>
          </a:p>
          <a:p>
            <a:pPr>
              <a:lnSpc>
                <a:spcPct val="90000"/>
              </a:lnSpc>
              <a:buFont typeface="Wingdings" charset="2"/>
              <a:buNone/>
              <a:defRPr/>
            </a:pPr>
            <a:endParaRPr lang="en-US" altLang="x-none" dirty="0"/>
          </a:p>
        </p:txBody>
      </p:sp>
      <p:sp>
        <p:nvSpPr>
          <p:cNvPr id="921612" name="Rectangle 12">
            <a:extLst>
              <a:ext uri="{FF2B5EF4-FFF2-40B4-BE49-F238E27FC236}">
                <a16:creationId xmlns:a16="http://schemas.microsoft.com/office/drawing/2014/main" id="{7742EA52-7CE1-46F2-BCCB-A33A81F9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911475"/>
            <a:ext cx="25146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HDLC, XMODEM, V.41</a:t>
            </a:r>
          </a:p>
        </p:txBody>
      </p:sp>
      <p:sp>
        <p:nvSpPr>
          <p:cNvPr id="921613" name="Rectangle 13">
            <a:extLst>
              <a:ext uri="{FF2B5EF4-FFF2-40B4-BE49-F238E27FC236}">
                <a16:creationId xmlns:a16="http://schemas.microsoft.com/office/drawing/2014/main" id="{77086F31-46D3-4C8A-AD5F-8AD8BE17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570288"/>
            <a:ext cx="23463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IEEE 802, DoD, V.42 </a:t>
            </a:r>
          </a:p>
        </p:txBody>
      </p:sp>
      <p:sp>
        <p:nvSpPr>
          <p:cNvPr id="921615" name="Rectangle 15">
            <a:extLst>
              <a:ext uri="{FF2B5EF4-FFF2-40B4-BE49-F238E27FC236}">
                <a16:creationId xmlns:a16="http://schemas.microsoft.com/office/drawing/2014/main" id="{077C48BF-3C08-4F09-933B-00A39937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119313"/>
            <a:ext cx="8159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 err="1">
                <a:latin typeface="Arial" charset="0"/>
              </a:rPr>
              <a:t>Bisync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921616" name="Rectangle 16">
            <a:extLst>
              <a:ext uri="{FF2B5EF4-FFF2-40B4-BE49-F238E27FC236}">
                <a16:creationId xmlns:a16="http://schemas.microsoft.com/office/drawing/2014/main" id="{AC1B6BE9-F85C-4038-B231-98E3D95E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285875"/>
            <a:ext cx="8159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ATM</a:t>
            </a:r>
          </a:p>
        </p:txBody>
      </p:sp>
      <p:sp>
        <p:nvSpPr>
          <p:cNvPr id="921617" name="Text Box 17">
            <a:extLst>
              <a:ext uri="{FF2B5EF4-FFF2-40B4-BE49-F238E27FC236}">
                <a16:creationId xmlns:a16="http://schemas.microsoft.com/office/drawing/2014/main" id="{A886013B-ABE9-4515-BF75-C00088E7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1412875"/>
            <a:ext cx="2022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= x</a:t>
            </a:r>
            <a:r>
              <a:rPr lang="en-US" altLang="x-none" i="1" baseline="30000">
                <a:latin typeface="Arial" charset="0"/>
              </a:rPr>
              <a:t>8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2 </a:t>
            </a:r>
            <a:r>
              <a:rPr lang="en-US" altLang="x-none" i="1">
                <a:latin typeface="Arial" charset="0"/>
              </a:rPr>
              <a:t>+ x +</a:t>
            </a:r>
            <a:r>
              <a:rPr lang="en-US" altLang="x-none">
                <a:latin typeface="Arial" charset="0"/>
              </a:rPr>
              <a:t> 1</a:t>
            </a:r>
          </a:p>
        </p:txBody>
      </p:sp>
      <p:sp>
        <p:nvSpPr>
          <p:cNvPr id="921618" name="Text Box 18">
            <a:extLst>
              <a:ext uri="{FF2B5EF4-FFF2-40B4-BE49-F238E27FC236}">
                <a16:creationId xmlns:a16="http://schemas.microsoft.com/office/drawing/2014/main" id="{BAB3C821-E2F4-42D7-8DE2-5F8A44EF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254250"/>
            <a:ext cx="23558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i="1" dirty="0">
                <a:latin typeface="Arial" charset="0"/>
              </a:rPr>
              <a:t>= x</a:t>
            </a:r>
            <a:r>
              <a:rPr lang="en-US" altLang="x-none" i="1" baseline="30000" dirty="0">
                <a:latin typeface="Arial" charset="0"/>
              </a:rPr>
              <a:t>16 </a:t>
            </a:r>
            <a:r>
              <a:rPr lang="en-US" altLang="x-none" i="1" dirty="0">
                <a:latin typeface="Arial" charset="0"/>
              </a:rPr>
              <a:t>+ x</a:t>
            </a:r>
            <a:r>
              <a:rPr lang="en-US" altLang="x-none" i="1" baseline="30000" dirty="0">
                <a:latin typeface="Arial" charset="0"/>
              </a:rPr>
              <a:t>15 </a:t>
            </a:r>
            <a:r>
              <a:rPr lang="en-US" altLang="x-none" i="1" dirty="0">
                <a:latin typeface="Arial" charset="0"/>
              </a:rPr>
              <a:t>+ x</a:t>
            </a:r>
            <a:r>
              <a:rPr lang="en-US" altLang="x-none" i="1" baseline="30000" dirty="0">
                <a:latin typeface="Arial" charset="0"/>
              </a:rPr>
              <a:t>2</a:t>
            </a:r>
            <a:r>
              <a:rPr lang="en-US" altLang="x-none" i="1" dirty="0">
                <a:latin typeface="Arial" charset="0"/>
              </a:rPr>
              <a:t> +</a:t>
            </a:r>
            <a:r>
              <a:rPr lang="en-US" altLang="x-none" dirty="0">
                <a:latin typeface="Arial" charset="0"/>
              </a:rPr>
              <a:t> 1</a:t>
            </a:r>
          </a:p>
          <a:p>
            <a:pPr>
              <a:defRPr/>
            </a:pPr>
            <a:r>
              <a:rPr lang="en-US" altLang="x-none" dirty="0">
                <a:latin typeface="Arial" charset="0"/>
              </a:rPr>
              <a:t>= (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dirty="0">
                <a:latin typeface="Arial" charset="0"/>
              </a:rPr>
              <a:t> + 1)(</a:t>
            </a:r>
            <a:r>
              <a:rPr lang="en-US" altLang="x-none" i="1" dirty="0">
                <a:latin typeface="Arial" charset="0"/>
              </a:rPr>
              <a:t>x</a:t>
            </a:r>
            <a:r>
              <a:rPr lang="en-US" altLang="x-none" i="1" baseline="30000" dirty="0">
                <a:latin typeface="Arial" charset="0"/>
              </a:rPr>
              <a:t>15 </a:t>
            </a:r>
            <a:r>
              <a:rPr lang="en-US" altLang="x-none" i="1" dirty="0">
                <a:latin typeface="Arial" charset="0"/>
              </a:rPr>
              <a:t>+ x +</a:t>
            </a:r>
            <a:r>
              <a:rPr lang="en-US" altLang="x-none" dirty="0">
                <a:latin typeface="Arial" charset="0"/>
              </a:rPr>
              <a:t> 1)</a:t>
            </a:r>
          </a:p>
        </p:txBody>
      </p:sp>
      <p:sp>
        <p:nvSpPr>
          <p:cNvPr id="921619" name="Text Box 19">
            <a:extLst>
              <a:ext uri="{FF2B5EF4-FFF2-40B4-BE49-F238E27FC236}">
                <a16:creationId xmlns:a16="http://schemas.microsoft.com/office/drawing/2014/main" id="{C50A04A7-610D-46A4-BF3F-C8205377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3254375"/>
            <a:ext cx="2022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= x</a:t>
            </a:r>
            <a:r>
              <a:rPr lang="en-US" altLang="x-none" i="1" baseline="30000">
                <a:latin typeface="Arial" charset="0"/>
              </a:rPr>
              <a:t>16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12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5</a:t>
            </a:r>
            <a:r>
              <a:rPr lang="en-US" altLang="x-none" i="1">
                <a:latin typeface="Arial" charset="0"/>
              </a:rPr>
              <a:t> +</a:t>
            </a:r>
            <a:r>
              <a:rPr lang="en-US" altLang="x-none">
                <a:latin typeface="Arial" charset="0"/>
              </a:rPr>
              <a:t> 1</a:t>
            </a:r>
          </a:p>
        </p:txBody>
      </p:sp>
      <p:sp>
        <p:nvSpPr>
          <p:cNvPr id="921620" name="Text Box 20">
            <a:extLst>
              <a:ext uri="{FF2B5EF4-FFF2-40B4-BE49-F238E27FC236}">
                <a16:creationId xmlns:a16="http://schemas.microsoft.com/office/drawing/2014/main" id="{B7D90932-EAF1-4F2D-AF97-E7BF1E1DB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4048125"/>
            <a:ext cx="7680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i="1">
                <a:latin typeface="Arial" charset="0"/>
              </a:rPr>
              <a:t>= x</a:t>
            </a:r>
            <a:r>
              <a:rPr lang="en-US" altLang="x-none" i="1" baseline="30000">
                <a:latin typeface="Arial" charset="0"/>
              </a:rPr>
              <a:t>32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26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23</a:t>
            </a:r>
            <a:r>
              <a:rPr lang="en-US" altLang="x-none" i="1">
                <a:latin typeface="Arial" charset="0"/>
              </a:rPr>
              <a:t> +</a:t>
            </a:r>
            <a:r>
              <a:rPr lang="en-US" altLang="x-none">
                <a:latin typeface="Arial" charset="0"/>
              </a:rPr>
              <a:t> </a:t>
            </a:r>
            <a:r>
              <a:rPr lang="en-US" altLang="x-none" i="1">
                <a:latin typeface="Arial" charset="0"/>
              </a:rPr>
              <a:t>x</a:t>
            </a:r>
            <a:r>
              <a:rPr lang="en-US" altLang="x-none" i="1" baseline="30000">
                <a:latin typeface="Arial" charset="0"/>
              </a:rPr>
              <a:t>22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16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12</a:t>
            </a:r>
            <a:r>
              <a:rPr lang="en-US" altLang="x-none" i="1">
                <a:latin typeface="Arial" charset="0"/>
              </a:rPr>
              <a:t> + x</a:t>
            </a:r>
            <a:r>
              <a:rPr lang="en-US" altLang="x-none" i="1" baseline="30000">
                <a:latin typeface="Arial" charset="0"/>
              </a:rPr>
              <a:t>11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10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8</a:t>
            </a:r>
            <a:r>
              <a:rPr lang="en-US" altLang="x-none" i="1">
                <a:latin typeface="Arial" charset="0"/>
              </a:rPr>
              <a:t> +</a:t>
            </a:r>
            <a:r>
              <a:rPr lang="en-US" altLang="x-none" i="1" baseline="-25000">
                <a:latin typeface="Arial" charset="0"/>
              </a:rPr>
              <a:t> </a:t>
            </a:r>
            <a:r>
              <a:rPr lang="en-US" altLang="x-none" i="1">
                <a:latin typeface="Arial" charset="0"/>
              </a:rPr>
              <a:t>x</a:t>
            </a:r>
            <a:r>
              <a:rPr lang="en-US" altLang="x-none" i="1" baseline="30000">
                <a:latin typeface="Arial" charset="0"/>
              </a:rPr>
              <a:t>7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5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4</a:t>
            </a:r>
            <a:r>
              <a:rPr lang="en-US" altLang="x-none" i="1">
                <a:latin typeface="Arial" charset="0"/>
              </a:rPr>
              <a:t> + x</a:t>
            </a:r>
            <a:r>
              <a:rPr lang="en-US" altLang="x-none" i="1" baseline="30000">
                <a:latin typeface="Arial" charset="0"/>
              </a:rPr>
              <a:t>2 </a:t>
            </a:r>
            <a:r>
              <a:rPr lang="en-US" altLang="x-none" i="1">
                <a:latin typeface="Arial" charset="0"/>
              </a:rPr>
              <a:t>+ x</a:t>
            </a:r>
            <a:r>
              <a:rPr lang="en-US" altLang="x-none" i="1" baseline="30000">
                <a:latin typeface="Arial" charset="0"/>
              </a:rPr>
              <a:t> </a:t>
            </a:r>
            <a:r>
              <a:rPr lang="en-US" altLang="x-none" i="1">
                <a:latin typeface="Arial" charset="0"/>
              </a:rPr>
              <a:t>+ </a:t>
            </a:r>
            <a:r>
              <a:rPr lang="en-US" altLang="x-none"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7BA77564-883F-4D05-AFAC-6A7AC2A97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Internet Checksum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6E6B39-9C06-486F-B5F3-57C1F7CBC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1012825"/>
            <a:ext cx="7840663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47625" tIns="19050" rIns="47625" bIns="19050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5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defRPr/>
            </a:pPr>
            <a:r>
              <a:rPr lang="en-US" altLang="x-none" sz="2000" kern="0" dirty="0">
                <a:ea typeface="ＭＳ Ｐゴシック" charset="-128"/>
                <a:cs typeface="ＭＳ Ｐゴシック" charset="-128"/>
              </a:rPr>
              <a:t>Internet Protocols (IP, TCP, UDP) use check bits to detect errors, instead of using CRC polynomial </a:t>
            </a:r>
          </a:p>
          <a:p>
            <a:pPr marL="457200" indent="-457200" eaLnBrk="1" hangingPunct="1">
              <a:spcBef>
                <a:spcPts val="1200"/>
              </a:spcBef>
              <a:defRPr/>
            </a:pPr>
            <a:r>
              <a:rPr lang="en-US" altLang="x-none" sz="2000" kern="0" dirty="0">
                <a:ea typeface="ＭＳ Ｐゴシック" charset="-128"/>
                <a:cs typeface="ＭＳ Ｐゴシック" charset="-128"/>
              </a:rPr>
              <a:t>The rationale is the simplicity</a:t>
            </a:r>
            <a:r>
              <a:rPr lang="en-US" altLang="x-none" sz="2000" kern="0">
                <a:ea typeface="ＭＳ Ｐゴシック" charset="-128"/>
                <a:cs typeface="ＭＳ Ｐゴシック" charset="-128"/>
              </a:rPr>
              <a:t>: the checksum must be recalculated at every router, the algorithm for the checksum </a:t>
            </a:r>
            <a:r>
              <a:rPr lang="en-US" altLang="x-none" sz="2000" kern="0" dirty="0">
                <a:ea typeface="ＭＳ Ｐゴシック" charset="-128"/>
                <a:cs typeface="ＭＳ Ｐゴシック" charset="-128"/>
              </a:rPr>
              <a:t>was </a:t>
            </a:r>
            <a:r>
              <a:rPr lang="en-US" altLang="x-none" sz="2000" kern="0">
                <a:ea typeface="ＭＳ Ｐゴシック" charset="-128"/>
                <a:cs typeface="ＭＳ Ｐゴシック" charset="-128"/>
              </a:rPr>
              <a:t>selected for </a:t>
            </a:r>
            <a:r>
              <a:rPr lang="en-US" altLang="x-none" sz="2000" kern="0" dirty="0">
                <a:ea typeface="ＭＳ Ｐゴシック" charset="-128"/>
                <a:cs typeface="ＭＳ Ｐゴシック" charset="-128"/>
              </a:rPr>
              <a:t>its ease of implementation, instead of strength of error detection capability</a:t>
            </a:r>
            <a:endParaRPr lang="en-US" altLang="x-none" sz="2000" kern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AA9721C-6ABD-497F-83E2-A6EAC8D16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058863"/>
            <a:ext cx="8151813" cy="3317875"/>
          </a:xfrm>
        </p:spPr>
        <p:txBody>
          <a:bodyPr lIns="67866" tIns="33338" rIns="67866" bIns="33338"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Let </a:t>
            </a:r>
            <a:r>
              <a:rPr lang="en-US" altLang="en-US" sz="2000" i="1">
                <a:solidFill>
                  <a:srgbClr val="1503FD"/>
                </a:solidFill>
                <a:ea typeface="MS PGothic" panose="020B0600070205080204" pitchFamily="34" charset="-128"/>
              </a:rPr>
              <a:t>IP header</a:t>
            </a:r>
            <a:r>
              <a:rPr lang="en-US" altLang="en-US" sz="2000">
                <a:ea typeface="MS PGothic" panose="020B0600070205080204" pitchFamily="34" charset="-128"/>
              </a:rPr>
              <a:t> consists of </a:t>
            </a:r>
            <a:r>
              <a:rPr lang="en-US" altLang="en-US" sz="2000" i="1">
                <a:ea typeface="MS PGothic" panose="020B0600070205080204" pitchFamily="34" charset="-128"/>
              </a:rPr>
              <a:t>L</a:t>
            </a:r>
            <a:r>
              <a:rPr lang="en-US" altLang="en-US" sz="2000">
                <a:ea typeface="MS PGothic" panose="020B0600070205080204" pitchFamily="34" charset="-128"/>
              </a:rPr>
              <a:t>, 16-bit words, </a:t>
            </a:r>
            <a:r>
              <a:rPr lang="en-US" altLang="en-US" sz="2000" b="1">
                <a:ea typeface="MS PGothic" panose="020B0600070205080204" pitchFamily="34" charset="-128"/>
              </a:rPr>
              <a:t>b</a:t>
            </a:r>
            <a:r>
              <a:rPr lang="en-US" altLang="en-US" sz="2000" baseline="-25000">
                <a:ea typeface="MS PGothic" panose="020B0600070205080204" pitchFamily="34" charset="-128"/>
              </a:rPr>
              <a:t>0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b="1">
                <a:ea typeface="MS PGothic" panose="020B0600070205080204" pitchFamily="34" charset="-128"/>
              </a:rPr>
              <a:t>b</a:t>
            </a:r>
            <a:r>
              <a:rPr lang="en-US" altLang="en-US" sz="2000" baseline="-25000">
                <a:ea typeface="MS PGothic" panose="020B0600070205080204" pitchFamily="34" charset="-128"/>
              </a:rPr>
              <a:t>1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b="1">
                <a:ea typeface="MS PGothic" panose="020B0600070205080204" pitchFamily="34" charset="-128"/>
              </a:rPr>
              <a:t>b</a:t>
            </a:r>
            <a:r>
              <a:rPr lang="en-US" altLang="en-US" sz="2000" baseline="-25000">
                <a:ea typeface="MS PGothic" panose="020B0600070205080204" pitchFamily="34" charset="-128"/>
              </a:rPr>
              <a:t>2</a:t>
            </a:r>
            <a:r>
              <a:rPr lang="en-US" altLang="en-US" sz="2000">
                <a:ea typeface="MS PGothic" panose="020B0600070205080204" pitchFamily="34" charset="-128"/>
              </a:rPr>
              <a:t>, ..., </a:t>
            </a:r>
            <a:r>
              <a:rPr lang="en-US" altLang="en-US" sz="2000" b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>
                <a:ea typeface="MS PGothic" panose="020B0600070205080204" pitchFamily="34" charset="-128"/>
              </a:rPr>
              <a:t>L</a:t>
            </a:r>
            <a:r>
              <a:rPr lang="en-US" altLang="en-US" sz="2000" baseline="-25000">
                <a:ea typeface="MS PGothic" panose="020B0600070205080204" pitchFamily="34" charset="-128"/>
              </a:rPr>
              <a:t>-1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The algorithm appends a 16-bit checksum </a:t>
            </a:r>
            <a:r>
              <a:rPr lang="en-US" altLang="en-US" sz="2000" b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>
                <a:ea typeface="MS PGothic" panose="020B0600070205080204" pitchFamily="34" charset="-128"/>
              </a:rPr>
              <a:t>L</a:t>
            </a:r>
            <a:r>
              <a:rPr lang="en-US" altLang="en-US" sz="2000">
                <a:ea typeface="MS PGothic" panose="020B0600070205080204" pitchFamily="34" charset="-128"/>
              </a:rPr>
              <a:t> to the header. The checksum </a:t>
            </a:r>
            <a:r>
              <a:rPr lang="en-US" altLang="en-US" sz="2000" b="1">
                <a:ea typeface="MS PGothic" panose="020B0600070205080204" pitchFamily="34" charset="-128"/>
              </a:rPr>
              <a:t>b</a:t>
            </a:r>
            <a:r>
              <a:rPr lang="en-US" altLang="en-US" sz="2000" baseline="-25000">
                <a:ea typeface="MS PGothic" panose="020B0600070205080204" pitchFamily="34" charset="-128"/>
              </a:rPr>
              <a:t>L  </a:t>
            </a:r>
            <a:r>
              <a:rPr lang="en-US" altLang="en-US" sz="2000">
                <a:ea typeface="MS PGothic" panose="020B0600070205080204" pitchFamily="34" charset="-128"/>
              </a:rPr>
              <a:t>is calculated as follows: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Treating each 16-bit word as an integer, find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		</a:t>
            </a:r>
            <a:r>
              <a:rPr lang="en-US" altLang="en-US" sz="1800" b="1">
                <a:ea typeface="MS PGothic" panose="020B0600070205080204" pitchFamily="34" charset="-128"/>
              </a:rPr>
              <a:t>x</a:t>
            </a:r>
            <a:r>
              <a:rPr lang="en-US" altLang="en-US" sz="1800">
                <a:ea typeface="MS PGothic" panose="020B0600070205080204" pitchFamily="34" charset="-128"/>
              </a:rPr>
              <a:t> = (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0</a:t>
            </a:r>
            <a:r>
              <a:rPr lang="en-US" altLang="en-US" sz="1800">
                <a:ea typeface="MS PGothic" panose="020B0600070205080204" pitchFamily="34" charset="-128"/>
              </a:rPr>
              <a:t> +  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1</a:t>
            </a:r>
            <a:r>
              <a:rPr lang="en-US" altLang="en-US" sz="1800">
                <a:ea typeface="MS PGothic" panose="020B0600070205080204" pitchFamily="34" charset="-128"/>
              </a:rPr>
              <a:t> +  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2</a:t>
            </a:r>
            <a:r>
              <a:rPr lang="en-US" altLang="en-US" sz="1800">
                <a:ea typeface="MS PGothic" panose="020B0600070205080204" pitchFamily="34" charset="-128"/>
              </a:rPr>
              <a:t>+  ...+  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i="1" baseline="-25000">
                <a:ea typeface="MS PGothic" panose="020B0600070205080204" pitchFamily="34" charset="-128"/>
              </a:rPr>
              <a:t>L</a:t>
            </a:r>
            <a:r>
              <a:rPr lang="en-US" altLang="en-US" sz="1800" baseline="-25000">
                <a:ea typeface="MS PGothic" panose="020B0600070205080204" pitchFamily="34" charset="-128"/>
              </a:rPr>
              <a:t>-1 </a:t>
            </a:r>
            <a:r>
              <a:rPr lang="en-US" altLang="en-US" sz="1800" b="1">
                <a:ea typeface="MS PGothic" panose="020B0600070205080204" pitchFamily="34" charset="-128"/>
              </a:rPr>
              <a:t>)</a:t>
            </a:r>
            <a:r>
              <a:rPr lang="en-US" altLang="en-US" sz="1800" baseline="-25000">
                <a:ea typeface="MS PGothic" panose="020B0600070205080204" pitchFamily="34" charset="-128"/>
              </a:rPr>
              <a:t> </a:t>
            </a:r>
            <a:r>
              <a:rPr lang="en-US" altLang="en-US" sz="1800">
                <a:ea typeface="MS PGothic" panose="020B0600070205080204" pitchFamily="34" charset="-128"/>
              </a:rPr>
              <a:t>modulo 2</a:t>
            </a:r>
            <a:r>
              <a:rPr lang="en-US" altLang="en-US" sz="1800" baseline="30000">
                <a:ea typeface="MS PGothic" panose="020B0600070205080204" pitchFamily="34" charset="-128"/>
              </a:rPr>
              <a:t>16</a:t>
            </a:r>
            <a:r>
              <a:rPr lang="en-US" altLang="en-US" sz="1800">
                <a:ea typeface="MS PGothic" panose="020B0600070205080204" pitchFamily="34" charset="-128"/>
              </a:rPr>
              <a:t>-1</a:t>
            </a:r>
            <a:endParaRPr lang="en-US" altLang="en-US" sz="1800" baseline="-25000"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The checksum is then given by: </a:t>
            </a:r>
            <a:r>
              <a:rPr lang="en-US" altLang="en-US" sz="2000" b="1">
                <a:ea typeface="MS PGothic" panose="020B0600070205080204" pitchFamily="34" charset="-128"/>
              </a:rPr>
              <a:t>b</a:t>
            </a:r>
            <a:r>
              <a:rPr lang="en-US" altLang="en-US" sz="2000" baseline="-25000">
                <a:ea typeface="MS PGothic" panose="020B0600070205080204" pitchFamily="34" charset="-128"/>
              </a:rPr>
              <a:t>L </a:t>
            </a:r>
            <a:r>
              <a:rPr lang="en-US" altLang="en-US" sz="2000">
                <a:ea typeface="MS PGothic" panose="020B0600070205080204" pitchFamily="34" charset="-128"/>
              </a:rPr>
              <a:t>= - </a:t>
            </a:r>
            <a:r>
              <a:rPr lang="en-US" altLang="en-US" sz="2000" b="1">
                <a:ea typeface="MS PGothic" panose="020B0600070205080204" pitchFamily="34" charset="-128"/>
              </a:rPr>
              <a:t>x</a:t>
            </a:r>
            <a:endParaRPr lang="en-US" altLang="en-US" sz="2000"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Thus, the headers must satisfy the following </a:t>
            </a:r>
            <a:r>
              <a:rPr lang="en-US" altLang="en-US" sz="2000" b="1" i="1">
                <a:ea typeface="MS PGothic" panose="020B0600070205080204" pitchFamily="34" charset="-128"/>
              </a:rPr>
              <a:t>pattern</a:t>
            </a:r>
            <a:r>
              <a:rPr lang="en-US" altLang="en-US" sz="2000">
                <a:ea typeface="MS PGothic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		  </a:t>
            </a:r>
            <a:r>
              <a:rPr lang="en-US" altLang="en-US" sz="1800" b="1">
                <a:ea typeface="MS PGothic" panose="020B0600070205080204" pitchFamily="34" charset="-128"/>
              </a:rPr>
              <a:t>0</a:t>
            </a:r>
            <a:r>
              <a:rPr lang="en-US" altLang="en-US" sz="1800">
                <a:ea typeface="MS PGothic" panose="020B0600070205080204" pitchFamily="34" charset="-128"/>
              </a:rPr>
              <a:t> = (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0</a:t>
            </a:r>
            <a:r>
              <a:rPr lang="en-US" altLang="en-US" sz="1800">
                <a:ea typeface="MS PGothic" panose="020B0600070205080204" pitchFamily="34" charset="-128"/>
              </a:rPr>
              <a:t> +  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1</a:t>
            </a:r>
            <a:r>
              <a:rPr lang="en-US" altLang="en-US" sz="1800">
                <a:ea typeface="MS PGothic" panose="020B0600070205080204" pitchFamily="34" charset="-128"/>
              </a:rPr>
              <a:t> +  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2</a:t>
            </a:r>
            <a:r>
              <a:rPr lang="en-US" altLang="en-US" sz="1800">
                <a:ea typeface="MS PGothic" panose="020B0600070205080204" pitchFamily="34" charset="-128"/>
              </a:rPr>
              <a:t>+  ...+  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i="1" baseline="-25000">
                <a:ea typeface="MS PGothic" panose="020B0600070205080204" pitchFamily="34" charset="-128"/>
              </a:rPr>
              <a:t>L</a:t>
            </a:r>
            <a:r>
              <a:rPr lang="en-US" altLang="en-US" sz="1800" baseline="-25000">
                <a:ea typeface="MS PGothic" panose="020B0600070205080204" pitchFamily="34" charset="-128"/>
              </a:rPr>
              <a:t>-1 </a:t>
            </a:r>
            <a:r>
              <a:rPr lang="en-US" altLang="en-US" sz="1800">
                <a:ea typeface="MS PGothic" panose="020B0600070205080204" pitchFamily="34" charset="-128"/>
              </a:rPr>
              <a:t>+  </a:t>
            </a:r>
            <a:r>
              <a:rPr lang="en-US" altLang="en-US" sz="1800" b="1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L </a:t>
            </a:r>
            <a:r>
              <a:rPr lang="en-US" altLang="en-US" sz="1800" b="1">
                <a:ea typeface="MS PGothic" panose="020B0600070205080204" pitchFamily="34" charset="-128"/>
              </a:rPr>
              <a:t>)</a:t>
            </a:r>
            <a:r>
              <a:rPr lang="en-US" altLang="en-US" sz="1800" baseline="-25000">
                <a:ea typeface="MS PGothic" panose="020B0600070205080204" pitchFamily="34" charset="-128"/>
              </a:rPr>
              <a:t> </a:t>
            </a:r>
            <a:r>
              <a:rPr lang="en-US" altLang="en-US" sz="1800">
                <a:ea typeface="MS PGothic" panose="020B0600070205080204" pitchFamily="34" charset="-128"/>
              </a:rPr>
              <a:t>modulo 2</a:t>
            </a:r>
            <a:r>
              <a:rPr lang="en-US" altLang="en-US" sz="1800" baseline="30000">
                <a:ea typeface="MS PGothic" panose="020B0600070205080204" pitchFamily="34" charset="-128"/>
              </a:rPr>
              <a:t>16</a:t>
            </a:r>
            <a:r>
              <a:rPr lang="en-US" altLang="en-US" sz="1800">
                <a:ea typeface="MS PGothic" panose="020B0600070205080204" pitchFamily="34" charset="-128"/>
              </a:rPr>
              <a:t>-1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The checksum calculation is carried out in software using one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s complement arithmetic</a:t>
            </a:r>
            <a:endParaRPr lang="en-US" altLang="en-US" sz="200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B830CE19-DCB3-4525-A7FA-C65C20A7F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Internet (IP) Checksum Algorithm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571D9E7-39E6-4F4D-80CB-658883375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513" y="92075"/>
            <a:ext cx="5297487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Internet Checksum Example</a:t>
            </a:r>
          </a:p>
        </p:txBody>
      </p:sp>
      <p:sp>
        <p:nvSpPr>
          <p:cNvPr id="43010" name="Rectangle 7">
            <a:extLst>
              <a:ext uri="{FF2B5EF4-FFF2-40B4-BE49-F238E27FC236}">
                <a16:creationId xmlns:a16="http://schemas.microsoft.com/office/drawing/2014/main" id="{2228EF27-126E-432F-8FC0-6CAA54B0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1047750"/>
            <a:ext cx="342900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>
                <a:ea typeface="MS PGothic" panose="020B0600070205080204" pitchFamily="34" charset="-128"/>
              </a:rPr>
              <a:t>Assume 4-bit words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>
                <a:ea typeface="MS PGothic" panose="020B0600070205080204" pitchFamily="34" charset="-128"/>
              </a:rPr>
              <a:t>Use mod 2</a:t>
            </a:r>
            <a:r>
              <a:rPr lang="en-US" altLang="en-US" sz="2100" baseline="30000">
                <a:ea typeface="MS PGothic" panose="020B0600070205080204" pitchFamily="34" charset="-128"/>
              </a:rPr>
              <a:t>4</a:t>
            </a:r>
            <a:r>
              <a:rPr lang="en-US" altLang="en-US" sz="2100">
                <a:ea typeface="MS PGothic" panose="020B0600070205080204" pitchFamily="34" charset="-128"/>
              </a:rPr>
              <a:t>-1 arithmetic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u="sng">
                <a:ea typeface="MS PGothic" panose="020B0600070205080204" pitchFamily="34" charset="-128"/>
              </a:rPr>
              <a:t>b</a:t>
            </a:r>
            <a:r>
              <a:rPr lang="en-US" altLang="en-US" sz="1200">
                <a:ea typeface="MS PGothic" panose="020B0600070205080204" pitchFamily="34" charset="-128"/>
              </a:rPr>
              <a:t>0</a:t>
            </a:r>
            <a:r>
              <a:rPr lang="en-US" altLang="en-US" sz="2100">
                <a:ea typeface="MS PGothic" panose="020B0600070205080204" pitchFamily="34" charset="-128"/>
              </a:rPr>
              <a:t>=1100 = 12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u="sng">
                <a:ea typeface="MS PGothic" panose="020B0600070205080204" pitchFamily="34" charset="-128"/>
              </a:rPr>
              <a:t>b</a:t>
            </a:r>
            <a:r>
              <a:rPr lang="en-US" altLang="en-US" sz="1200">
                <a:ea typeface="MS PGothic" panose="020B0600070205080204" pitchFamily="34" charset="-128"/>
              </a:rPr>
              <a:t>1</a:t>
            </a:r>
            <a:r>
              <a:rPr lang="en-US" altLang="en-US" sz="2100">
                <a:ea typeface="MS PGothic" panose="020B0600070205080204" pitchFamily="34" charset="-128"/>
              </a:rPr>
              <a:t>=1010 =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>
                <a:ea typeface="MS PGothic" panose="020B0600070205080204" pitchFamily="34" charset="-128"/>
              </a:rPr>
              <a:t>Use Modulo Arithmetic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10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>
                <a:ea typeface="MS PGothic" panose="020B0600070205080204" pitchFamily="34" charset="-128"/>
              </a:rPr>
              <a:t>Use Binary Arithmetic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100"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grpSp>
        <p:nvGrpSpPr>
          <p:cNvPr id="43011" name="Group 12">
            <a:extLst>
              <a:ext uri="{FF2B5EF4-FFF2-40B4-BE49-F238E27FC236}">
                <a16:creationId xmlns:a16="http://schemas.microsoft.com/office/drawing/2014/main" id="{ABEBE263-9334-46C0-9353-D2C4D0FBA50F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D73C48-9381-4485-B6C9-850520797258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5D69B6-859C-4BE9-AEB7-3720D5796A8D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43FF42E-C1C7-4C8B-A614-BFC80AA8A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Internet Checksum Example</a:t>
            </a:r>
          </a:p>
        </p:txBody>
      </p:sp>
      <p:sp>
        <p:nvSpPr>
          <p:cNvPr id="1443843" name="Rectangle 3">
            <a:extLst>
              <a:ext uri="{FF2B5EF4-FFF2-40B4-BE49-F238E27FC236}">
                <a16:creationId xmlns:a16="http://schemas.microsoft.com/office/drawing/2014/main" id="{115787FE-E180-42C2-B708-66E9A18B91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4713" y="1027113"/>
            <a:ext cx="3186112" cy="3513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Use Modulo Arithmetic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Assume 4-bit words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Use mod 2</a:t>
            </a:r>
            <a:r>
              <a:rPr lang="en-US" altLang="en-US" sz="1900" baseline="30000">
                <a:ea typeface="MS PGothic" panose="020B0600070205080204" pitchFamily="34" charset="-128"/>
              </a:rPr>
              <a:t>4</a:t>
            </a:r>
            <a:r>
              <a:rPr lang="en-US" altLang="en-US" sz="1900">
                <a:ea typeface="MS PGothic" panose="020B0600070205080204" pitchFamily="34" charset="-128"/>
              </a:rPr>
              <a:t>-1</a:t>
            </a:r>
            <a:r>
              <a:rPr lang="en-US" altLang="en-US" sz="1900" baseline="30000">
                <a:ea typeface="MS PGothic" panose="020B0600070205080204" pitchFamily="34" charset="-128"/>
              </a:rPr>
              <a:t> </a:t>
            </a:r>
            <a:r>
              <a:rPr lang="en-US" altLang="en-US" sz="1900">
                <a:ea typeface="MS PGothic" panose="020B0600070205080204" pitchFamily="34" charset="-128"/>
              </a:rPr>
              <a:t>arithmetic</a:t>
            </a:r>
          </a:p>
          <a:p>
            <a:pPr eaLnBrk="1" hangingPunct="1"/>
            <a:r>
              <a:rPr lang="en-US" altLang="en-US" sz="1900" u="sng">
                <a:ea typeface="MS PGothic" panose="020B0600070205080204" pitchFamily="34" charset="-128"/>
              </a:rPr>
              <a:t>b</a:t>
            </a:r>
            <a:r>
              <a:rPr lang="en-US" altLang="en-US" sz="1900" baseline="-25000">
                <a:ea typeface="MS PGothic" panose="020B0600070205080204" pitchFamily="34" charset="-128"/>
              </a:rPr>
              <a:t>0</a:t>
            </a:r>
            <a:r>
              <a:rPr lang="en-US" altLang="en-US" sz="1900">
                <a:ea typeface="MS PGothic" panose="020B0600070205080204" pitchFamily="34" charset="-128"/>
              </a:rPr>
              <a:t>=1100 = 12</a:t>
            </a:r>
          </a:p>
          <a:p>
            <a:pPr eaLnBrk="1" hangingPunct="1"/>
            <a:r>
              <a:rPr lang="en-US" altLang="en-US" sz="1900" u="sng">
                <a:ea typeface="MS PGothic" panose="020B0600070205080204" pitchFamily="34" charset="-128"/>
              </a:rPr>
              <a:t>b</a:t>
            </a:r>
            <a:r>
              <a:rPr lang="en-US" altLang="en-US" sz="1900" baseline="-25000">
                <a:ea typeface="MS PGothic" panose="020B0600070205080204" pitchFamily="34" charset="-128"/>
              </a:rPr>
              <a:t>1</a:t>
            </a:r>
            <a:r>
              <a:rPr lang="en-US" altLang="en-US" sz="1900">
                <a:ea typeface="MS PGothic" panose="020B0600070205080204" pitchFamily="34" charset="-128"/>
              </a:rPr>
              <a:t>=1010 = 10</a:t>
            </a:r>
          </a:p>
          <a:p>
            <a:pPr eaLnBrk="1" hangingPunct="1"/>
            <a:r>
              <a:rPr lang="en-US" altLang="en-US" sz="1900" u="sng">
                <a:ea typeface="MS PGothic" panose="020B0600070205080204" pitchFamily="34" charset="-128"/>
              </a:rPr>
              <a:t>b</a:t>
            </a:r>
            <a:r>
              <a:rPr lang="en-US" altLang="en-US" sz="1900" baseline="-25000">
                <a:ea typeface="MS PGothic" panose="020B0600070205080204" pitchFamily="34" charset="-128"/>
              </a:rPr>
              <a:t>0</a:t>
            </a:r>
            <a:r>
              <a:rPr lang="en-US" altLang="en-US" sz="1900">
                <a:ea typeface="MS PGothic" panose="020B0600070205080204" pitchFamily="34" charset="-128"/>
              </a:rPr>
              <a:t>+</a:t>
            </a:r>
            <a:r>
              <a:rPr lang="en-US" altLang="en-US" sz="1900" u="sng">
                <a:ea typeface="MS PGothic" panose="020B0600070205080204" pitchFamily="34" charset="-128"/>
              </a:rPr>
              <a:t>b</a:t>
            </a:r>
            <a:r>
              <a:rPr lang="en-US" altLang="en-US" sz="1900" baseline="-25000">
                <a:ea typeface="MS PGothic" panose="020B0600070205080204" pitchFamily="34" charset="-128"/>
              </a:rPr>
              <a:t>1</a:t>
            </a:r>
            <a:r>
              <a:rPr lang="en-US" altLang="en-US" sz="1900">
                <a:ea typeface="MS PGothic" panose="020B0600070205080204" pitchFamily="34" charset="-128"/>
              </a:rPr>
              <a:t>=12+10=7 mod15</a:t>
            </a:r>
          </a:p>
          <a:p>
            <a:pPr eaLnBrk="1" hangingPunct="1"/>
            <a:r>
              <a:rPr lang="en-US" altLang="en-US" sz="1900" u="sng">
                <a:ea typeface="MS PGothic" panose="020B0600070205080204" pitchFamily="34" charset="-128"/>
              </a:rPr>
              <a:t>b</a:t>
            </a:r>
            <a:r>
              <a:rPr lang="en-US" altLang="en-US" sz="1900" baseline="-25000">
                <a:ea typeface="MS PGothic" panose="020B0600070205080204" pitchFamily="34" charset="-128"/>
              </a:rPr>
              <a:t>2 </a:t>
            </a:r>
            <a:r>
              <a:rPr lang="en-US" altLang="en-US" sz="1900">
                <a:ea typeface="MS PGothic" panose="020B0600070205080204" pitchFamily="34" charset="-128"/>
              </a:rPr>
              <a:t>= -7 = 8 mod15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Therefore</a:t>
            </a:r>
          </a:p>
          <a:p>
            <a:pPr eaLnBrk="1" hangingPunct="1"/>
            <a:r>
              <a:rPr lang="en-US" altLang="en-US" sz="1900" u="sng">
                <a:ea typeface="MS PGothic" panose="020B0600070205080204" pitchFamily="34" charset="-128"/>
              </a:rPr>
              <a:t>b</a:t>
            </a:r>
            <a:r>
              <a:rPr lang="en-US" altLang="en-US" sz="1900" baseline="-25000">
                <a:ea typeface="MS PGothic" panose="020B0600070205080204" pitchFamily="34" charset="-128"/>
              </a:rPr>
              <a:t>2</a:t>
            </a:r>
            <a:r>
              <a:rPr lang="en-US" altLang="en-US" sz="1900">
                <a:ea typeface="MS PGothic" panose="020B0600070205080204" pitchFamily="34" charset="-128"/>
              </a:rPr>
              <a:t>=1000</a:t>
            </a:r>
            <a:endParaRPr lang="en-US" altLang="en-US" sz="1900" baseline="-25000">
              <a:ea typeface="MS PGothic" panose="020B0600070205080204" pitchFamily="34" charset="-128"/>
            </a:endParaRPr>
          </a:p>
        </p:txBody>
      </p:sp>
      <p:sp>
        <p:nvSpPr>
          <p:cNvPr id="1443844" name="Rectangle 4">
            <a:extLst>
              <a:ext uri="{FF2B5EF4-FFF2-40B4-BE49-F238E27FC236}">
                <a16:creationId xmlns:a16="http://schemas.microsoft.com/office/drawing/2014/main" id="{A54F55E9-3E00-4579-89DB-F5CC54A095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2625" y="1027113"/>
            <a:ext cx="3236913" cy="1533525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x-none" sz="2000" dirty="0">
                <a:ea typeface="ＭＳ Ｐゴシック" charset="-128"/>
              </a:rPr>
              <a:t>Use Binary Arithmetic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>
                <a:ea typeface="ＭＳ Ｐゴシック" charset="-128"/>
              </a:rPr>
              <a:t>Note 16 mod15 =1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>
                <a:ea typeface="ＭＳ Ｐゴシック" charset="-128"/>
              </a:rPr>
              <a:t>So: 10000 mod15 = 0001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>
                <a:ea typeface="ＭＳ Ｐゴシック" charset="-128"/>
              </a:rPr>
              <a:t>leading bit wraps around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9F035054-4D89-4161-9728-F6CF93C43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2528888"/>
            <a:ext cx="4165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0</a:t>
            </a:r>
            <a:r>
              <a:rPr lang="en-US" altLang="en-US" sz="1800">
                <a:ea typeface="MS PGothic" panose="020B0600070205080204" pitchFamily="34" charset="-128"/>
              </a:rPr>
              <a:t> + b</a:t>
            </a:r>
            <a:r>
              <a:rPr lang="en-US" altLang="en-US" sz="1800" baseline="-25000">
                <a:ea typeface="MS PGothic" panose="020B0600070205080204" pitchFamily="34" charset="-128"/>
              </a:rPr>
              <a:t>1</a:t>
            </a:r>
            <a:r>
              <a:rPr lang="en-US" altLang="en-US" sz="1800">
                <a:ea typeface="MS PGothic" panose="020B0600070205080204" pitchFamily="34" charset="-128"/>
              </a:rPr>
              <a:t> = 1100+1010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   =10110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   =10000+0110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   =0001+0110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   =0111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   =7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1503FD"/>
                </a:solidFill>
                <a:ea typeface="MS PGothic" panose="020B0600070205080204" pitchFamily="34" charset="-128"/>
              </a:rPr>
              <a:t>Take 1s complement </a:t>
            </a:r>
            <a:r>
              <a:rPr lang="en-US" altLang="en-US" sz="1800">
                <a:ea typeface="MS PGothic" panose="020B0600070205080204" pitchFamily="34" charset="-128"/>
              </a:rPr>
              <a:t>b</a:t>
            </a:r>
            <a:r>
              <a:rPr lang="en-US" altLang="en-US" sz="1800" baseline="-25000">
                <a:ea typeface="MS PGothic" panose="020B0600070205080204" pitchFamily="34" charset="-128"/>
              </a:rPr>
              <a:t>2</a:t>
            </a:r>
            <a:r>
              <a:rPr lang="en-US" altLang="en-US" sz="1800">
                <a:ea typeface="MS PGothic" panose="020B0600070205080204" pitchFamily="34" charset="-128"/>
              </a:rPr>
              <a:t> = -0111  =1000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6CA239AC-8CDC-4314-A7C6-CF9466501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Parity Check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26B6794-4BA1-4722-9F0A-269B51181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1100138"/>
            <a:ext cx="7397750" cy="366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Append an overall parity check to </a:t>
            </a:r>
            <a:r>
              <a:rPr lang="en-US" altLang="en-US" i="1"/>
              <a:t>k</a:t>
            </a:r>
            <a:r>
              <a:rPr lang="en-US" altLang="en-US"/>
              <a:t> information bits</a:t>
            </a:r>
          </a:p>
        </p:txBody>
      </p:sp>
      <p:grpSp>
        <p:nvGrpSpPr>
          <p:cNvPr id="25603" name="Group 8">
            <a:extLst>
              <a:ext uri="{FF2B5EF4-FFF2-40B4-BE49-F238E27FC236}">
                <a16:creationId xmlns:a16="http://schemas.microsoft.com/office/drawing/2014/main" id="{C6A03AF4-4E3E-4BD3-8AAC-5FE58246BA78}"/>
              </a:ext>
            </a:extLst>
          </p:cNvPr>
          <p:cNvGrpSpPr>
            <a:grpSpLocks/>
          </p:cNvGrpSpPr>
          <p:nvPr/>
        </p:nvGrpSpPr>
        <p:grpSpPr bwMode="auto">
          <a:xfrm>
            <a:off x="1954213" y="1555750"/>
            <a:ext cx="4997450" cy="1225550"/>
            <a:chOff x="1164" y="1882"/>
            <a:chExt cx="4198" cy="1030"/>
          </a:xfrm>
        </p:grpSpPr>
        <p:sp>
          <p:nvSpPr>
            <p:cNvPr id="904196" name="Text Box 4">
              <a:extLst>
                <a:ext uri="{FF2B5EF4-FFF2-40B4-BE49-F238E27FC236}">
                  <a16:creationId xmlns:a16="http://schemas.microsoft.com/office/drawing/2014/main" id="{9EAF0066-9E0F-4162-815D-1BBF4D07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1882"/>
              <a:ext cx="26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Info Bits:       b</a:t>
              </a:r>
              <a:r>
                <a:rPr lang="en-US" altLang="x-none" baseline="-25000">
                  <a:latin typeface="Arial" charset="0"/>
                </a:rPr>
                <a:t>1</a:t>
              </a:r>
              <a:r>
                <a:rPr lang="en-US" altLang="x-none">
                  <a:latin typeface="Arial" charset="0"/>
                </a:rPr>
                <a:t>, b</a:t>
              </a:r>
              <a:r>
                <a:rPr lang="en-US" altLang="x-none" baseline="-25000">
                  <a:latin typeface="Arial" charset="0"/>
                </a:rPr>
                <a:t>2</a:t>
              </a:r>
              <a:r>
                <a:rPr lang="en-US" altLang="x-none">
                  <a:latin typeface="Arial" charset="0"/>
                </a:rPr>
                <a:t>, b</a:t>
              </a:r>
              <a:r>
                <a:rPr lang="en-US" altLang="x-none" baseline="-25000">
                  <a:latin typeface="Arial" charset="0"/>
                </a:rPr>
                <a:t>3</a:t>
              </a:r>
              <a:r>
                <a:rPr lang="en-US" altLang="x-none">
                  <a:latin typeface="Arial" charset="0"/>
                </a:rPr>
                <a:t>, …, </a:t>
              </a:r>
              <a:r>
                <a:rPr lang="en-US" altLang="x-none" i="1">
                  <a:latin typeface="Arial" charset="0"/>
                </a:rPr>
                <a:t>b</a:t>
              </a:r>
              <a:r>
                <a:rPr lang="en-US" altLang="x-none" i="1" baseline="-25000">
                  <a:latin typeface="Arial" charset="0"/>
                </a:rPr>
                <a:t>k</a:t>
              </a:r>
              <a:r>
                <a:rPr lang="en-US" altLang="x-none" sz="1500" i="1">
                  <a:latin typeface="Arial" charset="0"/>
                </a:rPr>
                <a:t> </a:t>
              </a:r>
            </a:p>
          </p:txBody>
        </p:sp>
        <p:sp>
          <p:nvSpPr>
            <p:cNvPr id="904197" name="Text Box 5">
              <a:extLst>
                <a:ext uri="{FF2B5EF4-FFF2-40B4-BE49-F238E27FC236}">
                  <a16:creationId xmlns:a16="http://schemas.microsoft.com/office/drawing/2014/main" id="{4DDBF835-4EE1-470D-ACFD-40144A7E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2266"/>
              <a:ext cx="419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Check Bit:    </a:t>
              </a:r>
              <a:r>
                <a:rPr lang="en-US" altLang="x-none" sz="1500">
                  <a:latin typeface="Arial" charset="0"/>
                </a:rPr>
                <a:t>b</a:t>
              </a:r>
              <a:r>
                <a:rPr lang="en-US" altLang="x-none" sz="1500" baseline="-25000">
                  <a:latin typeface="Arial" charset="0"/>
                </a:rPr>
                <a:t>k+1</a:t>
              </a:r>
              <a:r>
                <a:rPr lang="en-US" altLang="x-none" sz="1500">
                  <a:latin typeface="Arial" charset="0"/>
                </a:rPr>
                <a:t>=</a:t>
              </a:r>
              <a:r>
                <a:rPr lang="en-US" altLang="x-none">
                  <a:latin typeface="Arial" charset="0"/>
                </a:rPr>
                <a:t> b</a:t>
              </a:r>
              <a:r>
                <a:rPr lang="en-US" altLang="x-none" baseline="-25000">
                  <a:latin typeface="Arial" charset="0"/>
                </a:rPr>
                <a:t>1</a:t>
              </a:r>
              <a:r>
                <a:rPr lang="en-US" altLang="x-none">
                  <a:latin typeface="Arial" charset="0"/>
                </a:rPr>
                <a:t>+ b</a:t>
              </a:r>
              <a:r>
                <a:rPr lang="en-US" altLang="x-none" baseline="-25000">
                  <a:latin typeface="Arial" charset="0"/>
                </a:rPr>
                <a:t>2</a:t>
              </a:r>
              <a:r>
                <a:rPr lang="en-US" altLang="x-none">
                  <a:latin typeface="Arial" charset="0"/>
                </a:rPr>
                <a:t>+ b</a:t>
              </a:r>
              <a:r>
                <a:rPr lang="en-US" altLang="x-none" baseline="-25000">
                  <a:latin typeface="Arial" charset="0"/>
                </a:rPr>
                <a:t>3</a:t>
              </a:r>
              <a:r>
                <a:rPr lang="en-US" altLang="x-none">
                  <a:latin typeface="Arial" charset="0"/>
                </a:rPr>
                <a:t>+ …+ b</a:t>
              </a:r>
              <a:r>
                <a:rPr lang="en-US" altLang="x-none" i="1" baseline="-25000">
                  <a:latin typeface="Arial" charset="0"/>
                </a:rPr>
                <a:t>k</a:t>
              </a:r>
              <a:r>
                <a:rPr lang="en-US" altLang="x-none">
                  <a:latin typeface="Arial" charset="0"/>
                </a:rPr>
                <a:t>   modulo 2</a:t>
              </a:r>
            </a:p>
          </p:txBody>
        </p:sp>
        <p:sp>
          <p:nvSpPr>
            <p:cNvPr id="904198" name="Text Box 6">
              <a:extLst>
                <a:ext uri="{FF2B5EF4-FFF2-40B4-BE49-F238E27FC236}">
                  <a16:creationId xmlns:a16="http://schemas.microsoft.com/office/drawing/2014/main" id="{99C86AAC-3D41-47A3-9867-40560CC07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2602"/>
              <a:ext cx="336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dirty="0" err="1">
                  <a:latin typeface="Arial" charset="0"/>
                </a:rPr>
                <a:t>Codeword</a:t>
              </a:r>
              <a:r>
                <a:rPr lang="en-US" altLang="x-none" dirty="0">
                  <a:latin typeface="Arial" charset="0"/>
                </a:rPr>
                <a:t>:       (b</a:t>
              </a:r>
              <a:r>
                <a:rPr lang="en-US" altLang="x-none" baseline="-25000" dirty="0">
                  <a:latin typeface="Arial" charset="0"/>
                </a:rPr>
                <a:t>1</a:t>
              </a:r>
              <a:r>
                <a:rPr lang="en-US" altLang="x-none" dirty="0">
                  <a:latin typeface="Arial" charset="0"/>
                </a:rPr>
                <a:t>, b</a:t>
              </a:r>
              <a:r>
                <a:rPr lang="en-US" altLang="x-none" baseline="-25000" dirty="0">
                  <a:latin typeface="Arial" charset="0"/>
                </a:rPr>
                <a:t>2</a:t>
              </a:r>
              <a:r>
                <a:rPr lang="en-US" altLang="x-none" dirty="0">
                  <a:latin typeface="Arial" charset="0"/>
                </a:rPr>
                <a:t>, b</a:t>
              </a:r>
              <a:r>
                <a:rPr lang="en-US" altLang="x-none" baseline="-25000" dirty="0">
                  <a:latin typeface="Arial" charset="0"/>
                </a:rPr>
                <a:t>3</a:t>
              </a:r>
              <a:r>
                <a:rPr lang="en-US" altLang="x-none" dirty="0">
                  <a:latin typeface="Arial" charset="0"/>
                </a:rPr>
                <a:t>, …, </a:t>
              </a:r>
              <a:r>
                <a:rPr lang="en-US" altLang="x-none" dirty="0" err="1">
                  <a:latin typeface="Arial" charset="0"/>
                </a:rPr>
                <a:t>b</a:t>
              </a:r>
              <a:r>
                <a:rPr lang="en-US" altLang="x-none" i="1" baseline="-25000" dirty="0" err="1">
                  <a:latin typeface="Arial" charset="0"/>
                </a:rPr>
                <a:t>k</a:t>
              </a:r>
              <a:r>
                <a:rPr lang="en-US" altLang="x-none" baseline="-25000" dirty="0">
                  <a:latin typeface="Arial" charset="0"/>
                </a:rPr>
                <a:t>,</a:t>
              </a:r>
              <a:r>
                <a:rPr lang="en-US" altLang="x-none" dirty="0">
                  <a:latin typeface="Arial" charset="0"/>
                </a:rPr>
                <a:t>, </a:t>
              </a:r>
              <a:r>
                <a:rPr lang="en-US" altLang="x-none" dirty="0" err="1">
                  <a:latin typeface="Arial" charset="0"/>
                </a:rPr>
                <a:t>b</a:t>
              </a:r>
              <a:r>
                <a:rPr lang="en-US" altLang="x-none" i="1" baseline="-25000" dirty="0" err="1">
                  <a:latin typeface="Arial" charset="0"/>
                </a:rPr>
                <a:t>k</a:t>
              </a:r>
              <a:r>
                <a:rPr lang="en-US" altLang="x-none" baseline="-25000" dirty="0">
                  <a:latin typeface="Arial" charset="0"/>
                </a:rPr>
                <a:t>+!</a:t>
              </a:r>
              <a:r>
                <a:rPr lang="en-US" altLang="x-none" dirty="0">
                  <a:latin typeface="Arial" charset="0"/>
                </a:rPr>
                <a:t>)</a:t>
              </a:r>
              <a:endParaRPr lang="en-US" altLang="x-none" baseline="-25000" dirty="0">
                <a:latin typeface="Arial" charset="0"/>
              </a:endParaRPr>
            </a:p>
          </p:txBody>
        </p:sp>
      </p:grpSp>
      <p:sp>
        <p:nvSpPr>
          <p:cNvPr id="904199" name="Rectangle 7">
            <a:extLst>
              <a:ext uri="{FF2B5EF4-FFF2-40B4-BE49-F238E27FC236}">
                <a16:creationId xmlns:a16="http://schemas.microsoft.com/office/drawing/2014/main" id="{E403D04A-8EF1-41CD-82E6-9E0A9239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946400"/>
            <a:ext cx="8067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x-none" sz="2200" dirty="0"/>
              <a:t>All </a:t>
            </a:r>
            <a:r>
              <a:rPr lang="en-US" altLang="x-none" sz="2200" dirty="0" err="1"/>
              <a:t>codewords</a:t>
            </a:r>
            <a:r>
              <a:rPr lang="en-US" altLang="x-none" sz="2200" dirty="0"/>
              <a:t> have even # of 1s</a:t>
            </a:r>
          </a:p>
          <a:p>
            <a:pPr>
              <a:lnSpc>
                <a:spcPct val="90000"/>
              </a:lnSpc>
              <a:defRPr/>
            </a:pPr>
            <a:r>
              <a:rPr lang="en-US" altLang="x-none" sz="2200" dirty="0"/>
              <a:t>Receiver checks to see if # of 1s is even</a:t>
            </a:r>
          </a:p>
          <a:p>
            <a:pPr>
              <a:lnSpc>
                <a:spcPct val="90000"/>
              </a:lnSpc>
              <a:defRPr/>
            </a:pPr>
            <a:r>
              <a:rPr lang="en-US" altLang="x-none" sz="1875" dirty="0"/>
              <a:t>Parity bit used in ASCII code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708436C4-8FED-432C-A1B3-8FDB20264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92075"/>
            <a:ext cx="73596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47106" name="Rectangle 4">
            <a:extLst>
              <a:ext uri="{FF2B5EF4-FFF2-40B4-BE49-F238E27FC236}">
                <a16:creationId xmlns:a16="http://schemas.microsoft.com/office/drawing/2014/main" id="{16C7C9E4-DD27-4190-A865-36106A9D9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085850"/>
            <a:ext cx="7548563" cy="1949450"/>
          </a:xfrm>
        </p:spPr>
        <p:txBody>
          <a:bodyPr/>
          <a:lstStyle/>
          <a:p>
            <a:pPr marL="371475" lvl="1" indent="-371475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400"/>
              <a:t>Choosing good generator polynomial codes determine the capability of CRC error detection.</a:t>
            </a:r>
          </a:p>
          <a:p>
            <a:pPr marL="371475" lvl="1" indent="-371475" eaLnBrk="1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US" altLang="en-US" sz="2400"/>
              <a:t>Internet checksum values more on ease of implementation than on detection capability.</a:t>
            </a:r>
            <a:endParaRPr lang="en-US" alt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AA20852-2527-4FFB-8939-6F752279F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92075"/>
            <a:ext cx="5565775" cy="765175"/>
          </a:xfrm>
        </p:spPr>
        <p:txBody>
          <a:bodyPr/>
          <a:lstStyle/>
          <a:p>
            <a:r>
              <a:rPr lang="en-US" altLang="en-US"/>
              <a:t>Example of Single Parity Code</a:t>
            </a:r>
          </a:p>
        </p:txBody>
      </p:sp>
      <p:sp>
        <p:nvSpPr>
          <p:cNvPr id="1341443" name="Rectangle 3">
            <a:extLst>
              <a:ext uri="{FF2B5EF4-FFF2-40B4-BE49-F238E27FC236}">
                <a16:creationId xmlns:a16="http://schemas.microsoft.com/office/drawing/2014/main" id="{BBC74D8A-2F8D-4089-A997-E3D0F75D7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6563" y="1085850"/>
            <a:ext cx="5710237" cy="3513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 dirty="0"/>
              <a:t>Information (7 bits):  (0, 1, 0, 1, 1, 0, 0)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 dirty="0"/>
              <a:t>Parity Bit: b</a:t>
            </a:r>
            <a:r>
              <a:rPr lang="en-US" altLang="x-none" sz="1950" baseline="-25000" dirty="0"/>
              <a:t>8</a:t>
            </a:r>
            <a:r>
              <a:rPr lang="en-US" altLang="x-none" sz="1950" dirty="0"/>
              <a:t> = 0 + 1 +0 + 1 +1 + 0 = </a:t>
            </a:r>
            <a:r>
              <a:rPr lang="en-US" altLang="x-none" sz="1950" dirty="0">
                <a:solidFill>
                  <a:srgbClr val="FF3300"/>
                </a:solidFill>
              </a:rPr>
              <a:t>1</a:t>
            </a:r>
            <a:r>
              <a:rPr lang="en-US" altLang="x-none" sz="1950" dirty="0"/>
              <a:t> 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 dirty="0" err="1"/>
              <a:t>Codeword</a:t>
            </a:r>
            <a:r>
              <a:rPr lang="en-US" altLang="x-none" sz="1950" dirty="0"/>
              <a:t> (8 bits): (0, 1, 0, 1, 1, 0, 0, </a:t>
            </a:r>
            <a:r>
              <a:rPr lang="en-US" altLang="x-none" sz="1950" dirty="0">
                <a:solidFill>
                  <a:srgbClr val="FF3300"/>
                </a:solidFill>
              </a:rPr>
              <a:t>1</a:t>
            </a:r>
            <a:r>
              <a:rPr lang="en-US" altLang="x-none" sz="195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x-none" sz="1950" dirty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 dirty="0"/>
              <a:t>If single error in bit 3 : (0, 1, </a:t>
            </a:r>
            <a:r>
              <a:rPr lang="en-US" altLang="x-none" sz="1950" dirty="0">
                <a:solidFill>
                  <a:srgbClr val="FF33CC"/>
                </a:solidFill>
              </a:rPr>
              <a:t>1</a:t>
            </a:r>
            <a:r>
              <a:rPr lang="en-US" altLang="x-none" sz="1950" dirty="0"/>
              <a:t>, 1, 1, 0, 0, </a:t>
            </a:r>
            <a:r>
              <a:rPr lang="en-US" altLang="x-none" sz="1950" dirty="0">
                <a:solidFill>
                  <a:srgbClr val="FF3300"/>
                </a:solidFill>
              </a:rPr>
              <a:t>1</a:t>
            </a:r>
            <a:r>
              <a:rPr lang="en-US" altLang="x-none" sz="1950" dirty="0"/>
              <a:t>)</a:t>
            </a:r>
          </a:p>
          <a:p>
            <a:pPr lvl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# of 1’s =5, odd</a:t>
            </a:r>
          </a:p>
          <a:p>
            <a:pPr lvl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Error detected</a:t>
            </a:r>
          </a:p>
          <a:p>
            <a:pPr lvl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x-none" sz="1650" dirty="0"/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 dirty="0"/>
              <a:t>If errors in bits 3 and 5: (0, 1, </a:t>
            </a:r>
            <a:r>
              <a:rPr lang="en-US" altLang="x-none" sz="1950" dirty="0">
                <a:solidFill>
                  <a:srgbClr val="FF33CC"/>
                </a:solidFill>
              </a:rPr>
              <a:t>1</a:t>
            </a:r>
            <a:r>
              <a:rPr lang="en-US" altLang="x-none" sz="1950" dirty="0"/>
              <a:t>, 1, </a:t>
            </a:r>
            <a:r>
              <a:rPr lang="en-US" altLang="x-none" sz="1950" dirty="0">
                <a:solidFill>
                  <a:srgbClr val="FF33CC"/>
                </a:solidFill>
              </a:rPr>
              <a:t>0</a:t>
            </a:r>
            <a:r>
              <a:rPr lang="en-US" altLang="x-none" sz="1950" dirty="0"/>
              <a:t>, 0, 0, </a:t>
            </a:r>
            <a:r>
              <a:rPr lang="en-US" altLang="x-none" sz="1950" dirty="0">
                <a:solidFill>
                  <a:srgbClr val="FF3300"/>
                </a:solidFill>
              </a:rPr>
              <a:t>1</a:t>
            </a:r>
            <a:r>
              <a:rPr lang="en-US" altLang="x-none" sz="1950" dirty="0"/>
              <a:t>)</a:t>
            </a:r>
          </a:p>
          <a:p>
            <a:pPr lvl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# of 1’s =4, even</a:t>
            </a:r>
          </a:p>
          <a:p>
            <a:pPr lvl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Error not detected</a:t>
            </a:r>
          </a:p>
        </p:txBody>
      </p:sp>
      <p:grpSp>
        <p:nvGrpSpPr>
          <p:cNvPr id="26627" name="Group 12">
            <a:extLst>
              <a:ext uri="{FF2B5EF4-FFF2-40B4-BE49-F238E27FC236}">
                <a16:creationId xmlns:a16="http://schemas.microsoft.com/office/drawing/2014/main" id="{799626C6-2F2D-433B-BBE3-1E06E0F120D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6EE69B8-6440-4CD1-AA05-412549AAB1E3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408094-9775-4B7B-88E3-00997662EDCE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054CF1B-FC5C-44E9-9576-0C6DA86E9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>
                <a:ea typeface="ＭＳ Ｐゴシック" charset="-128"/>
              </a:rPr>
              <a:t>How good is the single parity check code?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B8EFC4A-A0EF-429A-B98E-34348DD4D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2863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>
                <a:ea typeface="MS PGothic" panose="020B0600070205080204" pitchFamily="34" charset="-128"/>
              </a:rPr>
              <a:t>Redundancy</a:t>
            </a:r>
            <a:r>
              <a:rPr lang="en-US" altLang="en-US" sz="2000">
                <a:ea typeface="MS PGothic" panose="020B0600070205080204" pitchFamily="34" charset="-128"/>
              </a:rPr>
              <a:t>: Single parity check code adds 1 redundant bit per </a:t>
            </a:r>
            <a:r>
              <a:rPr lang="en-US" altLang="en-US" sz="2000" i="1">
                <a:ea typeface="MS PGothic" panose="020B0600070205080204" pitchFamily="34" charset="-128"/>
              </a:rPr>
              <a:t>m</a:t>
            </a:r>
            <a:r>
              <a:rPr lang="en-US" altLang="en-US" sz="2000">
                <a:ea typeface="MS PGothic" panose="020B0600070205080204" pitchFamily="34" charset="-128"/>
              </a:rPr>
              <a:t> information bits:  </a:t>
            </a:r>
            <a:r>
              <a:rPr lang="en-US" altLang="en-US" sz="2000">
                <a:solidFill>
                  <a:srgbClr val="0000CC"/>
                </a:solidFill>
                <a:ea typeface="MS PGothic" panose="020B0600070205080204" pitchFamily="34" charset="-128"/>
              </a:rPr>
              <a:t>overhead</a:t>
            </a:r>
            <a:r>
              <a:rPr lang="en-US" altLang="en-US" sz="2000">
                <a:ea typeface="MS PGothic" panose="020B0600070205080204" pitchFamily="34" charset="-128"/>
              </a:rPr>
              <a:t> = 1/(</a:t>
            </a:r>
            <a:r>
              <a:rPr lang="en-US" altLang="en-US" sz="2000" i="1">
                <a:ea typeface="MS PGothic" panose="020B0600070205080204" pitchFamily="34" charset="-128"/>
              </a:rPr>
              <a:t>m </a:t>
            </a:r>
            <a:r>
              <a:rPr lang="en-US" altLang="en-US" sz="2000">
                <a:ea typeface="MS PGothic" panose="020B0600070205080204" pitchFamily="34" charset="-128"/>
              </a:rPr>
              <a:t>+ 1)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i="1">
                <a:ea typeface="MS PGothic" panose="020B0600070205080204" pitchFamily="34" charset="-128"/>
              </a:rPr>
              <a:t>Coverage</a:t>
            </a:r>
            <a:r>
              <a:rPr lang="en-US" altLang="en-US" sz="2000">
                <a:ea typeface="MS PGothic" panose="020B0600070205080204" pitchFamily="34" charset="-128"/>
              </a:rPr>
              <a:t>:  all error patterns with odd # of errors can be detected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An error patten is a binary (</a:t>
            </a:r>
            <a:r>
              <a:rPr lang="en-US" altLang="en-US" sz="1800" i="1">
                <a:ea typeface="MS PGothic" panose="020B0600070205080204" pitchFamily="34" charset="-128"/>
              </a:rPr>
              <a:t>m </a:t>
            </a:r>
            <a:r>
              <a:rPr lang="en-US" altLang="en-US" sz="1800">
                <a:ea typeface="MS PGothic" panose="020B0600070205080204" pitchFamily="34" charset="-128"/>
              </a:rPr>
              <a:t>+ 1)-tuple with 1s where errors occur and 0</a:t>
            </a:r>
            <a:r>
              <a:rPr lang="ja-JP" altLang="en-US" sz="1800">
                <a:ea typeface="MS PGothic" panose="020B0600070205080204" pitchFamily="34" charset="-128"/>
              </a:rPr>
              <a:t>’</a:t>
            </a:r>
            <a:r>
              <a:rPr lang="en-US" altLang="ja-JP" sz="1800">
                <a:ea typeface="MS PGothic" panose="020B0600070205080204" pitchFamily="34" charset="-128"/>
              </a:rPr>
              <a:t>s elsewhere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Of  2</a:t>
            </a:r>
            <a:r>
              <a:rPr lang="en-US" altLang="en-US" sz="1800" i="1" baseline="30000">
                <a:ea typeface="MS PGothic" panose="020B0600070205080204" pitchFamily="34" charset="-128"/>
              </a:rPr>
              <a:t>k</a:t>
            </a:r>
            <a:r>
              <a:rPr lang="en-US" altLang="en-US" sz="1800" baseline="30000">
                <a:ea typeface="MS PGothic" panose="020B0600070205080204" pitchFamily="34" charset="-128"/>
              </a:rPr>
              <a:t>+1</a:t>
            </a:r>
            <a:r>
              <a:rPr lang="en-US" altLang="en-US" sz="1800">
                <a:ea typeface="MS PGothic" panose="020B0600070205080204" pitchFamily="34" charset="-128"/>
              </a:rPr>
              <a:t> binary (</a:t>
            </a:r>
            <a:r>
              <a:rPr lang="en-US" altLang="en-US" sz="1800" i="1">
                <a:ea typeface="MS PGothic" panose="020B0600070205080204" pitchFamily="34" charset="-128"/>
              </a:rPr>
              <a:t>m </a:t>
            </a:r>
            <a:r>
              <a:rPr lang="en-US" altLang="en-US" sz="1800">
                <a:ea typeface="MS PGothic" panose="020B0600070205080204" pitchFamily="34" charset="-128"/>
              </a:rPr>
              <a:t>+ 1)-tuples, ½ are odd, so 50% of error patterns can be detected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b="1">
                <a:solidFill>
                  <a:srgbClr val="0000CC"/>
                </a:solidFill>
                <a:ea typeface="MS PGothic" panose="020B0600070205080204" pitchFamily="34" charset="-128"/>
              </a:rPr>
              <a:t>Code vector </a:t>
            </a:r>
            <a:r>
              <a:rPr lang="en-US" altLang="en-US" sz="2000">
                <a:ea typeface="MS PGothic" panose="020B0600070205080204" pitchFamily="34" charset="-128"/>
              </a:rPr>
              <a:t>(e</a:t>
            </a:r>
            <a:r>
              <a:rPr lang="en-US" altLang="en-US" sz="2000" baseline="-25000">
                <a:ea typeface="MS PGothic" panose="020B0600070205080204" pitchFamily="34" charset="-128"/>
              </a:rPr>
              <a:t>1</a:t>
            </a:r>
            <a:r>
              <a:rPr lang="en-US" altLang="en-US" sz="2000">
                <a:ea typeface="MS PGothic" panose="020B0600070205080204" pitchFamily="34" charset="-128"/>
              </a:rPr>
              <a:t>, e</a:t>
            </a:r>
            <a:r>
              <a:rPr lang="en-US" altLang="en-US" sz="2000" baseline="-25000">
                <a:ea typeface="MS PGothic" panose="020B0600070205080204" pitchFamily="34" charset="-128"/>
              </a:rPr>
              <a:t>2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mr-IN" altLang="en-US" sz="2000">
                <a:ea typeface="MS PGothic" panose="020B0600070205080204" pitchFamily="34" charset="-128"/>
              </a:rPr>
              <a:t>…</a:t>
            </a:r>
            <a:r>
              <a:rPr lang="en-US" altLang="en-US" sz="2000">
                <a:ea typeface="MS PGothic" panose="020B0600070205080204" pitchFamily="34" charset="-128"/>
              </a:rPr>
              <a:t>, e</a:t>
            </a:r>
            <a:r>
              <a:rPr lang="en-US" altLang="en-US" sz="2000" baseline="-25000">
                <a:ea typeface="MS PGothic" panose="020B0600070205080204" pitchFamily="34" charset="-128"/>
              </a:rPr>
              <a:t>n</a:t>
            </a:r>
            <a:r>
              <a:rPr lang="en-US" altLang="en-US" sz="2000">
                <a:ea typeface="MS PGothic" panose="020B0600070205080204" pitchFamily="34" charset="-128"/>
              </a:rPr>
              <a:t>) where e</a:t>
            </a:r>
            <a:r>
              <a:rPr lang="en-US" altLang="en-US" sz="2000" baseline="-25000">
                <a:ea typeface="MS PGothic" panose="020B0600070205080204" pitchFamily="34" charset="-128"/>
              </a:rPr>
              <a:t>i </a:t>
            </a:r>
            <a:r>
              <a:rPr lang="en-US" altLang="en-US" sz="2000">
                <a:ea typeface="MS PGothic" panose="020B0600070205080204" pitchFamily="34" charset="-128"/>
              </a:rPr>
              <a:t>= 1 if an error occurs in the i</a:t>
            </a:r>
            <a:r>
              <a:rPr lang="en-US" altLang="en-US" sz="2000" baseline="-25000">
                <a:ea typeface="MS PGothic" panose="020B0600070205080204" pitchFamily="34" charset="-128"/>
              </a:rPr>
              <a:t>th</a:t>
            </a:r>
            <a:r>
              <a:rPr lang="en-US" altLang="en-US" sz="2000">
                <a:ea typeface="MS PGothic" panose="020B0600070205080204" pitchFamily="34" charset="-128"/>
              </a:rPr>
              <a:t> transmitted bit and e</a:t>
            </a:r>
            <a:r>
              <a:rPr lang="en-US" altLang="en-US" sz="2000" baseline="-25000">
                <a:ea typeface="MS PGothic" panose="020B0600070205080204" pitchFamily="34" charset="-128"/>
              </a:rPr>
              <a:t>i</a:t>
            </a:r>
            <a:r>
              <a:rPr lang="en-US" altLang="en-US" sz="2000">
                <a:ea typeface="MS PGothic" panose="020B0600070205080204" pitchFamily="34" charset="-128"/>
              </a:rPr>
              <a:t> = 0 otherwise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7840827D-ACFD-45FF-9665-124406E51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Error Probability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423E93-3D39-49DA-8BC5-DF7AD4E76A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071563"/>
            <a:ext cx="7248525" cy="223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Many transmission channels introduce bit errors at random, independently of each other, and with probability </a:t>
            </a:r>
            <a:r>
              <a:rPr lang="en-US" altLang="en-US" sz="2000" i="1">
                <a:ea typeface="MS PGothic" panose="020B0600070205080204" pitchFamily="34" charset="-128"/>
              </a:rPr>
              <a:t>p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For a n-bit frame,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24FCFF40-8AAB-4EDE-9A7D-7033B2492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47875" y="-2471738"/>
            <a:ext cx="184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826B344C-B6D6-4B09-9D01-6F14069E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47875" y="-2335213"/>
            <a:ext cx="184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sp>
        <p:nvSpPr>
          <p:cNvPr id="29701" name="Rectangle 12">
            <a:extLst>
              <a:ext uri="{FF2B5EF4-FFF2-40B4-BE49-F238E27FC236}">
                <a16:creationId xmlns:a16="http://schemas.microsoft.com/office/drawing/2014/main" id="{29D9A092-B0E6-4213-A93B-AFD354E5F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47875" y="-2320925"/>
            <a:ext cx="184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ea typeface="MS PGothic" panose="020B0600070205080204" pitchFamily="34" charset="-128"/>
            </a:endParaRPr>
          </a:p>
        </p:txBody>
      </p:sp>
      <p:sp>
        <p:nvSpPr>
          <p:cNvPr id="29702" name="Text Box 21">
            <a:extLst>
              <a:ext uri="{FF2B5EF4-FFF2-40B4-BE49-F238E27FC236}">
                <a16:creationId xmlns:a16="http://schemas.microsoft.com/office/drawing/2014/main" id="{21CF6937-FA93-474C-B4AE-AFEE2E374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271713"/>
            <a:ext cx="39560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ea typeface="MS PGothic" panose="020B0600070205080204" pitchFamily="34" charset="-128"/>
              </a:rPr>
              <a:t>P </a:t>
            </a:r>
            <a:r>
              <a:rPr lang="en-US" altLang="en-US" sz="1800">
                <a:ea typeface="MS PGothic" panose="020B0600070205080204" pitchFamily="34" charset="-128"/>
              </a:rPr>
              <a:t>[1-bit error] =         </a:t>
            </a:r>
            <a:r>
              <a:rPr lang="en-US" altLang="en-US" sz="1800" i="1">
                <a:ea typeface="MS PGothic" panose="020B0600070205080204" pitchFamily="34" charset="-128"/>
              </a:rPr>
              <a:t>p </a:t>
            </a:r>
            <a:r>
              <a:rPr lang="en-US" altLang="en-US" sz="1800">
                <a:ea typeface="MS PGothic" panose="020B0600070205080204" pitchFamily="34" charset="-128"/>
              </a:rPr>
              <a:t>(1 – </a:t>
            </a:r>
            <a:r>
              <a:rPr lang="en-US" altLang="en-US" sz="1800" i="1">
                <a:ea typeface="MS PGothic" panose="020B0600070205080204" pitchFamily="34" charset="-128"/>
              </a:rPr>
              <a:t>p</a:t>
            </a:r>
            <a:r>
              <a:rPr lang="en-US" altLang="en-US" sz="1800">
                <a:ea typeface="MS PGothic" panose="020B0600070205080204" pitchFamily="34" charset="-128"/>
              </a:rPr>
              <a:t>) </a:t>
            </a:r>
            <a:r>
              <a:rPr lang="en-US" altLang="en-US" sz="1800" baseline="30000">
                <a:ea typeface="MS PGothic" panose="020B0600070205080204" pitchFamily="34" charset="-128"/>
              </a:rPr>
              <a:t>n-1</a:t>
            </a:r>
            <a:r>
              <a:rPr lang="en-US" altLang="en-US" sz="1800">
                <a:ea typeface="MS PGothic" panose="020B0600070205080204" pitchFamily="34" charset="-128"/>
              </a:rPr>
              <a:t>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ea typeface="MS PGothic" panose="020B0600070205080204" pitchFamily="34" charset="-128"/>
              </a:rPr>
              <a:t>P </a:t>
            </a:r>
            <a:r>
              <a:rPr lang="en-US" altLang="en-US" sz="1800">
                <a:ea typeface="MS PGothic" panose="020B0600070205080204" pitchFamily="34" charset="-128"/>
              </a:rPr>
              <a:t>[ j-bit error] =          </a:t>
            </a:r>
            <a:r>
              <a:rPr lang="en-US" altLang="en-US" sz="1800" i="1">
                <a:ea typeface="MS PGothic" panose="020B0600070205080204" pitchFamily="34" charset="-128"/>
              </a:rPr>
              <a:t>p </a:t>
            </a:r>
            <a:r>
              <a:rPr lang="en-US" altLang="en-US" sz="1800" baseline="30000">
                <a:ea typeface="MS PGothic" panose="020B0600070205080204" pitchFamily="34" charset="-128"/>
              </a:rPr>
              <a:t>j </a:t>
            </a:r>
            <a:r>
              <a:rPr lang="en-US" altLang="en-US" sz="1800">
                <a:ea typeface="MS PGothic" panose="020B0600070205080204" pitchFamily="34" charset="-128"/>
              </a:rPr>
              <a:t>(1 – </a:t>
            </a:r>
            <a:r>
              <a:rPr lang="en-US" altLang="en-US" sz="1800" i="1">
                <a:ea typeface="MS PGothic" panose="020B0600070205080204" pitchFamily="34" charset="-128"/>
              </a:rPr>
              <a:t>p</a:t>
            </a:r>
            <a:r>
              <a:rPr lang="en-US" altLang="en-US" sz="1800">
                <a:ea typeface="MS PGothic" panose="020B0600070205080204" pitchFamily="34" charset="-128"/>
              </a:rPr>
              <a:t>)</a:t>
            </a:r>
            <a:r>
              <a:rPr lang="en-US" altLang="en-US" sz="1800" baseline="30000">
                <a:ea typeface="MS PGothic" panose="020B0600070205080204" pitchFamily="34" charset="-128"/>
              </a:rPr>
              <a:t> n-j</a:t>
            </a:r>
          </a:p>
        </p:txBody>
      </p:sp>
      <p:grpSp>
        <p:nvGrpSpPr>
          <p:cNvPr id="29703" name="Group 28">
            <a:extLst>
              <a:ext uri="{FF2B5EF4-FFF2-40B4-BE49-F238E27FC236}">
                <a16:creationId xmlns:a16="http://schemas.microsoft.com/office/drawing/2014/main" id="{A5D34D76-B36D-4EA5-AF53-BF302C340669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2165350"/>
            <a:ext cx="469900" cy="552450"/>
            <a:chOff x="2149" y="3794"/>
            <a:chExt cx="395" cy="465"/>
          </a:xfrm>
        </p:grpSpPr>
        <p:sp>
          <p:nvSpPr>
            <p:cNvPr id="29707" name="Text Box 23">
              <a:extLst>
                <a:ext uri="{FF2B5EF4-FFF2-40B4-BE49-F238E27FC236}">
                  <a16:creationId xmlns:a16="http://schemas.microsoft.com/office/drawing/2014/main" id="{BFC863DE-5F92-459F-9A24-9980026FD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794"/>
              <a:ext cx="29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 n</a:t>
              </a:r>
            </a:p>
          </p:txBody>
        </p:sp>
        <p:sp>
          <p:nvSpPr>
            <p:cNvPr id="29708" name="AutoShape 24">
              <a:extLst>
                <a:ext uri="{FF2B5EF4-FFF2-40B4-BE49-F238E27FC236}">
                  <a16:creationId xmlns:a16="http://schemas.microsoft.com/office/drawing/2014/main" id="{EB795F60-2A63-4E07-BD8F-1FF18BED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" y="3861"/>
              <a:ext cx="395" cy="314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</p:grpSp>
      <p:grpSp>
        <p:nvGrpSpPr>
          <p:cNvPr id="29704" name="Group 32">
            <a:extLst>
              <a:ext uri="{FF2B5EF4-FFF2-40B4-BE49-F238E27FC236}">
                <a16:creationId xmlns:a16="http://schemas.microsoft.com/office/drawing/2014/main" id="{2E2EF993-386D-45DD-B20C-53D5EA4C5BE7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2746375"/>
            <a:ext cx="546100" cy="554038"/>
            <a:chOff x="4439" y="3740"/>
            <a:chExt cx="459" cy="465"/>
          </a:xfrm>
        </p:grpSpPr>
        <p:sp>
          <p:nvSpPr>
            <p:cNvPr id="29705" name="Text Box 30">
              <a:extLst>
                <a:ext uri="{FF2B5EF4-FFF2-40B4-BE49-F238E27FC236}">
                  <a16:creationId xmlns:a16="http://schemas.microsoft.com/office/drawing/2014/main" id="{710DE31B-05E3-4FBA-9B48-4F5ADAE29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3740"/>
              <a:ext cx="45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   j   </a:t>
              </a:r>
              <a:endParaRPr lang="en-US" altLang="en-US" sz="1500" baseline="30000">
                <a:ea typeface="MS PGothic" panose="020B060007020508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  n </a:t>
              </a:r>
            </a:p>
          </p:txBody>
        </p:sp>
        <p:sp>
          <p:nvSpPr>
            <p:cNvPr id="29706" name="AutoShape 31">
              <a:extLst>
                <a:ext uri="{FF2B5EF4-FFF2-40B4-BE49-F238E27FC236}">
                  <a16:creationId xmlns:a16="http://schemas.microsoft.com/office/drawing/2014/main" id="{C3869C6A-721A-43D4-AA53-C47F7673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3822"/>
              <a:ext cx="395" cy="314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A3AD97A-37B8-4B53-A67C-62881886E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What if bit errors are random?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DFF0B2D-6368-45D8-A198-19F72E8A4F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071563"/>
            <a:ext cx="7248525" cy="841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Some error patterns are more probable than others: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31747" name="Rectangle 19">
            <a:extLst>
              <a:ext uri="{FF2B5EF4-FFF2-40B4-BE49-F238E27FC236}">
                <a16:creationId xmlns:a16="http://schemas.microsoft.com/office/drawing/2014/main" id="{6B2B617D-94E1-45E2-A64A-17A502CC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2565400"/>
            <a:ext cx="82486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In any worthwhile channel </a:t>
            </a:r>
            <a:r>
              <a:rPr lang="en-US" altLang="en-US" sz="2000" i="1">
                <a:ea typeface="MS PGothic" panose="020B0600070205080204" pitchFamily="34" charset="-128"/>
              </a:rPr>
              <a:t>p &lt; </a:t>
            </a:r>
            <a:r>
              <a:rPr lang="en-US" altLang="en-US" sz="2000">
                <a:ea typeface="MS PGothic" panose="020B0600070205080204" pitchFamily="34" charset="-128"/>
              </a:rPr>
              <a:t>0.5</a:t>
            </a:r>
            <a:r>
              <a:rPr lang="en-US" altLang="en-US" sz="2000" i="1">
                <a:ea typeface="MS PGothic" panose="020B0600070205080204" pitchFamily="34" charset="-128"/>
              </a:rPr>
              <a:t>,</a:t>
            </a:r>
            <a:r>
              <a:rPr lang="en-US" altLang="en-US" sz="2000">
                <a:ea typeface="MS PGothic" panose="020B0600070205080204" pitchFamily="34" charset="-128"/>
              </a:rPr>
              <a:t> and so (</a:t>
            </a:r>
            <a:r>
              <a:rPr lang="en-US" altLang="en-US" sz="2000" i="1">
                <a:ea typeface="MS PGothic" panose="020B0600070205080204" pitchFamily="34" charset="-128"/>
              </a:rPr>
              <a:t>p</a:t>
            </a:r>
            <a:r>
              <a:rPr lang="en-US" altLang="en-US" sz="2000">
                <a:ea typeface="MS PGothic" panose="020B0600070205080204" pitchFamily="34" charset="-128"/>
              </a:rPr>
              <a:t>/(1 </a:t>
            </a:r>
            <a:r>
              <a:rPr lang="en-US" altLang="en-US" sz="2000" i="1">
                <a:ea typeface="MS PGothic" panose="020B0600070205080204" pitchFamily="34" charset="-128"/>
              </a:rPr>
              <a:t>– p</a:t>
            </a:r>
            <a:r>
              <a:rPr lang="en-US" altLang="en-US" sz="2000">
                <a:ea typeface="MS PGothic" panose="020B0600070205080204" pitchFamily="34" charset="-128"/>
              </a:rPr>
              <a:t>)</a:t>
            </a:r>
            <a:r>
              <a:rPr lang="en-US" altLang="en-US" sz="2000" i="1">
                <a:ea typeface="MS PGothic" panose="020B0600070205080204" pitchFamily="34" charset="-128"/>
              </a:rPr>
              <a:t> &lt; </a:t>
            </a:r>
            <a:r>
              <a:rPr lang="en-US" altLang="en-US" sz="2000">
                <a:ea typeface="MS PGothic" panose="020B0600070205080204" pitchFamily="34" charset="-128"/>
              </a:rPr>
              <a:t>1)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ea typeface="MS PGothic" panose="020B0600070205080204" pitchFamily="34" charset="-128"/>
              </a:rPr>
              <a:t>It follows that patterns with 1 error are more likely than patterns with 2 errors and so forth</a:t>
            </a:r>
          </a:p>
        </p:txBody>
      </p:sp>
      <p:grpSp>
        <p:nvGrpSpPr>
          <p:cNvPr id="31748" name="Group 1">
            <a:extLst>
              <a:ext uri="{FF2B5EF4-FFF2-40B4-BE49-F238E27FC236}">
                <a16:creationId xmlns:a16="http://schemas.microsoft.com/office/drawing/2014/main" id="{549DD75B-1A15-4059-AF09-F2B20353DD7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452563"/>
            <a:ext cx="5699125" cy="1014412"/>
            <a:chOff x="1142999" y="2036763"/>
            <a:chExt cx="5698611" cy="1014412"/>
          </a:xfrm>
        </p:grpSpPr>
        <p:sp>
          <p:nvSpPr>
            <p:cNvPr id="31751" name="Rectangle 5">
              <a:extLst>
                <a:ext uri="{FF2B5EF4-FFF2-40B4-BE49-F238E27FC236}">
                  <a16:creationId xmlns:a16="http://schemas.microsoft.com/office/drawing/2014/main" id="{A6431D14-6F84-4098-A853-BA275259D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99" y="2066925"/>
              <a:ext cx="18415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EF06FCF6-E19C-4DB2-B5A6-D8951BC5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99" y="2203450"/>
              <a:ext cx="18415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31753" name="Rectangle 12">
              <a:extLst>
                <a:ext uri="{FF2B5EF4-FFF2-40B4-BE49-F238E27FC236}">
                  <a16:creationId xmlns:a16="http://schemas.microsoft.com/office/drawing/2014/main" id="{32EED659-8EF9-4542-95AA-0E4FF43E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99" y="2217738"/>
              <a:ext cx="18415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66569" name="Text Box 21">
              <a:extLst>
                <a:ext uri="{FF2B5EF4-FFF2-40B4-BE49-F238E27FC236}">
                  <a16:creationId xmlns:a16="http://schemas.microsoft.com/office/drawing/2014/main" id="{DB7813A1-FEF8-43AF-851F-7B54624C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494" y="2136775"/>
              <a:ext cx="4254116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P </a:t>
              </a:r>
              <a:r>
                <a:rPr lang="en-US" altLang="en-US" sz="1500">
                  <a:ea typeface="MS PGothic" panose="020B0600070205080204" pitchFamily="34" charset="-128"/>
                </a:rPr>
                <a:t>[10000000] = </a:t>
              </a:r>
              <a:r>
                <a:rPr lang="en-US" altLang="en-US" sz="1500" i="1">
                  <a:ea typeface="MS PGothic" panose="020B0600070205080204" pitchFamily="34" charset="-128"/>
                </a:rPr>
                <a:t>p</a:t>
              </a:r>
              <a:r>
                <a:rPr lang="en-US" altLang="en-US" sz="1500">
                  <a:ea typeface="MS PGothic" panose="020B0600070205080204" pitchFamily="34" charset="-128"/>
                </a:rPr>
                <a:t>(1 – </a:t>
              </a:r>
              <a:r>
                <a:rPr lang="en-US" altLang="en-US" sz="1500" i="1">
                  <a:ea typeface="MS PGothic" panose="020B0600070205080204" pitchFamily="34" charset="-128"/>
                </a:rPr>
                <a:t>p</a:t>
              </a:r>
              <a:r>
                <a:rPr lang="en-US" altLang="en-US" sz="1500">
                  <a:ea typeface="MS PGothic" panose="020B0600070205080204" pitchFamily="34" charset="-128"/>
                </a:rPr>
                <a:t>)</a:t>
              </a:r>
              <a:r>
                <a:rPr lang="en-US" altLang="en-US" sz="1500" baseline="30000">
                  <a:ea typeface="MS PGothic" panose="020B0600070205080204" pitchFamily="34" charset="-128"/>
                </a:rPr>
                <a:t>7</a:t>
              </a:r>
              <a:r>
                <a:rPr lang="en-US" altLang="en-US" sz="1500">
                  <a:ea typeface="MS PGothic" panose="020B0600070205080204" pitchFamily="34" charset="-128"/>
                </a:rPr>
                <a:t> = (1 – </a:t>
              </a:r>
              <a:r>
                <a:rPr lang="en-US" altLang="en-US" sz="1500" i="1">
                  <a:ea typeface="MS PGothic" panose="020B0600070205080204" pitchFamily="34" charset="-128"/>
                </a:rPr>
                <a:t>p</a:t>
              </a:r>
              <a:r>
                <a:rPr lang="en-US" altLang="en-US" sz="1500">
                  <a:ea typeface="MS PGothic" panose="020B0600070205080204" pitchFamily="34" charset="-128"/>
                </a:rPr>
                <a:t>)</a:t>
              </a:r>
              <a:r>
                <a:rPr lang="en-US" altLang="en-US" sz="1500" baseline="30000">
                  <a:ea typeface="MS PGothic" panose="020B0600070205080204" pitchFamily="34" charset="-128"/>
                </a:rPr>
                <a:t>8                    </a:t>
              </a:r>
              <a:r>
                <a:rPr lang="en-US" altLang="en-US" sz="1500">
                  <a:ea typeface="MS PGothic" panose="020B0600070205080204" pitchFamily="34" charset="-128"/>
                </a:rPr>
                <a:t>and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ea typeface="MS PGothic" panose="020B0600070205080204" pitchFamily="34" charset="-128"/>
                </a:rPr>
                <a:t>P </a:t>
              </a:r>
              <a:r>
                <a:rPr lang="en-US" altLang="en-US" sz="1300">
                  <a:ea typeface="MS PGothic" panose="020B0600070205080204" pitchFamily="34" charset="-128"/>
                </a:rPr>
                <a:t>[11000000] = </a:t>
              </a:r>
              <a:r>
                <a:rPr lang="en-US" altLang="en-US" sz="1300" i="1">
                  <a:ea typeface="MS PGothic" panose="020B0600070205080204" pitchFamily="34" charset="-128"/>
                </a:rPr>
                <a:t>p</a:t>
              </a:r>
              <a:r>
                <a:rPr lang="en-US" altLang="en-US" sz="1300" baseline="30000">
                  <a:ea typeface="MS PGothic" panose="020B0600070205080204" pitchFamily="34" charset="-128"/>
                </a:rPr>
                <a:t>2</a:t>
              </a:r>
              <a:r>
                <a:rPr lang="en-US" altLang="en-US" sz="1300">
                  <a:ea typeface="MS PGothic" panose="020B0600070205080204" pitchFamily="34" charset="-128"/>
                </a:rPr>
                <a:t>(1 – </a:t>
              </a:r>
              <a:r>
                <a:rPr lang="en-US" altLang="en-US" sz="1300" i="1">
                  <a:ea typeface="MS PGothic" panose="020B0600070205080204" pitchFamily="34" charset="-128"/>
                </a:rPr>
                <a:t>p</a:t>
              </a:r>
              <a:r>
                <a:rPr lang="en-US" altLang="en-US" sz="1300">
                  <a:ea typeface="MS PGothic" panose="020B0600070205080204" pitchFamily="34" charset="-128"/>
                </a:rPr>
                <a:t>)</a:t>
              </a:r>
              <a:r>
                <a:rPr lang="en-US" altLang="en-US" sz="1300" baseline="30000">
                  <a:ea typeface="MS PGothic" panose="020B0600070205080204" pitchFamily="34" charset="-128"/>
                </a:rPr>
                <a:t>6</a:t>
              </a:r>
              <a:r>
                <a:rPr lang="en-US" altLang="en-US" sz="1300">
                  <a:ea typeface="MS PGothic" panose="020B0600070205080204" pitchFamily="34" charset="-128"/>
                </a:rPr>
                <a:t> = (1 – </a:t>
              </a:r>
              <a:r>
                <a:rPr lang="en-US" altLang="en-US" sz="1300" i="1">
                  <a:ea typeface="MS PGothic" panose="020B0600070205080204" pitchFamily="34" charset="-128"/>
                </a:rPr>
                <a:t>p</a:t>
              </a:r>
              <a:r>
                <a:rPr lang="en-US" altLang="en-US" sz="1300">
                  <a:ea typeface="MS PGothic" panose="020B0600070205080204" pitchFamily="34" charset="-128"/>
                </a:rPr>
                <a:t>)</a:t>
              </a:r>
              <a:r>
                <a:rPr lang="en-US" altLang="en-US" sz="1300" baseline="30000">
                  <a:ea typeface="MS PGothic" panose="020B0600070205080204" pitchFamily="34" charset="-128"/>
                </a:rPr>
                <a:t>8</a:t>
              </a:r>
            </a:p>
          </p:txBody>
        </p:sp>
        <p:grpSp>
          <p:nvGrpSpPr>
            <p:cNvPr id="31755" name="Group 28">
              <a:extLst>
                <a:ext uri="{FF2B5EF4-FFF2-40B4-BE49-F238E27FC236}">
                  <a16:creationId xmlns:a16="http://schemas.microsoft.com/office/drawing/2014/main" id="{CFC6C6DE-19AB-44E4-8FC3-B2A9E9742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8960" y="2036763"/>
              <a:ext cx="665432" cy="553640"/>
              <a:chOff x="3483" y="3779"/>
              <a:chExt cx="559" cy="465"/>
            </a:xfrm>
          </p:grpSpPr>
          <p:sp>
            <p:nvSpPr>
              <p:cNvPr id="31759" name="Text Box 23">
                <a:extLst>
                  <a:ext uri="{FF2B5EF4-FFF2-40B4-BE49-F238E27FC236}">
                    <a16:creationId xmlns:a16="http://schemas.microsoft.com/office/drawing/2014/main" id="{6E69A7BF-C8FC-4F9A-8A2D-393BEBA81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3779"/>
                <a:ext cx="559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i="1">
                    <a:ea typeface="MS PGothic" panose="020B0600070205080204" pitchFamily="34" charset="-128"/>
                  </a:rPr>
                  <a:t>   p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MS PGothic" panose="020B0600070205080204" pitchFamily="34" charset="-128"/>
                  </a:rPr>
                  <a:t>1 – </a:t>
                </a:r>
                <a:r>
                  <a:rPr lang="en-US" altLang="en-US" sz="1500" i="1">
                    <a:ea typeface="MS PGothic" panose="020B0600070205080204" pitchFamily="34" charset="-128"/>
                  </a:rPr>
                  <a:t>p</a:t>
                </a:r>
                <a:r>
                  <a:rPr lang="en-US" altLang="en-US" sz="1500">
                    <a:ea typeface="MS PGothic" panose="020B0600070205080204" pitchFamily="34" charset="-128"/>
                  </a:rPr>
                  <a:t> </a:t>
                </a:r>
              </a:p>
            </p:txBody>
          </p:sp>
          <p:sp>
            <p:nvSpPr>
              <p:cNvPr id="31760" name="AutoShape 24">
                <a:extLst>
                  <a:ext uri="{FF2B5EF4-FFF2-40B4-BE49-F238E27FC236}">
                    <a16:creationId xmlns:a16="http://schemas.microsoft.com/office/drawing/2014/main" id="{D766EE20-F4D6-4A22-9D99-31FBCCBD3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861"/>
                <a:ext cx="395" cy="314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1756" name="Group 32">
              <a:extLst>
                <a:ext uri="{FF2B5EF4-FFF2-40B4-BE49-F238E27FC236}">
                  <a16:creationId xmlns:a16="http://schemas.microsoft.com/office/drawing/2014/main" id="{A9C744A3-9E7A-4625-A314-F21DD7856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2862" y="2497535"/>
              <a:ext cx="733285" cy="553640"/>
              <a:chOff x="4440" y="3740"/>
              <a:chExt cx="616" cy="465"/>
            </a:xfrm>
          </p:grpSpPr>
          <p:sp>
            <p:nvSpPr>
              <p:cNvPr id="31757" name="Text Box 30">
                <a:extLst>
                  <a:ext uri="{FF2B5EF4-FFF2-40B4-BE49-F238E27FC236}">
                    <a16:creationId xmlns:a16="http://schemas.microsoft.com/office/drawing/2014/main" id="{D7876533-7569-46B0-9507-32E0C12FF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0" y="3740"/>
                <a:ext cx="61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i="1">
                    <a:ea typeface="MS PGothic" panose="020B0600070205080204" pitchFamily="34" charset="-128"/>
                  </a:rPr>
                  <a:t>   p    </a:t>
                </a:r>
                <a:r>
                  <a:rPr lang="en-US" altLang="en-US" sz="1500" baseline="30000">
                    <a:ea typeface="MS PGothic" panose="020B0600070205080204" pitchFamily="34" charset="-128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MS PGothic" panose="020B0600070205080204" pitchFamily="34" charset="-128"/>
                  </a:rPr>
                  <a:t>1 – </a:t>
                </a:r>
                <a:r>
                  <a:rPr lang="en-US" altLang="en-US" sz="1500" i="1">
                    <a:ea typeface="MS PGothic" panose="020B0600070205080204" pitchFamily="34" charset="-128"/>
                  </a:rPr>
                  <a:t>p</a:t>
                </a:r>
                <a:r>
                  <a:rPr lang="en-US" altLang="en-US" sz="1500">
                    <a:ea typeface="MS PGothic" panose="020B0600070205080204" pitchFamily="34" charset="-128"/>
                  </a:rPr>
                  <a:t> </a:t>
                </a:r>
              </a:p>
            </p:txBody>
          </p:sp>
          <p:sp>
            <p:nvSpPr>
              <p:cNvPr id="31758" name="AutoShape 31">
                <a:extLst>
                  <a:ext uri="{FF2B5EF4-FFF2-40B4-BE49-F238E27FC236}">
                    <a16:creationId xmlns:a16="http://schemas.microsoft.com/office/drawing/2014/main" id="{BAD62379-FB05-476F-B5DB-B410DFE19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2" y="3822"/>
                <a:ext cx="395" cy="314"/>
              </a:xfrm>
              <a:prstGeom prst="bracketPair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ea typeface="MS PGothic" panose="020B0600070205080204" pitchFamily="34" charset="-128"/>
                </a:endParaRPr>
              </a:p>
            </p:txBody>
          </p:sp>
        </p:grpSp>
      </p:grpSp>
      <p:cxnSp>
        <p:nvCxnSpPr>
          <p:cNvPr id="31749" name="Straight Connector 2">
            <a:extLst>
              <a:ext uri="{FF2B5EF4-FFF2-40B4-BE49-F238E27FC236}">
                <a16:creationId xmlns:a16="http://schemas.microsoft.com/office/drawing/2014/main" id="{033027B6-FF1F-436A-85F2-337CDD116CCA}"/>
              </a:ext>
            </a:extLst>
          </p:cNvPr>
          <p:cNvCxnSpPr>
            <a:cxnSpLocks noChangeShapeType="1"/>
            <a:stCxn id="31760" idx="1"/>
            <a:endCxn id="31760" idx="3"/>
          </p:cNvCxnSpPr>
          <p:nvPr/>
        </p:nvCxnSpPr>
        <p:spPr bwMode="auto">
          <a:xfrm>
            <a:off x="5661025" y="1736725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Straight Connector 17">
            <a:extLst>
              <a:ext uri="{FF2B5EF4-FFF2-40B4-BE49-F238E27FC236}">
                <a16:creationId xmlns:a16="http://schemas.microsoft.com/office/drawing/2014/main" id="{58615E05-D5E1-4A9A-83DE-2DEB59FB9B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3225" y="21986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6515</TotalTime>
  <Words>2926</Words>
  <Application>Microsoft Office PowerPoint</Application>
  <PresentationFormat>On-screen Show (16:9)</PresentationFormat>
  <Paragraphs>402</Paragraphs>
  <Slides>50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Geneva</vt:lpstr>
      <vt:lpstr>Wingdings</vt:lpstr>
      <vt:lpstr>Network</vt:lpstr>
      <vt:lpstr>Unit 01.04.1 CS 5220:  COMPUTER COMMUNICATIONS</vt:lpstr>
      <vt:lpstr>Error Control</vt:lpstr>
      <vt:lpstr>Codeword</vt:lpstr>
      <vt:lpstr>Key Idea</vt:lpstr>
      <vt:lpstr>Single Parity Check</vt:lpstr>
      <vt:lpstr>Example of Single Parity Code</vt:lpstr>
      <vt:lpstr>How good is the single parity check code?</vt:lpstr>
      <vt:lpstr>Error Probability</vt:lpstr>
      <vt:lpstr>What if bit errors are random?</vt:lpstr>
      <vt:lpstr>Single Parity – Undectable errors</vt:lpstr>
      <vt:lpstr>Two-Dimensional Parity Check</vt:lpstr>
      <vt:lpstr>Error-detecting capability</vt:lpstr>
      <vt:lpstr>Error-detecting capability - II</vt:lpstr>
      <vt:lpstr>Summary of the Lesson</vt:lpstr>
      <vt:lpstr>Unit 01.04.02 CS 5220:  COMPUTER COMMUNICATIONS</vt:lpstr>
      <vt:lpstr>Polynomial Codes</vt:lpstr>
      <vt:lpstr>Binary Polynomial Arithmetic</vt:lpstr>
      <vt:lpstr>Division</vt:lpstr>
      <vt:lpstr>Binary Polynomial Division</vt:lpstr>
      <vt:lpstr>PowerPoint Presentation</vt:lpstr>
      <vt:lpstr>CRC Idea - Checkbits &amp; Error Detection</vt:lpstr>
      <vt:lpstr>CRC Procedure - Preparation</vt:lpstr>
      <vt:lpstr>CRC Encoding Procedure </vt:lpstr>
      <vt:lpstr>CRC Polynomial example:  k = 4, n–k = 3</vt:lpstr>
      <vt:lpstr>PowerPoint Presentation</vt:lpstr>
      <vt:lpstr>Summary of the Lesson</vt:lpstr>
      <vt:lpstr>Unit 01.04.03 CS 5220:  COMPUTER COMMUNICATIONS</vt:lpstr>
      <vt:lpstr>CRC Encoding - Recab </vt:lpstr>
      <vt:lpstr>An Example – Step-by-Step</vt:lpstr>
      <vt:lpstr>An Example – Step 1</vt:lpstr>
      <vt:lpstr>An Example – Step 2</vt:lpstr>
      <vt:lpstr>An Example – Step 3</vt:lpstr>
      <vt:lpstr>An Example – Step 4</vt:lpstr>
      <vt:lpstr>An Example – Step 5</vt:lpstr>
      <vt:lpstr>An Example – Step 6</vt:lpstr>
      <vt:lpstr>An Example – Step 7</vt:lpstr>
      <vt:lpstr>An Example – Step 8</vt:lpstr>
      <vt:lpstr>An Example – Step 9</vt:lpstr>
      <vt:lpstr>An Example – Step 10</vt:lpstr>
      <vt:lpstr>Overall</vt:lpstr>
      <vt:lpstr>CRC Capability Analysis</vt:lpstr>
      <vt:lpstr>Undetectable Error Patterns</vt:lpstr>
      <vt:lpstr>Designing Good Polynomial Codes</vt:lpstr>
      <vt:lpstr>Designing Good Polynomial codes</vt:lpstr>
      <vt:lpstr>Standard CRC Generator Polynomials</vt:lpstr>
      <vt:lpstr>Internet Checksum</vt:lpstr>
      <vt:lpstr>Internet (IP) Checksum Algorithm</vt:lpstr>
      <vt:lpstr>Internet Checksum Example</vt:lpstr>
      <vt:lpstr>Internet Checksum Example</vt:lpstr>
      <vt:lpstr>Summary of the Lesson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367</cp:revision>
  <dcterms:created xsi:type="dcterms:W3CDTF">2003-04-11T22:55:48Z</dcterms:created>
  <dcterms:modified xsi:type="dcterms:W3CDTF">2021-08-13T02:38:52Z</dcterms:modified>
</cp:coreProperties>
</file>