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0" r:id="rId3"/>
    <p:sldId id="311" r:id="rId4"/>
    <p:sldId id="314" r:id="rId5"/>
    <p:sldId id="312" r:id="rId6"/>
    <p:sldId id="301" r:id="rId7"/>
    <p:sldId id="315" r:id="rId8"/>
    <p:sldId id="316" r:id="rId9"/>
    <p:sldId id="317" r:id="rId10"/>
    <p:sldId id="302" r:id="rId11"/>
    <p:sldId id="318" r:id="rId12"/>
    <p:sldId id="319" r:id="rId13"/>
    <p:sldId id="305" r:id="rId14"/>
    <p:sldId id="306" r:id="rId15"/>
    <p:sldId id="307" r:id="rId16"/>
    <p:sldId id="308" r:id="rId17"/>
    <p:sldId id="309" r:id="rId18"/>
    <p:sldId id="310" r:id="rId19"/>
    <p:sldId id="299" r:id="rId20"/>
    <p:sldId id="320" r:id="rId21"/>
    <p:sldId id="321" r:id="rId22"/>
    <p:sldId id="322" r:id="rId23"/>
    <p:sldId id="323" r:id="rId24"/>
    <p:sldId id="303" r:id="rId25"/>
    <p:sldId id="304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13" r:id="rId38"/>
    <p:sldId id="335" r:id="rId39"/>
    <p:sldId id="336" r:id="rId40"/>
    <p:sldId id="337" r:id="rId41"/>
    <p:sldId id="342" r:id="rId42"/>
    <p:sldId id="341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38" r:id="rId59"/>
    <p:sldId id="340" r:id="rId60"/>
    <p:sldId id="339" r:id="rId6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8088" autoAdjust="0"/>
  </p:normalViewPr>
  <p:slideViewPr>
    <p:cSldViewPr snapToGrid="0">
      <p:cViewPr varScale="1">
        <p:scale>
          <a:sx n="134" d="100"/>
          <a:sy n="134" d="100"/>
        </p:scale>
        <p:origin x="882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D72502D8-490E-451F-8389-3CF0A05EFE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23AF99F6-2DB8-4791-B633-6B91B58050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CC23693F-6001-422E-94D4-CDF94C74E7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EB8D1A52-590F-4D84-B069-A0D20CF096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C91C1AB8-8570-43D2-ABFF-AAFCDCC93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08839A30-200F-4E0A-B3F3-B4232F1FB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AF8A443E-385C-4BC0-871D-074C4F468D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E124C15-83EC-455E-9E5C-5303FEC61F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5799CE1C-ACD5-4CFE-A7C0-4CCF1EBC18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C0E6DDA0-F566-4CD2-A7B5-4BFB60BEC3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BD98791E-F977-4DBB-8399-F73C1D8C5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ADF334C-FF56-46AE-89C5-B61A645EE4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CC6C8FC3-ED39-41E6-B5E1-3ADF55EF5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C794B7-44E0-495F-94A6-59C804DD41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7F0897E-5594-4EA5-9B4D-34D1F3790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907C9B9-9CB0-45A8-B191-B4DFD54C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28681F3-94BA-4559-BCF8-71D3BAFFA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548A0E-C27E-42D4-8B78-09662DE79ED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0362F37-BD13-4A3B-98AE-1518F8469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D12D03-77D5-4897-AF5D-EE8A35005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D5D1531-01B6-44ED-8930-56DBC230C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31E60C-B71E-41C6-95FC-85682D8624D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979D746-F9D0-4288-94C0-06DDDE7F9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58E90CC-0A28-425D-A26A-58044E210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65B097E-5919-4677-B803-C34A8174B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3CC15-FAF8-428B-9AA4-E563B8558DF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2383088-E7EF-4715-83D5-019F589FD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7430751-9016-42CF-9F83-0E46CDE14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C810D52-3C97-4B25-9C52-4B6AAA559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97325-AB3E-43DA-B894-FF67F68BABA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0430767-4815-47D8-8901-0BD2480F0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FFF2398-3E8E-4B90-851F-1821225F7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D959535-A623-4BF6-AC67-346128BB8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5B8F7-A0D0-4BCA-8C00-0B3BC5FADF22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B2613AD-EE9A-4839-8591-9E02D4E70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6A266BD-DC89-483C-AF55-640414BB2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B0FB36C4-867C-47F1-B487-4830454A9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BBD0C-7029-4255-993D-12641E7B2010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627A294-D846-404D-8D51-C618F88F8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A707B05-AB1D-4C06-AC9C-183D515D2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53191FF-8065-4A4B-9A76-C8188F228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C6428E-8BE9-4B7B-ABAB-7D1937F8EF6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D27C168-AFA3-43E3-951F-4DD668A26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FA0FDD5-F633-4FF4-B848-99B0BB961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F175B16F-44B6-4E53-8D9C-827DD3554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2A07D5-67D1-48EE-963E-0344891CC12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66B7E9B-2385-4710-9D89-F00935576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FC09122-7927-4DAD-AD45-9BA916DE9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83A4657-695D-4549-AF54-9869CB039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778C8F-EFFC-4930-8822-3FD42C40C7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FFDAA18-4953-46A1-8107-1C23C291A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086041D-B8A6-434D-86B6-6966E3526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1F7E0924-EFAE-4779-AEDE-92F2826BF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75515-8E9A-4077-9CCB-E7BA8179EAB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7DC56DC-B033-44E9-A6F6-0CD246592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2E21013-4A13-465F-B8EB-E5A526242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7E98A8E3-9044-492A-A1E9-D9A1C60BB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171AB3-20FD-4BF3-8B81-EFDF335CAB3A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7AEBC9B-3DDB-419D-9367-AB9CF78E9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0FC1F19-6181-412C-B753-328B0172D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E781D92-A81F-4242-8BBA-9CEAA96F4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5EF32D-3B51-43B5-9F68-833C4333A7E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4FD6569-4219-4CF1-A47D-536BC9E7E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75A18AE-E436-40A5-8FEB-5B1D40842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EF732D45-6C56-4943-9A98-0D30F2D6F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6B3F65-A713-4443-BCA4-77146BB3938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813BE23-6CCC-4D7D-9C38-8A306C289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A1AA351-EB87-41EC-846D-E32782411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35E7728C-C679-4F11-83B0-73BCBDFBA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65279-1EC9-4EC0-9D2E-CCEAA253AB2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39E2EF-32A8-4F94-90CE-9365BA33F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5F469ED-59FF-4288-9593-52E7D3018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4B05F68-609A-4061-B10B-5612EF7B4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71EF3-DA76-47C3-80B9-1F2D83C1D78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888B77F-FBFF-4CF4-B422-46FF86124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9151B2B-60F2-4C57-9B2C-876F512BC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ABCEDAF2-9EF5-45AB-8FF3-C65CBCB03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37D78-B47B-4CA2-AE92-1DC78D6E14FA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EF3E3D1-7630-44AF-BDE6-89238F2E1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A11B480-4DA6-44D0-970C-7FC151041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ED3E88B-5EF3-40A9-8926-3C9B318E0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C25DC2-FD75-4B7D-8200-50DB01AED0D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3B18BF5-C094-4DBF-8793-FCB8CC337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52E19F9-BE38-42C4-8A7D-509296CCC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1E6AEEE-088F-473C-8619-497E5FADE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60A767-B579-4DA5-A998-2A4723C9826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48A0690-E88A-4112-AFCF-F9AAB4BA4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C8B9FC2-9A6B-4BC9-B4ED-FC35D83B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BFB59EF-269C-4302-AAFB-976075773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201122-A762-499E-96D2-9DF9A32E099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C387D6B-BFB4-466A-9B58-BC03DED65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8066A7-B7CC-4C55-B365-40F4A8A95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ABA3169A-2FA4-430F-94F9-7CE0BB131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C9EA0-D757-430B-8EE0-5523AE9200A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A5ACD0-3E25-4477-A56D-A4E5BDCA3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6A503B5-5FA9-4F6E-A0CA-360845A6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DB885B9-ED36-4172-905B-FB70CB2E2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AA815E-68F8-4BED-8F07-91F4831C52E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EF6FD3E-AEDD-4103-B369-4BF69A85D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1A68AA1-D158-4085-92FE-9CC18BE5D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D2EA18A-B76B-4BD5-AC43-5E0211B02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AF26A3-EA2C-488B-996E-9F0FC196E75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A15A888-D5AE-4803-89D6-E7E3AD987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28DCC8-DB61-44A4-A40D-A9842328F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A371219-B6F7-4988-A082-C91A3C506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76CED-87B3-418A-8861-940DD33FB928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588CED8-E4EE-441D-8326-B9AF0BD2C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D0863B8-AF67-4439-A8B1-310A72995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C94055D-C2FB-492B-9B16-C18D3D68E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7A5CDD-AE77-4AA5-B293-5FEDD74C434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F4941F8-8814-438A-A949-A70CEF0FD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F1BD459-A0B2-4123-A024-E8552179E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4A60AAED-544C-452C-A976-8EBA8E96A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DE1AAE-0DA3-42CE-902E-5D89A196D5C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8518122-E65C-4BEE-A23E-20DD28341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6036CA9-E45D-4CF3-B9BC-C759937E9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4B450D8-7E90-4F01-9439-07B9C24AD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305C46-53E7-450E-9D1F-B8600EDB451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146CF24-5E16-4C27-941D-E02D77A2A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B49C34-B405-4BBB-B857-364A4FDD4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D75DECF-79CB-440A-8955-28D227209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06508A-0F1D-4C35-BC29-879517AE2A48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43EEF0F-11FD-4D86-9B1D-45600A3B9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13F7645-6C1F-4C18-AE71-FDF4EBF89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DA1EE2C-A735-4C4D-9A87-1151F1EB2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F4398A-333A-4301-8D1C-1DE85B8D341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5DFEB3E-8F77-4AB0-9C4D-A031DC05F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F3FB4E1-78CB-48E5-B3B3-449972D7B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54D693B6-A70B-43D3-9E4E-0A7D5C63A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63282F-3E2A-424B-9978-BC8B9612D97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61A8CB4-690F-471C-A1C6-87721A7FC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7CDA058-4875-44FE-8E28-51F684CEC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CAD64E03-76C7-461B-A55D-05D49012A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49A74-3981-42CB-A6C2-A7BACF8562E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C8D5A17-1F70-486A-ADF0-702249481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393DAE8-E535-4F1B-B445-1151D4E7E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005E80AA-5876-4A53-9E12-001777D5B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1A342D-B183-410E-9253-CBDC3B0FB0E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A8FEFD9-C9DB-4099-A6FB-47C0BDFE2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6376944-F0B3-436B-BE3F-766D1AC58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87C1FF8-C3B9-4919-AAFA-CD127B460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6B806-D7B2-4DD6-B9F8-9C532CA3F53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9C0558B-5DA3-4A5A-9B81-783638CC5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9BFE9AD-0050-42F6-AAE1-B1469BE7A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639FBD1-756C-4856-890F-0C8BDAE94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67E612-47EA-466D-9068-1BAF49E0FD8F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49A21B-DB60-4028-8F2E-8F9A1892A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2D9AEA3-BBE5-4440-A59F-050401AD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56C99453-D192-4449-A1E9-8CA765826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E8452E-DFDD-4759-BF3E-684D49F838D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46C2DC0-24C6-4139-B949-915952990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3BCA7BB-B7A2-430F-BDDF-7B9F07CDA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9CFD34CC-A6D8-43D7-AD24-904400EDD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643086-6678-4FD3-88C5-2903D579EB5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ED61541-F32E-446B-95E9-EFB3882FE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59411CF-B2CD-4999-9EAE-2BB98E7FC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8047583-32E9-4896-929F-463AE266A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89963E-82A4-4B76-9A23-E6007C63BE7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5C6B659-DD70-4246-9BC6-028564602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7898A2E-A664-427C-9916-CE2E2744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F60721D-5585-4FD9-989E-E1782704A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EB5014-1AEA-4F89-837D-3031A77ED5EC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B5B137B-DF66-4CBA-8B1E-4A0E34DAD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6FF5465-67C3-48CE-B3C5-77B51306F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C23F6E2-0FED-4EC0-887D-8D6AC18B8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B133B4-D9B3-4F63-8C73-DA0321EB25B4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164C89D-99AB-461A-BE4B-03328B208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96B6E8C-3B70-452B-AE90-A38F90DDA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BD847D9-CE85-44C3-B1DD-74A0120B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6D5DC7-D49E-4764-9FF2-37E30FD65A7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CB162A2-9229-4964-B84D-C3D3196CC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FB63BA2-7C31-4795-8F95-15B52A1DD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F89151F-B9D6-4CB7-A068-51341D2DE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264AD5-0D0F-4664-BDA1-018F4A9B2689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B321239-A5A1-4E08-B790-72C8334E3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AAA5E0-9388-46AF-BFF0-B0D019FD6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B254FDAF-9BAE-481B-8649-D05F4ED15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547DBF-B124-4822-A1C2-642F6900F7B1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664B4CA-4C70-46F1-8F01-49BAEAE39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3E6F505-633C-4361-8665-245C7638A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9446EB6A-E713-417F-B9D0-2A5179210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24E6DA-8B67-4AD8-9A44-447620052B1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51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0E48EDB-CEC8-4D2D-BC67-4FD129C26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1E15E59-A948-42F8-BA72-6EF91E63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CD2FD9B-9A25-4CCD-B421-DE3539477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8FC90-85D9-4232-8DCC-8E0E3B4FECB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52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E4E8762-86E2-4D8D-9A19-DD4AE61C2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35D7314-EAC1-4608-90E4-EB47B96FE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E192E76-5C29-4901-A9CB-89678CD92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0DFE3B-F642-472F-BF4B-F00EEC698C5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17E7E2C-269B-4F08-9A40-3974E0F08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1A851E3-0E5F-4F96-B5C4-FCD54DDE3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33AA97D9-FB34-4106-BCA5-FA9A73C47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41830C-16BB-49CB-9E64-FD2B1753993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53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D31CF06-061F-4702-91EA-9F6CE8952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B81A9A-F4E0-4241-B72E-7D17BAA61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9FAD592F-C335-4CF5-B476-FB5FD9D5A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67C3F-1FDF-423E-A7DF-2CD0C650D3F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54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953EE94-6252-4411-8D70-773AF3457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48E7123-876B-4562-B5D3-BBBAC82B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4A02CA8-2DD1-428A-8DAE-7DAA8793B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B57067-B8AB-48AD-A181-CA18AC62CAE6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55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09F51D9-100B-4186-A992-B018D0FF0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A36F938-3BD9-4646-A2D0-8678BDE15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CECC4E7-A108-4F6A-9320-DC2F9BA84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FAFB0C-A988-46AB-8C6F-8110BDAD7A31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CD8423E-3FC6-48EA-B8B7-7C67A669A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91BFC70-E696-43DB-9ABB-9BB70BC52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FC40F654-10D2-4BEA-AB2C-04B5BAB3A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581F3A-8763-4CD4-886E-FF68F8313547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5BC71C6-536C-4610-ADC5-F672FB2D5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1E19FA0-5AD3-45CE-A5DE-16B33C0CD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F89DAA4-8DA7-4411-A1E3-A45646204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90D82D-7294-4B2F-9C88-458B2987607A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58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88A597F-696A-43EF-B1C5-DA2ABD81E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942F8D4-04C9-4713-B3E1-5C68DE323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E0D68CC6-DB3C-4FBA-9D6B-45EAB12C5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334169-6286-4911-B5F6-9E46664BE9BD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59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7EB19B5-607B-4043-A542-631B8AD2A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8370186-6857-4A22-AE59-DCDE324B7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83558594-FFF5-4FA4-B154-8991EE7E6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4C5EA-A05B-434F-B35D-3CA4182C56E5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60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D235FB-E8CB-45A5-92C9-FF13C9765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D1DF34-30FF-44D4-8F86-40B88606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7080466-0036-4F20-AE0C-12A6817AE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29A57-56C0-43BE-92E9-C345EDD21E8E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9BDE213-B0AB-444C-8E03-0D17CBF68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8A460F6-787D-4808-810A-A42D882E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3150BAA4-730E-469D-979F-D9A6B9E8F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1D947B-BFCA-446E-9E17-38DC8555E4A3}" type="slidenum">
              <a:rPr lang="en-US" altLang="en-US" sz="13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en-US" sz="1300">
              <a:ea typeface="MS PGothic" panose="020B0600070205080204" pitchFamily="34" charset="-128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F287586-B2CE-4688-91C9-57C760E35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83BC15-1723-48DF-BA64-C4265C6E8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40CDD9F-FEB9-4F3D-A014-993530368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CB84-8887-4110-BDE7-C9466F7FBD6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BB91605-109C-4325-A3AD-359326ED0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2187" cy="3416300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A864D0D-AE11-4C8B-AEF9-10699F3C5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A2E66CA-9312-4D8F-98FF-86AB87FB4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E99597-5B5E-4C47-A565-610BA6C6FDF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B4F9A27-FB1B-4469-B1F7-BBB2AAD8F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2187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600401-2941-4A03-B2E5-23BFD63C7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23D36A83-95E7-4892-B76D-83A502454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2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75BC18-AC24-4EC8-8A88-6459B84B54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B6C8A-2563-4166-899F-03F8BA9509AD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0AAC43-3954-43DE-8BD4-6D2A945A3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89DBE2-EFB3-455E-81C2-D00BE3D1A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E147BE-5D93-48E0-828F-4DDEE462C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5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43CBF-6562-4AC9-A4A8-0EC5C2400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3BD8-43EC-4810-96B1-9D0233CE95A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EFF91C-6781-429A-92ED-B7C16A898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5C77A86-65ED-4B0D-8609-8510CD9BB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39AC9-89AB-424E-AA8A-ADBDEF18F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52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BCC5A-62EE-41AC-A4F8-EA82EED58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47454-FF6D-4369-839A-0A053851713B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9C2DB-38A1-46FE-A502-BB448A9DB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31417-F2F8-4207-B90E-836D2FA0D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79CA5-C053-4BD9-90FB-E500C7997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3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7716CD-9873-4292-B5A6-F40E76E04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4D541-B826-4AB5-95E9-2C8AA97FDAD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DD6777-4E91-4F7B-A75C-1E4B6F61B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60549B6-9F74-423D-AF07-2AFE1DD7C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FBB0BF-65F7-4F57-B4EC-19FCAA8B1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864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00ED82-5E81-48D3-B27A-B33E224A2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E5004A-4466-4F10-8E3F-3B722CDD7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DF8FC4-9185-4C88-80BE-DD636545D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A5968-B9A8-4353-BC64-E17E93252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9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7E1723-7774-4946-866C-D1457B9A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179D4-7191-4F42-96D3-6AC565A495C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721633-9B1F-4F19-B05F-2B84E4846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AE485B-36FF-4139-B8C2-4EF4ADACA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A4681-8C95-4FC7-B239-A56DD424F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20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2D77CF-5AEE-477E-B9DF-058ECDBB5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06867-9335-47CC-B4FB-C8D68688A114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888346-F01C-4D74-96CB-82370C896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7559E4-10CB-4065-8B76-CA742B8A6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26410-49E4-45D2-A909-96F7AF637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20D868-5306-4F60-96AE-01623A026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02A2-6363-4C64-AB62-BA36D5C978B6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55352-042C-4A11-9C3F-99DF1625F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62FAB1-5716-4973-94D7-7B7BAEB58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C6B48-98CA-47C4-A7DB-0691F842D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4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32F29A1-CB00-4806-824D-FEAE3657C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C429E-A5F3-40B6-A83C-44117D531C67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7BA0FCA-10D2-4BC6-93B7-98DFA5CB1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E53DFED-F51D-4393-8C73-82CC5BECF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B805A-E550-4FED-9C80-1847FB76AF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EA174-F23F-4740-A7B4-59C88C556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03B00-D62B-451E-A8D8-E5889DFC7890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08EBD-1B07-433D-BCD8-18DDE26D2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D33C1DE-0958-4C76-9559-682EDE557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55A2-0B7C-4751-85EC-006813262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4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532869C-6EBF-4C29-B93B-B8CCA2FEE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BCD2B-CF89-44FB-A776-4AB879398988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EDCDA0C-C7FA-4202-90B7-18A716F514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2360947-8D68-4207-8193-C11559E0D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319DD-7DF5-4142-8D69-60208399C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ADCE7A-1E55-4CA2-87C4-32B84BDA0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0EBBF-FFEE-4A89-B8F2-2D24C062C8FE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E7DA5C-03AB-48E7-A253-93246A38B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7F25919-A401-4B9A-8716-2A30F3442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825F1-354B-4445-A4C4-4E45355E8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5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1861D6-6029-416C-A809-3199696B0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04F89-4CEE-47DD-9E83-C19F3A9C7D2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94910D-3E17-4BF0-8667-A764E1721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BB6CEC0-A01C-4B22-ADFD-205462958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82A37-50DC-414C-889C-856154312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6A7808F-9ADA-4F2D-9004-935956CF6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33FE5F-F4F7-4980-AB1C-C86C84E80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090CADD-5E53-4F61-AB26-73B60E9EE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64B73E9A-AD3E-44AA-99BC-6863637AAD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97B99B80-32B2-4D49-BAA6-E519C19B83B1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FA0BEB46-D430-4353-AB5C-AD95627EC4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A43A69BD-26EB-411E-AD41-AA229CD91F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D0E8D223-51CE-4638-82B8-5C2461C7FAE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5B91862-964D-44BE-A92F-19CA9AC5F1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CA9EE4EF-CB7E-4863-B92E-A9287F0E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88EC486F-C0B6-4EF8-BD6E-AFA0BD85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98D41413-7CA4-4B1D-9E10-9F118D97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6EA7FE6-D96D-4D25-B410-79229930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EE63C6A-D38C-4EC9-80C1-1CA5E82E8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5066E2A4-631A-4222-B30C-2EBB18A9B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082291CA-FE95-48CB-B45C-E214D5742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0454D09C-3FE7-46DC-8EB9-38436B7D0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6482129-E375-4CB7-8D98-3101C7E71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46D2C3B7-3439-4496-B503-6D13B08F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95DE3A8-704E-4B24-A5A3-8C7AEE57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BB3C9A90-3444-4148-9243-B3BBBFC1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9438132-A6BA-4061-8A9F-B71934653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D55451E8-352F-45E0-AF9D-15094BED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C115E15-FCBE-49B1-825D-5CECB51B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1A8CCAD-11C1-4E6A-8516-10D4A74A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6D4038B-61B3-4813-9A29-0D6A63E0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1DA23520-5B3B-47AD-9C23-397C30EEE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1718955A-436E-4F6B-A0BF-F065C6E1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7C24429-04B1-4B44-87E1-725AD9EA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7825A307-E497-4369-8C33-562DEAB3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5B649366-6068-4237-A2E9-76D4E11C6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24E0C9A-168F-4D91-BD88-37FF5377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F2F7678C-50A2-4D2F-A511-D7703977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3C9F3E8A-0DF3-4EED-83E8-DFA52D77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7301E6DD-039B-4C73-B4AC-B0B97C584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F61E607-0458-4A9F-831A-0745C90E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7992211E-E53C-4045-83E7-39F8B09D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86574600-CAE5-4F01-BD1B-6304CFB8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D32134B1-2DA1-464D-B58F-CC250326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1274EC3-0F4D-483A-B3AB-21A687FD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  <p:sldLayoutId id="214748425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B1E252A-DE21-4E3D-9C4B-131DD2D6B7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02.01.01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BBDF3047-9D85-4F99-8FD4-DE3E5327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FC6A84C4-5F58-47B4-A236-C67D5F1002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Peer-to-Peer Protocols and Services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FA446BA-C7C2-4DC0-AB7A-540DE290C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250" y="92075"/>
            <a:ext cx="5160963" cy="765175"/>
          </a:xfrm>
        </p:spPr>
        <p:txBody>
          <a:bodyPr/>
          <a:lstStyle/>
          <a:p>
            <a:pPr eaLnBrk="1" hangingPunct="1"/>
            <a:r>
              <a:rPr lang="en-US" altLang="en-US"/>
              <a:t>Reliability &amp; Sequencing 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00E994E-8197-4A27-ADAF-E989826AB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0038" y="1085850"/>
            <a:ext cx="5846762" cy="3057525"/>
          </a:xfrm>
        </p:spPr>
        <p:txBody>
          <a:bodyPr/>
          <a:lstStyle/>
          <a:p>
            <a:pPr eaLnBrk="1" hangingPunct="1"/>
            <a:r>
              <a:rPr lang="en-US" altLang="en-US" i="1"/>
              <a:t>Reliability</a:t>
            </a:r>
            <a:r>
              <a:rPr lang="en-US" altLang="en-US"/>
              <a:t>:  what transmission is reliable?</a:t>
            </a:r>
          </a:p>
          <a:p>
            <a:pPr lvl="1" eaLnBrk="1" hangingPunct="1"/>
            <a:r>
              <a:rPr lang="en-US" altLang="en-US" i="1"/>
              <a:t>Sequencing</a:t>
            </a:r>
            <a:r>
              <a:rPr lang="en-US" altLang="en-US"/>
              <a:t>:  Are messages or information stream delivered in order? Or </a:t>
            </a:r>
            <a:r>
              <a:rPr lang="en-US" altLang="en-US" i="1"/>
              <a:t>duplication?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How to provide reliable communication?</a:t>
            </a:r>
          </a:p>
          <a:p>
            <a:pPr lvl="1" eaLnBrk="1" hangingPunct="1"/>
            <a:r>
              <a:rPr lang="en-US" altLang="en-US"/>
              <a:t>Examples:  TCP and HDLC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i="1">
                <a:solidFill>
                  <a:srgbClr val="0000CC"/>
                </a:solidFill>
              </a:rPr>
              <a:t>ARQ protocols</a:t>
            </a:r>
            <a:r>
              <a:rPr lang="en-US" altLang="en-US">
                <a:solidFill>
                  <a:srgbClr val="0000CC"/>
                </a:solidFill>
              </a:rPr>
              <a:t> combine error detection, retransmission, and sequence numbering to provide reliability</a:t>
            </a:r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BDD3DD30-27B0-47A1-9EB9-DB6847C499A2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54C8BF9-7E02-46B8-A7DB-D83BE2EDF77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7E60A2-43B0-405E-B781-FDA409D2DAFE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B95CC22-5665-4DF8-9343-B6E608DCF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Control 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9B8F29E-C4D8-4A46-9902-B14E4E934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31559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Messages can be lost if receiving system does not have sufficient buffering to store arriving messages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If destination layer-(n+1) does not retrieve its information fast enough, destination layer-n buffers may overflow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i="1"/>
              <a:t>Flow Control</a:t>
            </a:r>
            <a:r>
              <a:rPr lang="en-US" altLang="en-US"/>
              <a:t> provide </a:t>
            </a:r>
            <a:r>
              <a:rPr lang="en-US" altLang="en-US">
                <a:solidFill>
                  <a:srgbClr val="FF0000"/>
                </a:solidFill>
              </a:rPr>
              <a:t>backpressure mechanisms </a:t>
            </a:r>
            <a:r>
              <a:rPr lang="en-US" altLang="en-US"/>
              <a:t>that control transfer according to availability of buffers at the destination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Examples:  TCP and HDLC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A93B23B-A92B-4E48-BCB7-0AB2EADC2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</a:t>
            </a: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28C15FF7-484D-4B5A-9243-CA3BF4AD2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Applications involving voice and video generate units of information that are related temporally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Destination application must reconstruct temporal relation in voice/video units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Network transfer introduces delay &amp; jitter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i="1" dirty="0"/>
              <a:t>Timing Recovery</a:t>
            </a:r>
            <a:r>
              <a:rPr lang="en-US" altLang="x-none" sz="1950" dirty="0"/>
              <a:t> protocols use </a:t>
            </a:r>
            <a:r>
              <a:rPr lang="en-US" altLang="x-none" sz="1950" i="1" dirty="0"/>
              <a:t>timestamps</a:t>
            </a:r>
            <a:r>
              <a:rPr lang="en-US" altLang="x-none" sz="1950" dirty="0"/>
              <a:t> &amp; </a:t>
            </a:r>
            <a:r>
              <a:rPr lang="en-US" altLang="x-none" sz="1950" i="1" dirty="0"/>
              <a:t>sequence numbering</a:t>
            </a:r>
            <a:r>
              <a:rPr lang="en-US" altLang="x-none" sz="1950" dirty="0"/>
              <a:t> to control the delay &amp; jitter in delivered information</a:t>
            </a:r>
          </a:p>
          <a:p>
            <a:pPr>
              <a:spcBef>
                <a:spcPts val="900"/>
              </a:spcBef>
              <a:buFont typeface="Wingdings" charset="2"/>
              <a:buChar char="l"/>
              <a:defRPr/>
            </a:pPr>
            <a:r>
              <a:rPr lang="en-US" altLang="x-none" sz="1950" dirty="0"/>
              <a:t>Examples:  RTP &amp; associated protocols in Voice over 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97E33DB-26C5-4372-B08F-2E2648D09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Multiplexing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7AF847E-5EEE-4B2B-BB84-CD1C9168B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Multiplexing</a:t>
            </a:r>
            <a:r>
              <a:rPr lang="en-US" altLang="en-US"/>
              <a:t> enables multiple layer-(n+1) users to share a layer-n service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What it needs?</a:t>
            </a:r>
          </a:p>
          <a:p>
            <a:pPr lvl="1" eaLnBrk="1" hangingPunct="1"/>
            <a:r>
              <a:rPr lang="en-US" altLang="en-US" sz="1800"/>
              <a:t>A multiplexing tag is required to identify specific users at the destination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Examples:  IP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6B62DB8-D99E-4481-B9FE-F242C5692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1125" y="92075"/>
            <a:ext cx="53498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Privacy, Integrity, &amp; Authentication 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DE15B9A-981B-460D-84E1-C2097319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1125" y="1085850"/>
            <a:ext cx="6200775" cy="3513138"/>
          </a:xfrm>
        </p:spPr>
        <p:txBody>
          <a:bodyPr/>
          <a:lstStyle/>
          <a:p>
            <a:pPr eaLnBrk="1" hangingPunct="1"/>
            <a:r>
              <a:rPr lang="en-US" altLang="en-US" i="1"/>
              <a:t>Privacy</a:t>
            </a:r>
            <a:r>
              <a:rPr lang="en-US" altLang="en-US"/>
              <a:t>:  ensuring that information transferred cannot be read by others</a:t>
            </a:r>
          </a:p>
          <a:p>
            <a:pPr eaLnBrk="1" hangingPunct="1"/>
            <a:r>
              <a:rPr lang="en-US" altLang="en-US" i="1"/>
              <a:t>Integrity</a:t>
            </a:r>
            <a:r>
              <a:rPr lang="en-US" altLang="en-US"/>
              <a:t>:  ensuring that information is not altered during transfer</a:t>
            </a:r>
          </a:p>
          <a:p>
            <a:pPr eaLnBrk="1" hangingPunct="1"/>
            <a:r>
              <a:rPr lang="en-US" altLang="en-US" i="1"/>
              <a:t>Authentication</a:t>
            </a:r>
            <a:r>
              <a:rPr lang="en-US" altLang="en-US"/>
              <a:t>:  verifying that sender and/or receiver are who they claim to be</a:t>
            </a:r>
          </a:p>
          <a:p>
            <a:pPr eaLnBrk="1" hangingPunct="1"/>
            <a:r>
              <a:rPr lang="en-US" altLang="en-US"/>
              <a:t>Examples:  IPSec, SSL</a:t>
            </a:r>
          </a:p>
        </p:txBody>
      </p:sp>
      <p:grpSp>
        <p:nvGrpSpPr>
          <p:cNvPr id="41987" name="Group 12">
            <a:extLst>
              <a:ext uri="{FF2B5EF4-FFF2-40B4-BE49-F238E27FC236}">
                <a16:creationId xmlns:a16="http://schemas.microsoft.com/office/drawing/2014/main" id="{65C42BF9-3215-4064-AF3B-89411D77F32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68C72F-3623-42A3-A369-ABDFAA6668A6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817547-257E-49CA-ADB4-82CE52B8965B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65FC811-F27C-4395-AEA2-07E9861AD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End-to-End vs. Hop-by-Hop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377E7472-BF1D-4734-AD96-8A2A2FEDE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service feature can be provided by implementing a protocol </a:t>
            </a:r>
          </a:p>
          <a:p>
            <a:pPr lvl="1" eaLnBrk="1" hangingPunct="1"/>
            <a:r>
              <a:rPr lang="en-US" altLang="en-US" sz="2000"/>
              <a:t>end-to-end across the network</a:t>
            </a:r>
          </a:p>
          <a:p>
            <a:pPr lvl="1" eaLnBrk="1" hangingPunct="1"/>
            <a:r>
              <a:rPr lang="en-US" altLang="en-US" sz="2000"/>
              <a:t>across every hop in the network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Examples:  </a:t>
            </a:r>
          </a:p>
          <a:p>
            <a:pPr lvl="1" eaLnBrk="1" hangingPunct="1"/>
            <a:r>
              <a:rPr lang="en-US" altLang="en-US" sz="2000"/>
              <a:t>Perform error control at every hop in the network or only between the source and destination?</a:t>
            </a:r>
          </a:p>
          <a:p>
            <a:pPr lvl="1" eaLnBrk="1" hangingPunct="1"/>
            <a:r>
              <a:rPr lang="en-US" altLang="en-US" sz="2000"/>
              <a:t>Perform flow control between every hop in the network or only between source &amp; destination?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">
            <a:extLst>
              <a:ext uri="{FF2B5EF4-FFF2-40B4-BE49-F238E27FC236}">
                <a16:creationId xmlns:a16="http://schemas.microsoft.com/office/drawing/2014/main" id="{2798034C-3D4B-4D3F-957A-FA7B1522A0AF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58763"/>
            <a:ext cx="4249738" cy="4106862"/>
            <a:chOff x="501650" y="258763"/>
            <a:chExt cx="4250408" cy="4106862"/>
          </a:xfrm>
        </p:grpSpPr>
        <p:grpSp>
          <p:nvGrpSpPr>
            <p:cNvPr id="46084" name="Group 2">
              <a:extLst>
                <a:ext uri="{FF2B5EF4-FFF2-40B4-BE49-F238E27FC236}">
                  <a16:creationId xmlns:a16="http://schemas.microsoft.com/office/drawing/2014/main" id="{82A325CB-578F-424C-80F8-F070EE4F1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5788" y="3481387"/>
              <a:ext cx="1730375" cy="884238"/>
              <a:chOff x="129" y="3434"/>
              <a:chExt cx="1611" cy="798"/>
            </a:xfrm>
          </p:grpSpPr>
          <p:sp>
            <p:nvSpPr>
              <p:cNvPr id="46153" name="Rectangle 3">
                <a:extLst>
                  <a:ext uri="{FF2B5EF4-FFF2-40B4-BE49-F238E27FC236}">
                    <a16:creationId xmlns:a16="http://schemas.microsoft.com/office/drawing/2014/main" id="{BE10AA8A-6687-4E44-9DEA-FDD2CF6A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" y="3462"/>
                <a:ext cx="134" cy="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46154" name="Text Box 4">
                <a:extLst>
                  <a:ext uri="{FF2B5EF4-FFF2-40B4-BE49-F238E27FC236}">
                    <a16:creationId xmlns:a16="http://schemas.microsoft.com/office/drawing/2014/main" id="{B1A25E58-F584-469B-AF20-C8B8830AE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" y="3434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1</a:t>
                </a:r>
              </a:p>
            </p:txBody>
          </p:sp>
          <p:sp>
            <p:nvSpPr>
              <p:cNvPr id="46155" name="Rectangle 5">
                <a:extLst>
                  <a:ext uri="{FF2B5EF4-FFF2-40B4-BE49-F238E27FC236}">
                    <a16:creationId xmlns:a16="http://schemas.microsoft.com/office/drawing/2014/main" id="{2125791D-D22E-4A23-8CAE-C28FF543A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89" y="3724"/>
                <a:ext cx="169" cy="205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46156" name="Text Box 6">
                <a:extLst>
                  <a:ext uri="{FF2B5EF4-FFF2-40B4-BE49-F238E27FC236}">
                    <a16:creationId xmlns:a16="http://schemas.microsoft.com/office/drawing/2014/main" id="{277D8B31-6E9D-43E1-BD13-EB670B4F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3718"/>
                <a:ext cx="2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42060" name="Text Box 7">
                <a:extLst>
                  <a:ext uri="{FF2B5EF4-FFF2-40B4-BE49-F238E27FC236}">
                    <a16:creationId xmlns:a16="http://schemas.microsoft.com/office/drawing/2014/main" id="{DF205511-5CEF-4D85-84A4-64216CB8E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" y="3464"/>
                <a:ext cx="128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050"/>
                  <a:t>Physical layer entity</a:t>
                </a:r>
              </a:p>
            </p:txBody>
          </p:sp>
          <p:sp>
            <p:nvSpPr>
              <p:cNvPr id="42061" name="Text Box 8">
                <a:extLst>
                  <a:ext uri="{FF2B5EF4-FFF2-40B4-BE49-F238E27FC236}">
                    <a16:creationId xmlns:a16="http://schemas.microsoft.com/office/drawing/2014/main" id="{D26479F8-1A30-4C01-ACAE-39CE5385B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" y="3736"/>
                <a:ext cx="1301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050"/>
                  <a:t>Data link layer entity</a:t>
                </a:r>
              </a:p>
            </p:txBody>
          </p:sp>
          <p:sp>
            <p:nvSpPr>
              <p:cNvPr id="46159" name="AutoShape 9">
                <a:extLst>
                  <a:ext uri="{FF2B5EF4-FFF2-40B4-BE49-F238E27FC236}">
                    <a16:creationId xmlns:a16="http://schemas.microsoft.com/office/drawing/2014/main" id="{9FA7EC02-9F3B-4DFC-A3B1-35DC3DDBE1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" y="3984"/>
                <a:ext cx="252" cy="238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46160" name="Text Box 10">
                <a:extLst>
                  <a:ext uri="{FF2B5EF4-FFF2-40B4-BE49-F238E27FC236}">
                    <a16:creationId xmlns:a16="http://schemas.microsoft.com/office/drawing/2014/main" id="{666F9458-00A6-4762-A7F3-00006AEB9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" y="3981"/>
                <a:ext cx="9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3</a:t>
                </a:r>
              </a:p>
            </p:txBody>
          </p:sp>
          <p:sp>
            <p:nvSpPr>
              <p:cNvPr id="42064" name="Text Box 11">
                <a:extLst>
                  <a:ext uri="{FF2B5EF4-FFF2-40B4-BE49-F238E27FC236}">
                    <a16:creationId xmlns:a16="http://schemas.microsoft.com/office/drawing/2014/main" id="{BD3DE1BE-BD50-4619-A01C-4C9D0A1BA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" y="4003"/>
                <a:ext cx="127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050"/>
                  <a:t>Network layer entity</a:t>
                </a:r>
              </a:p>
            </p:txBody>
          </p:sp>
        </p:grpSp>
        <p:sp>
          <p:nvSpPr>
            <p:cNvPr id="41986" name="Text Box 12">
              <a:extLst>
                <a:ext uri="{FF2B5EF4-FFF2-40B4-BE49-F238E27FC236}">
                  <a16:creationId xmlns:a16="http://schemas.microsoft.com/office/drawing/2014/main" id="{DCA0CA8D-8848-40AE-BC62-9298B74AB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441325"/>
              <a:ext cx="40964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(a)</a:t>
              </a:r>
            </a:p>
          </p:txBody>
        </p:sp>
        <p:grpSp>
          <p:nvGrpSpPr>
            <p:cNvPr id="46086" name="Group 13">
              <a:extLst>
                <a:ext uri="{FF2B5EF4-FFF2-40B4-BE49-F238E27FC236}">
                  <a16:creationId xmlns:a16="http://schemas.microsoft.com/office/drawing/2014/main" id="{DAEE4F2E-4E33-4F47-9011-C0D2D4FFC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2175" y="258763"/>
              <a:ext cx="3859883" cy="3246437"/>
              <a:chOff x="328" y="856"/>
              <a:chExt cx="3494" cy="2727"/>
            </a:xfrm>
          </p:grpSpPr>
          <p:grpSp>
            <p:nvGrpSpPr>
              <p:cNvPr id="46088" name="Group 14">
                <a:extLst>
                  <a:ext uri="{FF2B5EF4-FFF2-40B4-BE49-F238E27FC236}">
                    <a16:creationId xmlns:a16="http://schemas.microsoft.com/office/drawing/2014/main" id="{51C8958C-6D50-4B0A-8BD8-04DD8A77D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" y="856"/>
                <a:ext cx="3494" cy="1392"/>
                <a:chOff x="1366" y="214"/>
                <a:chExt cx="3494" cy="1392"/>
              </a:xfrm>
            </p:grpSpPr>
            <p:sp>
              <p:nvSpPr>
                <p:cNvPr id="46128" name="Rectangle 15">
                  <a:extLst>
                    <a:ext uri="{FF2B5EF4-FFF2-40B4-BE49-F238E27FC236}">
                      <a16:creationId xmlns:a16="http://schemas.microsoft.com/office/drawing/2014/main" id="{E87D8C7C-218B-4F21-AFCD-F7BCD3A78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1016"/>
                  <a:ext cx="555" cy="31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29" name="Rectangle 16">
                  <a:extLst>
                    <a:ext uri="{FF2B5EF4-FFF2-40B4-BE49-F238E27FC236}">
                      <a16:creationId xmlns:a16="http://schemas.microsoft.com/office/drawing/2014/main" id="{4416ADF3-1DFA-42AC-8FA0-DAB1582DF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" y="1016"/>
                  <a:ext cx="55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0" name="Rectangle 17">
                  <a:extLst>
                    <a:ext uri="{FF2B5EF4-FFF2-40B4-BE49-F238E27FC236}">
                      <a16:creationId xmlns:a16="http://schemas.microsoft.com/office/drawing/2014/main" id="{3D5F746D-CE7F-4809-8DA5-5CA609B79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4" y="641"/>
                  <a:ext cx="555" cy="31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1" name="Rectangle 18">
                  <a:extLst>
                    <a:ext uri="{FF2B5EF4-FFF2-40B4-BE49-F238E27FC236}">
                      <a16:creationId xmlns:a16="http://schemas.microsoft.com/office/drawing/2014/main" id="{85ABB24B-2123-431A-AD97-5B55DF289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" y="644"/>
                  <a:ext cx="555" cy="31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2" name="Text Box 19">
                  <a:extLst>
                    <a:ext uri="{FF2B5EF4-FFF2-40B4-BE49-F238E27FC236}">
                      <a16:creationId xmlns:a16="http://schemas.microsoft.com/office/drawing/2014/main" id="{46589482-33E7-47AF-8C62-049A4AF09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7" y="608"/>
                  <a:ext cx="707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Data link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layer</a:t>
                  </a:r>
                </a:p>
              </p:txBody>
            </p:sp>
            <p:sp>
              <p:nvSpPr>
                <p:cNvPr id="46133" name="Rectangle 20">
                  <a:extLst>
                    <a:ext uri="{FF2B5EF4-FFF2-40B4-BE49-F238E27FC236}">
                      <a16:creationId xmlns:a16="http://schemas.microsoft.com/office/drawing/2014/main" id="{82DA66E9-24BC-4AB2-985C-A8D66D1FE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4" y="614"/>
                  <a:ext cx="550" cy="37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4" name="Rectangle 21">
                  <a:extLst>
                    <a:ext uri="{FF2B5EF4-FFF2-40B4-BE49-F238E27FC236}">
                      <a16:creationId xmlns:a16="http://schemas.microsoft.com/office/drawing/2014/main" id="{78FC705B-8C2C-4FEE-8BE4-A5DE37A5E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2" y="990"/>
                  <a:ext cx="550" cy="35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5" name="Rectangle 22">
                  <a:extLst>
                    <a:ext uri="{FF2B5EF4-FFF2-40B4-BE49-F238E27FC236}">
                      <a16:creationId xmlns:a16="http://schemas.microsoft.com/office/drawing/2014/main" id="{B581120F-4E55-44B8-9B56-2BAE21F92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" y="612"/>
                  <a:ext cx="550" cy="37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6" name="Rectangle 23">
                  <a:extLst>
                    <a:ext uri="{FF2B5EF4-FFF2-40B4-BE49-F238E27FC236}">
                      <a16:creationId xmlns:a16="http://schemas.microsoft.com/office/drawing/2014/main" id="{43D48E99-C2ED-4587-9BD7-0A0CDCC74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5" y="988"/>
                  <a:ext cx="550" cy="37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37" name="Line 24">
                  <a:extLst>
                    <a:ext uri="{FF2B5EF4-FFF2-40B4-BE49-F238E27FC236}">
                      <a16:creationId xmlns:a16="http://schemas.microsoft.com/office/drawing/2014/main" id="{9A8452E9-3630-4636-AC9F-94BC49F00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2" y="1373"/>
                  <a:ext cx="0" cy="233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8" name="Line 25">
                  <a:extLst>
                    <a:ext uri="{FF2B5EF4-FFF2-40B4-BE49-F238E27FC236}">
                      <a16:creationId xmlns:a16="http://schemas.microsoft.com/office/drawing/2014/main" id="{6FC0E00D-5B38-4E02-AD3E-83BB84EEE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90" y="1373"/>
                  <a:ext cx="0" cy="233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9" name="Line 26">
                  <a:extLst>
                    <a:ext uri="{FF2B5EF4-FFF2-40B4-BE49-F238E27FC236}">
                      <a16:creationId xmlns:a16="http://schemas.microsoft.com/office/drawing/2014/main" id="{25ECCFE1-9A33-4E42-8072-A06691870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5" y="1588"/>
                  <a:ext cx="2216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0" name="Text Box 27">
                  <a:extLst>
                    <a:ext uri="{FF2B5EF4-FFF2-40B4-BE49-F238E27FC236}">
                      <a16:creationId xmlns:a16="http://schemas.microsoft.com/office/drawing/2014/main" id="{908CCADB-AA7C-4646-9118-08E19ACCDF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4" y="1001"/>
                  <a:ext cx="684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Physical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layer</a:t>
                  </a:r>
                </a:p>
              </p:txBody>
            </p:sp>
            <p:sp>
              <p:nvSpPr>
                <p:cNvPr id="46141" name="Text Box 28">
                  <a:extLst>
                    <a:ext uri="{FF2B5EF4-FFF2-40B4-BE49-F238E27FC236}">
                      <a16:creationId xmlns:a16="http://schemas.microsoft.com/office/drawing/2014/main" id="{229E25F1-4DF1-4DAE-A9A8-75F5DF04F5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977"/>
                  <a:ext cx="684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Physical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layer</a:t>
                  </a:r>
                </a:p>
              </p:txBody>
            </p:sp>
            <p:sp>
              <p:nvSpPr>
                <p:cNvPr id="46142" name="Text Box 29">
                  <a:extLst>
                    <a:ext uri="{FF2B5EF4-FFF2-40B4-BE49-F238E27FC236}">
                      <a16:creationId xmlns:a16="http://schemas.microsoft.com/office/drawing/2014/main" id="{D5BAB67E-A951-4602-836F-56B4156BAE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6" y="612"/>
                  <a:ext cx="707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Data link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layer</a:t>
                  </a:r>
                </a:p>
              </p:txBody>
            </p:sp>
            <p:sp>
              <p:nvSpPr>
                <p:cNvPr id="46143" name="Text Box 30">
                  <a:extLst>
                    <a:ext uri="{FF2B5EF4-FFF2-40B4-BE49-F238E27FC236}">
                      <a16:creationId xmlns:a16="http://schemas.microsoft.com/office/drawing/2014/main" id="{E9783B09-3624-47F7-9F35-E7726B1872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6" y="863"/>
                  <a:ext cx="28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46144" name="Text Box 31">
                  <a:extLst>
                    <a:ext uri="{FF2B5EF4-FFF2-40B4-BE49-F238E27FC236}">
                      <a16:creationId xmlns:a16="http://schemas.microsoft.com/office/drawing/2014/main" id="{C6896B49-185C-4E9F-9F60-99C08A7A5A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7" y="911"/>
                  <a:ext cx="283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ea typeface="MS PGothic" panose="020B0600070205080204" pitchFamily="34" charset="-128"/>
                    </a:rPr>
                    <a:t>B</a:t>
                  </a:r>
                </a:p>
              </p:txBody>
            </p:sp>
            <p:sp>
              <p:nvSpPr>
                <p:cNvPr id="46145" name="Line 32">
                  <a:extLst>
                    <a:ext uri="{FF2B5EF4-FFF2-40B4-BE49-F238E27FC236}">
                      <a16:creationId xmlns:a16="http://schemas.microsoft.com/office/drawing/2014/main" id="{71833EF4-A6E5-42C8-9564-4DEC87B7E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0" y="422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6" name="Line 33">
                  <a:extLst>
                    <a:ext uri="{FF2B5EF4-FFF2-40B4-BE49-F238E27FC236}">
                      <a16:creationId xmlns:a16="http://schemas.microsoft.com/office/drawing/2014/main" id="{0572C2C7-D05E-4EF9-9BDE-D547D20BE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8" y="418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7" name="Line 34">
                  <a:extLst>
                    <a:ext uri="{FF2B5EF4-FFF2-40B4-BE49-F238E27FC236}">
                      <a16:creationId xmlns:a16="http://schemas.microsoft.com/office/drawing/2014/main" id="{CB3FD293-53BE-4160-9B71-3E757F59C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95" y="429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8" name="Line 35">
                  <a:extLst>
                    <a:ext uri="{FF2B5EF4-FFF2-40B4-BE49-F238E27FC236}">
                      <a16:creationId xmlns:a16="http://schemas.microsoft.com/office/drawing/2014/main" id="{4D6E6919-E2B8-47AB-9838-1023C56A3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3" y="431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9" name="Text Box 36">
                  <a:extLst>
                    <a:ext uri="{FF2B5EF4-FFF2-40B4-BE49-F238E27FC236}">
                      <a16:creationId xmlns:a16="http://schemas.microsoft.com/office/drawing/2014/main" id="{A74715D9-86D8-4CD0-9D90-1F2BF0F260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7" y="214"/>
                  <a:ext cx="66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Packets</a:t>
                  </a:r>
                </a:p>
              </p:txBody>
            </p:sp>
            <p:sp>
              <p:nvSpPr>
                <p:cNvPr id="46150" name="Text Box 37">
                  <a:extLst>
                    <a:ext uri="{FF2B5EF4-FFF2-40B4-BE49-F238E27FC236}">
                      <a16:creationId xmlns:a16="http://schemas.microsoft.com/office/drawing/2014/main" id="{DCB1F3E7-5F77-4DAB-8FD8-60040CAFD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3" y="261"/>
                  <a:ext cx="66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Packets</a:t>
                  </a:r>
                </a:p>
              </p:txBody>
            </p:sp>
            <p:sp>
              <p:nvSpPr>
                <p:cNvPr id="46151" name="Line 38">
                  <a:extLst>
                    <a:ext uri="{FF2B5EF4-FFF2-40B4-BE49-F238E27FC236}">
                      <a16:creationId xmlns:a16="http://schemas.microsoft.com/office/drawing/2014/main" id="{60A1C6C1-9B3B-4C89-A7EB-0C4AE5794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0" y="798"/>
                  <a:ext cx="16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52" name="Text Box 39">
                  <a:extLst>
                    <a:ext uri="{FF2B5EF4-FFF2-40B4-BE49-F238E27FC236}">
                      <a16:creationId xmlns:a16="http://schemas.microsoft.com/office/drawing/2014/main" id="{624952A6-D07F-4EA0-824C-BE73702E5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9" y="799"/>
                  <a:ext cx="63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ea typeface="MS PGothic" panose="020B0600070205080204" pitchFamily="34" charset="-128"/>
                    </a:rPr>
                    <a:t>Frames</a:t>
                  </a:r>
                </a:p>
              </p:txBody>
            </p:sp>
          </p:grpSp>
          <p:grpSp>
            <p:nvGrpSpPr>
              <p:cNvPr id="46089" name="Group 40">
                <a:extLst>
                  <a:ext uri="{FF2B5EF4-FFF2-40B4-BE49-F238E27FC236}">
                    <a16:creationId xmlns:a16="http://schemas.microsoft.com/office/drawing/2014/main" id="{E51B1C1C-0658-4D81-8DD5-7068B0BB9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2392"/>
                <a:ext cx="3416" cy="1191"/>
                <a:chOff x="1439" y="1976"/>
                <a:chExt cx="3416" cy="1191"/>
              </a:xfrm>
            </p:grpSpPr>
            <p:sp>
              <p:nvSpPr>
                <p:cNvPr id="46090" name="AutoShape 41">
                  <a:extLst>
                    <a:ext uri="{FF2B5EF4-FFF2-40B4-BE49-F238E27FC236}">
                      <a16:creationId xmlns:a16="http://schemas.microsoft.com/office/drawing/2014/main" id="{ACD8DBE1-2429-4F28-877C-9CA0C624C5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6" y="1992"/>
                  <a:ext cx="1081" cy="982"/>
                </a:xfrm>
                <a:prstGeom prst="octagon">
                  <a:avLst>
                    <a:gd name="adj" fmla="val 2928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091" name="AutoShape 42">
                  <a:extLst>
                    <a:ext uri="{FF2B5EF4-FFF2-40B4-BE49-F238E27FC236}">
                      <a16:creationId xmlns:a16="http://schemas.microsoft.com/office/drawing/2014/main" id="{4B2E74D9-9DDA-43A2-9764-D256BE7BB5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784" y="2267"/>
                  <a:ext cx="503" cy="47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995" name="Text Box 43">
                  <a:extLst>
                    <a:ext uri="{FF2B5EF4-FFF2-40B4-BE49-F238E27FC236}">
                      <a16:creationId xmlns:a16="http://schemas.microsoft.com/office/drawing/2014/main" id="{5563A182-B868-4177-A7AE-12DFDCB2D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4" y="2374"/>
                  <a:ext cx="263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ea typeface="MS PGothic" panose="020B0600070205080204" pitchFamily="34" charset="-128"/>
                    </a:rPr>
                    <a:t>3</a:t>
                  </a:r>
                  <a:endParaRPr lang="en-US" altLang="en-US" sz="13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093" name="Rectangle 44">
                  <a:extLst>
                    <a:ext uri="{FF2B5EF4-FFF2-40B4-BE49-F238E27FC236}">
                      <a16:creationId xmlns:a16="http://schemas.microsoft.com/office/drawing/2014/main" id="{503CFBFC-4A1B-49E5-AF6F-048F7EB7C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407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997" name="Text Box 45">
                  <a:extLst>
                    <a:ext uri="{FF2B5EF4-FFF2-40B4-BE49-F238E27FC236}">
                      <a16:creationId xmlns:a16="http://schemas.microsoft.com/office/drawing/2014/main" id="{FE8F18CE-F3DC-4721-8A2C-6F4E33751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" y="2394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095" name="Rectangle 46">
                  <a:extLst>
                    <a:ext uri="{FF2B5EF4-FFF2-40B4-BE49-F238E27FC236}">
                      <a16:creationId xmlns:a16="http://schemas.microsoft.com/office/drawing/2014/main" id="{125AEF08-7E8E-4C4D-9031-8E07414BA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2450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999" name="Text Box 47">
                  <a:extLst>
                    <a:ext uri="{FF2B5EF4-FFF2-40B4-BE49-F238E27FC236}">
                      <a16:creationId xmlns:a16="http://schemas.microsoft.com/office/drawing/2014/main" id="{EFFD4F4E-88B7-47C7-9C28-20C8F6DC75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" y="2398"/>
                  <a:ext cx="25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6097" name="Rectangle 48">
                  <a:extLst>
                    <a:ext uri="{FF2B5EF4-FFF2-40B4-BE49-F238E27FC236}">
                      <a16:creationId xmlns:a16="http://schemas.microsoft.com/office/drawing/2014/main" id="{DB8C7A2F-66B9-4C79-90F0-9EB9025A5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7" y="2441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01" name="Text Box 49">
                  <a:extLst>
                    <a:ext uri="{FF2B5EF4-FFF2-40B4-BE49-F238E27FC236}">
                      <a16:creationId xmlns:a16="http://schemas.microsoft.com/office/drawing/2014/main" id="{21DBFCBE-95E9-4BFF-A0C8-5BCCEC10F2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9" y="2390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 dirty="0"/>
                    <a:t>1</a:t>
                  </a:r>
                </a:p>
              </p:txBody>
            </p:sp>
            <p:sp>
              <p:nvSpPr>
                <p:cNvPr id="46099" name="Rectangle 50">
                  <a:extLst>
                    <a:ext uri="{FF2B5EF4-FFF2-40B4-BE49-F238E27FC236}">
                      <a16:creationId xmlns:a16="http://schemas.microsoft.com/office/drawing/2014/main" id="{8C0509B3-50FB-4AD2-90E6-ED78C91C6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" y="2404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03" name="Text Box 51">
                  <a:extLst>
                    <a:ext uri="{FF2B5EF4-FFF2-40B4-BE49-F238E27FC236}">
                      <a16:creationId xmlns:a16="http://schemas.microsoft.com/office/drawing/2014/main" id="{2EC87071-72F3-4EC1-8586-54B720A936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0" y="2390"/>
                  <a:ext cx="25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01" name="Rectangle 52">
                  <a:extLst>
                    <a:ext uri="{FF2B5EF4-FFF2-40B4-BE49-F238E27FC236}">
                      <a16:creationId xmlns:a16="http://schemas.microsoft.com/office/drawing/2014/main" id="{EB241402-BC7E-4121-960D-A3D9FCA74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81357">
                  <a:off x="2180" y="2165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05" name="Text Box 53">
                  <a:extLst>
                    <a:ext uri="{FF2B5EF4-FFF2-40B4-BE49-F238E27FC236}">
                      <a16:creationId xmlns:a16="http://schemas.microsoft.com/office/drawing/2014/main" id="{943E33F6-D3DC-450C-911C-1038658259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8918643">
                  <a:off x="2149" y="2130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03" name="Rectangle 54">
                  <a:extLst>
                    <a:ext uri="{FF2B5EF4-FFF2-40B4-BE49-F238E27FC236}">
                      <a16:creationId xmlns:a16="http://schemas.microsoft.com/office/drawing/2014/main" id="{41870B90-2F34-46FA-8573-DB4C50CE6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92241">
                  <a:off x="2306" y="2097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07" name="Text Box 55">
                  <a:extLst>
                    <a:ext uri="{FF2B5EF4-FFF2-40B4-BE49-F238E27FC236}">
                      <a16:creationId xmlns:a16="http://schemas.microsoft.com/office/drawing/2014/main" id="{77F2E485-48E7-4BBF-9EE0-02ECA57F0A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8907759">
                  <a:off x="2244" y="2030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6105" name="Line 56">
                  <a:extLst>
                    <a:ext uri="{FF2B5EF4-FFF2-40B4-BE49-F238E27FC236}">
                      <a16:creationId xmlns:a16="http://schemas.microsoft.com/office/drawing/2014/main" id="{82AF42B3-195B-4DAA-8A3B-18E998A9E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3" y="2513"/>
                  <a:ext cx="110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06" name="AutoShape 57">
                  <a:extLst>
                    <a:ext uri="{FF2B5EF4-FFF2-40B4-BE49-F238E27FC236}">
                      <a16:creationId xmlns:a16="http://schemas.microsoft.com/office/drawing/2014/main" id="{65FE4F05-2FB7-49B4-AAEE-FC2BA8BB2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5" y="1976"/>
                  <a:ext cx="1081" cy="1088"/>
                </a:xfrm>
                <a:prstGeom prst="octagon">
                  <a:avLst>
                    <a:gd name="adj" fmla="val 29287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07" name="AutoShape 58">
                  <a:extLst>
                    <a:ext uri="{FF2B5EF4-FFF2-40B4-BE49-F238E27FC236}">
                      <a16:creationId xmlns:a16="http://schemas.microsoft.com/office/drawing/2014/main" id="{994BE85C-5CBE-4714-9C8E-F1CD60901F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73" y="2265"/>
                  <a:ext cx="503" cy="47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08" name="Text Box 59">
                  <a:extLst>
                    <a:ext uri="{FF2B5EF4-FFF2-40B4-BE49-F238E27FC236}">
                      <a16:creationId xmlns:a16="http://schemas.microsoft.com/office/drawing/2014/main" id="{753F3695-C766-4739-A115-C8CFC65F63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2372"/>
                  <a:ext cx="26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ea typeface="MS PGothic" panose="020B0600070205080204" pitchFamily="34" charset="-128"/>
                    </a:rPr>
                    <a:t>3</a:t>
                  </a:r>
                </a:p>
              </p:txBody>
            </p:sp>
            <p:sp>
              <p:nvSpPr>
                <p:cNvPr id="46109" name="Rectangle 60">
                  <a:extLst>
                    <a:ext uri="{FF2B5EF4-FFF2-40B4-BE49-F238E27FC236}">
                      <a16:creationId xmlns:a16="http://schemas.microsoft.com/office/drawing/2014/main" id="{E62F47B8-BBCA-4EB0-A21E-129945EFD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2405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13" name="Text Box 61">
                  <a:extLst>
                    <a:ext uri="{FF2B5EF4-FFF2-40B4-BE49-F238E27FC236}">
                      <a16:creationId xmlns:a16="http://schemas.microsoft.com/office/drawing/2014/main" id="{683C0D1B-E05E-468E-BC4E-965F92CC5F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6" y="2399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11" name="Rectangle 62">
                  <a:extLst>
                    <a:ext uri="{FF2B5EF4-FFF2-40B4-BE49-F238E27FC236}">
                      <a16:creationId xmlns:a16="http://schemas.microsoft.com/office/drawing/2014/main" id="{6067865B-3580-4AD4-9A14-F99DD2AC9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7" y="2448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15" name="Text Box 63">
                  <a:extLst>
                    <a:ext uri="{FF2B5EF4-FFF2-40B4-BE49-F238E27FC236}">
                      <a16:creationId xmlns:a16="http://schemas.microsoft.com/office/drawing/2014/main" id="{1F34A61B-51F9-457F-AD01-4F81411A9E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2" y="2396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6113" name="Rectangle 64">
                  <a:extLst>
                    <a:ext uri="{FF2B5EF4-FFF2-40B4-BE49-F238E27FC236}">
                      <a16:creationId xmlns:a16="http://schemas.microsoft.com/office/drawing/2014/main" id="{EC3FB870-225D-41BD-BCF3-9704C5C75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2439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17" name="Text Box 65">
                  <a:extLst>
                    <a:ext uri="{FF2B5EF4-FFF2-40B4-BE49-F238E27FC236}">
                      <a16:creationId xmlns:a16="http://schemas.microsoft.com/office/drawing/2014/main" id="{5443A487-18D2-468B-A7A9-1EB2333A6A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4" y="2387"/>
                  <a:ext cx="25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6115" name="Rectangle 66">
                  <a:extLst>
                    <a:ext uri="{FF2B5EF4-FFF2-40B4-BE49-F238E27FC236}">
                      <a16:creationId xmlns:a16="http://schemas.microsoft.com/office/drawing/2014/main" id="{E320D50B-8104-42FD-B776-287D59B4E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9" y="2402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19" name="Text Box 67">
                  <a:extLst>
                    <a:ext uri="{FF2B5EF4-FFF2-40B4-BE49-F238E27FC236}">
                      <a16:creationId xmlns:a16="http://schemas.microsoft.com/office/drawing/2014/main" id="{7A6FC045-314A-4981-BF7D-81AEDCC5A4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9" y="2388"/>
                  <a:ext cx="25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17" name="Rectangle 68">
                  <a:extLst>
                    <a:ext uri="{FF2B5EF4-FFF2-40B4-BE49-F238E27FC236}">
                      <a16:creationId xmlns:a16="http://schemas.microsoft.com/office/drawing/2014/main" id="{BF202DDA-B104-4720-929F-139C2E47F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81357">
                  <a:off x="4369" y="2163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21" name="Text Box 69">
                  <a:extLst>
                    <a:ext uri="{FF2B5EF4-FFF2-40B4-BE49-F238E27FC236}">
                      <a16:creationId xmlns:a16="http://schemas.microsoft.com/office/drawing/2014/main" id="{D4D8099B-7AF1-40DC-A0C6-F4F07AF39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8918643">
                  <a:off x="4329" y="2143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19" name="Rectangle 70">
                  <a:extLst>
                    <a:ext uri="{FF2B5EF4-FFF2-40B4-BE49-F238E27FC236}">
                      <a16:creationId xmlns:a16="http://schemas.microsoft.com/office/drawing/2014/main" id="{B8B31E49-6AF7-41C6-BFAF-C1A757156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92241">
                  <a:off x="4495" y="2095"/>
                  <a:ext cx="120" cy="1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23" name="Text Box 71">
                  <a:extLst>
                    <a:ext uri="{FF2B5EF4-FFF2-40B4-BE49-F238E27FC236}">
                      <a16:creationId xmlns:a16="http://schemas.microsoft.com/office/drawing/2014/main" id="{72E2CBCB-1FE9-44AA-B7DF-AA121F489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8907759">
                  <a:off x="4431" y="2036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6121" name="Rectangle 72">
                  <a:extLst>
                    <a:ext uri="{FF2B5EF4-FFF2-40B4-BE49-F238E27FC236}">
                      <a16:creationId xmlns:a16="http://schemas.microsoft.com/office/drawing/2014/main" id="{D1351650-B9BF-4689-BE19-FA87ED6C8C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135" y="2724"/>
                  <a:ext cx="169" cy="205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25" name="Text Box 73">
                  <a:extLst>
                    <a:ext uri="{FF2B5EF4-FFF2-40B4-BE49-F238E27FC236}">
                      <a16:creationId xmlns:a16="http://schemas.microsoft.com/office/drawing/2014/main" id="{7705945B-909F-4573-86F9-F29741F373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8" y="2712"/>
                  <a:ext cx="25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2</a:t>
                  </a:r>
                </a:p>
              </p:txBody>
            </p:sp>
            <p:sp>
              <p:nvSpPr>
                <p:cNvPr id="46123" name="Rectangle 74">
                  <a:extLst>
                    <a:ext uri="{FF2B5EF4-FFF2-40B4-BE49-F238E27FC236}">
                      <a16:creationId xmlns:a16="http://schemas.microsoft.com/office/drawing/2014/main" id="{EE164F28-D41B-49F8-AFFC-9F6F73B12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5" y="2915"/>
                  <a:ext cx="134" cy="14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027" name="Text Box 75">
                  <a:extLst>
                    <a:ext uri="{FF2B5EF4-FFF2-40B4-BE49-F238E27FC236}">
                      <a16:creationId xmlns:a16="http://schemas.microsoft.com/office/drawing/2014/main" id="{79784659-1286-4979-B3D4-079DC99C24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5" y="2874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1</a:t>
                  </a:r>
                </a:p>
              </p:txBody>
            </p:sp>
            <p:sp>
              <p:nvSpPr>
                <p:cNvPr id="42028" name="Text Box 76">
                  <a:extLst>
                    <a:ext uri="{FF2B5EF4-FFF2-40B4-BE49-F238E27FC236}">
                      <a16:creationId xmlns:a16="http://schemas.microsoft.com/office/drawing/2014/main" id="{684774D4-AA41-4871-B625-B0E1677890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5" y="2528"/>
                  <a:ext cx="7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Medium</a:t>
                  </a:r>
                </a:p>
              </p:txBody>
            </p:sp>
            <p:sp>
              <p:nvSpPr>
                <p:cNvPr id="42029" name="Text Box 77">
                  <a:extLst>
                    <a:ext uri="{FF2B5EF4-FFF2-40B4-BE49-F238E27FC236}">
                      <a16:creationId xmlns:a16="http://schemas.microsoft.com/office/drawing/2014/main" id="{2D51E58D-D4FD-459E-9BF9-80101AF89A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8" y="2915"/>
                  <a:ext cx="273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A</a:t>
                  </a:r>
                </a:p>
              </p:txBody>
            </p:sp>
            <p:sp>
              <p:nvSpPr>
                <p:cNvPr id="42030" name="Text Box 78">
                  <a:extLst>
                    <a:ext uri="{FF2B5EF4-FFF2-40B4-BE49-F238E27FC236}">
                      <a16:creationId xmlns:a16="http://schemas.microsoft.com/office/drawing/2014/main" id="{3477E4FE-FE61-4173-A557-8189D05272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1" y="2914"/>
                  <a:ext cx="27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B</a:t>
                  </a:r>
                </a:p>
              </p:txBody>
            </p:sp>
          </p:grpSp>
        </p:grpSp>
        <p:sp>
          <p:nvSpPr>
            <p:cNvPr id="41988" name="Text Box 79">
              <a:extLst>
                <a:ext uri="{FF2B5EF4-FFF2-40B4-BE49-F238E27FC236}">
                  <a16:creationId xmlns:a16="http://schemas.microsoft.com/office/drawing/2014/main" id="{A8D33FC1-5D8E-4557-BFFE-AD440782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50" y="2041525"/>
              <a:ext cx="417579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(b)</a:t>
              </a:r>
            </a:p>
          </p:txBody>
        </p:sp>
      </p:grpSp>
      <p:sp>
        <p:nvSpPr>
          <p:cNvPr id="41989" name="Rectangle 80">
            <a:extLst>
              <a:ext uri="{FF2B5EF4-FFF2-40B4-BE49-F238E27FC236}">
                <a16:creationId xmlns:a16="http://schemas.microsoft.com/office/drawing/2014/main" id="{92D39C8E-BFA6-4C2F-BB90-B3B0E4593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8238" y="174625"/>
            <a:ext cx="29686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Error control in Data Link Layer</a:t>
            </a:r>
          </a:p>
        </p:txBody>
      </p:sp>
      <p:sp>
        <p:nvSpPr>
          <p:cNvPr id="46083" name="Rectangle 81">
            <a:extLst>
              <a:ext uri="{FF2B5EF4-FFF2-40B4-BE49-F238E27FC236}">
                <a16:creationId xmlns:a16="http://schemas.microsoft.com/office/drawing/2014/main" id="{5DA77BCA-9169-4A4A-80B2-38D33BA8B9A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232400" y="1206500"/>
            <a:ext cx="3503613" cy="3186113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1800"/>
              <a:t>Data Link operates over </a:t>
            </a:r>
            <a:r>
              <a:rPr lang="en-US" altLang="en-US" sz="1800" i="1">
                <a:solidFill>
                  <a:srgbClr val="008000"/>
                </a:solidFill>
              </a:rPr>
              <a:t>wire-like</a:t>
            </a:r>
            <a:r>
              <a:rPr lang="en-US" altLang="en-US" sz="1800"/>
              <a:t>, directly-connected systems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/>
              <a:t>Frames can be corrupted or lost, but arrive in order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/>
              <a:t>Data link performs error-checking &amp; retransmission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1800"/>
              <a:t>Ensures error-free packet transfer between two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">
            <a:extLst>
              <a:ext uri="{FF2B5EF4-FFF2-40B4-BE49-F238E27FC236}">
                <a16:creationId xmlns:a16="http://schemas.microsoft.com/office/drawing/2014/main" id="{63630375-3A99-4D2B-8D44-49F63D6482E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143000"/>
            <a:ext cx="6870700" cy="3033713"/>
            <a:chOff x="16" y="1052"/>
            <a:chExt cx="5771" cy="2548"/>
          </a:xfrm>
        </p:grpSpPr>
        <p:sp>
          <p:nvSpPr>
            <p:cNvPr id="48131" name="Rectangle 3">
              <a:extLst>
                <a:ext uri="{FF2B5EF4-FFF2-40B4-BE49-F238E27FC236}">
                  <a16:creationId xmlns:a16="http://schemas.microsoft.com/office/drawing/2014/main" id="{EB70A157-AAAB-47DF-B6BC-88F7B57A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2323"/>
              <a:ext cx="542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32" name="Rectangle 4">
              <a:extLst>
                <a:ext uri="{FF2B5EF4-FFF2-40B4-BE49-F238E27FC236}">
                  <a16:creationId xmlns:a16="http://schemas.microsoft.com/office/drawing/2014/main" id="{D22A983D-AAFD-4CCF-B9C0-138552530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99"/>
              <a:ext cx="542" cy="3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42116F99-B54E-40D6-9F3B-30D97F2D6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" y="2313"/>
              <a:ext cx="550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0ED022D1-BADF-4E62-83E3-085365E6C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681"/>
              <a:ext cx="542" cy="3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D47A95D4-1112-429D-AADD-C91405746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06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C1EEE010-3DE4-4756-B01B-F66631AAF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8" y="307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A745CD88-E582-4E8F-A66F-74EE93E8A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" y="2703"/>
              <a:ext cx="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339024CF-8468-4D1D-BF46-78A5B9C05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333"/>
              <a:ext cx="6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39" name="Text Box 11">
              <a:extLst>
                <a:ext uri="{FF2B5EF4-FFF2-40B4-BE49-F238E27FC236}">
                  <a16:creationId xmlns:a16="http://schemas.microsoft.com/office/drawing/2014/main" id="{C4367F77-43D5-4A65-801A-3CFE69BF3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686"/>
              <a:ext cx="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F4927395-C741-47AE-8424-DC12D2390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2321"/>
              <a:ext cx="6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4047" name="Text Box 13">
              <a:extLst>
                <a:ext uri="{FF2B5EF4-FFF2-40B4-BE49-F238E27FC236}">
                  <a16:creationId xmlns:a16="http://schemas.microsoft.com/office/drawing/2014/main" id="{DCD9E377-59C6-46A8-A264-A3C64269B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" y="2547"/>
              <a:ext cx="913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End system</a:t>
              </a:r>
            </a:p>
            <a:p>
              <a:pPr>
                <a:defRPr/>
              </a:pPr>
              <a:r>
                <a:rPr lang="en-US" altLang="x-none" sz="1350"/>
                <a:t>A</a:t>
              </a:r>
            </a:p>
          </p:txBody>
        </p:sp>
        <p:grpSp>
          <p:nvGrpSpPr>
            <p:cNvPr id="48142" name="Group 14">
              <a:extLst>
                <a:ext uri="{FF2B5EF4-FFF2-40B4-BE49-F238E27FC236}">
                  <a16:creationId xmlns:a16="http://schemas.microsoft.com/office/drawing/2014/main" id="{FC99AB7F-03B9-4FF6-A8E8-B72BBF311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399"/>
              <a:ext cx="210" cy="174"/>
              <a:chOff x="1004" y="1399"/>
              <a:chExt cx="210" cy="174"/>
            </a:xfrm>
          </p:grpSpPr>
          <p:sp>
            <p:nvSpPr>
              <p:cNvPr id="48180" name="Line 15">
                <a:extLst>
                  <a:ext uri="{FF2B5EF4-FFF2-40B4-BE49-F238E27FC236}">
                    <a16:creationId xmlns:a16="http://schemas.microsoft.com/office/drawing/2014/main" id="{BBE93ACC-4E89-4232-94CE-C85EA8034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" y="1399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Line 16">
                <a:extLst>
                  <a:ext uri="{FF2B5EF4-FFF2-40B4-BE49-F238E27FC236}">
                    <a16:creationId xmlns:a16="http://schemas.microsoft.com/office/drawing/2014/main" id="{B3285852-1724-4955-9EDE-E30E3C07D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1404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3" name="Line 17">
              <a:extLst>
                <a:ext uri="{FF2B5EF4-FFF2-40B4-BE49-F238E27FC236}">
                  <a16:creationId xmlns:a16="http://schemas.microsoft.com/office/drawing/2014/main" id="{F4FEFAD2-4EBC-414D-A7FB-626E24AA0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" y="1395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18">
              <a:extLst>
                <a:ext uri="{FF2B5EF4-FFF2-40B4-BE49-F238E27FC236}">
                  <a16:creationId xmlns:a16="http://schemas.microsoft.com/office/drawing/2014/main" id="{4435A93B-896A-4956-A10B-E83C53633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" y="140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Rectangle 19">
              <a:extLst>
                <a:ext uri="{FF2B5EF4-FFF2-40B4-BE49-F238E27FC236}">
                  <a16:creationId xmlns:a16="http://schemas.microsoft.com/office/drawing/2014/main" id="{8E2B8E31-EEE2-4CC9-8432-ECD4CAC0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50"/>
              <a:ext cx="542" cy="3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46" name="Rectangle 20">
              <a:extLst>
                <a:ext uri="{FF2B5EF4-FFF2-40B4-BE49-F238E27FC236}">
                  <a16:creationId xmlns:a16="http://schemas.microsoft.com/office/drawing/2014/main" id="{9B2603AB-DC8A-44B9-8517-4B2867A6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577"/>
              <a:ext cx="550" cy="3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47" name="Rectangle 21">
              <a:extLst>
                <a:ext uri="{FF2B5EF4-FFF2-40B4-BE49-F238E27FC236}">
                  <a16:creationId xmlns:a16="http://schemas.microsoft.com/office/drawing/2014/main" id="{805B0B2A-F17E-4A74-950C-9B9943E5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1939"/>
              <a:ext cx="542" cy="3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48" name="Rectangle 22">
              <a:extLst>
                <a:ext uri="{FF2B5EF4-FFF2-40B4-BE49-F238E27FC236}">
                  <a16:creationId xmlns:a16="http://schemas.microsoft.com/office/drawing/2014/main" id="{EFA8C58D-7996-440D-ADA4-6287C746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566"/>
              <a:ext cx="550" cy="3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49" name="Text Box 23">
              <a:extLst>
                <a:ext uri="{FF2B5EF4-FFF2-40B4-BE49-F238E27FC236}">
                  <a16:creationId xmlns:a16="http://schemas.microsoft.com/office/drawing/2014/main" id="{CC6EE258-A429-4D83-86F5-E4014FBE1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" y="1960"/>
              <a:ext cx="7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50" name="Text Box 24">
              <a:extLst>
                <a:ext uri="{FF2B5EF4-FFF2-40B4-BE49-F238E27FC236}">
                  <a16:creationId xmlns:a16="http://schemas.microsoft.com/office/drawing/2014/main" id="{5315C9B6-963B-442B-9CE7-16947C5C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1947"/>
              <a:ext cx="62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51" name="Rectangle 25">
              <a:extLst>
                <a:ext uri="{FF2B5EF4-FFF2-40B4-BE49-F238E27FC236}">
                  <a16:creationId xmlns:a16="http://schemas.microsoft.com/office/drawing/2014/main" id="{8B00038F-5C34-4C82-9CF3-3A221B8B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328"/>
              <a:ext cx="550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52" name="Rectangle 26">
              <a:extLst>
                <a:ext uri="{FF2B5EF4-FFF2-40B4-BE49-F238E27FC236}">
                  <a16:creationId xmlns:a16="http://schemas.microsoft.com/office/drawing/2014/main" id="{8274C223-2E31-43EA-A229-22893546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696"/>
              <a:ext cx="550" cy="3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8153" name="Line 27">
              <a:extLst>
                <a:ext uri="{FF2B5EF4-FFF2-40B4-BE49-F238E27FC236}">
                  <a16:creationId xmlns:a16="http://schemas.microsoft.com/office/drawing/2014/main" id="{D55B65EA-9AF4-4894-90D6-208CBD95A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3069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Text Box 28">
              <a:extLst>
                <a:ext uri="{FF2B5EF4-FFF2-40B4-BE49-F238E27FC236}">
                  <a16:creationId xmlns:a16="http://schemas.microsoft.com/office/drawing/2014/main" id="{13BA1197-0DB9-4AF7-A682-B6B723BB9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2700"/>
              <a:ext cx="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55" name="Text Box 29">
              <a:extLst>
                <a:ext uri="{FF2B5EF4-FFF2-40B4-BE49-F238E27FC236}">
                  <a16:creationId xmlns:a16="http://schemas.microsoft.com/office/drawing/2014/main" id="{2CF00FD0-62C6-4B8E-B997-ACDFFF4A5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2330"/>
              <a:ext cx="6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56" name="Rectangle 30">
              <a:extLst>
                <a:ext uri="{FF2B5EF4-FFF2-40B4-BE49-F238E27FC236}">
                  <a16:creationId xmlns:a16="http://schemas.microsoft.com/office/drawing/2014/main" id="{E9E9EAC5-9A6E-40C3-8CC0-3C1E20D5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955"/>
              <a:ext cx="550" cy="3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57" name="Text Box 31">
              <a:extLst>
                <a:ext uri="{FF2B5EF4-FFF2-40B4-BE49-F238E27FC236}">
                  <a16:creationId xmlns:a16="http://schemas.microsoft.com/office/drawing/2014/main" id="{BE65FC10-C95E-450E-9A0F-842179881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1956"/>
              <a:ext cx="62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58" name="Rectangle 32">
              <a:extLst>
                <a:ext uri="{FF2B5EF4-FFF2-40B4-BE49-F238E27FC236}">
                  <a16:creationId xmlns:a16="http://schemas.microsoft.com/office/drawing/2014/main" id="{9F561416-CC00-4F8E-953E-F910EE63B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319"/>
              <a:ext cx="550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59" name="Rectangle 33">
              <a:extLst>
                <a:ext uri="{FF2B5EF4-FFF2-40B4-BE49-F238E27FC236}">
                  <a16:creationId xmlns:a16="http://schemas.microsoft.com/office/drawing/2014/main" id="{9A2B5503-DE97-4207-A3C7-8EFDCBE6B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695"/>
              <a:ext cx="550" cy="3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8160" name="Line 34">
              <a:extLst>
                <a:ext uri="{FF2B5EF4-FFF2-40B4-BE49-F238E27FC236}">
                  <a16:creationId xmlns:a16="http://schemas.microsoft.com/office/drawing/2014/main" id="{8F1105C4-C008-48E9-A3C9-BCB6E8099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3060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Text Box 35">
              <a:extLst>
                <a:ext uri="{FF2B5EF4-FFF2-40B4-BE49-F238E27FC236}">
                  <a16:creationId xmlns:a16="http://schemas.microsoft.com/office/drawing/2014/main" id="{8DEEC751-E3ED-49D5-8748-2BC1ED1AE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691"/>
              <a:ext cx="6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62" name="Text Box 36">
              <a:extLst>
                <a:ext uri="{FF2B5EF4-FFF2-40B4-BE49-F238E27FC236}">
                  <a16:creationId xmlns:a16="http://schemas.microsoft.com/office/drawing/2014/main" id="{D6F0C494-5824-4E5E-8622-11E085E15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329"/>
              <a:ext cx="6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63" name="Rectangle 37">
              <a:extLst>
                <a:ext uri="{FF2B5EF4-FFF2-40B4-BE49-F238E27FC236}">
                  <a16:creationId xmlns:a16="http://schemas.microsoft.com/office/drawing/2014/main" id="{82E71D90-B7B5-4627-9092-8E40E811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46"/>
              <a:ext cx="550" cy="3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48164" name="Text Box 38">
              <a:extLst>
                <a:ext uri="{FF2B5EF4-FFF2-40B4-BE49-F238E27FC236}">
                  <a16:creationId xmlns:a16="http://schemas.microsoft.com/office/drawing/2014/main" id="{64D19243-1B0C-43AF-801F-0D90BADB7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947"/>
              <a:ext cx="62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65" name="Line 39">
              <a:extLst>
                <a:ext uri="{FF2B5EF4-FFF2-40B4-BE49-F238E27FC236}">
                  <a16:creationId xmlns:a16="http://schemas.microsoft.com/office/drawing/2014/main" id="{7501F702-E21D-4E96-BE76-A2756EDE4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07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Line 40">
              <a:extLst>
                <a:ext uri="{FF2B5EF4-FFF2-40B4-BE49-F238E27FC236}">
                  <a16:creationId xmlns:a16="http://schemas.microsoft.com/office/drawing/2014/main" id="{C4DC5CE4-43DD-4A64-B01F-9D34167D6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3079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7" name="Line 41">
              <a:extLst>
                <a:ext uri="{FF2B5EF4-FFF2-40B4-BE49-F238E27FC236}">
                  <a16:creationId xmlns:a16="http://schemas.microsoft.com/office/drawing/2014/main" id="{7020AFF4-D570-41A4-98EA-E76FEC768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3303"/>
              <a:ext cx="99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Line 42">
              <a:extLst>
                <a:ext uri="{FF2B5EF4-FFF2-40B4-BE49-F238E27FC236}">
                  <a16:creationId xmlns:a16="http://schemas.microsoft.com/office/drawing/2014/main" id="{CCBD2C4A-8E70-4587-BB56-728855DA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303"/>
              <a:ext cx="87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Line 43">
              <a:extLst>
                <a:ext uri="{FF2B5EF4-FFF2-40B4-BE49-F238E27FC236}">
                  <a16:creationId xmlns:a16="http://schemas.microsoft.com/office/drawing/2014/main" id="{9A87CCAB-6101-449B-A901-67FBAA83B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3303"/>
              <a:ext cx="1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Text Box 44">
              <a:extLst>
                <a:ext uri="{FF2B5EF4-FFF2-40B4-BE49-F238E27FC236}">
                  <a16:creationId xmlns:a16="http://schemas.microsoft.com/office/drawing/2014/main" id="{74FBAABE-6D34-46D0-B08A-B301F18E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572"/>
              <a:ext cx="7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Transport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8171" name="Text Box 45">
              <a:extLst>
                <a:ext uri="{FF2B5EF4-FFF2-40B4-BE49-F238E27FC236}">
                  <a16:creationId xmlns:a16="http://schemas.microsoft.com/office/drawing/2014/main" id="{89337200-6B84-425C-A062-92232C09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1580"/>
              <a:ext cx="7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Transport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layer</a:t>
              </a:r>
            </a:p>
          </p:txBody>
        </p:sp>
        <p:sp>
          <p:nvSpPr>
            <p:cNvPr id="44078" name="Text Box 46">
              <a:extLst>
                <a:ext uri="{FF2B5EF4-FFF2-40B4-BE49-F238E27FC236}">
                  <a16:creationId xmlns:a16="http://schemas.microsoft.com/office/drawing/2014/main" id="{DE4D66C3-BE74-45BB-9123-4993235BF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177"/>
              <a:ext cx="8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Messages</a:t>
              </a:r>
            </a:p>
          </p:txBody>
        </p:sp>
        <p:sp>
          <p:nvSpPr>
            <p:cNvPr id="44079" name="Text Box 47">
              <a:extLst>
                <a:ext uri="{FF2B5EF4-FFF2-40B4-BE49-F238E27FC236}">
                  <a16:creationId xmlns:a16="http://schemas.microsoft.com/office/drawing/2014/main" id="{58BBBFC9-1C3D-4973-9A0B-F3CC53EA0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1163"/>
              <a:ext cx="8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Messages</a:t>
              </a:r>
            </a:p>
          </p:txBody>
        </p:sp>
        <p:sp>
          <p:nvSpPr>
            <p:cNvPr id="48174" name="Line 48">
              <a:extLst>
                <a:ext uri="{FF2B5EF4-FFF2-40B4-BE49-F238E27FC236}">
                  <a16:creationId xmlns:a16="http://schemas.microsoft.com/office/drawing/2014/main" id="{A9F1C7D7-A62D-4C02-B0AE-174623610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1" y="1744"/>
              <a:ext cx="29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Text Box 49">
              <a:extLst>
                <a:ext uri="{FF2B5EF4-FFF2-40B4-BE49-F238E27FC236}">
                  <a16:creationId xmlns:a16="http://schemas.microsoft.com/office/drawing/2014/main" id="{79A84E60-B386-4B72-8064-725F1BBAB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1495"/>
              <a:ext cx="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Segments</a:t>
              </a:r>
            </a:p>
          </p:txBody>
        </p:sp>
        <p:sp>
          <p:nvSpPr>
            <p:cNvPr id="44082" name="Text Box 50">
              <a:extLst>
                <a:ext uri="{FF2B5EF4-FFF2-40B4-BE49-F238E27FC236}">
                  <a16:creationId xmlns:a16="http://schemas.microsoft.com/office/drawing/2014/main" id="{60140E83-EA87-40F3-868D-D69D641FB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" y="2587"/>
              <a:ext cx="913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End system</a:t>
              </a:r>
            </a:p>
            <a:p>
              <a:pPr>
                <a:defRPr/>
              </a:pPr>
              <a:r>
                <a:rPr lang="en-US" altLang="x-none" sz="1350"/>
                <a:t>B</a:t>
              </a:r>
            </a:p>
          </p:txBody>
        </p:sp>
        <p:sp>
          <p:nvSpPr>
            <p:cNvPr id="48177" name="Line 51">
              <a:extLst>
                <a:ext uri="{FF2B5EF4-FFF2-40B4-BE49-F238E27FC236}">
                  <a16:creationId xmlns:a16="http://schemas.microsoft.com/office/drawing/2014/main" id="{26AACC12-39DB-4FD4-B4E4-F981A755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1077"/>
              <a:ext cx="0" cy="25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8" name="Line 52">
              <a:extLst>
                <a:ext uri="{FF2B5EF4-FFF2-40B4-BE49-F238E27FC236}">
                  <a16:creationId xmlns:a16="http://schemas.microsoft.com/office/drawing/2014/main" id="{C1881711-A244-49CE-AB66-74CF3DE6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1052"/>
              <a:ext cx="0" cy="25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53">
              <a:extLst>
                <a:ext uri="{FF2B5EF4-FFF2-40B4-BE49-F238E27FC236}">
                  <a16:creationId xmlns:a16="http://schemas.microsoft.com/office/drawing/2014/main" id="{56FB11A6-B1A4-4127-A7E3-1331E3E41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3047"/>
              <a:ext cx="7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Network</a:t>
              </a:r>
            </a:p>
          </p:txBody>
        </p:sp>
      </p:grpSp>
      <p:sp>
        <p:nvSpPr>
          <p:cNvPr id="44034" name="Rectangle 54">
            <a:extLst>
              <a:ext uri="{FF2B5EF4-FFF2-40B4-BE49-F238E27FC236}">
                <a16:creationId xmlns:a16="http://schemas.microsoft.com/office/drawing/2014/main" id="{DB9406C4-FD10-4E77-A589-E566FDED0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69850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Error Control in Transport 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62">
            <a:extLst>
              <a:ext uri="{FF2B5EF4-FFF2-40B4-BE49-F238E27FC236}">
                <a16:creationId xmlns:a16="http://schemas.microsoft.com/office/drawing/2014/main" id="{334E4962-82F7-4391-9F5B-A83966CEF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0" y="30163"/>
            <a:ext cx="4860925" cy="765175"/>
          </a:xfrm>
        </p:spPr>
        <p:txBody>
          <a:bodyPr/>
          <a:lstStyle/>
          <a:p>
            <a:pPr eaLnBrk="1" hangingPunct="1"/>
            <a:r>
              <a:rPr lang="en-US" altLang="en-US" sz="2700"/>
              <a:t>Which Approach Preferred</a:t>
            </a:r>
          </a:p>
        </p:txBody>
      </p:sp>
      <p:grpSp>
        <p:nvGrpSpPr>
          <p:cNvPr id="50178" name="Group 2">
            <a:extLst>
              <a:ext uri="{FF2B5EF4-FFF2-40B4-BE49-F238E27FC236}">
                <a16:creationId xmlns:a16="http://schemas.microsoft.com/office/drawing/2014/main" id="{EF4A1853-7EAB-4C39-A275-72FFC3D2A3C2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2601913"/>
            <a:ext cx="6683375" cy="1903412"/>
            <a:chOff x="1317625" y="3106333"/>
            <a:chExt cx="6683375" cy="1903412"/>
          </a:xfrm>
        </p:grpSpPr>
        <p:sp>
          <p:nvSpPr>
            <p:cNvPr id="50214" name="Text Box 65">
              <a:extLst>
                <a:ext uri="{FF2B5EF4-FFF2-40B4-BE49-F238E27FC236}">
                  <a16:creationId xmlns:a16="http://schemas.microsoft.com/office/drawing/2014/main" id="{0EC7C519-AC14-4EE4-B1BB-A50D3A32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4187420"/>
              <a:ext cx="161925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More scalable if complexity at the edge</a:t>
              </a:r>
            </a:p>
          </p:txBody>
        </p:sp>
        <p:sp>
          <p:nvSpPr>
            <p:cNvPr id="50215" name="Text Box 66">
              <a:extLst>
                <a:ext uri="{FF2B5EF4-FFF2-40B4-BE49-F238E27FC236}">
                  <a16:creationId xmlns:a16="http://schemas.microsoft.com/office/drawing/2014/main" id="{60BCA43D-3811-4333-9056-8A7DBCAF0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4625" y="3106333"/>
              <a:ext cx="125095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Simple inside the network</a:t>
              </a:r>
            </a:p>
          </p:txBody>
        </p:sp>
        <p:grpSp>
          <p:nvGrpSpPr>
            <p:cNvPr id="50216" name="Group 101">
              <a:extLst>
                <a:ext uri="{FF2B5EF4-FFF2-40B4-BE49-F238E27FC236}">
                  <a16:creationId xmlns:a16="http://schemas.microsoft.com/office/drawing/2014/main" id="{DDA87696-C769-47DB-926D-8247F2DEE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625" y="3266670"/>
              <a:ext cx="4918075" cy="1743075"/>
              <a:chOff x="146" y="2688"/>
              <a:chExt cx="4131" cy="1538"/>
            </a:xfrm>
          </p:grpSpPr>
          <p:sp>
            <p:nvSpPr>
              <p:cNvPr id="50217" name="Rectangle 3">
                <a:extLst>
                  <a:ext uri="{FF2B5EF4-FFF2-40B4-BE49-F238E27FC236}">
                    <a16:creationId xmlns:a16="http://schemas.microsoft.com/office/drawing/2014/main" id="{52EDB1B4-BF15-4BCE-8869-78601E263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" y="3631"/>
                <a:ext cx="499" cy="383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18" name="Text Box 4">
                <a:extLst>
                  <a:ext uri="{FF2B5EF4-FFF2-40B4-BE49-F238E27FC236}">
                    <a16:creationId xmlns:a16="http://schemas.microsoft.com/office/drawing/2014/main" id="{E6012C34-F956-4E92-B973-2DF14AD4D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" y="3728"/>
                <a:ext cx="39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1</a:t>
                </a:r>
              </a:p>
            </p:txBody>
          </p:sp>
          <p:sp>
            <p:nvSpPr>
              <p:cNvPr id="50219" name="Rectangle 5">
                <a:extLst>
                  <a:ext uri="{FF2B5EF4-FFF2-40B4-BE49-F238E27FC236}">
                    <a16:creationId xmlns:a16="http://schemas.microsoft.com/office/drawing/2014/main" id="{9DC8BDF2-4B79-4EF7-A391-9598E0CA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" y="3638"/>
                <a:ext cx="499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20" name="Text Box 6">
                <a:extLst>
                  <a:ext uri="{FF2B5EF4-FFF2-40B4-BE49-F238E27FC236}">
                    <a16:creationId xmlns:a16="http://schemas.microsoft.com/office/drawing/2014/main" id="{92CF3405-E798-419A-B9F3-A1D4772AE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3" y="3736"/>
                <a:ext cx="39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50221" name="Rectangle 11">
                <a:extLst>
                  <a:ext uri="{FF2B5EF4-FFF2-40B4-BE49-F238E27FC236}">
                    <a16:creationId xmlns:a16="http://schemas.microsoft.com/office/drawing/2014/main" id="{D77194E9-0EFD-4FC2-B502-70876780C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2"/>
                <a:ext cx="499" cy="383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22" name="Text Box 12">
                <a:extLst>
                  <a:ext uri="{FF2B5EF4-FFF2-40B4-BE49-F238E27FC236}">
                    <a16:creationId xmlns:a16="http://schemas.microsoft.com/office/drawing/2014/main" id="{C8F27C7A-6E39-4C12-95D0-AA63D9573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3729"/>
                <a:ext cx="39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5</a:t>
                </a:r>
              </a:p>
            </p:txBody>
          </p:sp>
          <p:sp>
            <p:nvSpPr>
              <p:cNvPr id="50223" name="Text Box 13">
                <a:extLst>
                  <a:ext uri="{FF2B5EF4-FFF2-40B4-BE49-F238E27FC236}">
                    <a16:creationId xmlns:a16="http://schemas.microsoft.com/office/drawing/2014/main" id="{D7C60042-118A-4386-AC8D-3E958A222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" y="3982"/>
                <a:ext cx="475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24" name="Line 16">
                <a:extLst>
                  <a:ext uri="{FF2B5EF4-FFF2-40B4-BE49-F238E27FC236}">
                    <a16:creationId xmlns:a16="http://schemas.microsoft.com/office/drawing/2014/main" id="{0E5660BC-505A-4ED5-B1C9-10FA1318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" y="3812"/>
                <a:ext cx="38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Text Box 20">
                <a:extLst>
                  <a:ext uri="{FF2B5EF4-FFF2-40B4-BE49-F238E27FC236}">
                    <a16:creationId xmlns:a16="http://schemas.microsoft.com/office/drawing/2014/main" id="{33C28C38-F145-4A84-B638-5DC176DE2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7" y="2922"/>
                <a:ext cx="859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ACK/NAK</a:t>
                </a:r>
              </a:p>
            </p:txBody>
          </p:sp>
          <p:sp>
            <p:nvSpPr>
              <p:cNvPr id="50226" name="Rectangle 21">
                <a:extLst>
                  <a:ext uri="{FF2B5EF4-FFF2-40B4-BE49-F238E27FC236}">
                    <a16:creationId xmlns:a16="http://schemas.microsoft.com/office/drawing/2014/main" id="{3E2C517A-D816-454E-ABA3-824D03DC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" y="3008"/>
                <a:ext cx="499" cy="383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27" name="Rectangle 22">
                <a:extLst>
                  <a:ext uri="{FF2B5EF4-FFF2-40B4-BE49-F238E27FC236}">
                    <a16:creationId xmlns:a16="http://schemas.microsoft.com/office/drawing/2014/main" id="{E47AC3D0-ADD9-4C85-A8B8-20CED69B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5" y="3002"/>
                <a:ext cx="499" cy="383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28" name="Line 23">
                <a:extLst>
                  <a:ext uri="{FF2B5EF4-FFF2-40B4-BE49-F238E27FC236}">
                    <a16:creationId xmlns:a16="http://schemas.microsoft.com/office/drawing/2014/main" id="{0F5817CD-A07E-4B45-8C5A-DDBE2FCBC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3394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Line 24">
                <a:extLst>
                  <a:ext uri="{FF2B5EF4-FFF2-40B4-BE49-F238E27FC236}">
                    <a16:creationId xmlns:a16="http://schemas.microsoft.com/office/drawing/2014/main" id="{F8799575-1916-4A7F-B81F-7FF80073B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3388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0" name="Line 26">
                <a:extLst>
                  <a:ext uri="{FF2B5EF4-FFF2-40B4-BE49-F238E27FC236}">
                    <a16:creationId xmlns:a16="http://schemas.microsoft.com/office/drawing/2014/main" id="{03ADCF4F-E0BD-41D8-8271-9F594955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1" y="3173"/>
                <a:ext cx="3012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3" name="Text Box 57">
                <a:extLst>
                  <a:ext uri="{FF2B5EF4-FFF2-40B4-BE49-F238E27FC236}">
                    <a16:creationId xmlns:a16="http://schemas.microsoft.com/office/drawing/2014/main" id="{6D3DE7B5-A5DE-436C-89A6-BD6F3BED1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" y="2688"/>
                <a:ext cx="2208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End-to-end (TCP) </a:t>
                </a: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32" name="Rectangle 87">
                <a:extLst>
                  <a:ext uri="{FF2B5EF4-FFF2-40B4-BE49-F238E27FC236}">
                    <a16:creationId xmlns:a16="http://schemas.microsoft.com/office/drawing/2014/main" id="{D3B586AE-E088-4B71-B53D-8875FB0E4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3638"/>
                <a:ext cx="499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33" name="Text Box 88">
                <a:extLst>
                  <a:ext uri="{FF2B5EF4-FFF2-40B4-BE49-F238E27FC236}">
                    <a16:creationId xmlns:a16="http://schemas.microsoft.com/office/drawing/2014/main" id="{BFD61666-0212-4964-9D77-70705E0D0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1" y="3736"/>
                <a:ext cx="39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3</a:t>
                </a:r>
              </a:p>
            </p:txBody>
          </p:sp>
          <p:sp>
            <p:nvSpPr>
              <p:cNvPr id="50234" name="Text Box 89">
                <a:extLst>
                  <a:ext uri="{FF2B5EF4-FFF2-40B4-BE49-F238E27FC236}">
                    <a16:creationId xmlns:a16="http://schemas.microsoft.com/office/drawing/2014/main" id="{AA525AE2-05C2-42A0-B3EA-DAA1AB20E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7" y="3982"/>
                <a:ext cx="475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35" name="Line 90">
                <a:extLst>
                  <a:ext uri="{FF2B5EF4-FFF2-40B4-BE49-F238E27FC236}">
                    <a16:creationId xmlns:a16="http://schemas.microsoft.com/office/drawing/2014/main" id="{5573BFCB-F670-4BFD-9AF3-337BBCC3E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8" y="3812"/>
                <a:ext cx="38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Rectangle 91">
                <a:extLst>
                  <a:ext uri="{FF2B5EF4-FFF2-40B4-BE49-F238E27FC236}">
                    <a16:creationId xmlns:a16="http://schemas.microsoft.com/office/drawing/2014/main" id="{7149A2A6-B0C4-45C1-892C-53E2A602F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638"/>
                <a:ext cx="499" cy="3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37" name="Text Box 92">
                <a:extLst>
                  <a:ext uri="{FF2B5EF4-FFF2-40B4-BE49-F238E27FC236}">
                    <a16:creationId xmlns:a16="http://schemas.microsoft.com/office/drawing/2014/main" id="{33FCF79C-7A33-4EB2-BDBB-17DB415E5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9" y="3736"/>
                <a:ext cx="390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4</a:t>
                </a:r>
              </a:p>
            </p:txBody>
          </p:sp>
          <p:sp>
            <p:nvSpPr>
              <p:cNvPr id="50238" name="Text Box 93">
                <a:extLst>
                  <a:ext uri="{FF2B5EF4-FFF2-40B4-BE49-F238E27FC236}">
                    <a16:creationId xmlns:a16="http://schemas.microsoft.com/office/drawing/2014/main" id="{A9A89DCE-A80C-4B5D-8226-01E162FA6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5" y="3982"/>
                <a:ext cx="475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39" name="Line 94">
                <a:extLst>
                  <a:ext uri="{FF2B5EF4-FFF2-40B4-BE49-F238E27FC236}">
                    <a16:creationId xmlns:a16="http://schemas.microsoft.com/office/drawing/2014/main" id="{798CE536-9C31-4872-8AE7-81DC16341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6" y="3812"/>
                <a:ext cx="38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Text Box 97">
                <a:extLst>
                  <a:ext uri="{FF2B5EF4-FFF2-40B4-BE49-F238E27FC236}">
                    <a16:creationId xmlns:a16="http://schemas.microsoft.com/office/drawing/2014/main" id="{534407A3-D13E-4E20-85D3-0556FAF2C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3982"/>
                <a:ext cx="475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41" name="Line 98">
                <a:extLst>
                  <a:ext uri="{FF2B5EF4-FFF2-40B4-BE49-F238E27FC236}">
                    <a16:creationId xmlns:a16="http://schemas.microsoft.com/office/drawing/2014/main" id="{D8365DD2-9C38-42CB-AEA1-A07854FE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4" y="3812"/>
                <a:ext cx="38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6EC6737D-6D68-4CDC-B3B7-709206813B43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700088"/>
            <a:ext cx="6635750" cy="1855787"/>
            <a:chOff x="1365250" y="988608"/>
            <a:chExt cx="6635750" cy="1855787"/>
          </a:xfrm>
        </p:grpSpPr>
        <p:sp>
          <p:nvSpPr>
            <p:cNvPr id="50180" name="Text Box 67">
              <a:extLst>
                <a:ext uri="{FF2B5EF4-FFF2-40B4-BE49-F238E27FC236}">
                  <a16:creationId xmlns:a16="http://schemas.microsoft.com/office/drawing/2014/main" id="{5E1E99A7-2974-4F5C-9D9D-7B30EDE64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725" y="1353733"/>
              <a:ext cx="1819275" cy="7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Hop-by-hop cannot ensure E2E correctness</a:t>
              </a:r>
            </a:p>
          </p:txBody>
        </p:sp>
        <p:grpSp>
          <p:nvGrpSpPr>
            <p:cNvPr id="50181" name="Group 86">
              <a:extLst>
                <a:ext uri="{FF2B5EF4-FFF2-40B4-BE49-F238E27FC236}">
                  <a16:creationId xmlns:a16="http://schemas.microsoft.com/office/drawing/2014/main" id="{BFA3264E-0DA3-4BCB-A823-958A6B907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250" y="988608"/>
              <a:ext cx="4689475" cy="1855787"/>
              <a:chOff x="390" y="846"/>
              <a:chExt cx="3939" cy="1671"/>
            </a:xfrm>
          </p:grpSpPr>
          <p:sp>
            <p:nvSpPr>
              <p:cNvPr id="50183" name="Rectangle 27">
                <a:extLst>
                  <a:ext uri="{FF2B5EF4-FFF2-40B4-BE49-F238E27FC236}">
                    <a16:creationId xmlns:a16="http://schemas.microsoft.com/office/drawing/2014/main" id="{9EB3F9B3-487E-435E-AF33-EE2A9734A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" y="1825"/>
                <a:ext cx="499" cy="40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84" name="Text Box 28">
                <a:extLst>
                  <a:ext uri="{FF2B5EF4-FFF2-40B4-BE49-F238E27FC236}">
                    <a16:creationId xmlns:a16="http://schemas.microsoft.com/office/drawing/2014/main" id="{AAFFCDC0-AB56-4C9D-864F-2EAA44C4A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" y="1928"/>
                <a:ext cx="3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1</a:t>
                </a:r>
              </a:p>
            </p:txBody>
          </p:sp>
          <p:sp>
            <p:nvSpPr>
              <p:cNvPr id="50185" name="Rectangle 29">
                <a:extLst>
                  <a:ext uri="{FF2B5EF4-FFF2-40B4-BE49-F238E27FC236}">
                    <a16:creationId xmlns:a16="http://schemas.microsoft.com/office/drawing/2014/main" id="{97F40674-2C46-4DD2-97A4-B92F6093F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" y="1833"/>
                <a:ext cx="499" cy="40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86" name="Text Box 30">
                <a:extLst>
                  <a:ext uri="{FF2B5EF4-FFF2-40B4-BE49-F238E27FC236}">
                    <a16:creationId xmlns:a16="http://schemas.microsoft.com/office/drawing/2014/main" id="{D864369B-E2A9-4ADD-9957-5DDC22CA3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" y="1936"/>
                <a:ext cx="3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2</a:t>
                </a:r>
              </a:p>
            </p:txBody>
          </p:sp>
          <p:sp>
            <p:nvSpPr>
              <p:cNvPr id="50187" name="Rectangle 35">
                <a:extLst>
                  <a:ext uri="{FF2B5EF4-FFF2-40B4-BE49-F238E27FC236}">
                    <a16:creationId xmlns:a16="http://schemas.microsoft.com/office/drawing/2014/main" id="{CC90E728-07E4-4EE7-8855-F0F4FEFDC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1832"/>
                <a:ext cx="499" cy="407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88" name="Text Box 36">
                <a:extLst>
                  <a:ext uri="{FF2B5EF4-FFF2-40B4-BE49-F238E27FC236}">
                    <a16:creationId xmlns:a16="http://schemas.microsoft.com/office/drawing/2014/main" id="{78A83A6E-C28B-4A06-89C9-7F84864C3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" y="1936"/>
                <a:ext cx="3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5</a:t>
                </a:r>
              </a:p>
            </p:txBody>
          </p:sp>
          <p:sp>
            <p:nvSpPr>
              <p:cNvPr id="50189" name="Text Box 37">
                <a:extLst>
                  <a:ext uri="{FF2B5EF4-FFF2-40B4-BE49-F238E27FC236}">
                    <a16:creationId xmlns:a16="http://schemas.microsoft.com/office/drawing/2014/main" id="{C16FD8A5-EF4C-4EE8-AAB1-83CDA76C1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" y="1756"/>
                <a:ext cx="47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190" name="Line 40">
                <a:extLst>
                  <a:ext uri="{FF2B5EF4-FFF2-40B4-BE49-F238E27FC236}">
                    <a16:creationId xmlns:a16="http://schemas.microsoft.com/office/drawing/2014/main" id="{3AD0B297-FB34-4D50-A7D6-45A74B84D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4" y="2025"/>
                <a:ext cx="3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1" name="Rectangle 44">
                <a:extLst>
                  <a:ext uri="{FF2B5EF4-FFF2-40B4-BE49-F238E27FC236}">
                    <a16:creationId xmlns:a16="http://schemas.microsoft.com/office/drawing/2014/main" id="{CA809F49-70EE-438D-93E0-4BDDB4674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" y="1164"/>
                <a:ext cx="499" cy="407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92" name="Rectangle 45">
                <a:extLst>
                  <a:ext uri="{FF2B5EF4-FFF2-40B4-BE49-F238E27FC236}">
                    <a16:creationId xmlns:a16="http://schemas.microsoft.com/office/drawing/2014/main" id="{C97B80CE-96E8-4571-B2C0-9622E71D8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164"/>
                <a:ext cx="499" cy="407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93" name="Line 46">
                <a:extLst>
                  <a:ext uri="{FF2B5EF4-FFF2-40B4-BE49-F238E27FC236}">
                    <a16:creationId xmlns:a16="http://schemas.microsoft.com/office/drawing/2014/main" id="{C44D2FD7-B3AF-41E1-AF89-ADD8DA07E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" y="1574"/>
                <a:ext cx="11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Line 47">
                <a:extLst>
                  <a:ext uri="{FF2B5EF4-FFF2-40B4-BE49-F238E27FC236}">
                    <a16:creationId xmlns:a16="http://schemas.microsoft.com/office/drawing/2014/main" id="{9D8343E0-9031-4E4E-98AA-5021BADCF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1574"/>
                <a:ext cx="1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Line 49">
                <a:extLst>
                  <a:ext uri="{FF2B5EF4-FFF2-40B4-BE49-F238E27FC236}">
                    <a16:creationId xmlns:a16="http://schemas.microsoft.com/office/drawing/2014/main" id="{E864C7E7-9503-4779-AF40-D4D1E16B8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" y="2114"/>
                <a:ext cx="34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Text Box 53">
                <a:extLst>
                  <a:ext uri="{FF2B5EF4-FFF2-40B4-BE49-F238E27FC236}">
                    <a16:creationId xmlns:a16="http://schemas.microsoft.com/office/drawing/2014/main" id="{4F0DB151-09A4-4E2A-9E4B-14C29EC30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8" y="2101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ACK/NAK</a:t>
                </a:r>
              </a:p>
            </p:txBody>
          </p:sp>
          <p:sp>
            <p:nvSpPr>
              <p:cNvPr id="46128" name="Text Box 58">
                <a:extLst>
                  <a:ext uri="{FF2B5EF4-FFF2-40B4-BE49-F238E27FC236}">
                    <a16:creationId xmlns:a16="http://schemas.microsoft.com/office/drawing/2014/main" id="{CAADD9CC-FD9D-4199-A8A0-6283AAE97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" y="846"/>
                <a:ext cx="220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500">
                    <a:ea typeface="MS PGothic" panose="020B0600070205080204" pitchFamily="34" charset="-128"/>
                  </a:rPr>
                  <a:t>Hop-by-hop (HDLC)</a:t>
                </a: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98" name="Rectangle 70">
                <a:extLst>
                  <a:ext uri="{FF2B5EF4-FFF2-40B4-BE49-F238E27FC236}">
                    <a16:creationId xmlns:a16="http://schemas.microsoft.com/office/drawing/2014/main" id="{3C2D5B73-B809-4D8B-A8D0-A33F2FCC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" y="1833"/>
                <a:ext cx="499" cy="40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199" name="Text Box 71">
                <a:extLst>
                  <a:ext uri="{FF2B5EF4-FFF2-40B4-BE49-F238E27FC236}">
                    <a16:creationId xmlns:a16="http://schemas.microsoft.com/office/drawing/2014/main" id="{86B0517F-5C0D-44C3-8811-E4FB92033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" y="1936"/>
                <a:ext cx="3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3</a:t>
                </a:r>
              </a:p>
            </p:txBody>
          </p:sp>
          <p:sp>
            <p:nvSpPr>
              <p:cNvPr id="50200" name="Text Box 72">
                <a:extLst>
                  <a:ext uri="{FF2B5EF4-FFF2-40B4-BE49-F238E27FC236}">
                    <a16:creationId xmlns:a16="http://schemas.microsoft.com/office/drawing/2014/main" id="{7281B29D-BC52-4297-B47C-B9DFC8208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1756"/>
                <a:ext cx="47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01" name="Line 73">
                <a:extLst>
                  <a:ext uri="{FF2B5EF4-FFF2-40B4-BE49-F238E27FC236}">
                    <a16:creationId xmlns:a16="http://schemas.microsoft.com/office/drawing/2014/main" id="{CB04F712-C6B2-4B63-A3A4-03CBB28B9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2025"/>
                <a:ext cx="3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2" name="Line 74">
                <a:extLst>
                  <a:ext uri="{FF2B5EF4-FFF2-40B4-BE49-F238E27FC236}">
                    <a16:creationId xmlns:a16="http://schemas.microsoft.com/office/drawing/2014/main" id="{F2C1CA9E-AC3D-4D76-A800-8558EB5CF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114"/>
                <a:ext cx="34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3" name="Text Box 75">
                <a:extLst>
                  <a:ext uri="{FF2B5EF4-FFF2-40B4-BE49-F238E27FC236}">
                    <a16:creationId xmlns:a16="http://schemas.microsoft.com/office/drawing/2014/main" id="{A4D6636E-3BDD-44BE-BB4E-FF19A98AD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0" y="2101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ACK/NAK</a:t>
                </a:r>
              </a:p>
            </p:txBody>
          </p:sp>
          <p:sp>
            <p:nvSpPr>
              <p:cNvPr id="50204" name="Rectangle 76">
                <a:extLst>
                  <a:ext uri="{FF2B5EF4-FFF2-40B4-BE49-F238E27FC236}">
                    <a16:creationId xmlns:a16="http://schemas.microsoft.com/office/drawing/2014/main" id="{5A5C1F30-CC42-45B1-AEED-CDADCA3C4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33"/>
                <a:ext cx="499" cy="40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0205" name="Text Box 77">
                <a:extLst>
                  <a:ext uri="{FF2B5EF4-FFF2-40B4-BE49-F238E27FC236}">
                    <a16:creationId xmlns:a16="http://schemas.microsoft.com/office/drawing/2014/main" id="{EEA40A3A-02B2-4327-8315-D1EDA58E8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9" y="1936"/>
                <a:ext cx="3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4</a:t>
                </a:r>
              </a:p>
            </p:txBody>
          </p:sp>
          <p:sp>
            <p:nvSpPr>
              <p:cNvPr id="50206" name="Text Box 78">
                <a:extLst>
                  <a:ext uri="{FF2B5EF4-FFF2-40B4-BE49-F238E27FC236}">
                    <a16:creationId xmlns:a16="http://schemas.microsoft.com/office/drawing/2014/main" id="{BEB39E60-6467-4221-8A17-ECA9C4ABE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1756"/>
                <a:ext cx="47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07" name="Line 79">
                <a:extLst>
                  <a:ext uri="{FF2B5EF4-FFF2-40B4-BE49-F238E27FC236}">
                    <a16:creationId xmlns:a16="http://schemas.microsoft.com/office/drawing/2014/main" id="{E14EB311-87C4-4767-BFB8-C60809C6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2025"/>
                <a:ext cx="3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Line 80">
                <a:extLst>
                  <a:ext uri="{FF2B5EF4-FFF2-40B4-BE49-F238E27FC236}">
                    <a16:creationId xmlns:a16="http://schemas.microsoft.com/office/drawing/2014/main" id="{5EA7F88E-5AB8-4EE4-ADE6-342528FCF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8" y="2114"/>
                <a:ext cx="34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Text Box 81">
                <a:extLst>
                  <a:ext uri="{FF2B5EF4-FFF2-40B4-BE49-F238E27FC236}">
                    <a16:creationId xmlns:a16="http://schemas.microsoft.com/office/drawing/2014/main" id="{1F61A3AA-CB5F-4E1F-98C9-B10075EC5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8" y="2101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ACK/NAK</a:t>
                </a:r>
              </a:p>
            </p:txBody>
          </p:sp>
          <p:sp>
            <p:nvSpPr>
              <p:cNvPr id="50210" name="Text Box 82">
                <a:extLst>
                  <a:ext uri="{FF2B5EF4-FFF2-40B4-BE49-F238E27FC236}">
                    <a16:creationId xmlns:a16="http://schemas.microsoft.com/office/drawing/2014/main" id="{DC644B87-9143-46E1-9EBF-AF56E9C7F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" y="1756"/>
                <a:ext cx="47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Data</a:t>
                </a:r>
              </a:p>
            </p:txBody>
          </p:sp>
          <p:sp>
            <p:nvSpPr>
              <p:cNvPr id="50211" name="Line 83">
                <a:extLst>
                  <a:ext uri="{FF2B5EF4-FFF2-40B4-BE49-F238E27FC236}">
                    <a16:creationId xmlns:a16="http://schemas.microsoft.com/office/drawing/2014/main" id="{025DD0C1-7535-4C2D-987A-A468A365E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2025"/>
                <a:ext cx="364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Line 84">
                <a:extLst>
                  <a:ext uri="{FF2B5EF4-FFF2-40B4-BE49-F238E27FC236}">
                    <a16:creationId xmlns:a16="http://schemas.microsoft.com/office/drawing/2014/main" id="{0D3B26BE-DC08-4022-8C54-6C259FF1C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4" y="2114"/>
                <a:ext cx="340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3" name="Text Box 85">
                <a:extLst>
                  <a:ext uri="{FF2B5EF4-FFF2-40B4-BE49-F238E27FC236}">
                    <a16:creationId xmlns:a16="http://schemas.microsoft.com/office/drawing/2014/main" id="{6A28D706-7E1B-4D39-B7D0-EB210958F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4" y="2101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ACK/NAK</a:t>
                </a:r>
              </a:p>
            </p:txBody>
          </p:sp>
        </p:grpSp>
        <p:sp>
          <p:nvSpPr>
            <p:cNvPr id="50182" name="Text Box 99">
              <a:extLst>
                <a:ext uri="{FF2B5EF4-FFF2-40B4-BE49-F238E27FC236}">
                  <a16:creationId xmlns:a16="http://schemas.microsoft.com/office/drawing/2014/main" id="{DB27AD11-12DD-4241-AEA3-F9A25A1B9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638" y="2301470"/>
              <a:ext cx="18192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Faster recovery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9619F61A-97F0-4CB8-B6AC-226D52BC1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92075"/>
            <a:ext cx="5199062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52226" name="Rectangle 4">
            <a:extLst>
              <a:ext uri="{FF2B5EF4-FFF2-40B4-BE49-F238E27FC236}">
                <a16:creationId xmlns:a16="http://schemas.microsoft.com/office/drawing/2014/main" id="{6AEF8BE5-C8A8-4F5A-9F06-D2C94BFFD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0" y="1085850"/>
            <a:ext cx="4870450" cy="3513138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</a:pPr>
            <a:r>
              <a:rPr lang="en-US" altLang="en-US"/>
              <a:t>There is a basic tradeoff in choosing end-to-end and hop-by-hop approaches. </a:t>
            </a:r>
          </a:p>
        </p:txBody>
      </p:sp>
      <p:grpSp>
        <p:nvGrpSpPr>
          <p:cNvPr id="52227" name="Group 12">
            <a:extLst>
              <a:ext uri="{FF2B5EF4-FFF2-40B4-BE49-F238E27FC236}">
                <a16:creationId xmlns:a16="http://schemas.microsoft.com/office/drawing/2014/main" id="{7D55290D-19D8-4AC4-917A-629DE702768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052B7BE-140B-4130-8C37-FB3A5AC2B7DF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FEF8C-0357-44FA-9FFB-0EE67F9A6FE7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64">
            <a:extLst>
              <a:ext uri="{FF2B5EF4-FFF2-40B4-BE49-F238E27FC236}">
                <a16:creationId xmlns:a16="http://schemas.microsoft.com/office/drawing/2014/main" id="{D9590E0B-7353-4192-A3A8-12AEF51C3809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96888"/>
            <a:ext cx="3778250" cy="4149725"/>
            <a:chOff x="48" y="776"/>
            <a:chExt cx="3173" cy="3487"/>
          </a:xfrm>
        </p:grpSpPr>
        <p:grpSp>
          <p:nvGrpSpPr>
            <p:cNvPr id="19462" name="Group 63">
              <a:extLst>
                <a:ext uri="{FF2B5EF4-FFF2-40B4-BE49-F238E27FC236}">
                  <a16:creationId xmlns:a16="http://schemas.microsoft.com/office/drawing/2014/main" id="{C7BED5C6-D063-45CA-BF4A-1BDFF453F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105"/>
              <a:ext cx="3173" cy="2756"/>
              <a:chOff x="-15" y="1111"/>
              <a:chExt cx="5765" cy="2756"/>
            </a:xfrm>
          </p:grpSpPr>
          <p:sp>
            <p:nvSpPr>
              <p:cNvPr id="19518" name="Rectangle 3">
                <a:extLst>
                  <a:ext uri="{FF2B5EF4-FFF2-40B4-BE49-F238E27FC236}">
                    <a16:creationId xmlns:a16="http://schemas.microsoft.com/office/drawing/2014/main" id="{1F769AB2-39D2-4A0E-87B8-4A5A8C38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" y="2948"/>
                <a:ext cx="5760" cy="91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70" name="Rectangle 20">
                <a:extLst>
                  <a:ext uri="{FF2B5EF4-FFF2-40B4-BE49-F238E27FC236}">
                    <a16:creationId xmlns:a16="http://schemas.microsoft.com/office/drawing/2014/main" id="{D067693E-31D6-49D5-BBB7-ABF90C887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" y="2032"/>
                <a:ext cx="5760" cy="919"/>
              </a:xfrm>
              <a:prstGeom prst="rect">
                <a:avLst/>
              </a:prstGeom>
              <a:solidFill>
                <a:srgbClr val="B1CC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en-US" sz="1300">
                  <a:solidFill>
                    <a:srgbClr val="B1CCCB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520" name="Rectangle 37">
                <a:extLst>
                  <a:ext uri="{FF2B5EF4-FFF2-40B4-BE49-F238E27FC236}">
                    <a16:creationId xmlns:a16="http://schemas.microsoft.com/office/drawing/2014/main" id="{34B35B6D-C155-4A79-AABF-0719FFC4C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" y="1111"/>
                <a:ext cx="5760" cy="9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E5F68DE2-F25C-4604-822C-E346953B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3230"/>
              <a:ext cx="1102" cy="3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64" name="Rectangle 5">
              <a:extLst>
                <a:ext uri="{FF2B5EF4-FFF2-40B4-BE49-F238E27FC236}">
                  <a16:creationId xmlns:a16="http://schemas.microsoft.com/office/drawing/2014/main" id="{6B8753EB-604B-457A-A7D3-81C13338C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3237"/>
              <a:ext cx="1102" cy="3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65" name="Line 8">
              <a:extLst>
                <a:ext uri="{FF2B5EF4-FFF2-40B4-BE49-F238E27FC236}">
                  <a16:creationId xmlns:a16="http://schemas.microsoft.com/office/drawing/2014/main" id="{B446D814-4B68-46E5-AB17-70CE4C904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002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9">
              <a:extLst>
                <a:ext uri="{FF2B5EF4-FFF2-40B4-BE49-F238E27FC236}">
                  <a16:creationId xmlns:a16="http://schemas.microsoft.com/office/drawing/2014/main" id="{6ADC18C5-B599-4912-BCED-18BB788F0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3001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0">
              <a:extLst>
                <a:ext uri="{FF2B5EF4-FFF2-40B4-BE49-F238E27FC236}">
                  <a16:creationId xmlns:a16="http://schemas.microsoft.com/office/drawing/2014/main" id="{D520E8BD-A652-4A4C-B3C3-7F39718DD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2998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1">
              <a:extLst>
                <a:ext uri="{FF2B5EF4-FFF2-40B4-BE49-F238E27FC236}">
                  <a16:creationId xmlns:a16="http://schemas.microsoft.com/office/drawing/2014/main" id="{02B8D972-3F09-4968-8CE8-EDFB12BDA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2996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2">
              <a:extLst>
                <a:ext uri="{FF2B5EF4-FFF2-40B4-BE49-F238E27FC236}">
                  <a16:creationId xmlns:a16="http://schemas.microsoft.com/office/drawing/2014/main" id="{B77F6356-608D-49F8-B3EF-EB35C658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3284"/>
              <a:ext cx="1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– 1 peer process</a:t>
              </a:r>
            </a:p>
          </p:txBody>
        </p:sp>
        <p:sp>
          <p:nvSpPr>
            <p:cNvPr id="19470" name="Rectangle 13">
              <a:extLst>
                <a:ext uri="{FF2B5EF4-FFF2-40B4-BE49-F238E27FC236}">
                  <a16:creationId xmlns:a16="http://schemas.microsoft.com/office/drawing/2014/main" id="{70B88563-6BD2-468D-B083-70E1A08EA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3294"/>
              <a:ext cx="1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– 1 peer process</a:t>
              </a:r>
            </a:p>
          </p:txBody>
        </p:sp>
        <p:sp>
          <p:nvSpPr>
            <p:cNvPr id="19471" name="Rectangle 14">
              <a:extLst>
                <a:ext uri="{FF2B5EF4-FFF2-40B4-BE49-F238E27FC236}">
                  <a16:creationId xmlns:a16="http://schemas.microsoft.com/office/drawing/2014/main" id="{1D7BF2F9-0368-4315-882E-3E3DC8AA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3833"/>
              <a:ext cx="410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72" name="Line 15">
              <a:extLst>
                <a:ext uri="{FF2B5EF4-FFF2-40B4-BE49-F238E27FC236}">
                  <a16:creationId xmlns:a16="http://schemas.microsoft.com/office/drawing/2014/main" id="{276E4538-E717-4C98-B7B2-4BA79DE7E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613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6">
              <a:extLst>
                <a:ext uri="{FF2B5EF4-FFF2-40B4-BE49-F238E27FC236}">
                  <a16:creationId xmlns:a16="http://schemas.microsoft.com/office/drawing/2014/main" id="{E80CCC92-1397-4741-8C66-637E023AD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3611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7">
              <a:extLst>
                <a:ext uri="{FF2B5EF4-FFF2-40B4-BE49-F238E27FC236}">
                  <a16:creationId xmlns:a16="http://schemas.microsoft.com/office/drawing/2014/main" id="{CCCF6ADE-688C-440E-BB38-BE33A8F56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836"/>
              <a:ext cx="410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75" name="Line 18">
              <a:extLst>
                <a:ext uri="{FF2B5EF4-FFF2-40B4-BE49-F238E27FC236}">
                  <a16:creationId xmlns:a16="http://schemas.microsoft.com/office/drawing/2014/main" id="{2CA49BF9-A6A4-4424-94BF-F4BC9E970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3611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19">
              <a:extLst>
                <a:ext uri="{FF2B5EF4-FFF2-40B4-BE49-F238E27FC236}">
                  <a16:creationId xmlns:a16="http://schemas.microsoft.com/office/drawing/2014/main" id="{F8B9BD28-1233-4468-B1B5-505A16C46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7" y="3610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21">
              <a:extLst>
                <a:ext uri="{FF2B5EF4-FFF2-40B4-BE49-F238E27FC236}">
                  <a16:creationId xmlns:a16="http://schemas.microsoft.com/office/drawing/2014/main" id="{AF98735D-C0D3-4BD1-BC61-192A13BA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" y="2311"/>
              <a:ext cx="1102" cy="3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78" name="Rectangle 22">
              <a:extLst>
                <a:ext uri="{FF2B5EF4-FFF2-40B4-BE49-F238E27FC236}">
                  <a16:creationId xmlns:a16="http://schemas.microsoft.com/office/drawing/2014/main" id="{4BE62359-BDB6-4541-8F8A-F9F10E21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" y="2319"/>
              <a:ext cx="1102" cy="3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79" name="Line 25">
              <a:extLst>
                <a:ext uri="{FF2B5EF4-FFF2-40B4-BE49-F238E27FC236}">
                  <a16:creationId xmlns:a16="http://schemas.microsoft.com/office/drawing/2014/main" id="{A2CFF516-042E-4696-9056-239C2AB90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083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6">
              <a:extLst>
                <a:ext uri="{FF2B5EF4-FFF2-40B4-BE49-F238E27FC236}">
                  <a16:creationId xmlns:a16="http://schemas.microsoft.com/office/drawing/2014/main" id="{0AAAACFB-CBE9-4198-95FA-4F8E43847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" y="2082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7">
              <a:extLst>
                <a:ext uri="{FF2B5EF4-FFF2-40B4-BE49-F238E27FC236}">
                  <a16:creationId xmlns:a16="http://schemas.microsoft.com/office/drawing/2014/main" id="{5F187A36-902F-4AE5-B16A-7522947F2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079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8">
              <a:extLst>
                <a:ext uri="{FF2B5EF4-FFF2-40B4-BE49-F238E27FC236}">
                  <a16:creationId xmlns:a16="http://schemas.microsoft.com/office/drawing/2014/main" id="{24339EC5-E341-48F4-B954-D2ACD33D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2078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Rectangle 29">
              <a:extLst>
                <a:ext uri="{FF2B5EF4-FFF2-40B4-BE49-F238E27FC236}">
                  <a16:creationId xmlns:a16="http://schemas.microsoft.com/office/drawing/2014/main" id="{2C6AAB68-E385-431C-81E5-335A364C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375"/>
              <a:ext cx="967" cy="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peer process</a:t>
              </a:r>
              <a:endParaRPr lang="en-US" altLang="en-US" sz="1300">
                <a:ea typeface="MS PGothic" panose="020B0600070205080204" pitchFamily="34" charset="-128"/>
              </a:endParaRPr>
            </a:p>
          </p:txBody>
        </p:sp>
        <p:sp>
          <p:nvSpPr>
            <p:cNvPr id="19484" name="Rectangle 30">
              <a:extLst>
                <a:ext uri="{FF2B5EF4-FFF2-40B4-BE49-F238E27FC236}">
                  <a16:creationId xmlns:a16="http://schemas.microsoft.com/office/drawing/2014/main" id="{352A2142-2456-4C8B-B4BC-9248B7996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363"/>
              <a:ext cx="967" cy="2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peer process</a:t>
              </a:r>
            </a:p>
          </p:txBody>
        </p:sp>
        <p:sp>
          <p:nvSpPr>
            <p:cNvPr id="19485" name="Rectangle 31">
              <a:extLst>
                <a:ext uri="{FF2B5EF4-FFF2-40B4-BE49-F238E27FC236}">
                  <a16:creationId xmlns:a16="http://schemas.microsoft.com/office/drawing/2014/main" id="{9865F994-F861-4DCA-B35B-7F7B9251D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2914"/>
              <a:ext cx="410" cy="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86" name="Line 32">
              <a:extLst>
                <a:ext uri="{FF2B5EF4-FFF2-40B4-BE49-F238E27FC236}">
                  <a16:creationId xmlns:a16="http://schemas.microsoft.com/office/drawing/2014/main" id="{178F563B-A6CE-480A-8DD4-1FE037BF2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" y="269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3">
              <a:extLst>
                <a:ext uri="{FF2B5EF4-FFF2-40B4-BE49-F238E27FC236}">
                  <a16:creationId xmlns:a16="http://schemas.microsoft.com/office/drawing/2014/main" id="{D935106B-D46D-4D6C-8B02-DBD9E489B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" y="2692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Rectangle 34">
              <a:extLst>
                <a:ext uri="{FF2B5EF4-FFF2-40B4-BE49-F238E27FC236}">
                  <a16:creationId xmlns:a16="http://schemas.microsoft.com/office/drawing/2014/main" id="{CEC1F92C-2E3B-4C37-845B-A41065D6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917"/>
              <a:ext cx="410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89" name="Line 35">
              <a:extLst>
                <a:ext uri="{FF2B5EF4-FFF2-40B4-BE49-F238E27FC236}">
                  <a16:creationId xmlns:a16="http://schemas.microsoft.com/office/drawing/2014/main" id="{1763E901-B01F-44C2-AB49-59E57887D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" y="2692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36">
              <a:extLst>
                <a:ext uri="{FF2B5EF4-FFF2-40B4-BE49-F238E27FC236}">
                  <a16:creationId xmlns:a16="http://schemas.microsoft.com/office/drawing/2014/main" id="{9829E881-D48C-4315-BA25-57AB5212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2692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Rectangle 38">
              <a:extLst>
                <a:ext uri="{FF2B5EF4-FFF2-40B4-BE49-F238E27FC236}">
                  <a16:creationId xmlns:a16="http://schemas.microsoft.com/office/drawing/2014/main" id="{88D17564-78DB-4D70-9A89-0DFD8A72D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1389"/>
              <a:ext cx="1138" cy="37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492" name="Rectangle 39">
              <a:extLst>
                <a:ext uri="{FF2B5EF4-FFF2-40B4-BE49-F238E27FC236}">
                  <a16:creationId xmlns:a16="http://schemas.microsoft.com/office/drawing/2014/main" id="{259B4AC8-581F-40D9-8928-5CC4294D2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422"/>
              <a:ext cx="1159" cy="34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grpSp>
          <p:nvGrpSpPr>
            <p:cNvPr id="19493" name="Group 61">
              <a:extLst>
                <a:ext uri="{FF2B5EF4-FFF2-40B4-BE49-F238E27FC236}">
                  <a16:creationId xmlns:a16="http://schemas.microsoft.com/office/drawing/2014/main" id="{3ED8A6ED-7CDE-4DD8-9BF2-0885AD12A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1497"/>
              <a:ext cx="618" cy="2011"/>
              <a:chOff x="1948" y="1497"/>
              <a:chExt cx="1828" cy="2011"/>
            </a:xfrm>
          </p:grpSpPr>
          <p:sp>
            <p:nvSpPr>
              <p:cNvPr id="19512" name="Line 6">
                <a:extLst>
                  <a:ext uri="{FF2B5EF4-FFF2-40B4-BE49-F238E27FC236}">
                    <a16:creationId xmlns:a16="http://schemas.microsoft.com/office/drawing/2014/main" id="{89C258AB-22F8-46A9-83D0-AAB71A168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7" y="3335"/>
                <a:ext cx="17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3" name="Line 7">
                <a:extLst>
                  <a:ext uri="{FF2B5EF4-FFF2-40B4-BE49-F238E27FC236}">
                    <a16:creationId xmlns:a16="http://schemas.microsoft.com/office/drawing/2014/main" id="{6AF99549-C79F-4921-A9C3-C523AE070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0" y="3508"/>
                <a:ext cx="18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4" name="Line 23">
                <a:extLst>
                  <a:ext uri="{FF2B5EF4-FFF2-40B4-BE49-F238E27FC236}">
                    <a16:creationId xmlns:a16="http://schemas.microsoft.com/office/drawing/2014/main" id="{CEC7DE9A-330B-4F43-A399-5CBABFBCA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5" y="2416"/>
                <a:ext cx="17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5" name="Line 24">
                <a:extLst>
                  <a:ext uri="{FF2B5EF4-FFF2-40B4-BE49-F238E27FC236}">
                    <a16:creationId xmlns:a16="http://schemas.microsoft.com/office/drawing/2014/main" id="{193E9CE9-B352-4E76-A303-355EAB50B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8" y="2589"/>
                <a:ext cx="18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Line 40">
                <a:extLst>
                  <a:ext uri="{FF2B5EF4-FFF2-40B4-BE49-F238E27FC236}">
                    <a16:creationId xmlns:a16="http://schemas.microsoft.com/office/drawing/2014/main" id="{05BB2C29-23A0-426E-A08F-EF448B5A1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0" y="1497"/>
                <a:ext cx="17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7" name="Line 41">
                <a:extLst>
                  <a:ext uri="{FF2B5EF4-FFF2-40B4-BE49-F238E27FC236}">
                    <a16:creationId xmlns:a16="http://schemas.microsoft.com/office/drawing/2014/main" id="{3BD511EB-01B5-4C5F-8963-BFE65328A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3" y="1671"/>
                <a:ext cx="180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4" name="Line 42">
              <a:extLst>
                <a:ext uri="{FF2B5EF4-FFF2-40B4-BE49-F238E27FC236}">
                  <a16:creationId xmlns:a16="http://schemas.microsoft.com/office/drawing/2014/main" id="{FB304BC4-9092-41DB-9D45-39274CA0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" y="116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43">
              <a:extLst>
                <a:ext uri="{FF2B5EF4-FFF2-40B4-BE49-F238E27FC236}">
                  <a16:creationId xmlns:a16="http://schemas.microsoft.com/office/drawing/2014/main" id="{3D0404EA-7E06-41E9-9ED3-0B79F1D93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" y="1164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44">
              <a:extLst>
                <a:ext uri="{FF2B5EF4-FFF2-40B4-BE49-F238E27FC236}">
                  <a16:creationId xmlns:a16="http://schemas.microsoft.com/office/drawing/2014/main" id="{A694FD92-46C9-468D-98B1-80103E292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7" y="1161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45">
              <a:extLst>
                <a:ext uri="{FF2B5EF4-FFF2-40B4-BE49-F238E27FC236}">
                  <a16:creationId xmlns:a16="http://schemas.microsoft.com/office/drawing/2014/main" id="{6AA23FE0-4AC0-442B-A537-18EE7C794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1160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Rectangle 46">
              <a:extLst>
                <a:ext uri="{FF2B5EF4-FFF2-40B4-BE49-F238E27FC236}">
                  <a16:creationId xmlns:a16="http://schemas.microsoft.com/office/drawing/2014/main" id="{BCD177C8-DFB8-45AD-BEFA-478A2771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1465"/>
              <a:ext cx="742" cy="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+ 1 peer process</a:t>
              </a:r>
              <a:endParaRPr lang="en-US" altLang="en-US" sz="900">
                <a:ea typeface="MS PGothic" panose="020B0600070205080204" pitchFamily="34" charset="-128"/>
              </a:endParaRPr>
            </a:p>
          </p:txBody>
        </p:sp>
        <p:sp>
          <p:nvSpPr>
            <p:cNvPr id="19499" name="Rectangle 47">
              <a:extLst>
                <a:ext uri="{FF2B5EF4-FFF2-40B4-BE49-F238E27FC236}">
                  <a16:creationId xmlns:a16="http://schemas.microsoft.com/office/drawing/2014/main" id="{E785BCBE-4DE4-4363-B944-2BB61A37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75"/>
              <a:ext cx="741" cy="2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n + 1 peer process</a:t>
              </a:r>
            </a:p>
          </p:txBody>
        </p:sp>
        <p:sp>
          <p:nvSpPr>
            <p:cNvPr id="19500" name="Rectangle 48">
              <a:extLst>
                <a:ext uri="{FF2B5EF4-FFF2-40B4-BE49-F238E27FC236}">
                  <a16:creationId xmlns:a16="http://schemas.microsoft.com/office/drawing/2014/main" id="{25C112E7-E0F6-490C-8BF8-ACC3458B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995"/>
              <a:ext cx="410" cy="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501" name="Line 49">
              <a:extLst>
                <a:ext uri="{FF2B5EF4-FFF2-40B4-BE49-F238E27FC236}">
                  <a16:creationId xmlns:a16="http://schemas.microsoft.com/office/drawing/2014/main" id="{6976545F-959D-40EF-8B79-6D8E19307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775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50">
              <a:extLst>
                <a:ext uri="{FF2B5EF4-FFF2-40B4-BE49-F238E27FC236}">
                  <a16:creationId xmlns:a16="http://schemas.microsoft.com/office/drawing/2014/main" id="{8A9A3000-05EB-498C-8716-584849592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177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Rectangle 51">
              <a:extLst>
                <a:ext uri="{FF2B5EF4-FFF2-40B4-BE49-F238E27FC236}">
                  <a16:creationId xmlns:a16="http://schemas.microsoft.com/office/drawing/2014/main" id="{F8D99C17-F6EA-4B0B-846A-320399BB9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999"/>
              <a:ext cx="410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504" name="Line 52">
              <a:extLst>
                <a:ext uri="{FF2B5EF4-FFF2-40B4-BE49-F238E27FC236}">
                  <a16:creationId xmlns:a16="http://schemas.microsoft.com/office/drawing/2014/main" id="{0A6626BD-C55D-45F3-9C33-C7EA4F56D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74"/>
              <a:ext cx="0" cy="2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53">
              <a:extLst>
                <a:ext uri="{FF2B5EF4-FFF2-40B4-BE49-F238E27FC236}">
                  <a16:creationId xmlns:a16="http://schemas.microsoft.com/office/drawing/2014/main" id="{54839E63-E595-40C5-B238-F6A912C2D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1773"/>
              <a:ext cx="0" cy="23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Rectangle 54">
              <a:extLst>
                <a:ext uri="{FF2B5EF4-FFF2-40B4-BE49-F238E27FC236}">
                  <a16:creationId xmlns:a16="http://schemas.microsoft.com/office/drawing/2014/main" id="{4015D462-9000-4921-AAB4-4717FC5D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080"/>
              <a:ext cx="410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9507" name="Rectangle 55">
              <a:extLst>
                <a:ext uri="{FF2B5EF4-FFF2-40B4-BE49-F238E27FC236}">
                  <a16:creationId xmlns:a16="http://schemas.microsoft.com/office/drawing/2014/main" id="{35009517-AC60-4FD3-BEE8-28CAAE88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083"/>
              <a:ext cx="409" cy="7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5659" name="Text Box 56">
              <a:extLst>
                <a:ext uri="{FF2B5EF4-FFF2-40B4-BE49-F238E27FC236}">
                  <a16:creationId xmlns:a16="http://schemas.microsoft.com/office/drawing/2014/main" id="{12782EBA-DF22-4D7E-BBAC-ACA7FE46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7" y="4050"/>
              <a:ext cx="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">
                  <a:ea typeface="MS PGothic" panose="020B0600070205080204" pitchFamily="34" charset="-128"/>
                  <a:sym typeface="Wingdings" panose="05000000000000000000" pitchFamily="2" charset="2"/>
                </a:rPr>
                <a:t>  </a:t>
              </a:r>
            </a:p>
          </p:txBody>
        </p:sp>
        <p:sp>
          <p:nvSpPr>
            <p:cNvPr id="25660" name="Text Box 57">
              <a:extLst>
                <a:ext uri="{FF2B5EF4-FFF2-40B4-BE49-F238E27FC236}">
                  <a16:creationId xmlns:a16="http://schemas.microsoft.com/office/drawing/2014/main" id="{FA05E4FC-71BF-464D-8069-9488F3310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41" y="852"/>
              <a:ext cx="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">
                  <a:ea typeface="MS PGothic" panose="020B0600070205080204" pitchFamily="34" charset="-128"/>
                  <a:sym typeface="Wingdings" panose="05000000000000000000" pitchFamily="2" charset="2"/>
                </a:rPr>
                <a:t>  </a:t>
              </a:r>
            </a:p>
          </p:txBody>
        </p:sp>
        <p:sp>
          <p:nvSpPr>
            <p:cNvPr id="25661" name="Text Box 58">
              <a:extLst>
                <a:ext uri="{FF2B5EF4-FFF2-40B4-BE49-F238E27FC236}">
                  <a16:creationId xmlns:a16="http://schemas.microsoft.com/office/drawing/2014/main" id="{9E86B3C4-2535-46E0-82B1-B1A2F606A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392" y="863"/>
              <a:ext cx="2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">
                  <a:ea typeface="MS PGothic" panose="020B0600070205080204" pitchFamily="34" charset="-128"/>
                  <a:sym typeface="Wingdings" panose="05000000000000000000" pitchFamily="2" charset="2"/>
                </a:rPr>
                <a:t>  </a:t>
              </a:r>
            </a:p>
          </p:txBody>
        </p:sp>
        <p:sp>
          <p:nvSpPr>
            <p:cNvPr id="25662" name="Text Box 59">
              <a:extLst>
                <a:ext uri="{FF2B5EF4-FFF2-40B4-BE49-F238E27FC236}">
                  <a16:creationId xmlns:a16="http://schemas.microsoft.com/office/drawing/2014/main" id="{1D3B402F-FCAD-4F23-8FE5-E27A11C4C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362" y="4022"/>
              <a:ext cx="29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">
                  <a:ea typeface="MS PGothic" panose="020B0600070205080204" pitchFamily="34" charset="-128"/>
                  <a:sym typeface="Wingdings" panose="05000000000000000000" pitchFamily="2" charset="2"/>
                </a:rPr>
                <a:t>  </a:t>
              </a:r>
            </a:p>
          </p:txBody>
        </p:sp>
      </p:grpSp>
      <p:sp>
        <p:nvSpPr>
          <p:cNvPr id="25602" name="Rectangle 60">
            <a:extLst>
              <a:ext uri="{FF2B5EF4-FFF2-40B4-BE49-F238E27FC236}">
                <a16:creationId xmlns:a16="http://schemas.microsoft.com/office/drawing/2014/main" id="{C489B58D-653B-452A-A760-A1964FFEB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57150"/>
            <a:ext cx="4373562" cy="615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Peer-to-Peer Protocols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749D70B7-CEBE-4E6F-B0F4-46CC7B94B94C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5BE7B5B-7A4C-4BCC-89FD-FD3F07254E3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4EDAF2-8642-4AED-A309-DC98CD79799D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E1CC383-2140-4D50-93D3-9DB48CC5F4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02.01.01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6E8781AC-31F1-4B82-A401-2EB67AB5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CCE1DAB4-D4D5-40CA-97CF-B6DFEAB4F0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Stop-and-Wait ARQ Protocol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901A49-BB3D-4373-A636-5D59B5270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049338"/>
            <a:ext cx="5297487" cy="2800350"/>
          </a:xfrm>
          <a:noFill/>
        </p:spPr>
        <p:txBody>
          <a:bodyPr lIns="67866" tIns="33338" rIns="67866" bIns="33338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tabLst>
                <a:tab pos="1028700" algn="l"/>
              </a:tabLst>
            </a:pPr>
            <a:r>
              <a:rPr lang="en-US" altLang="en-US" sz="2000" i="1"/>
              <a:t>Purpose</a:t>
            </a:r>
            <a:r>
              <a:rPr lang="en-US" altLang="en-US" sz="2000" b="1"/>
              <a:t>: </a:t>
            </a:r>
            <a:r>
              <a:rPr lang="en-US" altLang="en-US" sz="2000"/>
              <a:t>to ensure a sequence of information packets is delivered in order and without errors or duplications despite transmission errors &amp; losses</a:t>
            </a:r>
            <a:r>
              <a:rPr lang="en-US" altLang="en-US" sz="2000" b="1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tabLst>
                <a:tab pos="1028700" algn="l"/>
              </a:tabLst>
            </a:pPr>
            <a:r>
              <a:rPr lang="en-US" altLang="en-US" sz="2000"/>
              <a:t>Sliding window: a set of Seq.# corresponding to frames permitted to send or receive.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FE3544B-594F-4F91-9C6A-6501D64A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1814513"/>
            <a:ext cx="47434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540984C3-E59B-4869-B182-582FC88B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2063" y="73025"/>
            <a:ext cx="556577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Automatic Repeat Request (ARQ)</a:t>
            </a:r>
          </a:p>
        </p:txBody>
      </p:sp>
      <p:grpSp>
        <p:nvGrpSpPr>
          <p:cNvPr id="19460" name="Group 12">
            <a:extLst>
              <a:ext uri="{FF2B5EF4-FFF2-40B4-BE49-F238E27FC236}">
                <a16:creationId xmlns:a16="http://schemas.microsoft.com/office/drawing/2014/main" id="{E3F0DD8F-0AA7-49DB-B991-5BBE71DFC1A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7AE98B2-28C2-487C-9125-99EA891BC40F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F5D948-900C-455E-B289-1D18E5C98D49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D3912E5-7B1C-49B6-9170-A6AABD404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1089025"/>
            <a:ext cx="8169275" cy="2976563"/>
          </a:xfrm>
          <a:noFill/>
        </p:spPr>
        <p:txBody>
          <a:bodyPr lIns="67866" tIns="33338" rIns="67866" bIns="33338"/>
          <a:lstStyle/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/>
              <a:t>Three ARQ protocols</a:t>
            </a:r>
            <a:endParaRPr lang="en-US" altLang="en-US" b="1"/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/>
              <a:t>Stop-and-Wait ARQ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/>
              <a:t>Go-Back N ARQ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/>
              <a:t>Selective Repeat ARQ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tabLst>
                <a:tab pos="1028700" algn="l"/>
              </a:tabLst>
            </a:pPr>
            <a:r>
              <a:rPr lang="en-US" altLang="en-US"/>
              <a:t>Basic elements of ARQ</a:t>
            </a:r>
            <a:r>
              <a:rPr lang="en-US" altLang="en-US" b="1"/>
              <a:t>: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 i="1"/>
              <a:t>Error-detecting code</a:t>
            </a:r>
            <a:r>
              <a:rPr lang="en-US" altLang="en-US" sz="1800"/>
              <a:t> with high error coverage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 i="1"/>
              <a:t>ACKs</a:t>
            </a:r>
            <a:r>
              <a:rPr lang="en-US" altLang="en-US" sz="1800"/>
              <a:t> (positive acknowledgments)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 i="1"/>
              <a:t>NAKs</a:t>
            </a:r>
            <a:r>
              <a:rPr lang="en-US" altLang="en-US" sz="1800" b="1"/>
              <a:t> (</a:t>
            </a:r>
            <a:r>
              <a:rPr lang="en-US" altLang="en-US" sz="1800"/>
              <a:t>negative acknowledgments)</a:t>
            </a:r>
          </a:p>
          <a:p>
            <a:pPr marL="557213" lvl="1" indent="-214313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en-US" sz="1800" i="1"/>
              <a:t>Timeout mechanism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379BC86-2BBE-40ED-9831-E8C31E7A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1814513"/>
            <a:ext cx="474345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56585B79-26E5-40D5-A41D-FFC29CFAB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Automatic Repeat Request (ARQ) - CONT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0">
            <a:extLst>
              <a:ext uri="{FF2B5EF4-FFF2-40B4-BE49-F238E27FC236}">
                <a16:creationId xmlns:a16="http://schemas.microsoft.com/office/drawing/2014/main" id="{26DB2809-5B0B-49B1-94DB-6C186D3B3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5763" y="138113"/>
            <a:ext cx="3778250" cy="487362"/>
          </a:xfrm>
        </p:spPr>
        <p:txBody>
          <a:bodyPr/>
          <a:lstStyle/>
          <a:p>
            <a:pPr eaLnBrk="1" hangingPunct="1"/>
            <a:r>
              <a:rPr lang="en-US" altLang="en-US"/>
              <a:t>Stop-and-Wait ARQ</a:t>
            </a:r>
          </a:p>
        </p:txBody>
      </p:sp>
      <p:grpSp>
        <p:nvGrpSpPr>
          <p:cNvPr id="23554" name="Group 2">
            <a:extLst>
              <a:ext uri="{FF2B5EF4-FFF2-40B4-BE49-F238E27FC236}">
                <a16:creationId xmlns:a16="http://schemas.microsoft.com/office/drawing/2014/main" id="{6F4D81A7-4745-46BB-B1C3-9803D04213B8}"/>
              </a:ext>
            </a:extLst>
          </p:cNvPr>
          <p:cNvGrpSpPr>
            <a:grpSpLocks/>
          </p:cNvGrpSpPr>
          <p:nvPr/>
        </p:nvGrpSpPr>
        <p:grpSpPr bwMode="auto">
          <a:xfrm>
            <a:off x="563563" y="414338"/>
            <a:ext cx="6057900" cy="4159250"/>
            <a:chOff x="583459" y="180450"/>
            <a:chExt cx="6057900" cy="4159456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id="{AF789006-CFFC-41FC-9786-15D5F4EC3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622" y="1232374"/>
              <a:ext cx="4743450" cy="127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grpSp>
          <p:nvGrpSpPr>
            <p:cNvPr id="23556" name="Group 88">
              <a:extLst>
                <a:ext uri="{FF2B5EF4-FFF2-40B4-BE49-F238E27FC236}">
                  <a16:creationId xmlns:a16="http://schemas.microsoft.com/office/drawing/2014/main" id="{FEDEF2D7-D271-457D-B106-6F7A48061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619" y="2332512"/>
              <a:ext cx="2562225" cy="2007394"/>
              <a:chOff x="311" y="2448"/>
              <a:chExt cx="2152" cy="1686"/>
            </a:xfrm>
          </p:grpSpPr>
          <p:sp>
            <p:nvSpPr>
              <p:cNvPr id="23592" name="Rectangle 46">
                <a:extLst>
                  <a:ext uri="{FF2B5EF4-FFF2-40B4-BE49-F238E27FC236}">
                    <a16:creationId xmlns:a16="http://schemas.microsoft.com/office/drawing/2014/main" id="{374ED8E0-E958-48F4-AA28-4244817C1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" y="2448"/>
                <a:ext cx="2152" cy="1455"/>
              </a:xfrm>
              <a:prstGeom prst="rect">
                <a:avLst/>
              </a:prstGeom>
              <a:solidFill>
                <a:srgbClr val="F2F2F8"/>
              </a:solidFill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3" name="Rectangle 47">
                <a:extLst>
                  <a:ext uri="{FF2B5EF4-FFF2-40B4-BE49-F238E27FC236}">
                    <a16:creationId xmlns:a16="http://schemas.microsoft.com/office/drawing/2014/main" id="{961CDA02-62BF-43AE-B4F8-803151001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2589"/>
                <a:ext cx="656" cy="14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52265" name="Rectangle 48">
                <a:extLst>
                  <a:ext uri="{FF2B5EF4-FFF2-40B4-BE49-F238E27FC236}">
                    <a16:creationId xmlns:a16="http://schemas.microsoft.com/office/drawing/2014/main" id="{D424BDA0-ED57-40D4-87D3-39920EFFA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374"/>
                <a:ext cx="4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CRC</a:t>
                </a:r>
              </a:p>
            </p:txBody>
          </p:sp>
          <p:sp>
            <p:nvSpPr>
              <p:cNvPr id="23595" name="Line 49">
                <a:extLst>
                  <a:ext uri="{FF2B5EF4-FFF2-40B4-BE49-F238E27FC236}">
                    <a16:creationId xmlns:a16="http://schemas.microsoft.com/office/drawing/2014/main" id="{61A2A925-1462-449E-848B-1100CC4BD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1" y="2769"/>
                <a:ext cx="136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50">
                <a:extLst>
                  <a:ext uri="{FF2B5EF4-FFF2-40B4-BE49-F238E27FC236}">
                    <a16:creationId xmlns:a16="http://schemas.microsoft.com/office/drawing/2014/main" id="{F7EBAB21-4E1B-4EED-83CD-F46012DE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7" y="2801"/>
                <a:ext cx="72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8" name="Rectangle 51">
                <a:extLst>
                  <a:ext uri="{FF2B5EF4-FFF2-40B4-BE49-F238E27FC236}">
                    <a16:creationId xmlns:a16="http://schemas.microsoft.com/office/drawing/2014/main" id="{6918139A-FB4B-4A56-9CAC-B89015220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471"/>
                <a:ext cx="841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Information</a:t>
                </a:r>
              </a:p>
              <a:p>
                <a:pPr>
                  <a:defRPr/>
                </a:pPr>
                <a:r>
                  <a:rPr lang="en-US" altLang="x-none" sz="1350"/>
                  <a:t>packet</a:t>
                </a:r>
              </a:p>
            </p:txBody>
          </p:sp>
          <p:grpSp>
            <p:nvGrpSpPr>
              <p:cNvPr id="23598" name="Group 52">
                <a:extLst>
                  <a:ext uri="{FF2B5EF4-FFF2-40B4-BE49-F238E27FC236}">
                    <a16:creationId xmlns:a16="http://schemas.microsoft.com/office/drawing/2014/main" id="{CDDBD204-9739-4E72-B479-0A04C1B4F2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" y="2777"/>
                <a:ext cx="1292" cy="592"/>
                <a:chOff x="691" y="2835"/>
                <a:chExt cx="1292" cy="592"/>
              </a:xfrm>
            </p:grpSpPr>
            <p:sp>
              <p:nvSpPr>
                <p:cNvPr id="23601" name="Line 53">
                  <a:extLst>
                    <a:ext uri="{FF2B5EF4-FFF2-40B4-BE49-F238E27FC236}">
                      <a16:creationId xmlns:a16="http://schemas.microsoft.com/office/drawing/2014/main" id="{FB5AFF86-1321-4237-A3F7-5295706F0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67" y="2835"/>
                  <a:ext cx="216" cy="5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73" name="Rectangle 54">
                  <a:extLst>
                    <a:ext uri="{FF2B5EF4-FFF2-40B4-BE49-F238E27FC236}">
                      <a16:creationId xmlns:a16="http://schemas.microsoft.com/office/drawing/2014/main" id="{EBB453D4-AF9F-4811-A639-64762963B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" y="3147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defRPr/>
                  </a:pPr>
                  <a:r>
                    <a:rPr lang="en-US" altLang="x-none" sz="1350"/>
                    <a:t>Header</a:t>
                  </a:r>
                </a:p>
              </p:txBody>
            </p:sp>
          </p:grpSp>
          <p:sp>
            <p:nvSpPr>
              <p:cNvPr id="23599" name="Rectangle 55">
                <a:extLst>
                  <a:ext uri="{FF2B5EF4-FFF2-40B4-BE49-F238E27FC236}">
                    <a16:creationId xmlns:a16="http://schemas.microsoft.com/office/drawing/2014/main" id="{22E6624D-130C-4AB4-BDE6-4B00ECCF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3922"/>
                <a:ext cx="112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Information frame</a:t>
                </a:r>
              </a:p>
            </p:txBody>
          </p:sp>
          <p:sp>
            <p:nvSpPr>
              <p:cNvPr id="23600" name="Rectangle 56">
                <a:extLst>
                  <a:ext uri="{FF2B5EF4-FFF2-40B4-BE49-F238E27FC236}">
                    <a16:creationId xmlns:a16="http://schemas.microsoft.com/office/drawing/2014/main" id="{9D9C5085-AE6C-46A8-AC98-8F9C8A20C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2589"/>
                <a:ext cx="443" cy="141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3557" name="Group 92">
              <a:extLst>
                <a:ext uri="{FF2B5EF4-FFF2-40B4-BE49-F238E27FC236}">
                  <a16:creationId xmlns:a16="http://schemas.microsoft.com/office/drawing/2014/main" id="{E3C76DF8-0FF2-483E-B7DF-56FFB2DE0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716" y="2817096"/>
              <a:ext cx="1878806" cy="1518047"/>
              <a:chOff x="3522" y="2855"/>
              <a:chExt cx="1578" cy="1275"/>
            </a:xfrm>
          </p:grpSpPr>
          <p:sp>
            <p:nvSpPr>
              <p:cNvPr id="23583" name="Rectangle 57">
                <a:extLst>
                  <a:ext uri="{FF2B5EF4-FFF2-40B4-BE49-F238E27FC236}">
                    <a16:creationId xmlns:a16="http://schemas.microsoft.com/office/drawing/2014/main" id="{6D192352-C3D2-4721-96DF-2BCFC898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855"/>
                <a:ext cx="1519" cy="1060"/>
              </a:xfrm>
              <a:prstGeom prst="rect">
                <a:avLst/>
              </a:prstGeom>
              <a:solidFill>
                <a:srgbClr val="F2F2F8"/>
              </a:solidFill>
              <a:ln w="127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84" name="Rectangle 58">
                <a:extLst>
                  <a:ext uri="{FF2B5EF4-FFF2-40B4-BE49-F238E27FC236}">
                    <a16:creationId xmlns:a16="http://schemas.microsoft.com/office/drawing/2014/main" id="{F1E80ABE-910C-4142-B434-25A84AA31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3918"/>
                <a:ext cx="13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Control frame:  ACKs</a:t>
                </a:r>
              </a:p>
            </p:txBody>
          </p:sp>
          <p:grpSp>
            <p:nvGrpSpPr>
              <p:cNvPr id="23585" name="Group 59">
                <a:extLst>
                  <a:ext uri="{FF2B5EF4-FFF2-40B4-BE49-F238E27FC236}">
                    <a16:creationId xmlns:a16="http://schemas.microsoft.com/office/drawing/2014/main" id="{89110690-6767-49B7-8BA9-234966467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6" y="3029"/>
                <a:ext cx="192" cy="138"/>
                <a:chOff x="4226" y="2604"/>
                <a:chExt cx="192" cy="138"/>
              </a:xfrm>
            </p:grpSpPr>
            <p:sp>
              <p:nvSpPr>
                <p:cNvPr id="23590" name="Rectangle 60">
                  <a:extLst>
                    <a:ext uri="{FF2B5EF4-FFF2-40B4-BE49-F238E27FC236}">
                      <a16:creationId xmlns:a16="http://schemas.microsoft.com/office/drawing/2014/main" id="{5B9F1DFA-24D6-4A6C-8E47-57BB594E2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6" y="2604"/>
                  <a:ext cx="96" cy="13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3591" name="Rectangle 61">
                  <a:extLst>
                    <a:ext uri="{FF2B5EF4-FFF2-40B4-BE49-F238E27FC236}">
                      <a16:creationId xmlns:a16="http://schemas.microsoft.com/office/drawing/2014/main" id="{820C6E2D-8417-4EDE-A4BA-71EDC089E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2" y="2604"/>
                  <a:ext cx="96" cy="13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52257" name="Rectangle 62">
                <a:extLst>
                  <a:ext uri="{FF2B5EF4-FFF2-40B4-BE49-F238E27FC236}">
                    <a16:creationId xmlns:a16="http://schemas.microsoft.com/office/drawing/2014/main" id="{B66E17E3-451F-46CB-8273-2D3C6494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642"/>
                <a:ext cx="44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8" rIns="67866" bIns="333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CRC</a:t>
                </a:r>
              </a:p>
            </p:txBody>
          </p:sp>
          <p:sp>
            <p:nvSpPr>
              <p:cNvPr id="23587" name="Line 63">
                <a:extLst>
                  <a:ext uri="{FF2B5EF4-FFF2-40B4-BE49-F238E27FC236}">
                    <a16:creationId xmlns:a16="http://schemas.microsoft.com/office/drawing/2014/main" id="{225A0ACC-3FC1-4DA6-B0F1-5A1249816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8" y="3212"/>
                <a:ext cx="136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64">
                <a:extLst>
                  <a:ext uri="{FF2B5EF4-FFF2-40B4-BE49-F238E27FC236}">
                    <a16:creationId xmlns:a16="http://schemas.microsoft.com/office/drawing/2014/main" id="{D1ECDAC6-0BAD-429F-89D7-8C33408EF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33" y="3226"/>
                <a:ext cx="136" cy="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0" name="Rectangle 65">
                <a:extLst>
                  <a:ext uri="{FF2B5EF4-FFF2-40B4-BE49-F238E27FC236}">
                    <a16:creationId xmlns:a16="http://schemas.microsoft.com/office/drawing/2014/main" id="{816C7A2A-B852-4EBC-9A64-774634C7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3539"/>
                <a:ext cx="59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en-US" altLang="x-none" sz="1350"/>
                  <a:t>Header</a:t>
                </a:r>
              </a:p>
            </p:txBody>
          </p:sp>
        </p:grpSp>
        <p:sp>
          <p:nvSpPr>
            <p:cNvPr id="23558" name="Rectangle 66">
              <a:extLst>
                <a:ext uri="{FF2B5EF4-FFF2-40B4-BE49-F238E27FC236}">
                  <a16:creationId xmlns:a16="http://schemas.microsoft.com/office/drawing/2014/main" id="{5BCCBD74-D1D5-4E8F-AE37-F9EE939F9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65" y="1266903"/>
              <a:ext cx="990600" cy="5905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59" name="Rectangle 67">
              <a:extLst>
                <a:ext uri="{FF2B5EF4-FFF2-40B4-BE49-F238E27FC236}">
                  <a16:creationId xmlns:a16="http://schemas.microsoft.com/office/drawing/2014/main" id="{E7484FD9-B74A-4B1E-A962-A5169319A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765" y="1257378"/>
              <a:ext cx="1000125" cy="5905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52230" name="Rectangle 68">
              <a:extLst>
                <a:ext uri="{FF2B5EF4-FFF2-40B4-BE49-F238E27FC236}">
                  <a16:creationId xmlns:a16="http://schemas.microsoft.com/office/drawing/2014/main" id="{1E26DA0E-9B54-4394-9DE1-53CBC941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159" y="642435"/>
              <a:ext cx="666750" cy="27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Packet</a:t>
              </a:r>
            </a:p>
          </p:txBody>
        </p:sp>
        <p:sp>
          <p:nvSpPr>
            <p:cNvPr id="23561" name="Line 69">
              <a:extLst>
                <a:ext uri="{FF2B5EF4-FFF2-40B4-BE49-F238E27FC236}">
                  <a16:creationId xmlns:a16="http://schemas.microsoft.com/office/drawing/2014/main" id="{C24BC8D5-C246-4828-9291-9DE2FF164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116" y="950197"/>
              <a:ext cx="3572" cy="3167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70">
              <a:extLst>
                <a:ext uri="{FF2B5EF4-FFF2-40B4-BE49-F238E27FC236}">
                  <a16:creationId xmlns:a16="http://schemas.microsoft.com/office/drawing/2014/main" id="{A35C9BA6-C70C-4631-BBD0-0239533AB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615" y="1414540"/>
              <a:ext cx="295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71">
              <a:extLst>
                <a:ext uri="{FF2B5EF4-FFF2-40B4-BE49-F238E27FC236}">
                  <a16:creationId xmlns:a16="http://schemas.microsoft.com/office/drawing/2014/main" id="{03C9D60E-D0F9-4BCD-8993-7C9ECCCA3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390" y="1414540"/>
              <a:ext cx="295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Rectangle 72">
              <a:extLst>
                <a:ext uri="{FF2B5EF4-FFF2-40B4-BE49-F238E27FC236}">
                  <a16:creationId xmlns:a16="http://schemas.microsoft.com/office/drawing/2014/main" id="{C89B20C9-D1A2-4222-93E8-E0F85C8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821" y="542418"/>
              <a:ext cx="1252538" cy="48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Error-free</a:t>
              </a:r>
            </a:p>
            <a:p>
              <a:pPr>
                <a:defRPr/>
              </a:pPr>
              <a:r>
                <a:rPr lang="en-US" altLang="x-none" sz="1350"/>
                <a:t>packet</a:t>
              </a:r>
            </a:p>
          </p:txBody>
        </p:sp>
        <p:sp>
          <p:nvSpPr>
            <p:cNvPr id="23565" name="Line 73">
              <a:extLst>
                <a:ext uri="{FF2B5EF4-FFF2-40B4-BE49-F238E27FC236}">
                  <a16:creationId xmlns:a16="http://schemas.microsoft.com/office/drawing/2014/main" id="{4D6B8B57-1DCA-40DA-A536-11695AAA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390" y="1766965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74">
              <a:extLst>
                <a:ext uri="{FF2B5EF4-FFF2-40B4-BE49-F238E27FC236}">
                  <a16:creationId xmlns:a16="http://schemas.microsoft.com/office/drawing/2014/main" id="{17F19DB2-D5F8-4C86-BCEB-0A1EB2682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37" y="1047827"/>
              <a:ext cx="1604963" cy="25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Information frame</a:t>
              </a:r>
            </a:p>
          </p:txBody>
        </p:sp>
        <p:sp>
          <p:nvSpPr>
            <p:cNvPr id="23567" name="Rectangle 75">
              <a:extLst>
                <a:ext uri="{FF2B5EF4-FFF2-40B4-BE49-F238E27FC236}">
                  <a16:creationId xmlns:a16="http://schemas.microsoft.com/office/drawing/2014/main" id="{319803D7-C583-4919-9E53-03B0BF2D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53" y="1968180"/>
              <a:ext cx="1446610" cy="25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Control frame</a:t>
              </a:r>
            </a:p>
          </p:txBody>
        </p:sp>
        <p:sp>
          <p:nvSpPr>
            <p:cNvPr id="52238" name="Rectangle 76">
              <a:extLst>
                <a:ext uri="{FF2B5EF4-FFF2-40B4-BE49-F238E27FC236}">
                  <a16:creationId xmlns:a16="http://schemas.microsoft.com/office/drawing/2014/main" id="{964DA304-DF7E-4E58-9361-B7BCB3726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371" y="1290167"/>
              <a:ext cx="1031875" cy="48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Transmitter</a:t>
              </a:r>
            </a:p>
            <a:p>
              <a:pPr>
                <a:defRPr/>
              </a:pPr>
              <a:r>
                <a:rPr lang="en-US" altLang="x-none" sz="1350"/>
                <a:t>(Process A)</a:t>
              </a:r>
            </a:p>
          </p:txBody>
        </p:sp>
        <p:sp>
          <p:nvSpPr>
            <p:cNvPr id="52239" name="Rectangle 77">
              <a:extLst>
                <a:ext uri="{FF2B5EF4-FFF2-40B4-BE49-F238E27FC236}">
                  <a16:creationId xmlns:a16="http://schemas.microsoft.com/office/drawing/2014/main" id="{F67EAF08-88C2-45FA-B311-FE89EE6F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209" y="1272704"/>
              <a:ext cx="1041400" cy="48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Receiver</a:t>
              </a:r>
            </a:p>
            <a:p>
              <a:pPr>
                <a:defRPr/>
              </a:pPr>
              <a:r>
                <a:rPr lang="en-US" altLang="x-none" sz="1350"/>
                <a:t>(Process B)</a:t>
              </a:r>
            </a:p>
          </p:txBody>
        </p:sp>
        <p:sp>
          <p:nvSpPr>
            <p:cNvPr id="23570" name="Rectangle 78" descr="75%">
              <a:extLst>
                <a:ext uri="{FF2B5EF4-FFF2-40B4-BE49-F238E27FC236}">
                  <a16:creationId xmlns:a16="http://schemas.microsoft.com/office/drawing/2014/main" id="{8F06E22D-0BFB-40A0-94AC-A7B64162F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535" y="1326434"/>
              <a:ext cx="527447" cy="167878"/>
            </a:xfrm>
            <a:prstGeom prst="rect">
              <a:avLst/>
            </a:prstGeom>
            <a:pattFill prst="pct75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71" name="Rectangle 79">
              <a:extLst>
                <a:ext uri="{FF2B5EF4-FFF2-40B4-BE49-F238E27FC236}">
                  <a16:creationId xmlns:a16="http://schemas.microsoft.com/office/drawing/2014/main" id="{A0EEC92B-42A3-472F-A5B4-1183F07A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756" y="1326434"/>
              <a:ext cx="781050" cy="17740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72" name="Line 80">
              <a:extLst>
                <a:ext uri="{FF2B5EF4-FFF2-40B4-BE49-F238E27FC236}">
                  <a16:creationId xmlns:a16="http://schemas.microsoft.com/office/drawing/2014/main" id="{B912C05D-DA42-4FD1-A065-D2356FB44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784" y="1000202"/>
              <a:ext cx="0" cy="2321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Rectangle 81">
              <a:extLst>
                <a:ext uri="{FF2B5EF4-FFF2-40B4-BE49-F238E27FC236}">
                  <a16:creationId xmlns:a16="http://schemas.microsoft.com/office/drawing/2014/main" id="{CAD91A2E-2792-4F63-B863-B8ECE3A43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750" y="777555"/>
              <a:ext cx="527447" cy="167879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74" name="Rectangle 82">
              <a:extLst>
                <a:ext uri="{FF2B5EF4-FFF2-40B4-BE49-F238E27FC236}">
                  <a16:creationId xmlns:a16="http://schemas.microsoft.com/office/drawing/2014/main" id="{287EAF25-8C85-4618-B8AC-FD0E7EB3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037" y="783509"/>
              <a:ext cx="527447" cy="16787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grpSp>
          <p:nvGrpSpPr>
            <p:cNvPr id="23575" name="Group 91">
              <a:extLst>
                <a:ext uri="{FF2B5EF4-FFF2-40B4-BE49-F238E27FC236}">
                  <a16:creationId xmlns:a16="http://schemas.microsoft.com/office/drawing/2014/main" id="{E8A89381-FE96-4CDE-B25C-5DBDEE296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3365" y="1822925"/>
              <a:ext cx="223838" cy="164306"/>
              <a:chOff x="2770" y="2020"/>
              <a:chExt cx="188" cy="138"/>
            </a:xfrm>
          </p:grpSpPr>
          <p:sp>
            <p:nvSpPr>
              <p:cNvPr id="23581" name="Rectangle 84">
                <a:extLst>
                  <a:ext uri="{FF2B5EF4-FFF2-40B4-BE49-F238E27FC236}">
                    <a16:creationId xmlns:a16="http://schemas.microsoft.com/office/drawing/2014/main" id="{D68051D4-C3EB-42C5-BC5C-FA3BFF161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020"/>
                <a:ext cx="96" cy="13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82" name="Rectangle 85">
                <a:extLst>
                  <a:ext uri="{FF2B5EF4-FFF2-40B4-BE49-F238E27FC236}">
                    <a16:creationId xmlns:a16="http://schemas.microsoft.com/office/drawing/2014/main" id="{948A8568-6909-4DC6-A47F-35F77A08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020"/>
                <a:ext cx="96" cy="13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3576" name="Rectangle 86">
              <a:extLst>
                <a:ext uri="{FF2B5EF4-FFF2-40B4-BE49-F238E27FC236}">
                  <a16:creationId xmlns:a16="http://schemas.microsoft.com/office/drawing/2014/main" id="{C692BBA0-7391-4EB0-A799-5A986AA7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487" y="1331197"/>
              <a:ext cx="527447" cy="16787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3577" name="Line 93">
              <a:extLst>
                <a:ext uri="{FF2B5EF4-FFF2-40B4-BE49-F238E27FC236}">
                  <a16:creationId xmlns:a16="http://schemas.microsoft.com/office/drawing/2014/main" id="{CF276D06-06F9-4555-84CD-2BB5BCE9B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903" y="1503837"/>
              <a:ext cx="1114425" cy="82153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3578" name="Line 94">
              <a:extLst>
                <a:ext uri="{FF2B5EF4-FFF2-40B4-BE49-F238E27FC236}">
                  <a16:creationId xmlns:a16="http://schemas.microsoft.com/office/drawing/2014/main" id="{2D73B822-3C2B-4548-BA6F-CFA82093D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347" y="2182493"/>
              <a:ext cx="964406" cy="63579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30561" name="Text Box 97">
              <a:extLst>
                <a:ext uri="{FF2B5EF4-FFF2-40B4-BE49-F238E27FC236}">
                  <a16:creationId xmlns:a16="http://schemas.microsoft.com/office/drawing/2014/main" id="{F2B7AA8E-9E4B-42B5-8B0F-DE217CCC3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59" y="1504491"/>
              <a:ext cx="1430337" cy="68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275"/>
                <a:t>Timer set after each frame transmission</a:t>
              </a:r>
            </a:p>
          </p:txBody>
        </p:sp>
        <p:sp>
          <p:nvSpPr>
            <p:cNvPr id="830562" name="Text Box 98">
              <a:extLst>
                <a:ext uri="{FF2B5EF4-FFF2-40B4-BE49-F238E27FC236}">
                  <a16:creationId xmlns:a16="http://schemas.microsoft.com/office/drawing/2014/main" id="{387F74BC-091E-42FA-A525-9A8242C3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846" y="180450"/>
              <a:ext cx="3186113" cy="35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725" dirty="0">
                  <a:solidFill>
                    <a:schemeClr val="tx2"/>
                  </a:solidFill>
                </a:rPr>
                <a:t>Transmit a frame, wait for ACK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7">
            <a:extLst>
              <a:ext uri="{FF2B5EF4-FFF2-40B4-BE49-F238E27FC236}">
                <a16:creationId xmlns:a16="http://schemas.microsoft.com/office/drawing/2014/main" id="{41BB5CAC-92B2-4FAF-95A9-F059640F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667125"/>
            <a:ext cx="5829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5602" name="Rectangle 48">
            <a:extLst>
              <a:ext uri="{FF2B5EF4-FFF2-40B4-BE49-F238E27FC236}">
                <a16:creationId xmlns:a16="http://schemas.microsoft.com/office/drawing/2014/main" id="{058FF904-1984-4C26-8F06-23A285C07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3792538"/>
            <a:ext cx="6626225" cy="828675"/>
          </a:xfrm>
          <a:noFill/>
        </p:spPr>
        <p:txBody>
          <a:bodyPr lIns="67866" tIns="33338" rIns="67866" bIns="33338"/>
          <a:lstStyle/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600"/>
              <a:t>In cases (a) &amp; (b) the transmitting station A acts the same way</a:t>
            </a:r>
          </a:p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600"/>
              <a:t>But in case (b) the receiving station B accepts frame 1 twice</a:t>
            </a:r>
          </a:p>
        </p:txBody>
      </p:sp>
      <p:sp>
        <p:nvSpPr>
          <p:cNvPr id="25603" name="Rectangle 49">
            <a:extLst>
              <a:ext uri="{FF2B5EF4-FFF2-40B4-BE49-F238E27FC236}">
                <a16:creationId xmlns:a16="http://schemas.microsoft.com/office/drawing/2014/main" id="{868005F0-92FA-4D7E-8D33-DABBA15B6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Sequence Numbers</a:t>
            </a:r>
          </a:p>
        </p:txBody>
      </p:sp>
      <p:grpSp>
        <p:nvGrpSpPr>
          <p:cNvPr id="25604" name="Group 50">
            <a:extLst>
              <a:ext uri="{FF2B5EF4-FFF2-40B4-BE49-F238E27FC236}">
                <a16:creationId xmlns:a16="http://schemas.microsoft.com/office/drawing/2014/main" id="{B3EE52C1-53D4-4455-9069-4082D49E9E4A}"/>
              </a:ext>
            </a:extLst>
          </p:cNvPr>
          <p:cNvGrpSpPr>
            <a:grpSpLocks/>
          </p:cNvGrpSpPr>
          <p:nvPr/>
        </p:nvGrpSpPr>
        <p:grpSpPr bwMode="auto">
          <a:xfrm>
            <a:off x="1700213" y="987425"/>
            <a:ext cx="5702300" cy="1235075"/>
            <a:chOff x="531" y="764"/>
            <a:chExt cx="4789" cy="1037"/>
          </a:xfrm>
        </p:grpSpPr>
        <p:sp>
          <p:nvSpPr>
            <p:cNvPr id="25630" name="Rectangle 51">
              <a:extLst>
                <a:ext uri="{FF2B5EF4-FFF2-40B4-BE49-F238E27FC236}">
                  <a16:creationId xmlns:a16="http://schemas.microsoft.com/office/drawing/2014/main" id="{6A413378-9C68-4DDD-90D8-F5690E7C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277"/>
              <a:ext cx="3505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5631" name="Rectangle 52">
              <a:extLst>
                <a:ext uri="{FF2B5EF4-FFF2-40B4-BE49-F238E27FC236}">
                  <a16:creationId xmlns:a16="http://schemas.microsoft.com/office/drawing/2014/main" id="{C0D25E19-424E-4F73-A2F2-F4B2B99F0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764"/>
              <a:ext cx="1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MS PGothic" panose="020B0600070205080204" pitchFamily="34" charset="-128"/>
                </a:rPr>
                <a:t>(a)  Frame 1 lost</a:t>
              </a:r>
            </a:p>
          </p:txBody>
        </p:sp>
        <p:sp>
          <p:nvSpPr>
            <p:cNvPr id="25632" name="Line 53">
              <a:extLst>
                <a:ext uri="{FF2B5EF4-FFF2-40B4-BE49-F238E27FC236}">
                  <a16:creationId xmlns:a16="http://schemas.microsoft.com/office/drawing/2014/main" id="{5C00CBD7-6BC5-495C-BABD-4BBD03B9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1128"/>
              <a:ext cx="35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54">
              <a:extLst>
                <a:ext uri="{FF2B5EF4-FFF2-40B4-BE49-F238E27FC236}">
                  <a16:creationId xmlns:a16="http://schemas.microsoft.com/office/drawing/2014/main" id="{002B2EA3-E3BB-4E97-A22F-A181CC340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1728"/>
              <a:ext cx="35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Rectangle 55">
              <a:extLst>
                <a:ext uri="{FF2B5EF4-FFF2-40B4-BE49-F238E27FC236}">
                  <a16:creationId xmlns:a16="http://schemas.microsoft.com/office/drawing/2014/main" id="{C66D9FAE-D099-42A3-8951-D20E6082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055"/>
              <a:ext cx="24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54307" name="Rectangle 56">
              <a:extLst>
                <a:ext uri="{FF2B5EF4-FFF2-40B4-BE49-F238E27FC236}">
                  <a16:creationId xmlns:a16="http://schemas.microsoft.com/office/drawing/2014/main" id="{26E537B2-5B19-4A05-96D1-78766AE4C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570"/>
              <a:ext cx="2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25636" name="Line 57">
              <a:extLst>
                <a:ext uri="{FF2B5EF4-FFF2-40B4-BE49-F238E27FC236}">
                  <a16:creationId xmlns:a16="http://schemas.microsoft.com/office/drawing/2014/main" id="{BCC41DE5-6C13-4788-A60F-86DA9CF9F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44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58">
              <a:extLst>
                <a:ext uri="{FF2B5EF4-FFF2-40B4-BE49-F238E27FC236}">
                  <a16:creationId xmlns:a16="http://schemas.microsoft.com/office/drawing/2014/main" id="{C590AB6C-0F75-45B0-9F3B-DD1C8DD26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4" y="1136"/>
              <a:ext cx="232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59">
              <a:extLst>
                <a:ext uri="{FF2B5EF4-FFF2-40B4-BE49-F238E27FC236}">
                  <a16:creationId xmlns:a16="http://schemas.microsoft.com/office/drawing/2014/main" id="{66E475AB-8E9B-4285-B119-B4B70A22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8" y="1156"/>
              <a:ext cx="172" cy="2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60">
              <a:extLst>
                <a:ext uri="{FF2B5EF4-FFF2-40B4-BE49-F238E27FC236}">
                  <a16:creationId xmlns:a16="http://schemas.microsoft.com/office/drawing/2014/main" id="{1047A706-2632-4805-9A1B-105A0CCB7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1156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61">
              <a:extLst>
                <a:ext uri="{FF2B5EF4-FFF2-40B4-BE49-F238E27FC236}">
                  <a16:creationId xmlns:a16="http://schemas.microsoft.com/office/drawing/2014/main" id="{3B551DD5-CD0C-4284-ADA1-83A384E4B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160"/>
              <a:ext cx="232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Rectangle 62">
              <a:extLst>
                <a:ext uri="{FF2B5EF4-FFF2-40B4-BE49-F238E27FC236}">
                  <a16:creationId xmlns:a16="http://schemas.microsoft.com/office/drawing/2014/main" id="{B6DFF9A2-791C-423A-9643-2E6B02690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115"/>
              <a:ext cx="66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Frame </a:t>
              </a:r>
              <a:r>
                <a:rPr lang="en-US" altLang="x-none" sz="1350" dirty="0"/>
                <a:t>0</a:t>
              </a:r>
            </a:p>
          </p:txBody>
        </p:sp>
        <p:sp>
          <p:nvSpPr>
            <p:cNvPr id="54314" name="Rectangle 63">
              <a:extLst>
                <a:ext uri="{FF2B5EF4-FFF2-40B4-BE49-F238E27FC236}">
                  <a16:creationId xmlns:a16="http://schemas.microsoft.com/office/drawing/2014/main" id="{2A339786-B3A9-4A9A-8DAF-C220F2782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1151"/>
              <a:ext cx="77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Frame 1</a:t>
              </a:r>
            </a:p>
          </p:txBody>
        </p:sp>
        <p:sp>
          <p:nvSpPr>
            <p:cNvPr id="54315" name="Rectangle 64">
              <a:extLst>
                <a:ext uri="{FF2B5EF4-FFF2-40B4-BE49-F238E27FC236}">
                  <a16:creationId xmlns:a16="http://schemas.microsoft.com/office/drawing/2014/main" id="{45BAB5D5-7291-42FA-AED8-6601EBF12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86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</a:t>
              </a:r>
            </a:p>
          </p:txBody>
        </p:sp>
        <p:sp>
          <p:nvSpPr>
            <p:cNvPr id="54316" name="Rectangle 65">
              <a:extLst>
                <a:ext uri="{FF2B5EF4-FFF2-40B4-BE49-F238E27FC236}">
                  <a16:creationId xmlns:a16="http://schemas.microsoft.com/office/drawing/2014/main" id="{F0651728-6B7E-4765-B2CB-BECCE7F1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163"/>
              <a:ext cx="71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Frame 1</a:t>
              </a:r>
            </a:p>
          </p:txBody>
        </p:sp>
        <p:sp>
          <p:nvSpPr>
            <p:cNvPr id="54317" name="Rectangle 66">
              <a:extLst>
                <a:ext uri="{FF2B5EF4-FFF2-40B4-BE49-F238E27FC236}">
                  <a16:creationId xmlns:a16="http://schemas.microsoft.com/office/drawing/2014/main" id="{6B5842C2-DBCF-4585-B4AC-425BDC40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498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</a:t>
              </a:r>
            </a:p>
          </p:txBody>
        </p:sp>
        <p:sp>
          <p:nvSpPr>
            <p:cNvPr id="54318" name="Rectangle 67">
              <a:extLst>
                <a:ext uri="{FF2B5EF4-FFF2-40B4-BE49-F238E27FC236}">
                  <a16:creationId xmlns:a16="http://schemas.microsoft.com/office/drawing/2014/main" id="{16F6FAAF-D45A-4194-BBE4-017B5B1B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59"/>
              <a:ext cx="4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25647" name="Line 68">
              <a:extLst>
                <a:ext uri="{FF2B5EF4-FFF2-40B4-BE49-F238E27FC236}">
                  <a16:creationId xmlns:a16="http://schemas.microsoft.com/office/drawing/2014/main" id="{52D05D9A-E551-454D-8C8C-6E06F1E40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32"/>
              <a:ext cx="10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Rectangle 69">
              <a:extLst>
                <a:ext uri="{FF2B5EF4-FFF2-40B4-BE49-F238E27FC236}">
                  <a16:creationId xmlns:a16="http://schemas.microsoft.com/office/drawing/2014/main" id="{831F620F-DAAB-4900-8A11-0482F2EC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779"/>
              <a:ext cx="68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Time-out</a:t>
              </a:r>
            </a:p>
          </p:txBody>
        </p:sp>
        <p:sp>
          <p:nvSpPr>
            <p:cNvPr id="25649" name="Line 70">
              <a:extLst>
                <a:ext uri="{FF2B5EF4-FFF2-40B4-BE49-F238E27FC236}">
                  <a16:creationId xmlns:a16="http://schemas.microsoft.com/office/drawing/2014/main" id="{63A074F4-4958-4F0C-8619-83303084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156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2" name="Rectangle 71">
              <a:extLst>
                <a:ext uri="{FF2B5EF4-FFF2-40B4-BE49-F238E27FC236}">
                  <a16:creationId xmlns:a16="http://schemas.microsoft.com/office/drawing/2014/main" id="{42B3FD78-243E-4D9A-8475-DF850D1B5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1163"/>
              <a:ext cx="6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Frame 2</a:t>
              </a:r>
            </a:p>
          </p:txBody>
        </p:sp>
        <p:sp>
          <p:nvSpPr>
            <p:cNvPr id="25651" name="Line 72">
              <a:extLst>
                <a:ext uri="{FF2B5EF4-FFF2-40B4-BE49-F238E27FC236}">
                  <a16:creationId xmlns:a16="http://schemas.microsoft.com/office/drawing/2014/main" id="{DABD3437-2F7B-40E4-BB01-0B8F551AC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1444"/>
              <a:ext cx="128" cy="1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5" name="Group 73">
            <a:extLst>
              <a:ext uri="{FF2B5EF4-FFF2-40B4-BE49-F238E27FC236}">
                <a16:creationId xmlns:a16="http://schemas.microsoft.com/office/drawing/2014/main" id="{43832DB7-33B5-4929-8237-20A367E584DF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2401888"/>
            <a:ext cx="5788025" cy="1292225"/>
            <a:chOff x="495" y="1952"/>
            <a:chExt cx="4861" cy="1085"/>
          </a:xfrm>
        </p:grpSpPr>
        <p:sp>
          <p:nvSpPr>
            <p:cNvPr id="25606" name="Rectangle 74">
              <a:extLst>
                <a:ext uri="{FF2B5EF4-FFF2-40B4-BE49-F238E27FC236}">
                  <a16:creationId xmlns:a16="http://schemas.microsoft.com/office/drawing/2014/main" id="{1698656F-550C-4832-AC35-BE487084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2509"/>
              <a:ext cx="3505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5607" name="Rectangle 75">
              <a:extLst>
                <a:ext uri="{FF2B5EF4-FFF2-40B4-BE49-F238E27FC236}">
                  <a16:creationId xmlns:a16="http://schemas.microsoft.com/office/drawing/2014/main" id="{9B10A547-3188-498F-9E8D-E2955099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952"/>
              <a:ext cx="128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MS PGothic" panose="020B0600070205080204" pitchFamily="34" charset="-128"/>
                </a:rPr>
                <a:t>(b)  ACK lost</a:t>
              </a:r>
            </a:p>
          </p:txBody>
        </p:sp>
        <p:sp>
          <p:nvSpPr>
            <p:cNvPr id="25608" name="Line 76">
              <a:extLst>
                <a:ext uri="{FF2B5EF4-FFF2-40B4-BE49-F238E27FC236}">
                  <a16:creationId xmlns:a16="http://schemas.microsoft.com/office/drawing/2014/main" id="{B4E71871-7390-4E43-B9E4-930C068AD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356"/>
              <a:ext cx="3609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77">
              <a:extLst>
                <a:ext uri="{FF2B5EF4-FFF2-40B4-BE49-F238E27FC236}">
                  <a16:creationId xmlns:a16="http://schemas.microsoft.com/office/drawing/2014/main" id="{6D615187-7C33-4C5C-BC0E-170B4A205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956"/>
              <a:ext cx="3621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Rectangle 78">
              <a:extLst>
                <a:ext uri="{FF2B5EF4-FFF2-40B4-BE49-F238E27FC236}">
                  <a16:creationId xmlns:a16="http://schemas.microsoft.com/office/drawing/2014/main" id="{ACF4F8D8-88F3-4A45-AFA8-210EEF95A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291"/>
              <a:ext cx="2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</a:t>
              </a:r>
            </a:p>
          </p:txBody>
        </p:sp>
        <p:sp>
          <p:nvSpPr>
            <p:cNvPr id="54283" name="Rectangle 79">
              <a:extLst>
                <a:ext uri="{FF2B5EF4-FFF2-40B4-BE49-F238E27FC236}">
                  <a16:creationId xmlns:a16="http://schemas.microsoft.com/office/drawing/2014/main" id="{DF6C22EB-6665-4E64-A2B1-0E8EFD827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28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B</a:t>
              </a:r>
            </a:p>
          </p:txBody>
        </p:sp>
        <p:sp>
          <p:nvSpPr>
            <p:cNvPr id="25612" name="Line 80">
              <a:extLst>
                <a:ext uri="{FF2B5EF4-FFF2-40B4-BE49-F238E27FC236}">
                  <a16:creationId xmlns:a16="http://schemas.microsoft.com/office/drawing/2014/main" id="{0C98D103-89EC-4900-8912-309157016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380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81">
              <a:extLst>
                <a:ext uri="{FF2B5EF4-FFF2-40B4-BE49-F238E27FC236}">
                  <a16:creationId xmlns:a16="http://schemas.microsoft.com/office/drawing/2014/main" id="{30656703-E099-4FB1-A643-CB61C247E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0" y="2372"/>
              <a:ext cx="232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82">
              <a:extLst>
                <a:ext uri="{FF2B5EF4-FFF2-40B4-BE49-F238E27FC236}">
                  <a16:creationId xmlns:a16="http://schemas.microsoft.com/office/drawing/2014/main" id="{223457AF-F820-4B92-9965-45D17E32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4" y="2588"/>
              <a:ext cx="148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83">
              <a:extLst>
                <a:ext uri="{FF2B5EF4-FFF2-40B4-BE49-F238E27FC236}">
                  <a16:creationId xmlns:a16="http://schemas.microsoft.com/office/drawing/2014/main" id="{D6322C07-0DF3-47F2-BD92-28E14CB8E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6" y="2392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84">
              <a:extLst>
                <a:ext uri="{FF2B5EF4-FFF2-40B4-BE49-F238E27FC236}">
                  <a16:creationId xmlns:a16="http://schemas.microsoft.com/office/drawing/2014/main" id="{DD6E6B83-3972-4E8C-AB84-04ABD1EBF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8" y="2396"/>
              <a:ext cx="232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Rectangle 85">
              <a:extLst>
                <a:ext uri="{FF2B5EF4-FFF2-40B4-BE49-F238E27FC236}">
                  <a16:creationId xmlns:a16="http://schemas.microsoft.com/office/drawing/2014/main" id="{F1C2CED6-7CF3-4F45-8E89-D4D299831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351"/>
              <a:ext cx="69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Frame 0</a:t>
              </a:r>
              <a:endParaRPr lang="en-US" altLang="x-none" sz="1350" dirty="0"/>
            </a:p>
          </p:txBody>
        </p:sp>
        <p:sp>
          <p:nvSpPr>
            <p:cNvPr id="54290" name="Rectangle 86">
              <a:extLst>
                <a:ext uri="{FF2B5EF4-FFF2-40B4-BE49-F238E27FC236}">
                  <a16:creationId xmlns:a16="http://schemas.microsoft.com/office/drawing/2014/main" id="{0C60E275-BAA3-43A7-B2E3-32836EA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87"/>
              <a:ext cx="74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Frame </a:t>
              </a:r>
              <a:r>
                <a:rPr lang="en-US" altLang="x-none" sz="1350" dirty="0"/>
                <a:t>1</a:t>
              </a:r>
            </a:p>
          </p:txBody>
        </p:sp>
        <p:sp>
          <p:nvSpPr>
            <p:cNvPr id="54291" name="Rectangle 87">
              <a:extLst>
                <a:ext uri="{FF2B5EF4-FFF2-40B4-BE49-F238E27FC236}">
                  <a16:creationId xmlns:a16="http://schemas.microsoft.com/office/drawing/2014/main" id="{6FF3372A-A6AC-4EA4-B5A2-990A8210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722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</a:t>
              </a:r>
            </a:p>
          </p:txBody>
        </p:sp>
        <p:sp>
          <p:nvSpPr>
            <p:cNvPr id="54292" name="Rectangle 88">
              <a:extLst>
                <a:ext uri="{FF2B5EF4-FFF2-40B4-BE49-F238E27FC236}">
                  <a16:creationId xmlns:a16="http://schemas.microsoft.com/office/drawing/2014/main" id="{EDDCF145-8AB1-442E-9986-82A6BA0E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399"/>
              <a:ext cx="65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Frame 1</a:t>
              </a:r>
            </a:p>
          </p:txBody>
        </p:sp>
        <p:sp>
          <p:nvSpPr>
            <p:cNvPr id="54293" name="Rectangle 89">
              <a:extLst>
                <a:ext uri="{FF2B5EF4-FFF2-40B4-BE49-F238E27FC236}">
                  <a16:creationId xmlns:a16="http://schemas.microsoft.com/office/drawing/2014/main" id="{1B698E85-F43D-46D4-A6D7-A0FC3A4D5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2710"/>
              <a:ext cx="4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</a:t>
              </a:r>
            </a:p>
          </p:txBody>
        </p:sp>
        <p:sp>
          <p:nvSpPr>
            <p:cNvPr id="54294" name="Rectangle 90">
              <a:extLst>
                <a:ext uri="{FF2B5EF4-FFF2-40B4-BE49-F238E27FC236}">
                  <a16:creationId xmlns:a16="http://schemas.microsoft.com/office/drawing/2014/main" id="{6EE32252-B748-4820-880E-16C491C6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2195"/>
              <a:ext cx="43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25623" name="Line 91">
              <a:extLst>
                <a:ext uri="{FF2B5EF4-FFF2-40B4-BE49-F238E27FC236}">
                  <a16:creationId xmlns:a16="http://schemas.microsoft.com/office/drawing/2014/main" id="{FA0AD2DA-3B4E-4908-90A4-2AD9D829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268"/>
              <a:ext cx="988" cy="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Rectangle 92">
              <a:extLst>
                <a:ext uri="{FF2B5EF4-FFF2-40B4-BE49-F238E27FC236}">
                  <a16:creationId xmlns:a16="http://schemas.microsoft.com/office/drawing/2014/main" id="{5260AFB8-A9BB-41B2-A72E-9CEB622CB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015"/>
              <a:ext cx="68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Time-out</a:t>
              </a:r>
            </a:p>
          </p:txBody>
        </p:sp>
        <p:sp>
          <p:nvSpPr>
            <p:cNvPr id="25625" name="Line 93">
              <a:extLst>
                <a:ext uri="{FF2B5EF4-FFF2-40B4-BE49-F238E27FC236}">
                  <a16:creationId xmlns:a16="http://schemas.microsoft.com/office/drawing/2014/main" id="{08AB67CB-D85A-4583-920D-2C8377067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392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Rectangle 94">
              <a:extLst>
                <a:ext uri="{FF2B5EF4-FFF2-40B4-BE49-F238E27FC236}">
                  <a16:creationId xmlns:a16="http://schemas.microsoft.com/office/drawing/2014/main" id="{45C07BC3-671A-45B5-B012-BD3ED1B9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2399"/>
              <a:ext cx="69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/>
                <a:t>Frame 2</a:t>
              </a:r>
            </a:p>
          </p:txBody>
        </p:sp>
        <p:sp>
          <p:nvSpPr>
            <p:cNvPr id="25627" name="Line 95">
              <a:extLst>
                <a:ext uri="{FF2B5EF4-FFF2-40B4-BE49-F238E27FC236}">
                  <a16:creationId xmlns:a16="http://schemas.microsoft.com/office/drawing/2014/main" id="{AB42F0AC-C6FD-4EB9-8E69-26617C20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2596"/>
              <a:ext cx="11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96">
              <a:extLst>
                <a:ext uri="{FF2B5EF4-FFF2-40B4-BE49-F238E27FC236}">
                  <a16:creationId xmlns:a16="http://schemas.microsoft.com/office/drawing/2014/main" id="{77285F1C-411F-4D88-A3AD-62542BD85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392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1" name="Rectangle 97">
              <a:extLst>
                <a:ext uri="{FF2B5EF4-FFF2-40B4-BE49-F238E27FC236}">
                  <a16:creationId xmlns:a16="http://schemas.microsoft.com/office/drawing/2014/main" id="{7C05B699-DBF7-4DA0-A9A7-BC16075B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710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1">
            <a:extLst>
              <a:ext uri="{FF2B5EF4-FFF2-40B4-BE49-F238E27FC236}">
                <a16:creationId xmlns:a16="http://schemas.microsoft.com/office/drawing/2014/main" id="{6FE64976-9BA2-4E6B-A8D6-C6CB7A95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3176588"/>
            <a:ext cx="5829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7650" name="Rectangle 29">
            <a:extLst>
              <a:ext uri="{FF2B5EF4-FFF2-40B4-BE49-F238E27FC236}">
                <a16:creationId xmlns:a16="http://schemas.microsoft.com/office/drawing/2014/main" id="{CB11B678-9729-4F71-84B2-BB81B5274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1150" y="92075"/>
            <a:ext cx="5149850" cy="765175"/>
          </a:xfrm>
        </p:spPr>
        <p:txBody>
          <a:bodyPr/>
          <a:lstStyle/>
          <a:p>
            <a:pPr eaLnBrk="1" hangingPunct="1"/>
            <a:r>
              <a:rPr lang="en-US" altLang="en-US"/>
              <a:t>Sequence Numbers in ACK</a:t>
            </a:r>
          </a:p>
        </p:txBody>
      </p:sp>
      <p:sp>
        <p:nvSpPr>
          <p:cNvPr id="27651" name="Rectangle 22">
            <a:extLst>
              <a:ext uri="{FF2B5EF4-FFF2-40B4-BE49-F238E27FC236}">
                <a16:creationId xmlns:a16="http://schemas.microsoft.com/office/drawing/2014/main" id="{38E7C225-7C43-4195-A559-5AAB50348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28888" y="3074988"/>
            <a:ext cx="5878512" cy="777875"/>
          </a:xfrm>
          <a:noFill/>
        </p:spPr>
        <p:txBody>
          <a:bodyPr lIns="67866" tIns="33338" rIns="67866" bIns="33338"/>
          <a:lstStyle/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600"/>
              <a:t>The transmitting station A misinterprets duplicate ACKs</a:t>
            </a:r>
          </a:p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600"/>
              <a:t>Incorrectly assumes second ACK acknowledges Frame 1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E7DEC8C-2A5A-4ACB-BCD4-B0EB8D92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157288"/>
            <a:ext cx="27241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ea typeface="MS PGothic" panose="020B0600070205080204" pitchFamily="34" charset="-128"/>
              </a:rPr>
              <a:t>(c)  Premature Time-out</a:t>
            </a:r>
          </a:p>
        </p:txBody>
      </p:sp>
      <p:grpSp>
        <p:nvGrpSpPr>
          <p:cNvPr id="27653" name="Group 30">
            <a:extLst>
              <a:ext uri="{FF2B5EF4-FFF2-40B4-BE49-F238E27FC236}">
                <a16:creationId xmlns:a16="http://schemas.microsoft.com/office/drawing/2014/main" id="{33482684-441F-4B90-9026-2B9A23018C56}"/>
              </a:ext>
            </a:extLst>
          </p:cNvPr>
          <p:cNvGrpSpPr>
            <a:grpSpLocks/>
          </p:cNvGrpSpPr>
          <p:nvPr/>
        </p:nvGrpSpPr>
        <p:grpSpPr bwMode="auto">
          <a:xfrm>
            <a:off x="3235325" y="1693863"/>
            <a:ext cx="5172075" cy="1236662"/>
            <a:chOff x="907" y="1210"/>
            <a:chExt cx="4345" cy="1039"/>
          </a:xfrm>
        </p:grpSpPr>
        <p:sp>
          <p:nvSpPr>
            <p:cNvPr id="27657" name="Rectangle 25">
              <a:extLst>
                <a:ext uri="{FF2B5EF4-FFF2-40B4-BE49-F238E27FC236}">
                  <a16:creationId xmlns:a16="http://schemas.microsoft.com/office/drawing/2014/main" id="{F948B79C-7783-408B-960C-26F51152C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733"/>
              <a:ext cx="3505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7658" name="Line 3">
              <a:extLst>
                <a:ext uri="{FF2B5EF4-FFF2-40B4-BE49-F238E27FC236}">
                  <a16:creationId xmlns:a16="http://schemas.microsoft.com/office/drawing/2014/main" id="{9F2A281B-9F18-42A0-8455-B3C894493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1584"/>
              <a:ext cx="35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4">
              <a:extLst>
                <a:ext uri="{FF2B5EF4-FFF2-40B4-BE49-F238E27FC236}">
                  <a16:creationId xmlns:a16="http://schemas.microsoft.com/office/drawing/2014/main" id="{CD09854E-FD7C-4B00-99FF-75B860B9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176"/>
              <a:ext cx="35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5">
              <a:extLst>
                <a:ext uri="{FF2B5EF4-FFF2-40B4-BE49-F238E27FC236}">
                  <a16:creationId xmlns:a16="http://schemas.microsoft.com/office/drawing/2014/main" id="{5D2BC48D-1BF5-48EE-B1F2-283D0893B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50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</a:t>
              </a:r>
            </a:p>
          </p:txBody>
        </p:sp>
        <p:sp>
          <p:nvSpPr>
            <p:cNvPr id="56331" name="Rectangle 6">
              <a:extLst>
                <a:ext uri="{FF2B5EF4-FFF2-40B4-BE49-F238E27FC236}">
                  <a16:creationId xmlns:a16="http://schemas.microsoft.com/office/drawing/2014/main" id="{F589BDF4-0AC5-4C4E-8539-3FC70565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201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B</a:t>
              </a:r>
            </a:p>
          </p:txBody>
        </p:sp>
        <p:sp>
          <p:nvSpPr>
            <p:cNvPr id="27662" name="Line 7">
              <a:extLst>
                <a:ext uri="{FF2B5EF4-FFF2-40B4-BE49-F238E27FC236}">
                  <a16:creationId xmlns:a16="http://schemas.microsoft.com/office/drawing/2014/main" id="{29CF4FB6-7A48-4F01-B9BF-253C5107F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584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8">
              <a:extLst>
                <a:ext uri="{FF2B5EF4-FFF2-40B4-BE49-F238E27FC236}">
                  <a16:creationId xmlns:a16="http://schemas.microsoft.com/office/drawing/2014/main" id="{86A3CB9D-1B34-4B4A-A38E-A9E0D23A7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1576"/>
              <a:ext cx="488" cy="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9">
              <a:extLst>
                <a:ext uri="{FF2B5EF4-FFF2-40B4-BE49-F238E27FC236}">
                  <a16:creationId xmlns:a16="http://schemas.microsoft.com/office/drawing/2014/main" id="{67431B53-5DCF-40DE-910E-37FFB3F62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1588"/>
              <a:ext cx="22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10">
              <a:extLst>
                <a:ext uri="{FF2B5EF4-FFF2-40B4-BE49-F238E27FC236}">
                  <a16:creationId xmlns:a16="http://schemas.microsoft.com/office/drawing/2014/main" id="{C5600E0E-97AF-4603-9F85-555663DE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1588"/>
              <a:ext cx="7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Frame 0</a:t>
              </a:r>
            </a:p>
          </p:txBody>
        </p:sp>
        <p:sp>
          <p:nvSpPr>
            <p:cNvPr id="27666" name="Rectangle 11">
              <a:extLst>
                <a:ext uri="{FF2B5EF4-FFF2-40B4-BE49-F238E27FC236}">
                  <a16:creationId xmlns:a16="http://schemas.microsoft.com/office/drawing/2014/main" id="{863717D0-6FCA-4A32-8C4A-703EAEAA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1686"/>
              <a:ext cx="6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Frame 0</a:t>
              </a:r>
            </a:p>
          </p:txBody>
        </p:sp>
        <p:sp>
          <p:nvSpPr>
            <p:cNvPr id="56337" name="Rectangle 12">
              <a:extLst>
                <a:ext uri="{FF2B5EF4-FFF2-40B4-BE49-F238E27FC236}">
                  <a16:creationId xmlns:a16="http://schemas.microsoft.com/office/drawing/2014/main" id="{288EB43A-BB3A-4130-8F36-43AC78C4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892"/>
              <a:ext cx="3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050"/>
                <a:t>ACK</a:t>
              </a:r>
            </a:p>
          </p:txBody>
        </p:sp>
        <p:sp>
          <p:nvSpPr>
            <p:cNvPr id="27668" name="Rectangle 13">
              <a:extLst>
                <a:ext uri="{FF2B5EF4-FFF2-40B4-BE49-F238E27FC236}">
                  <a16:creationId xmlns:a16="http://schemas.microsoft.com/office/drawing/2014/main" id="{F7300008-3B3A-400C-BE11-26D783E2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717"/>
              <a:ext cx="7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Frame 1</a:t>
              </a:r>
            </a:p>
          </p:txBody>
        </p:sp>
        <p:sp>
          <p:nvSpPr>
            <p:cNvPr id="56339" name="Rectangle 14">
              <a:extLst>
                <a:ext uri="{FF2B5EF4-FFF2-40B4-BE49-F238E27FC236}">
                  <a16:creationId xmlns:a16="http://schemas.microsoft.com/office/drawing/2014/main" id="{25C4075A-B38D-42C2-AE29-1EEEEF5C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1960"/>
              <a:ext cx="3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050"/>
                <a:t>ACK</a:t>
              </a:r>
            </a:p>
          </p:txBody>
        </p:sp>
        <p:sp>
          <p:nvSpPr>
            <p:cNvPr id="56340" name="Rectangle 15">
              <a:extLst>
                <a:ext uri="{FF2B5EF4-FFF2-40B4-BE49-F238E27FC236}">
                  <a16:creationId xmlns:a16="http://schemas.microsoft.com/office/drawing/2014/main" id="{E046DD5C-F185-4EF4-82AB-4EF1071E0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406"/>
              <a:ext cx="4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27671" name="Line 16">
              <a:extLst>
                <a:ext uri="{FF2B5EF4-FFF2-40B4-BE49-F238E27FC236}">
                  <a16:creationId xmlns:a16="http://schemas.microsoft.com/office/drawing/2014/main" id="{13D52978-ABFE-4CB9-B5AE-0BBCAFE01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1500"/>
              <a:ext cx="576" cy="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17">
              <a:extLst>
                <a:ext uri="{FF2B5EF4-FFF2-40B4-BE49-F238E27FC236}">
                  <a16:creationId xmlns:a16="http://schemas.microsoft.com/office/drawing/2014/main" id="{D5B3874A-E5A6-42CC-B0AB-B1CE5383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1210"/>
              <a:ext cx="6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Time-out</a:t>
              </a:r>
            </a:p>
          </p:txBody>
        </p:sp>
        <p:sp>
          <p:nvSpPr>
            <p:cNvPr id="27673" name="Line 18">
              <a:extLst>
                <a:ext uri="{FF2B5EF4-FFF2-40B4-BE49-F238E27FC236}">
                  <a16:creationId xmlns:a16="http://schemas.microsoft.com/office/drawing/2014/main" id="{3234F3F9-E656-4194-9524-B6348C617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596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Rectangle 19">
              <a:extLst>
                <a:ext uri="{FF2B5EF4-FFF2-40B4-BE49-F238E27FC236}">
                  <a16:creationId xmlns:a16="http://schemas.microsoft.com/office/drawing/2014/main" id="{FD54F270-47AA-48AE-9889-179A469C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717"/>
              <a:ext cx="6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Frame 2</a:t>
              </a:r>
            </a:p>
          </p:txBody>
        </p:sp>
        <p:sp>
          <p:nvSpPr>
            <p:cNvPr id="27675" name="Line 20">
              <a:extLst>
                <a:ext uri="{FF2B5EF4-FFF2-40B4-BE49-F238E27FC236}">
                  <a16:creationId xmlns:a16="http://schemas.microsoft.com/office/drawing/2014/main" id="{381643FD-C33D-4FD5-9E55-3690BE4E8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596"/>
              <a:ext cx="352" cy="5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Line 23">
              <a:extLst>
                <a:ext uri="{FF2B5EF4-FFF2-40B4-BE49-F238E27FC236}">
                  <a16:creationId xmlns:a16="http://schemas.microsoft.com/office/drawing/2014/main" id="{99B4B9C8-3C83-4231-8ED0-7825AFD66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1592"/>
              <a:ext cx="49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Line 24">
              <a:extLst>
                <a:ext uri="{FF2B5EF4-FFF2-40B4-BE49-F238E27FC236}">
                  <a16:creationId xmlns:a16="http://schemas.microsoft.com/office/drawing/2014/main" id="{633D0738-5E7B-440A-B8AA-2A15FD1C7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4" y="1936"/>
              <a:ext cx="128" cy="1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4" name="Group 12">
            <a:extLst>
              <a:ext uri="{FF2B5EF4-FFF2-40B4-BE49-F238E27FC236}">
                <a16:creationId xmlns:a16="http://schemas.microsoft.com/office/drawing/2014/main" id="{DB4DCB79-F8E4-4D7C-A2C4-6A0512FC9AF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7E41B2F-639A-4674-A6D2-14A1A2A3D15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B39CD3-0F21-49FF-9D64-61E04FA9D038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">
            <a:extLst>
              <a:ext uri="{FF2B5EF4-FFF2-40B4-BE49-F238E27FC236}">
                <a16:creationId xmlns:a16="http://schemas.microsoft.com/office/drawing/2014/main" id="{0160196B-C94D-4AB5-AA0A-6A40B6E792B8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169863"/>
            <a:ext cx="6257925" cy="4144962"/>
            <a:chOff x="1436688" y="869950"/>
            <a:chExt cx="6257925" cy="4144963"/>
          </a:xfrm>
        </p:grpSpPr>
        <p:sp>
          <p:nvSpPr>
            <p:cNvPr id="833613" name="Rectangle 77">
              <a:extLst>
                <a:ext uri="{FF2B5EF4-FFF2-40B4-BE49-F238E27FC236}">
                  <a16:creationId xmlns:a16="http://schemas.microsoft.com/office/drawing/2014/main" id="{5E7C860A-34A9-45E8-887B-5F96F67A6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243137"/>
              <a:ext cx="4743450" cy="127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15" name="Rectangle 79">
              <a:extLst>
                <a:ext uri="{FF2B5EF4-FFF2-40B4-BE49-F238E27FC236}">
                  <a16:creationId xmlns:a16="http://schemas.microsoft.com/office/drawing/2014/main" id="{CCCF2615-8193-4CC3-A577-DB6A7340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3233738"/>
              <a:ext cx="628650" cy="3905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16" name="Rectangle 80">
              <a:extLst>
                <a:ext uri="{FF2B5EF4-FFF2-40B4-BE49-F238E27FC236}">
                  <a16:creationId xmlns:a16="http://schemas.microsoft.com/office/drawing/2014/main" id="{627AB489-D7B3-4E2D-9CEF-23C9C643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3289301"/>
              <a:ext cx="493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(0,0)</a:t>
              </a:r>
            </a:p>
          </p:txBody>
        </p:sp>
        <p:sp>
          <p:nvSpPr>
            <p:cNvPr id="833617" name="Rectangle 81">
              <a:extLst>
                <a:ext uri="{FF2B5EF4-FFF2-40B4-BE49-F238E27FC236}">
                  <a16:creationId xmlns:a16="http://schemas.microsoft.com/office/drawing/2014/main" id="{0695DC60-CF2A-40BB-8198-1D7DBE10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463" y="3233738"/>
              <a:ext cx="628650" cy="3905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18" name="Rectangle 82">
              <a:extLst>
                <a:ext uri="{FF2B5EF4-FFF2-40B4-BE49-F238E27FC236}">
                  <a16:creationId xmlns:a16="http://schemas.microsoft.com/office/drawing/2014/main" id="{2F03EF5F-4D1D-44E4-857C-A18099E5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313" y="3298826"/>
              <a:ext cx="493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(0,1)</a:t>
              </a:r>
            </a:p>
          </p:txBody>
        </p:sp>
        <p:sp>
          <p:nvSpPr>
            <p:cNvPr id="833619" name="Rectangle 83">
              <a:extLst>
                <a:ext uri="{FF2B5EF4-FFF2-40B4-BE49-F238E27FC236}">
                  <a16:creationId xmlns:a16="http://schemas.microsoft.com/office/drawing/2014/main" id="{15EF42BD-6DD0-48E4-9F12-58E62297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4624388"/>
              <a:ext cx="628650" cy="3905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0" name="Rectangle 84">
              <a:extLst>
                <a:ext uri="{FF2B5EF4-FFF2-40B4-BE49-F238E27FC236}">
                  <a16:creationId xmlns:a16="http://schemas.microsoft.com/office/drawing/2014/main" id="{3500E268-DD98-4C6B-BBA4-5D7390C0B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4679951"/>
              <a:ext cx="493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(1,0)</a:t>
              </a:r>
            </a:p>
          </p:txBody>
        </p:sp>
        <p:sp>
          <p:nvSpPr>
            <p:cNvPr id="833621" name="Rectangle 85">
              <a:extLst>
                <a:ext uri="{FF2B5EF4-FFF2-40B4-BE49-F238E27FC236}">
                  <a16:creationId xmlns:a16="http://schemas.microsoft.com/office/drawing/2014/main" id="{58B8372A-EA0C-4D14-9C46-770F0605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4624388"/>
              <a:ext cx="628650" cy="3905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2" name="Rectangle 86">
              <a:extLst>
                <a:ext uri="{FF2B5EF4-FFF2-40B4-BE49-F238E27FC236}">
                  <a16:creationId xmlns:a16="http://schemas.microsoft.com/office/drawing/2014/main" id="{8CFFEE52-0454-4942-B5E8-54A22442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788" y="4689476"/>
              <a:ext cx="4937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(1,1)</a:t>
              </a:r>
            </a:p>
          </p:txBody>
        </p:sp>
        <p:sp>
          <p:nvSpPr>
            <p:cNvPr id="833623" name="Line 87">
              <a:extLst>
                <a:ext uri="{FF2B5EF4-FFF2-40B4-BE49-F238E27FC236}">
                  <a16:creationId xmlns:a16="http://schemas.microsoft.com/office/drawing/2014/main" id="{C6BE57D4-01BC-4A56-9415-1FB1ACA7A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013" y="3438526"/>
              <a:ext cx="2447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4" name="Line 88">
              <a:extLst>
                <a:ext uri="{FF2B5EF4-FFF2-40B4-BE49-F238E27FC236}">
                  <a16:creationId xmlns:a16="http://schemas.microsoft.com/office/drawing/2014/main" id="{EB2AF3E5-3854-4276-80B5-B02E7E129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3633788"/>
              <a:ext cx="0" cy="981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5" name="Line 89">
              <a:extLst>
                <a:ext uri="{FF2B5EF4-FFF2-40B4-BE49-F238E27FC236}">
                  <a16:creationId xmlns:a16="http://schemas.microsoft.com/office/drawing/2014/main" id="{5CE0FC82-9485-4515-94AC-C28BDA7F0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488" y="4819651"/>
              <a:ext cx="2457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6" name="Line 90">
              <a:extLst>
                <a:ext uri="{FF2B5EF4-FFF2-40B4-BE49-F238E27FC236}">
                  <a16:creationId xmlns:a16="http://schemas.microsoft.com/office/drawing/2014/main" id="{FC2F36FF-BC30-4140-BC00-CB787CC28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875" y="3614738"/>
              <a:ext cx="0" cy="1009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33627" name="Rectangle 91">
              <a:extLst>
                <a:ext uri="{FF2B5EF4-FFF2-40B4-BE49-F238E27FC236}">
                  <a16:creationId xmlns:a16="http://schemas.microsoft.com/office/drawing/2014/main" id="{FFE2BF64-0B51-4FA8-B59F-2B824FC67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3143251"/>
              <a:ext cx="1138237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Global State: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(S</a:t>
              </a:r>
              <a:r>
                <a:rPr lang="en-US" altLang="x-none" sz="1350" baseline="-25000">
                  <a:latin typeface="Arial" charset="0"/>
                </a:rPr>
                <a:t>last</a:t>
              </a:r>
              <a:r>
                <a:rPr lang="en-US" altLang="x-none" sz="1350">
                  <a:latin typeface="Arial" charset="0"/>
                </a:rPr>
                <a:t>, R</a:t>
              </a:r>
              <a:r>
                <a:rPr lang="en-US" altLang="x-none" sz="1350" baseline="-25000">
                  <a:latin typeface="Arial" charset="0"/>
                </a:rPr>
                <a:t>next</a:t>
              </a:r>
              <a:r>
                <a:rPr lang="en-US" altLang="x-none" sz="1350">
                  <a:latin typeface="Arial" charset="0"/>
                </a:rPr>
                <a:t>)</a:t>
              </a:r>
            </a:p>
          </p:txBody>
        </p:sp>
        <p:sp>
          <p:nvSpPr>
            <p:cNvPr id="833628" name="Rectangle 92">
              <a:extLst>
                <a:ext uri="{FF2B5EF4-FFF2-40B4-BE49-F238E27FC236}">
                  <a16:creationId xmlns:a16="http://schemas.microsoft.com/office/drawing/2014/main" id="{A0A397AF-1E2C-491F-91DC-298AE854F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3213101"/>
              <a:ext cx="1512887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Error-free frame 0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arrives at receiver</a:t>
              </a:r>
            </a:p>
          </p:txBody>
        </p:sp>
        <p:sp>
          <p:nvSpPr>
            <p:cNvPr id="833629" name="Rectangle 93">
              <a:extLst>
                <a:ext uri="{FF2B5EF4-FFF2-40B4-BE49-F238E27FC236}">
                  <a16:creationId xmlns:a16="http://schemas.microsoft.com/office/drawing/2014/main" id="{494BED53-38AB-44D3-AC42-3C5A2B95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88" y="3613151"/>
              <a:ext cx="955675" cy="896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ACK for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frame 0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arrives at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transmitter</a:t>
              </a:r>
            </a:p>
          </p:txBody>
        </p:sp>
        <p:sp>
          <p:nvSpPr>
            <p:cNvPr id="833630" name="Rectangle 94">
              <a:extLst>
                <a:ext uri="{FF2B5EF4-FFF2-40B4-BE49-F238E27FC236}">
                  <a16:creationId xmlns:a16="http://schemas.microsoft.com/office/drawing/2014/main" id="{F5F76449-1C8E-48CB-82DD-20DA99877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288" y="3736976"/>
              <a:ext cx="955675" cy="896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ACK for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frame 1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arrives at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transmitter</a:t>
              </a:r>
            </a:p>
          </p:txBody>
        </p:sp>
        <p:sp>
          <p:nvSpPr>
            <p:cNvPr id="833631" name="Rectangle 95">
              <a:extLst>
                <a:ext uri="{FF2B5EF4-FFF2-40B4-BE49-F238E27FC236}">
                  <a16:creationId xmlns:a16="http://schemas.microsoft.com/office/drawing/2014/main" id="{127F72AB-76E5-43D7-A8DE-C5665428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038" y="4318001"/>
              <a:ext cx="1512887" cy="48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Error-free frame 1</a:t>
              </a:r>
            </a:p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arrives at receiver</a:t>
              </a:r>
            </a:p>
          </p:txBody>
        </p:sp>
        <p:grpSp>
          <p:nvGrpSpPr>
            <p:cNvPr id="29717" name="Group 96">
              <a:extLst>
                <a:ext uri="{FF2B5EF4-FFF2-40B4-BE49-F238E27FC236}">
                  <a16:creationId xmlns:a16="http://schemas.microsoft.com/office/drawing/2014/main" id="{AE2A52DD-A54E-46DB-9871-7435A3F34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688" y="869950"/>
              <a:ext cx="6257925" cy="1935163"/>
              <a:chOff x="287" y="418"/>
              <a:chExt cx="5256" cy="1626"/>
            </a:xfrm>
          </p:grpSpPr>
          <p:sp>
            <p:nvSpPr>
              <p:cNvPr id="833633" name="Rectangle 97">
                <a:extLst>
                  <a:ext uri="{FF2B5EF4-FFF2-40B4-BE49-F238E27FC236}">
                    <a16:creationId xmlns:a16="http://schemas.microsoft.com/office/drawing/2014/main" id="{8486AB61-4AE6-46DF-BC0B-407F1970B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1406"/>
                <a:ext cx="1192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4" name="Rectangle 98">
                <a:extLst>
                  <a:ext uri="{FF2B5EF4-FFF2-40B4-BE49-F238E27FC236}">
                    <a16:creationId xmlns:a16="http://schemas.microsoft.com/office/drawing/2014/main" id="{C094E8D1-A743-4C3A-9969-E363DC0E2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" y="1388"/>
                <a:ext cx="909" cy="4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5" name="Rectangle 99">
                <a:extLst>
                  <a:ext uri="{FF2B5EF4-FFF2-40B4-BE49-F238E27FC236}">
                    <a16:creationId xmlns:a16="http://schemas.microsoft.com/office/drawing/2014/main" id="{1290900A-CA50-4468-961D-4D0D692B8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1358"/>
                <a:ext cx="880" cy="49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6" name="Rectangle 100">
                <a:extLst>
                  <a:ext uri="{FF2B5EF4-FFF2-40B4-BE49-F238E27FC236}">
                    <a16:creationId xmlns:a16="http://schemas.microsoft.com/office/drawing/2014/main" id="{3B413FE4-ED4D-4ABF-989A-D062A1422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" y="1580"/>
                <a:ext cx="400" cy="9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1">
                    <a:alpha val="74997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7" name="Rectangle 101">
                <a:extLst>
                  <a:ext uri="{FF2B5EF4-FFF2-40B4-BE49-F238E27FC236}">
                    <a16:creationId xmlns:a16="http://schemas.microsoft.com/office/drawing/2014/main" id="{257CF2C6-4D7E-45B6-993B-7DB4FBFD8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1590"/>
                <a:ext cx="400" cy="9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1">
                    <a:alpha val="74997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8" name="Line 102">
                <a:extLst>
                  <a:ext uri="{FF2B5EF4-FFF2-40B4-BE49-F238E27FC236}">
                    <a16:creationId xmlns:a16="http://schemas.microsoft.com/office/drawing/2014/main" id="{4A60F8F2-11CD-4CB5-BCFF-D8625FB94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1640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39" name="Line 103">
                <a:extLst>
                  <a:ext uri="{FF2B5EF4-FFF2-40B4-BE49-F238E27FC236}">
                    <a16:creationId xmlns:a16="http://schemas.microsoft.com/office/drawing/2014/main" id="{83363E1E-22AB-4F92-89F6-CA73E51A9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1541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40" name="Line 104">
                <a:extLst>
                  <a:ext uri="{FF2B5EF4-FFF2-40B4-BE49-F238E27FC236}">
                    <a16:creationId xmlns:a16="http://schemas.microsoft.com/office/drawing/2014/main" id="{8535988C-09DF-4008-A357-F5764EC55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8" y="1518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41" name="Line 105">
                <a:extLst>
                  <a:ext uri="{FF2B5EF4-FFF2-40B4-BE49-F238E27FC236}">
                    <a16:creationId xmlns:a16="http://schemas.microsoft.com/office/drawing/2014/main" id="{FF63AE4E-E327-41F0-91D8-615642EA2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5" y="1643"/>
                <a:ext cx="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42" name="Line 106">
                <a:extLst>
                  <a:ext uri="{FF2B5EF4-FFF2-40B4-BE49-F238E27FC236}">
                    <a16:creationId xmlns:a16="http://schemas.microsoft.com/office/drawing/2014/main" id="{129CD1C1-CB60-4974-9B92-46F0757D4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8" y="1821"/>
                <a:ext cx="168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29728" name="Group 107">
                <a:extLst>
                  <a:ext uri="{FF2B5EF4-FFF2-40B4-BE49-F238E27FC236}">
                    <a16:creationId xmlns:a16="http://schemas.microsoft.com/office/drawing/2014/main" id="{33C11903-0036-489D-8DC1-743551FD2C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0" y="1852"/>
                <a:ext cx="632" cy="189"/>
                <a:chOff x="2380" y="1852"/>
                <a:chExt cx="632" cy="189"/>
              </a:xfrm>
            </p:grpSpPr>
            <p:sp>
              <p:nvSpPr>
                <p:cNvPr id="833644" name="Rectangle 108">
                  <a:extLst>
                    <a:ext uri="{FF2B5EF4-FFF2-40B4-BE49-F238E27FC236}">
                      <a16:creationId xmlns:a16="http://schemas.microsoft.com/office/drawing/2014/main" id="{CBA9FC29-839C-4D35-8DF8-C9EEA00E97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0" y="1852"/>
                  <a:ext cx="312" cy="18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45" name="Rectangle 109">
                  <a:extLst>
                    <a:ext uri="{FF2B5EF4-FFF2-40B4-BE49-F238E27FC236}">
                      <a16:creationId xmlns:a16="http://schemas.microsoft.com/office/drawing/2014/main" id="{F51FAF3A-E61A-451A-B463-75D86E80D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1852"/>
                  <a:ext cx="312" cy="18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833646" name="Rectangle 110">
                <a:extLst>
                  <a:ext uri="{FF2B5EF4-FFF2-40B4-BE49-F238E27FC236}">
                    <a16:creationId xmlns:a16="http://schemas.microsoft.com/office/drawing/2014/main" id="{77926620-56EA-4595-8BE5-A126090DF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434"/>
                <a:ext cx="9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Transmitter A</a:t>
                </a:r>
              </a:p>
            </p:txBody>
          </p:sp>
          <p:sp>
            <p:nvSpPr>
              <p:cNvPr id="833647" name="Rectangle 111">
                <a:extLst>
                  <a:ext uri="{FF2B5EF4-FFF2-40B4-BE49-F238E27FC236}">
                    <a16:creationId xmlns:a16="http://schemas.microsoft.com/office/drawing/2014/main" id="{EF91E971-92BD-4479-A6E1-AE41FA99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429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Receiver B</a:t>
                </a:r>
              </a:p>
            </p:txBody>
          </p:sp>
          <p:sp>
            <p:nvSpPr>
              <p:cNvPr id="833648" name="Rectangle 112">
                <a:extLst>
                  <a:ext uri="{FF2B5EF4-FFF2-40B4-BE49-F238E27FC236}">
                    <a16:creationId xmlns:a16="http://schemas.microsoft.com/office/drawing/2014/main" id="{98DBB740-569D-4A6A-9E69-208FCF197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1408"/>
                <a:ext cx="808" cy="23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107763" dir="2700000" algn="ctr" rotWithShape="0">
                        <a:schemeClr val="bg1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29732" name="Group 113">
                <a:extLst>
                  <a:ext uri="{FF2B5EF4-FFF2-40B4-BE49-F238E27FC236}">
                    <a16:creationId xmlns:a16="http://schemas.microsoft.com/office/drawing/2014/main" id="{366E89BB-02A5-446E-8700-38A6DD1F6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548"/>
                <a:ext cx="1848" cy="60"/>
                <a:chOff x="364" y="548"/>
                <a:chExt cx="1848" cy="60"/>
              </a:xfrm>
            </p:grpSpPr>
            <p:sp>
              <p:nvSpPr>
                <p:cNvPr id="833650" name="Line 114">
                  <a:extLst>
                    <a:ext uri="{FF2B5EF4-FFF2-40B4-BE49-F238E27FC236}">
                      <a16:creationId xmlns:a16="http://schemas.microsoft.com/office/drawing/2014/main" id="{B286FF82-7B34-42A1-8DDA-318DE931E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" y="606"/>
                  <a:ext cx="18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1" name="Line 115">
                  <a:extLst>
                    <a:ext uri="{FF2B5EF4-FFF2-40B4-BE49-F238E27FC236}">
                      <a16:creationId xmlns:a16="http://schemas.microsoft.com/office/drawing/2014/main" id="{5E62BDC4-7181-4FE0-B537-BAA7100AB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2" name="Line 116">
                  <a:extLst>
                    <a:ext uri="{FF2B5EF4-FFF2-40B4-BE49-F238E27FC236}">
                      <a16:creationId xmlns:a16="http://schemas.microsoft.com/office/drawing/2014/main" id="{73C2CA52-287B-4503-A881-35BAE3642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0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3" name="Line 117">
                  <a:extLst>
                    <a:ext uri="{FF2B5EF4-FFF2-40B4-BE49-F238E27FC236}">
                      <a16:creationId xmlns:a16="http://schemas.microsoft.com/office/drawing/2014/main" id="{0A97B8BF-E55F-420D-8FFE-A81444494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4" name="Line 118">
                  <a:extLst>
                    <a:ext uri="{FF2B5EF4-FFF2-40B4-BE49-F238E27FC236}">
                      <a16:creationId xmlns:a16="http://schemas.microsoft.com/office/drawing/2014/main" id="{EA291B03-E8FC-4FD1-923F-DAD32CFFE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4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5" name="Line 119">
                  <a:extLst>
                    <a:ext uri="{FF2B5EF4-FFF2-40B4-BE49-F238E27FC236}">
                      <a16:creationId xmlns:a16="http://schemas.microsoft.com/office/drawing/2014/main" id="{C5AF6CCD-20E9-4974-8B15-426068FBD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6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6" name="Line 120">
                  <a:extLst>
                    <a:ext uri="{FF2B5EF4-FFF2-40B4-BE49-F238E27FC236}">
                      <a16:creationId xmlns:a16="http://schemas.microsoft.com/office/drawing/2014/main" id="{32CA0D28-E610-4ECB-A892-D824BE352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8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7" name="Line 121">
                  <a:extLst>
                    <a:ext uri="{FF2B5EF4-FFF2-40B4-BE49-F238E27FC236}">
                      <a16:creationId xmlns:a16="http://schemas.microsoft.com/office/drawing/2014/main" id="{16581B96-C327-4709-8ED8-91D0662A4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0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58" name="Line 122">
                  <a:extLst>
                    <a:ext uri="{FF2B5EF4-FFF2-40B4-BE49-F238E27FC236}">
                      <a16:creationId xmlns:a16="http://schemas.microsoft.com/office/drawing/2014/main" id="{DFA9F683-CDFD-4C1A-9E50-73E9CC0FB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2" y="54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29733" name="Group 123">
                <a:extLst>
                  <a:ext uri="{FF2B5EF4-FFF2-40B4-BE49-F238E27FC236}">
                    <a16:creationId xmlns:a16="http://schemas.microsoft.com/office/drawing/2014/main" id="{2FBC7EAD-BAF8-46A2-BB5D-C4FD81FD0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6" y="588"/>
                <a:ext cx="1848" cy="60"/>
                <a:chOff x="3236" y="588"/>
                <a:chExt cx="1848" cy="60"/>
              </a:xfrm>
            </p:grpSpPr>
            <p:sp>
              <p:nvSpPr>
                <p:cNvPr id="833660" name="Line 124">
                  <a:extLst>
                    <a:ext uri="{FF2B5EF4-FFF2-40B4-BE49-F238E27FC236}">
                      <a16:creationId xmlns:a16="http://schemas.microsoft.com/office/drawing/2014/main" id="{99736AEA-6037-4C05-A535-3DD40BC3C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36" y="646"/>
                  <a:ext cx="18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1" name="Line 125">
                  <a:extLst>
                    <a:ext uri="{FF2B5EF4-FFF2-40B4-BE49-F238E27FC236}">
                      <a16:creationId xmlns:a16="http://schemas.microsoft.com/office/drawing/2014/main" id="{9FE2B190-70B7-439F-B33C-D3442FE68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2" name="Line 126">
                  <a:extLst>
                    <a:ext uri="{FF2B5EF4-FFF2-40B4-BE49-F238E27FC236}">
                      <a16:creationId xmlns:a16="http://schemas.microsoft.com/office/drawing/2014/main" id="{7CDDA273-CEA9-43EE-A8C7-B34B78CDA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3" name="Line 127">
                  <a:extLst>
                    <a:ext uri="{FF2B5EF4-FFF2-40B4-BE49-F238E27FC236}">
                      <a16:creationId xmlns:a16="http://schemas.microsoft.com/office/drawing/2014/main" id="{13A97DAC-FEAD-44E0-AF57-17DE09645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4" name="Line 128">
                  <a:extLst>
                    <a:ext uri="{FF2B5EF4-FFF2-40B4-BE49-F238E27FC236}">
                      <a16:creationId xmlns:a16="http://schemas.microsoft.com/office/drawing/2014/main" id="{C4A8A0C3-44E3-491C-8498-843D37071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5" name="Line 129">
                  <a:extLst>
                    <a:ext uri="{FF2B5EF4-FFF2-40B4-BE49-F238E27FC236}">
                      <a16:creationId xmlns:a16="http://schemas.microsoft.com/office/drawing/2014/main" id="{2BE64B3B-5EC3-4053-B5AB-69F2E2350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6" name="Line 130">
                  <a:extLst>
                    <a:ext uri="{FF2B5EF4-FFF2-40B4-BE49-F238E27FC236}">
                      <a16:creationId xmlns:a16="http://schemas.microsoft.com/office/drawing/2014/main" id="{084EA8A3-AB6A-4475-B365-961A848BF4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7" name="Line 131">
                  <a:extLst>
                    <a:ext uri="{FF2B5EF4-FFF2-40B4-BE49-F238E27FC236}">
                      <a16:creationId xmlns:a16="http://schemas.microsoft.com/office/drawing/2014/main" id="{CF74C7FE-DB52-4C11-9D78-D06E24AE6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68" name="Line 132">
                  <a:extLst>
                    <a:ext uri="{FF2B5EF4-FFF2-40B4-BE49-F238E27FC236}">
                      <a16:creationId xmlns:a16="http://schemas.microsoft.com/office/drawing/2014/main" id="{C196DD16-851F-4B35-879C-D5D037851F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585"/>
                  <a:ext cx="0" cy="5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833669" name="Line 133">
                <a:extLst>
                  <a:ext uri="{FF2B5EF4-FFF2-40B4-BE49-F238E27FC236}">
                    <a16:creationId xmlns:a16="http://schemas.microsoft.com/office/drawing/2014/main" id="{973A0E66-3C09-4E49-88C5-46AFE2561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4" y="651"/>
                <a:ext cx="8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70" name="Rectangle 134">
                <a:extLst>
                  <a:ext uri="{FF2B5EF4-FFF2-40B4-BE49-F238E27FC236}">
                    <a16:creationId xmlns:a16="http://schemas.microsoft.com/office/drawing/2014/main" id="{8F3667EC-D0D0-413A-AFE3-7DD018DD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874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S</a:t>
                </a:r>
                <a:r>
                  <a:rPr lang="en-US" altLang="x-none" sz="1350" baseline="-25000">
                    <a:latin typeface="Arial" charset="0"/>
                  </a:rPr>
                  <a:t>last</a:t>
                </a:r>
              </a:p>
            </p:txBody>
          </p:sp>
          <p:sp>
            <p:nvSpPr>
              <p:cNvPr id="833671" name="Rectangle 135">
                <a:extLst>
                  <a:ext uri="{FF2B5EF4-FFF2-40B4-BE49-F238E27FC236}">
                    <a16:creationId xmlns:a16="http://schemas.microsoft.com/office/drawing/2014/main" id="{A939410A-B88D-488E-95BB-2584B843D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818"/>
                <a:ext cx="4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R</a:t>
                </a:r>
                <a:r>
                  <a:rPr lang="en-US" altLang="x-none" sz="1350" baseline="-25000">
                    <a:latin typeface="Arial" charset="0"/>
                  </a:rPr>
                  <a:t>next</a:t>
                </a:r>
              </a:p>
            </p:txBody>
          </p:sp>
          <p:sp>
            <p:nvSpPr>
              <p:cNvPr id="833672" name="Line 136">
                <a:extLst>
                  <a:ext uri="{FF2B5EF4-FFF2-40B4-BE49-F238E27FC236}">
                    <a16:creationId xmlns:a16="http://schemas.microsoft.com/office/drawing/2014/main" id="{A9F13CFF-CEB5-4CB3-BDE5-08EBF7E74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675"/>
                <a:ext cx="8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33673" name="Rectangle 137">
                <a:extLst>
                  <a:ext uri="{FF2B5EF4-FFF2-40B4-BE49-F238E27FC236}">
                    <a16:creationId xmlns:a16="http://schemas.microsoft.com/office/drawing/2014/main" id="{044CDE68-AC74-4FE4-B1E6-F2B24CC46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18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4" name="Rectangle 138">
                <a:extLst>
                  <a:ext uri="{FF2B5EF4-FFF2-40B4-BE49-F238E27FC236}">
                    <a16:creationId xmlns:a16="http://schemas.microsoft.com/office/drawing/2014/main" id="{57149BA8-1C31-4108-AAF7-53716EAC3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418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5" name="Rectangle 139">
                <a:extLst>
                  <a:ext uri="{FF2B5EF4-FFF2-40B4-BE49-F238E27FC236}">
                    <a16:creationId xmlns:a16="http://schemas.microsoft.com/office/drawing/2014/main" id="{F56299B2-6F28-4299-89A9-51CC06D97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418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6" name="Rectangle 140">
                <a:extLst>
                  <a:ext uri="{FF2B5EF4-FFF2-40B4-BE49-F238E27FC236}">
                    <a16:creationId xmlns:a16="http://schemas.microsoft.com/office/drawing/2014/main" id="{99F4C693-FEAF-4E05-B361-7B8EBFF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418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7" name="Rectangle 141">
                <a:extLst>
                  <a:ext uri="{FF2B5EF4-FFF2-40B4-BE49-F238E27FC236}">
                    <a16:creationId xmlns:a16="http://schemas.microsoft.com/office/drawing/2014/main" id="{FAAD44C3-0FB9-4A6C-82BC-66AD8B25A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442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8" name="Rectangle 142">
                <a:extLst>
                  <a:ext uri="{FF2B5EF4-FFF2-40B4-BE49-F238E27FC236}">
                    <a16:creationId xmlns:a16="http://schemas.microsoft.com/office/drawing/2014/main" id="{701ECFA1-7B7A-4AF6-A6BC-554487B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" y="442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79" name="Rectangle 143">
                <a:extLst>
                  <a:ext uri="{FF2B5EF4-FFF2-40B4-BE49-F238E27FC236}">
                    <a16:creationId xmlns:a16="http://schemas.microsoft.com/office/drawing/2014/main" id="{8D47B8B0-C21E-4E92-941F-F07CD13FA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442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sp>
            <p:nvSpPr>
              <p:cNvPr id="833680" name="Rectangle 144">
                <a:extLst>
                  <a:ext uri="{FF2B5EF4-FFF2-40B4-BE49-F238E27FC236}">
                    <a16:creationId xmlns:a16="http://schemas.microsoft.com/office/drawing/2014/main" id="{EE4D35B2-1451-41EE-9953-150FA9ED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1" y="442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200">
                    <a:latin typeface="Arial" charset="0"/>
                  </a:rPr>
                  <a:t>0    1</a:t>
                </a:r>
              </a:p>
            </p:txBody>
          </p:sp>
          <p:grpSp>
            <p:nvGrpSpPr>
              <p:cNvPr id="29746" name="Group 145">
                <a:extLst>
                  <a:ext uri="{FF2B5EF4-FFF2-40B4-BE49-F238E27FC236}">
                    <a16:creationId xmlns:a16="http://schemas.microsoft.com/office/drawing/2014/main" id="{61F7E9F3-774F-498F-9D01-9F75DDE75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8" y="868"/>
                <a:ext cx="400" cy="440"/>
                <a:chOff x="1508" y="868"/>
                <a:chExt cx="400" cy="440"/>
              </a:xfrm>
            </p:grpSpPr>
            <p:sp>
              <p:nvSpPr>
                <p:cNvPr id="833682" name="Oval 146">
                  <a:extLst>
                    <a:ext uri="{FF2B5EF4-FFF2-40B4-BE49-F238E27FC236}">
                      <a16:creationId xmlns:a16="http://schemas.microsoft.com/office/drawing/2014/main" id="{A4DFAFC0-8582-442D-9107-12DC6C131F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908"/>
                  <a:ext cx="400" cy="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83" name="Line 147">
                  <a:extLst>
                    <a:ext uri="{FF2B5EF4-FFF2-40B4-BE49-F238E27FC236}">
                      <a16:creationId xmlns:a16="http://schemas.microsoft.com/office/drawing/2014/main" id="{3F312E78-B68C-431B-880A-0B600FEF1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16" y="996"/>
                  <a:ext cx="176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33684" name="Line 148">
                  <a:extLst>
                    <a:ext uri="{FF2B5EF4-FFF2-40B4-BE49-F238E27FC236}">
                      <a16:creationId xmlns:a16="http://schemas.microsoft.com/office/drawing/2014/main" id="{47D43FF5-317E-466E-981B-60A8CD250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2" y="868"/>
                  <a:ext cx="0" cy="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833685" name="Rectangle 149">
                <a:extLst>
                  <a:ext uri="{FF2B5EF4-FFF2-40B4-BE49-F238E27FC236}">
                    <a16:creationId xmlns:a16="http://schemas.microsoft.com/office/drawing/2014/main" id="{A3FC1FB5-0311-43C3-8134-A81FC1BD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066"/>
                <a:ext cx="4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 dirty="0">
                    <a:latin typeface="Arial" charset="0"/>
                  </a:rPr>
                  <a:t>Timer</a:t>
                </a:r>
              </a:p>
            </p:txBody>
          </p:sp>
          <p:sp>
            <p:nvSpPr>
              <p:cNvPr id="833686" name="Rectangle 150">
                <a:extLst>
                  <a:ext uri="{FF2B5EF4-FFF2-40B4-BE49-F238E27FC236}">
                    <a16:creationId xmlns:a16="http://schemas.microsoft.com/office/drawing/2014/main" id="{E485A9D0-E963-48E0-9A2C-D6BCED1C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" y="1813"/>
                <a:ext cx="4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R</a:t>
                </a:r>
                <a:r>
                  <a:rPr lang="en-US" altLang="x-none" sz="1350" baseline="-25000">
                    <a:latin typeface="Arial" charset="0"/>
                  </a:rPr>
                  <a:t>next</a:t>
                </a:r>
              </a:p>
            </p:txBody>
          </p:sp>
          <p:sp>
            <p:nvSpPr>
              <p:cNvPr id="833687" name="Rectangle 151">
                <a:extLst>
                  <a:ext uri="{FF2B5EF4-FFF2-40B4-BE49-F238E27FC236}">
                    <a16:creationId xmlns:a16="http://schemas.microsoft.com/office/drawing/2014/main" id="{4BC8FFE7-6521-4209-BCF3-F670CA10B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5" y="1386"/>
                <a:ext cx="363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S</a:t>
                </a:r>
                <a:r>
                  <a:rPr lang="en-US" altLang="x-none" sz="1350" baseline="-25000">
                    <a:latin typeface="Arial" charset="0"/>
                  </a:rPr>
                  <a:t>last</a:t>
                </a:r>
              </a:p>
            </p:txBody>
          </p:sp>
        </p:grpSp>
      </p:grpSp>
      <p:sp>
        <p:nvSpPr>
          <p:cNvPr id="29698" name="Rectangle 152">
            <a:extLst>
              <a:ext uri="{FF2B5EF4-FFF2-40B4-BE49-F238E27FC236}">
                <a16:creationId xmlns:a16="http://schemas.microsoft.com/office/drawing/2014/main" id="{0BCF50F9-0F75-4924-8E8B-64043615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57988" y="1847850"/>
            <a:ext cx="2062162" cy="1390650"/>
          </a:xfrm>
        </p:spPr>
        <p:txBody>
          <a:bodyPr/>
          <a:lstStyle/>
          <a:p>
            <a:r>
              <a:rPr lang="en-US" altLang="en-US" sz="2000"/>
              <a:t>1-Bit Sequence Numbering Suffices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A6C3A31C-B5BF-421E-A207-2FA6E553D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Stop-and-Wait ARQ</a:t>
            </a:r>
          </a:p>
        </p:txBody>
      </p:sp>
      <p:sp>
        <p:nvSpPr>
          <p:cNvPr id="1089541" name="Rectangle 5">
            <a:extLst>
              <a:ext uri="{FF2B5EF4-FFF2-40B4-BE49-F238E27FC236}">
                <a16:creationId xmlns:a16="http://schemas.microsoft.com/office/drawing/2014/main" id="{5CEEC8B0-2E95-4154-80D7-DDEDAA016C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5850"/>
            <a:ext cx="4038600" cy="3513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425" b="1" dirty="0"/>
              <a:t>Transmitter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425" dirty="0">
                <a:solidFill>
                  <a:schemeClr val="tx2"/>
                </a:solidFill>
              </a:rPr>
              <a:t>Ready state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Await request from higher layer for packet transfer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When request arrives, transmit frame with updated </a:t>
            </a:r>
            <a:r>
              <a:rPr lang="en-US" altLang="x-none" sz="1275" dirty="0" err="1"/>
              <a:t>S</a:t>
            </a:r>
            <a:r>
              <a:rPr lang="en-US" altLang="x-none" sz="1275" baseline="-25000" dirty="0" err="1"/>
              <a:t>last</a:t>
            </a:r>
            <a:r>
              <a:rPr lang="en-US" altLang="x-none" sz="1275" dirty="0"/>
              <a:t> and CRC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Go to Wait State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425" dirty="0">
                <a:solidFill>
                  <a:schemeClr val="tx2"/>
                </a:solidFill>
              </a:rPr>
              <a:t>Wait state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Wait for ACK or timer to expire; block requests from higher layer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If timeout expires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 dirty="0"/>
              <a:t>retransmit frame and reset timer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 dirty="0"/>
              <a:t>If ACK received: 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 dirty="0"/>
              <a:t>If sequence number is incorrect or if errors detected: ignore ACK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 dirty="0"/>
              <a:t>If sequence number is correct (</a:t>
            </a:r>
            <a:r>
              <a:rPr lang="en-US" altLang="x-none" sz="1125" dirty="0" err="1"/>
              <a:t>R</a:t>
            </a:r>
            <a:r>
              <a:rPr lang="en-US" altLang="x-none" sz="1125" baseline="-25000" dirty="0" err="1"/>
              <a:t>next</a:t>
            </a:r>
            <a:r>
              <a:rPr lang="en-US" altLang="x-none" sz="1125" dirty="0"/>
              <a:t> = </a:t>
            </a:r>
            <a:r>
              <a:rPr lang="en-US" altLang="x-none" sz="1125" dirty="0" err="1"/>
              <a:t>S</a:t>
            </a:r>
            <a:r>
              <a:rPr lang="en-US" altLang="x-none" sz="1125" baseline="-25000" dirty="0" err="1"/>
              <a:t>last</a:t>
            </a:r>
            <a:r>
              <a:rPr lang="en-US" altLang="x-none" sz="1125" dirty="0"/>
              <a:t> +1):  accept frame, go to Ready state</a:t>
            </a:r>
          </a:p>
        </p:txBody>
      </p:sp>
      <p:sp>
        <p:nvSpPr>
          <p:cNvPr id="1089542" name="Rectangle 6">
            <a:extLst>
              <a:ext uri="{FF2B5EF4-FFF2-40B4-BE49-F238E27FC236}">
                <a16:creationId xmlns:a16="http://schemas.microsoft.com/office/drawing/2014/main" id="{87FE090A-D029-4625-B428-2609C528F4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85850"/>
            <a:ext cx="4038600" cy="3513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425" b="1"/>
              <a:t>Receiver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x-none" sz="1425">
                <a:solidFill>
                  <a:schemeClr val="tx2"/>
                </a:solidFill>
              </a:rPr>
              <a:t>Always in Ready State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/>
              <a:t>Wait for arrival of new frame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/>
              <a:t>When frame arrives, check for errors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/>
              <a:t>If no errors detected and sequence number is correct (S</a:t>
            </a:r>
            <a:r>
              <a:rPr lang="en-US" altLang="x-none" sz="1275" baseline="-25000"/>
              <a:t>last</a:t>
            </a:r>
            <a:r>
              <a:rPr lang="en-US" altLang="x-none" sz="1275"/>
              <a:t>=R</a:t>
            </a:r>
            <a:r>
              <a:rPr lang="en-US" altLang="x-none" sz="1275" baseline="-25000"/>
              <a:t>next</a:t>
            </a:r>
            <a:r>
              <a:rPr lang="en-US" altLang="x-none" sz="1275"/>
              <a:t>), then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accept frame,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update R</a:t>
            </a:r>
            <a:r>
              <a:rPr lang="en-US" altLang="x-none" sz="1125" baseline="-25000"/>
              <a:t>next</a:t>
            </a:r>
            <a:r>
              <a:rPr lang="en-US" altLang="x-none" sz="1125"/>
              <a:t>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send ACK frame with R</a:t>
            </a:r>
            <a:r>
              <a:rPr lang="en-US" altLang="x-none" sz="1125" baseline="-25000"/>
              <a:t>next</a:t>
            </a:r>
            <a:r>
              <a:rPr lang="en-US" altLang="x-none" sz="1125"/>
              <a:t>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deliver packet to higher layer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/>
              <a:t>If no errors detected and wrong sequence number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discard frame 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send ACK frame with R</a:t>
            </a:r>
            <a:r>
              <a:rPr lang="en-US" altLang="x-none" sz="1125" baseline="-25000"/>
              <a:t>next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275"/>
              <a:t>If errors detected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l"/>
              <a:defRPr/>
            </a:pPr>
            <a:r>
              <a:rPr lang="en-US" altLang="x-none" sz="1125"/>
              <a:t>discard frame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x-none" sz="127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3C929D1-444A-41BD-B9C8-B7A42F326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6549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Summary: Applications </a:t>
            </a:r>
            <a:r>
              <a:rPr lang="en-US" altLang="x-none" sz="2625" dirty="0"/>
              <a:t>of Stop-and-Wait ARQ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B5882337-A251-49B8-9DB1-A53EB16A7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/>
              <a:t>IBM </a:t>
            </a:r>
            <a:r>
              <a:rPr lang="en-US" altLang="en-US" i="1"/>
              <a:t>Binary Synchronous Communications protocol</a:t>
            </a:r>
            <a:r>
              <a:rPr lang="en-US" altLang="en-US"/>
              <a:t> (Bisync):  character-oriented data link control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i="1"/>
              <a:t>Xmodem</a:t>
            </a:r>
            <a:r>
              <a:rPr lang="en-US" altLang="en-US"/>
              <a:t>:  modem file transfer protocol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i="1"/>
              <a:t>Trivial File Transfer Protocol</a:t>
            </a:r>
            <a:r>
              <a:rPr lang="en-US" altLang="en-US"/>
              <a:t> (RFC 1350):  simple protocol for file transfer over UDP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9FEAEE-C984-4D9C-9D2B-804D26B3F0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02.01.03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7410" name="Picture 6">
            <a:extLst>
              <a:ext uri="{FF2B5EF4-FFF2-40B4-BE49-F238E27FC236}">
                <a16:creationId xmlns:a16="http://schemas.microsoft.com/office/drawing/2014/main" id="{6DE1770B-9D60-4208-A205-0DF6D25B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>
            <a:extLst>
              <a:ext uri="{FF2B5EF4-FFF2-40B4-BE49-F238E27FC236}">
                <a16:creationId xmlns:a16="http://schemas.microsoft.com/office/drawing/2014/main" id="{C0D6FC2B-CE59-4774-9766-2D2D6B7A9F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S&amp;W Performance, and Go-back-N ARQ 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0">
            <a:extLst>
              <a:ext uri="{FF2B5EF4-FFF2-40B4-BE49-F238E27FC236}">
                <a16:creationId xmlns:a16="http://schemas.microsoft.com/office/drawing/2014/main" id="{96113645-8781-4756-A6E3-99BAF7B67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9550" y="92075"/>
            <a:ext cx="39814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Peer-to-Peer Protocols</a:t>
            </a:r>
          </a:p>
        </p:txBody>
      </p:sp>
      <p:sp>
        <p:nvSpPr>
          <p:cNvPr id="21506" name="Rectangle 66">
            <a:extLst>
              <a:ext uri="{FF2B5EF4-FFF2-40B4-BE49-F238E27FC236}">
                <a16:creationId xmlns:a16="http://schemas.microsoft.com/office/drawing/2014/main" id="{336F4A4F-F1A7-4C2B-90D3-AF3297EB6E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94288" y="1085850"/>
            <a:ext cx="2563812" cy="1062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i="1"/>
              <a:t>Peer-to-Peer processes</a:t>
            </a:r>
            <a:r>
              <a:rPr lang="en-US" altLang="en-US" sz="1800"/>
              <a:t> execute layer-n protocol to provide service to layer-(n+1)</a:t>
            </a:r>
          </a:p>
        </p:txBody>
      </p:sp>
      <p:sp>
        <p:nvSpPr>
          <p:cNvPr id="25604" name="Rectangle 67">
            <a:extLst>
              <a:ext uri="{FF2B5EF4-FFF2-40B4-BE49-F238E27FC236}">
                <a16:creationId xmlns:a16="http://schemas.microsoft.com/office/drawing/2014/main" id="{2EDB49C7-96F0-48DE-AE56-3871408D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2386013"/>
            <a:ext cx="2565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sp>
        <p:nvSpPr>
          <p:cNvPr id="25605" name="Rectangle 68">
            <a:extLst>
              <a:ext uri="{FF2B5EF4-FFF2-40B4-BE49-F238E27FC236}">
                <a16:creationId xmlns:a16="http://schemas.microsoft.com/office/drawing/2014/main" id="{680BB3A7-722E-4556-AD1D-64C98981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686175"/>
            <a:ext cx="25638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sp>
        <p:nvSpPr>
          <p:cNvPr id="21509" name="Rectangle 69">
            <a:extLst>
              <a:ext uri="{FF2B5EF4-FFF2-40B4-BE49-F238E27FC236}">
                <a16:creationId xmlns:a16="http://schemas.microsoft.com/office/drawing/2014/main" id="{1ABB6F07-766C-4A6D-8D83-754A0B27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2614613"/>
            <a:ext cx="256381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Layer-(n+1) peer calls layer-n and passes Service Data Units (SDUs) for transfer</a:t>
            </a:r>
          </a:p>
        </p:txBody>
      </p:sp>
      <p:grpSp>
        <p:nvGrpSpPr>
          <p:cNvPr id="21510" name="Group 1">
            <a:extLst>
              <a:ext uri="{FF2B5EF4-FFF2-40B4-BE49-F238E27FC236}">
                <a16:creationId xmlns:a16="http://schemas.microsoft.com/office/drawing/2014/main" id="{CC5ADF35-4AB5-441D-882C-F689C72143C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4663"/>
            <a:ext cx="3851275" cy="4151312"/>
            <a:chOff x="1143000" y="885413"/>
            <a:chExt cx="3851275" cy="4150915"/>
          </a:xfrm>
        </p:grpSpPr>
        <p:grpSp>
          <p:nvGrpSpPr>
            <p:cNvPr id="21511" name="Group 64">
              <a:extLst>
                <a:ext uri="{FF2B5EF4-FFF2-40B4-BE49-F238E27FC236}">
                  <a16:creationId xmlns:a16="http://schemas.microsoft.com/office/drawing/2014/main" id="{86D7CDBA-A9AF-4088-BFAF-45A15092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150" y="885413"/>
              <a:ext cx="3778250" cy="4150915"/>
              <a:chOff x="48" y="776"/>
              <a:chExt cx="3173" cy="3487"/>
            </a:xfrm>
          </p:grpSpPr>
          <p:grpSp>
            <p:nvGrpSpPr>
              <p:cNvPr id="21514" name="Group 63">
                <a:extLst>
                  <a:ext uri="{FF2B5EF4-FFF2-40B4-BE49-F238E27FC236}">
                    <a16:creationId xmlns:a16="http://schemas.microsoft.com/office/drawing/2014/main" id="{7C1AC43A-4144-4758-89AD-1E62286BDE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105"/>
                <a:ext cx="3173" cy="2756"/>
                <a:chOff x="-15" y="1111"/>
                <a:chExt cx="5765" cy="2756"/>
              </a:xfrm>
            </p:grpSpPr>
            <p:sp>
              <p:nvSpPr>
                <p:cNvPr id="21570" name="Rectangle 3">
                  <a:extLst>
                    <a:ext uri="{FF2B5EF4-FFF2-40B4-BE49-F238E27FC236}">
                      <a16:creationId xmlns:a16="http://schemas.microsoft.com/office/drawing/2014/main" id="{65488686-20EB-416C-9B64-ADB2EEDBC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" y="2948"/>
                  <a:ext cx="5760" cy="91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670" name="Rectangle 20">
                  <a:extLst>
                    <a:ext uri="{FF2B5EF4-FFF2-40B4-BE49-F238E27FC236}">
                      <a16:creationId xmlns:a16="http://schemas.microsoft.com/office/drawing/2014/main" id="{DA547D4A-0931-4B61-B0C4-1CF768E2F0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" y="2030"/>
                  <a:ext cx="5760" cy="920"/>
                </a:xfrm>
                <a:prstGeom prst="rect">
                  <a:avLst/>
                </a:prstGeom>
                <a:solidFill>
                  <a:srgbClr val="B1CC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300">
                    <a:solidFill>
                      <a:srgbClr val="B1CCCB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1572" name="Rectangle 37">
                  <a:extLst>
                    <a:ext uri="{FF2B5EF4-FFF2-40B4-BE49-F238E27FC236}">
                      <a16:creationId xmlns:a16="http://schemas.microsoft.com/office/drawing/2014/main" id="{838062F9-3E0E-4EA8-A2F8-21FC277E3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" y="1111"/>
                  <a:ext cx="5760" cy="92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1515" name="Rectangle 4">
                <a:extLst>
                  <a:ext uri="{FF2B5EF4-FFF2-40B4-BE49-F238E27FC236}">
                    <a16:creationId xmlns:a16="http://schemas.microsoft.com/office/drawing/2014/main" id="{651A54DC-E549-4D1C-96C5-232DD2E4E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3230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16" name="Rectangle 5">
                <a:extLst>
                  <a:ext uri="{FF2B5EF4-FFF2-40B4-BE49-F238E27FC236}">
                    <a16:creationId xmlns:a16="http://schemas.microsoft.com/office/drawing/2014/main" id="{6E87120D-FEC7-4C2E-A211-D36271047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3237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17" name="Line 8">
                <a:extLst>
                  <a:ext uri="{FF2B5EF4-FFF2-40B4-BE49-F238E27FC236}">
                    <a16:creationId xmlns:a16="http://schemas.microsoft.com/office/drawing/2014/main" id="{D6609DB4-58E0-4A7E-97BA-C1B7E2C58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0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Line 9">
                <a:extLst>
                  <a:ext uri="{FF2B5EF4-FFF2-40B4-BE49-F238E27FC236}">
                    <a16:creationId xmlns:a16="http://schemas.microsoft.com/office/drawing/2014/main" id="{E4C91C2E-6E32-44CD-8DA4-5B9A1E89D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0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Line 10">
                <a:extLst>
                  <a:ext uri="{FF2B5EF4-FFF2-40B4-BE49-F238E27FC236}">
                    <a16:creationId xmlns:a16="http://schemas.microsoft.com/office/drawing/2014/main" id="{C7AFD3D6-940C-4CD9-A7D9-631FD38F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2998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Line 11">
                <a:extLst>
                  <a:ext uri="{FF2B5EF4-FFF2-40B4-BE49-F238E27FC236}">
                    <a16:creationId xmlns:a16="http://schemas.microsoft.com/office/drawing/2014/main" id="{00481339-322A-4CBB-B03C-7FC81D12D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2996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Rectangle 12">
                <a:extLst>
                  <a:ext uri="{FF2B5EF4-FFF2-40B4-BE49-F238E27FC236}">
                    <a16:creationId xmlns:a16="http://schemas.microsoft.com/office/drawing/2014/main" id="{960E26C8-9E2C-4972-937E-7CA8845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" y="328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1522" name="Rectangle 13">
                <a:extLst>
                  <a:ext uri="{FF2B5EF4-FFF2-40B4-BE49-F238E27FC236}">
                    <a16:creationId xmlns:a16="http://schemas.microsoft.com/office/drawing/2014/main" id="{796460A8-CE98-488B-A3A0-7620CBD29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329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1523" name="Rectangle 14">
                <a:extLst>
                  <a:ext uri="{FF2B5EF4-FFF2-40B4-BE49-F238E27FC236}">
                    <a16:creationId xmlns:a16="http://schemas.microsoft.com/office/drawing/2014/main" id="{11B65C01-38F9-4C50-B424-B2EADEC09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833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24" name="Line 15">
                <a:extLst>
                  <a:ext uri="{FF2B5EF4-FFF2-40B4-BE49-F238E27FC236}">
                    <a16:creationId xmlns:a16="http://schemas.microsoft.com/office/drawing/2014/main" id="{01E5E1C8-F021-4242-B206-9DD68899A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" y="361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16">
                <a:extLst>
                  <a:ext uri="{FF2B5EF4-FFF2-40B4-BE49-F238E27FC236}">
                    <a16:creationId xmlns:a16="http://schemas.microsoft.com/office/drawing/2014/main" id="{3BCD7B54-FF25-4456-8169-72CE3C187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Rectangle 17">
                <a:extLst>
                  <a:ext uri="{FF2B5EF4-FFF2-40B4-BE49-F238E27FC236}">
                    <a16:creationId xmlns:a16="http://schemas.microsoft.com/office/drawing/2014/main" id="{006F92AF-9EE6-4834-9108-BCB298A26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836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27" name="Line 18">
                <a:extLst>
                  <a:ext uri="{FF2B5EF4-FFF2-40B4-BE49-F238E27FC236}">
                    <a16:creationId xmlns:a16="http://schemas.microsoft.com/office/drawing/2014/main" id="{CB5FB651-5FFC-4931-BE00-01687B533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19">
                <a:extLst>
                  <a:ext uri="{FF2B5EF4-FFF2-40B4-BE49-F238E27FC236}">
                    <a16:creationId xmlns:a16="http://schemas.microsoft.com/office/drawing/2014/main" id="{FF813D60-D198-4FD4-9E2F-6746C8B92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361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Rectangle 21">
                <a:extLst>
                  <a:ext uri="{FF2B5EF4-FFF2-40B4-BE49-F238E27FC236}">
                    <a16:creationId xmlns:a16="http://schemas.microsoft.com/office/drawing/2014/main" id="{D98A8559-1EF1-47E9-8DE2-7BAF72619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" y="2311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30" name="Rectangle 22">
                <a:extLst>
                  <a:ext uri="{FF2B5EF4-FFF2-40B4-BE49-F238E27FC236}">
                    <a16:creationId xmlns:a16="http://schemas.microsoft.com/office/drawing/2014/main" id="{36F36814-DD94-426A-BF94-DB92AA10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2319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31" name="Line 25">
                <a:extLst>
                  <a:ext uri="{FF2B5EF4-FFF2-40B4-BE49-F238E27FC236}">
                    <a16:creationId xmlns:a16="http://schemas.microsoft.com/office/drawing/2014/main" id="{AE053C13-3C99-4FBC-9CFA-3EA90162F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2083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26">
                <a:extLst>
                  <a:ext uri="{FF2B5EF4-FFF2-40B4-BE49-F238E27FC236}">
                    <a16:creationId xmlns:a16="http://schemas.microsoft.com/office/drawing/2014/main" id="{3E17ADF6-D194-4F96-BEFC-37CBD7A12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208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27">
                <a:extLst>
                  <a:ext uri="{FF2B5EF4-FFF2-40B4-BE49-F238E27FC236}">
                    <a16:creationId xmlns:a16="http://schemas.microsoft.com/office/drawing/2014/main" id="{6F96AA6A-0F6A-410F-AAB4-6CFCEA816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079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28">
                <a:extLst>
                  <a:ext uri="{FF2B5EF4-FFF2-40B4-BE49-F238E27FC236}">
                    <a16:creationId xmlns:a16="http://schemas.microsoft.com/office/drawing/2014/main" id="{09B1B26D-2AEC-4357-9EDA-A7C22EF0A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5" y="2078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Rectangle 29">
                <a:extLst>
                  <a:ext uri="{FF2B5EF4-FFF2-40B4-BE49-F238E27FC236}">
                    <a16:creationId xmlns:a16="http://schemas.microsoft.com/office/drawing/2014/main" id="{F3FC182F-2A01-4DF4-81FE-B9A42397A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2375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36" name="Rectangle 30">
                <a:extLst>
                  <a:ext uri="{FF2B5EF4-FFF2-40B4-BE49-F238E27FC236}">
                    <a16:creationId xmlns:a16="http://schemas.microsoft.com/office/drawing/2014/main" id="{99FC7B2D-7F68-4081-86DE-FDA7B446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363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</a:p>
            </p:txBody>
          </p:sp>
          <p:sp>
            <p:nvSpPr>
              <p:cNvPr id="21537" name="Rectangle 31">
                <a:extLst>
                  <a:ext uri="{FF2B5EF4-FFF2-40B4-BE49-F238E27FC236}">
                    <a16:creationId xmlns:a16="http://schemas.microsoft.com/office/drawing/2014/main" id="{AF0E44AE-C14B-45BF-AFD5-7E2021DC6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" y="2914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38" name="Line 32">
                <a:extLst>
                  <a:ext uri="{FF2B5EF4-FFF2-40B4-BE49-F238E27FC236}">
                    <a16:creationId xmlns:a16="http://schemas.microsoft.com/office/drawing/2014/main" id="{79B2598B-5156-4B5E-869E-C8CAE263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269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33">
                <a:extLst>
                  <a:ext uri="{FF2B5EF4-FFF2-40B4-BE49-F238E27FC236}">
                    <a16:creationId xmlns:a16="http://schemas.microsoft.com/office/drawing/2014/main" id="{27157480-EB92-4C57-9C2D-19242C48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34">
                <a:extLst>
                  <a:ext uri="{FF2B5EF4-FFF2-40B4-BE49-F238E27FC236}">
                    <a16:creationId xmlns:a16="http://schemas.microsoft.com/office/drawing/2014/main" id="{22891410-0389-4513-97DD-BFBB26A17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917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41" name="Line 35">
                <a:extLst>
                  <a:ext uri="{FF2B5EF4-FFF2-40B4-BE49-F238E27FC236}">
                    <a16:creationId xmlns:a16="http://schemas.microsoft.com/office/drawing/2014/main" id="{495110A3-7040-4E9B-8F99-0FBFEA9D8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Line 36">
                <a:extLst>
                  <a:ext uri="{FF2B5EF4-FFF2-40B4-BE49-F238E27FC236}">
                    <a16:creationId xmlns:a16="http://schemas.microsoft.com/office/drawing/2014/main" id="{BDB382EB-D32A-4994-A2A3-CC64ADCC0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6" y="2692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38">
                <a:extLst>
                  <a:ext uri="{FF2B5EF4-FFF2-40B4-BE49-F238E27FC236}">
                    <a16:creationId xmlns:a16="http://schemas.microsoft.com/office/drawing/2014/main" id="{0F7A8D57-D8C6-409A-BD9A-3FDA5DC1C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" y="1356"/>
                <a:ext cx="1161" cy="409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44" name="Rectangle 39">
                <a:extLst>
                  <a:ext uri="{FF2B5EF4-FFF2-40B4-BE49-F238E27FC236}">
                    <a16:creationId xmlns:a16="http://schemas.microsoft.com/office/drawing/2014/main" id="{1C27085C-4F75-4F20-8851-703510A85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4" y="1421"/>
                <a:ext cx="1174" cy="351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1545" name="Group 61">
                <a:extLst>
                  <a:ext uri="{FF2B5EF4-FFF2-40B4-BE49-F238E27FC236}">
                    <a16:creationId xmlns:a16="http://schemas.microsoft.com/office/drawing/2014/main" id="{6AB85009-7C30-45C1-AAFD-51E3205E8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9" y="1497"/>
                <a:ext cx="618" cy="2011"/>
                <a:chOff x="1948" y="1497"/>
                <a:chExt cx="1828" cy="2011"/>
              </a:xfrm>
            </p:grpSpPr>
            <p:sp>
              <p:nvSpPr>
                <p:cNvPr id="21564" name="Line 6">
                  <a:extLst>
                    <a:ext uri="{FF2B5EF4-FFF2-40B4-BE49-F238E27FC236}">
                      <a16:creationId xmlns:a16="http://schemas.microsoft.com/office/drawing/2014/main" id="{852F299D-6D92-4678-B3A1-17AFC375D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7" y="3335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5" name="Line 7">
                  <a:extLst>
                    <a:ext uri="{FF2B5EF4-FFF2-40B4-BE49-F238E27FC236}">
                      <a16:creationId xmlns:a16="http://schemas.microsoft.com/office/drawing/2014/main" id="{5B76C57B-D0A9-444C-8F7A-97571FD4A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0" y="3508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6" name="Line 23">
                  <a:extLst>
                    <a:ext uri="{FF2B5EF4-FFF2-40B4-BE49-F238E27FC236}">
                      <a16:creationId xmlns:a16="http://schemas.microsoft.com/office/drawing/2014/main" id="{AC2A71EB-BDC0-4837-B6C1-D19DDE65A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5" y="2416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7" name="Line 24">
                  <a:extLst>
                    <a:ext uri="{FF2B5EF4-FFF2-40B4-BE49-F238E27FC236}">
                      <a16:creationId xmlns:a16="http://schemas.microsoft.com/office/drawing/2014/main" id="{5B8081C6-13B1-4791-A5BA-BC5270567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8" y="2589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8" name="Line 40">
                  <a:extLst>
                    <a:ext uri="{FF2B5EF4-FFF2-40B4-BE49-F238E27FC236}">
                      <a16:creationId xmlns:a16="http://schemas.microsoft.com/office/drawing/2014/main" id="{0C9CD906-81B5-4287-8BDE-16AC10DCC5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1497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9" name="Line 41">
                  <a:extLst>
                    <a:ext uri="{FF2B5EF4-FFF2-40B4-BE49-F238E27FC236}">
                      <a16:creationId xmlns:a16="http://schemas.microsoft.com/office/drawing/2014/main" id="{0BC2AE01-E9CD-4616-A852-D4B4DA55E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3" y="1671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46" name="Line 42">
                <a:extLst>
                  <a:ext uri="{FF2B5EF4-FFF2-40B4-BE49-F238E27FC236}">
                    <a16:creationId xmlns:a16="http://schemas.microsoft.com/office/drawing/2014/main" id="{79AB91C2-AFED-4510-A93F-202350180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116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Line 43">
                <a:extLst>
                  <a:ext uri="{FF2B5EF4-FFF2-40B4-BE49-F238E27FC236}">
                    <a16:creationId xmlns:a16="http://schemas.microsoft.com/office/drawing/2014/main" id="{5A36D2D1-DC1B-45B4-91DD-720EA017C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1164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Line 44">
                <a:extLst>
                  <a:ext uri="{FF2B5EF4-FFF2-40B4-BE49-F238E27FC236}">
                    <a16:creationId xmlns:a16="http://schemas.microsoft.com/office/drawing/2014/main" id="{6FAEA099-7346-43D7-88BC-B5718EC2B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116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45">
                <a:extLst>
                  <a:ext uri="{FF2B5EF4-FFF2-40B4-BE49-F238E27FC236}">
                    <a16:creationId xmlns:a16="http://schemas.microsoft.com/office/drawing/2014/main" id="{E2385E3A-222C-42A5-ADDE-CF4299750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9" y="116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Rectangle 46">
                <a:extLst>
                  <a:ext uri="{FF2B5EF4-FFF2-40B4-BE49-F238E27FC236}">
                    <a16:creationId xmlns:a16="http://schemas.microsoft.com/office/drawing/2014/main" id="{15F6363B-1A0F-475C-9A69-360538B5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1465"/>
                <a:ext cx="742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  <a:endParaRPr lang="en-US" altLang="en-US" sz="9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51" name="Rectangle 47">
                <a:extLst>
                  <a:ext uri="{FF2B5EF4-FFF2-40B4-BE49-F238E27FC236}">
                    <a16:creationId xmlns:a16="http://schemas.microsoft.com/office/drawing/2014/main" id="{5DC957C0-E85D-4B7F-BB62-5A0E31F1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" y="1475"/>
                <a:ext cx="741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</a:p>
            </p:txBody>
          </p:sp>
          <p:sp>
            <p:nvSpPr>
              <p:cNvPr id="21552" name="Rectangle 48">
                <a:extLst>
                  <a:ext uri="{FF2B5EF4-FFF2-40B4-BE49-F238E27FC236}">
                    <a16:creationId xmlns:a16="http://schemas.microsoft.com/office/drawing/2014/main" id="{AF49D888-938D-42D6-A184-ACDB489B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995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53" name="Line 49">
                <a:extLst>
                  <a:ext uri="{FF2B5EF4-FFF2-40B4-BE49-F238E27FC236}">
                    <a16:creationId xmlns:a16="http://schemas.microsoft.com/office/drawing/2014/main" id="{59A04DA4-008D-4D0A-BAD5-309B6727D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5" y="1775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Line 50">
                <a:extLst>
                  <a:ext uri="{FF2B5EF4-FFF2-40B4-BE49-F238E27FC236}">
                    <a16:creationId xmlns:a16="http://schemas.microsoft.com/office/drawing/2014/main" id="{0193C098-B7A0-4D13-A5A8-25A6DF80D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51">
                <a:extLst>
                  <a:ext uri="{FF2B5EF4-FFF2-40B4-BE49-F238E27FC236}">
                    <a16:creationId xmlns:a16="http://schemas.microsoft.com/office/drawing/2014/main" id="{7C6F0C34-F9C5-4EB8-8A7F-CCBEE427D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999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56" name="Line 52">
                <a:extLst>
                  <a:ext uri="{FF2B5EF4-FFF2-40B4-BE49-F238E27FC236}">
                    <a16:creationId xmlns:a16="http://schemas.microsoft.com/office/drawing/2014/main" id="{B3281BFF-B766-467B-9DEE-8DD38CC4A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Line 53">
                <a:extLst>
                  <a:ext uri="{FF2B5EF4-FFF2-40B4-BE49-F238E27FC236}">
                    <a16:creationId xmlns:a16="http://schemas.microsoft.com/office/drawing/2014/main" id="{8DBC0378-ACCB-4119-8EB9-231411FD2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177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54">
                <a:extLst>
                  <a:ext uri="{FF2B5EF4-FFF2-40B4-BE49-F238E27FC236}">
                    <a16:creationId xmlns:a16="http://schemas.microsoft.com/office/drawing/2014/main" id="{0C4DAD88-782F-4366-9681-A19C2FD79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080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1559" name="Rectangle 55">
                <a:extLst>
                  <a:ext uri="{FF2B5EF4-FFF2-40B4-BE49-F238E27FC236}">
                    <a16:creationId xmlns:a16="http://schemas.microsoft.com/office/drawing/2014/main" id="{F1A61534-C3CE-48C3-AB80-6CB565E43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1083"/>
                <a:ext cx="409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59" name="Text Box 56">
                <a:extLst>
                  <a:ext uri="{FF2B5EF4-FFF2-40B4-BE49-F238E27FC236}">
                    <a16:creationId xmlns:a16="http://schemas.microsoft.com/office/drawing/2014/main" id="{BA032A22-614C-4E65-AE14-20158AC3B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37" y="4050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0" name="Text Box 57">
                <a:extLst>
                  <a:ext uri="{FF2B5EF4-FFF2-40B4-BE49-F238E27FC236}">
                    <a16:creationId xmlns:a16="http://schemas.microsoft.com/office/drawing/2014/main" id="{D2D3D6DA-E601-48CA-930C-2A8510EE2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41" y="852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1" name="Text Box 58">
                <a:extLst>
                  <a:ext uri="{FF2B5EF4-FFF2-40B4-BE49-F238E27FC236}">
                    <a16:creationId xmlns:a16="http://schemas.microsoft.com/office/drawing/2014/main" id="{BCBA7E3A-DBDF-44CF-8481-51EA3AFCA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92" y="863"/>
                <a:ext cx="29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2" name="Text Box 59">
                <a:extLst>
                  <a:ext uri="{FF2B5EF4-FFF2-40B4-BE49-F238E27FC236}">
                    <a16:creationId xmlns:a16="http://schemas.microsoft.com/office/drawing/2014/main" id="{4D3F67D3-DDE7-4A85-9FAC-A3B0ADA7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62" y="4022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</p:grpSp>
        <p:sp>
          <p:nvSpPr>
            <p:cNvPr id="21512" name="Rectangle 75">
              <a:extLst>
                <a:ext uri="{FF2B5EF4-FFF2-40B4-BE49-F238E27FC236}">
                  <a16:creationId xmlns:a16="http://schemas.microsoft.com/office/drawing/2014/main" id="{496A14C5-49CA-46AD-A021-05B0AF17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189940"/>
              <a:ext cx="3851275" cy="110013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74" name="Text Box 72">
              <a:extLst>
                <a:ext uri="{FF2B5EF4-FFF2-40B4-BE49-F238E27FC236}">
                  <a16:creationId xmlns:a16="http://schemas.microsoft.com/office/drawing/2014/main" id="{7C8C558B-89C4-4113-90B8-EEB76AA5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763" y="2187039"/>
              <a:ext cx="731837" cy="35874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725" dirty="0">
                  <a:solidFill>
                    <a:schemeClr val="folHlink"/>
                  </a:solidFill>
                </a:rPr>
                <a:t>SDU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0D61DE83-1258-4AA7-BF16-0303FA0A8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92075"/>
            <a:ext cx="531018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Stop-and-Wait Performance</a:t>
            </a:r>
            <a:endParaRPr lang="en-US" altLang="x-none" sz="2625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9A2B8E6-090A-4120-B9AD-E40EFC76E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95613" y="1085850"/>
            <a:ext cx="5691187" cy="351313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/>
              <a:t>Stop-and-Wait ARQ works well on channels that have low propagation delay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/>
              <a:t>The protocol becomes inefficient when the propagation delay is much greater than the time to transmit a frame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12FFE516-4933-44EE-A93A-153F4D3D5EC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68D94F5-1D16-4CEE-9918-1620A41796C0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9A1A2B-2CBC-4BEE-92FE-BBA7ED2BC09E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>
            <a:extLst>
              <a:ext uri="{FF2B5EF4-FFF2-40B4-BE49-F238E27FC236}">
                <a16:creationId xmlns:a16="http://schemas.microsoft.com/office/drawing/2014/main" id="{9F11253E-0BFD-487F-B23A-CC1283FC7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4340225"/>
            <a:ext cx="5000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1506" name="Rectangle 32">
            <a:extLst>
              <a:ext uri="{FF2B5EF4-FFF2-40B4-BE49-F238E27FC236}">
                <a16:creationId xmlns:a16="http://schemas.microsoft.com/office/drawing/2014/main" id="{68E2D8B3-94E8-44CE-A45B-41F741FAD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Stop-and-Wait ARQ Efficiency</a:t>
            </a:r>
          </a:p>
        </p:txBody>
      </p:sp>
      <p:grpSp>
        <p:nvGrpSpPr>
          <p:cNvPr id="21507" name="Group 38">
            <a:extLst>
              <a:ext uri="{FF2B5EF4-FFF2-40B4-BE49-F238E27FC236}">
                <a16:creationId xmlns:a16="http://schemas.microsoft.com/office/drawing/2014/main" id="{65CA86AF-323B-4AE6-A807-BBB7E3966939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896938"/>
            <a:ext cx="5851525" cy="3282950"/>
            <a:chOff x="413" y="753"/>
            <a:chExt cx="4915" cy="2757"/>
          </a:xfrm>
        </p:grpSpPr>
        <p:sp>
          <p:nvSpPr>
            <p:cNvPr id="21508" name="Rectangle 2">
              <a:extLst>
                <a:ext uri="{FF2B5EF4-FFF2-40B4-BE49-F238E27FC236}">
                  <a16:creationId xmlns:a16="http://schemas.microsoft.com/office/drawing/2014/main" id="{E91B401E-F891-4A44-A9CE-1CB627223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977"/>
              <a:ext cx="3825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64518" name="Rectangle 5">
              <a:extLst>
                <a:ext uri="{FF2B5EF4-FFF2-40B4-BE49-F238E27FC236}">
                  <a16:creationId xmlns:a16="http://schemas.microsoft.com/office/drawing/2014/main" id="{BD1EE12F-CC5C-457E-98B5-DA717C841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637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64519" name="Rectangle 6">
              <a:extLst>
                <a:ext uri="{FF2B5EF4-FFF2-40B4-BE49-F238E27FC236}">
                  <a16:creationId xmlns:a16="http://schemas.microsoft.com/office/drawing/2014/main" id="{781068FC-6A2F-45C1-857A-F8CE0301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311"/>
              <a:ext cx="25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B</a:t>
              </a:r>
            </a:p>
          </p:txBody>
        </p:sp>
        <p:grpSp>
          <p:nvGrpSpPr>
            <p:cNvPr id="21511" name="Group 7">
              <a:extLst>
                <a:ext uri="{FF2B5EF4-FFF2-40B4-BE49-F238E27FC236}">
                  <a16:creationId xmlns:a16="http://schemas.microsoft.com/office/drawing/2014/main" id="{4249FB28-AB7F-455B-8EE0-36DC56289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4" y="1730"/>
              <a:ext cx="4059" cy="818"/>
              <a:chOff x="1175" y="1412"/>
              <a:chExt cx="1904" cy="626"/>
            </a:xfrm>
          </p:grpSpPr>
          <p:sp>
            <p:nvSpPr>
              <p:cNvPr id="21528" name="Line 8">
                <a:extLst>
                  <a:ext uri="{FF2B5EF4-FFF2-40B4-BE49-F238E27FC236}">
                    <a16:creationId xmlns:a16="http://schemas.microsoft.com/office/drawing/2014/main" id="{F2B67F0E-DA40-472F-B5A0-B0BB2630F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5" y="2027"/>
                <a:ext cx="19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9">
                <a:extLst>
                  <a:ext uri="{FF2B5EF4-FFF2-40B4-BE49-F238E27FC236}">
                    <a16:creationId xmlns:a16="http://schemas.microsoft.com/office/drawing/2014/main" id="{BC9F053B-45F9-479E-996B-7F4F18228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1" y="1412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10">
                <a:extLst>
                  <a:ext uri="{FF2B5EF4-FFF2-40B4-BE49-F238E27FC236}">
                    <a16:creationId xmlns:a16="http://schemas.microsoft.com/office/drawing/2014/main" id="{AAA07BE7-FAD3-4372-BAFE-251D19AFA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5" y="1422"/>
                <a:ext cx="565" cy="6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Line 11">
                <a:extLst>
                  <a:ext uri="{FF2B5EF4-FFF2-40B4-BE49-F238E27FC236}">
                    <a16:creationId xmlns:a16="http://schemas.microsoft.com/office/drawing/2014/main" id="{59B6CC01-5FB9-46FF-9B04-5E374592F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1422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12">
                <a:extLst>
                  <a:ext uri="{FF2B5EF4-FFF2-40B4-BE49-F238E27FC236}">
                    <a16:creationId xmlns:a16="http://schemas.microsoft.com/office/drawing/2014/main" id="{F206A3B8-AF01-4BFC-B656-FCF6A99D9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5" y="1429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13">
                <a:extLst>
                  <a:ext uri="{FF2B5EF4-FFF2-40B4-BE49-F238E27FC236}">
                    <a16:creationId xmlns:a16="http://schemas.microsoft.com/office/drawing/2014/main" id="{C7950C05-B70B-4FD1-A616-915EBB1A9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1427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14">
                <a:extLst>
                  <a:ext uri="{FF2B5EF4-FFF2-40B4-BE49-F238E27FC236}">
                    <a16:creationId xmlns:a16="http://schemas.microsoft.com/office/drawing/2014/main" id="{104C24CE-4A59-4C0B-9CD4-D0BAFE38B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4" y="1425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Line 15">
                <a:extLst>
                  <a:ext uri="{FF2B5EF4-FFF2-40B4-BE49-F238E27FC236}">
                    <a16:creationId xmlns:a16="http://schemas.microsoft.com/office/drawing/2014/main" id="{6307176F-5844-4DC4-B725-EFA317B17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1420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Line 16">
                <a:extLst>
                  <a:ext uri="{FF2B5EF4-FFF2-40B4-BE49-F238E27FC236}">
                    <a16:creationId xmlns:a16="http://schemas.microsoft.com/office/drawing/2014/main" id="{BA5EA9D0-7293-477B-9DF8-7F86D3A7A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8" y="1415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17">
                <a:extLst>
                  <a:ext uri="{FF2B5EF4-FFF2-40B4-BE49-F238E27FC236}">
                    <a16:creationId xmlns:a16="http://schemas.microsoft.com/office/drawing/2014/main" id="{DF56FD84-855F-465A-BF7B-F12B0E440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1413"/>
                <a:ext cx="546" cy="6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18">
                <a:extLst>
                  <a:ext uri="{FF2B5EF4-FFF2-40B4-BE49-F238E27FC236}">
                    <a16:creationId xmlns:a16="http://schemas.microsoft.com/office/drawing/2014/main" id="{0FFF5A77-1FAA-4E0F-8A85-3BB60B1A2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9" y="1425"/>
                <a:ext cx="565" cy="6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19">
                <a:extLst>
                  <a:ext uri="{FF2B5EF4-FFF2-40B4-BE49-F238E27FC236}">
                    <a16:creationId xmlns:a16="http://schemas.microsoft.com/office/drawing/2014/main" id="{B6664690-0027-4400-8EC4-9A7C3AE4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5" y="1415"/>
                <a:ext cx="19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2" name="Line 20">
              <a:extLst>
                <a:ext uri="{FF2B5EF4-FFF2-40B4-BE49-F238E27FC236}">
                  <a16:creationId xmlns:a16="http://schemas.microsoft.com/office/drawing/2014/main" id="{FDD64DEE-7065-4B5C-A7FA-2D1A6C8E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361"/>
              <a:ext cx="1" cy="34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Text Box 21">
              <a:extLst>
                <a:ext uri="{FF2B5EF4-FFF2-40B4-BE49-F238E27FC236}">
                  <a16:creationId xmlns:a16="http://schemas.microsoft.com/office/drawing/2014/main" id="{BD13340F-95DB-4774-83AA-9E582C249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954"/>
              <a:ext cx="118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First frame bit enters channel</a:t>
              </a:r>
            </a:p>
          </p:txBody>
        </p:sp>
        <p:sp>
          <p:nvSpPr>
            <p:cNvPr id="64523" name="Text Box 22">
              <a:extLst>
                <a:ext uri="{FF2B5EF4-FFF2-40B4-BE49-F238E27FC236}">
                  <a16:creationId xmlns:a16="http://schemas.microsoft.com/office/drawing/2014/main" id="{E7D85E23-C88C-461A-8CCB-052FCAFF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753"/>
              <a:ext cx="134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Last frame bit enters channel</a:t>
              </a:r>
            </a:p>
          </p:txBody>
        </p:sp>
        <p:sp>
          <p:nvSpPr>
            <p:cNvPr id="21515" name="Line 23">
              <a:extLst>
                <a:ext uri="{FF2B5EF4-FFF2-40B4-BE49-F238E27FC236}">
                  <a16:creationId xmlns:a16="http://schemas.microsoft.com/office/drawing/2014/main" id="{1D94844A-83B1-404E-AC67-E726CFA78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1157"/>
              <a:ext cx="128" cy="5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AutoShape 24">
              <a:extLst>
                <a:ext uri="{FF2B5EF4-FFF2-40B4-BE49-F238E27FC236}">
                  <a16:creationId xmlns:a16="http://schemas.microsoft.com/office/drawing/2014/main" id="{78F8D0AB-78A8-4494-B96A-C2B58F061E5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41" y="304"/>
              <a:ext cx="147" cy="2576"/>
            </a:xfrm>
            <a:prstGeom prst="leftBrace">
              <a:avLst>
                <a:gd name="adj1" fmla="val 1460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64526" name="Text Box 25">
              <a:extLst>
                <a:ext uri="{FF2B5EF4-FFF2-40B4-BE49-F238E27FC236}">
                  <a16:creationId xmlns:a16="http://schemas.microsoft.com/office/drawing/2014/main" id="{82019D55-C6D1-452A-B9B5-14C775FC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173"/>
              <a:ext cx="218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Channel idle while transmitter waits for ACK</a:t>
              </a:r>
            </a:p>
          </p:txBody>
        </p:sp>
        <p:sp>
          <p:nvSpPr>
            <p:cNvPr id="21518" name="Line 26">
              <a:extLst>
                <a:ext uri="{FF2B5EF4-FFF2-40B4-BE49-F238E27FC236}">
                  <a16:creationId xmlns:a16="http://schemas.microsoft.com/office/drawing/2014/main" id="{798D00EA-0C71-4D8C-872C-8E4740E0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8" y="2551"/>
              <a:ext cx="501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Text Box 27">
              <a:extLst>
                <a:ext uri="{FF2B5EF4-FFF2-40B4-BE49-F238E27FC236}">
                  <a16:creationId xmlns:a16="http://schemas.microsoft.com/office/drawing/2014/main" id="{88EC23C5-2946-4FCE-A753-503C0A3B0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2909"/>
              <a:ext cx="108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Last frame bit arrives at receiver</a:t>
              </a:r>
            </a:p>
          </p:txBody>
        </p:sp>
        <p:sp>
          <p:nvSpPr>
            <p:cNvPr id="21520" name="AutoShape 28">
              <a:extLst>
                <a:ext uri="{FF2B5EF4-FFF2-40B4-BE49-F238E27FC236}">
                  <a16:creationId xmlns:a16="http://schemas.microsoft.com/office/drawing/2014/main" id="{94EC6C13-7258-4213-B1D0-5374A329254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98" y="2452"/>
              <a:ext cx="78" cy="292"/>
            </a:xfrm>
            <a:prstGeom prst="leftBrace">
              <a:avLst>
                <a:gd name="adj1" fmla="val 3119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64530" name="Text Box 29">
              <a:extLst>
                <a:ext uri="{FF2B5EF4-FFF2-40B4-BE49-F238E27FC236}">
                  <a16:creationId xmlns:a16="http://schemas.microsoft.com/office/drawing/2014/main" id="{8E71959A-9833-4D28-8CF7-988E5A122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2703"/>
              <a:ext cx="127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Receiver processes frame and  </a:t>
              </a:r>
            </a:p>
            <a:p>
              <a:pPr>
                <a:defRPr/>
              </a:pPr>
              <a:r>
                <a:rPr lang="en-US" altLang="x-none" sz="1350"/>
                <a:t>prepares ACK</a:t>
              </a:r>
            </a:p>
          </p:txBody>
        </p:sp>
        <p:sp>
          <p:nvSpPr>
            <p:cNvPr id="64531" name="Text Box 30">
              <a:extLst>
                <a:ext uri="{FF2B5EF4-FFF2-40B4-BE49-F238E27FC236}">
                  <a16:creationId xmlns:a16="http://schemas.microsoft.com/office/drawing/2014/main" id="{03533DF1-66AA-449B-B91F-741FC033B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792"/>
              <a:ext cx="836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ACK arrives</a:t>
              </a:r>
            </a:p>
          </p:txBody>
        </p:sp>
        <p:sp>
          <p:nvSpPr>
            <p:cNvPr id="21523" name="Line 31">
              <a:extLst>
                <a:ext uri="{FF2B5EF4-FFF2-40B4-BE49-F238E27FC236}">
                  <a16:creationId xmlns:a16="http://schemas.microsoft.com/office/drawing/2014/main" id="{14D7A263-6651-41B3-92BF-D950D9703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4" y="1286"/>
              <a:ext cx="288" cy="4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33">
              <a:extLst>
                <a:ext uri="{FF2B5EF4-FFF2-40B4-BE49-F238E27FC236}">
                  <a16:creationId xmlns:a16="http://schemas.microsoft.com/office/drawing/2014/main" id="{E32DA6DA-F705-4581-99AA-7115298A2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2" y="2563"/>
              <a:ext cx="1293" cy="28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Text Box 34">
              <a:extLst>
                <a:ext uri="{FF2B5EF4-FFF2-40B4-BE49-F238E27FC236}">
                  <a16:creationId xmlns:a16="http://schemas.microsoft.com/office/drawing/2014/main" id="{C8133F6E-A220-4971-81A0-BB90034E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2753"/>
              <a:ext cx="107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First frame bit arrives at receiver</a:t>
              </a:r>
            </a:p>
          </p:txBody>
        </p:sp>
        <p:sp>
          <p:nvSpPr>
            <p:cNvPr id="21526" name="Text Box 36">
              <a:extLst>
                <a:ext uri="{FF2B5EF4-FFF2-40B4-BE49-F238E27FC236}">
                  <a16:creationId xmlns:a16="http://schemas.microsoft.com/office/drawing/2014/main" id="{8B16E949-487C-4F8F-BEFE-6EBDA0916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" y="1549"/>
              <a:ext cx="2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</a:t>
              </a:r>
            </a:p>
          </p:txBody>
        </p:sp>
        <p:sp>
          <p:nvSpPr>
            <p:cNvPr id="21527" name="Text Box 37">
              <a:extLst>
                <a:ext uri="{FF2B5EF4-FFF2-40B4-BE49-F238E27FC236}">
                  <a16:creationId xmlns:a16="http://schemas.microsoft.com/office/drawing/2014/main" id="{520E910E-7D1C-4AEC-9757-32021E770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2365"/>
              <a:ext cx="2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D8E123D-AB0D-481E-819D-64DFC90A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4300538"/>
            <a:ext cx="50006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pSp>
        <p:nvGrpSpPr>
          <p:cNvPr id="23554" name="Group 40">
            <a:extLst>
              <a:ext uri="{FF2B5EF4-FFF2-40B4-BE49-F238E27FC236}">
                <a16:creationId xmlns:a16="http://schemas.microsoft.com/office/drawing/2014/main" id="{640D73F0-9EAF-4ED3-AD61-30BEA11AFF0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03300"/>
            <a:ext cx="6499225" cy="1897063"/>
            <a:chOff x="192" y="842"/>
            <a:chExt cx="5458" cy="1766"/>
          </a:xfrm>
        </p:grpSpPr>
        <p:sp>
          <p:nvSpPr>
            <p:cNvPr id="23566" name="Rectangle 4">
              <a:extLst>
                <a:ext uri="{FF2B5EF4-FFF2-40B4-BE49-F238E27FC236}">
                  <a16:creationId xmlns:a16="http://schemas.microsoft.com/office/drawing/2014/main" id="{35E18AFC-5C78-4E39-9050-FF9353054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03"/>
              <a:ext cx="4873" cy="34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66574" name="Rectangle 5">
              <a:extLst>
                <a:ext uri="{FF2B5EF4-FFF2-40B4-BE49-F238E27FC236}">
                  <a16:creationId xmlns:a16="http://schemas.microsoft.com/office/drawing/2014/main" id="{1F240FAF-6123-426C-A62F-08600450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137"/>
              <a:ext cx="887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>
                  <a:solidFill>
                    <a:srgbClr val="FF0000"/>
                  </a:solidFill>
                </a:rPr>
                <a:t>    frame</a:t>
              </a:r>
            </a:p>
            <a:p>
              <a:pPr>
                <a:defRPr/>
              </a:pPr>
              <a:r>
                <a:rPr lang="en-US" altLang="x-none" sz="1500" i="1" dirty="0" err="1"/>
                <a:t>t</a:t>
              </a:r>
              <a:r>
                <a:rPr lang="en-US" altLang="x-none" sz="1500" i="1" baseline="-25000" dirty="0" err="1"/>
                <a:t>f</a:t>
              </a:r>
              <a:r>
                <a:rPr lang="en-US" altLang="x-none" sz="1500" i="1" dirty="0"/>
                <a:t> </a:t>
              </a:r>
              <a:r>
                <a:rPr lang="en-US" altLang="x-none" sz="1350" dirty="0"/>
                <a:t>time (</a:t>
              </a:r>
              <a:r>
                <a:rPr lang="en-US" altLang="x-none" sz="1350" dirty="0" err="1"/>
                <a:t>n</a:t>
              </a:r>
              <a:r>
                <a:rPr lang="en-US" altLang="x-none" sz="900" b="1" i="1" dirty="0" err="1"/>
                <a:t>f</a:t>
              </a:r>
              <a:r>
                <a:rPr lang="en-US" altLang="x-none" sz="1350" dirty="0"/>
                <a:t>/</a:t>
              </a:r>
              <a:r>
                <a:rPr lang="en-US" altLang="x-none" sz="1200" dirty="0"/>
                <a:t>R)</a:t>
              </a:r>
            </a:p>
          </p:txBody>
        </p:sp>
        <p:sp>
          <p:nvSpPr>
            <p:cNvPr id="23568" name="Line 6">
              <a:extLst>
                <a:ext uri="{FF2B5EF4-FFF2-40B4-BE49-F238E27FC236}">
                  <a16:creationId xmlns:a16="http://schemas.microsoft.com/office/drawing/2014/main" id="{75B2011D-3E25-470D-AB69-43C1F5303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" y="1176"/>
              <a:ext cx="50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7">
              <a:extLst>
                <a:ext uri="{FF2B5EF4-FFF2-40B4-BE49-F238E27FC236}">
                  <a16:creationId xmlns:a16="http://schemas.microsoft.com/office/drawing/2014/main" id="{D3FE36C6-6361-4D1F-9A61-84A26CFDD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1974"/>
              <a:ext cx="5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8">
              <a:extLst>
                <a:ext uri="{FF2B5EF4-FFF2-40B4-BE49-F238E27FC236}">
                  <a16:creationId xmlns:a16="http://schemas.microsoft.com/office/drawing/2014/main" id="{A8B993BA-C057-46F5-9F3D-AF19A88B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84"/>
              <a:ext cx="2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66578" name="Rectangle 9">
              <a:extLst>
                <a:ext uri="{FF2B5EF4-FFF2-40B4-BE49-F238E27FC236}">
                  <a16:creationId xmlns:a16="http://schemas.microsoft.com/office/drawing/2014/main" id="{9320EF8A-76CA-446F-B2B2-E6B08987A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863"/>
              <a:ext cx="2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23572" name="Line 10">
              <a:extLst>
                <a:ext uri="{FF2B5EF4-FFF2-40B4-BE49-F238E27FC236}">
                  <a16:creationId xmlns:a16="http://schemas.microsoft.com/office/drawing/2014/main" id="{2B1AACD2-8BB0-4743-899C-0C85A2EAA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173"/>
              <a:ext cx="697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11">
              <a:extLst>
                <a:ext uri="{FF2B5EF4-FFF2-40B4-BE49-F238E27FC236}">
                  <a16:creationId xmlns:a16="http://schemas.microsoft.com/office/drawing/2014/main" id="{FF5362AB-1A61-4AA4-8676-704205970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1187"/>
              <a:ext cx="730" cy="7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2">
              <a:extLst>
                <a:ext uri="{FF2B5EF4-FFF2-40B4-BE49-F238E27FC236}">
                  <a16:creationId xmlns:a16="http://schemas.microsoft.com/office/drawing/2014/main" id="{AF05115D-EBFA-4F57-8C8A-DA2522226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179"/>
              <a:ext cx="682" cy="7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Line 13">
              <a:extLst>
                <a:ext uri="{FF2B5EF4-FFF2-40B4-BE49-F238E27FC236}">
                  <a16:creationId xmlns:a16="http://schemas.microsoft.com/office/drawing/2014/main" id="{8B69C885-7685-43A3-AF94-4E687E1FF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195"/>
              <a:ext cx="751" cy="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Rectangle 14">
              <a:extLst>
                <a:ext uri="{FF2B5EF4-FFF2-40B4-BE49-F238E27FC236}">
                  <a16:creationId xmlns:a16="http://schemas.microsoft.com/office/drawing/2014/main" id="{7F6078B5-6B5A-456B-BF8E-B52937DB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210"/>
              <a:ext cx="41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23577" name="Rectangle 15">
              <a:extLst>
                <a:ext uri="{FF2B5EF4-FFF2-40B4-BE49-F238E27FC236}">
                  <a16:creationId xmlns:a16="http://schemas.microsoft.com/office/drawing/2014/main" id="{70D12B62-BB36-46D9-8307-08C93FF5C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223"/>
              <a:ext cx="7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ack </a:t>
              </a:r>
              <a:r>
                <a:rPr lang="en-US" altLang="en-US" sz="1200">
                  <a:ea typeface="MS PGothic" panose="020B0600070205080204" pitchFamily="34" charset="-128"/>
                </a:rPr>
                <a:t>(n</a:t>
              </a:r>
              <a:r>
                <a:rPr lang="en-US" altLang="en-US" sz="900" b="1" i="1">
                  <a:ea typeface="MS PGothic" panose="020B0600070205080204" pitchFamily="34" charset="-128"/>
                </a:rPr>
                <a:t>a</a:t>
              </a:r>
              <a:r>
                <a:rPr lang="en-US" altLang="en-US" sz="1200">
                  <a:ea typeface="MS PGothic" panose="020B0600070205080204" pitchFamily="34" charset="-128"/>
                </a:rPr>
                <a:t>/R)</a:t>
              </a:r>
              <a:r>
                <a:rPr lang="en-US" altLang="en-US" sz="1200" i="1">
                  <a:ea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23578" name="Line 16">
              <a:extLst>
                <a:ext uri="{FF2B5EF4-FFF2-40B4-BE49-F238E27FC236}">
                  <a16:creationId xmlns:a16="http://schemas.microsoft.com/office/drawing/2014/main" id="{020E26CE-BB80-44E6-844A-0C78B3341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997"/>
              <a:ext cx="0" cy="1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17">
              <a:extLst>
                <a:ext uri="{FF2B5EF4-FFF2-40B4-BE49-F238E27FC236}">
                  <a16:creationId xmlns:a16="http://schemas.microsoft.com/office/drawing/2014/main" id="{B17233D5-D4B6-4DAF-8559-EE6EAB49B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2091"/>
              <a:ext cx="72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18">
              <a:extLst>
                <a:ext uri="{FF2B5EF4-FFF2-40B4-BE49-F238E27FC236}">
                  <a16:creationId xmlns:a16="http://schemas.microsoft.com/office/drawing/2014/main" id="{DF45C32E-74E1-4588-B65E-D1485ED62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094"/>
              <a:ext cx="95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19">
              <a:extLst>
                <a:ext uri="{FF2B5EF4-FFF2-40B4-BE49-F238E27FC236}">
                  <a16:creationId xmlns:a16="http://schemas.microsoft.com/office/drawing/2014/main" id="{E240B0F7-7D40-4DD6-B3D6-71A2C8A1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211"/>
              <a:ext cx="4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20">
              <a:extLst>
                <a:ext uri="{FF2B5EF4-FFF2-40B4-BE49-F238E27FC236}">
                  <a16:creationId xmlns:a16="http://schemas.microsoft.com/office/drawing/2014/main" id="{9E71B43D-FA29-46C6-BD87-EBB016B56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843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Rectangle 21">
              <a:extLst>
                <a:ext uri="{FF2B5EF4-FFF2-40B4-BE49-F238E27FC236}">
                  <a16:creationId xmlns:a16="http://schemas.microsoft.com/office/drawing/2014/main" id="{E1F0769D-FF00-4006-834E-B0248461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23"/>
              <a:ext cx="4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23584" name="Rectangle 22">
              <a:extLst>
                <a:ext uri="{FF2B5EF4-FFF2-40B4-BE49-F238E27FC236}">
                  <a16:creationId xmlns:a16="http://schemas.microsoft.com/office/drawing/2014/main" id="{26CB08E0-2256-42CC-9368-11698F3D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2214"/>
              <a:ext cx="37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23585" name="Rectangle 23">
              <a:extLst>
                <a:ext uri="{FF2B5EF4-FFF2-40B4-BE49-F238E27FC236}">
                  <a16:creationId xmlns:a16="http://schemas.microsoft.com/office/drawing/2014/main" id="{C986B329-4186-455D-B4DE-D048346A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1287"/>
              <a:ext cx="3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23586" name="Line 24">
              <a:extLst>
                <a:ext uri="{FF2B5EF4-FFF2-40B4-BE49-F238E27FC236}">
                  <a16:creationId xmlns:a16="http://schemas.microsoft.com/office/drawing/2014/main" id="{9942D670-539B-4287-AACA-748878942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179"/>
              <a:ext cx="698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25">
              <a:extLst>
                <a:ext uri="{FF2B5EF4-FFF2-40B4-BE49-F238E27FC236}">
                  <a16:creationId xmlns:a16="http://schemas.microsoft.com/office/drawing/2014/main" id="{D7F64C90-31B4-473C-84FE-8A74C9041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842"/>
              <a:ext cx="31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5715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3">
                <a:buClrTx/>
                <a:buSzTx/>
                <a:buFontTx/>
                <a:buNone/>
              </a:pPr>
              <a:r>
                <a:rPr lang="en-US" altLang="en-US" i="1">
                  <a:ea typeface="MS PGothic" panose="020B0600070205080204" pitchFamily="34" charset="-128"/>
                </a:rPr>
                <a:t>t</a:t>
              </a:r>
              <a:r>
                <a:rPr lang="en-US" altLang="en-US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i="1">
                  <a:ea typeface="MS PGothic" panose="020B0600070205080204" pitchFamily="34" charset="-128"/>
                </a:rPr>
                <a:t> = total time to transmit 1 frame</a:t>
              </a:r>
              <a:endParaRPr lang="en-US" altLang="en-US" i="1" baseline="-25000">
                <a:ea typeface="MS PGothic" panose="020B0600070205080204" pitchFamily="34" charset="-128"/>
              </a:endParaRPr>
            </a:p>
          </p:txBody>
        </p:sp>
        <p:sp>
          <p:nvSpPr>
            <p:cNvPr id="23588" name="Line 26">
              <a:extLst>
                <a:ext uri="{FF2B5EF4-FFF2-40B4-BE49-F238E27FC236}">
                  <a16:creationId xmlns:a16="http://schemas.microsoft.com/office/drawing/2014/main" id="{2AE36E4A-48E2-4CE4-8E33-A7D761EE6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1085"/>
              <a:ext cx="3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Line 27">
              <a:extLst>
                <a:ext uri="{FF2B5EF4-FFF2-40B4-BE49-F238E27FC236}">
                  <a16:creationId xmlns:a16="http://schemas.microsoft.com/office/drawing/2014/main" id="{9ED9069A-418C-495D-B027-2A6955D00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094"/>
              <a:ext cx="44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28">
              <a:extLst>
                <a:ext uri="{FF2B5EF4-FFF2-40B4-BE49-F238E27FC236}">
                  <a16:creationId xmlns:a16="http://schemas.microsoft.com/office/drawing/2014/main" id="{5C1FE2BF-B07C-4EEF-A983-7E88CD29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096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29">
              <a:extLst>
                <a:ext uri="{FF2B5EF4-FFF2-40B4-BE49-F238E27FC236}">
                  <a16:creationId xmlns:a16="http://schemas.microsoft.com/office/drawing/2014/main" id="{4A089CD6-2908-46CF-9AF2-08A6BD8E4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3" y="2096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30">
              <a:extLst>
                <a:ext uri="{FF2B5EF4-FFF2-40B4-BE49-F238E27FC236}">
                  <a16:creationId xmlns:a16="http://schemas.microsoft.com/office/drawing/2014/main" id="{7949D007-3D64-44CF-A2E4-37A51A841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1995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93" name="Line 31">
              <a:extLst>
                <a:ext uri="{FF2B5EF4-FFF2-40B4-BE49-F238E27FC236}">
                  <a16:creationId xmlns:a16="http://schemas.microsoft.com/office/drawing/2014/main" id="{6AD102CC-D981-4F05-94AA-9F36B6637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94" name="Line 32">
              <a:extLst>
                <a:ext uri="{FF2B5EF4-FFF2-40B4-BE49-F238E27FC236}">
                  <a16:creationId xmlns:a16="http://schemas.microsoft.com/office/drawing/2014/main" id="{8D309E3C-A22A-46B3-BB28-B5B9D2BF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95" name="Line 33">
              <a:extLst>
                <a:ext uri="{FF2B5EF4-FFF2-40B4-BE49-F238E27FC236}">
                  <a16:creationId xmlns:a16="http://schemas.microsoft.com/office/drawing/2014/main" id="{A20A91E0-B882-4131-902C-6C4571365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55" name="Rectangle 34">
            <a:extLst>
              <a:ext uri="{FF2B5EF4-FFF2-40B4-BE49-F238E27FC236}">
                <a16:creationId xmlns:a16="http://schemas.microsoft.com/office/drawing/2014/main" id="{7B96A34D-82CC-45E0-BB2B-72037770C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Stop-and-Wait Delay Model</a:t>
            </a:r>
          </a:p>
        </p:txBody>
      </p:sp>
      <p:sp>
        <p:nvSpPr>
          <p:cNvPr id="23556" name="Rectangle 36">
            <a:extLst>
              <a:ext uri="{FF2B5EF4-FFF2-40B4-BE49-F238E27FC236}">
                <a16:creationId xmlns:a16="http://schemas.microsoft.com/office/drawing/2014/main" id="{2A63B1F4-54DC-4835-AF25-E9687030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542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aphicFrame>
        <p:nvGraphicFramePr>
          <p:cNvPr id="23557" name="Object 35">
            <a:extLst>
              <a:ext uri="{FF2B5EF4-FFF2-40B4-BE49-F238E27FC236}">
                <a16:creationId xmlns:a16="http://schemas.microsoft.com/office/drawing/2014/main" id="{2AACBF98-A7C8-49DE-980A-19120AE70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3195638"/>
          <a:ext cx="31400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660400" progId="Equation.3">
                  <p:embed/>
                </p:oleObj>
              </mc:Choice>
              <mc:Fallback>
                <p:oleObj name="Equation" r:id="rId3" imgW="1701800" imgH="660400" progId="Equation.3">
                  <p:embed/>
                  <p:pic>
                    <p:nvPicPr>
                      <p:cNvPr id="23557" name="Object 35">
                        <a:extLst>
                          <a:ext uri="{FF2B5EF4-FFF2-40B4-BE49-F238E27FC236}">
                            <a16:creationId xmlns:a16="http://schemas.microsoft.com/office/drawing/2014/main" id="{2AACBF98-A7C8-49DE-980A-19120AE70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195638"/>
                        <a:ext cx="31400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39">
            <a:extLst>
              <a:ext uri="{FF2B5EF4-FFF2-40B4-BE49-F238E27FC236}">
                <a16:creationId xmlns:a16="http://schemas.microsoft.com/office/drawing/2014/main" id="{C7755C5C-0656-416A-BBD3-98D48D8C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3228975"/>
            <a:ext cx="14462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bits/info frame</a:t>
            </a:r>
          </a:p>
        </p:txBody>
      </p:sp>
      <p:sp>
        <p:nvSpPr>
          <p:cNvPr id="23559" name="Rectangle 43">
            <a:extLst>
              <a:ext uri="{FF2B5EF4-FFF2-40B4-BE49-F238E27FC236}">
                <a16:creationId xmlns:a16="http://schemas.microsoft.com/office/drawing/2014/main" id="{78DCE396-4293-4478-82FA-7C81D3D9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70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3560" name="Text Box 44">
            <a:extLst>
              <a:ext uri="{FF2B5EF4-FFF2-40B4-BE49-F238E27FC236}">
                <a16:creationId xmlns:a16="http://schemas.microsoft.com/office/drawing/2014/main" id="{E6D75C9C-7B51-4FE5-B937-7771113F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986213"/>
            <a:ext cx="2381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channel transmission rate</a:t>
            </a:r>
          </a:p>
        </p:txBody>
      </p:sp>
      <p:sp>
        <p:nvSpPr>
          <p:cNvPr id="23561" name="Text Box 45">
            <a:extLst>
              <a:ext uri="{FF2B5EF4-FFF2-40B4-BE49-F238E27FC236}">
                <a16:creationId xmlns:a16="http://schemas.microsoft.com/office/drawing/2014/main" id="{59DBCC91-16B9-4C6C-A859-4AD130DFD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614738"/>
            <a:ext cx="14779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bits/ACK frame</a:t>
            </a:r>
          </a:p>
        </p:txBody>
      </p:sp>
      <p:sp>
        <p:nvSpPr>
          <p:cNvPr id="23562" name="Line 46">
            <a:extLst>
              <a:ext uri="{FF2B5EF4-FFF2-40B4-BE49-F238E27FC236}">
                <a16:creationId xmlns:a16="http://schemas.microsoft.com/office/drawing/2014/main" id="{8E97E0AD-6D01-4D58-854E-47A08A37DE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4275" y="4140200"/>
            <a:ext cx="504825" cy="333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23563" name="Line 47">
            <a:extLst>
              <a:ext uri="{FF2B5EF4-FFF2-40B4-BE49-F238E27FC236}">
                <a16:creationId xmlns:a16="http://schemas.microsoft.com/office/drawing/2014/main" id="{1596C5AE-8ADE-45CA-8A79-51A72AD5E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1988" y="3475038"/>
            <a:ext cx="728662" cy="2079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23564" name="Line 48">
            <a:extLst>
              <a:ext uri="{FF2B5EF4-FFF2-40B4-BE49-F238E27FC236}">
                <a16:creationId xmlns:a16="http://schemas.microsoft.com/office/drawing/2014/main" id="{C2F3DDD7-3A71-4FCB-976B-F43F3B014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3838575"/>
            <a:ext cx="60007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23565" name="Rectangle 2">
            <a:extLst>
              <a:ext uri="{FF2B5EF4-FFF2-40B4-BE49-F238E27FC236}">
                <a16:creationId xmlns:a16="http://schemas.microsoft.com/office/drawing/2014/main" id="{1122A55B-19A7-4F27-886B-850A58A2B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320925"/>
            <a:ext cx="6334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  <a:ea typeface="MS PGothic" panose="020B0600070205080204" pitchFamily="34" charset="-128"/>
              </a:rPr>
              <a:t>ACK 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>
            <a:extLst>
              <a:ext uri="{FF2B5EF4-FFF2-40B4-BE49-F238E27FC236}">
                <a16:creationId xmlns:a16="http://schemas.microsoft.com/office/drawing/2014/main" id="{0DBEC4E8-8354-4B98-911E-2F81E36F0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S&amp;W Efficiency on Error-free channel</a:t>
            </a:r>
          </a:p>
        </p:txBody>
      </p:sp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id="{1D8B7889-3E8A-4A40-A3AF-0C6B733D060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87563" y="2795588"/>
          <a:ext cx="423068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889000" progId="Equation.3">
                  <p:embed/>
                </p:oleObj>
              </mc:Choice>
              <mc:Fallback>
                <p:oleObj name="Equation" r:id="rId3" imgW="2857500" imgH="889000" progId="Equation.3">
                  <p:embed/>
                  <p:pic>
                    <p:nvPicPr>
                      <p:cNvPr id="25602" name="Object 5">
                        <a:extLst>
                          <a:ext uri="{FF2B5EF4-FFF2-40B4-BE49-F238E27FC236}">
                            <a16:creationId xmlns:a16="http://schemas.microsoft.com/office/drawing/2014/main" id="{1D8B7889-3E8A-4A40-A3AF-0C6B733D0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795588"/>
                        <a:ext cx="4230687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8">
            <a:extLst>
              <a:ext uri="{FF2B5EF4-FFF2-40B4-BE49-F238E27FC236}">
                <a16:creationId xmlns:a16="http://schemas.microsoft.com/office/drawing/2014/main" id="{1AB98A6F-8C00-4EE3-8B57-6F74CCA67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076325"/>
            <a:ext cx="21209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bits for header &amp; CRC </a:t>
            </a:r>
          </a:p>
        </p:txBody>
      </p:sp>
      <p:sp>
        <p:nvSpPr>
          <p:cNvPr id="25604" name="Rectangle 10">
            <a:extLst>
              <a:ext uri="{FF2B5EF4-FFF2-40B4-BE49-F238E27FC236}">
                <a16:creationId xmlns:a16="http://schemas.microsoft.com/office/drawing/2014/main" id="{659BB8A7-2146-46B8-BA52-3DA42571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399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aphicFrame>
        <p:nvGraphicFramePr>
          <p:cNvPr id="25605" name="Object 9">
            <a:extLst>
              <a:ext uri="{FF2B5EF4-FFF2-40B4-BE49-F238E27FC236}">
                <a16:creationId xmlns:a16="http://schemas.microsoft.com/office/drawing/2014/main" id="{12A8F3C6-DD1C-4DBE-8E97-080FBD3E3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1560513"/>
          <a:ext cx="61737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6000" imgH="393700" progId="Equation.3">
                  <p:embed/>
                </p:oleObj>
              </mc:Choice>
              <mc:Fallback>
                <p:oleObj name="Equation" r:id="rId5" imgW="3556000" imgH="393700" progId="Equation.3">
                  <p:embed/>
                  <p:pic>
                    <p:nvPicPr>
                      <p:cNvPr id="25605" name="Object 9">
                        <a:extLst>
                          <a:ext uri="{FF2B5EF4-FFF2-40B4-BE49-F238E27FC236}">
                            <a16:creationId xmlns:a16="http://schemas.microsoft.com/office/drawing/2014/main" id="{12A8F3C6-DD1C-4DBE-8E97-080FBD3E3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560513"/>
                        <a:ext cx="61737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Line 11">
            <a:extLst>
              <a:ext uri="{FF2B5EF4-FFF2-40B4-BE49-F238E27FC236}">
                <a16:creationId xmlns:a16="http://schemas.microsoft.com/office/drawing/2014/main" id="{06607B87-C63B-4A24-8143-F942CC85B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063" y="1363663"/>
            <a:ext cx="387350" cy="2571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25607" name="Oval 12">
            <a:extLst>
              <a:ext uri="{FF2B5EF4-FFF2-40B4-BE49-F238E27FC236}">
                <a16:creationId xmlns:a16="http://schemas.microsoft.com/office/drawing/2014/main" id="{A1999D8D-7DC0-4AE0-8245-C58C4825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2822575"/>
            <a:ext cx="414337" cy="519113"/>
          </a:xfrm>
          <a:prstGeom prst="ellips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5608" name="Line 13">
            <a:extLst>
              <a:ext uri="{FF2B5EF4-FFF2-40B4-BE49-F238E27FC236}">
                <a16:creationId xmlns:a16="http://schemas.microsoft.com/office/drawing/2014/main" id="{968CA5FE-C0E0-4FBC-828F-6B88BFAD6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0" y="2922588"/>
            <a:ext cx="1093788" cy="1635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9" name="Text Box 14">
            <a:extLst>
              <a:ext uri="{FF2B5EF4-FFF2-40B4-BE49-F238E27FC236}">
                <a16:creationId xmlns:a16="http://schemas.microsoft.com/office/drawing/2014/main" id="{B45BFC05-3197-4460-A49B-097B79E1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2687638"/>
            <a:ext cx="15351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Effect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frame overhead</a:t>
            </a:r>
          </a:p>
        </p:txBody>
      </p:sp>
      <p:sp>
        <p:nvSpPr>
          <p:cNvPr id="25610" name="Oval 16">
            <a:extLst>
              <a:ext uri="{FF2B5EF4-FFF2-40B4-BE49-F238E27FC236}">
                <a16:creationId xmlns:a16="http://schemas.microsoft.com/office/drawing/2014/main" id="{45D20FA7-955A-4771-A5FC-B80782A7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487738"/>
            <a:ext cx="414338" cy="519112"/>
          </a:xfrm>
          <a:prstGeom prst="ellips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5611" name="Text Box 17">
            <a:extLst>
              <a:ext uri="{FF2B5EF4-FFF2-40B4-BE49-F238E27FC236}">
                <a16:creationId xmlns:a16="http://schemas.microsoft.com/office/drawing/2014/main" id="{895F85C0-0846-479C-8037-98C96CEF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4057650"/>
            <a:ext cx="1125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Effect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ACK frame</a:t>
            </a:r>
          </a:p>
        </p:txBody>
      </p:sp>
      <p:sp>
        <p:nvSpPr>
          <p:cNvPr id="25612" name="Line 18">
            <a:extLst>
              <a:ext uri="{FF2B5EF4-FFF2-40B4-BE49-F238E27FC236}">
                <a16:creationId xmlns:a16="http://schemas.microsoft.com/office/drawing/2014/main" id="{7A66D43F-7843-497D-9B42-A7EC9D6C5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0313" y="4106863"/>
            <a:ext cx="615950" cy="63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3" name="Oval 19">
            <a:extLst>
              <a:ext uri="{FF2B5EF4-FFF2-40B4-BE49-F238E27FC236}">
                <a16:creationId xmlns:a16="http://schemas.microsoft.com/office/drawing/2014/main" id="{F20F49C6-8373-4DDA-84FD-1CEBD699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462338"/>
            <a:ext cx="1706563" cy="519112"/>
          </a:xfrm>
          <a:prstGeom prst="ellips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5614" name="Line 20">
            <a:extLst>
              <a:ext uri="{FF2B5EF4-FFF2-40B4-BE49-F238E27FC236}">
                <a16:creationId xmlns:a16="http://schemas.microsoft.com/office/drawing/2014/main" id="{2A2CF19F-DBF3-4325-B510-10AEE58D8F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4138" y="3722688"/>
            <a:ext cx="260350" cy="460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5" name="Text Box 21">
            <a:extLst>
              <a:ext uri="{FF2B5EF4-FFF2-40B4-BE49-F238E27FC236}">
                <a16:creationId xmlns:a16="http://schemas.microsoft.com/office/drawing/2014/main" id="{8542EB4F-13FC-4BDF-9539-B47466638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006850"/>
            <a:ext cx="25241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Effect 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 i="1">
                <a:solidFill>
                  <a:schemeClr val="tx2"/>
                </a:solidFill>
                <a:ea typeface="MS PGothic" panose="020B0600070205080204" pitchFamily="34" charset="-128"/>
              </a:rPr>
              <a:t>Delay-Bandwidth Product</a:t>
            </a:r>
          </a:p>
        </p:txBody>
      </p:sp>
      <p:sp>
        <p:nvSpPr>
          <p:cNvPr id="25616" name="Rectangle 22">
            <a:extLst>
              <a:ext uri="{FF2B5EF4-FFF2-40B4-BE49-F238E27FC236}">
                <a16:creationId xmlns:a16="http://schemas.microsoft.com/office/drawing/2014/main" id="{B1741750-9588-4737-82D3-4172F1E12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54113"/>
            <a:ext cx="32607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b="1" i="1">
                <a:ea typeface="MS PGothic" panose="020B0600070205080204" pitchFamily="34" charset="-128"/>
              </a:rPr>
              <a:t>Effective transmission rate:</a:t>
            </a:r>
          </a:p>
        </p:txBody>
      </p:sp>
      <p:sp>
        <p:nvSpPr>
          <p:cNvPr id="25617" name="Rectangle 23">
            <a:extLst>
              <a:ext uri="{FF2B5EF4-FFF2-40B4-BE49-F238E27FC236}">
                <a16:creationId xmlns:a16="http://schemas.microsoft.com/office/drawing/2014/main" id="{CEEA8B68-E8FB-4F1A-88EA-698DF54F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0938"/>
            <a:ext cx="28543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 b="1" i="1">
                <a:ea typeface="MS PGothic" panose="020B0600070205080204" pitchFamily="34" charset="-128"/>
              </a:rPr>
              <a:t>Transmission efficiency: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C55FE126-FD5B-4559-A1C8-82A77829E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8975" y="92075"/>
            <a:ext cx="47720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Delay-Bandwidth Product</a:t>
            </a:r>
          </a:p>
        </p:txBody>
      </p:sp>
      <p:grpSp>
        <p:nvGrpSpPr>
          <p:cNvPr id="27650" name="Group 40">
            <a:extLst>
              <a:ext uri="{FF2B5EF4-FFF2-40B4-BE49-F238E27FC236}">
                <a16:creationId xmlns:a16="http://schemas.microsoft.com/office/drawing/2014/main" id="{7DD4236E-CD0B-4462-A089-B651BC751BCE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1154113"/>
            <a:ext cx="6248400" cy="1898650"/>
            <a:chOff x="192" y="842"/>
            <a:chExt cx="5248" cy="1766"/>
          </a:xfrm>
        </p:grpSpPr>
        <p:sp>
          <p:nvSpPr>
            <p:cNvPr id="27655" name="Rectangle 4">
              <a:extLst>
                <a:ext uri="{FF2B5EF4-FFF2-40B4-BE49-F238E27FC236}">
                  <a16:creationId xmlns:a16="http://schemas.microsoft.com/office/drawing/2014/main" id="{C7632A15-6AC6-4851-9ADC-FB0E4157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03"/>
              <a:ext cx="4873" cy="34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204A6BB6-0E69-48D4-8BBD-9511BF85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137"/>
              <a:ext cx="887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 dirty="0">
                  <a:solidFill>
                    <a:srgbClr val="FF0000"/>
                  </a:solidFill>
                </a:rPr>
                <a:t>frame</a:t>
              </a:r>
            </a:p>
            <a:p>
              <a:pPr>
                <a:defRPr/>
              </a:pPr>
              <a:r>
                <a:rPr lang="en-US" altLang="x-none" sz="1500" i="1" dirty="0" err="1"/>
                <a:t>t</a:t>
              </a:r>
              <a:r>
                <a:rPr lang="en-US" altLang="x-none" sz="1500" i="1" baseline="-25000" dirty="0" err="1"/>
                <a:t>f</a:t>
              </a:r>
              <a:r>
                <a:rPr lang="en-US" altLang="x-none" sz="1500" i="1" dirty="0"/>
                <a:t> </a:t>
              </a:r>
              <a:r>
                <a:rPr lang="en-US" altLang="x-none" sz="1350" dirty="0"/>
                <a:t>time (</a:t>
              </a:r>
              <a:r>
                <a:rPr lang="en-US" altLang="x-none" sz="1350" dirty="0" err="1"/>
                <a:t>n</a:t>
              </a:r>
              <a:r>
                <a:rPr lang="en-US" altLang="x-none" sz="900" b="1" i="1" dirty="0" err="1"/>
                <a:t>f</a:t>
              </a:r>
              <a:r>
                <a:rPr lang="en-US" altLang="x-none" sz="1350" dirty="0"/>
                <a:t>/</a:t>
              </a:r>
              <a:r>
                <a:rPr lang="en-US" altLang="x-none" sz="1200" dirty="0"/>
                <a:t>R)</a:t>
              </a:r>
            </a:p>
          </p:txBody>
        </p:sp>
        <p:sp>
          <p:nvSpPr>
            <p:cNvPr id="27657" name="Line 6">
              <a:extLst>
                <a:ext uri="{FF2B5EF4-FFF2-40B4-BE49-F238E27FC236}">
                  <a16:creationId xmlns:a16="http://schemas.microsoft.com/office/drawing/2014/main" id="{3358FB77-B780-4E66-A5C6-F28AB415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" y="1176"/>
              <a:ext cx="492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7">
              <a:extLst>
                <a:ext uri="{FF2B5EF4-FFF2-40B4-BE49-F238E27FC236}">
                  <a16:creationId xmlns:a16="http://schemas.microsoft.com/office/drawing/2014/main" id="{1168A1B0-F2D5-4161-8EF8-A6F87809E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1974"/>
              <a:ext cx="4945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70BBCB30-2BF3-4C59-9E84-BEB44049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84"/>
              <a:ext cx="24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4932A681-7C00-4D4B-83D9-CFAA45BC3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862"/>
              <a:ext cx="25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27661" name="Line 10">
              <a:extLst>
                <a:ext uri="{FF2B5EF4-FFF2-40B4-BE49-F238E27FC236}">
                  <a16:creationId xmlns:a16="http://schemas.microsoft.com/office/drawing/2014/main" id="{B9D82085-2579-480B-A6D5-19ED0EEA0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173"/>
              <a:ext cx="697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1">
              <a:extLst>
                <a:ext uri="{FF2B5EF4-FFF2-40B4-BE49-F238E27FC236}">
                  <a16:creationId xmlns:a16="http://schemas.microsoft.com/office/drawing/2014/main" id="{D750910F-3592-4653-A5F7-97A69535A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1187"/>
              <a:ext cx="730" cy="7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2">
              <a:extLst>
                <a:ext uri="{FF2B5EF4-FFF2-40B4-BE49-F238E27FC236}">
                  <a16:creationId xmlns:a16="http://schemas.microsoft.com/office/drawing/2014/main" id="{0FE2F870-6E5A-4089-B060-F85171590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179"/>
              <a:ext cx="682" cy="7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3">
              <a:extLst>
                <a:ext uri="{FF2B5EF4-FFF2-40B4-BE49-F238E27FC236}">
                  <a16:creationId xmlns:a16="http://schemas.microsoft.com/office/drawing/2014/main" id="{2A3AE440-F43B-4E5D-B2E1-C0A021C1F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195"/>
              <a:ext cx="751" cy="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Rectangle 14">
              <a:extLst>
                <a:ext uri="{FF2B5EF4-FFF2-40B4-BE49-F238E27FC236}">
                  <a16:creationId xmlns:a16="http://schemas.microsoft.com/office/drawing/2014/main" id="{FCE63813-AAA5-4725-B61B-9F7F079C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210"/>
              <a:ext cx="41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27666" name="Rectangle 15">
              <a:extLst>
                <a:ext uri="{FF2B5EF4-FFF2-40B4-BE49-F238E27FC236}">
                  <a16:creationId xmlns:a16="http://schemas.microsoft.com/office/drawing/2014/main" id="{04DA6421-F3A1-4DA7-BF74-8562C6D98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223"/>
              <a:ext cx="7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ack </a:t>
              </a:r>
              <a:r>
                <a:rPr lang="en-US" altLang="en-US" sz="1200">
                  <a:ea typeface="MS PGothic" panose="020B0600070205080204" pitchFamily="34" charset="-128"/>
                </a:rPr>
                <a:t>(n</a:t>
              </a:r>
              <a:r>
                <a:rPr lang="en-US" altLang="en-US" sz="900" b="1" i="1">
                  <a:ea typeface="MS PGothic" panose="020B0600070205080204" pitchFamily="34" charset="-128"/>
                </a:rPr>
                <a:t>a</a:t>
              </a:r>
              <a:r>
                <a:rPr lang="en-US" altLang="en-US" sz="1200">
                  <a:ea typeface="MS PGothic" panose="020B0600070205080204" pitchFamily="34" charset="-128"/>
                </a:rPr>
                <a:t>/R)</a:t>
              </a:r>
              <a:r>
                <a:rPr lang="en-US" altLang="en-US" sz="1200" i="1">
                  <a:ea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27667" name="Line 16">
              <a:extLst>
                <a:ext uri="{FF2B5EF4-FFF2-40B4-BE49-F238E27FC236}">
                  <a16:creationId xmlns:a16="http://schemas.microsoft.com/office/drawing/2014/main" id="{58BA80D5-BA66-456D-9DF1-7C3FDBC7E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997"/>
              <a:ext cx="0" cy="1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7">
              <a:extLst>
                <a:ext uri="{FF2B5EF4-FFF2-40B4-BE49-F238E27FC236}">
                  <a16:creationId xmlns:a16="http://schemas.microsoft.com/office/drawing/2014/main" id="{3FEED720-B423-420E-AB7F-3C272125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2091"/>
              <a:ext cx="72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8">
              <a:extLst>
                <a:ext uri="{FF2B5EF4-FFF2-40B4-BE49-F238E27FC236}">
                  <a16:creationId xmlns:a16="http://schemas.microsoft.com/office/drawing/2014/main" id="{1ECFFD8F-928E-4F8F-94B5-A6F1AEBCC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094"/>
              <a:ext cx="95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19">
              <a:extLst>
                <a:ext uri="{FF2B5EF4-FFF2-40B4-BE49-F238E27FC236}">
                  <a16:creationId xmlns:a16="http://schemas.microsoft.com/office/drawing/2014/main" id="{AA3CA2CC-48E4-41B3-B7AC-F192C4C0F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211"/>
              <a:ext cx="4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0">
              <a:extLst>
                <a:ext uri="{FF2B5EF4-FFF2-40B4-BE49-F238E27FC236}">
                  <a16:creationId xmlns:a16="http://schemas.microsoft.com/office/drawing/2014/main" id="{FB1C0B7B-55BE-4781-8601-05FBD5593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843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Rectangle 21">
              <a:extLst>
                <a:ext uri="{FF2B5EF4-FFF2-40B4-BE49-F238E27FC236}">
                  <a16:creationId xmlns:a16="http://schemas.microsoft.com/office/drawing/2014/main" id="{899F3FF9-5164-4C78-85B8-0AF5587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2223"/>
              <a:ext cx="4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27673" name="Rectangle 22">
              <a:extLst>
                <a:ext uri="{FF2B5EF4-FFF2-40B4-BE49-F238E27FC236}">
                  <a16:creationId xmlns:a16="http://schemas.microsoft.com/office/drawing/2014/main" id="{4CFE7B86-6DAA-4842-AA72-E3DE27F7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2214"/>
              <a:ext cx="37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27674" name="Rectangle 23">
              <a:extLst>
                <a:ext uri="{FF2B5EF4-FFF2-40B4-BE49-F238E27FC236}">
                  <a16:creationId xmlns:a16="http://schemas.microsoft.com/office/drawing/2014/main" id="{5354A098-58E1-4787-886E-A5C0BE47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1287"/>
              <a:ext cx="3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27675" name="Line 24">
              <a:extLst>
                <a:ext uri="{FF2B5EF4-FFF2-40B4-BE49-F238E27FC236}">
                  <a16:creationId xmlns:a16="http://schemas.microsoft.com/office/drawing/2014/main" id="{851DFF74-72AB-46D6-8081-FD861F900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179"/>
              <a:ext cx="698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Rectangle 25">
              <a:extLst>
                <a:ext uri="{FF2B5EF4-FFF2-40B4-BE49-F238E27FC236}">
                  <a16:creationId xmlns:a16="http://schemas.microsoft.com/office/drawing/2014/main" id="{F65CF0E5-3CDD-456F-A9E4-A8B4621AE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842"/>
              <a:ext cx="31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5715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3">
                <a:buClrTx/>
                <a:buSzTx/>
                <a:buFontTx/>
                <a:buNone/>
              </a:pPr>
              <a:r>
                <a:rPr lang="en-US" altLang="en-US" i="1">
                  <a:ea typeface="MS PGothic" panose="020B0600070205080204" pitchFamily="34" charset="-128"/>
                </a:rPr>
                <a:t>t</a:t>
              </a:r>
              <a:r>
                <a:rPr lang="en-US" altLang="en-US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i="1">
                  <a:ea typeface="MS PGothic" panose="020B0600070205080204" pitchFamily="34" charset="-128"/>
                </a:rPr>
                <a:t> = total time to transmit 1 frame</a:t>
              </a:r>
              <a:endParaRPr lang="en-US" altLang="en-US" i="1" baseline="-25000">
                <a:ea typeface="MS PGothic" panose="020B0600070205080204" pitchFamily="34" charset="-128"/>
              </a:endParaRPr>
            </a:p>
          </p:txBody>
        </p:sp>
        <p:sp>
          <p:nvSpPr>
            <p:cNvPr id="27677" name="Line 26">
              <a:extLst>
                <a:ext uri="{FF2B5EF4-FFF2-40B4-BE49-F238E27FC236}">
                  <a16:creationId xmlns:a16="http://schemas.microsoft.com/office/drawing/2014/main" id="{8BEF3766-2379-4073-97CB-7257D84F4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1085"/>
              <a:ext cx="3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7">
              <a:extLst>
                <a:ext uri="{FF2B5EF4-FFF2-40B4-BE49-F238E27FC236}">
                  <a16:creationId xmlns:a16="http://schemas.microsoft.com/office/drawing/2014/main" id="{B219136B-7917-4E3F-8BF4-3EB73F565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094"/>
              <a:ext cx="44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8">
              <a:extLst>
                <a:ext uri="{FF2B5EF4-FFF2-40B4-BE49-F238E27FC236}">
                  <a16:creationId xmlns:a16="http://schemas.microsoft.com/office/drawing/2014/main" id="{DC963B63-A0DC-473F-B468-F122E03AB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096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29">
              <a:extLst>
                <a:ext uri="{FF2B5EF4-FFF2-40B4-BE49-F238E27FC236}">
                  <a16:creationId xmlns:a16="http://schemas.microsoft.com/office/drawing/2014/main" id="{617DFD09-ECA5-4E51-A541-1628BB880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3" y="2096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0">
              <a:extLst>
                <a:ext uri="{FF2B5EF4-FFF2-40B4-BE49-F238E27FC236}">
                  <a16:creationId xmlns:a16="http://schemas.microsoft.com/office/drawing/2014/main" id="{CE144E0D-2BD3-4EC2-A904-5E2EA023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1995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82" name="Line 31">
              <a:extLst>
                <a:ext uri="{FF2B5EF4-FFF2-40B4-BE49-F238E27FC236}">
                  <a16:creationId xmlns:a16="http://schemas.microsoft.com/office/drawing/2014/main" id="{EF3EDE25-17CC-45FB-A64F-3BD9A56AC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83" name="Line 32">
              <a:extLst>
                <a:ext uri="{FF2B5EF4-FFF2-40B4-BE49-F238E27FC236}">
                  <a16:creationId xmlns:a16="http://schemas.microsoft.com/office/drawing/2014/main" id="{904CE806-64E2-4818-8355-92FCBFF0B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84" name="Line 33">
              <a:extLst>
                <a:ext uri="{FF2B5EF4-FFF2-40B4-BE49-F238E27FC236}">
                  <a16:creationId xmlns:a16="http://schemas.microsoft.com/office/drawing/2014/main" id="{886B0088-00CC-40B9-90A2-FD9C33BD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31693C1B-06C1-4DCF-A89D-0B306EC3C4C0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E87F82A-9E80-4605-89F4-1DCBC6010131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F7F6F2-FD7D-4D08-B228-BB45CF549E9C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FE016E-F6AD-45EB-A76C-4B56A3AC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314700"/>
            <a:ext cx="5648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Delay-bandwidth product is 2( t</a:t>
            </a:r>
            <a:r>
              <a:rPr lang="en-US" altLang="en-US" baseline="-25000"/>
              <a:t>prop</a:t>
            </a:r>
            <a:r>
              <a:rPr lang="en-US" altLang="en-US"/>
              <a:t> + t</a:t>
            </a:r>
            <a:r>
              <a:rPr lang="en-US" altLang="en-US" baseline="-25000"/>
              <a:t>proc </a:t>
            </a:r>
            <a:r>
              <a:rPr lang="en-US" altLang="en-US"/>
              <a:t>) * R, or 			                     RTT * 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aseline="-25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CD43CF53-3AE4-45AE-9B12-3A2010CDC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Example:  Impact of Delay-Bandwidth Product</a:t>
            </a:r>
          </a:p>
        </p:txBody>
      </p:sp>
      <p:sp>
        <p:nvSpPr>
          <p:cNvPr id="70658" name="Rectangle 8">
            <a:extLst>
              <a:ext uri="{FF2B5EF4-FFF2-40B4-BE49-F238E27FC236}">
                <a16:creationId xmlns:a16="http://schemas.microsoft.com/office/drawing/2014/main" id="{0D17CEA3-E2AC-4023-9DA5-E67F851593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085850"/>
            <a:ext cx="6415088" cy="512763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x-none" sz="1950" i="1"/>
              <a:t>n</a:t>
            </a:r>
            <a:r>
              <a:rPr lang="en-US" altLang="x-none" sz="1950" i="1" baseline="-25000"/>
              <a:t>f</a:t>
            </a:r>
            <a:r>
              <a:rPr lang="en-US" altLang="x-none" sz="1950"/>
              <a:t>=1250 bytes = 10000 bits, </a:t>
            </a:r>
            <a:r>
              <a:rPr lang="en-US" altLang="x-none" sz="1950" i="1"/>
              <a:t>n</a:t>
            </a:r>
            <a:r>
              <a:rPr lang="en-US" altLang="x-none" sz="1950" i="1" baseline="-25000"/>
              <a:t>a</a:t>
            </a:r>
            <a:r>
              <a:rPr lang="en-US" altLang="x-none" sz="1950"/>
              <a:t>=</a:t>
            </a:r>
            <a:r>
              <a:rPr lang="en-US" altLang="x-none" sz="1950" i="1"/>
              <a:t>n</a:t>
            </a:r>
            <a:r>
              <a:rPr lang="en-US" altLang="x-none" sz="1950" i="1" baseline="-25000"/>
              <a:t>o</a:t>
            </a:r>
            <a:r>
              <a:rPr lang="en-US" altLang="x-none" sz="1950" i="1"/>
              <a:t>=</a:t>
            </a:r>
            <a:r>
              <a:rPr lang="en-US" altLang="x-none" sz="1950"/>
              <a:t>25 bytes = 200 bits</a:t>
            </a:r>
          </a:p>
        </p:txBody>
      </p:sp>
      <p:graphicFrame>
        <p:nvGraphicFramePr>
          <p:cNvPr id="1100871" name="Group 71">
            <a:extLst>
              <a:ext uri="{FF2B5EF4-FFF2-40B4-BE49-F238E27FC236}">
                <a16:creationId xmlns:a16="http://schemas.microsoft.com/office/drawing/2014/main" id="{DF0EC357-DFAF-46D9-868E-E9B5216EB1E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43038" y="1614488"/>
          <a:ext cx="6283325" cy="2524125"/>
        </p:xfrm>
        <a:graphic>
          <a:graphicData uri="http://schemas.openxmlformats.org/drawingml/2006/table">
            <a:tbl>
              <a:tblPr/>
              <a:tblGrid>
                <a:gridCol w="1328737">
                  <a:extLst>
                    <a:ext uri="{9D8B030D-6E8A-4147-A177-3AD203B41FA5}">
                      <a16:colId xmlns:a16="http://schemas.microsoft.com/office/drawing/2014/main" val="401398644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4884507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0528498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1833821763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416716034"/>
                    </a:ext>
                  </a:extLst>
                </a:gridCol>
              </a:tblGrid>
              <a:tr h="1044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2xDelayxBW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Efficiency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68584" marR="68584"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200 km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(RTT dist.)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 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2000 km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 ms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20000 km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sec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200000 km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00242"/>
                  </a:ext>
                </a:extLst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Mbps</a:t>
                      </a:r>
                    </a:p>
                  </a:txBody>
                  <a:tcPr marL="68584" marR="68584"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88%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49%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31709"/>
                  </a:ext>
                </a:extLst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Gbps</a:t>
                      </a:r>
                    </a:p>
                  </a:txBody>
                  <a:tcPr marL="68584" marR="68584" marT="34274" marB="342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0.1%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0.01%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0.001%</a:t>
                      </a:r>
                    </a:p>
                  </a:txBody>
                  <a:tcPr marL="68584" marR="68584" marT="34274" marB="342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587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9C3453B-CAE3-46CD-83C9-7439CA431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S&amp;W Efficiency in Channel with Errors</a:t>
            </a:r>
          </a:p>
        </p:txBody>
      </p:sp>
      <p:sp>
        <p:nvSpPr>
          <p:cNvPr id="31746" name="Rectangle 17">
            <a:extLst>
              <a:ext uri="{FF2B5EF4-FFF2-40B4-BE49-F238E27FC236}">
                <a16:creationId xmlns:a16="http://schemas.microsoft.com/office/drawing/2014/main" id="{00475624-4D3B-4D2C-8277-D8A17D8B9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085850"/>
            <a:ext cx="79375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Let 1 –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f</a:t>
            </a:r>
            <a:r>
              <a:rPr lang="en-US" altLang="en-US" sz="2000"/>
              <a:t> = probability frame arrives w/o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Avg. # of transmissions to first correct arrival is then 1/ (1</a:t>
            </a:r>
            <a:r>
              <a:rPr lang="en-US" altLang="en-US" sz="2000" i="1"/>
              <a:t>–P</a:t>
            </a:r>
            <a:r>
              <a:rPr lang="en-US" altLang="en-US" sz="2000" i="1" baseline="-25000"/>
              <a:t>f 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If 1-in-10 get through without error, then avg. 10 tries to success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Avg. Total Time per frame is then</a:t>
            </a:r>
            <a:r>
              <a:rPr lang="en-US" altLang="en-US" sz="2000" i="1"/>
              <a:t> t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/</a:t>
            </a:r>
            <a:r>
              <a:rPr lang="en-US" altLang="en-US" sz="2000"/>
              <a:t>(1 – </a:t>
            </a:r>
            <a:r>
              <a:rPr lang="en-US" altLang="en-US" sz="2000" i="1"/>
              <a:t>P</a:t>
            </a:r>
            <a:r>
              <a:rPr lang="en-US" altLang="en-US" sz="2000" i="1" baseline="-25000"/>
              <a:t>f</a:t>
            </a:r>
            <a:r>
              <a:rPr lang="en-US" altLang="en-US" sz="2000"/>
              <a:t>) 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D3FF4D7E-4297-4576-8E46-BD3F075F7AB9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016125" y="2586038"/>
          <a:ext cx="48117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1041400" progId="Equation.3">
                  <p:embed/>
                </p:oleObj>
              </mc:Choice>
              <mc:Fallback>
                <p:oleObj name="Equation" r:id="rId3" imgW="3416300" imgH="1041400" progId="Equation.3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D3FF4D7E-4297-4576-8E46-BD3F075F7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586038"/>
                        <a:ext cx="48117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>
            <a:extLst>
              <a:ext uri="{FF2B5EF4-FFF2-40B4-BE49-F238E27FC236}">
                <a16:creationId xmlns:a16="http://schemas.microsoft.com/office/drawing/2014/main" id="{D5EFEFB0-B9C0-41D8-90F2-EC44DE13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2399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31749" name="Oval 18">
            <a:extLst>
              <a:ext uri="{FF2B5EF4-FFF2-40B4-BE49-F238E27FC236}">
                <a16:creationId xmlns:a16="http://schemas.microsoft.com/office/drawing/2014/main" id="{EDE40A88-F54E-4757-8E28-769F3D21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3101975"/>
            <a:ext cx="849312" cy="520700"/>
          </a:xfrm>
          <a:prstGeom prst="ellipse">
            <a:avLst/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31750" name="Line 19">
            <a:extLst>
              <a:ext uri="{FF2B5EF4-FFF2-40B4-BE49-F238E27FC236}">
                <a16:creationId xmlns:a16="http://schemas.microsoft.com/office/drawing/2014/main" id="{52DC441F-BC68-4C0C-A072-BB019A0A3F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3725" y="3454400"/>
            <a:ext cx="331788" cy="1682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Text Box 20">
            <a:extLst>
              <a:ext uri="{FF2B5EF4-FFF2-40B4-BE49-F238E27FC236}">
                <a16:creationId xmlns:a16="http://schemas.microsoft.com/office/drawing/2014/main" id="{2A2AF16F-45DB-4383-BE9A-2ABBDA6B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8" y="3656013"/>
            <a:ext cx="1165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ea typeface="MS PGothic" panose="020B0600070205080204" pitchFamily="34" charset="-128"/>
              </a:rPr>
              <a:t>Effect of frame loss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CF8B3C9-C9BB-40E9-BF09-D79E812F0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>
                <a:solidFill>
                  <a:schemeClr val="tx1"/>
                </a:solidFill>
              </a:rPr>
              <a:t>Example:  Impact Bit Error Rate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6D220B8-73B4-477C-A205-89252DF282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65250" y="1085850"/>
            <a:ext cx="6492875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i="1"/>
              <a:t>n</a:t>
            </a:r>
            <a:r>
              <a:rPr lang="en-US" altLang="en-US" sz="1800" i="1" baseline="-25000"/>
              <a:t>f</a:t>
            </a:r>
            <a:r>
              <a:rPr lang="en-US" altLang="en-US" sz="1800"/>
              <a:t>=1250 bytes = 10000 bits, </a:t>
            </a:r>
            <a:r>
              <a:rPr lang="en-US" altLang="en-US" sz="1800" i="1"/>
              <a:t>n</a:t>
            </a:r>
            <a:r>
              <a:rPr lang="en-US" altLang="en-US" sz="1800" i="1" baseline="-25000"/>
              <a:t>a</a:t>
            </a:r>
            <a:r>
              <a:rPr lang="en-US" altLang="en-US" sz="1800"/>
              <a:t>=</a:t>
            </a:r>
            <a:r>
              <a:rPr lang="en-US" altLang="en-US" sz="1800" i="1"/>
              <a:t>n</a:t>
            </a:r>
            <a:r>
              <a:rPr lang="en-US" altLang="en-US" sz="1800" i="1" baseline="-25000"/>
              <a:t>o</a:t>
            </a:r>
            <a:r>
              <a:rPr lang="en-US" altLang="en-US" sz="1800" i="1"/>
              <a:t>=</a:t>
            </a:r>
            <a:r>
              <a:rPr lang="en-US" altLang="en-US" sz="1800"/>
              <a:t>25 bytes = 200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Find efficiency for random bit errors with p=0, 10</a:t>
            </a:r>
            <a:r>
              <a:rPr lang="en-US" altLang="en-US" sz="1800" baseline="30000"/>
              <a:t>-6</a:t>
            </a:r>
            <a:r>
              <a:rPr lang="en-US" altLang="en-US" sz="1800"/>
              <a:t>, 10</a:t>
            </a:r>
            <a:r>
              <a:rPr lang="en-US" altLang="en-US" sz="1800" baseline="30000"/>
              <a:t>-5</a:t>
            </a:r>
            <a:r>
              <a:rPr lang="en-US" altLang="en-US" sz="1800"/>
              <a:t>, 10</a:t>
            </a:r>
            <a:r>
              <a:rPr lang="en-US" altLang="en-US" sz="1800" baseline="30000"/>
              <a:t>-4</a:t>
            </a:r>
            <a:r>
              <a:rPr lang="en-US" altLang="en-US" sz="1800"/>
              <a:t> </a:t>
            </a:r>
          </a:p>
        </p:txBody>
      </p:sp>
      <p:graphicFrame>
        <p:nvGraphicFramePr>
          <p:cNvPr id="1108008" name="Group 40">
            <a:extLst>
              <a:ext uri="{FF2B5EF4-FFF2-40B4-BE49-F238E27FC236}">
                <a16:creationId xmlns:a16="http://schemas.microsoft.com/office/drawing/2014/main" id="{6C83C2A0-62B7-46A4-BA3B-F87E08A2BAA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400175" y="2443163"/>
          <a:ext cx="6072188" cy="1356506"/>
        </p:xfrm>
        <a:graphic>
          <a:graphicData uri="http://schemas.openxmlformats.org/drawingml/2006/table">
            <a:tbl>
              <a:tblPr/>
              <a:tblGrid>
                <a:gridCol w="1284288">
                  <a:extLst>
                    <a:ext uri="{9D8B030D-6E8A-4147-A177-3AD203B41FA5}">
                      <a16:colId xmlns:a16="http://schemas.microsoft.com/office/drawing/2014/main" val="1667739979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17933099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73419082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1234734128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3480054027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– </a:t>
                      </a:r>
                      <a:r>
                        <a:rPr kumimoji="0" lang="en-US" altLang="en-US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</a:t>
                      </a:r>
                      <a:r>
                        <a:rPr kumimoji="0" lang="en-US" altLang="en-US" sz="21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 </a:t>
                      </a: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Efficiency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68580" marR="68580" marT="34204" marB="34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771606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&amp; 1 ms</a:t>
                      </a:r>
                    </a:p>
                  </a:txBody>
                  <a:tcPr marL="68580" marR="68580" marT="34204" marB="342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88%</a:t>
                      </a: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0.99</a:t>
                      </a:r>
                      <a:endParaRPr kumimoji="0" lang="en-US" alt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86.6%</a:t>
                      </a: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0.905</a:t>
                      </a:r>
                      <a:endParaRPr kumimoji="0" lang="en-US" alt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79.2%</a:t>
                      </a: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0.368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32.2%</a:t>
                      </a:r>
                    </a:p>
                  </a:txBody>
                  <a:tcPr marL="68580" marR="68580" marT="34204" marB="342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73583"/>
                  </a:ext>
                </a:extLst>
              </a:tr>
            </a:tbl>
          </a:graphicData>
        </a:graphic>
      </p:graphicFrame>
      <p:graphicFrame>
        <p:nvGraphicFramePr>
          <p:cNvPr id="33815" name="Object 31">
            <a:extLst>
              <a:ext uri="{FF2B5EF4-FFF2-40B4-BE49-F238E27FC236}">
                <a16:creationId xmlns:a16="http://schemas.microsoft.com/office/drawing/2014/main" id="{82F7D6CF-0A2E-4EE2-8825-D21A57D2895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2000" y="1808163"/>
          <a:ext cx="47926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84500" imgH="266700" progId="Equation.3">
                  <p:embed/>
                </p:oleObj>
              </mc:Choice>
              <mc:Fallback>
                <p:oleObj name="Equation" r:id="rId3" imgW="2984500" imgH="266700" progId="Equation.3">
                  <p:embed/>
                  <p:pic>
                    <p:nvPicPr>
                      <p:cNvPr id="33815" name="Object 31">
                        <a:extLst>
                          <a:ext uri="{FF2B5EF4-FFF2-40B4-BE49-F238E27FC236}">
                            <a16:creationId xmlns:a16="http://schemas.microsoft.com/office/drawing/2014/main" id="{82F7D6CF-0A2E-4EE2-8825-D21A57D28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808163"/>
                        <a:ext cx="47926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EC1A22FD-4BB9-4C43-82BA-9BF533787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7513" y="92075"/>
            <a:ext cx="5043487" cy="7651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Go-Back-N ARQ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5CB653E-AAB3-4610-A569-47A49DAD6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7513" y="1085850"/>
            <a:ext cx="5729287" cy="3513138"/>
          </a:xfrm>
        </p:spPr>
        <p:txBody>
          <a:bodyPr/>
          <a:lstStyle/>
          <a:p>
            <a:pPr eaLnBrk="1" hangingPunct="1"/>
            <a:r>
              <a:rPr lang="en-US" altLang="en-US"/>
              <a:t>Improve Stop-and-Wait by not waiting!</a:t>
            </a:r>
          </a:p>
          <a:p>
            <a:pPr eaLnBrk="1" hangingPunct="1"/>
            <a:r>
              <a:rPr lang="en-US" altLang="en-US"/>
              <a:t>Keep channel busy by continuing to send frames</a:t>
            </a:r>
          </a:p>
          <a:p>
            <a:pPr eaLnBrk="1" hangingPunct="1"/>
            <a:r>
              <a:rPr lang="en-US" altLang="en-US"/>
              <a:t>A procedure where the transmission of a new frame is begun before the completion time of the previous frame transmission is said to be </a:t>
            </a:r>
            <a:r>
              <a:rPr lang="en-US" altLang="en-US" b="1">
                <a:solidFill>
                  <a:srgbClr val="FF0000"/>
                </a:solidFill>
              </a:rPr>
              <a:t>pipelining</a:t>
            </a:r>
            <a:r>
              <a:rPr lang="en-US" altLang="en-US"/>
              <a:t>. </a:t>
            </a:r>
          </a:p>
          <a:p>
            <a:pPr eaLnBrk="1" hangingPunct="1"/>
            <a:endParaRPr lang="en-US" altLang="en-US"/>
          </a:p>
        </p:txBody>
      </p:sp>
      <p:grpSp>
        <p:nvGrpSpPr>
          <p:cNvPr id="35843" name="Group 12">
            <a:extLst>
              <a:ext uri="{FF2B5EF4-FFF2-40B4-BE49-F238E27FC236}">
                <a16:creationId xmlns:a16="http://schemas.microsoft.com/office/drawing/2014/main" id="{9F527104-341F-496B-A2B8-D2BA89E27494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017EDB-268E-4663-979E-A734DA592577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E7B66C-DD56-43CF-A75C-E2B049F22820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>
            <a:extLst>
              <a:ext uri="{FF2B5EF4-FFF2-40B4-BE49-F238E27FC236}">
                <a16:creationId xmlns:a16="http://schemas.microsoft.com/office/drawing/2014/main" id="{42B8F37C-6D15-494C-AB86-509FE0867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Go-Back-N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9FB3AC01-D3AA-4398-9486-9EC817F83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453438" cy="3700463"/>
          </a:xfrm>
        </p:spPr>
        <p:txBody>
          <a:bodyPr/>
          <a:lstStyle/>
          <a:p>
            <a:pPr eaLnBrk="1" hangingPunct="1"/>
            <a:r>
              <a:rPr lang="en-US" altLang="en-US" sz="2000"/>
              <a:t>Allow a window of up to W</a:t>
            </a:r>
            <a:r>
              <a:rPr lang="en-US" altLang="en-US" sz="2000" baseline="-25000"/>
              <a:t>s</a:t>
            </a:r>
            <a:r>
              <a:rPr lang="en-US" altLang="en-US" sz="2000"/>
              <a:t> outstanding frames</a:t>
            </a:r>
          </a:p>
          <a:p>
            <a:pPr lvl="1" eaLnBrk="1" hangingPunct="1"/>
            <a:r>
              <a:rPr lang="en-US" altLang="en-US" sz="1800"/>
              <a:t>Receiver</a:t>
            </a:r>
            <a:r>
              <a:rPr lang="ja-JP" altLang="en-US" sz="1800">
                <a:ea typeface="MS PGothic" panose="020B0600070205080204" pitchFamily="34" charset="-128"/>
              </a:rPr>
              <a:t>’</a:t>
            </a:r>
            <a:r>
              <a:rPr lang="en-US" altLang="ja-JP" sz="1800">
                <a:ea typeface="MS PGothic" panose="020B0600070205080204" pitchFamily="34" charset="-128"/>
              </a:rPr>
              <a:t>s window size is often 1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/>
              <a:t>The window size must be larger than the delay-bandwidth product to ensure that the channel is kept full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/>
              <a:t>If ACK  for oldest frame arrives before window is exhausted, continue transmitting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/>
              <a:t>If window is exhausted, pull back and retransmit all outstanding frames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0">
            <a:extLst>
              <a:ext uri="{FF2B5EF4-FFF2-40B4-BE49-F238E27FC236}">
                <a16:creationId xmlns:a16="http://schemas.microsoft.com/office/drawing/2014/main" id="{A8459F01-A12F-4C48-B174-FD30F788C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4175" y="92075"/>
            <a:ext cx="38068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Peer-to-Peer Protocols</a:t>
            </a:r>
          </a:p>
        </p:txBody>
      </p:sp>
      <p:sp>
        <p:nvSpPr>
          <p:cNvPr id="25604" name="Rectangle 67">
            <a:extLst>
              <a:ext uri="{FF2B5EF4-FFF2-40B4-BE49-F238E27FC236}">
                <a16:creationId xmlns:a16="http://schemas.microsoft.com/office/drawing/2014/main" id="{7F955E1C-D634-4AB1-B5F1-7CD4AB37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2386013"/>
            <a:ext cx="25654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sp>
        <p:nvSpPr>
          <p:cNvPr id="25605" name="Rectangle 68">
            <a:extLst>
              <a:ext uri="{FF2B5EF4-FFF2-40B4-BE49-F238E27FC236}">
                <a16:creationId xmlns:a16="http://schemas.microsoft.com/office/drawing/2014/main" id="{3DCCC0E2-2CCB-43FD-A79D-B594F928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686175"/>
            <a:ext cx="25638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sp>
        <p:nvSpPr>
          <p:cNvPr id="23556" name="Rectangle 70">
            <a:extLst>
              <a:ext uri="{FF2B5EF4-FFF2-40B4-BE49-F238E27FC236}">
                <a16:creationId xmlns:a16="http://schemas.microsoft.com/office/drawing/2014/main" id="{C2E5379A-77A9-49A2-80EE-261FDD50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1738313"/>
            <a:ext cx="25654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Layer-n peers exchange Protocol Data Units (PDUs) to effect transfer</a:t>
            </a:r>
          </a:p>
        </p:txBody>
      </p:sp>
      <p:grpSp>
        <p:nvGrpSpPr>
          <p:cNvPr id="23557" name="Group 2">
            <a:extLst>
              <a:ext uri="{FF2B5EF4-FFF2-40B4-BE49-F238E27FC236}">
                <a16:creationId xmlns:a16="http://schemas.microsoft.com/office/drawing/2014/main" id="{21FBEFE1-0C95-4B2F-B494-4F2D6C5D5AF3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554038"/>
            <a:ext cx="3851275" cy="4149725"/>
            <a:chOff x="1143000" y="925513"/>
            <a:chExt cx="3851275" cy="4149725"/>
          </a:xfrm>
        </p:grpSpPr>
        <p:grpSp>
          <p:nvGrpSpPr>
            <p:cNvPr id="23558" name="Group 64">
              <a:extLst>
                <a:ext uri="{FF2B5EF4-FFF2-40B4-BE49-F238E27FC236}">
                  <a16:creationId xmlns:a16="http://schemas.microsoft.com/office/drawing/2014/main" id="{19A93BC6-866D-4E32-9091-DD979C486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150" y="925513"/>
              <a:ext cx="3778250" cy="4149725"/>
              <a:chOff x="48" y="777"/>
              <a:chExt cx="3173" cy="3486"/>
            </a:xfrm>
          </p:grpSpPr>
          <p:grpSp>
            <p:nvGrpSpPr>
              <p:cNvPr id="23561" name="Group 63">
                <a:extLst>
                  <a:ext uri="{FF2B5EF4-FFF2-40B4-BE49-F238E27FC236}">
                    <a16:creationId xmlns:a16="http://schemas.microsoft.com/office/drawing/2014/main" id="{B52FC298-51CF-441D-9F20-07BF99E69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105"/>
                <a:ext cx="3173" cy="2756"/>
                <a:chOff x="-15" y="1111"/>
                <a:chExt cx="5765" cy="2756"/>
              </a:xfrm>
            </p:grpSpPr>
            <p:sp>
              <p:nvSpPr>
                <p:cNvPr id="23617" name="Rectangle 3">
                  <a:extLst>
                    <a:ext uri="{FF2B5EF4-FFF2-40B4-BE49-F238E27FC236}">
                      <a16:creationId xmlns:a16="http://schemas.microsoft.com/office/drawing/2014/main" id="{376C3EC9-DA2F-44B9-901B-3E45D25B5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" y="2948"/>
                  <a:ext cx="5760" cy="91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670" name="Rectangle 20">
                  <a:extLst>
                    <a:ext uri="{FF2B5EF4-FFF2-40B4-BE49-F238E27FC236}">
                      <a16:creationId xmlns:a16="http://schemas.microsoft.com/office/drawing/2014/main" id="{9C59B743-C8C9-4AE8-A55C-5713C49A3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" y="2030"/>
                  <a:ext cx="5760" cy="920"/>
                </a:xfrm>
                <a:prstGeom prst="rect">
                  <a:avLst/>
                </a:prstGeom>
                <a:solidFill>
                  <a:srgbClr val="B1CC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300">
                    <a:solidFill>
                      <a:srgbClr val="B1CCCB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3619" name="Rectangle 37">
                  <a:extLst>
                    <a:ext uri="{FF2B5EF4-FFF2-40B4-BE49-F238E27FC236}">
                      <a16:creationId xmlns:a16="http://schemas.microsoft.com/office/drawing/2014/main" id="{0928059E-AFA6-451E-9F76-96382BC456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" y="1111"/>
                  <a:ext cx="5760" cy="92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3562" name="Rectangle 4">
                <a:extLst>
                  <a:ext uri="{FF2B5EF4-FFF2-40B4-BE49-F238E27FC236}">
                    <a16:creationId xmlns:a16="http://schemas.microsoft.com/office/drawing/2014/main" id="{48E3722C-11CC-4770-AD2C-E8C7E3CB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3230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63" name="Rectangle 5">
                <a:extLst>
                  <a:ext uri="{FF2B5EF4-FFF2-40B4-BE49-F238E27FC236}">
                    <a16:creationId xmlns:a16="http://schemas.microsoft.com/office/drawing/2014/main" id="{3CE7B0E4-9C1F-4C75-A9AD-95FEAAF63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3237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64" name="Line 8">
                <a:extLst>
                  <a:ext uri="{FF2B5EF4-FFF2-40B4-BE49-F238E27FC236}">
                    <a16:creationId xmlns:a16="http://schemas.microsoft.com/office/drawing/2014/main" id="{F03C8E4F-0086-421A-AC4F-54ABBFD01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0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9">
                <a:extLst>
                  <a:ext uri="{FF2B5EF4-FFF2-40B4-BE49-F238E27FC236}">
                    <a16:creationId xmlns:a16="http://schemas.microsoft.com/office/drawing/2014/main" id="{26A6AE6C-E8B9-409C-979B-56F34B655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0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10">
                <a:extLst>
                  <a:ext uri="{FF2B5EF4-FFF2-40B4-BE49-F238E27FC236}">
                    <a16:creationId xmlns:a16="http://schemas.microsoft.com/office/drawing/2014/main" id="{599FB752-479D-4380-8461-ED3DA9C1D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2998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11">
                <a:extLst>
                  <a:ext uri="{FF2B5EF4-FFF2-40B4-BE49-F238E27FC236}">
                    <a16:creationId xmlns:a16="http://schemas.microsoft.com/office/drawing/2014/main" id="{E90EBEF3-236E-4663-9A5B-6F43E5BC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2996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Rectangle 12">
                <a:extLst>
                  <a:ext uri="{FF2B5EF4-FFF2-40B4-BE49-F238E27FC236}">
                    <a16:creationId xmlns:a16="http://schemas.microsoft.com/office/drawing/2014/main" id="{AC54D39E-18AA-4E25-A7B4-6E86C719E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" y="328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3569" name="Rectangle 13">
                <a:extLst>
                  <a:ext uri="{FF2B5EF4-FFF2-40B4-BE49-F238E27FC236}">
                    <a16:creationId xmlns:a16="http://schemas.microsoft.com/office/drawing/2014/main" id="{A2E4D62F-F515-4C99-A3B5-21DB1E76D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329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3570" name="Rectangle 14">
                <a:extLst>
                  <a:ext uri="{FF2B5EF4-FFF2-40B4-BE49-F238E27FC236}">
                    <a16:creationId xmlns:a16="http://schemas.microsoft.com/office/drawing/2014/main" id="{D9767ECC-FDA1-466C-A1E6-6525967C2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833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1" name="Line 15">
                <a:extLst>
                  <a:ext uri="{FF2B5EF4-FFF2-40B4-BE49-F238E27FC236}">
                    <a16:creationId xmlns:a16="http://schemas.microsoft.com/office/drawing/2014/main" id="{FA9AD8E9-9A93-450C-8137-F462400B2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" y="361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16">
                <a:extLst>
                  <a:ext uri="{FF2B5EF4-FFF2-40B4-BE49-F238E27FC236}">
                    <a16:creationId xmlns:a16="http://schemas.microsoft.com/office/drawing/2014/main" id="{36582000-E175-4B63-8B03-0E0F79E86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17">
                <a:extLst>
                  <a:ext uri="{FF2B5EF4-FFF2-40B4-BE49-F238E27FC236}">
                    <a16:creationId xmlns:a16="http://schemas.microsoft.com/office/drawing/2014/main" id="{04A70400-B5FE-463E-86F0-8CB7CD14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836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4" name="Line 18">
                <a:extLst>
                  <a:ext uri="{FF2B5EF4-FFF2-40B4-BE49-F238E27FC236}">
                    <a16:creationId xmlns:a16="http://schemas.microsoft.com/office/drawing/2014/main" id="{27F6FF73-E5C2-46AF-8DB2-747C0DA8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19">
                <a:extLst>
                  <a:ext uri="{FF2B5EF4-FFF2-40B4-BE49-F238E27FC236}">
                    <a16:creationId xmlns:a16="http://schemas.microsoft.com/office/drawing/2014/main" id="{2FA3B6C2-DFF6-45F8-A16D-9614E4C63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361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1">
                <a:extLst>
                  <a:ext uri="{FF2B5EF4-FFF2-40B4-BE49-F238E27FC236}">
                    <a16:creationId xmlns:a16="http://schemas.microsoft.com/office/drawing/2014/main" id="{2799E079-6086-4A7D-8A93-D727A06FC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" y="2311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7" name="Rectangle 22">
                <a:extLst>
                  <a:ext uri="{FF2B5EF4-FFF2-40B4-BE49-F238E27FC236}">
                    <a16:creationId xmlns:a16="http://schemas.microsoft.com/office/drawing/2014/main" id="{5EE34982-F04E-4D2A-A999-28EA25F0F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2319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78" name="Line 25">
                <a:extLst>
                  <a:ext uri="{FF2B5EF4-FFF2-40B4-BE49-F238E27FC236}">
                    <a16:creationId xmlns:a16="http://schemas.microsoft.com/office/drawing/2014/main" id="{84CDF32D-9D59-443B-98F9-FC47B4210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2083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26">
                <a:extLst>
                  <a:ext uri="{FF2B5EF4-FFF2-40B4-BE49-F238E27FC236}">
                    <a16:creationId xmlns:a16="http://schemas.microsoft.com/office/drawing/2014/main" id="{CD42494C-0B37-4E2C-AB65-32504C7E3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208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7">
                <a:extLst>
                  <a:ext uri="{FF2B5EF4-FFF2-40B4-BE49-F238E27FC236}">
                    <a16:creationId xmlns:a16="http://schemas.microsoft.com/office/drawing/2014/main" id="{76A4ABE2-FB6B-4AE7-935C-7550BCB27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079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28">
                <a:extLst>
                  <a:ext uri="{FF2B5EF4-FFF2-40B4-BE49-F238E27FC236}">
                    <a16:creationId xmlns:a16="http://schemas.microsoft.com/office/drawing/2014/main" id="{D8650B3A-BDE4-469F-AF81-00B3C2C7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5" y="2078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Rectangle 29">
                <a:extLst>
                  <a:ext uri="{FF2B5EF4-FFF2-40B4-BE49-F238E27FC236}">
                    <a16:creationId xmlns:a16="http://schemas.microsoft.com/office/drawing/2014/main" id="{76EC5098-3781-4C38-A8B9-7E4CD11B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2375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83" name="Rectangle 30">
                <a:extLst>
                  <a:ext uri="{FF2B5EF4-FFF2-40B4-BE49-F238E27FC236}">
                    <a16:creationId xmlns:a16="http://schemas.microsoft.com/office/drawing/2014/main" id="{0A44ACCF-A91F-402D-91C7-C79BB57F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363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</a:p>
            </p:txBody>
          </p:sp>
          <p:sp>
            <p:nvSpPr>
              <p:cNvPr id="23584" name="Rectangle 31">
                <a:extLst>
                  <a:ext uri="{FF2B5EF4-FFF2-40B4-BE49-F238E27FC236}">
                    <a16:creationId xmlns:a16="http://schemas.microsoft.com/office/drawing/2014/main" id="{787B8159-B6A0-4683-94D9-2D9F07B60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" y="2914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85" name="Line 32">
                <a:extLst>
                  <a:ext uri="{FF2B5EF4-FFF2-40B4-BE49-F238E27FC236}">
                    <a16:creationId xmlns:a16="http://schemas.microsoft.com/office/drawing/2014/main" id="{EA830F3F-0520-4D92-8FA0-4BD303B5D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269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33">
                <a:extLst>
                  <a:ext uri="{FF2B5EF4-FFF2-40B4-BE49-F238E27FC236}">
                    <a16:creationId xmlns:a16="http://schemas.microsoft.com/office/drawing/2014/main" id="{D0AD13B5-DF57-4A3C-86A3-666EF00E0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4">
                <a:extLst>
                  <a:ext uri="{FF2B5EF4-FFF2-40B4-BE49-F238E27FC236}">
                    <a16:creationId xmlns:a16="http://schemas.microsoft.com/office/drawing/2014/main" id="{E3C0087A-11BA-4D89-B59D-081FF008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917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88" name="Line 35">
                <a:extLst>
                  <a:ext uri="{FF2B5EF4-FFF2-40B4-BE49-F238E27FC236}">
                    <a16:creationId xmlns:a16="http://schemas.microsoft.com/office/drawing/2014/main" id="{0E836FC1-885A-4D35-A53B-66A02C78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Line 36">
                <a:extLst>
                  <a:ext uri="{FF2B5EF4-FFF2-40B4-BE49-F238E27FC236}">
                    <a16:creationId xmlns:a16="http://schemas.microsoft.com/office/drawing/2014/main" id="{53A745B1-B798-4F99-BF4C-582107D23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6" y="2692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>
                <a:extLst>
                  <a:ext uri="{FF2B5EF4-FFF2-40B4-BE49-F238E27FC236}">
                    <a16:creationId xmlns:a16="http://schemas.microsoft.com/office/drawing/2014/main" id="{A2D47B09-90DD-47DC-9686-E49ECEF6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" y="1393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E87884BF-F4C3-46B5-8C8F-F039CC970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4" y="1400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3592" name="Group 61">
                <a:extLst>
                  <a:ext uri="{FF2B5EF4-FFF2-40B4-BE49-F238E27FC236}">
                    <a16:creationId xmlns:a16="http://schemas.microsoft.com/office/drawing/2014/main" id="{E5E25128-7526-442F-9097-238DB7D77D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9" y="1497"/>
                <a:ext cx="618" cy="2011"/>
                <a:chOff x="1948" y="1497"/>
                <a:chExt cx="1828" cy="2011"/>
              </a:xfrm>
            </p:grpSpPr>
            <p:sp>
              <p:nvSpPr>
                <p:cNvPr id="23611" name="Line 6">
                  <a:extLst>
                    <a:ext uri="{FF2B5EF4-FFF2-40B4-BE49-F238E27FC236}">
                      <a16:creationId xmlns:a16="http://schemas.microsoft.com/office/drawing/2014/main" id="{902B2F97-8928-448A-894D-2E3C1265F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7" y="3335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2" name="Line 7">
                  <a:extLst>
                    <a:ext uri="{FF2B5EF4-FFF2-40B4-BE49-F238E27FC236}">
                      <a16:creationId xmlns:a16="http://schemas.microsoft.com/office/drawing/2014/main" id="{009215FB-B4F3-4F38-8532-7AA6A611C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0" y="3508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Line 23">
                  <a:extLst>
                    <a:ext uri="{FF2B5EF4-FFF2-40B4-BE49-F238E27FC236}">
                      <a16:creationId xmlns:a16="http://schemas.microsoft.com/office/drawing/2014/main" id="{8059B9A4-0DD1-4DF2-BF0F-CB82F15F3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5" y="2416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4" name="Line 24">
                  <a:extLst>
                    <a:ext uri="{FF2B5EF4-FFF2-40B4-BE49-F238E27FC236}">
                      <a16:creationId xmlns:a16="http://schemas.microsoft.com/office/drawing/2014/main" id="{6205D55C-EFFD-4B89-8D92-AD018629E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8" y="2589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5" name="Line 40">
                  <a:extLst>
                    <a:ext uri="{FF2B5EF4-FFF2-40B4-BE49-F238E27FC236}">
                      <a16:creationId xmlns:a16="http://schemas.microsoft.com/office/drawing/2014/main" id="{B51BA336-0976-4D29-BE17-E364667F3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1497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6" name="Line 41">
                  <a:extLst>
                    <a:ext uri="{FF2B5EF4-FFF2-40B4-BE49-F238E27FC236}">
                      <a16:creationId xmlns:a16="http://schemas.microsoft.com/office/drawing/2014/main" id="{E4E4A4BB-06B3-4493-9066-61A4C6F7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3" y="1671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93" name="Line 42">
                <a:extLst>
                  <a:ext uri="{FF2B5EF4-FFF2-40B4-BE49-F238E27FC236}">
                    <a16:creationId xmlns:a16="http://schemas.microsoft.com/office/drawing/2014/main" id="{58E226CB-AFB6-4B75-9456-0A3283CBC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116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43">
                <a:extLst>
                  <a:ext uri="{FF2B5EF4-FFF2-40B4-BE49-F238E27FC236}">
                    <a16:creationId xmlns:a16="http://schemas.microsoft.com/office/drawing/2014/main" id="{AEA45452-555F-4B61-A678-94B920BF9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1164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44">
                <a:extLst>
                  <a:ext uri="{FF2B5EF4-FFF2-40B4-BE49-F238E27FC236}">
                    <a16:creationId xmlns:a16="http://schemas.microsoft.com/office/drawing/2014/main" id="{AF910C86-2242-4212-BCF2-DE74155C5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116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45">
                <a:extLst>
                  <a:ext uri="{FF2B5EF4-FFF2-40B4-BE49-F238E27FC236}">
                    <a16:creationId xmlns:a16="http://schemas.microsoft.com/office/drawing/2014/main" id="{EE64DA70-8FA3-4238-B4FA-FE987112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9" y="116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6">
                <a:extLst>
                  <a:ext uri="{FF2B5EF4-FFF2-40B4-BE49-F238E27FC236}">
                    <a16:creationId xmlns:a16="http://schemas.microsoft.com/office/drawing/2014/main" id="{46CA2901-FC8B-4A98-A0D1-18221807F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465"/>
                <a:ext cx="742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  <a:endParaRPr lang="en-US" altLang="en-US" sz="900">
                  <a:ea typeface="MS PGothic" panose="020B0600070205080204" pitchFamily="34" charset="-128"/>
                </a:endParaRPr>
              </a:p>
            </p:txBody>
          </p:sp>
          <p:sp>
            <p:nvSpPr>
              <p:cNvPr id="23598" name="Rectangle 47">
                <a:extLst>
                  <a:ext uri="{FF2B5EF4-FFF2-40B4-BE49-F238E27FC236}">
                    <a16:creationId xmlns:a16="http://schemas.microsoft.com/office/drawing/2014/main" id="{EDCE61AA-671B-40E5-AFFD-D4C39400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" y="1475"/>
                <a:ext cx="741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</a:p>
            </p:txBody>
          </p:sp>
          <p:sp>
            <p:nvSpPr>
              <p:cNvPr id="23599" name="Rectangle 48">
                <a:extLst>
                  <a:ext uri="{FF2B5EF4-FFF2-40B4-BE49-F238E27FC236}">
                    <a16:creationId xmlns:a16="http://schemas.microsoft.com/office/drawing/2014/main" id="{B2FEC76A-F6F5-419D-BB55-4ED83E3C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995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00" name="Line 49">
                <a:extLst>
                  <a:ext uri="{FF2B5EF4-FFF2-40B4-BE49-F238E27FC236}">
                    <a16:creationId xmlns:a16="http://schemas.microsoft.com/office/drawing/2014/main" id="{932FD9C7-F1D4-4D8A-9430-FC1A3586A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5" y="1775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Line 50">
                <a:extLst>
                  <a:ext uri="{FF2B5EF4-FFF2-40B4-BE49-F238E27FC236}">
                    <a16:creationId xmlns:a16="http://schemas.microsoft.com/office/drawing/2014/main" id="{81F51960-9D7B-4623-B044-7D47AD4B6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1">
                <a:extLst>
                  <a:ext uri="{FF2B5EF4-FFF2-40B4-BE49-F238E27FC236}">
                    <a16:creationId xmlns:a16="http://schemas.microsoft.com/office/drawing/2014/main" id="{2AB7F640-E922-46A1-A3F9-E54C06D8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999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03" name="Line 52">
                <a:extLst>
                  <a:ext uri="{FF2B5EF4-FFF2-40B4-BE49-F238E27FC236}">
                    <a16:creationId xmlns:a16="http://schemas.microsoft.com/office/drawing/2014/main" id="{8A73BE0B-DD35-4D88-869C-359884E88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Line 53">
                <a:extLst>
                  <a:ext uri="{FF2B5EF4-FFF2-40B4-BE49-F238E27FC236}">
                    <a16:creationId xmlns:a16="http://schemas.microsoft.com/office/drawing/2014/main" id="{D4D58E1D-F2F8-4AD5-AA75-31D62673D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177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4">
                <a:extLst>
                  <a:ext uri="{FF2B5EF4-FFF2-40B4-BE49-F238E27FC236}">
                    <a16:creationId xmlns:a16="http://schemas.microsoft.com/office/drawing/2014/main" id="{8551EB44-2640-47F9-9473-78313D992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080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3606" name="Rectangle 55">
                <a:extLst>
                  <a:ext uri="{FF2B5EF4-FFF2-40B4-BE49-F238E27FC236}">
                    <a16:creationId xmlns:a16="http://schemas.microsoft.com/office/drawing/2014/main" id="{01C552EF-9216-4FCE-82D1-12C5535F0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1083"/>
                <a:ext cx="409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59" name="Text Box 56">
                <a:extLst>
                  <a:ext uri="{FF2B5EF4-FFF2-40B4-BE49-F238E27FC236}">
                    <a16:creationId xmlns:a16="http://schemas.microsoft.com/office/drawing/2014/main" id="{897A0A28-6B11-4D2A-B81B-603CAAEA2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37" y="4050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0" name="Text Box 57">
                <a:extLst>
                  <a:ext uri="{FF2B5EF4-FFF2-40B4-BE49-F238E27FC236}">
                    <a16:creationId xmlns:a16="http://schemas.microsoft.com/office/drawing/2014/main" id="{0205F0E4-8C96-4F9E-9C46-8959FE2B9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41" y="853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1" name="Text Box 58">
                <a:extLst>
                  <a:ext uri="{FF2B5EF4-FFF2-40B4-BE49-F238E27FC236}">
                    <a16:creationId xmlns:a16="http://schemas.microsoft.com/office/drawing/2014/main" id="{0AEAE4B4-EA56-4A23-9BFB-656099BCF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92" y="864"/>
                <a:ext cx="29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2" name="Text Box 59">
                <a:extLst>
                  <a:ext uri="{FF2B5EF4-FFF2-40B4-BE49-F238E27FC236}">
                    <a16:creationId xmlns:a16="http://schemas.microsoft.com/office/drawing/2014/main" id="{2B316180-3DC1-44F0-AE70-A010854B4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62" y="4022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</p:grpSp>
        <p:sp>
          <p:nvSpPr>
            <p:cNvPr id="808010" name="Text Box 74">
              <a:extLst>
                <a:ext uri="{FF2B5EF4-FFF2-40B4-BE49-F238E27FC236}">
                  <a16:creationId xmlns:a16="http://schemas.microsoft.com/office/drawing/2014/main" id="{8E2EED6D-C141-41D2-8FB7-E605F1355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863" y="2584450"/>
              <a:ext cx="698500" cy="357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725">
                  <a:solidFill>
                    <a:schemeClr val="tx2"/>
                  </a:solidFill>
                </a:rPr>
                <a:t>PDU</a:t>
              </a:r>
            </a:p>
          </p:txBody>
        </p:sp>
        <p:sp>
          <p:nvSpPr>
            <p:cNvPr id="23560" name="Rectangle 75">
              <a:extLst>
                <a:ext uri="{FF2B5EF4-FFF2-40B4-BE49-F238E27FC236}">
                  <a16:creationId xmlns:a16="http://schemas.microsoft.com/office/drawing/2014/main" id="{575A5233-136B-4646-AB23-911365C6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228850"/>
              <a:ext cx="3851275" cy="110013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">
            <a:extLst>
              <a:ext uri="{FF2B5EF4-FFF2-40B4-BE49-F238E27FC236}">
                <a16:creationId xmlns:a16="http://schemas.microsoft.com/office/drawing/2014/main" id="{60C48B92-F61B-444F-B47D-34686F61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716338"/>
            <a:ext cx="5829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39938" name="Rectangle 11">
            <a:extLst>
              <a:ext uri="{FF2B5EF4-FFF2-40B4-BE49-F238E27FC236}">
                <a16:creationId xmlns:a16="http://schemas.microsoft.com/office/drawing/2014/main" id="{1BFE5D18-C545-4F37-8817-63BD7ACCE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3979863"/>
            <a:ext cx="6896100" cy="542925"/>
          </a:xfrm>
          <a:noFill/>
        </p:spPr>
        <p:txBody>
          <a:bodyPr lIns="67866" tIns="33338" rIns="67866" bIns="33338"/>
          <a:lstStyle/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500"/>
              <a:t>Frame with errors and subsequent out-of-sequence frames are ignored</a:t>
            </a:r>
          </a:p>
          <a:p>
            <a:pPr marL="557213" lvl="1" indent="-214313" eaLnBrk="1" hangingPunct="1">
              <a:tabLst>
                <a:tab pos="1500188" algn="l"/>
              </a:tabLst>
            </a:pPr>
            <a:r>
              <a:rPr lang="en-US" altLang="en-US" sz="1500"/>
              <a:t>Transmitter is forced to go back when window of 4 is exhausted</a:t>
            </a:r>
          </a:p>
        </p:txBody>
      </p:sp>
      <p:sp>
        <p:nvSpPr>
          <p:cNvPr id="39939" name="Rectangle 64">
            <a:extLst>
              <a:ext uri="{FF2B5EF4-FFF2-40B4-BE49-F238E27FC236}">
                <a16:creationId xmlns:a16="http://schemas.microsoft.com/office/drawing/2014/main" id="{A421A45A-458B-4179-BE1B-ECF7581C4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Go-Back-4</a:t>
            </a:r>
          </a:p>
        </p:txBody>
      </p:sp>
      <p:grpSp>
        <p:nvGrpSpPr>
          <p:cNvPr id="39940" name="Group 71">
            <a:extLst>
              <a:ext uri="{FF2B5EF4-FFF2-40B4-BE49-F238E27FC236}">
                <a16:creationId xmlns:a16="http://schemas.microsoft.com/office/drawing/2014/main" id="{8382BBEF-3229-4909-9EFC-410F22C0CC9F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931863"/>
            <a:ext cx="6418262" cy="2976562"/>
            <a:chOff x="172" y="914"/>
            <a:chExt cx="5390" cy="2499"/>
          </a:xfrm>
        </p:grpSpPr>
        <p:sp>
          <p:nvSpPr>
            <p:cNvPr id="39941" name="Rectangle 65">
              <a:extLst>
                <a:ext uri="{FF2B5EF4-FFF2-40B4-BE49-F238E27FC236}">
                  <a16:creationId xmlns:a16="http://schemas.microsoft.com/office/drawing/2014/main" id="{24C68D17-77EA-45C3-8EE6-CBBFFAD6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895"/>
              <a:ext cx="4307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9942" name="Line 3">
              <a:extLst>
                <a:ext uri="{FF2B5EF4-FFF2-40B4-BE49-F238E27FC236}">
                  <a16:creationId xmlns:a16="http://schemas.microsoft.com/office/drawing/2014/main" id="{266D9390-A5B4-4EE3-B7D7-512CB4FF5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" y="1600"/>
              <a:ext cx="49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4">
              <a:extLst>
                <a:ext uri="{FF2B5EF4-FFF2-40B4-BE49-F238E27FC236}">
                  <a16:creationId xmlns:a16="http://schemas.microsoft.com/office/drawing/2014/main" id="{8578264A-92FD-4842-8E03-4E083FC44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" y="2496"/>
              <a:ext cx="50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Rectangle 5">
              <a:extLst>
                <a:ext uri="{FF2B5EF4-FFF2-40B4-BE49-F238E27FC236}">
                  <a16:creationId xmlns:a16="http://schemas.microsoft.com/office/drawing/2014/main" id="{CBEBD699-C400-45A6-B4C1-9A1BB0ED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1475"/>
              <a:ext cx="31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A</a:t>
              </a:r>
            </a:p>
          </p:txBody>
        </p:sp>
        <p:sp>
          <p:nvSpPr>
            <p:cNvPr id="39945" name="Rectangle 6">
              <a:extLst>
                <a:ext uri="{FF2B5EF4-FFF2-40B4-BE49-F238E27FC236}">
                  <a16:creationId xmlns:a16="http://schemas.microsoft.com/office/drawing/2014/main" id="{3D669C06-B523-4659-BBBB-44B20D24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" y="2303"/>
              <a:ext cx="32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B</a:t>
              </a:r>
            </a:p>
          </p:txBody>
        </p:sp>
        <p:sp>
          <p:nvSpPr>
            <p:cNvPr id="39946" name="Line 7">
              <a:extLst>
                <a:ext uri="{FF2B5EF4-FFF2-40B4-BE49-F238E27FC236}">
                  <a16:creationId xmlns:a16="http://schemas.microsoft.com/office/drawing/2014/main" id="{01308840-F43C-427F-9548-C01035D96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618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1" name="Rectangle 8">
              <a:extLst>
                <a:ext uri="{FF2B5EF4-FFF2-40B4-BE49-F238E27FC236}">
                  <a16:creationId xmlns:a16="http://schemas.microsoft.com/office/drawing/2014/main" id="{E57F04CF-0A6D-4C45-8DEB-1FA165EF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241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0</a:t>
              </a:r>
            </a:p>
          </p:txBody>
        </p:sp>
        <p:sp>
          <p:nvSpPr>
            <p:cNvPr id="39948" name="Rectangle 9">
              <a:extLst>
                <a:ext uri="{FF2B5EF4-FFF2-40B4-BE49-F238E27FC236}">
                  <a16:creationId xmlns:a16="http://schemas.microsoft.com/office/drawing/2014/main" id="{D400716E-93CF-4B17-ACB3-025DC389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219"/>
              <a:ext cx="52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Time</a:t>
              </a:r>
            </a:p>
          </p:txBody>
        </p:sp>
        <p:sp>
          <p:nvSpPr>
            <p:cNvPr id="87053" name="Rectangle 12">
              <a:extLst>
                <a:ext uri="{FF2B5EF4-FFF2-40B4-BE49-F238E27FC236}">
                  <a16:creationId xmlns:a16="http://schemas.microsoft.com/office/drawing/2014/main" id="{F704C2A9-FABB-4052-A17E-DF7AE3B0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257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1</a:t>
              </a:r>
            </a:p>
          </p:txBody>
        </p:sp>
        <p:sp>
          <p:nvSpPr>
            <p:cNvPr id="39950" name="Line 13">
              <a:extLst>
                <a:ext uri="{FF2B5EF4-FFF2-40B4-BE49-F238E27FC236}">
                  <a16:creationId xmlns:a16="http://schemas.microsoft.com/office/drawing/2014/main" id="{59117C74-3A92-495E-A41B-B7AEA708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610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Rectangle 14">
              <a:extLst>
                <a:ext uri="{FF2B5EF4-FFF2-40B4-BE49-F238E27FC236}">
                  <a16:creationId xmlns:a16="http://schemas.microsoft.com/office/drawing/2014/main" id="{5BCD686F-4DF0-465F-8E80-0E24E172B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1257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2</a:t>
              </a:r>
            </a:p>
          </p:txBody>
        </p:sp>
        <p:sp>
          <p:nvSpPr>
            <p:cNvPr id="39952" name="Line 15">
              <a:extLst>
                <a:ext uri="{FF2B5EF4-FFF2-40B4-BE49-F238E27FC236}">
                  <a16:creationId xmlns:a16="http://schemas.microsoft.com/office/drawing/2014/main" id="{9D5A3E09-36B4-433E-94D6-83DA8F2C1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160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7" name="Rectangle 16">
              <a:extLst>
                <a:ext uri="{FF2B5EF4-FFF2-40B4-BE49-F238E27FC236}">
                  <a16:creationId xmlns:a16="http://schemas.microsoft.com/office/drawing/2014/main" id="{FD4E5E53-3D45-48A3-A2FD-F91C52FB9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265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3</a:t>
              </a:r>
            </a:p>
          </p:txBody>
        </p:sp>
        <p:sp>
          <p:nvSpPr>
            <p:cNvPr id="39954" name="Line 17">
              <a:extLst>
                <a:ext uri="{FF2B5EF4-FFF2-40B4-BE49-F238E27FC236}">
                  <a16:creationId xmlns:a16="http://schemas.microsoft.com/office/drawing/2014/main" id="{60E21893-9743-4A01-B1A8-825181F92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162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Rectangle 18">
              <a:extLst>
                <a:ext uri="{FF2B5EF4-FFF2-40B4-BE49-F238E27FC236}">
                  <a16:creationId xmlns:a16="http://schemas.microsoft.com/office/drawing/2014/main" id="{5C4B7DB8-2DEB-44BE-BFD3-423202B37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" y="1265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4</a:t>
              </a:r>
            </a:p>
          </p:txBody>
        </p:sp>
        <p:grpSp>
          <p:nvGrpSpPr>
            <p:cNvPr id="39956" name="Group 19">
              <a:extLst>
                <a:ext uri="{FF2B5EF4-FFF2-40B4-BE49-F238E27FC236}">
                  <a16:creationId xmlns:a16="http://schemas.microsoft.com/office/drawing/2014/main" id="{4A8C116E-263D-442F-875F-82C62FDA7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" y="1618"/>
              <a:ext cx="392" cy="698"/>
              <a:chOff x="1584" y="1498"/>
              <a:chExt cx="392" cy="698"/>
            </a:xfrm>
          </p:grpSpPr>
          <p:sp>
            <p:nvSpPr>
              <p:cNvPr id="39999" name="Line 20">
                <a:extLst>
                  <a:ext uri="{FF2B5EF4-FFF2-40B4-BE49-F238E27FC236}">
                    <a16:creationId xmlns:a16="http://schemas.microsoft.com/office/drawing/2014/main" id="{40D8EF62-9023-4DC1-B86C-3A4BFF043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498"/>
                <a:ext cx="392" cy="6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0" name="Line 21">
                <a:extLst>
                  <a:ext uri="{FF2B5EF4-FFF2-40B4-BE49-F238E27FC236}">
                    <a16:creationId xmlns:a16="http://schemas.microsoft.com/office/drawing/2014/main" id="{2E804C49-26F0-4947-8BD8-857FEDCE3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6" y="2148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57" name="Line 22">
              <a:extLst>
                <a:ext uri="{FF2B5EF4-FFF2-40B4-BE49-F238E27FC236}">
                  <a16:creationId xmlns:a16="http://schemas.microsoft.com/office/drawing/2014/main" id="{54E2BBFD-D3A3-46F1-9AAC-B8FD9ADDE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62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23">
              <a:extLst>
                <a:ext uri="{FF2B5EF4-FFF2-40B4-BE49-F238E27FC236}">
                  <a16:creationId xmlns:a16="http://schemas.microsoft.com/office/drawing/2014/main" id="{CF31F3DB-24B1-4E70-9212-0D1BFB94C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1618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4">
              <a:extLst>
                <a:ext uri="{FF2B5EF4-FFF2-40B4-BE49-F238E27FC236}">
                  <a16:creationId xmlns:a16="http://schemas.microsoft.com/office/drawing/2014/main" id="{8B108BA4-817B-48FD-BD36-25A72843B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162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Rectangle 25">
              <a:extLst>
                <a:ext uri="{FF2B5EF4-FFF2-40B4-BE49-F238E27FC236}">
                  <a16:creationId xmlns:a16="http://schemas.microsoft.com/office/drawing/2014/main" id="{C33EEF14-9349-416D-A7ED-E78B5008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265"/>
              <a:ext cx="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5</a:t>
              </a:r>
            </a:p>
          </p:txBody>
        </p:sp>
        <p:sp>
          <p:nvSpPr>
            <p:cNvPr id="87065" name="Rectangle 26">
              <a:extLst>
                <a:ext uri="{FF2B5EF4-FFF2-40B4-BE49-F238E27FC236}">
                  <a16:creationId xmlns:a16="http://schemas.microsoft.com/office/drawing/2014/main" id="{EE98FD22-0A4C-4ACA-9E75-08C5CF01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1289"/>
              <a:ext cx="3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6</a:t>
              </a:r>
            </a:p>
          </p:txBody>
        </p:sp>
        <p:sp>
          <p:nvSpPr>
            <p:cNvPr id="87066" name="Rectangle 27">
              <a:extLst>
                <a:ext uri="{FF2B5EF4-FFF2-40B4-BE49-F238E27FC236}">
                  <a16:creationId xmlns:a16="http://schemas.microsoft.com/office/drawing/2014/main" id="{5554C697-167B-43AD-9B95-CC2FA7732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281"/>
              <a:ext cx="31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3</a:t>
              </a:r>
            </a:p>
          </p:txBody>
        </p:sp>
        <p:sp>
          <p:nvSpPr>
            <p:cNvPr id="39963" name="Line 28">
              <a:extLst>
                <a:ext uri="{FF2B5EF4-FFF2-40B4-BE49-F238E27FC236}">
                  <a16:creationId xmlns:a16="http://schemas.microsoft.com/office/drawing/2014/main" id="{4A86CD50-B89A-443D-8BC7-E2F50E010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8" y="162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9">
              <a:extLst>
                <a:ext uri="{FF2B5EF4-FFF2-40B4-BE49-F238E27FC236}">
                  <a16:creationId xmlns:a16="http://schemas.microsoft.com/office/drawing/2014/main" id="{8E6167C1-C46E-4278-B2FF-4BBDCFFB6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4" y="1628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30">
              <a:extLst>
                <a:ext uri="{FF2B5EF4-FFF2-40B4-BE49-F238E27FC236}">
                  <a16:creationId xmlns:a16="http://schemas.microsoft.com/office/drawing/2014/main" id="{0110134C-4B97-4ED8-B7CB-0E9A7C742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2" y="162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31">
              <a:extLst>
                <a:ext uri="{FF2B5EF4-FFF2-40B4-BE49-F238E27FC236}">
                  <a16:creationId xmlns:a16="http://schemas.microsoft.com/office/drawing/2014/main" id="{9A5E6623-0C46-4077-BF50-CF78EAB1A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542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ACK1</a:t>
              </a:r>
            </a:p>
          </p:txBody>
        </p:sp>
        <p:sp>
          <p:nvSpPr>
            <p:cNvPr id="39967" name="Line 32">
              <a:extLst>
                <a:ext uri="{FF2B5EF4-FFF2-40B4-BE49-F238E27FC236}">
                  <a16:creationId xmlns:a16="http://schemas.microsoft.com/office/drawing/2014/main" id="{29286B4F-2A9B-4409-86D3-EF4EECAF2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" y="2794"/>
              <a:ext cx="8" cy="34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Rectangle 34">
              <a:extLst>
                <a:ext uri="{FF2B5EF4-FFF2-40B4-BE49-F238E27FC236}">
                  <a16:creationId xmlns:a16="http://schemas.microsoft.com/office/drawing/2014/main" id="{A25E5B55-6AC3-40FC-8A2C-76DD81FA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541"/>
              <a:ext cx="97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out of sequence frames</a:t>
              </a:r>
            </a:p>
          </p:txBody>
        </p:sp>
        <p:sp>
          <p:nvSpPr>
            <p:cNvPr id="39969" name="Rectangle 35">
              <a:extLst>
                <a:ext uri="{FF2B5EF4-FFF2-40B4-BE49-F238E27FC236}">
                  <a16:creationId xmlns:a16="http://schemas.microsoft.com/office/drawing/2014/main" id="{73F9752F-3DFB-4D4B-AE6A-F55AFA5E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30"/>
              <a:ext cx="9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Go-Back-4:</a:t>
              </a:r>
            </a:p>
          </p:txBody>
        </p:sp>
        <p:sp>
          <p:nvSpPr>
            <p:cNvPr id="39970" name="Line 36">
              <a:extLst>
                <a:ext uri="{FF2B5EF4-FFF2-40B4-BE49-F238E27FC236}">
                  <a16:creationId xmlns:a16="http://schemas.microsoft.com/office/drawing/2014/main" id="{7228F777-B6FC-47FF-8D76-8581EE67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1148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Rectangle 37">
              <a:extLst>
                <a:ext uri="{FF2B5EF4-FFF2-40B4-BE49-F238E27FC236}">
                  <a16:creationId xmlns:a16="http://schemas.microsoft.com/office/drawing/2014/main" id="{4E5F9130-DA5D-4B4D-BA11-73FA82DB6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914"/>
              <a:ext cx="2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4 frames are </a:t>
              </a:r>
              <a:r>
                <a:rPr lang="en-US" altLang="x-none" sz="1350" i="1">
                  <a:solidFill>
                    <a:srgbClr val="0000CC"/>
                  </a:solidFill>
                </a:rPr>
                <a:t>outstanding</a:t>
              </a:r>
              <a:r>
                <a:rPr lang="en-US" altLang="x-none" sz="1350"/>
                <a:t>; so go back 4</a:t>
              </a:r>
            </a:p>
          </p:txBody>
        </p:sp>
        <p:sp>
          <p:nvSpPr>
            <p:cNvPr id="39972" name="Line 38">
              <a:extLst>
                <a:ext uri="{FF2B5EF4-FFF2-40B4-BE49-F238E27FC236}">
                  <a16:creationId xmlns:a16="http://schemas.microsoft.com/office/drawing/2014/main" id="{E66A15AC-4580-4BEE-90D4-929206398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2" y="1610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9">
              <a:extLst>
                <a:ext uri="{FF2B5EF4-FFF2-40B4-BE49-F238E27FC236}">
                  <a16:creationId xmlns:a16="http://schemas.microsoft.com/office/drawing/2014/main" id="{CC8029E8-DF1F-4BF5-9C1C-3DF9441C5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610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40">
              <a:extLst>
                <a:ext uri="{FF2B5EF4-FFF2-40B4-BE49-F238E27FC236}">
                  <a16:creationId xmlns:a16="http://schemas.microsoft.com/office/drawing/2014/main" id="{3B1A9345-0960-413D-9123-A9F9EAFFB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0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1">
              <a:extLst>
                <a:ext uri="{FF2B5EF4-FFF2-40B4-BE49-F238E27FC236}">
                  <a16:creationId xmlns:a16="http://schemas.microsoft.com/office/drawing/2014/main" id="{13BA1317-7C33-4EBA-855C-8BD9FCFC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281"/>
              <a:ext cx="25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5</a:t>
              </a:r>
            </a:p>
          </p:txBody>
        </p:sp>
        <p:sp>
          <p:nvSpPr>
            <p:cNvPr id="87080" name="Rectangle 42">
              <a:extLst>
                <a:ext uri="{FF2B5EF4-FFF2-40B4-BE49-F238E27FC236}">
                  <a16:creationId xmlns:a16="http://schemas.microsoft.com/office/drawing/2014/main" id="{C52F6A57-0C56-464D-86BB-4683BB7D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1289"/>
              <a:ext cx="3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6</a:t>
              </a:r>
            </a:p>
          </p:txBody>
        </p:sp>
        <p:sp>
          <p:nvSpPr>
            <p:cNvPr id="87081" name="Rectangle 43">
              <a:extLst>
                <a:ext uri="{FF2B5EF4-FFF2-40B4-BE49-F238E27FC236}">
                  <a16:creationId xmlns:a16="http://schemas.microsoft.com/office/drawing/2014/main" id="{75E77335-42F1-48C1-A5E1-369FBD4B3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281"/>
              <a:ext cx="2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4</a:t>
              </a:r>
            </a:p>
          </p:txBody>
        </p:sp>
        <p:sp>
          <p:nvSpPr>
            <p:cNvPr id="39978" name="Line 44">
              <a:extLst>
                <a:ext uri="{FF2B5EF4-FFF2-40B4-BE49-F238E27FC236}">
                  <a16:creationId xmlns:a16="http://schemas.microsoft.com/office/drawing/2014/main" id="{7868B8A1-92F1-4BC0-97CB-6EFC5A48A3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2" y="1604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45">
              <a:extLst>
                <a:ext uri="{FF2B5EF4-FFF2-40B4-BE49-F238E27FC236}">
                  <a16:creationId xmlns:a16="http://schemas.microsoft.com/office/drawing/2014/main" id="{ABDE8F40-6BB3-4ECF-9B8A-603898105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0" y="1604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46">
              <a:extLst>
                <a:ext uri="{FF2B5EF4-FFF2-40B4-BE49-F238E27FC236}">
                  <a16:creationId xmlns:a16="http://schemas.microsoft.com/office/drawing/2014/main" id="{6097D061-6F0C-4BA3-8EE4-B2F4C4CD2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2" y="162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7">
              <a:extLst>
                <a:ext uri="{FF2B5EF4-FFF2-40B4-BE49-F238E27FC236}">
                  <a16:creationId xmlns:a16="http://schemas.microsoft.com/office/drawing/2014/main" id="{D4D97745-8E2A-48F8-86D3-59E3DB733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6" y="162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48">
              <a:extLst>
                <a:ext uri="{FF2B5EF4-FFF2-40B4-BE49-F238E27FC236}">
                  <a16:creationId xmlns:a16="http://schemas.microsoft.com/office/drawing/2014/main" id="{CBDC37E7-BB1D-4690-9B22-AAD569124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162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49">
              <a:extLst>
                <a:ext uri="{FF2B5EF4-FFF2-40B4-BE49-F238E27FC236}">
                  <a16:creationId xmlns:a16="http://schemas.microsoft.com/office/drawing/2014/main" id="{3E856CC7-5021-4F47-B1E7-BB7C26685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" y="1636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50">
              <a:extLst>
                <a:ext uri="{FF2B5EF4-FFF2-40B4-BE49-F238E27FC236}">
                  <a16:creationId xmlns:a16="http://schemas.microsoft.com/office/drawing/2014/main" id="{2887B0EC-56BF-469C-8D58-0D2CF75E5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618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51">
              <a:extLst>
                <a:ext uri="{FF2B5EF4-FFF2-40B4-BE49-F238E27FC236}">
                  <a16:creationId xmlns:a16="http://schemas.microsoft.com/office/drawing/2014/main" id="{73565D03-2783-49F2-91E2-74FBAA4A4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162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52">
              <a:extLst>
                <a:ext uri="{FF2B5EF4-FFF2-40B4-BE49-F238E27FC236}">
                  <a16:creationId xmlns:a16="http://schemas.microsoft.com/office/drawing/2014/main" id="{D8DFEC8D-569C-4B1E-A830-909D4A0D9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1618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1" name="Rectangle 53">
              <a:extLst>
                <a:ext uri="{FF2B5EF4-FFF2-40B4-BE49-F238E27FC236}">
                  <a16:creationId xmlns:a16="http://schemas.microsoft.com/office/drawing/2014/main" id="{1F570B90-7A60-4CB2-8689-EC3832CE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297"/>
              <a:ext cx="3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7</a:t>
              </a:r>
            </a:p>
          </p:txBody>
        </p:sp>
        <p:sp>
          <p:nvSpPr>
            <p:cNvPr id="87092" name="Rectangle 54">
              <a:extLst>
                <a:ext uri="{FF2B5EF4-FFF2-40B4-BE49-F238E27FC236}">
                  <a16:creationId xmlns:a16="http://schemas.microsoft.com/office/drawing/2014/main" id="{9C88D3A0-084A-4E90-AE16-FF60F465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97"/>
              <a:ext cx="3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8</a:t>
              </a:r>
            </a:p>
          </p:txBody>
        </p:sp>
        <p:sp>
          <p:nvSpPr>
            <p:cNvPr id="87093" name="Rectangle 55">
              <a:extLst>
                <a:ext uri="{FF2B5EF4-FFF2-40B4-BE49-F238E27FC236}">
                  <a16:creationId xmlns:a16="http://schemas.microsoft.com/office/drawing/2014/main" id="{D96BF823-6ABF-4619-BA80-0B2337435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1297"/>
              <a:ext cx="3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b="1"/>
                <a:t>9</a:t>
              </a:r>
            </a:p>
          </p:txBody>
        </p:sp>
        <p:sp>
          <p:nvSpPr>
            <p:cNvPr id="39990" name="Rectangle 56">
              <a:extLst>
                <a:ext uri="{FF2B5EF4-FFF2-40B4-BE49-F238E27FC236}">
                  <a16:creationId xmlns:a16="http://schemas.microsoft.com/office/drawing/2014/main" id="{2A6A80DA-6891-457E-AF1B-103EE139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550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ACK2</a:t>
              </a:r>
            </a:p>
          </p:txBody>
        </p:sp>
        <p:sp>
          <p:nvSpPr>
            <p:cNvPr id="39991" name="Rectangle 57">
              <a:extLst>
                <a:ext uri="{FF2B5EF4-FFF2-40B4-BE49-F238E27FC236}">
                  <a16:creationId xmlns:a16="http://schemas.microsoft.com/office/drawing/2014/main" id="{8E7C3EBB-B4B9-418B-8A06-61322FB0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558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ACK3</a:t>
              </a:r>
            </a:p>
          </p:txBody>
        </p:sp>
        <p:sp>
          <p:nvSpPr>
            <p:cNvPr id="39992" name="Rectangle 58">
              <a:extLst>
                <a:ext uri="{FF2B5EF4-FFF2-40B4-BE49-F238E27FC236}">
                  <a16:creationId xmlns:a16="http://schemas.microsoft.com/office/drawing/2014/main" id="{740F4FD6-1C1E-4FBB-8C3C-7D533233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550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ACK4</a:t>
              </a:r>
            </a:p>
          </p:txBody>
        </p:sp>
        <p:sp>
          <p:nvSpPr>
            <p:cNvPr id="39993" name="Rectangle 59">
              <a:extLst>
                <a:ext uri="{FF2B5EF4-FFF2-40B4-BE49-F238E27FC236}">
                  <a16:creationId xmlns:a16="http://schemas.microsoft.com/office/drawing/2014/main" id="{A715598F-22B8-4910-BE04-5ADDF3A5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550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ACK5</a:t>
              </a:r>
            </a:p>
          </p:txBody>
        </p:sp>
        <p:sp>
          <p:nvSpPr>
            <p:cNvPr id="39994" name="Rectangle 60">
              <a:extLst>
                <a:ext uri="{FF2B5EF4-FFF2-40B4-BE49-F238E27FC236}">
                  <a16:creationId xmlns:a16="http://schemas.microsoft.com/office/drawing/2014/main" id="{58B38C55-96F6-4D75-A966-D011CA81C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566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ACK6</a:t>
              </a:r>
            </a:p>
          </p:txBody>
        </p:sp>
        <p:sp>
          <p:nvSpPr>
            <p:cNvPr id="39995" name="Rectangle 61">
              <a:extLst>
                <a:ext uri="{FF2B5EF4-FFF2-40B4-BE49-F238E27FC236}">
                  <a16:creationId xmlns:a16="http://schemas.microsoft.com/office/drawing/2014/main" id="{2B879A17-218C-4368-8C1D-E190F71FB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2558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ACK7</a:t>
              </a:r>
            </a:p>
          </p:txBody>
        </p:sp>
        <p:sp>
          <p:nvSpPr>
            <p:cNvPr id="39996" name="Rectangle 62">
              <a:extLst>
                <a:ext uri="{FF2B5EF4-FFF2-40B4-BE49-F238E27FC236}">
                  <a16:creationId xmlns:a16="http://schemas.microsoft.com/office/drawing/2014/main" id="{47053B61-A058-43B2-9FD4-CA2ED21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574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ACK8</a:t>
              </a:r>
            </a:p>
          </p:txBody>
        </p:sp>
        <p:sp>
          <p:nvSpPr>
            <p:cNvPr id="39997" name="Rectangle 63">
              <a:extLst>
                <a:ext uri="{FF2B5EF4-FFF2-40B4-BE49-F238E27FC236}">
                  <a16:creationId xmlns:a16="http://schemas.microsoft.com/office/drawing/2014/main" id="{901E7B68-FAD1-4E7E-8887-1A0FD4EA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566"/>
              <a:ext cx="13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b="1">
                  <a:ea typeface="MS PGothic" panose="020B0600070205080204" pitchFamily="34" charset="-128"/>
                </a:rPr>
                <a:t>ACK9</a:t>
              </a:r>
            </a:p>
          </p:txBody>
        </p:sp>
        <p:sp>
          <p:nvSpPr>
            <p:cNvPr id="87102" name="Text Box 68">
              <a:extLst>
                <a:ext uri="{FF2B5EF4-FFF2-40B4-BE49-F238E27FC236}">
                  <a16:creationId xmlns:a16="http://schemas.microsoft.com/office/drawing/2014/main" id="{7B3D8BBC-B593-4F2A-8F1D-048B01742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3161"/>
              <a:ext cx="5111" cy="25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R</a:t>
              </a:r>
              <a:r>
                <a:rPr lang="en-US" altLang="en-US" sz="1300" baseline="-25000">
                  <a:ea typeface="MS PGothic" panose="020B0600070205080204" pitchFamily="34" charset="-128"/>
                </a:rPr>
                <a:t>next      </a:t>
              </a:r>
              <a:r>
                <a:rPr lang="en-US" altLang="en-US" sz="1300">
                  <a:ea typeface="MS PGothic" panose="020B0600070205080204" pitchFamily="34" charset="-128"/>
                </a:rPr>
                <a:t>0              1    2    3         3                      4    5    6    7    8     9                  </a:t>
              </a:r>
              <a:endParaRPr lang="en-US" altLang="en-US" sz="1300" baseline="-250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FEDC3BCC-A8DE-452A-850F-A71047AD7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92075"/>
            <a:ext cx="7145337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 of the Lesson</a:t>
            </a:r>
          </a:p>
        </p:txBody>
      </p:sp>
      <p:sp>
        <p:nvSpPr>
          <p:cNvPr id="41986" name="Rectangle 4">
            <a:extLst>
              <a:ext uri="{FF2B5EF4-FFF2-40B4-BE49-F238E27FC236}">
                <a16:creationId xmlns:a16="http://schemas.microsoft.com/office/drawing/2014/main" id="{6594F8F4-C543-4D7F-9D26-FB281F667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085850"/>
            <a:ext cx="7031037" cy="2046288"/>
          </a:xfrm>
        </p:spPr>
        <p:txBody>
          <a:bodyPr/>
          <a:lstStyle/>
          <a:p>
            <a:pPr marL="371475" indent="-371475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Delay-bandwidth product is a key element in performance evaluation of network protocols</a:t>
            </a:r>
          </a:p>
          <a:p>
            <a:pPr marL="371475" indent="-371475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/>
              <a:t>Stop-and-wait is only efficient if the delay-bandwidth product is very small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BE904F3-7484-400E-A9F6-BA8581D10B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02.01.04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pic>
        <p:nvPicPr>
          <p:cNvPr id="18434" name="Picture 6">
            <a:extLst>
              <a:ext uri="{FF2B5EF4-FFF2-40B4-BE49-F238E27FC236}">
                <a16:creationId xmlns:a16="http://schemas.microsoft.com/office/drawing/2014/main" id="{71920C0B-2612-4838-8FF9-43090B75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0906FC5D-1126-4B3A-A3DD-64C43AD08D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Go-back-N and Selective Repeat ARQ 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475A3EB-3332-4083-A525-022E8628F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8738" y="92075"/>
            <a:ext cx="4779962" cy="765175"/>
          </a:xfrm>
        </p:spPr>
        <p:txBody>
          <a:bodyPr/>
          <a:lstStyle/>
          <a:p>
            <a:pPr eaLnBrk="1" hangingPunct="1"/>
            <a:r>
              <a:rPr lang="en-US" altLang="en-US"/>
              <a:t>Go-Back-N with Timeout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7EDA0290-78FC-4CA2-B484-44F9ED8AD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4288" y="1090613"/>
            <a:ext cx="6083300" cy="2489200"/>
          </a:xfrm>
        </p:spPr>
        <p:txBody>
          <a:bodyPr/>
          <a:lstStyle/>
          <a:p>
            <a:pPr eaLnBrk="1" hangingPunct="1"/>
            <a:r>
              <a:rPr lang="en-US" altLang="en-US"/>
              <a:t>Problem with Go-Back-N as presented: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/>
              <a:t>Window size should be long enough to cover round trip time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1800"/>
              <a:t>If a frame is lost and transmitter does not have a frame to send, then window will not be exhausted and recovery will not commence</a:t>
            </a:r>
          </a:p>
        </p:txBody>
      </p:sp>
      <p:grpSp>
        <p:nvGrpSpPr>
          <p:cNvPr id="20483" name="Group 12">
            <a:extLst>
              <a:ext uri="{FF2B5EF4-FFF2-40B4-BE49-F238E27FC236}">
                <a16:creationId xmlns:a16="http://schemas.microsoft.com/office/drawing/2014/main" id="{D7343A56-67C0-4F98-9176-4DCDF86F5A6B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83E1722-F71C-4AFA-AC5A-C033CC06D6DD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D09A42-0B09-42F7-889E-33155FA75D1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2450902-F9DF-457E-BC66-6C33C124B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Go-Back-N with Timeout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4A75959-CE0B-457E-82A6-F6CF5B845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969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Use a timeout with each frame</a:t>
            </a:r>
          </a:p>
          <a:p>
            <a:pPr lvl="1" eaLnBrk="1" hangingPunct="1"/>
            <a:r>
              <a:rPr lang="en-US" altLang="en-US" sz="1800"/>
              <a:t>When timeout expires, resend all outstanding frames</a:t>
            </a:r>
          </a:p>
        </p:txBody>
      </p:sp>
      <p:grpSp>
        <p:nvGrpSpPr>
          <p:cNvPr id="22531" name="Group 150">
            <a:extLst>
              <a:ext uri="{FF2B5EF4-FFF2-40B4-BE49-F238E27FC236}">
                <a16:creationId xmlns:a16="http://schemas.microsoft.com/office/drawing/2014/main" id="{83E85C15-5274-4232-88BF-653CDF143B70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2055813"/>
            <a:ext cx="5635625" cy="2290762"/>
            <a:chOff x="210" y="449"/>
            <a:chExt cx="4732" cy="1924"/>
          </a:xfrm>
        </p:grpSpPr>
        <p:sp>
          <p:nvSpPr>
            <p:cNvPr id="22532" name="Rectangle 71">
              <a:extLst>
                <a:ext uri="{FF2B5EF4-FFF2-40B4-BE49-F238E27FC236}">
                  <a16:creationId xmlns:a16="http://schemas.microsoft.com/office/drawing/2014/main" id="{4345CCD2-1C42-4CAA-A6E1-13F000D3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147"/>
              <a:ext cx="3849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2533" name="Line 72">
              <a:extLst>
                <a:ext uri="{FF2B5EF4-FFF2-40B4-BE49-F238E27FC236}">
                  <a16:creationId xmlns:a16="http://schemas.microsoft.com/office/drawing/2014/main" id="{80697CAC-3737-44C4-8E3B-23B92C349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904"/>
              <a:ext cx="39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73">
              <a:extLst>
                <a:ext uri="{FF2B5EF4-FFF2-40B4-BE49-F238E27FC236}">
                  <a16:creationId xmlns:a16="http://schemas.microsoft.com/office/drawing/2014/main" id="{11093CE7-B789-44D1-BC8E-434640E68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" y="1689"/>
              <a:ext cx="3936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74">
              <a:extLst>
                <a:ext uri="{FF2B5EF4-FFF2-40B4-BE49-F238E27FC236}">
                  <a16:creationId xmlns:a16="http://schemas.microsoft.com/office/drawing/2014/main" id="{4BB3E543-D6DC-4265-BFAF-722488A49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801"/>
              <a:ext cx="29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A</a:t>
              </a:r>
            </a:p>
          </p:txBody>
        </p:sp>
        <p:sp>
          <p:nvSpPr>
            <p:cNvPr id="22536" name="Rectangle 75">
              <a:extLst>
                <a:ext uri="{FF2B5EF4-FFF2-40B4-BE49-F238E27FC236}">
                  <a16:creationId xmlns:a16="http://schemas.microsoft.com/office/drawing/2014/main" id="{A509CD09-A3E2-4BFE-A886-01572AAF6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564"/>
              <a:ext cx="30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 B</a:t>
              </a:r>
            </a:p>
          </p:txBody>
        </p:sp>
        <p:sp>
          <p:nvSpPr>
            <p:cNvPr id="22537" name="Rectangle 76">
              <a:extLst>
                <a:ext uri="{FF2B5EF4-FFF2-40B4-BE49-F238E27FC236}">
                  <a16:creationId xmlns:a16="http://schemas.microsoft.com/office/drawing/2014/main" id="{45857F13-083A-479B-A1AC-7FCBE6EA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567"/>
              <a:ext cx="50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Time</a:t>
              </a: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22538" name="Rectangle 77">
              <a:extLst>
                <a:ext uri="{FF2B5EF4-FFF2-40B4-BE49-F238E27FC236}">
                  <a16:creationId xmlns:a16="http://schemas.microsoft.com/office/drawing/2014/main" id="{CE6ECD65-BE59-4FA2-B4B4-932C45C1F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596"/>
              <a:ext cx="23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0</a:t>
              </a:r>
            </a:p>
          </p:txBody>
        </p:sp>
        <p:grpSp>
          <p:nvGrpSpPr>
            <p:cNvPr id="22539" name="Group 78">
              <a:extLst>
                <a:ext uri="{FF2B5EF4-FFF2-40B4-BE49-F238E27FC236}">
                  <a16:creationId xmlns:a16="http://schemas.microsoft.com/office/drawing/2014/main" id="{D2182C65-0B16-4E36-A004-EF5F424F9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4" y="922"/>
              <a:ext cx="341" cy="612"/>
              <a:chOff x="1714" y="724"/>
              <a:chExt cx="341" cy="612"/>
            </a:xfrm>
          </p:grpSpPr>
          <p:sp>
            <p:nvSpPr>
              <p:cNvPr id="22551" name="Line 79">
                <a:extLst>
                  <a:ext uri="{FF2B5EF4-FFF2-40B4-BE49-F238E27FC236}">
                    <a16:creationId xmlns:a16="http://schemas.microsoft.com/office/drawing/2014/main" id="{2B0C7D5E-9C25-4C55-AF11-5D1ECC657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724"/>
                <a:ext cx="341" cy="55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Line 80">
                <a:extLst>
                  <a:ext uri="{FF2B5EF4-FFF2-40B4-BE49-F238E27FC236}">
                    <a16:creationId xmlns:a16="http://schemas.microsoft.com/office/drawing/2014/main" id="{AF2B472E-D1C7-4AB3-9A02-61AF202E3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9" y="1295"/>
                <a:ext cx="85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0" name="Line 81">
              <a:extLst>
                <a:ext uri="{FF2B5EF4-FFF2-40B4-BE49-F238E27FC236}">
                  <a16:creationId xmlns:a16="http://schemas.microsoft.com/office/drawing/2014/main" id="{0D5DE581-032C-408E-9D5A-ABB130F97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929"/>
              <a:ext cx="474" cy="76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Rectangle 82">
              <a:extLst>
                <a:ext uri="{FF2B5EF4-FFF2-40B4-BE49-F238E27FC236}">
                  <a16:creationId xmlns:a16="http://schemas.microsoft.com/office/drawing/2014/main" id="{93EE6C17-F17F-4FCC-BAD8-D2379D50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591"/>
              <a:ext cx="280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2542" name="Line 85">
              <a:extLst>
                <a:ext uri="{FF2B5EF4-FFF2-40B4-BE49-F238E27FC236}">
                  <a16:creationId xmlns:a16="http://schemas.microsoft.com/office/drawing/2014/main" id="{5D572334-F8F8-445C-B30F-C36C28C4C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635"/>
              <a:ext cx="7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86">
              <a:extLst>
                <a:ext uri="{FF2B5EF4-FFF2-40B4-BE49-F238E27FC236}">
                  <a16:creationId xmlns:a16="http://schemas.microsoft.com/office/drawing/2014/main" id="{A51CB639-8CD1-437B-914B-74216B2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449"/>
              <a:ext cx="130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722" tIns="29766" rIns="60722" bIns="29766">
              <a:spAutoFit/>
            </a:bodyPr>
            <a:lstStyle>
              <a:lvl1pPr defTabSz="709613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096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09613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0961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096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Time-out expires</a:t>
              </a:r>
            </a:p>
          </p:txBody>
        </p:sp>
        <p:sp>
          <p:nvSpPr>
            <p:cNvPr id="22544" name="Line 87">
              <a:extLst>
                <a:ext uri="{FF2B5EF4-FFF2-40B4-BE49-F238E27FC236}">
                  <a16:creationId xmlns:a16="http://schemas.microsoft.com/office/drawing/2014/main" id="{5EF57E53-C8F4-4654-AA1C-A0C8CEA23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914"/>
              <a:ext cx="220" cy="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88">
              <a:extLst>
                <a:ext uri="{FF2B5EF4-FFF2-40B4-BE49-F238E27FC236}">
                  <a16:creationId xmlns:a16="http://schemas.microsoft.com/office/drawing/2014/main" id="{186D9E5A-B37E-47C1-8830-5A7EBC389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9" y="930"/>
              <a:ext cx="475" cy="76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89">
              <a:extLst>
                <a:ext uri="{FF2B5EF4-FFF2-40B4-BE49-F238E27FC236}">
                  <a16:creationId xmlns:a16="http://schemas.microsoft.com/office/drawing/2014/main" id="{1B56DDC3-14D9-48A1-8A20-3F68D92E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588"/>
              <a:ext cx="280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679" tIns="46434" rIns="91679" bIns="46434">
              <a:spAutoFit/>
            </a:bodyPr>
            <a:lstStyle>
              <a:lvl1pPr defTabSz="15938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5938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5938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5938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5938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5938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2547" name="Rectangle 90">
              <a:extLst>
                <a:ext uri="{FF2B5EF4-FFF2-40B4-BE49-F238E27FC236}">
                  <a16:creationId xmlns:a16="http://schemas.microsoft.com/office/drawing/2014/main" id="{586C2B8D-E355-404F-82E9-E3EFB7E27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741"/>
              <a:ext cx="95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722" tIns="29766" rIns="60722" bIns="29766">
              <a:spAutoFit/>
            </a:bodyPr>
            <a:lstStyle>
              <a:lvl1pPr defTabSz="709613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096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09613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0961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096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ACK1</a:t>
              </a:r>
            </a:p>
          </p:txBody>
        </p:sp>
        <p:sp>
          <p:nvSpPr>
            <p:cNvPr id="22548" name="Line 91">
              <a:extLst>
                <a:ext uri="{FF2B5EF4-FFF2-40B4-BE49-F238E27FC236}">
                  <a16:creationId xmlns:a16="http://schemas.microsoft.com/office/drawing/2014/main" id="{1539BA47-FA70-4505-BFA9-276621E5C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807"/>
              <a:ext cx="779" cy="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92">
              <a:extLst>
                <a:ext uri="{FF2B5EF4-FFF2-40B4-BE49-F238E27FC236}">
                  <a16:creationId xmlns:a16="http://schemas.microsoft.com/office/drawing/2014/main" id="{622531A0-3A68-4963-BAA7-8A4AEBCF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" y="482"/>
              <a:ext cx="1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22550" name="Rectangle 148">
              <a:extLst>
                <a:ext uri="{FF2B5EF4-FFF2-40B4-BE49-F238E27FC236}">
                  <a16:creationId xmlns:a16="http://schemas.microsoft.com/office/drawing/2014/main" id="{EA292D62-1629-486F-87D5-C6469BA1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741"/>
              <a:ext cx="936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0722" tIns="29766" rIns="60722" bIns="29766">
              <a:spAutoFit/>
            </a:bodyPr>
            <a:lstStyle>
              <a:lvl1pPr defTabSz="709613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096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09613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09613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096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096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Receiver is looking for R</a:t>
              </a:r>
              <a:r>
                <a:rPr lang="en-US" altLang="en-US" sz="1500" baseline="-25000">
                  <a:ea typeface="MS PGothic" panose="020B0600070205080204" pitchFamily="34" charset="-128"/>
                </a:rPr>
                <a:t>next </a:t>
              </a:r>
              <a:r>
                <a:rPr lang="en-US" altLang="en-US" sz="1500">
                  <a:ea typeface="MS PGothic" panose="020B0600070205080204" pitchFamily="34" charset="-128"/>
                </a:rPr>
                <a:t>= 0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499D476-4891-4A5B-A1CE-F9AD4956A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17500"/>
            <a:ext cx="4186237" cy="484188"/>
          </a:xfrm>
          <a:noFill/>
        </p:spPr>
        <p:txBody>
          <a:bodyPr wrap="none" lIns="47625" tIns="19050" rIns="47625" bIns="19050" anchor="t">
            <a:spAutoFit/>
          </a:bodyPr>
          <a:lstStyle/>
          <a:p>
            <a:pPr eaLnBrk="1" hangingPunct="1"/>
            <a:r>
              <a:rPr lang="en-US" altLang="en-US"/>
              <a:t>Maximum Window Size</a:t>
            </a:r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CF100DFD-801C-4026-9877-DB31608FB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063" y="1008063"/>
            <a:ext cx="8020050" cy="3309937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Given m-bit seq. numbers, what is the maximum number of frames that can be outstanding in </a:t>
            </a:r>
            <a:r>
              <a:rPr lang="ja-JP" altLang="en-US" sz="2000">
                <a:ea typeface="MS PGothic" panose="020B0600070205080204" pitchFamily="34" charset="-128"/>
              </a:rPr>
              <a:t>“</a:t>
            </a:r>
            <a:r>
              <a:rPr lang="en-US" altLang="ja-JP" sz="2000">
                <a:ea typeface="MS PGothic" panose="020B0600070205080204" pitchFamily="34" charset="-128"/>
              </a:rPr>
              <a:t>go back N</a:t>
            </a:r>
            <a:r>
              <a:rPr lang="ja-JP" altLang="en-US" sz="2000">
                <a:ea typeface="MS PGothic" panose="020B0600070205080204" pitchFamily="34" charset="-128"/>
              </a:rPr>
              <a:t>”</a:t>
            </a:r>
            <a:r>
              <a:rPr lang="en-US" altLang="ja-JP" sz="2000">
                <a:ea typeface="MS PGothic" panose="020B0600070205080204" pitchFamily="34" charset="-128"/>
              </a:rPr>
              <a:t>?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1500"/>
              <a:t>	</a:t>
            </a:r>
            <a:r>
              <a:rPr lang="en-US" altLang="en-US" sz="1600"/>
              <a:t>MAX_SEQ = 2^m – 1 while there are 2^m sequence numbers. Should the maximum number be MAX_SEQ or MAX_SEQ + 1?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 sz="1600"/>
              <a:t>	Example: m = 2; sequence numbers: 0, 1, 2, 3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1) Sender sends 4 frames in a row, from 0 through 3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2) Receiver sends four corresponding ACKs back to sender, but all lost!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3) Sender times out, re-sends the 4 frames (0 through 3)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	4) Receiver is waiting for frame 0 </a:t>
            </a:r>
          </a:p>
          <a:p>
            <a:pPr eaLnBrk="1" hangingPunct="1">
              <a:buFontTx/>
              <a:buNone/>
            </a:pPr>
            <a:r>
              <a:rPr lang="en-US" altLang="en-US" sz="1600"/>
              <a:t>	Can receiver determine whether this is a new frame 0 or an old frame 0? </a:t>
            </a:r>
            <a:endParaRPr lang="en-US" altLang="en-US" sz="15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">
            <a:extLst>
              <a:ext uri="{FF2B5EF4-FFF2-40B4-BE49-F238E27FC236}">
                <a16:creationId xmlns:a16="http://schemas.microsoft.com/office/drawing/2014/main" id="{833F0290-08F1-4618-8731-8633603CEDFE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482600"/>
            <a:ext cx="5964237" cy="2668588"/>
            <a:chOff x="1449388" y="444500"/>
            <a:chExt cx="5964237" cy="2668588"/>
          </a:xfrm>
        </p:grpSpPr>
        <p:sp>
          <p:nvSpPr>
            <p:cNvPr id="93186" name="Rectangle 84">
              <a:extLst>
                <a:ext uri="{FF2B5EF4-FFF2-40B4-BE49-F238E27FC236}">
                  <a16:creationId xmlns:a16="http://schemas.microsoft.com/office/drawing/2014/main" id="{E896CA4A-8664-4E3F-8292-729758D9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175" y="1320800"/>
              <a:ext cx="3222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93187" name="Rectangle 85">
              <a:extLst>
                <a:ext uri="{FF2B5EF4-FFF2-40B4-BE49-F238E27FC236}">
                  <a16:creationId xmlns:a16="http://schemas.microsoft.com/office/drawing/2014/main" id="{0886324A-10E2-459C-8A76-2D227963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375" y="2252663"/>
              <a:ext cx="3317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93188" name="Rectangle 89">
              <a:extLst>
                <a:ext uri="{FF2B5EF4-FFF2-40B4-BE49-F238E27FC236}">
                  <a16:creationId xmlns:a16="http://schemas.microsoft.com/office/drawing/2014/main" id="{3AB61ABD-2C6F-4C6F-9B4B-CD9DA335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1130300"/>
              <a:ext cx="2555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0</a:t>
              </a:r>
            </a:p>
          </p:txBody>
        </p:sp>
        <p:sp>
          <p:nvSpPr>
            <p:cNvPr id="93189" name="Rectangle 90">
              <a:extLst>
                <a:ext uri="{FF2B5EF4-FFF2-40B4-BE49-F238E27FC236}">
                  <a16:creationId xmlns:a16="http://schemas.microsoft.com/office/drawing/2014/main" id="{ED0975E3-9499-488C-9A73-76C97959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1166813"/>
              <a:ext cx="546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Time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93190" name="Rectangle 91">
              <a:extLst>
                <a:ext uri="{FF2B5EF4-FFF2-40B4-BE49-F238E27FC236}">
                  <a16:creationId xmlns:a16="http://schemas.microsoft.com/office/drawing/2014/main" id="{BA7B28C0-32E6-4DC3-BA6E-8D619D847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146175"/>
              <a:ext cx="25717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1</a:t>
              </a:r>
            </a:p>
          </p:txBody>
        </p:sp>
        <p:sp>
          <p:nvSpPr>
            <p:cNvPr id="93191" name="Rectangle 93">
              <a:extLst>
                <a:ext uri="{FF2B5EF4-FFF2-40B4-BE49-F238E27FC236}">
                  <a16:creationId xmlns:a16="http://schemas.microsoft.com/office/drawing/2014/main" id="{DC12C67D-A94D-4748-9BF5-05D6AE8E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1138238"/>
              <a:ext cx="2555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2</a:t>
              </a:r>
            </a:p>
          </p:txBody>
        </p:sp>
        <p:sp>
          <p:nvSpPr>
            <p:cNvPr id="93192" name="Rectangle 95">
              <a:extLst>
                <a:ext uri="{FF2B5EF4-FFF2-40B4-BE49-F238E27FC236}">
                  <a16:creationId xmlns:a16="http://schemas.microsoft.com/office/drawing/2014/main" id="{AD249EFC-BBDC-45A6-9CC9-D33D84AE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1154113"/>
              <a:ext cx="255588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3</a:t>
              </a:r>
            </a:p>
          </p:txBody>
        </p:sp>
        <p:sp>
          <p:nvSpPr>
            <p:cNvPr id="93193" name="Rectangle 97">
              <a:extLst>
                <a:ext uri="{FF2B5EF4-FFF2-40B4-BE49-F238E27FC236}">
                  <a16:creationId xmlns:a16="http://schemas.microsoft.com/office/drawing/2014/main" id="{25D6E4F3-4135-4380-9970-656FFE8C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488" y="1168400"/>
              <a:ext cx="257175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0</a:t>
              </a:r>
            </a:p>
          </p:txBody>
        </p:sp>
        <p:sp>
          <p:nvSpPr>
            <p:cNvPr id="93194" name="Rectangle 101">
              <a:extLst>
                <a:ext uri="{FF2B5EF4-FFF2-40B4-BE49-F238E27FC236}">
                  <a16:creationId xmlns:a16="http://schemas.microsoft.com/office/drawing/2014/main" id="{C7C6D8F8-7A04-4ABA-91A5-5CB657828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1146175"/>
              <a:ext cx="2555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1</a:t>
              </a:r>
            </a:p>
          </p:txBody>
        </p:sp>
        <p:sp>
          <p:nvSpPr>
            <p:cNvPr id="93195" name="Rectangle 102">
              <a:extLst>
                <a:ext uri="{FF2B5EF4-FFF2-40B4-BE49-F238E27FC236}">
                  <a16:creationId xmlns:a16="http://schemas.microsoft.com/office/drawing/2014/main" id="{7CAEAAB5-5955-44A9-9BD4-1B80F311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500" y="1154113"/>
              <a:ext cx="3016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2</a:t>
              </a:r>
            </a:p>
          </p:txBody>
        </p:sp>
        <p:sp>
          <p:nvSpPr>
            <p:cNvPr id="93196" name="Rectangle 103">
              <a:extLst>
                <a:ext uri="{FF2B5EF4-FFF2-40B4-BE49-F238E27FC236}">
                  <a16:creationId xmlns:a16="http://schemas.microsoft.com/office/drawing/2014/main" id="{BAA689E4-CA6D-4C4C-BB8B-C6828343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1144588"/>
              <a:ext cx="30480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3</a:t>
              </a:r>
            </a:p>
          </p:txBody>
        </p:sp>
        <p:sp>
          <p:nvSpPr>
            <p:cNvPr id="93197" name="Rectangle 104">
              <a:extLst>
                <a:ext uri="{FF2B5EF4-FFF2-40B4-BE49-F238E27FC236}">
                  <a16:creationId xmlns:a16="http://schemas.microsoft.com/office/drawing/2014/main" id="{2AA17A72-10FD-41E4-B681-C12922AF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2254250"/>
              <a:ext cx="130175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825"/>
                <a:t>ACK1</a:t>
              </a:r>
            </a:p>
          </p:txBody>
        </p:sp>
        <p:sp>
          <p:nvSpPr>
            <p:cNvPr id="93198" name="Rectangle 105">
              <a:extLst>
                <a:ext uri="{FF2B5EF4-FFF2-40B4-BE49-F238E27FC236}">
                  <a16:creationId xmlns:a16="http://schemas.microsoft.com/office/drawing/2014/main" id="{565B97AD-6BBC-4AA5-9F89-0D9734E91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896938"/>
              <a:ext cx="161925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M  = 2</a:t>
              </a:r>
              <a:r>
                <a:rPr lang="en-US" altLang="x-none" sz="1050" baseline="30000"/>
                <a:t>2 </a:t>
              </a:r>
              <a:r>
                <a:rPr lang="en-US" altLang="x-none" sz="1050"/>
                <a:t>= 4,  Go-Back - 4:</a:t>
              </a:r>
            </a:p>
          </p:txBody>
        </p:sp>
        <p:sp>
          <p:nvSpPr>
            <p:cNvPr id="93199" name="Rectangle 107">
              <a:extLst>
                <a:ext uri="{FF2B5EF4-FFF2-40B4-BE49-F238E27FC236}">
                  <a16:creationId xmlns:a16="http://schemas.microsoft.com/office/drawing/2014/main" id="{D3E14E52-8C57-4883-9F21-DCF89DD8E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2255838"/>
              <a:ext cx="131762" cy="56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825"/>
                <a:t>ACK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825"/>
                <a:t>0</a:t>
              </a:r>
            </a:p>
          </p:txBody>
        </p:sp>
        <p:sp>
          <p:nvSpPr>
            <p:cNvPr id="93200" name="Rectangle 108">
              <a:extLst>
                <a:ext uri="{FF2B5EF4-FFF2-40B4-BE49-F238E27FC236}">
                  <a16:creationId xmlns:a16="http://schemas.microsoft.com/office/drawing/2014/main" id="{DDDC1DBC-16C8-4645-B955-AF79E7A2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100" y="2262188"/>
              <a:ext cx="1301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825"/>
                <a:t>ACK2</a:t>
              </a:r>
            </a:p>
          </p:txBody>
        </p:sp>
        <p:sp>
          <p:nvSpPr>
            <p:cNvPr id="93201" name="Rectangle 109">
              <a:extLst>
                <a:ext uri="{FF2B5EF4-FFF2-40B4-BE49-F238E27FC236}">
                  <a16:creationId xmlns:a16="http://schemas.microsoft.com/office/drawing/2014/main" id="{C7CB4B9E-25E6-4EA0-82B7-D5C68227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3" y="2262188"/>
              <a:ext cx="128587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825"/>
                <a:t>ACK3</a:t>
              </a:r>
            </a:p>
          </p:txBody>
        </p:sp>
        <p:grpSp>
          <p:nvGrpSpPr>
            <p:cNvPr id="26642" name="Group 168">
              <a:extLst>
                <a:ext uri="{FF2B5EF4-FFF2-40B4-BE49-F238E27FC236}">
                  <a16:creationId xmlns:a16="http://schemas.microsoft.com/office/drawing/2014/main" id="{38DC8465-E801-49E8-A0F7-9EB4339C3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4363" y="1528763"/>
              <a:ext cx="4800600" cy="758825"/>
              <a:chOff x="623" y="1050"/>
              <a:chExt cx="4031" cy="720"/>
            </a:xfrm>
          </p:grpSpPr>
          <p:sp>
            <p:nvSpPr>
              <p:cNvPr id="26649" name="Rectangle 83">
                <a:extLst>
                  <a:ext uri="{FF2B5EF4-FFF2-40B4-BE49-F238E27FC236}">
                    <a16:creationId xmlns:a16="http://schemas.microsoft.com/office/drawing/2014/main" id="{2B839D90-2E3D-4FF4-82E6-F3259C4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1236"/>
                <a:ext cx="3849" cy="35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6650" name="Line 86">
                <a:extLst>
                  <a:ext uri="{FF2B5EF4-FFF2-40B4-BE49-F238E27FC236}">
                    <a16:creationId xmlns:a16="http://schemas.microsoft.com/office/drawing/2014/main" id="{B599248F-2966-41E5-A2A6-BF2BB733A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" y="1052"/>
                <a:ext cx="398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Line 87">
                <a:extLst>
                  <a:ext uri="{FF2B5EF4-FFF2-40B4-BE49-F238E27FC236}">
                    <a16:creationId xmlns:a16="http://schemas.microsoft.com/office/drawing/2014/main" id="{5A6ED4B9-875A-4E4B-A52B-CC6CE713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3" y="1769"/>
                <a:ext cx="403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Line 88">
                <a:extLst>
                  <a:ext uri="{FF2B5EF4-FFF2-40B4-BE49-F238E27FC236}">
                    <a16:creationId xmlns:a16="http://schemas.microsoft.com/office/drawing/2014/main" id="{38DAD655-6198-499A-B08D-98CCEE4BD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" y="1063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3" name="Line 92">
                <a:extLst>
                  <a:ext uri="{FF2B5EF4-FFF2-40B4-BE49-F238E27FC236}">
                    <a16:creationId xmlns:a16="http://schemas.microsoft.com/office/drawing/2014/main" id="{FDFC156E-2B3E-47A6-94EA-F56035816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" y="1063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4" name="Line 94">
                <a:extLst>
                  <a:ext uri="{FF2B5EF4-FFF2-40B4-BE49-F238E27FC236}">
                    <a16:creationId xmlns:a16="http://schemas.microsoft.com/office/drawing/2014/main" id="{6E624316-7DEC-4B25-8D0C-D1846D38A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4" y="1070"/>
                <a:ext cx="429" cy="6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96">
                <a:extLst>
                  <a:ext uri="{FF2B5EF4-FFF2-40B4-BE49-F238E27FC236}">
                    <a16:creationId xmlns:a16="http://schemas.microsoft.com/office/drawing/2014/main" id="{E1AE4F3F-ACE6-4810-968D-758EEF764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9" y="1070"/>
                <a:ext cx="429" cy="6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98">
                <a:extLst>
                  <a:ext uri="{FF2B5EF4-FFF2-40B4-BE49-F238E27FC236}">
                    <a16:creationId xmlns:a16="http://schemas.microsoft.com/office/drawing/2014/main" id="{3471225D-DBFD-4436-83B4-711C08208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057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99">
                <a:extLst>
                  <a:ext uri="{FF2B5EF4-FFF2-40B4-BE49-F238E27FC236}">
                    <a16:creationId xmlns:a16="http://schemas.microsoft.com/office/drawing/2014/main" id="{83FFE18C-F644-4B1F-82DD-B2D88A9F7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3" y="1050"/>
                <a:ext cx="428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Line 100">
                <a:extLst>
                  <a:ext uri="{FF2B5EF4-FFF2-40B4-BE49-F238E27FC236}">
                    <a16:creationId xmlns:a16="http://schemas.microsoft.com/office/drawing/2014/main" id="{A6952D2F-4106-4FF4-AE0A-8BA3CEC13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" y="1050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106">
                <a:extLst>
                  <a:ext uri="{FF2B5EF4-FFF2-40B4-BE49-F238E27FC236}">
                    <a16:creationId xmlns:a16="http://schemas.microsoft.com/office/drawing/2014/main" id="{5752B373-AA8E-4947-B4CE-259529148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1057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60" name="Group 110">
                <a:extLst>
                  <a:ext uri="{FF2B5EF4-FFF2-40B4-BE49-F238E27FC236}">
                    <a16:creationId xmlns:a16="http://schemas.microsoft.com/office/drawing/2014/main" id="{D1C0FB7B-BB25-4415-B25A-070DB5BF51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7" y="1445"/>
                <a:ext cx="102" cy="321"/>
                <a:chOff x="1421" y="1209"/>
                <a:chExt cx="102" cy="321"/>
              </a:xfrm>
            </p:grpSpPr>
            <p:sp>
              <p:nvSpPr>
                <p:cNvPr id="26670" name="Line 111">
                  <a:extLst>
                    <a:ext uri="{FF2B5EF4-FFF2-40B4-BE49-F238E27FC236}">
                      <a16:creationId xmlns:a16="http://schemas.microsoft.com/office/drawing/2014/main" id="{2A11889D-91D9-418B-BCFA-7B3AFAD8BA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21" y="1228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1" name="Line 112">
                  <a:extLst>
                    <a:ext uri="{FF2B5EF4-FFF2-40B4-BE49-F238E27FC236}">
                      <a16:creationId xmlns:a16="http://schemas.microsoft.com/office/drawing/2014/main" id="{D21B4D9C-AD2C-4BEB-9613-C46CE2EED0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51" y="1209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61" name="Group 113">
                <a:extLst>
                  <a:ext uri="{FF2B5EF4-FFF2-40B4-BE49-F238E27FC236}">
                    <a16:creationId xmlns:a16="http://schemas.microsoft.com/office/drawing/2014/main" id="{219A728D-AA33-471D-8C3B-80967BE06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45"/>
                <a:ext cx="102" cy="321"/>
                <a:chOff x="1792" y="1209"/>
                <a:chExt cx="102" cy="321"/>
              </a:xfrm>
            </p:grpSpPr>
            <p:sp>
              <p:nvSpPr>
                <p:cNvPr id="26668" name="Line 114">
                  <a:extLst>
                    <a:ext uri="{FF2B5EF4-FFF2-40B4-BE49-F238E27FC236}">
                      <a16:creationId xmlns:a16="http://schemas.microsoft.com/office/drawing/2014/main" id="{1ACFAE33-17A6-4498-872E-8EC0B134B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92" y="1228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9" name="Line 115">
                  <a:extLst>
                    <a:ext uri="{FF2B5EF4-FFF2-40B4-BE49-F238E27FC236}">
                      <a16:creationId xmlns:a16="http://schemas.microsoft.com/office/drawing/2014/main" id="{2F16E071-7941-4A3E-A0E8-6CF6AB6F7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22" y="1209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62" name="Group 116">
                <a:extLst>
                  <a:ext uri="{FF2B5EF4-FFF2-40B4-BE49-F238E27FC236}">
                    <a16:creationId xmlns:a16="http://schemas.microsoft.com/office/drawing/2014/main" id="{4ACDEBBA-58A8-493E-980B-BCE853DCD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" y="1445"/>
                <a:ext cx="102" cy="321"/>
                <a:chOff x="2163" y="1209"/>
                <a:chExt cx="102" cy="321"/>
              </a:xfrm>
            </p:grpSpPr>
            <p:sp>
              <p:nvSpPr>
                <p:cNvPr id="26666" name="Line 117">
                  <a:extLst>
                    <a:ext uri="{FF2B5EF4-FFF2-40B4-BE49-F238E27FC236}">
                      <a16:creationId xmlns:a16="http://schemas.microsoft.com/office/drawing/2014/main" id="{07BE5AD4-04C0-457B-AB0A-D0CFEF7BF6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3" y="1228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7" name="Line 118">
                  <a:extLst>
                    <a:ext uri="{FF2B5EF4-FFF2-40B4-BE49-F238E27FC236}">
                      <a16:creationId xmlns:a16="http://schemas.microsoft.com/office/drawing/2014/main" id="{CB457AC1-0B3A-4D7F-BCD0-A2723FDE8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193" y="1209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63" name="Group 119">
                <a:extLst>
                  <a:ext uri="{FF2B5EF4-FFF2-40B4-BE49-F238E27FC236}">
                    <a16:creationId xmlns:a16="http://schemas.microsoft.com/office/drawing/2014/main" id="{6013C058-5D1C-4668-AEC1-9B7C6D010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1" y="1438"/>
                <a:ext cx="103" cy="322"/>
                <a:chOff x="2585" y="1202"/>
                <a:chExt cx="103" cy="322"/>
              </a:xfrm>
            </p:grpSpPr>
            <p:sp>
              <p:nvSpPr>
                <p:cNvPr id="26664" name="Line 120">
                  <a:extLst>
                    <a:ext uri="{FF2B5EF4-FFF2-40B4-BE49-F238E27FC236}">
                      <a16:creationId xmlns:a16="http://schemas.microsoft.com/office/drawing/2014/main" id="{BCAA330F-F818-4056-9A52-0564B8FD9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85" y="1221"/>
                  <a:ext cx="101" cy="3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5" name="Line 121">
                  <a:extLst>
                    <a:ext uri="{FF2B5EF4-FFF2-40B4-BE49-F238E27FC236}">
                      <a16:creationId xmlns:a16="http://schemas.microsoft.com/office/drawing/2014/main" id="{0F76E0D5-855B-4C69-8A02-AE0AF37C7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16" y="1202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643" name="Line 122">
              <a:extLst>
                <a:ext uri="{FF2B5EF4-FFF2-40B4-BE49-F238E27FC236}">
                  <a16:creationId xmlns:a16="http://schemas.microsoft.com/office/drawing/2014/main" id="{CE25357E-0406-431B-BC84-D8F14509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6963" y="1125538"/>
              <a:ext cx="146050" cy="341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Rectangle 123">
              <a:extLst>
                <a:ext uri="{FF2B5EF4-FFF2-40B4-BE49-F238E27FC236}">
                  <a16:creationId xmlns:a16="http://schemas.microsoft.com/office/drawing/2014/main" id="{A6899158-958C-4929-9CD4-269482B6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889000"/>
              <a:ext cx="1557337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dirty="0">
                  <a:solidFill>
                    <a:srgbClr val="FF0000"/>
                  </a:solidFill>
                </a:rPr>
                <a:t>Transmitter goes back 4</a:t>
              </a:r>
            </a:p>
          </p:txBody>
        </p:sp>
        <p:sp>
          <p:nvSpPr>
            <p:cNvPr id="26645" name="Line 124">
              <a:extLst>
                <a:ext uri="{FF2B5EF4-FFF2-40B4-BE49-F238E27FC236}">
                  <a16:creationId xmlns:a16="http://schemas.microsoft.com/office/drawing/2014/main" id="{36D926C2-5B12-48F8-8943-4365E0B9E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950" y="2306638"/>
              <a:ext cx="200025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125">
              <a:extLst>
                <a:ext uri="{FF2B5EF4-FFF2-40B4-BE49-F238E27FC236}">
                  <a16:creationId xmlns:a16="http://schemas.microsoft.com/office/drawing/2014/main" id="{E48C268E-3113-43FC-9303-328C490F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8" y="2319338"/>
              <a:ext cx="2814637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Receiver has R</a:t>
              </a:r>
              <a:r>
                <a:rPr lang="en-US" altLang="en-US" sz="1200" baseline="-25000">
                  <a:ea typeface="MS PGothic" panose="020B0600070205080204" pitchFamily="34" charset="-128"/>
                </a:rPr>
                <a:t>next</a:t>
              </a:r>
              <a:r>
                <a:rPr lang="en-US" altLang="en-US" sz="1200">
                  <a:ea typeface="MS PGothic" panose="020B0600070205080204" pitchFamily="34" charset="-128"/>
                </a:rPr>
                <a:t>= 0, but it  does not know whether its ACK for frame 0 was received, so it does not know whether this is the old frame 0 or a new frame 0</a:t>
              </a:r>
            </a:p>
          </p:txBody>
        </p:sp>
        <p:sp>
          <p:nvSpPr>
            <p:cNvPr id="26647" name="Text Box 164">
              <a:extLst>
                <a:ext uri="{FF2B5EF4-FFF2-40B4-BE49-F238E27FC236}">
                  <a16:creationId xmlns:a16="http://schemas.microsoft.com/office/drawing/2014/main" id="{E02FE6D6-3773-41B5-B17C-29DBF6356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922" y="444500"/>
              <a:ext cx="4733219" cy="36933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ea typeface="MS PGothic" panose="020B0600070205080204" pitchFamily="34" charset="-128"/>
                </a:rPr>
                <a:t>Maximum Allowable Window Size is W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s</a:t>
              </a:r>
              <a:r>
                <a:rPr lang="en-US" altLang="en-US" sz="1800" i="1">
                  <a:ea typeface="MS PGothic" panose="020B0600070205080204" pitchFamily="34" charset="-128"/>
                </a:rPr>
                <a:t> = 2</a:t>
              </a:r>
              <a:r>
                <a:rPr lang="en-US" altLang="en-US" sz="1800" i="1" baseline="30000">
                  <a:ea typeface="MS PGothic" panose="020B0600070205080204" pitchFamily="34" charset="-128"/>
                </a:rPr>
                <a:t>m</a:t>
              </a:r>
              <a:endParaRPr lang="en-US" altLang="en-US" sz="1800" i="1">
                <a:ea typeface="MS PGothic" panose="020B0600070205080204" pitchFamily="34" charset="-128"/>
              </a:endParaRPr>
            </a:p>
          </p:txBody>
        </p:sp>
        <p:sp>
          <p:nvSpPr>
            <p:cNvPr id="26648" name="Text Box 166">
              <a:extLst>
                <a:ext uri="{FF2B5EF4-FFF2-40B4-BE49-F238E27FC236}">
                  <a16:creationId xmlns:a16="http://schemas.microsoft.com/office/drawing/2014/main" id="{D15A581F-2834-4F7E-B55F-3BB0F27B5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388" y="2817813"/>
              <a:ext cx="3136900" cy="276999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</a:t>
              </a:r>
              <a:r>
                <a:rPr lang="en-US" altLang="en-US" sz="1200" baseline="-25000">
                  <a:ea typeface="MS PGothic" panose="020B0600070205080204" pitchFamily="34" charset="-128"/>
                </a:rPr>
                <a:t>next      </a:t>
              </a:r>
              <a:r>
                <a:rPr lang="en-US" altLang="en-US" sz="1200">
                  <a:ea typeface="MS PGothic" panose="020B0600070205080204" pitchFamily="34" charset="-128"/>
                </a:rPr>
                <a:t>0        1        2        3          0</a:t>
              </a:r>
              <a:endParaRPr lang="en-US" altLang="en-US" sz="1200" baseline="-250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71">
            <a:extLst>
              <a:ext uri="{FF2B5EF4-FFF2-40B4-BE49-F238E27FC236}">
                <a16:creationId xmlns:a16="http://schemas.microsoft.com/office/drawing/2014/main" id="{65BB2B11-B171-4467-A11C-0A5C98B26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2195513"/>
            <a:ext cx="6858000" cy="369887"/>
          </a:xfrm>
          <a:prstGeom prst="rect">
            <a:avLst/>
          </a:prstGeom>
          <a:solidFill>
            <a:srgbClr val="F7F7F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8674" name="Text Box 164">
            <a:extLst>
              <a:ext uri="{FF2B5EF4-FFF2-40B4-BE49-F238E27FC236}">
                <a16:creationId xmlns:a16="http://schemas.microsoft.com/office/drawing/2014/main" id="{3BB2B18F-1F31-4771-97F3-3E273D7B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368300"/>
            <a:ext cx="4938713" cy="3698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ea typeface="MS PGothic" panose="020B0600070205080204" pitchFamily="34" charset="-128"/>
              </a:rPr>
              <a:t>Maximum Allowable Window Size is W</a:t>
            </a:r>
            <a:r>
              <a:rPr lang="en-US" altLang="en-US" sz="1800" i="1" baseline="-25000">
                <a:ea typeface="MS PGothic" panose="020B0600070205080204" pitchFamily="34" charset="-128"/>
              </a:rPr>
              <a:t>s</a:t>
            </a:r>
            <a:r>
              <a:rPr lang="en-US" altLang="en-US" sz="1800" i="1">
                <a:ea typeface="MS PGothic" panose="020B0600070205080204" pitchFamily="34" charset="-128"/>
              </a:rPr>
              <a:t> = 2</a:t>
            </a:r>
            <a:r>
              <a:rPr lang="en-US" altLang="en-US" sz="1800" i="1" baseline="30000">
                <a:ea typeface="MS PGothic" panose="020B0600070205080204" pitchFamily="34" charset="-128"/>
              </a:rPr>
              <a:t>m</a:t>
            </a:r>
            <a:r>
              <a:rPr lang="en-US" altLang="en-US" sz="1800" i="1">
                <a:ea typeface="MS PGothic" panose="020B0600070205080204" pitchFamily="34" charset="-128"/>
              </a:rPr>
              <a:t>-1</a:t>
            </a:r>
          </a:p>
        </p:txBody>
      </p:sp>
      <p:grpSp>
        <p:nvGrpSpPr>
          <p:cNvPr id="28675" name="Group 172">
            <a:extLst>
              <a:ext uri="{FF2B5EF4-FFF2-40B4-BE49-F238E27FC236}">
                <a16:creationId xmlns:a16="http://schemas.microsoft.com/office/drawing/2014/main" id="{48223926-23FC-4B8F-9D95-D86974C1477D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162050"/>
            <a:ext cx="5311775" cy="2097088"/>
            <a:chOff x="269" y="2467"/>
            <a:chExt cx="4461" cy="1761"/>
          </a:xfrm>
        </p:grpSpPr>
        <p:sp>
          <p:nvSpPr>
            <p:cNvPr id="93211" name="Rectangle 128">
              <a:extLst>
                <a:ext uri="{FF2B5EF4-FFF2-40B4-BE49-F238E27FC236}">
                  <a16:creationId xmlns:a16="http://schemas.microsoft.com/office/drawing/2014/main" id="{F12A5575-76DB-4ABD-AF1A-0FC94855F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" y="2804"/>
              <a:ext cx="27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93212" name="Rectangle 129">
              <a:extLst>
                <a:ext uri="{FF2B5EF4-FFF2-40B4-BE49-F238E27FC236}">
                  <a16:creationId xmlns:a16="http://schemas.microsoft.com/office/drawing/2014/main" id="{F9901F70-D498-4DE9-8F01-0E9145139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3605"/>
              <a:ext cx="280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93213" name="Rectangle 133">
              <a:extLst>
                <a:ext uri="{FF2B5EF4-FFF2-40B4-BE49-F238E27FC236}">
                  <a16:creationId xmlns:a16="http://schemas.microsoft.com/office/drawing/2014/main" id="{A9C37232-BA3F-4B8F-B0CD-0D6A74F5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660"/>
              <a:ext cx="21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0</a:t>
              </a:r>
            </a:p>
          </p:txBody>
        </p:sp>
        <p:sp>
          <p:nvSpPr>
            <p:cNvPr id="93214" name="Rectangle 134">
              <a:extLst>
                <a:ext uri="{FF2B5EF4-FFF2-40B4-BE49-F238E27FC236}">
                  <a16:creationId xmlns:a16="http://schemas.microsoft.com/office/drawing/2014/main" id="{C5EC5873-E451-4AAE-9C8D-40B64BC4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698"/>
              <a:ext cx="45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>
                  <a:ea typeface="MS PGothic" panose="020B0600070205080204" pitchFamily="34" charset="-128"/>
                </a:rPr>
                <a:t>Time</a:t>
              </a:r>
              <a:endParaRPr lang="en-US" altLang="en-US" sz="1500">
                <a:ea typeface="MS PGothic" panose="020B0600070205080204" pitchFamily="34" charset="-128"/>
              </a:endParaRPr>
            </a:p>
          </p:txBody>
        </p:sp>
        <p:sp>
          <p:nvSpPr>
            <p:cNvPr id="93215" name="Rectangle 135">
              <a:extLst>
                <a:ext uri="{FF2B5EF4-FFF2-40B4-BE49-F238E27FC236}">
                  <a16:creationId xmlns:a16="http://schemas.microsoft.com/office/drawing/2014/main" id="{5E7BA108-1918-4EF1-AEAC-E15F6575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674"/>
              <a:ext cx="21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1</a:t>
              </a:r>
            </a:p>
          </p:txBody>
        </p:sp>
        <p:sp>
          <p:nvSpPr>
            <p:cNvPr id="93216" name="Rectangle 137">
              <a:extLst>
                <a:ext uri="{FF2B5EF4-FFF2-40B4-BE49-F238E27FC236}">
                  <a16:creationId xmlns:a16="http://schemas.microsoft.com/office/drawing/2014/main" id="{09CE1CB7-AD9D-4181-95BA-BD8AE3F8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667"/>
              <a:ext cx="21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2</a:t>
              </a:r>
            </a:p>
          </p:txBody>
        </p:sp>
        <p:sp>
          <p:nvSpPr>
            <p:cNvPr id="93217" name="Rectangle 139">
              <a:extLst>
                <a:ext uri="{FF2B5EF4-FFF2-40B4-BE49-F238E27FC236}">
                  <a16:creationId xmlns:a16="http://schemas.microsoft.com/office/drawing/2014/main" id="{6238D55E-1109-4101-B410-FE0C5D516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664"/>
              <a:ext cx="21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0</a:t>
              </a:r>
            </a:p>
          </p:txBody>
        </p:sp>
        <p:sp>
          <p:nvSpPr>
            <p:cNvPr id="93218" name="Rectangle 141">
              <a:extLst>
                <a:ext uri="{FF2B5EF4-FFF2-40B4-BE49-F238E27FC236}">
                  <a16:creationId xmlns:a16="http://schemas.microsoft.com/office/drawing/2014/main" id="{0791148B-9D48-49BF-BC79-5885E5B7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660"/>
              <a:ext cx="21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1</a:t>
              </a:r>
            </a:p>
          </p:txBody>
        </p:sp>
        <p:sp>
          <p:nvSpPr>
            <p:cNvPr id="93219" name="Rectangle 143">
              <a:extLst>
                <a:ext uri="{FF2B5EF4-FFF2-40B4-BE49-F238E27FC236}">
                  <a16:creationId xmlns:a16="http://schemas.microsoft.com/office/drawing/2014/main" id="{B8E3A0A7-0E72-44B9-BB55-73C04CF5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2666"/>
              <a:ext cx="21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125"/>
                <a:t>2</a:t>
              </a:r>
            </a:p>
          </p:txBody>
        </p:sp>
        <p:sp>
          <p:nvSpPr>
            <p:cNvPr id="93220" name="Rectangle 144">
              <a:extLst>
                <a:ext uri="{FF2B5EF4-FFF2-40B4-BE49-F238E27FC236}">
                  <a16:creationId xmlns:a16="http://schemas.microsoft.com/office/drawing/2014/main" id="{212CBE1F-F7F9-4006-9BCF-E53A428C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04"/>
              <a:ext cx="109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750"/>
                <a:t>ACK1</a:t>
              </a:r>
            </a:p>
          </p:txBody>
        </p:sp>
        <p:sp>
          <p:nvSpPr>
            <p:cNvPr id="93221" name="Rectangle 145">
              <a:extLst>
                <a:ext uri="{FF2B5EF4-FFF2-40B4-BE49-F238E27FC236}">
                  <a16:creationId xmlns:a16="http://schemas.microsoft.com/office/drawing/2014/main" id="{731F939E-321A-41E3-90D0-DC9B12659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467"/>
              <a:ext cx="126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M = 2</a:t>
              </a:r>
              <a:r>
                <a:rPr lang="en-US" altLang="x-none" sz="1050" baseline="30000"/>
                <a:t>2 </a:t>
              </a:r>
              <a:r>
                <a:rPr lang="en-US" altLang="x-none" sz="1050"/>
                <a:t>= 4,  Go-Back-3:</a:t>
              </a:r>
            </a:p>
          </p:txBody>
        </p:sp>
        <p:sp>
          <p:nvSpPr>
            <p:cNvPr id="93222" name="Rectangle 147">
              <a:extLst>
                <a:ext uri="{FF2B5EF4-FFF2-40B4-BE49-F238E27FC236}">
                  <a16:creationId xmlns:a16="http://schemas.microsoft.com/office/drawing/2014/main" id="{F89ED2C4-19E2-46A7-BB03-1124BE42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593"/>
              <a:ext cx="10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750"/>
                <a:t>ACK2</a:t>
              </a:r>
            </a:p>
          </p:txBody>
        </p:sp>
        <p:sp>
          <p:nvSpPr>
            <p:cNvPr id="93223" name="Rectangle 148">
              <a:extLst>
                <a:ext uri="{FF2B5EF4-FFF2-40B4-BE49-F238E27FC236}">
                  <a16:creationId xmlns:a16="http://schemas.microsoft.com/office/drawing/2014/main" id="{43027D54-AAA4-4411-9BCE-40D7D8BD3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593"/>
              <a:ext cx="10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750"/>
                <a:t>ACK3</a:t>
              </a:r>
            </a:p>
          </p:txBody>
        </p:sp>
        <p:grpSp>
          <p:nvGrpSpPr>
            <p:cNvPr id="28690" name="Group 169">
              <a:extLst>
                <a:ext uri="{FF2B5EF4-FFF2-40B4-BE49-F238E27FC236}">
                  <a16:creationId xmlns:a16="http://schemas.microsoft.com/office/drawing/2014/main" id="{26D7E828-82EA-42AD-B58E-E1B16E0C9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" y="3005"/>
              <a:ext cx="4031" cy="621"/>
              <a:chOff x="632" y="3005"/>
              <a:chExt cx="4031" cy="717"/>
            </a:xfrm>
          </p:grpSpPr>
          <p:sp>
            <p:nvSpPr>
              <p:cNvPr id="28696" name="Rectangle 127">
                <a:extLst>
                  <a:ext uri="{FF2B5EF4-FFF2-40B4-BE49-F238E27FC236}">
                    <a16:creationId xmlns:a16="http://schemas.microsoft.com/office/drawing/2014/main" id="{0FAACEE7-16C1-424D-A98F-2EE4FC344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" y="3185"/>
                <a:ext cx="3849" cy="35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8697" name="Line 130">
                <a:extLst>
                  <a:ext uri="{FF2B5EF4-FFF2-40B4-BE49-F238E27FC236}">
                    <a16:creationId xmlns:a16="http://schemas.microsoft.com/office/drawing/2014/main" id="{207F11C1-BC8C-49D7-A51D-C1E9D1647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" y="3005"/>
                <a:ext cx="39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131">
                <a:extLst>
                  <a:ext uri="{FF2B5EF4-FFF2-40B4-BE49-F238E27FC236}">
                    <a16:creationId xmlns:a16="http://schemas.microsoft.com/office/drawing/2014/main" id="{44B45C62-A1BC-401E-9D84-B3D113557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" y="3722"/>
                <a:ext cx="40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132">
                <a:extLst>
                  <a:ext uri="{FF2B5EF4-FFF2-40B4-BE49-F238E27FC236}">
                    <a16:creationId xmlns:a16="http://schemas.microsoft.com/office/drawing/2014/main" id="{1DA8DF57-51C7-4742-A9E0-DFB97C367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8" y="3016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136">
                <a:extLst>
                  <a:ext uri="{FF2B5EF4-FFF2-40B4-BE49-F238E27FC236}">
                    <a16:creationId xmlns:a16="http://schemas.microsoft.com/office/drawing/2014/main" id="{2A4818F5-A852-466B-BDFB-0EAB6CD7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" y="3016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Line 138">
                <a:extLst>
                  <a:ext uri="{FF2B5EF4-FFF2-40B4-BE49-F238E27FC236}">
                    <a16:creationId xmlns:a16="http://schemas.microsoft.com/office/drawing/2014/main" id="{1BD97E37-7181-4482-8955-8A71600E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3" y="3023"/>
                <a:ext cx="429" cy="6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Line 140">
                <a:extLst>
                  <a:ext uri="{FF2B5EF4-FFF2-40B4-BE49-F238E27FC236}">
                    <a16:creationId xmlns:a16="http://schemas.microsoft.com/office/drawing/2014/main" id="{13AC0949-1CD4-4F45-9355-EB4638B85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" y="3015"/>
                <a:ext cx="429" cy="6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Line 142">
                <a:extLst>
                  <a:ext uri="{FF2B5EF4-FFF2-40B4-BE49-F238E27FC236}">
                    <a16:creationId xmlns:a16="http://schemas.microsoft.com/office/drawing/2014/main" id="{DB70EF98-7A7B-4375-A2B0-98C7B27E3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" y="3010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Line 146">
                <a:extLst>
                  <a:ext uri="{FF2B5EF4-FFF2-40B4-BE49-F238E27FC236}">
                    <a16:creationId xmlns:a16="http://schemas.microsoft.com/office/drawing/2014/main" id="{FE0040D9-E576-4525-8AC3-1C50CBDB6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8" y="3010"/>
                <a:ext cx="429" cy="6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05" name="Group 149">
                <a:extLst>
                  <a:ext uri="{FF2B5EF4-FFF2-40B4-BE49-F238E27FC236}">
                    <a16:creationId xmlns:a16="http://schemas.microsoft.com/office/drawing/2014/main" id="{16848090-A5E6-4CBB-AB4C-82A0B033A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6" y="3398"/>
                <a:ext cx="102" cy="321"/>
                <a:chOff x="1430" y="3182"/>
                <a:chExt cx="102" cy="321"/>
              </a:xfrm>
            </p:grpSpPr>
            <p:sp>
              <p:nvSpPr>
                <p:cNvPr id="28712" name="Line 150">
                  <a:extLst>
                    <a:ext uri="{FF2B5EF4-FFF2-40B4-BE49-F238E27FC236}">
                      <a16:creationId xmlns:a16="http://schemas.microsoft.com/office/drawing/2014/main" id="{F7BA7BD0-949F-498F-8C8A-A863971D3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30" y="3201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3" name="Line 151">
                  <a:extLst>
                    <a:ext uri="{FF2B5EF4-FFF2-40B4-BE49-F238E27FC236}">
                      <a16:creationId xmlns:a16="http://schemas.microsoft.com/office/drawing/2014/main" id="{C98BBF0F-73FF-4BEB-B648-BDD7E39F9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60" y="3182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06" name="Group 152">
                <a:extLst>
                  <a:ext uri="{FF2B5EF4-FFF2-40B4-BE49-F238E27FC236}">
                    <a16:creationId xmlns:a16="http://schemas.microsoft.com/office/drawing/2014/main" id="{BD92A96C-CCF1-4BE7-8439-35781B7AB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7" y="3398"/>
                <a:ext cx="102" cy="321"/>
                <a:chOff x="1801" y="3182"/>
                <a:chExt cx="102" cy="321"/>
              </a:xfrm>
            </p:grpSpPr>
            <p:sp>
              <p:nvSpPr>
                <p:cNvPr id="28710" name="Line 153">
                  <a:extLst>
                    <a:ext uri="{FF2B5EF4-FFF2-40B4-BE49-F238E27FC236}">
                      <a16:creationId xmlns:a16="http://schemas.microsoft.com/office/drawing/2014/main" id="{D1C8631B-F3FC-4192-94F2-489CA4450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01" y="3201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11" name="Line 154">
                  <a:extLst>
                    <a:ext uri="{FF2B5EF4-FFF2-40B4-BE49-F238E27FC236}">
                      <a16:creationId xmlns:a16="http://schemas.microsoft.com/office/drawing/2014/main" id="{A8B3947E-44FF-4F02-8ADE-E62DC697D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831" y="3182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07" name="Group 155">
                <a:extLst>
                  <a:ext uri="{FF2B5EF4-FFF2-40B4-BE49-F238E27FC236}">
                    <a16:creationId xmlns:a16="http://schemas.microsoft.com/office/drawing/2014/main" id="{EA7DFB99-A013-4D99-B862-E9CB2A1D5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8" y="3398"/>
                <a:ext cx="102" cy="321"/>
                <a:chOff x="2172" y="3182"/>
                <a:chExt cx="102" cy="321"/>
              </a:xfrm>
            </p:grpSpPr>
            <p:sp>
              <p:nvSpPr>
                <p:cNvPr id="28708" name="Line 156">
                  <a:extLst>
                    <a:ext uri="{FF2B5EF4-FFF2-40B4-BE49-F238E27FC236}">
                      <a16:creationId xmlns:a16="http://schemas.microsoft.com/office/drawing/2014/main" id="{F7BECBED-B4C8-4823-979C-0453C737AB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2" y="3201"/>
                  <a:ext cx="101" cy="3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9" name="Line 157">
                  <a:extLst>
                    <a:ext uri="{FF2B5EF4-FFF2-40B4-BE49-F238E27FC236}">
                      <a16:creationId xmlns:a16="http://schemas.microsoft.com/office/drawing/2014/main" id="{A57B8904-8916-4191-B00F-AA07E1F8D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02" y="3182"/>
                  <a:ext cx="72" cy="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691" name="Line 158">
              <a:extLst>
                <a:ext uri="{FF2B5EF4-FFF2-40B4-BE49-F238E27FC236}">
                  <a16:creationId xmlns:a16="http://schemas.microsoft.com/office/drawing/2014/main" id="{F2D4B599-E74A-432A-B661-67ADB61B2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7" y="2663"/>
              <a:ext cx="123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6" name="Rectangle 159">
              <a:extLst>
                <a:ext uri="{FF2B5EF4-FFF2-40B4-BE49-F238E27FC236}">
                  <a16:creationId xmlns:a16="http://schemas.microsoft.com/office/drawing/2014/main" id="{2AA447BC-0096-4F69-ABB5-71F3742F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494"/>
              <a:ext cx="13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 dirty="0"/>
                <a:t>Transmitter goes back 3</a:t>
              </a:r>
            </a:p>
          </p:txBody>
        </p:sp>
        <p:sp>
          <p:nvSpPr>
            <p:cNvPr id="28693" name="Line 160">
              <a:extLst>
                <a:ext uri="{FF2B5EF4-FFF2-40B4-BE49-F238E27FC236}">
                  <a16:creationId xmlns:a16="http://schemas.microsoft.com/office/drawing/2014/main" id="{3983DE41-DE6F-4B42-9EE9-06C84D5A2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3658"/>
              <a:ext cx="254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161">
              <a:extLst>
                <a:ext uri="{FF2B5EF4-FFF2-40B4-BE49-F238E27FC236}">
                  <a16:creationId xmlns:a16="http://schemas.microsoft.com/office/drawing/2014/main" id="{0CADD7C8-9BB3-41DE-B085-FDED1A14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3748"/>
              <a:ext cx="18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Receiver has R</a:t>
              </a:r>
              <a:r>
                <a:rPr lang="en-US" altLang="en-US" sz="1200" baseline="-25000">
                  <a:ea typeface="MS PGothic" panose="020B0600070205080204" pitchFamily="34" charset="-128"/>
                </a:rPr>
                <a:t>next</a:t>
              </a:r>
              <a:r>
                <a:rPr lang="en-US" altLang="en-US" sz="1200">
                  <a:ea typeface="MS PGothic" panose="020B0600070205080204" pitchFamily="34" charset="-128"/>
                </a:rPr>
                <a:t>= 3 , so it rejects the old frame 0</a:t>
              </a:r>
            </a:p>
          </p:txBody>
        </p:sp>
        <p:sp>
          <p:nvSpPr>
            <p:cNvPr id="28695" name="Text Box 167">
              <a:extLst>
                <a:ext uri="{FF2B5EF4-FFF2-40B4-BE49-F238E27FC236}">
                  <a16:creationId xmlns:a16="http://schemas.microsoft.com/office/drawing/2014/main" id="{3DCF171A-3676-4496-AEE2-347CAD43B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3995"/>
              <a:ext cx="2321" cy="233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ea typeface="MS PGothic" panose="020B0600070205080204" pitchFamily="34" charset="-128"/>
                </a:rPr>
                <a:t>R</a:t>
              </a:r>
              <a:r>
                <a:rPr lang="en-US" altLang="en-US" sz="1200" baseline="-25000">
                  <a:ea typeface="MS PGothic" panose="020B0600070205080204" pitchFamily="34" charset="-128"/>
                </a:rPr>
                <a:t>next      </a:t>
              </a:r>
              <a:r>
                <a:rPr lang="en-US" altLang="en-US" sz="1200">
                  <a:ea typeface="MS PGothic" panose="020B0600070205080204" pitchFamily="34" charset="-128"/>
                </a:rPr>
                <a:t>0        1        2        3</a:t>
              </a:r>
              <a:endParaRPr lang="en-US" altLang="en-US" sz="1200" baseline="-25000">
                <a:ea typeface="MS PGothic" panose="020B0600070205080204" pitchFamily="34" charset="-128"/>
              </a:endParaRPr>
            </a:p>
          </p:txBody>
        </p:sp>
      </p:grpSp>
      <p:sp>
        <p:nvSpPr>
          <p:cNvPr id="28676" name="Rectangle 173">
            <a:extLst>
              <a:ext uri="{FF2B5EF4-FFF2-40B4-BE49-F238E27FC236}">
                <a16:creationId xmlns:a16="http://schemas.microsoft.com/office/drawing/2014/main" id="{A13E18FB-3FDF-428C-9F3C-7E9DCA70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3125788"/>
            <a:ext cx="32480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500" b="1">
                <a:solidFill>
                  <a:srgbClr val="0000CC"/>
                </a:solidFill>
                <a:ea typeface="MS PGothic" panose="020B0600070205080204" pitchFamily="34" charset="-128"/>
              </a:rPr>
              <a:t>The sequence of frame exchange.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F8EE7A0D-8D0E-4D46-8401-DF90E64C6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92075"/>
            <a:ext cx="53721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Applications of Go-Back-N ARQ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6886D40-EC35-4351-8100-BBBCD9606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5100" y="1098550"/>
            <a:ext cx="5295900" cy="2774950"/>
          </a:xfrm>
        </p:spPr>
        <p:txBody>
          <a:bodyPr/>
          <a:lstStyle/>
          <a:p>
            <a:pPr eaLnBrk="1" hangingPunct="1"/>
            <a:r>
              <a:rPr lang="en-US" altLang="en-US" i="1"/>
              <a:t>HDLC</a:t>
            </a:r>
            <a:r>
              <a:rPr lang="en-US" altLang="en-US"/>
              <a:t> (High-Level Data Link Control):  bit-oriented data link control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i="1"/>
              <a:t>V.42 modem</a:t>
            </a:r>
            <a:r>
              <a:rPr lang="en-US" altLang="en-US"/>
              <a:t>:  error control over telephone modem links</a:t>
            </a:r>
          </a:p>
        </p:txBody>
      </p:sp>
      <p:grpSp>
        <p:nvGrpSpPr>
          <p:cNvPr id="30723" name="Group 12">
            <a:extLst>
              <a:ext uri="{FF2B5EF4-FFF2-40B4-BE49-F238E27FC236}">
                <a16:creationId xmlns:a16="http://schemas.microsoft.com/office/drawing/2014/main" id="{ED0F9772-2223-43AA-AB57-39B5B6A122F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730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8B4079D-13EF-4E2B-822E-BC79736BF9F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3EE156-7FE9-4A74-8F81-06573C64FEE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2B42A09-122E-4FB4-8FFE-261E45283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201613"/>
            <a:ext cx="6705600" cy="484187"/>
          </a:xfrm>
          <a:noFill/>
        </p:spPr>
        <p:txBody>
          <a:bodyPr wrap="none" lIns="47625" tIns="19050" rIns="47625" bIns="19050" anchor="t">
            <a:spAutoFit/>
          </a:bodyPr>
          <a:lstStyle/>
          <a:p>
            <a:pPr eaLnBrk="1" hangingPunct="1"/>
            <a:r>
              <a:rPr lang="en-US" altLang="en-US"/>
              <a:t>Piggybacking and Bidirectional Links</a:t>
            </a:r>
          </a:p>
        </p:txBody>
      </p:sp>
      <p:sp>
        <p:nvSpPr>
          <p:cNvPr id="32770" name="Rectangle 4">
            <a:extLst>
              <a:ext uri="{FF2B5EF4-FFF2-40B4-BE49-F238E27FC236}">
                <a16:creationId xmlns:a16="http://schemas.microsoft.com/office/drawing/2014/main" id="{AA67CF6C-5269-4B4C-A339-06DB7048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846138"/>
            <a:ext cx="80010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100">
                <a:ea typeface="MS PGothic" panose="020B0600070205080204" pitchFamily="34" charset="-128"/>
              </a:rPr>
              <a:t>Since in the two-way transmission, data frames and ACK frames are interleaving, why not have a “free” ride of ACK upon a data delivering?</a:t>
            </a:r>
          </a:p>
          <a:p>
            <a:pPr lvl="1" eaLnBrk="1" hangingPunct="1"/>
            <a:r>
              <a:rPr lang="en-US" altLang="en-US" sz="1800">
                <a:ea typeface="MS PGothic" panose="020B0600070205080204" pitchFamily="34" charset="-128"/>
              </a:rPr>
              <a:t>Piggybacking: receiver inserts ACK in the next departing frame</a:t>
            </a:r>
          </a:p>
          <a:p>
            <a:pPr lvl="1" eaLnBrk="1" hangingPunct="1"/>
            <a:r>
              <a:rPr lang="en-US" altLang="en-US" sz="1800">
                <a:ea typeface="MS PGothic" panose="020B0600070205080204" pitchFamily="34" charset="-128"/>
              </a:rPr>
              <a:t>For piggybacking, how long should the data link layer wait for a packet onto which to piggyback the ACK?</a:t>
            </a:r>
          </a:p>
        </p:txBody>
      </p:sp>
      <p:grpSp>
        <p:nvGrpSpPr>
          <p:cNvPr id="32771" name="Group 1">
            <a:extLst>
              <a:ext uri="{FF2B5EF4-FFF2-40B4-BE49-F238E27FC236}">
                <a16:creationId xmlns:a16="http://schemas.microsoft.com/office/drawing/2014/main" id="{E40E4FD3-7892-4FB3-8E11-DB7FA7F1D339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2917825"/>
            <a:ext cx="6229350" cy="881063"/>
            <a:chOff x="1360488" y="3903663"/>
            <a:chExt cx="6229350" cy="881062"/>
          </a:xfrm>
        </p:grpSpPr>
        <p:sp>
          <p:nvSpPr>
            <p:cNvPr id="32772" name="Rectangle 97">
              <a:extLst>
                <a:ext uri="{FF2B5EF4-FFF2-40B4-BE49-F238E27FC236}">
                  <a16:creationId xmlns:a16="http://schemas.microsoft.com/office/drawing/2014/main" id="{4FD47E85-23A0-4D74-99F7-207D6F17F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063" y="3960813"/>
              <a:ext cx="1419225" cy="276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73" name="Rectangle 98">
              <a:extLst>
                <a:ext uri="{FF2B5EF4-FFF2-40B4-BE49-F238E27FC236}">
                  <a16:creationId xmlns:a16="http://schemas.microsoft.com/office/drawing/2014/main" id="{1A744DFD-0E1A-4B64-B540-C712AA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313" y="3938588"/>
              <a:ext cx="990600" cy="59055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74" name="Rectangle 99">
              <a:extLst>
                <a:ext uri="{FF2B5EF4-FFF2-40B4-BE49-F238E27FC236}">
                  <a16:creationId xmlns:a16="http://schemas.microsoft.com/office/drawing/2014/main" id="{67B38F11-70A2-4341-A015-5099202E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588" y="3903663"/>
              <a:ext cx="1047750" cy="5905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75" name="Rectangle 100">
              <a:extLst>
                <a:ext uri="{FF2B5EF4-FFF2-40B4-BE49-F238E27FC236}">
                  <a16:creationId xmlns:a16="http://schemas.microsoft.com/office/drawing/2014/main" id="{B26526B0-2295-429E-9FAE-6FE43F39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488" y="4167188"/>
              <a:ext cx="476250" cy="1143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76" name="Rectangle 101">
              <a:extLst>
                <a:ext uri="{FF2B5EF4-FFF2-40B4-BE49-F238E27FC236}">
                  <a16:creationId xmlns:a16="http://schemas.microsoft.com/office/drawing/2014/main" id="{520D42FD-44EA-4205-BA5C-76E58F0A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70363"/>
              <a:ext cx="476250" cy="1143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77" name="Line 102">
              <a:extLst>
                <a:ext uri="{FF2B5EF4-FFF2-40B4-BE49-F238E27FC236}">
                  <a16:creationId xmlns:a16="http://schemas.microsoft.com/office/drawing/2014/main" id="{7A47870D-66EF-482B-B584-867E0C81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938" y="4238625"/>
              <a:ext cx="295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03">
              <a:extLst>
                <a:ext uri="{FF2B5EF4-FFF2-40B4-BE49-F238E27FC236}">
                  <a16:creationId xmlns:a16="http://schemas.microsoft.com/office/drawing/2014/main" id="{E09F4606-4C02-4240-8CCF-73CD50849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025" y="4121150"/>
              <a:ext cx="295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04">
              <a:extLst>
                <a:ext uri="{FF2B5EF4-FFF2-40B4-BE49-F238E27FC236}">
                  <a16:creationId xmlns:a16="http://schemas.microsoft.com/office/drawing/2014/main" id="{EBA8A4F0-ADD4-4A7A-A411-393172266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7325" y="4094163"/>
              <a:ext cx="295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05">
              <a:extLst>
                <a:ext uri="{FF2B5EF4-FFF2-40B4-BE49-F238E27FC236}">
                  <a16:creationId xmlns:a16="http://schemas.microsoft.com/office/drawing/2014/main" id="{0524A759-BB2F-491E-B06F-1F5DF22C6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57974" y="4213225"/>
              <a:ext cx="3714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06">
              <a:extLst>
                <a:ext uri="{FF2B5EF4-FFF2-40B4-BE49-F238E27FC236}">
                  <a16:creationId xmlns:a16="http://schemas.microsoft.com/office/drawing/2014/main" id="{3983C08E-1D60-4EFC-86E4-27FA02471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138" y="4454525"/>
              <a:ext cx="20097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Rectangle 110">
              <a:extLst>
                <a:ext uri="{FF2B5EF4-FFF2-40B4-BE49-F238E27FC236}">
                  <a16:creationId xmlns:a16="http://schemas.microsoft.com/office/drawing/2014/main" id="{AD7FDE31-E165-4820-8A79-AFB631953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3994151"/>
              <a:ext cx="1077913" cy="48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Transmitter A</a:t>
              </a:r>
            </a:p>
          </p:txBody>
        </p:sp>
        <p:sp>
          <p:nvSpPr>
            <p:cNvPr id="80910" name="Rectangle 111">
              <a:extLst>
                <a:ext uri="{FF2B5EF4-FFF2-40B4-BE49-F238E27FC236}">
                  <a16:creationId xmlns:a16="http://schemas.microsoft.com/office/drawing/2014/main" id="{B202578B-500E-4E60-A8CA-3BB669B1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3987801"/>
              <a:ext cx="944563" cy="48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Receiver B</a:t>
              </a:r>
            </a:p>
          </p:txBody>
        </p:sp>
        <p:sp>
          <p:nvSpPr>
            <p:cNvPr id="32784" name="Rectangle 112">
              <a:extLst>
                <a:ext uri="{FF2B5EF4-FFF2-40B4-BE49-F238E27FC236}">
                  <a16:creationId xmlns:a16="http://schemas.microsoft.com/office/drawing/2014/main" id="{09B79C60-FC01-4BFB-8207-09B879E1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3962400"/>
              <a:ext cx="962025" cy="27622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80912" name="Rectangle 151">
              <a:extLst>
                <a:ext uri="{FF2B5EF4-FFF2-40B4-BE49-F238E27FC236}">
                  <a16:creationId xmlns:a16="http://schemas.microsoft.com/office/drawing/2014/main" id="{9D3EBEB1-0D23-4047-8B8C-B75D6406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937001"/>
              <a:ext cx="431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S</a:t>
              </a:r>
              <a:r>
                <a:rPr lang="en-US" altLang="x-none" sz="1350" baseline="-25000"/>
                <a:t>last</a:t>
              </a:r>
            </a:p>
          </p:txBody>
        </p:sp>
        <p:sp>
          <p:nvSpPr>
            <p:cNvPr id="32786" name="Rectangle 97">
              <a:extLst>
                <a:ext uri="{FF2B5EF4-FFF2-40B4-BE49-F238E27FC236}">
                  <a16:creationId xmlns:a16="http://schemas.microsoft.com/office/drawing/2014/main" id="{09A4A2F5-14C7-41DE-9C3F-8985B687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963" y="4494213"/>
              <a:ext cx="1419225" cy="276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32787" name="Rectangle 112">
              <a:extLst>
                <a:ext uri="{FF2B5EF4-FFF2-40B4-BE49-F238E27FC236}">
                  <a16:creationId xmlns:a16="http://schemas.microsoft.com/office/drawing/2014/main" id="{C80DEA91-DD62-4DD8-A364-F65056EE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75" y="4495800"/>
              <a:ext cx="857250" cy="27622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80915" name="Rectangle 151">
              <a:extLst>
                <a:ext uri="{FF2B5EF4-FFF2-40B4-BE49-F238E27FC236}">
                  <a16:creationId xmlns:a16="http://schemas.microsoft.com/office/drawing/2014/main" id="{E6BF3704-F8F8-4AE4-8D02-C5464AD03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4508500"/>
              <a:ext cx="48101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R</a:t>
              </a:r>
              <a:r>
                <a:rPr lang="en-US" altLang="x-none" sz="1350" baseline="-25000"/>
                <a:t>next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0">
            <a:extLst>
              <a:ext uri="{FF2B5EF4-FFF2-40B4-BE49-F238E27FC236}">
                <a16:creationId xmlns:a16="http://schemas.microsoft.com/office/drawing/2014/main" id="{E408C3A9-E00D-4150-B24B-271CCF4F1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6850" y="92075"/>
            <a:ext cx="39941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Peer-to-Peer Protocols</a:t>
            </a:r>
          </a:p>
        </p:txBody>
      </p:sp>
      <p:sp>
        <p:nvSpPr>
          <p:cNvPr id="25605" name="Rectangle 68">
            <a:extLst>
              <a:ext uri="{FF2B5EF4-FFF2-40B4-BE49-F238E27FC236}">
                <a16:creationId xmlns:a16="http://schemas.microsoft.com/office/drawing/2014/main" id="{728C523C-4FF3-4D4D-9259-89EA0C339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686175"/>
            <a:ext cx="25638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900">
              <a:ea typeface="MS PGothic" panose="020B0600070205080204" pitchFamily="34" charset="-128"/>
            </a:endParaRPr>
          </a:p>
        </p:txBody>
      </p:sp>
      <p:sp>
        <p:nvSpPr>
          <p:cNvPr id="25603" name="Rectangle 71">
            <a:extLst>
              <a:ext uri="{FF2B5EF4-FFF2-40B4-BE49-F238E27FC236}">
                <a16:creationId xmlns:a16="http://schemas.microsoft.com/office/drawing/2014/main" id="{0BF98F0F-C381-4FF2-A3B7-119A27D3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1866900"/>
            <a:ext cx="2565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800">
                <a:ea typeface="MS PGothic" panose="020B0600070205080204" pitchFamily="34" charset="-128"/>
              </a:rPr>
              <a:t>Layer-n delivers SDUs to destination layer-(n+1) peer</a:t>
            </a:r>
          </a:p>
        </p:txBody>
      </p:sp>
      <p:grpSp>
        <p:nvGrpSpPr>
          <p:cNvPr id="25604" name="Group 1">
            <a:extLst>
              <a:ext uri="{FF2B5EF4-FFF2-40B4-BE49-F238E27FC236}">
                <a16:creationId xmlns:a16="http://schemas.microsoft.com/office/drawing/2014/main" id="{B63A82AC-1A02-4812-848F-95D2B11CE0CA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506413"/>
            <a:ext cx="3851275" cy="4149725"/>
            <a:chOff x="1143000" y="925513"/>
            <a:chExt cx="3851275" cy="4149725"/>
          </a:xfrm>
        </p:grpSpPr>
        <p:grpSp>
          <p:nvGrpSpPr>
            <p:cNvPr id="2" name="Group 64">
              <a:extLst>
                <a:ext uri="{FF2B5EF4-FFF2-40B4-BE49-F238E27FC236}">
                  <a16:creationId xmlns:a16="http://schemas.microsoft.com/office/drawing/2014/main" id="{253915D9-7E41-43AB-BAB2-9D174D7F9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150" y="925513"/>
              <a:ext cx="3778250" cy="4149725"/>
              <a:chOff x="48" y="777"/>
              <a:chExt cx="3173" cy="3486"/>
            </a:xfrm>
          </p:grpSpPr>
          <p:grpSp>
            <p:nvGrpSpPr>
              <p:cNvPr id="25608" name="Group 63">
                <a:extLst>
                  <a:ext uri="{FF2B5EF4-FFF2-40B4-BE49-F238E27FC236}">
                    <a16:creationId xmlns:a16="http://schemas.microsoft.com/office/drawing/2014/main" id="{26BA033C-DEC2-4B95-B704-BC463F082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105"/>
                <a:ext cx="3173" cy="2756"/>
                <a:chOff x="-15" y="1111"/>
                <a:chExt cx="5765" cy="2756"/>
              </a:xfrm>
            </p:grpSpPr>
            <p:sp>
              <p:nvSpPr>
                <p:cNvPr id="25664" name="Rectangle 3">
                  <a:extLst>
                    <a:ext uri="{FF2B5EF4-FFF2-40B4-BE49-F238E27FC236}">
                      <a16:creationId xmlns:a16="http://schemas.microsoft.com/office/drawing/2014/main" id="{1DAEE0C8-CF09-4753-9BF7-EE032CA161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" y="2948"/>
                  <a:ext cx="5760" cy="91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670" name="Rectangle 20">
                  <a:extLst>
                    <a:ext uri="{FF2B5EF4-FFF2-40B4-BE49-F238E27FC236}">
                      <a16:creationId xmlns:a16="http://schemas.microsoft.com/office/drawing/2014/main" id="{E35B36E9-117D-49AB-9753-D1BF4850A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" y="2030"/>
                  <a:ext cx="5760" cy="920"/>
                </a:xfrm>
                <a:prstGeom prst="rect">
                  <a:avLst/>
                </a:prstGeom>
                <a:solidFill>
                  <a:srgbClr val="B1CC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300">
                    <a:solidFill>
                      <a:srgbClr val="B1CCCB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666" name="Rectangle 37">
                  <a:extLst>
                    <a:ext uri="{FF2B5EF4-FFF2-40B4-BE49-F238E27FC236}">
                      <a16:creationId xmlns:a16="http://schemas.microsoft.com/office/drawing/2014/main" id="{56417B5E-C2C0-43CE-839C-332B6F73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" y="1111"/>
                  <a:ext cx="5760" cy="92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17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15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5609" name="Rectangle 4">
                <a:extLst>
                  <a:ext uri="{FF2B5EF4-FFF2-40B4-BE49-F238E27FC236}">
                    <a16:creationId xmlns:a16="http://schemas.microsoft.com/office/drawing/2014/main" id="{8A31AD78-5DAF-42A6-9CA2-BD7EEABDA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" y="3230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10" name="Rectangle 5">
                <a:extLst>
                  <a:ext uri="{FF2B5EF4-FFF2-40B4-BE49-F238E27FC236}">
                    <a16:creationId xmlns:a16="http://schemas.microsoft.com/office/drawing/2014/main" id="{D462A386-EE0F-45C0-A4B4-D17BD8C9F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3237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11" name="Line 8">
                <a:extLst>
                  <a:ext uri="{FF2B5EF4-FFF2-40B4-BE49-F238E27FC236}">
                    <a16:creationId xmlns:a16="http://schemas.microsoft.com/office/drawing/2014/main" id="{C1CD8875-891A-4CC2-945A-819F45784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0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Line 9">
                <a:extLst>
                  <a:ext uri="{FF2B5EF4-FFF2-40B4-BE49-F238E27FC236}">
                    <a16:creationId xmlns:a16="http://schemas.microsoft.com/office/drawing/2014/main" id="{15F7352C-36EA-4E09-91CD-811DFEF55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00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3" name="Line 10">
                <a:extLst>
                  <a:ext uri="{FF2B5EF4-FFF2-40B4-BE49-F238E27FC236}">
                    <a16:creationId xmlns:a16="http://schemas.microsoft.com/office/drawing/2014/main" id="{B5348562-1ED2-4E60-84AE-A3B7F7CD5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4" y="2998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Line 11">
                <a:extLst>
                  <a:ext uri="{FF2B5EF4-FFF2-40B4-BE49-F238E27FC236}">
                    <a16:creationId xmlns:a16="http://schemas.microsoft.com/office/drawing/2014/main" id="{5E98270C-6EC8-4762-882F-BBBDB76F4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7" y="2996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5" name="Rectangle 12">
                <a:extLst>
                  <a:ext uri="{FF2B5EF4-FFF2-40B4-BE49-F238E27FC236}">
                    <a16:creationId xmlns:a16="http://schemas.microsoft.com/office/drawing/2014/main" id="{8277FBD8-9F7F-4D92-978D-90459244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" y="328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5616" name="Rectangle 13">
                <a:extLst>
                  <a:ext uri="{FF2B5EF4-FFF2-40B4-BE49-F238E27FC236}">
                    <a16:creationId xmlns:a16="http://schemas.microsoft.com/office/drawing/2014/main" id="{0D8E7A2D-D364-40BA-A46C-420D817E5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3294"/>
                <a:ext cx="1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– 1 peer process</a:t>
                </a:r>
              </a:p>
            </p:txBody>
          </p:sp>
          <p:sp>
            <p:nvSpPr>
              <p:cNvPr id="25617" name="Rectangle 14">
                <a:extLst>
                  <a:ext uri="{FF2B5EF4-FFF2-40B4-BE49-F238E27FC236}">
                    <a16:creationId xmlns:a16="http://schemas.microsoft.com/office/drawing/2014/main" id="{BCEFD3FE-E33F-4A9E-A106-3CCEC0631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" y="3833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18" name="Line 15">
                <a:extLst>
                  <a:ext uri="{FF2B5EF4-FFF2-40B4-BE49-F238E27FC236}">
                    <a16:creationId xmlns:a16="http://schemas.microsoft.com/office/drawing/2014/main" id="{F1B02FF2-7CF1-4171-A804-6A713C716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" y="361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16">
                <a:extLst>
                  <a:ext uri="{FF2B5EF4-FFF2-40B4-BE49-F238E27FC236}">
                    <a16:creationId xmlns:a16="http://schemas.microsoft.com/office/drawing/2014/main" id="{8ADBF298-4A21-4EDA-A9AE-689FACE99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Rectangle 17">
                <a:extLst>
                  <a:ext uri="{FF2B5EF4-FFF2-40B4-BE49-F238E27FC236}">
                    <a16:creationId xmlns:a16="http://schemas.microsoft.com/office/drawing/2014/main" id="{8989DCB1-C953-4AFB-AC3A-8DE6B8BA9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3836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21" name="Line 18">
                <a:extLst>
                  <a:ext uri="{FF2B5EF4-FFF2-40B4-BE49-F238E27FC236}">
                    <a16:creationId xmlns:a16="http://schemas.microsoft.com/office/drawing/2014/main" id="{5739223E-FCB9-4978-B4F2-E2E17312B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3611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19">
                <a:extLst>
                  <a:ext uri="{FF2B5EF4-FFF2-40B4-BE49-F238E27FC236}">
                    <a16:creationId xmlns:a16="http://schemas.microsoft.com/office/drawing/2014/main" id="{280AA1C8-27A9-4924-A9B8-2722A463C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7" y="361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Rectangle 21">
                <a:extLst>
                  <a:ext uri="{FF2B5EF4-FFF2-40B4-BE49-F238E27FC236}">
                    <a16:creationId xmlns:a16="http://schemas.microsoft.com/office/drawing/2014/main" id="{B7F615FA-2A9F-4A3C-B3BC-7589792A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" y="2311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24" name="Rectangle 22">
                <a:extLst>
                  <a:ext uri="{FF2B5EF4-FFF2-40B4-BE49-F238E27FC236}">
                    <a16:creationId xmlns:a16="http://schemas.microsoft.com/office/drawing/2014/main" id="{B2FAE384-A88D-42F4-AB11-96B45F495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2319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25" name="Line 25">
                <a:extLst>
                  <a:ext uri="{FF2B5EF4-FFF2-40B4-BE49-F238E27FC236}">
                    <a16:creationId xmlns:a16="http://schemas.microsoft.com/office/drawing/2014/main" id="{7BB92FB2-8B14-4701-981C-2D5BB0139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2083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F37F2B2E-0124-44A7-9F8D-6430D76A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" y="208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7B7ADE1-1DAA-4E02-B893-5F9EC1B04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079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28">
                <a:extLst>
                  <a:ext uri="{FF2B5EF4-FFF2-40B4-BE49-F238E27FC236}">
                    <a16:creationId xmlns:a16="http://schemas.microsoft.com/office/drawing/2014/main" id="{860726AC-308C-45C1-BEB7-F5ADAA139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5" y="2078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Rectangle 29">
                <a:extLst>
                  <a:ext uri="{FF2B5EF4-FFF2-40B4-BE49-F238E27FC236}">
                    <a16:creationId xmlns:a16="http://schemas.microsoft.com/office/drawing/2014/main" id="{92F397FE-DA35-4B00-AFA7-12400345A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2375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  <a:endParaRPr lang="en-US" altLang="en-US" sz="13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30" name="Rectangle 30">
                <a:extLst>
                  <a:ext uri="{FF2B5EF4-FFF2-40B4-BE49-F238E27FC236}">
                    <a16:creationId xmlns:a16="http://schemas.microsoft.com/office/drawing/2014/main" id="{6CD930BC-0F0B-4D9B-8D10-51C8BB6D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2363"/>
                <a:ext cx="967" cy="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peer process</a:t>
                </a:r>
              </a:p>
            </p:txBody>
          </p:sp>
          <p:sp>
            <p:nvSpPr>
              <p:cNvPr id="25631" name="Rectangle 31">
                <a:extLst>
                  <a:ext uri="{FF2B5EF4-FFF2-40B4-BE49-F238E27FC236}">
                    <a16:creationId xmlns:a16="http://schemas.microsoft.com/office/drawing/2014/main" id="{9E53425C-FD82-4879-A6CA-3B0846A1D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" y="2914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32" name="Line 32">
                <a:extLst>
                  <a:ext uri="{FF2B5EF4-FFF2-40B4-BE49-F238E27FC236}">
                    <a16:creationId xmlns:a16="http://schemas.microsoft.com/office/drawing/2014/main" id="{F4E6028B-07E3-400F-ADAC-BD8C2DB45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269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33">
                <a:extLst>
                  <a:ext uri="{FF2B5EF4-FFF2-40B4-BE49-F238E27FC236}">
                    <a16:creationId xmlns:a16="http://schemas.microsoft.com/office/drawing/2014/main" id="{F48347B5-72DA-43D5-8EFF-E167DB9A9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34">
                <a:extLst>
                  <a:ext uri="{FF2B5EF4-FFF2-40B4-BE49-F238E27FC236}">
                    <a16:creationId xmlns:a16="http://schemas.microsoft.com/office/drawing/2014/main" id="{727252CA-E355-46D8-8C39-DD20BC6CA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917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35" name="Line 35">
                <a:extLst>
                  <a:ext uri="{FF2B5EF4-FFF2-40B4-BE49-F238E27FC236}">
                    <a16:creationId xmlns:a16="http://schemas.microsoft.com/office/drawing/2014/main" id="{A7430460-A31F-4508-9B8A-4395DBE73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7" y="2692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36">
                <a:extLst>
                  <a:ext uri="{FF2B5EF4-FFF2-40B4-BE49-F238E27FC236}">
                    <a16:creationId xmlns:a16="http://schemas.microsoft.com/office/drawing/2014/main" id="{DD21BDB1-AF04-471D-B2FE-320560708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6" y="2692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Rectangle 38">
                <a:extLst>
                  <a:ext uri="{FF2B5EF4-FFF2-40B4-BE49-F238E27FC236}">
                    <a16:creationId xmlns:a16="http://schemas.microsoft.com/office/drawing/2014/main" id="{C2169894-7BF7-434F-88BF-01DC072F0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" y="1393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38" name="Rectangle 39">
                <a:extLst>
                  <a:ext uri="{FF2B5EF4-FFF2-40B4-BE49-F238E27FC236}">
                    <a16:creationId xmlns:a16="http://schemas.microsoft.com/office/drawing/2014/main" id="{2188AA41-FAFD-4065-AD38-80E2F697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4" y="1400"/>
                <a:ext cx="1102" cy="372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5639" name="Group 61">
                <a:extLst>
                  <a:ext uri="{FF2B5EF4-FFF2-40B4-BE49-F238E27FC236}">
                    <a16:creationId xmlns:a16="http://schemas.microsoft.com/office/drawing/2014/main" id="{DD55FAA4-F677-4DEE-9E6F-F1810E5AF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9" y="1497"/>
                <a:ext cx="618" cy="2011"/>
                <a:chOff x="1948" y="1497"/>
                <a:chExt cx="1828" cy="2011"/>
              </a:xfrm>
            </p:grpSpPr>
            <p:sp>
              <p:nvSpPr>
                <p:cNvPr id="25658" name="Line 6">
                  <a:extLst>
                    <a:ext uri="{FF2B5EF4-FFF2-40B4-BE49-F238E27FC236}">
                      <a16:creationId xmlns:a16="http://schemas.microsoft.com/office/drawing/2014/main" id="{4FDE921B-5EC3-4245-B81D-1DB16F998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7" y="3335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" name="Line 7">
                  <a:extLst>
                    <a:ext uri="{FF2B5EF4-FFF2-40B4-BE49-F238E27FC236}">
                      <a16:creationId xmlns:a16="http://schemas.microsoft.com/office/drawing/2014/main" id="{4E5DC34A-098D-4E5B-AF8E-5C9345F88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0" y="3508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Line 23">
                  <a:extLst>
                    <a:ext uri="{FF2B5EF4-FFF2-40B4-BE49-F238E27FC236}">
                      <a16:creationId xmlns:a16="http://schemas.microsoft.com/office/drawing/2014/main" id="{45B0A057-B8E3-4C5D-BE6E-983ACE5B9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5" y="2416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24">
                  <a:extLst>
                    <a:ext uri="{FF2B5EF4-FFF2-40B4-BE49-F238E27FC236}">
                      <a16:creationId xmlns:a16="http://schemas.microsoft.com/office/drawing/2014/main" id="{D9857D5C-25FB-4893-A15F-A4BEBC201E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8" y="2589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" name="Line 40">
                  <a:extLst>
                    <a:ext uri="{FF2B5EF4-FFF2-40B4-BE49-F238E27FC236}">
                      <a16:creationId xmlns:a16="http://schemas.microsoft.com/office/drawing/2014/main" id="{1DAD1B8A-C30B-4F48-879E-87C5923EA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0" y="1497"/>
                  <a:ext cx="17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3" name="Line 41">
                  <a:extLst>
                    <a:ext uri="{FF2B5EF4-FFF2-40B4-BE49-F238E27FC236}">
                      <a16:creationId xmlns:a16="http://schemas.microsoft.com/office/drawing/2014/main" id="{52D27BB8-1210-430B-A8F3-83F3B489A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53" y="1671"/>
                  <a:ext cx="180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40" name="Line 42">
                <a:extLst>
                  <a:ext uri="{FF2B5EF4-FFF2-40B4-BE49-F238E27FC236}">
                    <a16:creationId xmlns:a16="http://schemas.microsoft.com/office/drawing/2014/main" id="{266CB637-B631-4463-BF3E-2E7A311F9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1" y="116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43">
                <a:extLst>
                  <a:ext uri="{FF2B5EF4-FFF2-40B4-BE49-F238E27FC236}">
                    <a16:creationId xmlns:a16="http://schemas.microsoft.com/office/drawing/2014/main" id="{8C6321BC-39D6-4CFB-AB45-CB189D6F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1164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44">
                <a:extLst>
                  <a:ext uri="{FF2B5EF4-FFF2-40B4-BE49-F238E27FC236}">
                    <a16:creationId xmlns:a16="http://schemas.microsoft.com/office/drawing/2014/main" id="{7D325CA8-0144-457C-BD65-763C557A7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1161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45">
                <a:extLst>
                  <a:ext uri="{FF2B5EF4-FFF2-40B4-BE49-F238E27FC236}">
                    <a16:creationId xmlns:a16="http://schemas.microsoft.com/office/drawing/2014/main" id="{FDBA8C25-58AE-47FD-A6D3-112A7A4CE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9" y="1160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Rectangle 46">
                <a:extLst>
                  <a:ext uri="{FF2B5EF4-FFF2-40B4-BE49-F238E27FC236}">
                    <a16:creationId xmlns:a16="http://schemas.microsoft.com/office/drawing/2014/main" id="{758007A8-92AA-487B-ABCE-E5AA6096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465"/>
                <a:ext cx="742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  <a:endParaRPr lang="en-US" altLang="en-US" sz="9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45" name="Rectangle 47">
                <a:extLst>
                  <a:ext uri="{FF2B5EF4-FFF2-40B4-BE49-F238E27FC236}">
                    <a16:creationId xmlns:a16="http://schemas.microsoft.com/office/drawing/2014/main" id="{FC7B21A0-8A20-4DE6-ABEF-FDAB33D7C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" y="1475"/>
                <a:ext cx="741" cy="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ea typeface="MS PGothic" panose="020B0600070205080204" pitchFamily="34" charset="-128"/>
                  </a:rPr>
                  <a:t>n + 1 peer process</a:t>
                </a:r>
              </a:p>
            </p:txBody>
          </p:sp>
          <p:sp>
            <p:nvSpPr>
              <p:cNvPr id="25646" name="Rectangle 48">
                <a:extLst>
                  <a:ext uri="{FF2B5EF4-FFF2-40B4-BE49-F238E27FC236}">
                    <a16:creationId xmlns:a16="http://schemas.microsoft.com/office/drawing/2014/main" id="{0BD499D2-A041-4FC3-9F43-1784197D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995"/>
                <a:ext cx="410" cy="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47" name="Line 49">
                <a:extLst>
                  <a:ext uri="{FF2B5EF4-FFF2-40B4-BE49-F238E27FC236}">
                    <a16:creationId xmlns:a16="http://schemas.microsoft.com/office/drawing/2014/main" id="{A61EBC4E-0D90-4FAF-BB0D-1038D4B8F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5" y="1775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50">
                <a:extLst>
                  <a:ext uri="{FF2B5EF4-FFF2-40B4-BE49-F238E27FC236}">
                    <a16:creationId xmlns:a16="http://schemas.microsoft.com/office/drawing/2014/main" id="{721DAC3D-BE9D-4109-AA1E-B32C2F6BE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Rectangle 51">
                <a:extLst>
                  <a:ext uri="{FF2B5EF4-FFF2-40B4-BE49-F238E27FC236}">
                    <a16:creationId xmlns:a16="http://schemas.microsoft.com/office/drawing/2014/main" id="{3B15014F-849A-46D8-8B4B-CEC7189B6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999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50" name="Line 52">
                <a:extLst>
                  <a:ext uri="{FF2B5EF4-FFF2-40B4-BE49-F238E27FC236}">
                    <a16:creationId xmlns:a16="http://schemas.microsoft.com/office/drawing/2014/main" id="{DA592C5A-60CC-4363-984F-0B703B794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774"/>
                <a:ext cx="0" cy="233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53">
                <a:extLst>
                  <a:ext uri="{FF2B5EF4-FFF2-40B4-BE49-F238E27FC236}">
                    <a16:creationId xmlns:a16="http://schemas.microsoft.com/office/drawing/2014/main" id="{2E4BF216-201D-4802-AFA5-A48008B1A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1773"/>
                <a:ext cx="0" cy="232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Rectangle 54">
                <a:extLst>
                  <a:ext uri="{FF2B5EF4-FFF2-40B4-BE49-F238E27FC236}">
                    <a16:creationId xmlns:a16="http://schemas.microsoft.com/office/drawing/2014/main" id="{B9EEE98D-9F52-4B99-9442-EF30C9FC0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080"/>
                <a:ext cx="410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53" name="Rectangle 55">
                <a:extLst>
                  <a:ext uri="{FF2B5EF4-FFF2-40B4-BE49-F238E27FC236}">
                    <a16:creationId xmlns:a16="http://schemas.microsoft.com/office/drawing/2014/main" id="{A6D11A78-433B-4AF6-8DD8-C6BC036D3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1083"/>
                <a:ext cx="409" cy="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ea typeface="MS PGothic" panose="020B0600070205080204" pitchFamily="34" charset="-128"/>
                </a:endParaRPr>
              </a:p>
            </p:txBody>
          </p:sp>
          <p:sp>
            <p:nvSpPr>
              <p:cNvPr id="25659" name="Text Box 56">
                <a:extLst>
                  <a:ext uri="{FF2B5EF4-FFF2-40B4-BE49-F238E27FC236}">
                    <a16:creationId xmlns:a16="http://schemas.microsoft.com/office/drawing/2014/main" id="{6AF87E9D-1821-4259-9424-548021973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37" y="4050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0" name="Text Box 57">
                <a:extLst>
                  <a:ext uri="{FF2B5EF4-FFF2-40B4-BE49-F238E27FC236}">
                    <a16:creationId xmlns:a16="http://schemas.microsoft.com/office/drawing/2014/main" id="{A96524AB-EB27-4F14-8E92-629280BF0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541" y="853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1" name="Text Box 58">
                <a:extLst>
                  <a:ext uri="{FF2B5EF4-FFF2-40B4-BE49-F238E27FC236}">
                    <a16:creationId xmlns:a16="http://schemas.microsoft.com/office/drawing/2014/main" id="{8C427580-4AF2-45C8-B350-54BED586E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92" y="864"/>
                <a:ext cx="29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  <p:sp>
            <p:nvSpPr>
              <p:cNvPr id="25662" name="Text Box 59">
                <a:extLst>
                  <a:ext uri="{FF2B5EF4-FFF2-40B4-BE49-F238E27FC236}">
                    <a16:creationId xmlns:a16="http://schemas.microsoft.com/office/drawing/2014/main" id="{45A3962F-F8F5-4192-AEFF-F93EDCE3A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2362" y="4022"/>
                <a:ext cx="29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">
                    <a:ea typeface="MS PGothic" panose="020B0600070205080204" pitchFamily="34" charset="-128"/>
                    <a:sym typeface="Wingdings" panose="05000000000000000000" pitchFamily="2" charset="2"/>
                  </a:rPr>
                  <a:t>  </a:t>
                </a:r>
              </a:p>
            </p:txBody>
          </p:sp>
        </p:grpSp>
        <p:sp>
          <p:nvSpPr>
            <p:cNvPr id="808009" name="Text Box 73">
              <a:extLst>
                <a:ext uri="{FF2B5EF4-FFF2-40B4-BE49-F238E27FC236}">
                  <a16:creationId xmlns:a16="http://schemas.microsoft.com/office/drawing/2014/main" id="{39BEC9BD-6225-4490-B534-3686BB466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250" y="2219325"/>
              <a:ext cx="760413" cy="3571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725">
                  <a:solidFill>
                    <a:schemeClr val="folHlink"/>
                  </a:solidFill>
                </a:rPr>
                <a:t>SDU</a:t>
              </a:r>
            </a:p>
          </p:txBody>
        </p:sp>
        <p:sp>
          <p:nvSpPr>
            <p:cNvPr id="25607" name="Rectangle 75">
              <a:extLst>
                <a:ext uri="{FF2B5EF4-FFF2-40B4-BE49-F238E27FC236}">
                  <a16:creationId xmlns:a16="http://schemas.microsoft.com/office/drawing/2014/main" id="{751490F0-5D18-4927-8EA2-355885461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228850"/>
              <a:ext cx="3851275" cy="110013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1">
            <a:extLst>
              <a:ext uri="{FF2B5EF4-FFF2-40B4-BE49-F238E27FC236}">
                <a16:creationId xmlns:a16="http://schemas.microsoft.com/office/drawing/2014/main" id="{9C925E36-2D92-48C0-8204-D4BB46D5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924050"/>
            <a:ext cx="5508625" cy="3698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34818" name="Line 22">
            <a:extLst>
              <a:ext uri="{FF2B5EF4-FFF2-40B4-BE49-F238E27FC236}">
                <a16:creationId xmlns:a16="http://schemas.microsoft.com/office/drawing/2014/main" id="{7A96A72C-BC54-4DB5-9E38-D4D30B006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1582738"/>
            <a:ext cx="5938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23">
            <a:extLst>
              <a:ext uri="{FF2B5EF4-FFF2-40B4-BE49-F238E27FC236}">
                <a16:creationId xmlns:a16="http://schemas.microsoft.com/office/drawing/2014/main" id="{8492E171-36FA-4F83-94E2-B14CBB68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9888" y="2633663"/>
            <a:ext cx="5868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24">
            <a:extLst>
              <a:ext uri="{FF2B5EF4-FFF2-40B4-BE49-F238E27FC236}">
                <a16:creationId xmlns:a16="http://schemas.microsoft.com/office/drawing/2014/main" id="{A27AA719-73A0-48D2-B195-41957AEE3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1581150"/>
            <a:ext cx="1030287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25">
            <a:extLst>
              <a:ext uri="{FF2B5EF4-FFF2-40B4-BE49-F238E27FC236}">
                <a16:creationId xmlns:a16="http://schemas.microsoft.com/office/drawing/2014/main" id="{9BE2DF87-A44E-42B4-BEA8-94D724CBF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1585913"/>
            <a:ext cx="1031875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26">
            <a:extLst>
              <a:ext uri="{FF2B5EF4-FFF2-40B4-BE49-F238E27FC236}">
                <a16:creationId xmlns:a16="http://schemas.microsoft.com/office/drawing/2014/main" id="{3D2653BD-EFD0-4A5C-9F4E-6B1B4C079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8313" y="1579563"/>
            <a:ext cx="1428750" cy="1057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27">
            <a:extLst>
              <a:ext uri="{FF2B5EF4-FFF2-40B4-BE49-F238E27FC236}">
                <a16:creationId xmlns:a16="http://schemas.microsoft.com/office/drawing/2014/main" id="{A1C8E38A-D487-4F5A-975C-59B6ED8DC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3675" y="1582738"/>
            <a:ext cx="1427163" cy="105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28">
            <a:extLst>
              <a:ext uri="{FF2B5EF4-FFF2-40B4-BE49-F238E27FC236}">
                <a16:creationId xmlns:a16="http://schemas.microsoft.com/office/drawing/2014/main" id="{2FBB2915-7420-4C3C-A673-1F7B84DB0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2213" y="1589088"/>
            <a:ext cx="1427162" cy="105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29">
            <a:extLst>
              <a:ext uri="{FF2B5EF4-FFF2-40B4-BE49-F238E27FC236}">
                <a16:creationId xmlns:a16="http://schemas.microsoft.com/office/drawing/2014/main" id="{A84DE9DA-F602-47ED-B819-F2201623C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1573213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30">
            <a:extLst>
              <a:ext uri="{FF2B5EF4-FFF2-40B4-BE49-F238E27FC236}">
                <a16:creationId xmlns:a16="http://schemas.microsoft.com/office/drawing/2014/main" id="{E21A9C08-DB98-462D-9E05-F1AB57F52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1616075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Rectangle 31">
            <a:extLst>
              <a:ext uri="{FF2B5EF4-FFF2-40B4-BE49-F238E27FC236}">
                <a16:creationId xmlns:a16="http://schemas.microsoft.com/office/drawing/2014/main" id="{7105A419-C017-407A-9D52-702211D9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27971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f</a:t>
            </a:r>
          </a:p>
        </p:txBody>
      </p:sp>
      <p:sp>
        <p:nvSpPr>
          <p:cNvPr id="97292" name="Rectangle 32">
            <a:extLst>
              <a:ext uri="{FF2B5EF4-FFF2-40B4-BE49-F238E27FC236}">
                <a16:creationId xmlns:a16="http://schemas.microsoft.com/office/drawing/2014/main" id="{9B375140-2E5D-4303-8B31-B231E9BE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7860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f</a:t>
            </a:r>
          </a:p>
        </p:txBody>
      </p:sp>
      <p:sp>
        <p:nvSpPr>
          <p:cNvPr id="97293" name="Rectangle 33">
            <a:extLst>
              <a:ext uri="{FF2B5EF4-FFF2-40B4-BE49-F238E27FC236}">
                <a16:creationId xmlns:a16="http://schemas.microsoft.com/office/drawing/2014/main" id="{3605AB28-22AC-4A38-8607-A9EE85E6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1250950"/>
            <a:ext cx="466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proc</a:t>
            </a:r>
            <a:endParaRPr lang="en-US" altLang="x-none" sz="1350" i="1" baseline="-25000" dirty="0"/>
          </a:p>
        </p:txBody>
      </p:sp>
      <p:sp>
        <p:nvSpPr>
          <p:cNvPr id="97294" name="Rectangle 34">
            <a:extLst>
              <a:ext uri="{FF2B5EF4-FFF2-40B4-BE49-F238E27FC236}">
                <a16:creationId xmlns:a16="http://schemas.microsoft.com/office/drawing/2014/main" id="{DFA654B7-9339-4961-A728-902B7356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794000"/>
            <a:ext cx="4746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prop</a:t>
            </a:r>
          </a:p>
        </p:txBody>
      </p:sp>
      <p:sp>
        <p:nvSpPr>
          <p:cNvPr id="97295" name="Rectangle 35">
            <a:extLst>
              <a:ext uri="{FF2B5EF4-FFF2-40B4-BE49-F238E27FC236}">
                <a16:creationId xmlns:a16="http://schemas.microsoft.com/office/drawing/2014/main" id="{98EB7DF3-68C8-49F9-A6FC-8F52AE27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2784475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prop</a:t>
            </a:r>
          </a:p>
        </p:txBody>
      </p:sp>
      <p:sp>
        <p:nvSpPr>
          <p:cNvPr id="34832" name="Line 36">
            <a:extLst>
              <a:ext uri="{FF2B5EF4-FFF2-40B4-BE49-F238E27FC236}">
                <a16:creationId xmlns:a16="http://schemas.microsoft.com/office/drawing/2014/main" id="{6DF1E6C7-1755-4D71-886D-5CC5B2A38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1617663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37">
            <a:extLst>
              <a:ext uri="{FF2B5EF4-FFF2-40B4-BE49-F238E27FC236}">
                <a16:creationId xmlns:a16="http://schemas.microsoft.com/office/drawing/2014/main" id="{EB2FEF2C-28DD-433F-84E7-CF005951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190625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x-none" sz="1350" i="1"/>
              <a:t>T</a:t>
            </a:r>
            <a:r>
              <a:rPr lang="en-US" altLang="x-none" sz="1350" i="1" baseline="-25000"/>
              <a:t>out</a:t>
            </a:r>
          </a:p>
        </p:txBody>
      </p:sp>
      <p:sp>
        <p:nvSpPr>
          <p:cNvPr id="34834" name="Line 38">
            <a:extLst>
              <a:ext uri="{FF2B5EF4-FFF2-40B4-BE49-F238E27FC236}">
                <a16:creationId xmlns:a16="http://schemas.microsoft.com/office/drawing/2014/main" id="{07C8640C-74AB-4893-8521-EC9F6B21A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1258888"/>
            <a:ext cx="229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39">
            <a:extLst>
              <a:ext uri="{FF2B5EF4-FFF2-40B4-BE49-F238E27FC236}">
                <a16:creationId xmlns:a16="http://schemas.microsoft.com/office/drawing/2014/main" id="{C11F7D58-059C-4FC8-8B59-7A9A18DA4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3425" y="1255713"/>
            <a:ext cx="1897063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40">
            <a:extLst>
              <a:ext uri="{FF2B5EF4-FFF2-40B4-BE49-F238E27FC236}">
                <a16:creationId xmlns:a16="http://schemas.microsoft.com/office/drawing/2014/main" id="{6CF974F9-CBAE-4F3A-9AEB-1CD91250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2744788"/>
            <a:ext cx="10429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41">
            <a:extLst>
              <a:ext uri="{FF2B5EF4-FFF2-40B4-BE49-F238E27FC236}">
                <a16:creationId xmlns:a16="http://schemas.microsoft.com/office/drawing/2014/main" id="{D6194252-8CCF-4376-809C-D2DE603E9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746375"/>
            <a:ext cx="10223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42">
            <a:extLst>
              <a:ext uri="{FF2B5EF4-FFF2-40B4-BE49-F238E27FC236}">
                <a16:creationId xmlns:a16="http://schemas.microsoft.com/office/drawing/2014/main" id="{A63EB326-0A86-4003-AC76-03C18450B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2746375"/>
            <a:ext cx="9890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43">
            <a:extLst>
              <a:ext uri="{FF2B5EF4-FFF2-40B4-BE49-F238E27FC236}">
                <a16:creationId xmlns:a16="http://schemas.microsoft.com/office/drawing/2014/main" id="{364E8C23-224B-4DC2-B55F-3317BFAA2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2749550"/>
            <a:ext cx="1458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44">
            <a:extLst>
              <a:ext uri="{FF2B5EF4-FFF2-40B4-BE49-F238E27FC236}">
                <a16:creationId xmlns:a16="http://schemas.microsoft.com/office/drawing/2014/main" id="{6433E432-6FDE-4A72-9D88-F40235404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665413"/>
            <a:ext cx="0" cy="1635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1" name="Line 45">
            <a:extLst>
              <a:ext uri="{FF2B5EF4-FFF2-40B4-BE49-F238E27FC236}">
                <a16:creationId xmlns:a16="http://schemas.microsoft.com/office/drawing/2014/main" id="{A855338D-557F-408B-8E9E-C17D4893B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2655888"/>
            <a:ext cx="0" cy="161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2" name="Line 46">
            <a:extLst>
              <a:ext uri="{FF2B5EF4-FFF2-40B4-BE49-F238E27FC236}">
                <a16:creationId xmlns:a16="http://schemas.microsoft.com/office/drawing/2014/main" id="{DCD6C9C1-BFA5-4501-824F-54AFAE09E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2655888"/>
            <a:ext cx="0" cy="161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3" name="Line 47">
            <a:extLst>
              <a:ext uri="{FF2B5EF4-FFF2-40B4-BE49-F238E27FC236}">
                <a16:creationId xmlns:a16="http://schemas.microsoft.com/office/drawing/2014/main" id="{E565D7D2-2A5A-4B56-B1F9-7AA70D59E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1236663"/>
            <a:ext cx="0" cy="3476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4" name="Line 48">
            <a:extLst>
              <a:ext uri="{FF2B5EF4-FFF2-40B4-BE49-F238E27FC236}">
                <a16:creationId xmlns:a16="http://schemas.microsoft.com/office/drawing/2014/main" id="{F946224A-AFC1-4220-BE11-9F1B41F3C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1243013"/>
            <a:ext cx="0" cy="346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45" name="Line 49">
            <a:extLst>
              <a:ext uri="{FF2B5EF4-FFF2-40B4-BE49-F238E27FC236}">
                <a16:creationId xmlns:a16="http://schemas.microsoft.com/office/drawing/2014/main" id="{7260A780-99AD-48D2-B27F-394F65F33A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3350" y="1347788"/>
            <a:ext cx="0" cy="2365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6" name="Line 50">
            <a:extLst>
              <a:ext uri="{FF2B5EF4-FFF2-40B4-BE49-F238E27FC236}">
                <a16:creationId xmlns:a16="http://schemas.microsoft.com/office/drawing/2014/main" id="{AAE760DE-5ADC-4018-B375-E97B3C783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9238" y="1520825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11" name="Rectangle 52">
            <a:extLst>
              <a:ext uri="{FF2B5EF4-FFF2-40B4-BE49-F238E27FC236}">
                <a16:creationId xmlns:a16="http://schemas.microsoft.com/office/drawing/2014/main" id="{C5B41A32-E0AF-4CB1-999D-2F39DA783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Required Timeout &amp; Window Size</a:t>
            </a:r>
          </a:p>
        </p:txBody>
      </p:sp>
      <p:sp>
        <p:nvSpPr>
          <p:cNvPr id="97312" name="Rectangle 53">
            <a:extLst>
              <a:ext uri="{FF2B5EF4-FFF2-40B4-BE49-F238E27FC236}">
                <a16:creationId xmlns:a16="http://schemas.microsoft.com/office/drawing/2014/main" id="{072582DA-7E4E-47F0-B224-40D85DB25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3113088"/>
            <a:ext cx="7835900" cy="1509712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Timeout value should allow for: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Two propagation times + two transmission times + 1 processing time:  2 </a:t>
            </a:r>
            <a:r>
              <a:rPr lang="en-US" altLang="x-none" sz="1800" i="1" dirty="0" err="1"/>
              <a:t>T</a:t>
            </a:r>
            <a:r>
              <a:rPr lang="en-US" altLang="x-none" sz="1800" i="1" baseline="-25000" dirty="0" err="1"/>
              <a:t>prop</a:t>
            </a:r>
            <a:r>
              <a:rPr lang="en-US" altLang="x-none" sz="1800" i="1" dirty="0"/>
              <a:t> + 2 </a:t>
            </a:r>
            <a:r>
              <a:rPr lang="en-US" altLang="x-none" sz="1800" i="1" dirty="0" err="1"/>
              <a:t>T</a:t>
            </a:r>
            <a:r>
              <a:rPr lang="en-US" altLang="x-none" sz="1800" i="1" baseline="-25000" dirty="0" err="1"/>
              <a:t>f</a:t>
            </a:r>
            <a:r>
              <a:rPr lang="en-US" altLang="x-none" sz="1800" i="1" dirty="0"/>
              <a:t>  </a:t>
            </a:r>
            <a:r>
              <a:rPr lang="en-US" altLang="x-none" sz="1800" dirty="0"/>
              <a:t>+ </a:t>
            </a:r>
            <a:r>
              <a:rPr lang="en-US" altLang="x-none" sz="1800" i="1" dirty="0" err="1"/>
              <a:t>T</a:t>
            </a:r>
            <a:r>
              <a:rPr lang="en-US" altLang="x-none" sz="1800" i="1" baseline="-25000" dirty="0" err="1"/>
              <a:t>proc</a:t>
            </a:r>
            <a:r>
              <a:rPr lang="en-US" altLang="x-none" sz="1575" i="1" dirty="0"/>
              <a:t>; Assume receiver starts transmission right after receiving</a:t>
            </a:r>
          </a:p>
          <a:p>
            <a:pPr eaLnBrk="1" hangingPunct="1"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1800" dirty="0" err="1"/>
              <a:t>W</a:t>
            </a:r>
            <a:r>
              <a:rPr lang="en-US" altLang="x-none" sz="1800" baseline="-25000" dirty="0" err="1"/>
              <a:t>s</a:t>
            </a:r>
            <a:r>
              <a:rPr lang="en-US" altLang="x-none" sz="1800" baseline="-25000" dirty="0"/>
              <a:t> </a:t>
            </a:r>
            <a:r>
              <a:rPr lang="en-US" altLang="x-none" sz="1800" dirty="0"/>
              <a:t> should be large enough to keep channel busy for </a:t>
            </a:r>
            <a:r>
              <a:rPr lang="en-US" altLang="x-none" sz="1800" i="1" dirty="0"/>
              <a:t>T</a:t>
            </a:r>
            <a:r>
              <a:rPr lang="en-US" altLang="x-none" sz="1800" i="1" baseline="-25000" dirty="0"/>
              <a:t>out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516" name="Group 44">
            <a:extLst>
              <a:ext uri="{FF2B5EF4-FFF2-40B4-BE49-F238E27FC236}">
                <a16:creationId xmlns:a16="http://schemas.microsoft.com/office/drawing/2014/main" id="{BE67037A-43A9-4284-88F4-B45F8140DD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63700" y="952500"/>
          <a:ext cx="5327650" cy="3316669"/>
        </p:xfrm>
        <a:graphic>
          <a:graphicData uri="http://schemas.openxmlformats.org/drawingml/2006/table">
            <a:tbl>
              <a:tblPr/>
              <a:tblGrid>
                <a:gridCol w="1776413">
                  <a:extLst>
                    <a:ext uri="{9D8B030D-6E8A-4147-A177-3AD203B41FA5}">
                      <a16:colId xmlns:a16="http://schemas.microsoft.com/office/drawing/2014/main" val="676162838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3648967169"/>
                    </a:ext>
                  </a:extLst>
                </a:gridCol>
                <a:gridCol w="1776412">
                  <a:extLst>
                    <a:ext uri="{9D8B030D-6E8A-4147-A177-3AD203B41FA5}">
                      <a16:colId xmlns:a16="http://schemas.microsoft.com/office/drawing/2014/main" val="293193950"/>
                    </a:ext>
                  </a:extLst>
                </a:gridCol>
              </a:tblGrid>
              <a:tr h="54292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Frame = 1250 bytes =10,000 bits,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 Mbps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30016"/>
                  </a:ext>
                </a:extLst>
              </a:tr>
              <a:tr h="638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Delay: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2(t</a:t>
                      </a:r>
                      <a:r>
                        <a:rPr kumimoji="0" lang="en-US" alt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prop</a:t>
                      </a: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+ t</a:t>
                      </a:r>
                      <a:r>
                        <a:rPr kumimoji="0" lang="en-US" alt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proc</a:t>
                      </a: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Delay x BW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Window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(1 + D * W / L)</a:t>
                      </a: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88462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ms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1000 bits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6054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 ms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10,000 bits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623577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 ms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100,000 bits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8566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second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1,000,000 bits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618749"/>
                  </a:ext>
                </a:extLst>
              </a:tr>
            </a:tbl>
          </a:graphicData>
        </a:graphic>
      </p:graphicFrame>
      <p:sp>
        <p:nvSpPr>
          <p:cNvPr id="99357" name="Rectangle 38">
            <a:extLst>
              <a:ext uri="{FF2B5EF4-FFF2-40B4-BE49-F238E27FC236}">
                <a16:creationId xmlns:a16="http://schemas.microsoft.com/office/drawing/2014/main" id="{967050B2-715E-4D26-B5BA-0111CB051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27000"/>
            <a:ext cx="8229600" cy="6334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Window Size for Delay-Bandwidth </a:t>
            </a:r>
            <a:r>
              <a:rPr lang="en-US" altLang="x-none" sz="2625" dirty="0"/>
              <a:t>Product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0F1BE9C-D1D3-4D5B-A431-619B4F6D8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8600" y="92075"/>
            <a:ext cx="5232400" cy="765175"/>
          </a:xfrm>
        </p:spPr>
        <p:txBody>
          <a:bodyPr/>
          <a:lstStyle/>
          <a:p>
            <a:pPr eaLnBrk="1" hangingPunct="1"/>
            <a:r>
              <a:rPr lang="en-US" altLang="en-US"/>
              <a:t>Selective Repeat ARQ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1452FB5-64AA-493A-ADC4-540B5B174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5788" y="1047750"/>
            <a:ext cx="54086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Why Go-Back-N ARQ inefficient?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/>
              <a:t>because </a:t>
            </a:r>
            <a:r>
              <a:rPr lang="en-US" altLang="en-US" sz="1800" i="1"/>
              <a:t>multiple</a:t>
            </a:r>
            <a:r>
              <a:rPr lang="en-US" altLang="en-US" sz="1800"/>
              <a:t> frames are resent when errors or losses occur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1800"/>
              <a:t>Correct but out-of-sequence frames would be discarded (because receiver buffer only 1)</a:t>
            </a:r>
          </a:p>
        </p:txBody>
      </p:sp>
      <p:grpSp>
        <p:nvGrpSpPr>
          <p:cNvPr id="38915" name="Group 12">
            <a:extLst>
              <a:ext uri="{FF2B5EF4-FFF2-40B4-BE49-F238E27FC236}">
                <a16:creationId xmlns:a16="http://schemas.microsoft.com/office/drawing/2014/main" id="{AFE5A8CF-16ED-4686-91B7-910289DBCE4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730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DC9D5F-A0A7-4B7C-B2A4-1E141475351E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9D749C-F8CB-46FA-8368-EF8E51965CB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A33D26B8-20D2-495C-890F-BB58C80B3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Selective Repeat ARQ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EE8E2C6-382E-46FC-9531-ECE34E3FE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085850"/>
            <a:ext cx="7874000" cy="324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Selective Repeat retransmits </a:t>
            </a:r>
            <a:r>
              <a:rPr lang="en-US" altLang="en-US" sz="2000" i="1"/>
              <a:t>only an individual frame</a:t>
            </a:r>
            <a:endParaRPr lang="en-US" altLang="en-US" sz="2000"/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Timeout causes individual corresponding frame to be resent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NAK causes retransmission of oldest un-acked frame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/>
              <a:t>Receiver maintains a </a:t>
            </a:r>
            <a:r>
              <a:rPr lang="en-US" altLang="en-US" sz="2000" i="1"/>
              <a:t>receive window</a:t>
            </a:r>
            <a:r>
              <a:rPr lang="en-US" altLang="en-US" sz="2000"/>
              <a:t> of sequence numbers that can be accepted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Receiver window is increased larger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Error-free, but out-of-sequence frames with sequence numbers within the receive window are buffered 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1800"/>
              <a:t>Arrival of frame with R</a:t>
            </a:r>
            <a:r>
              <a:rPr lang="en-US" altLang="en-US" sz="1800" baseline="-25000"/>
              <a:t>next</a:t>
            </a:r>
            <a:r>
              <a:rPr lang="en-US" altLang="en-US" sz="1800"/>
              <a:t> causes window to slide forward by 1 </a:t>
            </a:r>
            <a:r>
              <a:rPr lang="en-US" altLang="en-US" sz="1800" i="1"/>
              <a:t>or more</a:t>
            </a:r>
            <a:r>
              <a:rPr lang="en-US" altLang="en-US" sz="1800"/>
              <a:t> </a:t>
            </a:r>
            <a:endParaRPr lang="en-US" altLang="en-US" sz="1800" baseline="-25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30">
            <a:extLst>
              <a:ext uri="{FF2B5EF4-FFF2-40B4-BE49-F238E27FC236}">
                <a16:creationId xmlns:a16="http://schemas.microsoft.com/office/drawing/2014/main" id="{B888F9BD-0B38-411E-9118-DCE1C9C1E3B3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1358900"/>
            <a:ext cx="6375400" cy="2722563"/>
            <a:chOff x="180" y="1248"/>
            <a:chExt cx="5354" cy="2287"/>
          </a:xfrm>
        </p:grpSpPr>
        <p:sp>
          <p:nvSpPr>
            <p:cNvPr id="43015" name="Rectangle 66">
              <a:extLst>
                <a:ext uri="{FF2B5EF4-FFF2-40B4-BE49-F238E27FC236}">
                  <a16:creationId xmlns:a16="http://schemas.microsoft.com/office/drawing/2014/main" id="{E2BFE1F2-30AD-4C86-9BEE-1478E8B5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953"/>
              <a:ext cx="4817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3016" name="Line 67">
              <a:extLst>
                <a:ext uri="{FF2B5EF4-FFF2-40B4-BE49-F238E27FC236}">
                  <a16:creationId xmlns:a16="http://schemas.microsoft.com/office/drawing/2014/main" id="{EE61951C-4359-4AA9-BF90-2AFC445C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1656"/>
              <a:ext cx="49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68">
              <a:extLst>
                <a:ext uri="{FF2B5EF4-FFF2-40B4-BE49-F238E27FC236}">
                  <a16:creationId xmlns:a16="http://schemas.microsoft.com/office/drawing/2014/main" id="{71CBBD0E-7B5F-4C32-ACE6-CEA207BE8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2552"/>
              <a:ext cx="50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Rectangle 69">
              <a:extLst>
                <a:ext uri="{FF2B5EF4-FFF2-40B4-BE49-F238E27FC236}">
                  <a16:creationId xmlns:a16="http://schemas.microsoft.com/office/drawing/2014/main" id="{6FC881C3-FF60-4EDF-B329-E99A6B86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1531"/>
              <a:ext cx="30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103437" name="Rectangle 70">
              <a:extLst>
                <a:ext uri="{FF2B5EF4-FFF2-40B4-BE49-F238E27FC236}">
                  <a16:creationId xmlns:a16="http://schemas.microsoft.com/office/drawing/2014/main" id="{D2D4D786-AD1E-4EFF-B1BD-E8F5698FF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2359"/>
              <a:ext cx="31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43020" name="Line 71">
              <a:extLst>
                <a:ext uri="{FF2B5EF4-FFF2-40B4-BE49-F238E27FC236}">
                  <a16:creationId xmlns:a16="http://schemas.microsoft.com/office/drawing/2014/main" id="{87F58722-3DC2-4339-AEF6-32A117A19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1674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Rectangle 72">
              <a:extLst>
                <a:ext uri="{FF2B5EF4-FFF2-40B4-BE49-F238E27FC236}">
                  <a16:creationId xmlns:a16="http://schemas.microsoft.com/office/drawing/2014/main" id="{FECD06EE-BA5E-4F2C-A9D1-361EC06E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1256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0</a:t>
              </a:r>
            </a:p>
          </p:txBody>
        </p:sp>
        <p:sp>
          <p:nvSpPr>
            <p:cNvPr id="103440" name="Rectangle 73">
              <a:extLst>
                <a:ext uri="{FF2B5EF4-FFF2-40B4-BE49-F238E27FC236}">
                  <a16:creationId xmlns:a16="http://schemas.microsoft.com/office/drawing/2014/main" id="{2DB83121-3CFC-4F3F-8475-E1FE8AB7C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1275"/>
              <a:ext cx="49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103441" name="Rectangle 74">
              <a:extLst>
                <a:ext uri="{FF2B5EF4-FFF2-40B4-BE49-F238E27FC236}">
                  <a16:creationId xmlns:a16="http://schemas.microsoft.com/office/drawing/2014/main" id="{BF2E81F0-A8D8-4380-AB03-E25B3113B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248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</a:t>
              </a:r>
            </a:p>
          </p:txBody>
        </p:sp>
        <p:sp>
          <p:nvSpPr>
            <p:cNvPr id="43024" name="Line 75">
              <a:extLst>
                <a:ext uri="{FF2B5EF4-FFF2-40B4-BE49-F238E27FC236}">
                  <a16:creationId xmlns:a16="http://schemas.microsoft.com/office/drawing/2014/main" id="{EA879D62-0FD1-4A53-8B1E-29D50DD1C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66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3" name="Rectangle 76">
              <a:extLst>
                <a:ext uri="{FF2B5EF4-FFF2-40B4-BE49-F238E27FC236}">
                  <a16:creationId xmlns:a16="http://schemas.microsoft.com/office/drawing/2014/main" id="{83E602C2-8B7E-4B49-B2AE-4838BD5E8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248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 err="1"/>
                <a:t>fr</a:t>
              </a:r>
              <a:endParaRPr lang="en-US" altLang="x-none" sz="1350" dirty="0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 dirty="0"/>
                <a:t>2</a:t>
              </a:r>
            </a:p>
          </p:txBody>
        </p:sp>
        <p:sp>
          <p:nvSpPr>
            <p:cNvPr id="43026" name="Line 77">
              <a:extLst>
                <a:ext uri="{FF2B5EF4-FFF2-40B4-BE49-F238E27FC236}">
                  <a16:creationId xmlns:a16="http://schemas.microsoft.com/office/drawing/2014/main" id="{AD13A41C-2E50-4326-9574-3AE5E9808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1664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Rectangle 78">
              <a:extLst>
                <a:ext uri="{FF2B5EF4-FFF2-40B4-BE49-F238E27FC236}">
                  <a16:creationId xmlns:a16="http://schemas.microsoft.com/office/drawing/2014/main" id="{C0FD2AE3-005F-4FB5-93A2-7EC1A9123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256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3</a:t>
              </a:r>
            </a:p>
          </p:txBody>
        </p:sp>
        <p:sp>
          <p:nvSpPr>
            <p:cNvPr id="43028" name="Line 79">
              <a:extLst>
                <a:ext uri="{FF2B5EF4-FFF2-40B4-BE49-F238E27FC236}">
                  <a16:creationId xmlns:a16="http://schemas.microsoft.com/office/drawing/2014/main" id="{73E87CFE-02EB-412E-9963-31A9CFAF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168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7" name="Rectangle 80">
              <a:extLst>
                <a:ext uri="{FF2B5EF4-FFF2-40B4-BE49-F238E27FC236}">
                  <a16:creationId xmlns:a16="http://schemas.microsoft.com/office/drawing/2014/main" id="{DE13131D-0EC1-4608-9FB5-34947D6E1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256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4</a:t>
              </a:r>
            </a:p>
          </p:txBody>
        </p:sp>
        <p:grpSp>
          <p:nvGrpSpPr>
            <p:cNvPr id="43030" name="Group 81">
              <a:extLst>
                <a:ext uri="{FF2B5EF4-FFF2-40B4-BE49-F238E27FC236}">
                  <a16:creationId xmlns:a16="http://schemas.microsoft.com/office/drawing/2014/main" id="{2A6BB3C3-DF02-46F2-9EF8-6F3307398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1693"/>
              <a:ext cx="392" cy="698"/>
              <a:chOff x="1348" y="1517"/>
              <a:chExt cx="392" cy="698"/>
            </a:xfrm>
          </p:grpSpPr>
          <p:sp>
            <p:nvSpPr>
              <p:cNvPr id="43073" name="Line 82">
                <a:extLst>
                  <a:ext uri="{FF2B5EF4-FFF2-40B4-BE49-F238E27FC236}">
                    <a16:creationId xmlns:a16="http://schemas.microsoft.com/office/drawing/2014/main" id="{2EFAB7FD-FB54-4531-8FDC-2BD67F188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8" y="1517"/>
                <a:ext cx="392" cy="63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4" name="Line 83">
                <a:extLst>
                  <a:ext uri="{FF2B5EF4-FFF2-40B4-BE49-F238E27FC236}">
                    <a16:creationId xmlns:a16="http://schemas.microsoft.com/office/drawing/2014/main" id="{E6A48221-181B-4BCB-B210-8B99AFBDA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0" y="2167"/>
                <a:ext cx="9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31" name="Line 84">
              <a:extLst>
                <a:ext uri="{FF2B5EF4-FFF2-40B4-BE49-F238E27FC236}">
                  <a16:creationId xmlns:a16="http://schemas.microsoft.com/office/drawing/2014/main" id="{B5438163-DD52-485F-9C4B-B3312B811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68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85">
              <a:extLst>
                <a:ext uri="{FF2B5EF4-FFF2-40B4-BE49-F238E27FC236}">
                  <a16:creationId xmlns:a16="http://schemas.microsoft.com/office/drawing/2014/main" id="{E20A0B5B-8842-4051-A874-FA61C6E0B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674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86">
              <a:extLst>
                <a:ext uri="{FF2B5EF4-FFF2-40B4-BE49-F238E27FC236}">
                  <a16:creationId xmlns:a16="http://schemas.microsoft.com/office/drawing/2014/main" id="{E5E38233-EE84-4EE1-926E-D0384081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168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Rectangle 87">
              <a:extLst>
                <a:ext uri="{FF2B5EF4-FFF2-40B4-BE49-F238E27FC236}">
                  <a16:creationId xmlns:a16="http://schemas.microsoft.com/office/drawing/2014/main" id="{11A48BB6-8848-4E89-9171-B749FF408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256"/>
              <a:ext cx="26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5</a:t>
              </a:r>
            </a:p>
          </p:txBody>
        </p:sp>
        <p:sp>
          <p:nvSpPr>
            <p:cNvPr id="103453" name="Rectangle 88">
              <a:extLst>
                <a:ext uri="{FF2B5EF4-FFF2-40B4-BE49-F238E27FC236}">
                  <a16:creationId xmlns:a16="http://schemas.microsoft.com/office/drawing/2014/main" id="{ACB51CBF-8167-4BE8-A665-3E448931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264"/>
              <a:ext cx="3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6</a:t>
              </a:r>
            </a:p>
          </p:txBody>
        </p:sp>
        <p:sp>
          <p:nvSpPr>
            <p:cNvPr id="103454" name="Rectangle 89">
              <a:extLst>
                <a:ext uri="{FF2B5EF4-FFF2-40B4-BE49-F238E27FC236}">
                  <a16:creationId xmlns:a16="http://schemas.microsoft.com/office/drawing/2014/main" id="{28B1D291-4A39-4564-AE49-57B0E9827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256"/>
              <a:ext cx="31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2</a:t>
              </a:r>
            </a:p>
          </p:txBody>
        </p:sp>
        <p:sp>
          <p:nvSpPr>
            <p:cNvPr id="43037" name="Line 90">
              <a:extLst>
                <a:ext uri="{FF2B5EF4-FFF2-40B4-BE49-F238E27FC236}">
                  <a16:creationId xmlns:a16="http://schemas.microsoft.com/office/drawing/2014/main" id="{0C1E3F9D-D79D-4270-8473-E77726DFD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6" y="1676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91">
              <a:extLst>
                <a:ext uri="{FF2B5EF4-FFF2-40B4-BE49-F238E27FC236}">
                  <a16:creationId xmlns:a16="http://schemas.microsoft.com/office/drawing/2014/main" id="{973A1E8D-FE01-41D5-AC1A-513B344A2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" y="1684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92">
              <a:extLst>
                <a:ext uri="{FF2B5EF4-FFF2-40B4-BE49-F238E27FC236}">
                  <a16:creationId xmlns:a16="http://schemas.microsoft.com/office/drawing/2014/main" id="{DF59FB40-3EF8-4424-A785-7BD29E7FA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6" y="1688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8" name="Rectangle 93">
              <a:extLst>
                <a:ext uri="{FF2B5EF4-FFF2-40B4-BE49-F238E27FC236}">
                  <a16:creationId xmlns:a16="http://schemas.microsoft.com/office/drawing/2014/main" id="{FDFE9732-60DC-470A-983E-1EF6EEB22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10"/>
              <a:ext cx="136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ACK1</a:t>
              </a:r>
            </a:p>
          </p:txBody>
        </p:sp>
        <p:sp>
          <p:nvSpPr>
            <p:cNvPr id="43041" name="Line 96">
              <a:extLst>
                <a:ext uri="{FF2B5EF4-FFF2-40B4-BE49-F238E27FC236}">
                  <a16:creationId xmlns:a16="http://schemas.microsoft.com/office/drawing/2014/main" id="{6B1312C4-4527-4762-B2B1-E94ACCF4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166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97">
              <a:extLst>
                <a:ext uri="{FF2B5EF4-FFF2-40B4-BE49-F238E27FC236}">
                  <a16:creationId xmlns:a16="http://schemas.microsoft.com/office/drawing/2014/main" id="{0ABDE44A-39E1-4E02-AC3D-1E855CF82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1666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98">
              <a:extLst>
                <a:ext uri="{FF2B5EF4-FFF2-40B4-BE49-F238E27FC236}">
                  <a16:creationId xmlns:a16="http://schemas.microsoft.com/office/drawing/2014/main" id="{435B9D6F-2746-4409-942F-897FCB266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1658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2" name="Rectangle 99">
              <a:extLst>
                <a:ext uri="{FF2B5EF4-FFF2-40B4-BE49-F238E27FC236}">
                  <a16:creationId xmlns:a16="http://schemas.microsoft.com/office/drawing/2014/main" id="{8C54C60B-FA08-4731-BD44-81F3E25DB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256"/>
              <a:ext cx="26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8</a:t>
              </a:r>
            </a:p>
          </p:txBody>
        </p:sp>
        <p:sp>
          <p:nvSpPr>
            <p:cNvPr id="103463" name="Rectangle 100">
              <a:extLst>
                <a:ext uri="{FF2B5EF4-FFF2-40B4-BE49-F238E27FC236}">
                  <a16:creationId xmlns:a16="http://schemas.microsoft.com/office/drawing/2014/main" id="{8A8CAF2C-0EF4-4C97-8E93-2DAFED13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1264"/>
              <a:ext cx="3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9</a:t>
              </a:r>
            </a:p>
          </p:txBody>
        </p:sp>
        <p:sp>
          <p:nvSpPr>
            <p:cNvPr id="103464" name="Rectangle 101">
              <a:extLst>
                <a:ext uri="{FF2B5EF4-FFF2-40B4-BE49-F238E27FC236}">
                  <a16:creationId xmlns:a16="http://schemas.microsoft.com/office/drawing/2014/main" id="{FC7D22DD-96A7-4868-BD62-5645FE3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256"/>
              <a:ext cx="265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7</a:t>
              </a:r>
            </a:p>
          </p:txBody>
        </p:sp>
        <p:sp>
          <p:nvSpPr>
            <p:cNvPr id="43047" name="Line 102">
              <a:extLst>
                <a:ext uri="{FF2B5EF4-FFF2-40B4-BE49-F238E27FC236}">
                  <a16:creationId xmlns:a16="http://schemas.microsoft.com/office/drawing/2014/main" id="{2D5CB3FE-3F62-4E7D-90D6-324866103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1654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103">
              <a:extLst>
                <a:ext uri="{FF2B5EF4-FFF2-40B4-BE49-F238E27FC236}">
                  <a16:creationId xmlns:a16="http://schemas.microsoft.com/office/drawing/2014/main" id="{55435D46-5E1E-479E-ADCC-63FE61170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660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Line 104">
              <a:extLst>
                <a:ext uri="{FF2B5EF4-FFF2-40B4-BE49-F238E27FC236}">
                  <a16:creationId xmlns:a16="http://schemas.microsoft.com/office/drawing/2014/main" id="{36419804-E6CB-4BE3-9E65-B4369246F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" y="1676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105">
              <a:extLst>
                <a:ext uri="{FF2B5EF4-FFF2-40B4-BE49-F238E27FC236}">
                  <a16:creationId xmlns:a16="http://schemas.microsoft.com/office/drawing/2014/main" id="{7C546627-1531-4488-BF6B-B085CE6A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4" y="1676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Line 106">
              <a:extLst>
                <a:ext uri="{FF2B5EF4-FFF2-40B4-BE49-F238E27FC236}">
                  <a16:creationId xmlns:a16="http://schemas.microsoft.com/office/drawing/2014/main" id="{233EF8DA-8E23-4B85-B169-9637C8E9F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" y="1676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Line 107">
              <a:extLst>
                <a:ext uri="{FF2B5EF4-FFF2-40B4-BE49-F238E27FC236}">
                  <a16:creationId xmlns:a16="http://schemas.microsoft.com/office/drawing/2014/main" id="{4C15587A-962D-43D6-8204-34E04977C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8" y="1692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Line 108">
              <a:extLst>
                <a:ext uri="{FF2B5EF4-FFF2-40B4-BE49-F238E27FC236}">
                  <a16:creationId xmlns:a16="http://schemas.microsoft.com/office/drawing/2014/main" id="{B78853EC-BA31-4E48-A782-84EB87040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674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Line 109">
              <a:extLst>
                <a:ext uri="{FF2B5EF4-FFF2-40B4-BE49-F238E27FC236}">
                  <a16:creationId xmlns:a16="http://schemas.microsoft.com/office/drawing/2014/main" id="{B513B457-A08C-42CC-9A71-E521AD6FA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1682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Line 110">
              <a:extLst>
                <a:ext uri="{FF2B5EF4-FFF2-40B4-BE49-F238E27FC236}">
                  <a16:creationId xmlns:a16="http://schemas.microsoft.com/office/drawing/2014/main" id="{5E83A245-0F3C-44E6-A788-C58892A20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674"/>
              <a:ext cx="544" cy="86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4" name="Rectangle 111">
              <a:extLst>
                <a:ext uri="{FF2B5EF4-FFF2-40B4-BE49-F238E27FC236}">
                  <a16:creationId xmlns:a16="http://schemas.microsoft.com/office/drawing/2014/main" id="{E1AB429E-729C-47F4-A187-E5CBCADD7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264"/>
              <a:ext cx="38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10</a:t>
              </a:r>
            </a:p>
          </p:txBody>
        </p:sp>
        <p:sp>
          <p:nvSpPr>
            <p:cNvPr id="103475" name="Rectangle 112">
              <a:extLst>
                <a:ext uri="{FF2B5EF4-FFF2-40B4-BE49-F238E27FC236}">
                  <a16:creationId xmlns:a16="http://schemas.microsoft.com/office/drawing/2014/main" id="{86B2071F-18E8-4FFD-8FE2-2B68D62A6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261"/>
              <a:ext cx="395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11</a:t>
              </a:r>
            </a:p>
          </p:txBody>
        </p:sp>
        <p:sp>
          <p:nvSpPr>
            <p:cNvPr id="103476" name="Rectangle 113">
              <a:extLst>
                <a:ext uri="{FF2B5EF4-FFF2-40B4-BE49-F238E27FC236}">
                  <a16:creationId xmlns:a16="http://schemas.microsoft.com/office/drawing/2014/main" id="{5D8BCA26-767D-46E0-B2BA-1916EDC6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268"/>
              <a:ext cx="42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84" tIns="52388" rIns="103584" bIns="52388">
              <a:spAutoFit/>
            </a:bodyPr>
            <a:lstStyle>
              <a:lvl1pPr defTabSz="20574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20574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20574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20574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20574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2057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12</a:t>
              </a:r>
            </a:p>
          </p:txBody>
        </p:sp>
        <p:sp>
          <p:nvSpPr>
            <p:cNvPr id="103477" name="Rectangle 114">
              <a:extLst>
                <a:ext uri="{FF2B5EF4-FFF2-40B4-BE49-F238E27FC236}">
                  <a16:creationId xmlns:a16="http://schemas.microsoft.com/office/drawing/2014/main" id="{D004E1EF-12EF-4010-BADC-028C4F07F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00"/>
              <a:ext cx="136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ACK2</a:t>
              </a:r>
            </a:p>
          </p:txBody>
        </p:sp>
        <p:sp>
          <p:nvSpPr>
            <p:cNvPr id="103478" name="Rectangle 115">
              <a:extLst>
                <a:ext uri="{FF2B5EF4-FFF2-40B4-BE49-F238E27FC236}">
                  <a16:creationId xmlns:a16="http://schemas.microsoft.com/office/drawing/2014/main" id="{8D5D9F68-727B-4D0C-B472-8A8FEC07A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2602"/>
              <a:ext cx="136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NAK2</a:t>
              </a:r>
            </a:p>
          </p:txBody>
        </p:sp>
        <p:sp>
          <p:nvSpPr>
            <p:cNvPr id="103479" name="Rectangle 116">
              <a:extLst>
                <a:ext uri="{FF2B5EF4-FFF2-40B4-BE49-F238E27FC236}">
                  <a16:creationId xmlns:a16="http://schemas.microsoft.com/office/drawing/2014/main" id="{7C6B8BF0-DA51-4C9C-B0B7-6540F9013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606"/>
              <a:ext cx="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ACK7</a:t>
              </a:r>
            </a:p>
          </p:txBody>
        </p:sp>
        <p:sp>
          <p:nvSpPr>
            <p:cNvPr id="103480" name="Rectangle 117">
              <a:extLst>
                <a:ext uri="{FF2B5EF4-FFF2-40B4-BE49-F238E27FC236}">
                  <a16:creationId xmlns:a16="http://schemas.microsoft.com/office/drawing/2014/main" id="{0A6B6C0A-DC28-47C5-8CB0-5CC3DD05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06"/>
              <a:ext cx="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ACK8</a:t>
              </a:r>
            </a:p>
          </p:txBody>
        </p:sp>
        <p:sp>
          <p:nvSpPr>
            <p:cNvPr id="103481" name="Rectangle 118">
              <a:extLst>
                <a:ext uri="{FF2B5EF4-FFF2-40B4-BE49-F238E27FC236}">
                  <a16:creationId xmlns:a16="http://schemas.microsoft.com/office/drawing/2014/main" id="{679A0E13-49B6-4822-B046-BD941414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6"/>
              <a:ext cx="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ACK9</a:t>
              </a:r>
            </a:p>
          </p:txBody>
        </p:sp>
        <p:sp>
          <p:nvSpPr>
            <p:cNvPr id="103482" name="Rectangle 119">
              <a:extLst>
                <a:ext uri="{FF2B5EF4-FFF2-40B4-BE49-F238E27FC236}">
                  <a16:creationId xmlns:a16="http://schemas.microsoft.com/office/drawing/2014/main" id="{036B0AE8-3DD6-4B18-9F21-2FC3F802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2606"/>
              <a:ext cx="189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ACK10</a:t>
              </a:r>
            </a:p>
          </p:txBody>
        </p:sp>
        <p:sp>
          <p:nvSpPr>
            <p:cNvPr id="103483" name="Rectangle 120">
              <a:extLst>
                <a:ext uri="{FF2B5EF4-FFF2-40B4-BE49-F238E27FC236}">
                  <a16:creationId xmlns:a16="http://schemas.microsoft.com/office/drawing/2014/main" id="{EDB33B9A-7851-4C4D-B811-BAD46671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06"/>
              <a:ext cx="136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ACK11</a:t>
              </a:r>
            </a:p>
          </p:txBody>
        </p:sp>
        <p:sp>
          <p:nvSpPr>
            <p:cNvPr id="103484" name="Rectangle 121">
              <a:extLst>
                <a:ext uri="{FF2B5EF4-FFF2-40B4-BE49-F238E27FC236}">
                  <a16:creationId xmlns:a16="http://schemas.microsoft.com/office/drawing/2014/main" id="{7C0637FC-D696-48C0-A9A1-8C501A97E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2606"/>
              <a:ext cx="136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ACK12</a:t>
              </a:r>
            </a:p>
          </p:txBody>
        </p:sp>
        <p:sp>
          <p:nvSpPr>
            <p:cNvPr id="103485" name="Rectangle 122">
              <a:extLst>
                <a:ext uri="{FF2B5EF4-FFF2-40B4-BE49-F238E27FC236}">
                  <a16:creationId xmlns:a16="http://schemas.microsoft.com/office/drawing/2014/main" id="{942BA2F5-DC18-47FD-903E-0ADAC470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14"/>
              <a:ext cx="136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ACK2</a:t>
              </a:r>
            </a:p>
          </p:txBody>
        </p:sp>
        <p:sp>
          <p:nvSpPr>
            <p:cNvPr id="103486" name="Rectangle 123">
              <a:extLst>
                <a:ext uri="{FF2B5EF4-FFF2-40B4-BE49-F238E27FC236}">
                  <a16:creationId xmlns:a16="http://schemas.microsoft.com/office/drawing/2014/main" id="{28815D86-48DD-4590-907D-7DAF2C51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606"/>
              <a:ext cx="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ACK2</a:t>
              </a:r>
            </a:p>
          </p:txBody>
        </p:sp>
        <p:sp>
          <p:nvSpPr>
            <p:cNvPr id="103487" name="Rectangle 124">
              <a:extLst>
                <a:ext uri="{FF2B5EF4-FFF2-40B4-BE49-F238E27FC236}">
                  <a16:creationId xmlns:a16="http://schemas.microsoft.com/office/drawing/2014/main" id="{1745836A-4F6F-4B79-83EF-5F75C731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606"/>
              <a:ext cx="13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ACK2</a:t>
              </a:r>
            </a:p>
          </p:txBody>
        </p:sp>
        <p:sp>
          <p:nvSpPr>
            <p:cNvPr id="43070" name="Line 125">
              <a:extLst>
                <a:ext uri="{FF2B5EF4-FFF2-40B4-BE49-F238E27FC236}">
                  <a16:creationId xmlns:a16="http://schemas.microsoft.com/office/drawing/2014/main" id="{F4ADAE4B-C17E-4BDE-B659-EC8361675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7" y="1669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Line 126">
              <a:extLst>
                <a:ext uri="{FF2B5EF4-FFF2-40B4-BE49-F238E27FC236}">
                  <a16:creationId xmlns:a16="http://schemas.microsoft.com/office/drawing/2014/main" id="{7C62F4AC-B27B-483A-B8A7-1A7DA408A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3" y="1663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2" name="Line 127">
              <a:extLst>
                <a:ext uri="{FF2B5EF4-FFF2-40B4-BE49-F238E27FC236}">
                  <a16:creationId xmlns:a16="http://schemas.microsoft.com/office/drawing/2014/main" id="{7281B552-C221-43AB-82E4-CE4053A2D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9" y="1657"/>
              <a:ext cx="32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" name="Rectangle 128">
            <a:extLst>
              <a:ext uri="{FF2B5EF4-FFF2-40B4-BE49-F238E27FC236}">
                <a16:creationId xmlns:a16="http://schemas.microsoft.com/office/drawing/2014/main" id="{1B0AF707-486F-463E-9006-D19E396AB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Selective Repeat ARQ</a:t>
            </a: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1BDB7B62-C4DB-4292-AA50-2C7C16C9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916238"/>
            <a:ext cx="215900" cy="95885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Rectangle 73">
            <a:extLst>
              <a:ext uri="{FF2B5EF4-FFF2-40B4-BE49-F238E27FC236}">
                <a16:creationId xmlns:a16="http://schemas.microsoft.com/office/drawing/2014/main" id="{FC045F99-7A9A-4C10-A3EF-ABAC029F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952750"/>
            <a:ext cx="622300" cy="960438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/>
          </a:p>
        </p:txBody>
      </p:sp>
      <p:cxnSp>
        <p:nvCxnSpPr>
          <p:cNvPr id="43013" name="Straight Arrow Connector 5">
            <a:extLst>
              <a:ext uri="{FF2B5EF4-FFF2-40B4-BE49-F238E27FC236}">
                <a16:creationId xmlns:a16="http://schemas.microsoft.com/office/drawing/2014/main" id="{772ECCFA-6F6C-4420-AC8B-15AFB6BF800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60788" y="3865563"/>
            <a:ext cx="1587" cy="215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4" name="Straight Arrow Connector 77">
            <a:extLst>
              <a:ext uri="{FF2B5EF4-FFF2-40B4-BE49-F238E27FC236}">
                <a16:creationId xmlns:a16="http://schemas.microsoft.com/office/drawing/2014/main" id="{34431CE2-0C04-44FF-8901-A6F223DEA9A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90988" y="3865563"/>
            <a:ext cx="1587" cy="2159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7">
            <a:extLst>
              <a:ext uri="{FF2B5EF4-FFF2-40B4-BE49-F238E27FC236}">
                <a16:creationId xmlns:a16="http://schemas.microsoft.com/office/drawing/2014/main" id="{D5ED52C3-4D0F-490C-9FB5-E191A4569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size W</a:t>
            </a:r>
            <a:r>
              <a:rPr lang="en-US" altLang="en-US" baseline="-25000"/>
              <a:t>s</a:t>
            </a:r>
            <a:r>
              <a:rPr lang="en-US" altLang="en-US"/>
              <a:t> and W</a:t>
            </a:r>
            <a:r>
              <a:rPr lang="en-US" altLang="en-US" baseline="-25000"/>
              <a:t>r</a:t>
            </a:r>
            <a:r>
              <a:rPr lang="en-US" altLang="en-US"/>
              <a:t> allowed?</a:t>
            </a:r>
          </a:p>
        </p:txBody>
      </p:sp>
      <p:sp>
        <p:nvSpPr>
          <p:cNvPr id="45058" name="Rectangle 58">
            <a:extLst>
              <a:ext uri="{FF2B5EF4-FFF2-40B4-BE49-F238E27FC236}">
                <a16:creationId xmlns:a16="http://schemas.microsoft.com/office/drawing/2014/main" id="{57818EA3-F8BB-4B0D-B3EF-E2A2845B3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985838"/>
            <a:ext cx="6172200" cy="398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Example (as in Go-back N):  </a:t>
            </a:r>
            <a:r>
              <a:rPr lang="en-US" altLang="en-US" sz="1800" i="1"/>
              <a:t>M</a:t>
            </a:r>
            <a:r>
              <a:rPr lang="en-US" altLang="en-US" sz="1800"/>
              <a:t>=2</a:t>
            </a:r>
            <a:r>
              <a:rPr lang="en-US" altLang="en-US" sz="1800" baseline="30000"/>
              <a:t>2</a:t>
            </a:r>
            <a:r>
              <a:rPr lang="en-US" altLang="en-US" sz="1800"/>
              <a:t>=4, W</a:t>
            </a:r>
            <a:r>
              <a:rPr lang="en-US" altLang="en-US" sz="1800" baseline="-25000"/>
              <a:t>s</a:t>
            </a:r>
            <a:r>
              <a:rPr lang="en-US" altLang="en-US" sz="1800"/>
              <a:t>=3, W</a:t>
            </a:r>
            <a:r>
              <a:rPr lang="en-US" altLang="en-US" sz="1800" baseline="-25000"/>
              <a:t>r</a:t>
            </a:r>
            <a:r>
              <a:rPr lang="en-US" altLang="en-US" sz="1800"/>
              <a:t>=3</a:t>
            </a:r>
          </a:p>
        </p:txBody>
      </p:sp>
      <p:grpSp>
        <p:nvGrpSpPr>
          <p:cNvPr id="45059" name="Group 74">
            <a:extLst>
              <a:ext uri="{FF2B5EF4-FFF2-40B4-BE49-F238E27FC236}">
                <a16:creationId xmlns:a16="http://schemas.microsoft.com/office/drawing/2014/main" id="{70918956-913F-4B8A-B0E5-5A01D0F92973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1384300"/>
            <a:ext cx="6467475" cy="3200400"/>
            <a:chOff x="0" y="1386"/>
            <a:chExt cx="5432" cy="2688"/>
          </a:xfrm>
        </p:grpSpPr>
        <p:sp>
          <p:nvSpPr>
            <p:cNvPr id="105477" name="Rectangle 3">
              <a:extLst>
                <a:ext uri="{FF2B5EF4-FFF2-40B4-BE49-F238E27FC236}">
                  <a16:creationId xmlns:a16="http://schemas.microsoft.com/office/drawing/2014/main" id="{BD31FAD8-A6C2-40B3-8BFA-40A9EFBCB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973"/>
              <a:ext cx="27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105478" name="Rectangle 4">
              <a:extLst>
                <a:ext uri="{FF2B5EF4-FFF2-40B4-BE49-F238E27FC236}">
                  <a16:creationId xmlns:a16="http://schemas.microsoft.com/office/drawing/2014/main" id="{4A1DA82D-F9AC-4DD3-A5D8-E3D5E35E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2803"/>
              <a:ext cx="27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105479" name="Rectangle 5">
              <a:extLst>
                <a:ext uri="{FF2B5EF4-FFF2-40B4-BE49-F238E27FC236}">
                  <a16:creationId xmlns:a16="http://schemas.microsoft.com/office/drawing/2014/main" id="{5442EB60-9C76-4E82-9927-DD1E3FBB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905"/>
              <a:ext cx="4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fr0</a:t>
              </a:r>
            </a:p>
          </p:txBody>
        </p:sp>
        <p:sp>
          <p:nvSpPr>
            <p:cNvPr id="105480" name="Rectangle 6">
              <a:extLst>
                <a:ext uri="{FF2B5EF4-FFF2-40B4-BE49-F238E27FC236}">
                  <a16:creationId xmlns:a16="http://schemas.microsoft.com/office/drawing/2014/main" id="{B592D96C-D017-4E67-9977-87E30B9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2010"/>
              <a:ext cx="45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105481" name="Rectangle 7">
              <a:extLst>
                <a:ext uri="{FF2B5EF4-FFF2-40B4-BE49-F238E27FC236}">
                  <a16:creationId xmlns:a16="http://schemas.microsoft.com/office/drawing/2014/main" id="{7C4A4D2C-ABC0-4BCE-8C00-832104DD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919"/>
              <a:ext cx="3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fr1</a:t>
              </a:r>
            </a:p>
          </p:txBody>
        </p:sp>
        <p:sp>
          <p:nvSpPr>
            <p:cNvPr id="105482" name="Rectangle 8">
              <a:extLst>
                <a:ext uri="{FF2B5EF4-FFF2-40B4-BE49-F238E27FC236}">
                  <a16:creationId xmlns:a16="http://schemas.microsoft.com/office/drawing/2014/main" id="{17568860-1A3F-4EFC-9258-408FD082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01"/>
              <a:ext cx="3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fr2</a:t>
              </a:r>
            </a:p>
          </p:txBody>
        </p:sp>
        <p:sp>
          <p:nvSpPr>
            <p:cNvPr id="105483" name="Rectangle 9">
              <a:extLst>
                <a:ext uri="{FF2B5EF4-FFF2-40B4-BE49-F238E27FC236}">
                  <a16:creationId xmlns:a16="http://schemas.microsoft.com/office/drawing/2014/main" id="{945D7FF0-6F64-4F3F-BD3E-1A922EDB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1913"/>
              <a:ext cx="30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fr0</a:t>
              </a:r>
            </a:p>
          </p:txBody>
        </p:sp>
        <p:sp>
          <p:nvSpPr>
            <p:cNvPr id="105484" name="Rectangle 10">
              <a:extLst>
                <a:ext uri="{FF2B5EF4-FFF2-40B4-BE49-F238E27FC236}">
                  <a16:creationId xmlns:a16="http://schemas.microsoft.com/office/drawing/2014/main" id="{24BE6020-F221-42EB-8BFA-52A9CDA7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906"/>
              <a:ext cx="4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ACK1</a:t>
              </a:r>
            </a:p>
          </p:txBody>
        </p:sp>
        <p:sp>
          <p:nvSpPr>
            <p:cNvPr id="105485" name="Rectangle 11">
              <a:extLst>
                <a:ext uri="{FF2B5EF4-FFF2-40B4-BE49-F238E27FC236}">
                  <a16:creationId xmlns:a16="http://schemas.microsoft.com/office/drawing/2014/main" id="{A6BC5ACA-35FA-45FA-A533-1BE749A3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913"/>
              <a:ext cx="39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ACK2</a:t>
              </a:r>
            </a:p>
          </p:txBody>
        </p:sp>
        <p:sp>
          <p:nvSpPr>
            <p:cNvPr id="105486" name="Rectangle 12">
              <a:extLst>
                <a:ext uri="{FF2B5EF4-FFF2-40B4-BE49-F238E27FC236}">
                  <a16:creationId xmlns:a16="http://schemas.microsoft.com/office/drawing/2014/main" id="{ACA3CDC0-94E2-4944-B4FE-C2ADF645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913"/>
              <a:ext cx="40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ACK3</a:t>
              </a:r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FA110A8B-7661-4B35-8E8F-708813017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359"/>
              <a:ext cx="3420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C78BFC1A-8F0F-4B75-8A9F-A58AFAB24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2119"/>
              <a:ext cx="3565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171D981B-7904-4BB7-A2CB-056D7980B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908"/>
              <a:ext cx="3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4B458A95-EE46-4BDF-85C6-BC1E14764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2131"/>
              <a:ext cx="814" cy="7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10040A06-0BB5-4BD1-A13C-8087C0F0C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31"/>
              <a:ext cx="814" cy="7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6D3AC93E-2D45-4273-88F4-D93F8FE69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139"/>
              <a:ext cx="813" cy="7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388A5B9D-E7E5-406B-9758-EFBAB2282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2125"/>
              <a:ext cx="814" cy="7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4839E7A2-F5EF-4466-83E3-C46BA9387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6" y="2572"/>
              <a:ext cx="192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BC52E4AB-9996-4B4E-9857-7440BF832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3" y="2551"/>
              <a:ext cx="136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68574B02-C43D-4E71-81F8-ABA0DACCE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" y="2572"/>
              <a:ext cx="192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Line 24">
              <a:extLst>
                <a:ext uri="{FF2B5EF4-FFF2-40B4-BE49-F238E27FC236}">
                  <a16:creationId xmlns:a16="http://schemas.microsoft.com/office/drawing/2014/main" id="{7E3E006D-D7E2-4B63-BE10-CF2BC70B8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7" y="2551"/>
              <a:ext cx="136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881455FF-F220-4847-9C2B-69D61C368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4" y="2572"/>
              <a:ext cx="191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Line 26">
              <a:extLst>
                <a:ext uri="{FF2B5EF4-FFF2-40B4-BE49-F238E27FC236}">
                  <a16:creationId xmlns:a16="http://schemas.microsoft.com/office/drawing/2014/main" id="{193D4715-F22E-43C9-804F-8C55EE017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20" y="2551"/>
              <a:ext cx="137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Line 28">
              <a:extLst>
                <a:ext uri="{FF2B5EF4-FFF2-40B4-BE49-F238E27FC236}">
                  <a16:creationId xmlns:a16="http://schemas.microsoft.com/office/drawing/2014/main" id="{49A9CC37-91C0-4403-B821-EA92C14B9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8" y="1474"/>
              <a:ext cx="181" cy="43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1" name="Rectangle 29">
              <a:extLst>
                <a:ext uri="{FF2B5EF4-FFF2-40B4-BE49-F238E27FC236}">
                  <a16:creationId xmlns:a16="http://schemas.microsoft.com/office/drawing/2014/main" id="{356C6B35-9C18-4845-BDAA-4228BE957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1386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Frame 0 resent</a:t>
              </a:r>
            </a:p>
          </p:txBody>
        </p:sp>
        <p:sp>
          <p:nvSpPr>
            <p:cNvPr id="105502" name="Text Box 56">
              <a:extLst>
                <a:ext uri="{FF2B5EF4-FFF2-40B4-BE49-F238E27FC236}">
                  <a16:creationId xmlns:a16="http://schemas.microsoft.com/office/drawing/2014/main" id="{D8126D00-AB16-4D67-B409-11694AE20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1679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{0,1,2}</a:t>
              </a:r>
            </a:p>
          </p:txBody>
        </p:sp>
        <p:sp>
          <p:nvSpPr>
            <p:cNvPr id="45086" name="Rectangle 59">
              <a:extLst>
                <a:ext uri="{FF2B5EF4-FFF2-40B4-BE49-F238E27FC236}">
                  <a16:creationId xmlns:a16="http://schemas.microsoft.com/office/drawing/2014/main" id="{167A4069-F7CE-46D2-A9AC-12016BE4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674"/>
              <a:ext cx="4074" cy="23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05504" name="Text Box 60">
              <a:extLst>
                <a:ext uri="{FF2B5EF4-FFF2-40B4-BE49-F238E27FC236}">
                  <a16:creationId xmlns:a16="http://schemas.microsoft.com/office/drawing/2014/main" id="{3DCD8A48-5E50-4F3D-8AEF-96762B3F7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1679"/>
              <a:ext cx="4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{1,2}</a:t>
              </a:r>
            </a:p>
          </p:txBody>
        </p:sp>
        <p:sp>
          <p:nvSpPr>
            <p:cNvPr id="105505" name="Text Box 61">
              <a:extLst>
                <a:ext uri="{FF2B5EF4-FFF2-40B4-BE49-F238E27FC236}">
                  <a16:creationId xmlns:a16="http://schemas.microsoft.com/office/drawing/2014/main" id="{C9E71857-688D-4AC4-9650-00D0C1B5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673"/>
              <a:ext cx="3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{2}</a:t>
              </a:r>
            </a:p>
          </p:txBody>
        </p:sp>
        <p:sp>
          <p:nvSpPr>
            <p:cNvPr id="105506" name="Text Box 62">
              <a:extLst>
                <a:ext uri="{FF2B5EF4-FFF2-40B4-BE49-F238E27FC236}">
                  <a16:creationId xmlns:a16="http://schemas.microsoft.com/office/drawing/2014/main" id="{4B2D8A1B-A576-4C61-BDA9-F59784A8D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1685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{.}</a:t>
              </a:r>
            </a:p>
          </p:txBody>
        </p:sp>
        <p:sp>
          <p:nvSpPr>
            <p:cNvPr id="45090" name="Text Box 63">
              <a:extLst>
                <a:ext uri="{FF2B5EF4-FFF2-40B4-BE49-F238E27FC236}">
                  <a16:creationId xmlns:a16="http://schemas.microsoft.com/office/drawing/2014/main" id="{C1F882E9-0EAE-426D-83A3-763F40693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13"/>
              <a:ext cx="85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Send Window</a:t>
              </a:r>
            </a:p>
          </p:txBody>
        </p:sp>
        <p:sp>
          <p:nvSpPr>
            <p:cNvPr id="105508" name="Text Box 64">
              <a:extLst>
                <a:ext uri="{FF2B5EF4-FFF2-40B4-BE49-F238E27FC236}">
                  <a16:creationId xmlns:a16="http://schemas.microsoft.com/office/drawing/2014/main" id="{236A19A5-1A5E-4492-8129-3B3E7B8ED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3125"/>
              <a:ext cx="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{0,1,2}</a:t>
              </a:r>
            </a:p>
          </p:txBody>
        </p:sp>
        <p:sp>
          <p:nvSpPr>
            <p:cNvPr id="45092" name="Rectangle 65">
              <a:extLst>
                <a:ext uri="{FF2B5EF4-FFF2-40B4-BE49-F238E27FC236}">
                  <a16:creationId xmlns:a16="http://schemas.microsoft.com/office/drawing/2014/main" id="{D1328447-B6DF-43F6-BDFF-D4F723EED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120"/>
              <a:ext cx="4068" cy="23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05510" name="Text Box 66">
              <a:extLst>
                <a:ext uri="{FF2B5EF4-FFF2-40B4-BE49-F238E27FC236}">
                  <a16:creationId xmlns:a16="http://schemas.microsoft.com/office/drawing/2014/main" id="{46133EC7-7371-477C-898C-D25DB721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" y="3131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{1,2,3}</a:t>
              </a:r>
            </a:p>
          </p:txBody>
        </p:sp>
        <p:sp>
          <p:nvSpPr>
            <p:cNvPr id="45094" name="Text Box 69">
              <a:extLst>
                <a:ext uri="{FF2B5EF4-FFF2-40B4-BE49-F238E27FC236}">
                  <a16:creationId xmlns:a16="http://schemas.microsoft.com/office/drawing/2014/main" id="{913A3D9E-BCAB-41FE-8B05-3EA7A960A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71"/>
              <a:ext cx="88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Receive Window</a:t>
              </a:r>
            </a:p>
          </p:txBody>
        </p:sp>
        <p:sp>
          <p:nvSpPr>
            <p:cNvPr id="105512" name="Text Box 70">
              <a:extLst>
                <a:ext uri="{FF2B5EF4-FFF2-40B4-BE49-F238E27FC236}">
                  <a16:creationId xmlns:a16="http://schemas.microsoft.com/office/drawing/2014/main" id="{BB304073-85AE-47EE-A1EA-A9A6818D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3131"/>
              <a:ext cx="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{2,3,0}</a:t>
              </a:r>
            </a:p>
          </p:txBody>
        </p:sp>
        <p:sp>
          <p:nvSpPr>
            <p:cNvPr id="105513" name="Text Box 71">
              <a:extLst>
                <a:ext uri="{FF2B5EF4-FFF2-40B4-BE49-F238E27FC236}">
                  <a16:creationId xmlns:a16="http://schemas.microsoft.com/office/drawing/2014/main" id="{69E0C88F-5F5C-4B2B-947E-A6D660C52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3131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{3,0,1}</a:t>
              </a:r>
            </a:p>
          </p:txBody>
        </p:sp>
        <p:sp>
          <p:nvSpPr>
            <p:cNvPr id="45097" name="Line 72">
              <a:extLst>
                <a:ext uri="{FF2B5EF4-FFF2-40B4-BE49-F238E27FC236}">
                  <a16:creationId xmlns:a16="http://schemas.microsoft.com/office/drawing/2014/main" id="{F6311134-5193-460F-9047-A6EBB74E7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8" y="2964"/>
              <a:ext cx="150" cy="4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Rectangle 73">
              <a:extLst>
                <a:ext uri="{FF2B5EF4-FFF2-40B4-BE49-F238E27FC236}">
                  <a16:creationId xmlns:a16="http://schemas.microsoft.com/office/drawing/2014/main" id="{25CABB1E-5352-4F0D-9472-F9456B0D5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3436"/>
              <a:ext cx="2011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Old frame 0 accepted as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new frame because it falls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in the receive window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8">
            <a:extLst>
              <a:ext uri="{FF2B5EF4-FFF2-40B4-BE49-F238E27FC236}">
                <a16:creationId xmlns:a16="http://schemas.microsoft.com/office/drawing/2014/main" id="{2275CB76-603C-4121-8687-84D9233E4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182563"/>
            <a:ext cx="7543800" cy="560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W</a:t>
            </a:r>
            <a:r>
              <a:rPr lang="en-US" altLang="x-none" sz="2625" baseline="-25000"/>
              <a:t>s</a:t>
            </a:r>
            <a:r>
              <a:rPr lang="en-US" altLang="x-none" sz="2625" dirty="0"/>
              <a:t> + </a:t>
            </a:r>
            <a:r>
              <a:rPr lang="en-US" altLang="x-none" sz="2625" dirty="0" err="1"/>
              <a:t>W</a:t>
            </a:r>
            <a:r>
              <a:rPr lang="en-US" altLang="x-none" sz="2625" baseline="-25000" dirty="0" err="1"/>
              <a:t>r</a:t>
            </a:r>
            <a:r>
              <a:rPr lang="en-US" altLang="x-none" sz="2625" dirty="0"/>
              <a:t> = 2</a:t>
            </a:r>
            <a:r>
              <a:rPr lang="en-US" altLang="x-none" sz="2625" i="1" baseline="30000" dirty="0"/>
              <a:t>m</a:t>
            </a:r>
            <a:r>
              <a:rPr lang="en-US" altLang="x-none" sz="2625" dirty="0"/>
              <a:t> is maximum allowed</a:t>
            </a:r>
          </a:p>
        </p:txBody>
      </p:sp>
      <p:sp>
        <p:nvSpPr>
          <p:cNvPr id="107522" name="Rectangle 29">
            <a:extLst>
              <a:ext uri="{FF2B5EF4-FFF2-40B4-BE49-F238E27FC236}">
                <a16:creationId xmlns:a16="http://schemas.microsoft.com/office/drawing/2014/main" id="{B492DCC9-B256-4B10-9191-1A3C994C8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882650"/>
            <a:ext cx="6172200" cy="398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950"/>
              <a:t>Example:  </a:t>
            </a:r>
            <a:r>
              <a:rPr lang="en-US" altLang="x-none" sz="1950" i="1"/>
              <a:t>M</a:t>
            </a:r>
            <a:r>
              <a:rPr lang="en-US" altLang="x-none" sz="1950"/>
              <a:t>=2</a:t>
            </a:r>
            <a:r>
              <a:rPr lang="en-US" altLang="x-none" sz="1950" baseline="30000"/>
              <a:t>2</a:t>
            </a:r>
            <a:r>
              <a:rPr lang="en-US" altLang="x-none" sz="1950"/>
              <a:t>=4, </a:t>
            </a:r>
            <a:r>
              <a:rPr lang="en-US" altLang="x-none" sz="1950" dirty="0" err="1"/>
              <a:t>W</a:t>
            </a:r>
            <a:r>
              <a:rPr lang="en-US" altLang="x-none" sz="1950" baseline="-25000" dirty="0" err="1"/>
              <a:t>s</a:t>
            </a:r>
            <a:r>
              <a:rPr lang="en-US" altLang="x-none" sz="1950" dirty="0"/>
              <a:t>=2, </a:t>
            </a:r>
            <a:r>
              <a:rPr lang="en-US" altLang="x-none" sz="1950" dirty="0" err="1"/>
              <a:t>W</a:t>
            </a:r>
            <a:r>
              <a:rPr lang="en-US" altLang="x-none" sz="1950" baseline="-25000" dirty="0" err="1"/>
              <a:t>r</a:t>
            </a:r>
            <a:r>
              <a:rPr lang="en-US" altLang="x-none" sz="1950" dirty="0"/>
              <a:t>=2</a:t>
            </a:r>
          </a:p>
        </p:txBody>
      </p:sp>
      <p:grpSp>
        <p:nvGrpSpPr>
          <p:cNvPr id="47107" name="Group 43">
            <a:extLst>
              <a:ext uri="{FF2B5EF4-FFF2-40B4-BE49-F238E27FC236}">
                <a16:creationId xmlns:a16="http://schemas.microsoft.com/office/drawing/2014/main" id="{8E87AAAC-ACA5-49D7-8298-956D2C79C4E6}"/>
              </a:ext>
            </a:extLst>
          </p:cNvPr>
          <p:cNvGrpSpPr>
            <a:grpSpLocks/>
          </p:cNvGrpSpPr>
          <p:nvPr/>
        </p:nvGrpSpPr>
        <p:grpSpPr bwMode="auto">
          <a:xfrm>
            <a:off x="1282700" y="1406525"/>
            <a:ext cx="6467475" cy="2989263"/>
            <a:chOff x="0" y="1372"/>
            <a:chExt cx="5432" cy="2511"/>
          </a:xfrm>
        </p:grpSpPr>
        <p:sp>
          <p:nvSpPr>
            <p:cNvPr id="107524" name="Rectangle 2">
              <a:extLst>
                <a:ext uri="{FF2B5EF4-FFF2-40B4-BE49-F238E27FC236}">
                  <a16:creationId xmlns:a16="http://schemas.microsoft.com/office/drawing/2014/main" id="{AF398DDB-55AA-41EB-888B-47411768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972"/>
              <a:ext cx="27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107525" name="Rectangle 3">
              <a:extLst>
                <a:ext uri="{FF2B5EF4-FFF2-40B4-BE49-F238E27FC236}">
                  <a16:creationId xmlns:a16="http://schemas.microsoft.com/office/drawing/2014/main" id="{5396B92B-1D08-48C3-A49E-61FC499EB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2802"/>
              <a:ext cx="27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107526" name="Rectangle 4">
              <a:extLst>
                <a:ext uri="{FF2B5EF4-FFF2-40B4-BE49-F238E27FC236}">
                  <a16:creationId xmlns:a16="http://schemas.microsoft.com/office/drawing/2014/main" id="{5A9414B1-855F-49B1-9E03-979F392F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905"/>
              <a:ext cx="4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fr0</a:t>
              </a:r>
            </a:p>
          </p:txBody>
        </p:sp>
        <p:sp>
          <p:nvSpPr>
            <p:cNvPr id="107527" name="Rectangle 5">
              <a:extLst>
                <a:ext uri="{FF2B5EF4-FFF2-40B4-BE49-F238E27FC236}">
                  <a16:creationId xmlns:a16="http://schemas.microsoft.com/office/drawing/2014/main" id="{C8B53C65-4282-4A57-A5D0-35CAB064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2009"/>
              <a:ext cx="45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Time</a:t>
              </a:r>
            </a:p>
          </p:txBody>
        </p:sp>
        <p:sp>
          <p:nvSpPr>
            <p:cNvPr id="107528" name="Rectangle 6">
              <a:extLst>
                <a:ext uri="{FF2B5EF4-FFF2-40B4-BE49-F238E27FC236}">
                  <a16:creationId xmlns:a16="http://schemas.microsoft.com/office/drawing/2014/main" id="{93841203-2348-40DF-B68E-1EE413008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919"/>
              <a:ext cx="3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fr1</a:t>
              </a:r>
            </a:p>
          </p:txBody>
        </p:sp>
        <p:sp>
          <p:nvSpPr>
            <p:cNvPr id="107529" name="Rectangle 7">
              <a:extLst>
                <a:ext uri="{FF2B5EF4-FFF2-40B4-BE49-F238E27FC236}">
                  <a16:creationId xmlns:a16="http://schemas.microsoft.com/office/drawing/2014/main" id="{E1D94F0F-5FD8-4D83-AC41-AAFCD33A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01"/>
              <a:ext cx="3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3344" tIns="41672" rIns="83344" bIns="41672">
              <a:spAutoFit/>
            </a:bodyPr>
            <a:lstStyle>
              <a:lvl1pPr defTabSz="131762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13176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1317625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1317625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1317625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1317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275"/>
                <a:t>fr0</a:t>
              </a:r>
            </a:p>
          </p:txBody>
        </p:sp>
        <p:sp>
          <p:nvSpPr>
            <p:cNvPr id="107530" name="Rectangle 9">
              <a:extLst>
                <a:ext uri="{FF2B5EF4-FFF2-40B4-BE49-F238E27FC236}">
                  <a16:creationId xmlns:a16="http://schemas.microsoft.com/office/drawing/2014/main" id="{3FAD63C1-BB1B-46A0-8DB9-61A1C28A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906"/>
              <a:ext cx="40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ACK1</a:t>
              </a:r>
            </a:p>
          </p:txBody>
        </p:sp>
        <p:sp>
          <p:nvSpPr>
            <p:cNvPr id="107531" name="Rectangle 10">
              <a:extLst>
                <a:ext uri="{FF2B5EF4-FFF2-40B4-BE49-F238E27FC236}">
                  <a16:creationId xmlns:a16="http://schemas.microsoft.com/office/drawing/2014/main" id="{4EFD2B94-DE7C-43E6-B3C1-45AC08692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912"/>
              <a:ext cx="39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769" tIns="27384" rIns="54769" bIns="27384">
              <a:spAutoFit/>
            </a:bodyPr>
            <a:lstStyle>
              <a:lvl1pPr defTabSz="5857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5857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5857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5857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5857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050"/>
                <a:t>ACK2</a:t>
              </a:r>
            </a:p>
          </p:txBody>
        </p:sp>
        <p:sp>
          <p:nvSpPr>
            <p:cNvPr id="47116" name="Rectangle 12">
              <a:extLst>
                <a:ext uri="{FF2B5EF4-FFF2-40B4-BE49-F238E27FC236}">
                  <a16:creationId xmlns:a16="http://schemas.microsoft.com/office/drawing/2014/main" id="{A1D6F0F8-5791-41D0-A8A7-9E57F2C1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359"/>
              <a:ext cx="3420" cy="31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47117" name="Line 13">
              <a:extLst>
                <a:ext uri="{FF2B5EF4-FFF2-40B4-BE49-F238E27FC236}">
                  <a16:creationId xmlns:a16="http://schemas.microsoft.com/office/drawing/2014/main" id="{7A91EF82-C357-4677-8E6D-26C61AA1B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2119"/>
              <a:ext cx="3565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4">
              <a:extLst>
                <a:ext uri="{FF2B5EF4-FFF2-40B4-BE49-F238E27FC236}">
                  <a16:creationId xmlns:a16="http://schemas.microsoft.com/office/drawing/2014/main" id="{CDB6A6CB-FACB-44BA-8E67-CFD15370C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908"/>
              <a:ext cx="3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5">
              <a:extLst>
                <a:ext uri="{FF2B5EF4-FFF2-40B4-BE49-F238E27FC236}">
                  <a16:creationId xmlns:a16="http://schemas.microsoft.com/office/drawing/2014/main" id="{86F84386-6A7C-4B15-8A88-A23DACDF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2131"/>
              <a:ext cx="814" cy="7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>
              <a:extLst>
                <a:ext uri="{FF2B5EF4-FFF2-40B4-BE49-F238E27FC236}">
                  <a16:creationId xmlns:a16="http://schemas.microsoft.com/office/drawing/2014/main" id="{1F3DE2E7-DFA9-4D2B-94AF-4FEDB1B10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31"/>
              <a:ext cx="814" cy="7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7">
              <a:extLst>
                <a:ext uri="{FF2B5EF4-FFF2-40B4-BE49-F238E27FC236}">
                  <a16:creationId xmlns:a16="http://schemas.microsoft.com/office/drawing/2014/main" id="{26764AFF-2A0D-4A56-A112-BCC568F59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139"/>
              <a:ext cx="813" cy="7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19">
              <a:extLst>
                <a:ext uri="{FF2B5EF4-FFF2-40B4-BE49-F238E27FC236}">
                  <a16:creationId xmlns:a16="http://schemas.microsoft.com/office/drawing/2014/main" id="{E897B297-4503-4A58-8B8A-45D79CE34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6" y="2572"/>
              <a:ext cx="192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20">
              <a:extLst>
                <a:ext uri="{FF2B5EF4-FFF2-40B4-BE49-F238E27FC236}">
                  <a16:creationId xmlns:a16="http://schemas.microsoft.com/office/drawing/2014/main" id="{A4216FF4-6B06-4526-ADD7-349EA6E12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13" y="2551"/>
              <a:ext cx="136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1">
              <a:extLst>
                <a:ext uri="{FF2B5EF4-FFF2-40B4-BE49-F238E27FC236}">
                  <a16:creationId xmlns:a16="http://schemas.microsoft.com/office/drawing/2014/main" id="{8A7CDEAC-6555-4279-BDE3-F1CEA3E0B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0" y="2572"/>
              <a:ext cx="192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2">
              <a:extLst>
                <a:ext uri="{FF2B5EF4-FFF2-40B4-BE49-F238E27FC236}">
                  <a16:creationId xmlns:a16="http://schemas.microsoft.com/office/drawing/2014/main" id="{3E46B60F-6D06-42FA-9C63-1F6824721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7" y="2551"/>
              <a:ext cx="136" cy="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5">
              <a:extLst>
                <a:ext uri="{FF2B5EF4-FFF2-40B4-BE49-F238E27FC236}">
                  <a16:creationId xmlns:a16="http://schemas.microsoft.com/office/drawing/2014/main" id="{235963B7-747B-452D-A0E6-2838CD899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0" y="1504"/>
              <a:ext cx="181" cy="43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Rectangle 26">
              <a:extLst>
                <a:ext uri="{FF2B5EF4-FFF2-40B4-BE49-F238E27FC236}">
                  <a16:creationId xmlns:a16="http://schemas.microsoft.com/office/drawing/2014/main" id="{0C2F408A-9C75-4EDE-8CB3-150B1A51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1372"/>
              <a:ext cx="1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Frame 0 resent</a:t>
              </a:r>
            </a:p>
          </p:txBody>
        </p:sp>
        <p:sp>
          <p:nvSpPr>
            <p:cNvPr id="107544" name="Text Box 27">
              <a:extLst>
                <a:ext uri="{FF2B5EF4-FFF2-40B4-BE49-F238E27FC236}">
                  <a16:creationId xmlns:a16="http://schemas.microsoft.com/office/drawing/2014/main" id="{074D3AC9-2078-43C4-86FB-65565D4DE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1679"/>
              <a:ext cx="4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{0,1}</a:t>
              </a:r>
            </a:p>
          </p:txBody>
        </p:sp>
        <p:sp>
          <p:nvSpPr>
            <p:cNvPr id="47129" name="Rectangle 30">
              <a:extLst>
                <a:ext uri="{FF2B5EF4-FFF2-40B4-BE49-F238E27FC236}">
                  <a16:creationId xmlns:a16="http://schemas.microsoft.com/office/drawing/2014/main" id="{C6B4997A-E723-4546-B272-C3DEC6528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674"/>
              <a:ext cx="4074" cy="23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07546" name="Text Box 31">
              <a:extLst>
                <a:ext uri="{FF2B5EF4-FFF2-40B4-BE49-F238E27FC236}">
                  <a16:creationId xmlns:a16="http://schemas.microsoft.com/office/drawing/2014/main" id="{B0E4DE13-467B-43FF-95B1-366C2A192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1685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{1}</a:t>
              </a:r>
            </a:p>
          </p:txBody>
        </p:sp>
        <p:sp>
          <p:nvSpPr>
            <p:cNvPr id="107547" name="Text Box 33">
              <a:extLst>
                <a:ext uri="{FF2B5EF4-FFF2-40B4-BE49-F238E27FC236}">
                  <a16:creationId xmlns:a16="http://schemas.microsoft.com/office/drawing/2014/main" id="{6AB1B997-B27B-47D4-B376-5FC959F48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679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{.}</a:t>
              </a:r>
            </a:p>
          </p:txBody>
        </p:sp>
        <p:sp>
          <p:nvSpPr>
            <p:cNvPr id="47132" name="Text Box 34">
              <a:extLst>
                <a:ext uri="{FF2B5EF4-FFF2-40B4-BE49-F238E27FC236}">
                  <a16:creationId xmlns:a16="http://schemas.microsoft.com/office/drawing/2014/main" id="{5B6D5091-B053-4C4C-B987-EBDE8B46F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13"/>
              <a:ext cx="85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MS PGothic" panose="020B0600070205080204" pitchFamily="34" charset="-128"/>
                </a:rPr>
                <a:t>Send Window</a:t>
              </a:r>
            </a:p>
          </p:txBody>
        </p:sp>
        <p:sp>
          <p:nvSpPr>
            <p:cNvPr id="107549" name="Text Box 35">
              <a:extLst>
                <a:ext uri="{FF2B5EF4-FFF2-40B4-BE49-F238E27FC236}">
                  <a16:creationId xmlns:a16="http://schemas.microsoft.com/office/drawing/2014/main" id="{9E23DB79-C996-4B20-B38E-5F8B007D0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" y="3126"/>
              <a:ext cx="4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{0,1}</a:t>
              </a:r>
            </a:p>
          </p:txBody>
        </p:sp>
        <p:sp>
          <p:nvSpPr>
            <p:cNvPr id="47134" name="Rectangle 36">
              <a:extLst>
                <a:ext uri="{FF2B5EF4-FFF2-40B4-BE49-F238E27FC236}">
                  <a16:creationId xmlns:a16="http://schemas.microsoft.com/office/drawing/2014/main" id="{163568DC-71D8-400A-92E7-317BB7AE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120"/>
              <a:ext cx="4068" cy="23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07551" name="Text Box 37">
              <a:extLst>
                <a:ext uri="{FF2B5EF4-FFF2-40B4-BE49-F238E27FC236}">
                  <a16:creationId xmlns:a16="http://schemas.microsoft.com/office/drawing/2014/main" id="{04C25EF4-2E7C-4A29-BACB-8CF773BAA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3130"/>
              <a:ext cx="4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{1,2}</a:t>
              </a:r>
            </a:p>
          </p:txBody>
        </p:sp>
        <p:sp>
          <p:nvSpPr>
            <p:cNvPr id="47136" name="Text Box 38">
              <a:extLst>
                <a:ext uri="{FF2B5EF4-FFF2-40B4-BE49-F238E27FC236}">
                  <a16:creationId xmlns:a16="http://schemas.microsoft.com/office/drawing/2014/main" id="{4473E978-5A46-4DF2-87F0-B3197B36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71"/>
              <a:ext cx="88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ea typeface="MS PGothic" panose="020B0600070205080204" pitchFamily="34" charset="-128"/>
                </a:rPr>
                <a:t>Receive Window</a:t>
              </a:r>
            </a:p>
          </p:txBody>
        </p:sp>
        <p:sp>
          <p:nvSpPr>
            <p:cNvPr id="107553" name="Text Box 39">
              <a:extLst>
                <a:ext uri="{FF2B5EF4-FFF2-40B4-BE49-F238E27FC236}">
                  <a16:creationId xmlns:a16="http://schemas.microsoft.com/office/drawing/2014/main" id="{E4DCADCD-D437-407E-9BCB-A4BF3E10D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3130"/>
              <a:ext cx="4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{2,3}</a:t>
              </a:r>
            </a:p>
          </p:txBody>
        </p:sp>
        <p:sp>
          <p:nvSpPr>
            <p:cNvPr id="47138" name="Line 41">
              <a:extLst>
                <a:ext uri="{FF2B5EF4-FFF2-40B4-BE49-F238E27FC236}">
                  <a16:creationId xmlns:a16="http://schemas.microsoft.com/office/drawing/2014/main" id="{C8DACD57-2B0A-4664-AE96-3002F7372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4" y="2910"/>
              <a:ext cx="150" cy="49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Rectangle 42">
              <a:extLst>
                <a:ext uri="{FF2B5EF4-FFF2-40B4-BE49-F238E27FC236}">
                  <a16:creationId xmlns:a16="http://schemas.microsoft.com/office/drawing/2014/main" id="{60545FE7-29B8-47B8-8B74-4819C625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3439"/>
              <a:ext cx="244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>
                  <a:ea typeface="MS PGothic" panose="020B0600070205080204" pitchFamily="34" charset="-128"/>
                </a:rPr>
                <a:t>Old frame 0 rejected because it falls outside the receive window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37FEC9CB-1599-4D3D-B709-5C40AB818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7275" y="92075"/>
            <a:ext cx="5673725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Applications of Sel. </a:t>
            </a:r>
            <a:r>
              <a:rPr lang="en-US" altLang="x-none" sz="2625" dirty="0"/>
              <a:t>Repeat ARQ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C2A1A4B-5536-4D37-9F2C-A5F30648F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6375" y="1085850"/>
            <a:ext cx="5546725" cy="3124200"/>
          </a:xfrm>
        </p:spPr>
        <p:txBody>
          <a:bodyPr/>
          <a:lstStyle/>
          <a:p>
            <a:pPr eaLnBrk="1" hangingPunct="1"/>
            <a:r>
              <a:rPr lang="en-US" altLang="en-US" i="1"/>
              <a:t>TCP</a:t>
            </a:r>
            <a:r>
              <a:rPr lang="en-US" altLang="en-US"/>
              <a:t> (Transmission Control Protocol):  transport layer protocol uses variation of selective repeat to provide reliable stream service</a:t>
            </a:r>
          </a:p>
          <a:p>
            <a:pPr eaLnBrk="1" hangingPunct="1"/>
            <a:endParaRPr lang="en-US" altLang="en-US" sz="1500"/>
          </a:p>
          <a:p>
            <a:pPr eaLnBrk="1" hangingPunct="1"/>
            <a:r>
              <a:rPr lang="en-US" altLang="en-US" i="1"/>
              <a:t>Service Specific Connection Oriented Protocol</a:t>
            </a:r>
            <a:r>
              <a:rPr lang="en-US" altLang="en-US"/>
              <a:t>:  error control for signaling messages in ATM networks</a:t>
            </a:r>
          </a:p>
        </p:txBody>
      </p:sp>
      <p:grpSp>
        <p:nvGrpSpPr>
          <p:cNvPr id="49155" name="Group 12">
            <a:extLst>
              <a:ext uri="{FF2B5EF4-FFF2-40B4-BE49-F238E27FC236}">
                <a16:creationId xmlns:a16="http://schemas.microsoft.com/office/drawing/2014/main" id="{87CC2DA4-F38D-42F8-A548-400A81DE5525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0A6279-1ACC-4256-8541-5D0DAB808352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FC33AA-57B1-4194-BAC1-41157DB5B4A8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5D31316A-BCFD-4F4D-B6D2-712726706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Efficiency of Selective Repeat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9474B777-8C02-4433-8AAB-FE337B6901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2903538"/>
            <a:ext cx="6249988" cy="1069975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1950"/>
              <a:t>Assume P</a:t>
            </a:r>
            <a:r>
              <a:rPr lang="en-US" altLang="x-none" sz="1950" baseline="-25000"/>
              <a:t>f </a:t>
            </a:r>
            <a:r>
              <a:rPr lang="en-US" altLang="x-none" sz="1950"/>
              <a:t>frame loss probability, then number of transmissions required to deliver a frame is 1/(</a:t>
            </a:r>
            <a:r>
              <a:rPr lang="en-US" altLang="x-none" sz="2100"/>
              <a:t>1-P</a:t>
            </a:r>
            <a:r>
              <a:rPr lang="en-US" altLang="x-none" sz="2100" baseline="-25000"/>
              <a:t>f</a:t>
            </a:r>
            <a:r>
              <a:rPr lang="en-US" altLang="x-none" sz="1950"/>
              <a:t>):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/>
              <a:t>Average transmission time: t</a:t>
            </a:r>
            <a:r>
              <a:rPr lang="en-US" altLang="x-none" sz="1800" baseline="-25000"/>
              <a:t>f </a:t>
            </a:r>
            <a:r>
              <a:rPr lang="en-US" altLang="x-none" sz="1800"/>
              <a:t>/(1-P</a:t>
            </a:r>
            <a:r>
              <a:rPr lang="en-US" altLang="x-none" sz="1800" baseline="-25000"/>
              <a:t>f</a:t>
            </a:r>
            <a:r>
              <a:rPr lang="en-US" altLang="x-none" sz="1800"/>
              <a:t>)</a:t>
            </a:r>
          </a:p>
        </p:txBody>
      </p:sp>
      <p:sp>
        <p:nvSpPr>
          <p:cNvPr id="51203" name="Text Box 5">
            <a:extLst>
              <a:ext uri="{FF2B5EF4-FFF2-40B4-BE49-F238E27FC236}">
                <a16:creationId xmlns:a16="http://schemas.microsoft.com/office/drawing/2014/main" id="{F734B789-BFB7-402C-99D4-A408BF58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1951038"/>
            <a:ext cx="185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54CB55D5-64C5-4F0C-A221-6C909BB7994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74963" y="3841750"/>
          <a:ext cx="35242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698500" progId="Equation.3">
                  <p:embed/>
                </p:oleObj>
              </mc:Choice>
              <mc:Fallback>
                <p:oleObj name="Equation" r:id="rId3" imgW="2146300" imgH="698500" progId="Equation.3">
                  <p:embed/>
                  <p:pic>
                    <p:nvPicPr>
                      <p:cNvPr id="51204" name="Object 6">
                        <a:extLst>
                          <a:ext uri="{FF2B5EF4-FFF2-40B4-BE49-F238E27FC236}">
                            <a16:creationId xmlns:a16="http://schemas.microsoft.com/office/drawing/2014/main" id="{54CB55D5-64C5-4F0C-A221-6C909BB79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841750"/>
                        <a:ext cx="35242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" name="Group 9">
            <a:extLst>
              <a:ext uri="{FF2B5EF4-FFF2-40B4-BE49-F238E27FC236}">
                <a16:creationId xmlns:a16="http://schemas.microsoft.com/office/drawing/2014/main" id="{D81F18A1-F1EF-4EB4-B6E2-E28AD7F3AC9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03300"/>
            <a:ext cx="6499225" cy="1897063"/>
            <a:chOff x="192" y="842"/>
            <a:chExt cx="5458" cy="1766"/>
          </a:xfrm>
        </p:grpSpPr>
        <p:sp>
          <p:nvSpPr>
            <p:cNvPr id="51206" name="Rectangle 10">
              <a:extLst>
                <a:ext uri="{FF2B5EF4-FFF2-40B4-BE49-F238E27FC236}">
                  <a16:creationId xmlns:a16="http://schemas.microsoft.com/office/drawing/2014/main" id="{4C3FC83E-93C0-453D-A684-7EF1B358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03"/>
              <a:ext cx="4873" cy="34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ea typeface="MS PGothic" panose="020B0600070205080204" pitchFamily="34" charset="-128"/>
              </a:endParaRPr>
            </a:p>
          </p:txBody>
        </p:sp>
        <p:sp>
          <p:nvSpPr>
            <p:cNvPr id="111624" name="Rectangle 11">
              <a:extLst>
                <a:ext uri="{FF2B5EF4-FFF2-40B4-BE49-F238E27FC236}">
                  <a16:creationId xmlns:a16="http://schemas.microsoft.com/office/drawing/2014/main" id="{30366D57-3E21-491B-B6C3-8D33AAF3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137"/>
              <a:ext cx="887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frame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500" i="1"/>
                <a:t>t</a:t>
              </a:r>
              <a:r>
                <a:rPr lang="en-US" altLang="x-none" sz="1500" i="1" baseline="-25000"/>
                <a:t>f</a:t>
              </a:r>
              <a:r>
                <a:rPr lang="en-US" altLang="x-none" sz="1500" i="1"/>
                <a:t> </a:t>
              </a:r>
              <a:r>
                <a:rPr lang="en-US" altLang="x-none" sz="1350"/>
                <a:t>time (n</a:t>
              </a:r>
              <a:r>
                <a:rPr lang="en-US" altLang="x-none" sz="900" b="1" i="1"/>
                <a:t>f</a:t>
              </a:r>
              <a:r>
                <a:rPr lang="en-US" altLang="x-none" sz="1350"/>
                <a:t>/</a:t>
              </a:r>
              <a:r>
                <a:rPr lang="en-US" altLang="x-none" sz="1200"/>
                <a:t>R)</a:t>
              </a:r>
            </a:p>
          </p:txBody>
        </p:sp>
        <p:sp>
          <p:nvSpPr>
            <p:cNvPr id="51208" name="Line 12">
              <a:extLst>
                <a:ext uri="{FF2B5EF4-FFF2-40B4-BE49-F238E27FC236}">
                  <a16:creationId xmlns:a16="http://schemas.microsoft.com/office/drawing/2014/main" id="{F189A993-80C6-42AB-931B-3CEEB4C98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" y="1176"/>
              <a:ext cx="50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Line 13">
              <a:extLst>
                <a:ext uri="{FF2B5EF4-FFF2-40B4-BE49-F238E27FC236}">
                  <a16:creationId xmlns:a16="http://schemas.microsoft.com/office/drawing/2014/main" id="{74EE1C5F-5B1B-4B38-8E66-AA7C81BF5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1974"/>
              <a:ext cx="5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Rectangle 14">
              <a:extLst>
                <a:ext uri="{FF2B5EF4-FFF2-40B4-BE49-F238E27FC236}">
                  <a16:creationId xmlns:a16="http://schemas.microsoft.com/office/drawing/2014/main" id="{A70411AF-1CB8-457F-963E-588EAE85E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84"/>
              <a:ext cx="2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A</a:t>
              </a:r>
            </a:p>
          </p:txBody>
        </p:sp>
        <p:sp>
          <p:nvSpPr>
            <p:cNvPr id="111628" name="Rectangle 15">
              <a:extLst>
                <a:ext uri="{FF2B5EF4-FFF2-40B4-BE49-F238E27FC236}">
                  <a16:creationId xmlns:a16="http://schemas.microsoft.com/office/drawing/2014/main" id="{20337A1D-EADD-4961-9920-70D28C50E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1863"/>
              <a:ext cx="2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charset="2"/>
                <a:buChar char="l"/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x-none" sz="1350"/>
                <a:t> B</a:t>
              </a:r>
            </a:p>
          </p:txBody>
        </p:sp>
        <p:sp>
          <p:nvSpPr>
            <p:cNvPr id="51212" name="Line 16">
              <a:extLst>
                <a:ext uri="{FF2B5EF4-FFF2-40B4-BE49-F238E27FC236}">
                  <a16:creationId xmlns:a16="http://schemas.microsoft.com/office/drawing/2014/main" id="{E21C7AC9-88CF-4498-BAB0-E00246773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" y="1173"/>
              <a:ext cx="697" cy="8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Line 17">
              <a:extLst>
                <a:ext uri="{FF2B5EF4-FFF2-40B4-BE49-F238E27FC236}">
                  <a16:creationId xmlns:a16="http://schemas.microsoft.com/office/drawing/2014/main" id="{0ABC90E5-DF43-4F94-B1BE-DD04E1DF6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1187"/>
              <a:ext cx="730" cy="7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Line 18">
              <a:extLst>
                <a:ext uri="{FF2B5EF4-FFF2-40B4-BE49-F238E27FC236}">
                  <a16:creationId xmlns:a16="http://schemas.microsoft.com/office/drawing/2014/main" id="{77592F2B-ADA8-447D-8368-752207FAE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179"/>
              <a:ext cx="682" cy="7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19">
              <a:extLst>
                <a:ext uri="{FF2B5EF4-FFF2-40B4-BE49-F238E27FC236}">
                  <a16:creationId xmlns:a16="http://schemas.microsoft.com/office/drawing/2014/main" id="{5A878C9B-0FA3-4E3B-A9C7-2469A0955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195"/>
              <a:ext cx="751" cy="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Rectangle 20">
              <a:extLst>
                <a:ext uri="{FF2B5EF4-FFF2-40B4-BE49-F238E27FC236}">
                  <a16:creationId xmlns:a16="http://schemas.microsoft.com/office/drawing/2014/main" id="{2EB49CAA-1631-4C09-9EAF-45225DBE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210"/>
              <a:ext cx="41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51217" name="Rectangle 21">
              <a:extLst>
                <a:ext uri="{FF2B5EF4-FFF2-40B4-BE49-F238E27FC236}">
                  <a16:creationId xmlns:a16="http://schemas.microsoft.com/office/drawing/2014/main" id="{D97088C1-EC9B-4731-9C9D-71ABB6773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223"/>
              <a:ext cx="77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ack </a:t>
              </a:r>
              <a:r>
                <a:rPr lang="en-US" altLang="en-US" sz="1200">
                  <a:ea typeface="MS PGothic" panose="020B0600070205080204" pitchFamily="34" charset="-128"/>
                </a:rPr>
                <a:t>(n</a:t>
              </a:r>
              <a:r>
                <a:rPr lang="en-US" altLang="en-US" sz="900" b="1" i="1">
                  <a:ea typeface="MS PGothic" panose="020B0600070205080204" pitchFamily="34" charset="-128"/>
                </a:rPr>
                <a:t>a</a:t>
              </a:r>
              <a:r>
                <a:rPr lang="en-US" altLang="en-US" sz="1200">
                  <a:ea typeface="MS PGothic" panose="020B0600070205080204" pitchFamily="34" charset="-128"/>
                </a:rPr>
                <a:t>/R)</a:t>
              </a:r>
              <a:r>
                <a:rPr lang="en-US" altLang="en-US" sz="1200" i="1">
                  <a:ea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51218" name="Line 22">
              <a:extLst>
                <a:ext uri="{FF2B5EF4-FFF2-40B4-BE49-F238E27FC236}">
                  <a16:creationId xmlns:a16="http://schemas.microsoft.com/office/drawing/2014/main" id="{2278C203-7700-4346-8E1B-BDFEF065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997"/>
              <a:ext cx="0" cy="1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Line 23">
              <a:extLst>
                <a:ext uri="{FF2B5EF4-FFF2-40B4-BE49-F238E27FC236}">
                  <a16:creationId xmlns:a16="http://schemas.microsoft.com/office/drawing/2014/main" id="{B3918F03-742E-4814-816A-D8E095728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2091"/>
              <a:ext cx="72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4">
              <a:extLst>
                <a:ext uri="{FF2B5EF4-FFF2-40B4-BE49-F238E27FC236}">
                  <a16:creationId xmlns:a16="http://schemas.microsoft.com/office/drawing/2014/main" id="{1F8769B3-B0FD-48B8-8665-7AD754033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2094"/>
              <a:ext cx="95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5">
              <a:extLst>
                <a:ext uri="{FF2B5EF4-FFF2-40B4-BE49-F238E27FC236}">
                  <a16:creationId xmlns:a16="http://schemas.microsoft.com/office/drawing/2014/main" id="{39963854-3179-4D2B-87DC-6E244E517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211"/>
              <a:ext cx="4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Line 26">
              <a:extLst>
                <a:ext uri="{FF2B5EF4-FFF2-40B4-BE49-F238E27FC236}">
                  <a16:creationId xmlns:a16="http://schemas.microsoft.com/office/drawing/2014/main" id="{BF64EB23-3997-4FC8-A6B8-D12B5E5FD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843"/>
              <a:ext cx="0" cy="1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Rectangle 27">
              <a:extLst>
                <a:ext uri="{FF2B5EF4-FFF2-40B4-BE49-F238E27FC236}">
                  <a16:creationId xmlns:a16="http://schemas.microsoft.com/office/drawing/2014/main" id="{17D4AC91-5460-4308-964B-F284D56C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23"/>
              <a:ext cx="41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8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51224" name="Rectangle 28">
              <a:extLst>
                <a:ext uri="{FF2B5EF4-FFF2-40B4-BE49-F238E27FC236}">
                  <a16:creationId xmlns:a16="http://schemas.microsoft.com/office/drawing/2014/main" id="{8CC3C82C-0D56-4022-9D91-0B1AC7B8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2214"/>
              <a:ext cx="37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prop</a:t>
              </a:r>
            </a:p>
          </p:txBody>
        </p:sp>
        <p:sp>
          <p:nvSpPr>
            <p:cNvPr id="51225" name="Rectangle 29">
              <a:extLst>
                <a:ext uri="{FF2B5EF4-FFF2-40B4-BE49-F238E27FC236}">
                  <a16:creationId xmlns:a16="http://schemas.microsoft.com/office/drawing/2014/main" id="{33621015-C077-49A0-9106-14B62AA0D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1287"/>
              <a:ext cx="3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i="1">
                  <a:ea typeface="MS PGothic" panose="020B0600070205080204" pitchFamily="34" charset="-128"/>
                </a:rPr>
                <a:t>t</a:t>
              </a:r>
              <a:r>
                <a:rPr lang="en-US" altLang="en-US" sz="1500" i="1" baseline="-25000">
                  <a:ea typeface="MS PGothic" panose="020B0600070205080204" pitchFamily="34" charset="-128"/>
                </a:rPr>
                <a:t>proc</a:t>
              </a:r>
            </a:p>
          </p:txBody>
        </p:sp>
        <p:sp>
          <p:nvSpPr>
            <p:cNvPr id="51226" name="Line 30">
              <a:extLst>
                <a:ext uri="{FF2B5EF4-FFF2-40B4-BE49-F238E27FC236}">
                  <a16:creationId xmlns:a16="http://schemas.microsoft.com/office/drawing/2014/main" id="{B61B1809-F7BF-450E-9E9F-307CED4D8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1179"/>
              <a:ext cx="698" cy="7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Rectangle 31">
              <a:extLst>
                <a:ext uri="{FF2B5EF4-FFF2-40B4-BE49-F238E27FC236}">
                  <a16:creationId xmlns:a16="http://schemas.microsoft.com/office/drawing/2014/main" id="{33333094-0CCD-4575-8332-7285AE770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842"/>
              <a:ext cx="301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5715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3">
                <a:buClrTx/>
                <a:buSzTx/>
                <a:buFontTx/>
                <a:buNone/>
              </a:pPr>
              <a:r>
                <a:rPr lang="en-US" altLang="en-US" i="1">
                  <a:ea typeface="MS PGothic" panose="020B0600070205080204" pitchFamily="34" charset="-128"/>
                </a:rPr>
                <a:t>t</a:t>
              </a:r>
              <a:r>
                <a:rPr lang="en-US" altLang="en-US" i="1" baseline="-25000">
                  <a:ea typeface="MS PGothic" panose="020B0600070205080204" pitchFamily="34" charset="-128"/>
                </a:rPr>
                <a:t>0</a:t>
              </a:r>
              <a:r>
                <a:rPr lang="en-US" altLang="en-US" i="1">
                  <a:ea typeface="MS PGothic" panose="020B0600070205080204" pitchFamily="34" charset="-128"/>
                </a:rPr>
                <a:t> = total time to transmit 1 frame</a:t>
              </a:r>
              <a:endParaRPr lang="en-US" altLang="en-US" i="1" baseline="-25000">
                <a:ea typeface="MS PGothic" panose="020B0600070205080204" pitchFamily="34" charset="-128"/>
              </a:endParaRPr>
            </a:p>
          </p:txBody>
        </p:sp>
        <p:sp>
          <p:nvSpPr>
            <p:cNvPr id="51228" name="Line 32">
              <a:extLst>
                <a:ext uri="{FF2B5EF4-FFF2-40B4-BE49-F238E27FC236}">
                  <a16:creationId xmlns:a16="http://schemas.microsoft.com/office/drawing/2014/main" id="{85CA79D6-B700-4CD3-A09C-FAB169A47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" y="1085"/>
              <a:ext cx="36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33">
              <a:extLst>
                <a:ext uri="{FF2B5EF4-FFF2-40B4-BE49-F238E27FC236}">
                  <a16:creationId xmlns:a16="http://schemas.microsoft.com/office/drawing/2014/main" id="{28402B9B-26F9-4E8E-88A0-B2C8B2BD6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094"/>
              <a:ext cx="44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34">
              <a:extLst>
                <a:ext uri="{FF2B5EF4-FFF2-40B4-BE49-F238E27FC236}">
                  <a16:creationId xmlns:a16="http://schemas.microsoft.com/office/drawing/2014/main" id="{30343F0D-B232-466B-A585-99D0EA0E3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096"/>
              <a:ext cx="4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Line 35">
              <a:extLst>
                <a:ext uri="{FF2B5EF4-FFF2-40B4-BE49-F238E27FC236}">
                  <a16:creationId xmlns:a16="http://schemas.microsoft.com/office/drawing/2014/main" id="{F37AACF3-7653-4D1F-8F9B-D3FEF5DA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3" y="2096"/>
              <a:ext cx="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36">
              <a:extLst>
                <a:ext uri="{FF2B5EF4-FFF2-40B4-BE49-F238E27FC236}">
                  <a16:creationId xmlns:a16="http://schemas.microsoft.com/office/drawing/2014/main" id="{2919FE29-53C9-4149-BC8E-6001B174D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" y="1995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Line 37">
              <a:extLst>
                <a:ext uri="{FF2B5EF4-FFF2-40B4-BE49-F238E27FC236}">
                  <a16:creationId xmlns:a16="http://schemas.microsoft.com/office/drawing/2014/main" id="{16AA7016-8165-4811-9365-B7E395330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34" name="Line 38">
              <a:extLst>
                <a:ext uri="{FF2B5EF4-FFF2-40B4-BE49-F238E27FC236}">
                  <a16:creationId xmlns:a16="http://schemas.microsoft.com/office/drawing/2014/main" id="{0EB38EAA-9678-40D1-AA12-4780D718E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35" name="Line 39">
              <a:extLst>
                <a:ext uri="{FF2B5EF4-FFF2-40B4-BE49-F238E27FC236}">
                  <a16:creationId xmlns:a16="http://schemas.microsoft.com/office/drawing/2014/main" id="{1287CAC7-C9B3-4BCB-BEFC-E735A5310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1982"/>
              <a:ext cx="0" cy="19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>
            <a:extLst>
              <a:ext uri="{FF2B5EF4-FFF2-40B4-BE49-F238E27FC236}">
                <a16:creationId xmlns:a16="http://schemas.microsoft.com/office/drawing/2014/main" id="{784239CD-FF6B-4375-8579-A4703033C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341438"/>
            <a:ext cx="2943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Selective-Repeat:</a:t>
            </a:r>
          </a:p>
        </p:txBody>
      </p:sp>
      <p:sp>
        <p:nvSpPr>
          <p:cNvPr id="53250" name="Rectangle 4">
            <a:extLst>
              <a:ext uri="{FF2B5EF4-FFF2-40B4-BE49-F238E27FC236}">
                <a16:creationId xmlns:a16="http://schemas.microsoft.com/office/drawing/2014/main" id="{59DB7B2B-5261-482A-98EF-BE04A1B9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176463"/>
            <a:ext cx="29432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Go-Back-N: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985E3B18-407B-4ACF-B338-5D00E9F0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3454400"/>
            <a:ext cx="294322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Stop-and-Wait:</a:t>
            </a:r>
          </a:p>
        </p:txBody>
      </p:sp>
      <p:graphicFrame>
        <p:nvGraphicFramePr>
          <p:cNvPr id="5325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9FE1C7B-C714-472F-B54F-B4ABDA014092}"/>
              </a:ext>
            </a:extLst>
          </p:cNvPr>
          <p:cNvGraphicFramePr>
            <a:graphicFrameLocks/>
          </p:cNvGraphicFramePr>
          <p:nvPr/>
        </p:nvGraphicFramePr>
        <p:xfrm>
          <a:off x="1503363" y="3776663"/>
          <a:ext cx="33829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300" imgH="685800" progId="Equation.3">
                  <p:embed/>
                </p:oleObj>
              </mc:Choice>
              <mc:Fallback>
                <p:oleObj name="Equation" r:id="rId3" imgW="2400300" imgH="685800" progId="Equation.3">
                  <p:embed/>
                  <p:pic>
                    <p:nvPicPr>
                      <p:cNvPr id="5325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FE1C7B-C714-472F-B54F-B4ABDA0140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776663"/>
                        <a:ext cx="33829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5CFE85F-96FF-4805-8976-368F873252E2}"/>
              </a:ext>
            </a:extLst>
          </p:cNvPr>
          <p:cNvGraphicFramePr>
            <a:graphicFrameLocks/>
          </p:cNvGraphicFramePr>
          <p:nvPr/>
        </p:nvGraphicFramePr>
        <p:xfrm>
          <a:off x="1560513" y="2549525"/>
          <a:ext cx="30099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69900" progId="Equation.3">
                  <p:embed/>
                </p:oleObj>
              </mc:Choice>
              <mc:Fallback>
                <p:oleObj name="Equation" r:id="rId5" imgW="1917700" imgH="469900" progId="Equation.3">
                  <p:embed/>
                  <p:pic>
                    <p:nvPicPr>
                      <p:cNvPr id="53253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5CFE85F-96FF-4805-8976-368F873252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549525"/>
                        <a:ext cx="30099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8">
            <a:hlinkClick r:id="" action="ppaction://ole?verb=0"/>
            <a:extLst>
              <a:ext uri="{FF2B5EF4-FFF2-40B4-BE49-F238E27FC236}">
                <a16:creationId xmlns:a16="http://schemas.microsoft.com/office/drawing/2014/main" id="{CDC172E3-EAC9-4742-95E3-D5CE9E82FDCA}"/>
              </a:ext>
            </a:extLst>
          </p:cNvPr>
          <p:cNvGraphicFramePr>
            <a:graphicFrameLocks/>
          </p:cNvGraphicFramePr>
          <p:nvPr/>
        </p:nvGraphicFramePr>
        <p:xfrm>
          <a:off x="1668463" y="1582738"/>
          <a:ext cx="30543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0" imgH="444500" progId="Equation.3">
                  <p:embed/>
                </p:oleObj>
              </mc:Choice>
              <mc:Fallback>
                <p:oleObj name="Equation" r:id="rId7" imgW="1905000" imgH="444500" progId="Equation.3">
                  <p:embed/>
                  <p:pic>
                    <p:nvPicPr>
                      <p:cNvPr id="53254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DC172E3-EAC9-4742-95E3-D5CE9E82FD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582738"/>
                        <a:ext cx="30543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Rectangle 23">
            <a:extLst>
              <a:ext uri="{FF2B5EF4-FFF2-40B4-BE49-F238E27FC236}">
                <a16:creationId xmlns:a16="http://schemas.microsoft.com/office/drawing/2014/main" id="{B82FB9B9-56B8-4348-81F8-26C10E0BF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Comparison of ARQ Efficiencies</a:t>
            </a:r>
          </a:p>
        </p:txBody>
      </p:sp>
      <p:sp>
        <p:nvSpPr>
          <p:cNvPr id="53256" name="Text Box 24">
            <a:extLst>
              <a:ext uri="{FF2B5EF4-FFF2-40B4-BE49-F238E27FC236}">
                <a16:creationId xmlns:a16="http://schemas.microsoft.com/office/drawing/2014/main" id="{1D79A05F-203D-4348-8489-AA5BF9C00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794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PGothic" panose="020B0600070205080204" pitchFamily="34" charset="-128"/>
              </a:rPr>
              <a:t>Assume </a:t>
            </a:r>
            <a:r>
              <a:rPr lang="en-US" altLang="en-US" sz="1800" i="1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>
                <a:ea typeface="MS PGothic" panose="020B0600070205080204" pitchFamily="34" charset="-128"/>
              </a:rPr>
              <a:t>a</a:t>
            </a:r>
            <a:r>
              <a:rPr lang="en-US" altLang="en-US" sz="1800">
                <a:ea typeface="MS PGothic" panose="020B0600070205080204" pitchFamily="34" charset="-128"/>
              </a:rPr>
              <a:t>, </a:t>
            </a:r>
            <a:r>
              <a:rPr lang="en-US" altLang="en-US" sz="1800" i="1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>
                <a:ea typeface="MS PGothic" panose="020B0600070205080204" pitchFamily="34" charset="-128"/>
              </a:rPr>
              <a:t>o</a:t>
            </a:r>
            <a:r>
              <a:rPr lang="en-US" altLang="en-US" sz="1800" baseline="-25000"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are negligible relative to </a:t>
            </a:r>
            <a:r>
              <a:rPr lang="en-US" altLang="en-US" sz="1800" i="1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>
                <a:ea typeface="MS PGothic" panose="020B0600070205080204" pitchFamily="34" charset="-128"/>
              </a:rPr>
              <a:t>f</a:t>
            </a:r>
            <a:r>
              <a:rPr lang="en-US" altLang="en-US" sz="1800">
                <a:ea typeface="MS PGothic" panose="020B0600070205080204" pitchFamily="34" charset="-128"/>
              </a:rPr>
              <a:t>, and </a:t>
            </a:r>
            <a:r>
              <a:rPr lang="en-US" altLang="en-US" sz="1800" i="1">
                <a:ea typeface="MS PGothic" panose="020B0600070205080204" pitchFamily="34" charset="-128"/>
              </a:rPr>
              <a:t>L</a:t>
            </a:r>
            <a:r>
              <a:rPr lang="en-US" altLang="en-US" sz="1800">
                <a:ea typeface="MS PGothic" panose="020B0600070205080204" pitchFamily="34" charset="-128"/>
              </a:rPr>
              <a:t> = 2(</a:t>
            </a:r>
            <a:r>
              <a:rPr lang="en-US" altLang="en-US" sz="1800" i="1">
                <a:ea typeface="MS PGothic" panose="020B0600070205080204" pitchFamily="34" charset="-128"/>
              </a:rPr>
              <a:t>t</a:t>
            </a:r>
            <a:r>
              <a:rPr lang="en-US" altLang="en-US" sz="1800" i="1" baseline="-25000">
                <a:ea typeface="MS PGothic" panose="020B0600070205080204" pitchFamily="34" charset="-128"/>
              </a:rPr>
              <a:t>prop</a:t>
            </a:r>
            <a:r>
              <a:rPr lang="en-US" altLang="en-US" sz="1800" i="1">
                <a:ea typeface="MS PGothic" panose="020B0600070205080204" pitchFamily="34" charset="-128"/>
              </a:rPr>
              <a:t>+t</a:t>
            </a:r>
            <a:r>
              <a:rPr lang="en-US" altLang="en-US" sz="1800" i="1" baseline="-25000">
                <a:ea typeface="MS PGothic" panose="020B0600070205080204" pitchFamily="34" charset="-128"/>
              </a:rPr>
              <a:t>proc</a:t>
            </a:r>
            <a:r>
              <a:rPr lang="en-US" altLang="en-US" sz="1800" i="1">
                <a:ea typeface="MS PGothic" panose="020B0600070205080204" pitchFamily="34" charset="-128"/>
              </a:rPr>
              <a:t>)R/n</a:t>
            </a:r>
            <a:r>
              <a:rPr lang="en-US" altLang="en-US" sz="1800" i="1" baseline="-25000">
                <a:ea typeface="MS PGothic" panose="020B0600070205080204" pitchFamily="34" charset="-128"/>
              </a:rPr>
              <a:t>f</a:t>
            </a:r>
            <a:r>
              <a:rPr lang="en-US" altLang="en-US" sz="1800" baseline="-25000"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, W</a:t>
            </a:r>
            <a:r>
              <a:rPr lang="en-US" altLang="en-US" sz="1800" baseline="-25000">
                <a:ea typeface="MS PGothic" panose="020B0600070205080204" pitchFamily="34" charset="-128"/>
              </a:rPr>
              <a:t>s</a:t>
            </a:r>
            <a:r>
              <a:rPr lang="en-US" altLang="en-US" sz="1800">
                <a:ea typeface="MS PGothic" panose="020B0600070205080204" pitchFamily="34" charset="-128"/>
              </a:rPr>
              <a:t>= L+1</a:t>
            </a:r>
          </a:p>
        </p:txBody>
      </p:sp>
      <p:sp>
        <p:nvSpPr>
          <p:cNvPr id="53257" name="Text Box 25">
            <a:extLst>
              <a:ext uri="{FF2B5EF4-FFF2-40B4-BE49-F238E27FC236}">
                <a16:creationId xmlns:a16="http://schemas.microsoft.com/office/drawing/2014/main" id="{CF1AD3E5-A552-4738-9D38-0D7E5F11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2170113"/>
            <a:ext cx="290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ea typeface="MS PGothic" panose="020B0600070205080204" pitchFamily="34" charset="-128"/>
              </a:rPr>
              <a:t>For P</a:t>
            </a:r>
            <a:r>
              <a:rPr lang="en-US" altLang="en-US" sz="1800" i="1" baseline="-25000">
                <a:solidFill>
                  <a:srgbClr val="FF0000"/>
                </a:solidFill>
                <a:ea typeface="MS PGothic" panose="020B0600070205080204" pitchFamily="34" charset="-128"/>
              </a:rPr>
              <a:t>f</a:t>
            </a:r>
            <a:r>
              <a:rPr lang="en-US" altLang="en-US" sz="1800" i="1">
                <a:solidFill>
                  <a:srgbClr val="FF0000"/>
                </a:solidFill>
                <a:ea typeface="MS PGothic" panose="020B0600070205080204" pitchFamily="34" charset="-128"/>
              </a:rPr>
              <a:t>≈0, SR &amp; GBN same</a:t>
            </a:r>
          </a:p>
        </p:txBody>
      </p:sp>
      <p:sp>
        <p:nvSpPr>
          <p:cNvPr id="53258" name="Text Box 26">
            <a:extLst>
              <a:ext uri="{FF2B5EF4-FFF2-40B4-BE49-F238E27FC236}">
                <a16:creationId xmlns:a16="http://schemas.microsoft.com/office/drawing/2014/main" id="{BCBD088E-CAC7-4B11-A823-5FB514F59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3298825"/>
            <a:ext cx="3062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ea typeface="MS PGothic" panose="020B0600070205080204" pitchFamily="34" charset="-128"/>
              </a:rPr>
              <a:t>For P</a:t>
            </a:r>
            <a:r>
              <a:rPr lang="en-US" altLang="en-US" sz="1800" i="1" baseline="-25000">
                <a:solidFill>
                  <a:srgbClr val="FF0000"/>
                </a:solidFill>
                <a:ea typeface="MS PGothic" panose="020B0600070205080204" pitchFamily="34" charset="-128"/>
              </a:rPr>
              <a:t>f</a:t>
            </a:r>
            <a:r>
              <a:rPr lang="en-US" altLang="en-US" sz="1800" i="1">
                <a:solidFill>
                  <a:srgbClr val="FF0000"/>
                </a:solidFill>
                <a:ea typeface="MS PGothic" panose="020B0600070205080204" pitchFamily="34" charset="-128"/>
              </a:rPr>
              <a:t>→1, GBN &amp; SW same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38EE111-6B6F-4DBE-B7B0-B6909E489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0988" y="87313"/>
            <a:ext cx="4887912" cy="765175"/>
          </a:xfrm>
        </p:spPr>
        <p:txBody>
          <a:bodyPr/>
          <a:lstStyle/>
          <a:p>
            <a:pPr eaLnBrk="1" hangingPunct="1"/>
            <a:r>
              <a:rPr lang="en-US" altLang="en-US"/>
              <a:t>Service Models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B7F106F4-AB06-4742-B1E5-BE5D4237B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0675" y="1085850"/>
            <a:ext cx="6030913" cy="3213100"/>
          </a:xfrm>
        </p:spPr>
        <p:txBody>
          <a:bodyPr/>
          <a:lstStyle/>
          <a:p>
            <a:pPr eaLnBrk="1" hangingPunct="1"/>
            <a:r>
              <a:rPr lang="en-US" altLang="en-US" sz="2000"/>
              <a:t>The </a:t>
            </a:r>
            <a:r>
              <a:rPr lang="en-US" altLang="en-US" sz="2000" i="1"/>
              <a:t>service model</a:t>
            </a:r>
            <a:r>
              <a:rPr lang="en-US" altLang="en-US" sz="2000"/>
              <a:t> specifies the information transfer service layer-n provides to layer-(n+1)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/>
              <a:t>The most important distinction is if the service is:</a:t>
            </a:r>
          </a:p>
          <a:p>
            <a:pPr lvl="1" eaLnBrk="1" hangingPunct="1"/>
            <a:r>
              <a:rPr lang="en-US" altLang="en-US" sz="1800"/>
              <a:t>Connection-oriented</a:t>
            </a:r>
          </a:p>
          <a:p>
            <a:pPr lvl="1" eaLnBrk="1" hangingPunct="1"/>
            <a:r>
              <a:rPr lang="en-US" altLang="en-US" sz="1800"/>
              <a:t>Connectionless</a:t>
            </a:r>
            <a:endParaRPr lang="en-US" altLang="en-US" sz="2000"/>
          </a:p>
          <a:p>
            <a:pPr eaLnBrk="1" hangingPunct="1">
              <a:spcBef>
                <a:spcPts val="1200"/>
              </a:spcBef>
            </a:pPr>
            <a:r>
              <a:rPr lang="en-US" altLang="en-US" sz="2000"/>
              <a:t>Quality-of-Service (QoS) requirement that specifies a level of performance that can be expected in the transfer of information. </a:t>
            </a:r>
          </a:p>
        </p:txBody>
      </p:sp>
      <p:grpSp>
        <p:nvGrpSpPr>
          <p:cNvPr id="27651" name="Group 12">
            <a:extLst>
              <a:ext uri="{FF2B5EF4-FFF2-40B4-BE49-F238E27FC236}">
                <a16:creationId xmlns:a16="http://schemas.microsoft.com/office/drawing/2014/main" id="{5723C254-CBD6-4E73-BC8D-41606099651A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3E47F48-C156-4332-87F4-B7E4B211DF71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F02CD0-5228-44DC-ADD3-3B2251C6A201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B06BDAB3-133E-4F6F-8DE9-1DB3BB47D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Summary: Impact Bit Error Rate on ARQ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6298122-09F1-4BDE-BAF8-68A1BBF720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3150" y="1009650"/>
            <a:ext cx="6492875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i="1"/>
              <a:t>n</a:t>
            </a:r>
            <a:r>
              <a:rPr lang="en-US" altLang="en-US" sz="1800" i="1" baseline="-25000"/>
              <a:t>f</a:t>
            </a:r>
            <a:r>
              <a:rPr lang="en-US" altLang="en-US" sz="1800"/>
              <a:t>=1250 bytes = 10000 bits, </a:t>
            </a:r>
            <a:r>
              <a:rPr lang="en-US" altLang="en-US" sz="1800" i="1"/>
              <a:t>n</a:t>
            </a:r>
            <a:r>
              <a:rPr lang="en-US" altLang="en-US" sz="1800" i="1" baseline="-25000"/>
              <a:t>a</a:t>
            </a:r>
            <a:r>
              <a:rPr lang="en-US" altLang="en-US" sz="1800"/>
              <a:t>=</a:t>
            </a:r>
            <a:r>
              <a:rPr lang="en-US" altLang="en-US" sz="1800" i="1"/>
              <a:t>n</a:t>
            </a:r>
            <a:r>
              <a:rPr lang="en-US" altLang="en-US" sz="1800" i="1" baseline="-25000"/>
              <a:t>o</a:t>
            </a:r>
            <a:r>
              <a:rPr lang="en-US" altLang="en-US" sz="1800" i="1"/>
              <a:t>=</a:t>
            </a:r>
            <a:r>
              <a:rPr lang="en-US" altLang="en-US" sz="1800"/>
              <a:t>25 bytes = 200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Compare S&amp;W, GBN &amp; SR efficiency for random bit errors with </a:t>
            </a:r>
            <a:r>
              <a:rPr lang="en-US" altLang="en-US" sz="1800" i="1"/>
              <a:t>p</a:t>
            </a:r>
            <a:r>
              <a:rPr lang="en-US" altLang="en-US" sz="1800"/>
              <a:t>=0, 10</a:t>
            </a:r>
            <a:r>
              <a:rPr lang="en-US" altLang="en-US" sz="1800" baseline="30000"/>
              <a:t>-6</a:t>
            </a:r>
            <a:r>
              <a:rPr lang="en-US" altLang="en-US" sz="1800"/>
              <a:t>, 10</a:t>
            </a:r>
            <a:r>
              <a:rPr lang="en-US" altLang="en-US" sz="1800" baseline="30000"/>
              <a:t>-5</a:t>
            </a:r>
            <a:r>
              <a:rPr lang="en-US" altLang="en-US" sz="1800"/>
              <a:t>, 10</a:t>
            </a:r>
            <a:r>
              <a:rPr lang="en-US" altLang="en-US" sz="1800" baseline="30000"/>
              <a:t>-4</a:t>
            </a:r>
            <a:r>
              <a:rPr lang="en-US" altLang="en-US" sz="1800"/>
              <a:t> and </a:t>
            </a:r>
            <a:r>
              <a:rPr lang="en-US" altLang="en-US" sz="1800" i="1"/>
              <a:t>R </a:t>
            </a:r>
            <a:r>
              <a:rPr lang="en-US" altLang="en-US" sz="1800"/>
              <a:t>= 1 Mbps &amp; 100 ms </a:t>
            </a:r>
          </a:p>
        </p:txBody>
      </p:sp>
      <p:graphicFrame>
        <p:nvGraphicFramePr>
          <p:cNvPr id="1143885" name="Group 77">
            <a:extLst>
              <a:ext uri="{FF2B5EF4-FFF2-40B4-BE49-F238E27FC236}">
                <a16:creationId xmlns:a16="http://schemas.microsoft.com/office/drawing/2014/main" id="{0E7E6BDD-BFB3-4F98-86FC-AA263802D39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36650" y="2124075"/>
          <a:ext cx="6072188" cy="2046288"/>
        </p:xfrm>
        <a:graphic>
          <a:graphicData uri="http://schemas.openxmlformats.org/drawingml/2006/table">
            <a:tbl>
              <a:tblPr/>
              <a:tblGrid>
                <a:gridCol w="1284288">
                  <a:extLst>
                    <a:ext uri="{9D8B030D-6E8A-4147-A177-3AD203B41FA5}">
                      <a16:colId xmlns:a16="http://schemas.microsoft.com/office/drawing/2014/main" val="3786678258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317683665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3088752806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3244863187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3343670680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Efficiency</a:t>
                      </a: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91249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S&amp;W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8.9%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8.8%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8.0%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3.3%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505176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GBN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98%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88.2%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45.4%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4.9%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330016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SR</a:t>
                      </a:r>
                    </a:p>
                  </a:txBody>
                  <a:tcPr marL="68580" marR="68580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98%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97%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89%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36%</a:t>
                      </a:r>
                    </a:p>
                  </a:txBody>
                  <a:tcPr marL="68580" marR="68580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841921"/>
                  </a:ext>
                </a:extLst>
              </a:tr>
            </a:tbl>
          </a:graphicData>
        </a:graphic>
      </p:graphicFrame>
      <p:sp>
        <p:nvSpPr>
          <p:cNvPr id="55331" name="Text Box 78">
            <a:extLst>
              <a:ext uri="{FF2B5EF4-FFF2-40B4-BE49-F238E27FC236}">
                <a16:creationId xmlns:a16="http://schemas.microsoft.com/office/drawing/2014/main" id="{B4F2A950-654E-4C8E-8602-C5F3D7902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4445000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65484CE9-654A-4AB5-BDAF-964D51591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87313"/>
            <a:ext cx="6911975" cy="765175"/>
          </a:xfrm>
        </p:spPr>
        <p:txBody>
          <a:bodyPr/>
          <a:lstStyle/>
          <a:p>
            <a:pPr eaLnBrk="1" hangingPunct="1"/>
            <a:r>
              <a:rPr lang="en-US" altLang="en-US"/>
              <a:t>Examples of Services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C03D54F-FD47-4A7C-8358-B30049400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6925" y="1085850"/>
            <a:ext cx="7889875" cy="3116263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dirty="0"/>
              <a:t>Service model possible features: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Arbitrary message size or structure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Sequencing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Reliability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Timing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Flow control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Multiplexing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sz="1800" dirty="0"/>
              <a:t>Privacy, integrity, and authentication</a:t>
            </a:r>
          </a:p>
          <a:p>
            <a:pPr lvl="1" eaLnBrk="1" hangingPunct="1">
              <a:buFont typeface="Wingdings" charset="2"/>
              <a:buChar char="l"/>
              <a:defRPr/>
            </a:pPr>
            <a:endParaRPr lang="en-US" altLang="x-none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9">
            <a:extLst>
              <a:ext uri="{FF2B5EF4-FFF2-40B4-BE49-F238E27FC236}">
                <a16:creationId xmlns:a16="http://schemas.microsoft.com/office/drawing/2014/main" id="{69195B2A-A2A7-4D9D-9E24-89F4494A9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 Size and Structure</a:t>
            </a:r>
          </a:p>
        </p:txBody>
      </p:sp>
      <p:sp>
        <p:nvSpPr>
          <p:cNvPr id="31746" name="Rectangle 42">
            <a:extLst>
              <a:ext uri="{FF2B5EF4-FFF2-40B4-BE49-F238E27FC236}">
                <a16:creationId xmlns:a16="http://schemas.microsoft.com/office/drawing/2014/main" id="{517E242B-659A-45EA-B83E-B91F6DDE4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085850"/>
            <a:ext cx="8170863" cy="1949450"/>
          </a:xfrm>
        </p:spPr>
        <p:txBody>
          <a:bodyPr/>
          <a:lstStyle/>
          <a:p>
            <a:r>
              <a:rPr lang="en-US" altLang="en-US"/>
              <a:t>What message size and structure will a service model accept?</a:t>
            </a:r>
          </a:p>
          <a:p>
            <a:pPr lvl="1"/>
            <a:r>
              <a:rPr lang="en-US" altLang="en-US"/>
              <a:t>Different services impose restrictions on size &amp; structure of data it will transfer Single bit? Block of bytes?  Byte stream?</a:t>
            </a:r>
          </a:p>
          <a:p>
            <a:pPr lvl="1"/>
            <a:r>
              <a:rPr lang="en-US" altLang="en-US"/>
              <a:t>Ex: Transfer of voice mail = 1 long message</a:t>
            </a:r>
          </a:p>
          <a:p>
            <a:pPr lvl="1"/>
            <a:r>
              <a:rPr lang="en-US" altLang="en-US"/>
              <a:t>Ex: Transfer of voice call = byte stream</a:t>
            </a:r>
          </a:p>
        </p:txBody>
      </p:sp>
      <p:grpSp>
        <p:nvGrpSpPr>
          <p:cNvPr id="31747" name="Group 63">
            <a:extLst>
              <a:ext uri="{FF2B5EF4-FFF2-40B4-BE49-F238E27FC236}">
                <a16:creationId xmlns:a16="http://schemas.microsoft.com/office/drawing/2014/main" id="{36A2AF23-993C-45A8-89F6-C6AB4347A897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2971800"/>
            <a:ext cx="5499100" cy="1235075"/>
            <a:chOff x="423" y="3192"/>
            <a:chExt cx="4619" cy="1037"/>
          </a:xfrm>
        </p:grpSpPr>
        <p:sp>
          <p:nvSpPr>
            <p:cNvPr id="818220" name="Rectangle 44">
              <a:extLst>
                <a:ext uri="{FF2B5EF4-FFF2-40B4-BE49-F238E27FC236}">
                  <a16:creationId xmlns:a16="http://schemas.microsoft.com/office/drawing/2014/main" id="{3A270D61-A23E-49BF-8582-3656191E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3463"/>
              <a:ext cx="3696" cy="1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18221" name="Rectangle 45">
              <a:extLst>
                <a:ext uri="{FF2B5EF4-FFF2-40B4-BE49-F238E27FC236}">
                  <a16:creationId xmlns:a16="http://schemas.microsoft.com/office/drawing/2014/main" id="{482C93EB-66DD-4707-9BE1-CE2654781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192"/>
              <a:ext cx="41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 dirty="0">
                  <a:latin typeface="Arial" charset="0"/>
                </a:rPr>
                <a:t>1 voice mail= 1 message = entire sequence of speech samples</a:t>
              </a:r>
            </a:p>
          </p:txBody>
        </p:sp>
        <p:sp>
          <p:nvSpPr>
            <p:cNvPr id="818222" name="Rectangle 46">
              <a:extLst>
                <a:ext uri="{FF2B5EF4-FFF2-40B4-BE49-F238E27FC236}">
                  <a16:creationId xmlns:a16="http://schemas.microsoft.com/office/drawing/2014/main" id="{8DB14D89-41FD-4FE9-ABD6-9A0937588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3395"/>
              <a:ext cx="29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(a)</a:t>
              </a:r>
            </a:p>
          </p:txBody>
        </p:sp>
        <p:grpSp>
          <p:nvGrpSpPr>
            <p:cNvPr id="31751" name="Group 47">
              <a:extLst>
                <a:ext uri="{FF2B5EF4-FFF2-40B4-BE49-F238E27FC236}">
                  <a16:creationId xmlns:a16="http://schemas.microsoft.com/office/drawing/2014/main" id="{537B4140-ACF7-4163-9628-3FF655330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" y="3767"/>
              <a:ext cx="4327" cy="462"/>
              <a:chOff x="441" y="1481"/>
              <a:chExt cx="4327" cy="462"/>
            </a:xfrm>
          </p:grpSpPr>
          <p:sp>
            <p:nvSpPr>
              <p:cNvPr id="818224" name="Rectangle 48">
                <a:extLst>
                  <a:ext uri="{FF2B5EF4-FFF2-40B4-BE49-F238E27FC236}">
                    <a16:creationId xmlns:a16="http://schemas.microsoft.com/office/drawing/2014/main" id="{7F6030BE-25F8-4DCD-A26D-202EA7343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780"/>
                <a:ext cx="3699" cy="12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25" name="Rectangle 49">
                <a:extLst>
                  <a:ext uri="{FF2B5EF4-FFF2-40B4-BE49-F238E27FC236}">
                    <a16:creationId xmlns:a16="http://schemas.microsoft.com/office/drawing/2014/main" id="{7700B580-3C7A-4BDE-BF36-D5DC460D4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1775"/>
                <a:ext cx="168" cy="123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26" name="Rectangle 50">
                <a:extLst>
                  <a:ext uri="{FF2B5EF4-FFF2-40B4-BE49-F238E27FC236}">
                    <a16:creationId xmlns:a16="http://schemas.microsoft.com/office/drawing/2014/main" id="{B2717069-AFF3-4AD1-BAD2-58D09A355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1478"/>
                <a:ext cx="2599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1 call = sequence of 1-byte messages </a:t>
                </a:r>
              </a:p>
            </p:txBody>
          </p:sp>
          <p:sp>
            <p:nvSpPr>
              <p:cNvPr id="818227" name="Rectangle 51">
                <a:extLst>
                  <a:ext uri="{FF2B5EF4-FFF2-40B4-BE49-F238E27FC236}">
                    <a16:creationId xmlns:a16="http://schemas.microsoft.com/office/drawing/2014/main" id="{48D87BDC-2ABE-46BA-86F5-509623911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712"/>
                <a:ext cx="2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>
                  <a:defRPr/>
                </a:pPr>
                <a:r>
                  <a:rPr lang="en-US" altLang="x-none" sz="1350">
                    <a:latin typeface="Arial" charset="0"/>
                  </a:rPr>
                  <a:t>(b)</a:t>
                </a:r>
              </a:p>
            </p:txBody>
          </p:sp>
          <p:sp>
            <p:nvSpPr>
              <p:cNvPr id="818228" name="Rectangle 52">
                <a:extLst>
                  <a:ext uri="{FF2B5EF4-FFF2-40B4-BE49-F238E27FC236}">
                    <a16:creationId xmlns:a16="http://schemas.microsoft.com/office/drawing/2014/main" id="{4CAF31EA-F6E2-43A3-9A2F-62AC65C07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1772"/>
                <a:ext cx="168" cy="12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29" name="Rectangle 53">
                <a:extLst>
                  <a:ext uri="{FF2B5EF4-FFF2-40B4-BE49-F238E27FC236}">
                    <a16:creationId xmlns:a16="http://schemas.microsoft.com/office/drawing/2014/main" id="{A94FDB63-5322-46F7-8826-84081ADDD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" y="1772"/>
                <a:ext cx="168" cy="12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0" name="Rectangle 54">
                <a:extLst>
                  <a:ext uri="{FF2B5EF4-FFF2-40B4-BE49-F238E27FC236}">
                    <a16:creationId xmlns:a16="http://schemas.microsoft.com/office/drawing/2014/main" id="{60E0A1A5-7139-4FD3-A31B-A80B90857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1772"/>
                <a:ext cx="168" cy="12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1" name="Rectangle 55">
                <a:extLst>
                  <a:ext uri="{FF2B5EF4-FFF2-40B4-BE49-F238E27FC236}">
                    <a16:creationId xmlns:a16="http://schemas.microsoft.com/office/drawing/2014/main" id="{1FA52B58-7061-4B0A-9C42-C9CE049C5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1772"/>
                <a:ext cx="169" cy="12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2" name="Rectangle 56">
                <a:extLst>
                  <a:ext uri="{FF2B5EF4-FFF2-40B4-BE49-F238E27FC236}">
                    <a16:creationId xmlns:a16="http://schemas.microsoft.com/office/drawing/2014/main" id="{AE9EEBF9-A208-4F46-8A45-C85B0DD1D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1772"/>
                <a:ext cx="168" cy="12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3" name="Rectangle 57">
                <a:extLst>
                  <a:ext uri="{FF2B5EF4-FFF2-40B4-BE49-F238E27FC236}">
                    <a16:creationId xmlns:a16="http://schemas.microsoft.com/office/drawing/2014/main" id="{2369B3C4-927B-4AB9-832B-3432B9B9B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1770"/>
                <a:ext cx="169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4" name="Rectangle 58">
                <a:extLst>
                  <a:ext uri="{FF2B5EF4-FFF2-40B4-BE49-F238E27FC236}">
                    <a16:creationId xmlns:a16="http://schemas.microsoft.com/office/drawing/2014/main" id="{5A407B6C-E324-4B17-8341-ADC4E38F5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1770"/>
                <a:ext cx="168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5" name="Rectangle 59">
                <a:extLst>
                  <a:ext uri="{FF2B5EF4-FFF2-40B4-BE49-F238E27FC236}">
                    <a16:creationId xmlns:a16="http://schemas.microsoft.com/office/drawing/2014/main" id="{D4CA2E21-2DC1-4F74-9254-D1F8C63D9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1770"/>
                <a:ext cx="168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6" name="Rectangle 60">
                <a:extLst>
                  <a:ext uri="{FF2B5EF4-FFF2-40B4-BE49-F238E27FC236}">
                    <a16:creationId xmlns:a16="http://schemas.microsoft.com/office/drawing/2014/main" id="{56004412-23DB-47D9-B1E3-E4FF0F983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" y="1770"/>
                <a:ext cx="168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7" name="Rectangle 61">
                <a:extLst>
                  <a:ext uri="{FF2B5EF4-FFF2-40B4-BE49-F238E27FC236}">
                    <a16:creationId xmlns:a16="http://schemas.microsoft.com/office/drawing/2014/main" id="{DAA1844F-BB63-4006-BD5D-87E87F397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770"/>
                <a:ext cx="168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18238" name="Rectangle 62">
                <a:extLst>
                  <a:ext uri="{FF2B5EF4-FFF2-40B4-BE49-F238E27FC236}">
                    <a16:creationId xmlns:a16="http://schemas.microsoft.com/office/drawing/2014/main" id="{44C12D47-BEBA-4F2D-A989-C8D4F251C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1770"/>
                <a:ext cx="168" cy="12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41">
            <a:extLst>
              <a:ext uri="{FF2B5EF4-FFF2-40B4-BE49-F238E27FC236}">
                <a16:creationId xmlns:a16="http://schemas.microsoft.com/office/drawing/2014/main" id="{015C4BC7-2032-47FE-B6CD-8929D8116BE5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2505075"/>
            <a:ext cx="4433888" cy="1711325"/>
            <a:chOff x="1046" y="2872"/>
            <a:chExt cx="3724" cy="1438"/>
          </a:xfrm>
        </p:grpSpPr>
        <p:sp>
          <p:nvSpPr>
            <p:cNvPr id="1065992" name="Rectangle 8">
              <a:extLst>
                <a:ext uri="{FF2B5EF4-FFF2-40B4-BE49-F238E27FC236}">
                  <a16:creationId xmlns:a16="http://schemas.microsoft.com/office/drawing/2014/main" id="{17DC10BD-0E5F-4862-A104-F05987F4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3135"/>
              <a:ext cx="936" cy="12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5993" name="Rectangle 9">
              <a:extLst>
                <a:ext uri="{FF2B5EF4-FFF2-40B4-BE49-F238E27FC236}">
                  <a16:creationId xmlns:a16="http://schemas.microsoft.com/office/drawing/2014/main" id="{40BC26B3-DF64-463C-8B30-3243D907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879"/>
              <a:ext cx="11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1 long message</a:t>
              </a:r>
            </a:p>
          </p:txBody>
        </p:sp>
        <p:sp>
          <p:nvSpPr>
            <p:cNvPr id="1065994" name="Line 10">
              <a:extLst>
                <a:ext uri="{FF2B5EF4-FFF2-40B4-BE49-F238E27FC236}">
                  <a16:creationId xmlns:a16="http://schemas.microsoft.com/office/drawing/2014/main" id="{CBDC9303-8223-490C-A269-682B944F0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7" y="3350"/>
              <a:ext cx="93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5995" name="Line 11">
              <a:extLst>
                <a:ext uri="{FF2B5EF4-FFF2-40B4-BE49-F238E27FC236}">
                  <a16:creationId xmlns:a16="http://schemas.microsoft.com/office/drawing/2014/main" id="{03C20623-4EA9-4416-9082-2A4F09807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1" y="3368"/>
              <a:ext cx="12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5996" name="Rectangle 12">
              <a:extLst>
                <a:ext uri="{FF2B5EF4-FFF2-40B4-BE49-F238E27FC236}">
                  <a16:creationId xmlns:a16="http://schemas.microsoft.com/office/drawing/2014/main" id="{CC0E572B-1EC0-455E-AFAB-D078F68C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3814"/>
              <a:ext cx="359" cy="11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5997" name="Rectangle 13">
              <a:extLst>
                <a:ext uri="{FF2B5EF4-FFF2-40B4-BE49-F238E27FC236}">
                  <a16:creationId xmlns:a16="http://schemas.microsoft.com/office/drawing/2014/main" id="{202C4D54-1829-4D97-B783-3D0A027D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832"/>
              <a:ext cx="360" cy="12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5998" name="Rectangle 14">
              <a:extLst>
                <a:ext uri="{FF2B5EF4-FFF2-40B4-BE49-F238E27FC236}">
                  <a16:creationId xmlns:a16="http://schemas.microsoft.com/office/drawing/2014/main" id="{21C5105E-A4FA-4F96-A2C0-CC89DEC7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4079"/>
              <a:ext cx="1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2 or more blocks</a:t>
              </a:r>
            </a:p>
          </p:txBody>
        </p:sp>
        <p:sp>
          <p:nvSpPr>
            <p:cNvPr id="1065999" name="Rectangle 15">
              <a:extLst>
                <a:ext uri="{FF2B5EF4-FFF2-40B4-BE49-F238E27FC236}">
                  <a16:creationId xmlns:a16="http://schemas.microsoft.com/office/drawing/2014/main" id="{2318F100-9AB7-4FD0-9D57-6E4DDFB5B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872"/>
              <a:ext cx="18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2 or more short messages</a:t>
              </a:r>
            </a:p>
          </p:txBody>
        </p:sp>
        <p:sp>
          <p:nvSpPr>
            <p:cNvPr id="1066000" name="Rectangle 16">
              <a:extLst>
                <a:ext uri="{FF2B5EF4-FFF2-40B4-BE49-F238E27FC236}">
                  <a16:creationId xmlns:a16="http://schemas.microsoft.com/office/drawing/2014/main" id="{35609717-283A-4973-A1CD-BC71A337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3181"/>
              <a:ext cx="359" cy="11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6001" name="Rectangle 17">
              <a:extLst>
                <a:ext uri="{FF2B5EF4-FFF2-40B4-BE49-F238E27FC236}">
                  <a16:creationId xmlns:a16="http://schemas.microsoft.com/office/drawing/2014/main" id="{9BE6638C-5E9F-42E7-B09A-C20EF81A6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165"/>
              <a:ext cx="360" cy="1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6002" name="Line 18">
              <a:extLst>
                <a:ext uri="{FF2B5EF4-FFF2-40B4-BE49-F238E27FC236}">
                  <a16:creationId xmlns:a16="http://schemas.microsoft.com/office/drawing/2014/main" id="{99C13F8B-9F08-4358-8658-59799C3F2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" y="3350"/>
              <a:ext cx="93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6003" name="Line 19">
              <a:extLst>
                <a:ext uri="{FF2B5EF4-FFF2-40B4-BE49-F238E27FC236}">
                  <a16:creationId xmlns:a16="http://schemas.microsoft.com/office/drawing/2014/main" id="{37581D65-D1E7-4510-85A6-0F8D17EBB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5" y="3343"/>
              <a:ext cx="105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6004" name="Rectangle 20">
              <a:extLst>
                <a:ext uri="{FF2B5EF4-FFF2-40B4-BE49-F238E27FC236}">
                  <a16:creationId xmlns:a16="http://schemas.microsoft.com/office/drawing/2014/main" id="{BCEA2CCF-F6AB-4746-87CB-6A689FEC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882"/>
              <a:ext cx="935" cy="12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66005" name="Rectangle 21">
              <a:extLst>
                <a:ext uri="{FF2B5EF4-FFF2-40B4-BE49-F238E27FC236}">
                  <a16:creationId xmlns:a16="http://schemas.microsoft.com/office/drawing/2014/main" id="{52A1E5BF-DF75-408B-941C-2FE8D0FC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4073"/>
              <a:ext cx="57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x-none" sz="1350">
                  <a:latin typeface="Arial" charset="0"/>
                </a:rPr>
                <a:t>1 block</a:t>
              </a:r>
            </a:p>
          </p:txBody>
        </p:sp>
      </p:grpSp>
      <p:sp>
        <p:nvSpPr>
          <p:cNvPr id="33794" name="Rectangle 39">
            <a:extLst>
              <a:ext uri="{FF2B5EF4-FFF2-40B4-BE49-F238E27FC236}">
                <a16:creationId xmlns:a16="http://schemas.microsoft.com/office/drawing/2014/main" id="{A248B200-2160-4D4A-9DE5-1F08FFD4B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Segmentation &amp; Blocking</a:t>
            </a:r>
          </a:p>
        </p:txBody>
      </p:sp>
      <p:sp>
        <p:nvSpPr>
          <p:cNvPr id="33795" name="Rectangle 40">
            <a:extLst>
              <a:ext uri="{FF2B5EF4-FFF2-40B4-BE49-F238E27FC236}">
                <a16:creationId xmlns:a16="http://schemas.microsoft.com/office/drawing/2014/main" id="{DD2BD4C5-3FEC-4ACC-ADCD-A74CC5797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888" y="1085850"/>
            <a:ext cx="8394700" cy="189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/>
              <a:t>Segmentation &amp; Reassembly</a:t>
            </a:r>
            <a:r>
              <a:rPr lang="en-US" altLang="en-US" sz="2000"/>
              <a:t>:  a layer breaks long messages into smaller blocks and reassembles these at the destination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i="1"/>
              <a:t>Blocking &amp; Unblocking</a:t>
            </a:r>
            <a:r>
              <a:rPr lang="en-US" altLang="en-US" sz="2000"/>
              <a:t>:  a layer combines small messages into bigger blocks prior to transfer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6021</TotalTime>
  <Words>3417</Words>
  <Application>Microsoft Office PowerPoint</Application>
  <PresentationFormat>On-screen Show (16:9)</PresentationFormat>
  <Paragraphs>878</Paragraphs>
  <Slides>60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Wingdings</vt:lpstr>
      <vt:lpstr>Network</vt:lpstr>
      <vt:lpstr>Equation</vt:lpstr>
      <vt:lpstr>Unit 02.01.01 CS 5220:  COMPUTER COMMUNICATIONS</vt:lpstr>
      <vt:lpstr>Peer-to-Peer Protocols</vt:lpstr>
      <vt:lpstr>Peer-to-Peer Protocols</vt:lpstr>
      <vt:lpstr>Peer-to-Peer Protocols</vt:lpstr>
      <vt:lpstr>Peer-to-Peer Protocols</vt:lpstr>
      <vt:lpstr>Service Models</vt:lpstr>
      <vt:lpstr>Examples of Services</vt:lpstr>
      <vt:lpstr>Message Size and Structure</vt:lpstr>
      <vt:lpstr>Segmentation &amp; Blocking</vt:lpstr>
      <vt:lpstr>Reliability &amp; Sequencing </vt:lpstr>
      <vt:lpstr>Flow Control </vt:lpstr>
      <vt:lpstr>Timing </vt:lpstr>
      <vt:lpstr>Multiplexing</vt:lpstr>
      <vt:lpstr>Privacy, Integrity, &amp; Authentication </vt:lpstr>
      <vt:lpstr>End-to-End vs. Hop-by-Hop</vt:lpstr>
      <vt:lpstr>Error control in Data Link Layer</vt:lpstr>
      <vt:lpstr>Error Control in Transport Layer</vt:lpstr>
      <vt:lpstr>Which Approach Preferred</vt:lpstr>
      <vt:lpstr>Summary of the Lesson</vt:lpstr>
      <vt:lpstr>Unit 02.01.01 CS 5220:  COMPUTER COMMUNICATIONS</vt:lpstr>
      <vt:lpstr>Automatic Repeat Request (ARQ)</vt:lpstr>
      <vt:lpstr>Automatic Repeat Request (ARQ) - CONT</vt:lpstr>
      <vt:lpstr>Stop-and-Wait ARQ</vt:lpstr>
      <vt:lpstr>Need for Sequence Numbers</vt:lpstr>
      <vt:lpstr>Sequence Numbers in ACK</vt:lpstr>
      <vt:lpstr>1-Bit Sequence Numbering Suffices </vt:lpstr>
      <vt:lpstr>Stop-and-Wait ARQ</vt:lpstr>
      <vt:lpstr>Summary: Applications of Stop-and-Wait ARQ</vt:lpstr>
      <vt:lpstr>Unit 02.01.03 CS 5220:  COMPUTER COMMUNICATIONS</vt:lpstr>
      <vt:lpstr>Stop-and-Wait Performance</vt:lpstr>
      <vt:lpstr>Stop-and-Wait ARQ Efficiency</vt:lpstr>
      <vt:lpstr>Stop-and-Wait Delay Model</vt:lpstr>
      <vt:lpstr>S&amp;W Efficiency on Error-free channel</vt:lpstr>
      <vt:lpstr>Delay-Bandwidth Product</vt:lpstr>
      <vt:lpstr>Example:  Impact of Delay-Bandwidth Product</vt:lpstr>
      <vt:lpstr>S&amp;W Efficiency in Channel with Errors</vt:lpstr>
      <vt:lpstr>Example:  Impact Bit Error Rate</vt:lpstr>
      <vt:lpstr>Go-Back-N ARQ</vt:lpstr>
      <vt:lpstr>Go-Back-N</vt:lpstr>
      <vt:lpstr>Go-Back-4</vt:lpstr>
      <vt:lpstr>Summary of the Lesson</vt:lpstr>
      <vt:lpstr>Unit 02.01.04 CS 5220:  COMPUTER COMMUNICATIONS</vt:lpstr>
      <vt:lpstr>Go-Back-N with Timeout</vt:lpstr>
      <vt:lpstr>Go-Back-N with Timeout</vt:lpstr>
      <vt:lpstr>Maximum Window Size</vt:lpstr>
      <vt:lpstr>PowerPoint Presentation</vt:lpstr>
      <vt:lpstr>PowerPoint Presentation</vt:lpstr>
      <vt:lpstr>Applications of Go-Back-N ARQ</vt:lpstr>
      <vt:lpstr>Piggybacking and Bidirectional Links</vt:lpstr>
      <vt:lpstr>Required Timeout &amp; Window Size</vt:lpstr>
      <vt:lpstr>Window Size for Delay-Bandwidth Product</vt:lpstr>
      <vt:lpstr>Selective Repeat ARQ</vt:lpstr>
      <vt:lpstr>Selective Repeat ARQ</vt:lpstr>
      <vt:lpstr>Selective Repeat ARQ</vt:lpstr>
      <vt:lpstr>What size Ws and Wr allowed?</vt:lpstr>
      <vt:lpstr>Ws + Wr = 2m is maximum allowed</vt:lpstr>
      <vt:lpstr>Applications of Sel. Repeat ARQ</vt:lpstr>
      <vt:lpstr>Efficiency of Selective Repeat</vt:lpstr>
      <vt:lpstr>Comparison of ARQ Efficiencies</vt:lpstr>
      <vt:lpstr>Summary: Impact Bit Error Rate on ARQ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320</cp:revision>
  <dcterms:created xsi:type="dcterms:W3CDTF">2003-04-11T22:55:48Z</dcterms:created>
  <dcterms:modified xsi:type="dcterms:W3CDTF">2021-08-13T03:12:28Z</dcterms:modified>
</cp:coreProperties>
</file>