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2" r:id="rId3"/>
    <p:sldId id="301" r:id="rId4"/>
    <p:sldId id="318" r:id="rId5"/>
    <p:sldId id="319" r:id="rId6"/>
    <p:sldId id="304" r:id="rId7"/>
    <p:sldId id="306" r:id="rId8"/>
    <p:sldId id="303" r:id="rId9"/>
    <p:sldId id="310" r:id="rId10"/>
    <p:sldId id="320" r:id="rId11"/>
    <p:sldId id="314" r:id="rId12"/>
    <p:sldId id="316" r:id="rId13"/>
    <p:sldId id="321" r:id="rId14"/>
    <p:sldId id="317" r:id="rId15"/>
    <p:sldId id="299" r:id="rId16"/>
    <p:sldId id="322" r:id="rId17"/>
    <p:sldId id="315" r:id="rId18"/>
    <p:sldId id="307" r:id="rId19"/>
    <p:sldId id="308" r:id="rId20"/>
    <p:sldId id="309" r:id="rId21"/>
    <p:sldId id="323" r:id="rId22"/>
    <p:sldId id="324" r:id="rId23"/>
    <p:sldId id="325" r:id="rId24"/>
    <p:sldId id="311" r:id="rId25"/>
    <p:sldId id="312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52" r:id="rId40"/>
    <p:sldId id="353" r:id="rId41"/>
    <p:sldId id="354" r:id="rId42"/>
    <p:sldId id="355" r:id="rId43"/>
    <p:sldId id="356" r:id="rId44"/>
    <p:sldId id="357" r:id="rId45"/>
    <p:sldId id="358" r:id="rId4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 autoAdjust="0"/>
    <p:restoredTop sz="88107" autoAdjust="0"/>
  </p:normalViewPr>
  <p:slideViewPr>
    <p:cSldViewPr snapToGrid="0">
      <p:cViewPr varScale="1">
        <p:scale>
          <a:sx n="134" d="100"/>
          <a:sy n="134" d="100"/>
        </p:scale>
        <p:origin x="480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194621F9-E850-4452-B9AD-03072EEFC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00C004AF-6E32-4552-9B34-23E76FDB89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D8B5FC6D-FB05-498E-8465-4AF6FBA3FF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C57A5C77-50AE-43B9-95E8-54943D74B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0398DA4-2EA5-4BCE-8758-A8FB5CCEC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DA03C935-9B02-4F98-8504-15EC4F9267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E8635269-8157-4DDE-8091-86223D636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FEF4674-A2E7-4065-9639-7619CED044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B1866F93-3146-47A7-B52B-243ED8388C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EA05F1E9-12E0-4F48-BCB1-B031B17A03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DA3E306E-A7B8-4B7C-8990-9D2A4F2EB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482235BF-0910-453F-9427-47264494E9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F8D3F93-10A5-42B6-83EF-271628B84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D084A-5BB4-44A5-9FCE-84629E5D5B5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5943BA8-E1D3-4F51-BC4C-E76BA1CBC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F83372F-3532-47B6-B998-97B4E54D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9E68182-8014-4168-8BC9-A6B4BF265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7FB02-6981-451C-AFEC-825144E7C42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D98E304-9DCB-4C0F-8ABC-F3749DD17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A00D86-2A79-4AE6-97A6-FD5B5C2A6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LCP = link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235BF-0910-453F-9427-47264494E92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25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4F839D2-A721-4B85-907E-DC60E9891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2F57A2-4EB2-4BAE-8BA6-9D094811F0F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EB3437A-4363-487D-A85B-A364CC2F9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007D77F-5CF8-4312-81F5-A0D59891B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2601D8B-EDDB-4764-8F3A-7F5BC9C80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502E2-8FF4-4EFB-B659-ED46AF9B5D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E6D60AC-EFC8-4D0D-A7A8-7880E6D11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D997E7E-8A82-4023-B215-AEDEA4813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68598E9-D898-4BD1-93D0-DCD31D137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970E1D-0E84-4B3C-9284-1E813C1436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F9FAAD0-CCCE-4DAC-A3DF-AA83C9D954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F82F5C-F946-4714-ADC1-9E6011F6E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6492F28A-B691-4138-A409-CC1650169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41A06F-C6AE-4B81-BD7B-9D16A411A9F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03C5753-BDA8-4370-A45C-8A43AD349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CBE7A2-9B3E-432A-8BE5-36DED3074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EF81ECD-9A52-4B19-A495-B0462109A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A6DB6-5080-4840-B02B-890FAE7DB86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128A875-CA08-47C3-9EE3-02962134E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5117C35-3145-42BE-AC64-B3843DA3B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A63EE98D-2264-47AA-8D02-062783AA9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85520-7ACA-4FE4-B34F-19127C1EB4C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7EE023-BDCB-45AF-9416-7BE138C1A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B5E259A-966C-4773-9CA4-41C875170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2C27F07-2D06-42B1-B88F-A76A38FA1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9D659-F9F5-4AAA-B306-4D2EA50A198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D6B95CC-2783-4E85-A32C-BACAD8BC6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7FAE29-6685-4657-9C57-E0367185E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DEDFD394-D725-4253-B737-1F2976FFC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87BD9A-ECF1-4B7F-AF83-8146900576D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6CD75D-1BE2-4E6A-BB77-943357C2A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895FCF8-83EF-47FE-9011-FC146745B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DAB2731-F5D2-491B-B346-3534F02B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F034CC-3ABC-4571-ABCC-65E04115C30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CCBC720-F815-4D31-AFFA-00B9CD74A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2F8D9C-100C-4DA5-B5DD-7D52FFEBA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B517328-AC27-4177-AF5E-C42D9857C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6283A-E9B9-41E9-BFE1-469CCF82121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5B1E1C4-8C6F-4C1D-BBFF-3D3CA4E5B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5EF34A3-FBBC-4596-8334-6EA874E18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7A0EBC59-44DF-43BC-80B6-9D22C4F96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FC94BF-00B5-47CC-8A83-7255ACFA88B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5C7892D-0797-4CEF-86A1-4E20A15C2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317D1B-2260-4D20-9A68-BDCED28B0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5A5C77-BE0A-4116-9088-5F1DADE52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67CF19-9B58-45DF-9127-2287D52A44E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56549AB-5FA6-4FCB-8946-5127B85CA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0017629-341B-49BC-A510-FAD5C5BBD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9AA6D51A-EBA6-492D-AD9B-90FA984E0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67960-A159-4FA6-B5CA-789B7DA596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FE3C731-B787-4CB8-A9D7-B41EBA8F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2C58BD-BE03-41F5-BCF4-3781B8BD3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578C37A-A6A6-41D2-89C3-47FEC585C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F1123E-A613-4EDB-BF0E-F47F39D4A1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4151427-725B-4063-9F3D-987AD7C4C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C32D898-344A-4BD4-BB34-CDB3F4D5C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D0F3EFD-5C5E-46E2-B650-8351A6760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FDEE80-9AFE-4BD0-9F2B-70597A19192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51E9EE5-FA92-40FE-949E-C60BA9E7B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4ACAEA7-E511-4C4A-812B-4CC62CF5E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9ABA106-7A2F-4058-AF87-7EFA4302E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34420-D4A8-4D7A-8C99-27702D6AC74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89BA0BF-A318-4863-BA7F-24B3A1447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F7A32D-BCE8-4547-A072-87E93E6C6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CDCD303D-816E-45F0-BFA5-1459780A5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8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202967-CA7F-47CF-92CE-2E3E61EA0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755B1-7B35-48D5-95BB-B8C44C37D752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4DFC1D-C3D0-4C23-9959-651BD2A72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3B62AEC-045A-4135-A87F-E516D0512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E6B93-183D-41C4-BC28-2298F3368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39E03B-7B5C-4303-A63A-E5EAFDE64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CCE56-4D7F-4B75-87B8-1E037DD33C9F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CD5242-3A39-4F90-B539-A6B351F34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BD69D3-D0C8-4F05-A67B-F2AA147DD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8DD08-BE0C-4846-AB3D-DDDA851EC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2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02473-332B-48D8-87D3-8E66B063C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D9328-A68F-4EBE-86C6-16EB6DEF64A4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3F235-C23F-415D-A409-38D1172A3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F1FBE-2E93-4E73-854D-4126E421F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F7D2-5214-414E-A2AE-FD1169823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1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10ADE3-7C2A-4C4E-A709-0210DE951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64E5A-26D3-488D-BBD5-4DEDFAF472B9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195719-ED5B-441D-AA88-52AEB3FB8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6E7337-D315-4E7F-929F-A48CD6A34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B5085-5EDE-4730-BF60-D5E6D2BCE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64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A52F64-4F5D-418B-A9EC-36021A006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CEB2D4-88FE-4A69-AB4E-5C27EA2927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7A8C31-7E5C-4827-9C51-98BF785CC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327D-D320-4496-A71C-A9FBB916B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24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31668-02AA-4ADE-BA99-CD6BC603C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7BE8BA-60C5-44C2-A49B-90299A50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17FF8A-67D1-4BA1-AC2B-35158EFA0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C2678-AD7A-4D4E-A486-F14F4D15A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7EBBD7-A4AB-4F1C-97FF-99CFDED02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CA56C-5AAD-4D13-B9CB-495BF50B73C0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F1C71D-7908-43B8-9EE1-7DFE71D8B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1BD055-18D6-4AE9-A31C-49E2C786F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0A7FA-A260-40B4-9FAB-E0F3325F2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46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22C6F4-AA30-47C3-9EDF-933AC64CA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61729-439E-4AE2-87F7-F688494F0C16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BEC398-62D8-4A79-BE52-728753302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681991-B5EC-4CDA-A90F-644399753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92532-45FE-4963-A234-04D81422E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B39E2E-D445-45D0-ABB9-BD01E78B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717A-F5AC-4824-82CA-4EFD5045629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AD135A-2845-41D6-B641-2FC5180F9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594DC7-E764-45A8-958E-DF373C663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2E565-0CEE-435D-88ED-9522E2E9C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098DC1-F819-40FA-9F62-BAAA0D16C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7B47-F55E-4408-8567-D1631E6CF296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DC8B384-CCFD-40C2-AA11-B80AB4437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334D81F-5DEF-4BEF-BC8F-B153EC6E3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E2937-4815-40F8-88D5-1DB09F486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85FD7F-A837-467D-831E-CC3A3EE7B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BCBD-2D5F-4F61-A9BB-F103F79205F8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7E0755-3DB4-44E4-A8E8-8E27422C8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074918-F008-40A1-B451-EDBCB6821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089F5-F7C7-40A3-82C3-486F9DB32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88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447D559-A342-4B1A-A021-557E5404C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820C-5946-4935-BC55-86B72B5BAA1A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81EB29-411A-4360-A601-F7455069CC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559135-BDF2-4E42-810F-0ED3D2585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2F4E7-43DA-4DE3-B367-A683FED5C0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47A01-1649-4960-BF66-781FEF144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6074-39CD-463B-BBF5-8C8C03858F2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B018DE-7BBB-4DF1-A1D9-819B83894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DB1C17-8BFE-47D2-A41A-623CB2E0B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214D8-BD79-4A53-937A-F36C3ACB1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D31E60-0B29-47B9-BFC3-ABF358027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4C007-88B4-4632-8564-2905AA680659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61001B-F8D7-48F0-9E47-129C72132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752327-B681-4D08-B050-301687B58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979DC-1899-494B-A682-34F5F1E18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94A0A5E-5D15-4A2B-92FB-A4884FC17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3C1825-905A-4711-9A8E-3C0B8664A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F5E549-BA43-43E3-B0BC-5B45C78EC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9002F2FC-E605-4BD4-A822-BAA22EC1E8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3B033BE4-C093-457B-B51F-0636AF4C5F1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CD4196FA-E6C8-43B0-8822-E4F6EAEC6A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4FF5EE1D-52DA-4756-84D4-88B380B4FE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ADE0963D-F1B3-46C7-A80D-2203DC1F42A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7BA2D7F-6892-4D12-8264-F56102CA19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9ED996C3-12FC-4B1D-8F83-D70492FA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C9863570-9880-4A98-8FB2-2AC534BD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41D83B9-3226-4459-BA4C-9441DFFE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480D9234-ED17-4830-B3BF-A4EFE214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860EC61-A98D-4C22-BC61-5AF7BF31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7B8F7F92-67EC-42A6-B050-09189920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047BCAF-68F5-427C-B716-41DFAA068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E442063-AB9D-4EAC-B9D8-5799D6EBB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670BF5CE-3D0B-45DE-9EB9-ADF27FCB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60D7028-585B-4C53-9B53-74539121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72F01980-0859-4BD5-ABF5-EB9FE568A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141C14A6-CB14-483D-BBE5-2B6A06D1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4670F899-29BE-4ABA-B28E-19F70DC35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C5096A1B-5050-4220-8FAF-09303E38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848D9F4-4E28-4EAD-91D1-B07879A5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957F33A-1D32-47A9-837F-A3A10197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174E6553-AECD-401F-A93F-9EA2CC1B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F801152-1A5D-4013-A630-D5F3150CE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9AEA228-6AF8-4D1B-87F9-DC2E66C0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FB98DA0B-7508-4E88-AD99-52B79C56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EB4A9B99-657C-4D73-9B56-30273B0C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88C13F8-90E5-4E75-9F1D-C0D5E41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BBA8CD8A-93AD-4F56-BE5C-15BDAD45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A19C7402-A6FE-4FEA-A6F4-223309D8E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602689C1-A598-4C49-A899-A71C0719B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DA5370D-71D4-4DCD-ADC9-38ED358B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0EDCBB2-36CC-4195-B241-2B31162A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154D6DFA-5FD2-436E-85D9-93FB76188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E53D363-5B3B-40E0-91AD-486ABEF1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ED1C6BB-E072-437A-9D7F-B9CA3872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AE222D94-C6E5-48F0-9B09-C25CA38D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6" r:id="rId14"/>
    <p:sldLayoutId id="214748430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E1CE0E9-BB70-490E-87BA-638D564767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02.02.01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9DCC9A2B-E422-4E76-AF31-66ECF6955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CB653C41-15FA-4D70-A45D-1AF4B09ED5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TCP Reliable Stream and Flow Control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AB0E2092-0944-425D-A45A-5D18C3155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5413" y="92075"/>
            <a:ext cx="5335587" cy="765175"/>
          </a:xfrm>
        </p:spPr>
        <p:txBody>
          <a:bodyPr/>
          <a:lstStyle/>
          <a:p>
            <a:r>
              <a:rPr lang="en-US" altLang="en-US"/>
              <a:t>TCP Sequence #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B4CB613-6BFB-46BE-8489-87F53B535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163638"/>
            <a:ext cx="6097588" cy="2163762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The segment contains a sequence number that corresponds to the number of the first byte in the string that is being transmitted</a:t>
            </a:r>
            <a:endParaRPr lang="en-US" altLang="en-US" sz="1800"/>
          </a:p>
          <a:p>
            <a:pPr lvl="1">
              <a:spcBef>
                <a:spcPts val="900"/>
              </a:spcBef>
              <a:buClrTx/>
              <a:buSzTx/>
              <a:buFontTx/>
              <a:buChar char="•"/>
            </a:pPr>
            <a:r>
              <a:rPr lang="en-US" altLang="en-US" sz="1800"/>
              <a:t>Significantly differs from ARQs</a:t>
            </a:r>
          </a:p>
        </p:txBody>
      </p:sp>
      <p:grpSp>
        <p:nvGrpSpPr>
          <p:cNvPr id="28675" name="Group 12">
            <a:extLst>
              <a:ext uri="{FF2B5EF4-FFF2-40B4-BE49-F238E27FC236}">
                <a16:creationId xmlns:a16="http://schemas.microsoft.com/office/drawing/2014/main" id="{4489509A-2A3B-4F7F-8330-2BCB2892EA8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A017BA2-4E7E-4DF0-8324-D5CC98902515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AE6B3-EC4C-4B2E-BB4C-3EAB001AF258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DD4C55B-60E4-47AD-8BE3-7467A3E35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Flow Control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B4A068F-37AD-49BC-9159-6B462E204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966788"/>
            <a:ext cx="8056562" cy="1406525"/>
          </a:xfrm>
        </p:spPr>
        <p:txBody>
          <a:bodyPr/>
          <a:lstStyle/>
          <a:p>
            <a:r>
              <a:rPr lang="en-US" altLang="en-US" sz="1700"/>
              <a:t>TCP receiver controls rate at which sender transmits to prevent buffer overflow</a:t>
            </a:r>
          </a:p>
          <a:p>
            <a:r>
              <a:rPr lang="en-US" altLang="en-US" sz="1700"/>
              <a:t>TCP receiver advertises a window size specifying number of bytes that can be accommodated by receiver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/>
              <a:t>                   W</a:t>
            </a:r>
            <a:r>
              <a:rPr lang="en-US" altLang="en-US" sz="1700" baseline="-25000"/>
              <a:t>A</a:t>
            </a:r>
            <a:r>
              <a:rPr lang="en-US" altLang="en-US" sz="1700"/>
              <a:t> = W</a:t>
            </a:r>
            <a:r>
              <a:rPr lang="en-US" altLang="en-US" sz="1700" baseline="-25000"/>
              <a:t>R</a:t>
            </a:r>
            <a:r>
              <a:rPr lang="en-US" altLang="en-US" sz="1700"/>
              <a:t> – (R</a:t>
            </a:r>
            <a:r>
              <a:rPr lang="en-US" altLang="en-US" sz="1700" baseline="-25000"/>
              <a:t>new – </a:t>
            </a:r>
            <a:r>
              <a:rPr lang="en-US" altLang="en-US" sz="1700"/>
              <a:t>R</a:t>
            </a:r>
            <a:r>
              <a:rPr lang="en-US" altLang="en-US" sz="1700" baseline="-25000"/>
              <a:t>last</a:t>
            </a:r>
            <a:r>
              <a:rPr lang="en-US" altLang="en-US" sz="1700"/>
              <a:t>)</a:t>
            </a:r>
          </a:p>
          <a:p>
            <a:r>
              <a:rPr lang="en-US" altLang="en-US" sz="1700"/>
              <a:t>TCP sender obliged to keep # outstanding bytes below W</a:t>
            </a:r>
            <a:r>
              <a:rPr lang="en-US" altLang="en-US" sz="1700" baseline="-25000"/>
              <a:t>A</a:t>
            </a:r>
            <a:endParaRPr lang="en-US" altLang="en-US" sz="17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                 (S</a:t>
            </a:r>
            <a:r>
              <a:rPr lang="en-US" altLang="en-US" sz="1600" baseline="-25000"/>
              <a:t>recent </a:t>
            </a:r>
            <a:r>
              <a:rPr lang="en-US" altLang="en-US" sz="1600"/>
              <a:t>- </a:t>
            </a:r>
            <a:r>
              <a:rPr lang="en-US" altLang="en-US" sz="1600" baseline="-25000"/>
              <a:t> </a:t>
            </a:r>
            <a:r>
              <a:rPr lang="en-US" altLang="en-US" sz="1600"/>
              <a:t>S</a:t>
            </a:r>
            <a:r>
              <a:rPr lang="en-US" altLang="en-US" sz="1600" baseline="-25000"/>
              <a:t>last</a:t>
            </a:r>
            <a:r>
              <a:rPr lang="en-US" altLang="en-US" sz="1600"/>
              <a:t>)  </a:t>
            </a:r>
            <a:r>
              <a:rPr lang="en-US" altLang="en-US" sz="1600">
                <a:cs typeface="Arial" panose="020B0604020202020204" pitchFamily="34" charset="0"/>
              </a:rPr>
              <a:t>≤</a:t>
            </a:r>
            <a:r>
              <a:rPr lang="en-US" altLang="en-US" sz="1600"/>
              <a:t> W</a:t>
            </a:r>
            <a:r>
              <a:rPr lang="en-US" altLang="en-US" sz="1600" baseline="-25000"/>
              <a:t>A</a:t>
            </a:r>
            <a:r>
              <a:rPr lang="en-US" altLang="en-US" sz="160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874514" name="Rectangle 18">
            <a:extLst>
              <a:ext uri="{FF2B5EF4-FFF2-40B4-BE49-F238E27FC236}">
                <a16:creationId xmlns:a16="http://schemas.microsoft.com/office/drawing/2014/main" id="{7EFC5DE6-4AEB-4AB3-9272-AC9915CB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3749675"/>
            <a:ext cx="474345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9700" name="Group 73">
            <a:extLst>
              <a:ext uri="{FF2B5EF4-FFF2-40B4-BE49-F238E27FC236}">
                <a16:creationId xmlns:a16="http://schemas.microsoft.com/office/drawing/2014/main" id="{3166BC33-1D19-448F-8F1D-B83E59A6B9D6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2903538"/>
            <a:ext cx="2828925" cy="1485900"/>
            <a:chOff x="3414" y="2755"/>
            <a:chExt cx="2375" cy="1248"/>
          </a:xfrm>
        </p:grpSpPr>
        <p:sp>
          <p:nvSpPr>
            <p:cNvPr id="874540" name="Rectangle 44">
              <a:extLst>
                <a:ext uri="{FF2B5EF4-FFF2-40B4-BE49-F238E27FC236}">
                  <a16:creationId xmlns:a16="http://schemas.microsoft.com/office/drawing/2014/main" id="{0B25358D-2CAA-4CE0-8539-B4EBA529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755"/>
              <a:ext cx="1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Receive Window</a:t>
              </a:r>
            </a:p>
          </p:txBody>
        </p:sp>
        <p:sp>
          <p:nvSpPr>
            <p:cNvPr id="874541" name="Line 45">
              <a:extLst>
                <a:ext uri="{FF2B5EF4-FFF2-40B4-BE49-F238E27FC236}">
                  <a16:creationId xmlns:a16="http://schemas.microsoft.com/office/drawing/2014/main" id="{1F565B3E-9868-48F1-BAC8-A3031FA9C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3534"/>
              <a:ext cx="2160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42" name="Line 46">
              <a:extLst>
                <a:ext uri="{FF2B5EF4-FFF2-40B4-BE49-F238E27FC236}">
                  <a16:creationId xmlns:a16="http://schemas.microsoft.com/office/drawing/2014/main" id="{5E9EE045-E144-49B2-86F7-AEBA93C8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43" name="Line 47">
              <a:extLst>
                <a:ext uri="{FF2B5EF4-FFF2-40B4-BE49-F238E27FC236}">
                  <a16:creationId xmlns:a16="http://schemas.microsoft.com/office/drawing/2014/main" id="{84BAB8A8-FF38-484F-8909-19AF646B5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44" name="Line 48">
              <a:extLst>
                <a:ext uri="{FF2B5EF4-FFF2-40B4-BE49-F238E27FC236}">
                  <a16:creationId xmlns:a16="http://schemas.microsoft.com/office/drawing/2014/main" id="{1140426C-5FAD-4BE1-A5CB-D3EAD3FB9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2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45" name="Line 49">
              <a:extLst>
                <a:ext uri="{FF2B5EF4-FFF2-40B4-BE49-F238E27FC236}">
                  <a16:creationId xmlns:a16="http://schemas.microsoft.com/office/drawing/2014/main" id="{122CA48F-8484-4ABD-AFDD-7FFDEA2B6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46" name="Line 50">
              <a:extLst>
                <a:ext uri="{FF2B5EF4-FFF2-40B4-BE49-F238E27FC236}">
                  <a16:creationId xmlns:a16="http://schemas.microsoft.com/office/drawing/2014/main" id="{D434272D-8DAD-41B9-86DE-9919210C8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50" name="Rectangle 54">
              <a:extLst>
                <a:ext uri="{FF2B5EF4-FFF2-40B4-BE49-F238E27FC236}">
                  <a16:creationId xmlns:a16="http://schemas.microsoft.com/office/drawing/2014/main" id="{BDCE387D-E402-407E-8927-1A0ADA0B5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3742"/>
              <a:ext cx="3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R</a:t>
              </a:r>
              <a:r>
                <a:rPr lang="en-US" altLang="x-none" sz="1350" baseline="-25000">
                  <a:latin typeface="Arial" charset="0"/>
                </a:rPr>
                <a:t>last</a:t>
              </a:r>
            </a:p>
          </p:txBody>
        </p:sp>
        <p:sp>
          <p:nvSpPr>
            <p:cNvPr id="874551" name="Line 55">
              <a:extLst>
                <a:ext uri="{FF2B5EF4-FFF2-40B4-BE49-F238E27FC236}">
                  <a16:creationId xmlns:a16="http://schemas.microsoft.com/office/drawing/2014/main" id="{BB97448B-96A5-4573-A224-1F1D2D2BB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3486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52" name="Line 56">
              <a:extLst>
                <a:ext uri="{FF2B5EF4-FFF2-40B4-BE49-F238E27FC236}">
                  <a16:creationId xmlns:a16="http://schemas.microsoft.com/office/drawing/2014/main" id="{2F75FBC8-87AC-49EF-AEF7-431444C9B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3486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54" name="Rectangle 58">
              <a:extLst>
                <a:ext uri="{FF2B5EF4-FFF2-40B4-BE49-F238E27FC236}">
                  <a16:creationId xmlns:a16="http://schemas.microsoft.com/office/drawing/2014/main" id="{BE94D15E-6BD3-48E9-8C6D-EFE103D9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3772"/>
              <a:ext cx="10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R</a:t>
              </a:r>
              <a:r>
                <a:rPr lang="en-US" altLang="x-none" sz="1350" baseline="-25000">
                  <a:latin typeface="Arial" charset="0"/>
                </a:rPr>
                <a:t>last </a:t>
              </a:r>
              <a:r>
                <a:rPr lang="en-US" altLang="x-none" sz="1350">
                  <a:latin typeface="Arial" charset="0"/>
                </a:rPr>
                <a:t>+ W</a:t>
              </a:r>
              <a:r>
                <a:rPr lang="en-US" altLang="x-none" sz="1350" baseline="-25000">
                  <a:latin typeface="Arial" charset="0"/>
                </a:rPr>
                <a:t>R </a:t>
              </a:r>
              <a:r>
                <a:rPr lang="en-US" altLang="x-none" sz="1350">
                  <a:latin typeface="Arial" charset="0"/>
                </a:rPr>
                <a:t>– 1 </a:t>
              </a:r>
            </a:p>
          </p:txBody>
        </p:sp>
        <p:sp>
          <p:nvSpPr>
            <p:cNvPr id="874555" name="Line 59">
              <a:extLst>
                <a:ext uri="{FF2B5EF4-FFF2-40B4-BE49-F238E27FC236}">
                  <a16:creationId xmlns:a16="http://schemas.microsoft.com/office/drawing/2014/main" id="{14B11F55-55DC-4A1D-8F13-35FAD9221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49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56" name="Line 60">
              <a:extLst>
                <a:ext uri="{FF2B5EF4-FFF2-40B4-BE49-F238E27FC236}">
                  <a16:creationId xmlns:a16="http://schemas.microsoft.com/office/drawing/2014/main" id="{739D4CC7-CB49-49CC-9699-08A84898A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559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57" name="Rectangle 61">
              <a:extLst>
                <a:ext uri="{FF2B5EF4-FFF2-40B4-BE49-F238E27FC236}">
                  <a16:creationId xmlns:a16="http://schemas.microsoft.com/office/drawing/2014/main" id="{8281C1E7-A9C5-4FA5-AD7C-714BB0A9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3731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R</a:t>
              </a:r>
              <a:r>
                <a:rPr lang="en-US" altLang="x-none" sz="1350" baseline="-25000">
                  <a:latin typeface="Arial" charset="0"/>
                </a:rPr>
                <a:t>new</a:t>
              </a:r>
            </a:p>
          </p:txBody>
        </p:sp>
        <p:sp>
          <p:nvSpPr>
            <p:cNvPr id="874559" name="Line 63">
              <a:extLst>
                <a:ext uri="{FF2B5EF4-FFF2-40B4-BE49-F238E27FC236}">
                  <a16:creationId xmlns:a16="http://schemas.microsoft.com/office/drawing/2014/main" id="{83F93E15-36AB-40DE-A3EB-EF2DCD7A5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355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0" name="Line 64">
              <a:extLst>
                <a:ext uri="{FF2B5EF4-FFF2-40B4-BE49-F238E27FC236}">
                  <a16:creationId xmlns:a16="http://schemas.microsoft.com/office/drawing/2014/main" id="{54523B61-EFD7-406F-B37D-FBF1FE1BA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3" y="356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1" name="Rectangle 65">
              <a:extLst>
                <a:ext uri="{FF2B5EF4-FFF2-40B4-BE49-F238E27FC236}">
                  <a16:creationId xmlns:a16="http://schemas.microsoft.com/office/drawing/2014/main" id="{33341E8A-9377-42E7-A8F4-FBF44E4B3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438"/>
              <a:ext cx="786" cy="10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2" name="Rectangle 66">
              <a:extLst>
                <a:ext uri="{FF2B5EF4-FFF2-40B4-BE49-F238E27FC236}">
                  <a16:creationId xmlns:a16="http://schemas.microsoft.com/office/drawing/2014/main" id="{A0450157-EAA6-4AE3-985C-2C6CD4A7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38"/>
              <a:ext cx="1092" cy="104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3" name="Text Box 67">
              <a:extLst>
                <a:ext uri="{FF2B5EF4-FFF2-40B4-BE49-F238E27FC236}">
                  <a16:creationId xmlns:a16="http://schemas.microsoft.com/office/drawing/2014/main" id="{62C82CAA-7E79-4E92-87D4-0E7475142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3139"/>
              <a:ext cx="41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8000"/>
                  </a:solidFill>
                  <a:latin typeface="Arial" charset="0"/>
                </a:rPr>
                <a:t>W</a:t>
              </a:r>
              <a:r>
                <a:rPr lang="en-US" altLang="x-none" baseline="-25000">
                  <a:solidFill>
                    <a:srgbClr val="008000"/>
                  </a:solidFill>
                  <a:latin typeface="Arial" charset="0"/>
                </a:rPr>
                <a:t>A</a:t>
              </a:r>
              <a:endParaRPr lang="en-US" altLang="x-none">
                <a:solidFill>
                  <a:srgbClr val="008000"/>
                </a:solidFill>
                <a:latin typeface="Arial" charset="0"/>
              </a:endParaRPr>
            </a:p>
          </p:txBody>
        </p:sp>
        <p:sp>
          <p:nvSpPr>
            <p:cNvPr id="874564" name="Line 68">
              <a:extLst>
                <a:ext uri="{FF2B5EF4-FFF2-40B4-BE49-F238E27FC236}">
                  <a16:creationId xmlns:a16="http://schemas.microsoft.com/office/drawing/2014/main" id="{09F1021C-6679-4C36-BEC4-B67ECCDD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5" name="Line 69">
              <a:extLst>
                <a:ext uri="{FF2B5EF4-FFF2-40B4-BE49-F238E27FC236}">
                  <a16:creationId xmlns:a16="http://schemas.microsoft.com/office/drawing/2014/main" id="{4F55A3F4-1EE4-46F6-BC62-5C5630304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4" y="348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6" name="Line 70">
              <a:extLst>
                <a:ext uri="{FF2B5EF4-FFF2-40B4-BE49-F238E27FC236}">
                  <a16:creationId xmlns:a16="http://schemas.microsoft.com/office/drawing/2014/main" id="{7FDBCFED-E605-48E1-801A-0448C1EA2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3484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9701" name="Group 74">
            <a:extLst>
              <a:ext uri="{FF2B5EF4-FFF2-40B4-BE49-F238E27FC236}">
                <a16:creationId xmlns:a16="http://schemas.microsoft.com/office/drawing/2014/main" id="{112C0F9A-A2ED-4679-A830-C240F6893C4F}"/>
              </a:ext>
            </a:extLst>
          </p:cNvPr>
          <p:cNvGrpSpPr>
            <a:grpSpLocks/>
          </p:cNvGrpSpPr>
          <p:nvPr/>
        </p:nvGrpSpPr>
        <p:grpSpPr bwMode="auto">
          <a:xfrm>
            <a:off x="1654175" y="2903538"/>
            <a:ext cx="3128963" cy="1571625"/>
            <a:chOff x="335" y="2730"/>
            <a:chExt cx="2628" cy="1320"/>
          </a:xfrm>
        </p:grpSpPr>
        <p:sp>
          <p:nvSpPr>
            <p:cNvPr id="874515" name="Line 19">
              <a:extLst>
                <a:ext uri="{FF2B5EF4-FFF2-40B4-BE49-F238E27FC236}">
                  <a16:creationId xmlns:a16="http://schemas.microsoft.com/office/drawing/2014/main" id="{09DC53A3-194A-4E6E-9163-DA5472719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61"/>
              <a:ext cx="2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16" name="Line 20">
              <a:extLst>
                <a:ext uri="{FF2B5EF4-FFF2-40B4-BE49-F238E27FC236}">
                  <a16:creationId xmlns:a16="http://schemas.microsoft.com/office/drawing/2014/main" id="{21DF1BFF-F7F7-4016-988E-8CC8BB348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" y="3501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17" name="Line 21">
              <a:extLst>
                <a:ext uri="{FF2B5EF4-FFF2-40B4-BE49-F238E27FC236}">
                  <a16:creationId xmlns:a16="http://schemas.microsoft.com/office/drawing/2014/main" id="{3BE27D89-8AF1-4888-A952-B687E681C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3501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18" name="Line 22">
              <a:extLst>
                <a:ext uri="{FF2B5EF4-FFF2-40B4-BE49-F238E27FC236}">
                  <a16:creationId xmlns:a16="http://schemas.microsoft.com/office/drawing/2014/main" id="{F497CBC3-4AD9-4CEF-BABD-BF815B787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401"/>
              <a:ext cx="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19" name="Line 23">
              <a:extLst>
                <a:ext uri="{FF2B5EF4-FFF2-40B4-BE49-F238E27FC236}">
                  <a16:creationId xmlns:a16="http://schemas.microsoft.com/office/drawing/2014/main" id="{3C38A814-C8C1-4295-AD42-6060BFA1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493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0" name="Line 24">
              <a:extLst>
                <a:ext uri="{FF2B5EF4-FFF2-40B4-BE49-F238E27FC236}">
                  <a16:creationId xmlns:a16="http://schemas.microsoft.com/office/drawing/2014/main" id="{F6AF108B-0E97-4AA3-BBF5-1CFD81CD1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3493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1" name="Line 25">
              <a:extLst>
                <a:ext uri="{FF2B5EF4-FFF2-40B4-BE49-F238E27FC236}">
                  <a16:creationId xmlns:a16="http://schemas.microsoft.com/office/drawing/2014/main" id="{46099E09-B17D-4F9C-8343-16D7AC7A4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3493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2" name="Line 26">
              <a:extLst>
                <a:ext uri="{FF2B5EF4-FFF2-40B4-BE49-F238E27FC236}">
                  <a16:creationId xmlns:a16="http://schemas.microsoft.com/office/drawing/2014/main" id="{B1AC2C0E-DBE1-487B-958E-FF742EF55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494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3" name="Line 27">
              <a:extLst>
                <a:ext uri="{FF2B5EF4-FFF2-40B4-BE49-F238E27FC236}">
                  <a16:creationId xmlns:a16="http://schemas.microsoft.com/office/drawing/2014/main" id="{E436735E-3608-4D67-A842-50A943B6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3589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4" name="Rectangle 28">
              <a:extLst>
                <a:ext uri="{FF2B5EF4-FFF2-40B4-BE49-F238E27FC236}">
                  <a16:creationId xmlns:a16="http://schemas.microsoft.com/office/drawing/2014/main" id="{5DB0FEB5-B1C2-410C-B030-A9F32ED0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381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S</a:t>
              </a:r>
              <a:r>
                <a:rPr lang="en-US" altLang="x-none" sz="1350" baseline="-25000">
                  <a:latin typeface="Arial" charset="0"/>
                </a:rPr>
                <a:t>last</a:t>
              </a:r>
            </a:p>
          </p:txBody>
        </p:sp>
        <p:sp>
          <p:nvSpPr>
            <p:cNvPr id="874525" name="Line 29">
              <a:extLst>
                <a:ext uri="{FF2B5EF4-FFF2-40B4-BE49-F238E27FC236}">
                  <a16:creationId xmlns:a16="http://schemas.microsoft.com/office/drawing/2014/main" id="{B9BC1D1E-0F67-4031-9D03-8FC1EFFA6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3599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26" name="Rectangle 30">
              <a:extLst>
                <a:ext uri="{FF2B5EF4-FFF2-40B4-BE49-F238E27FC236}">
                  <a16:creationId xmlns:a16="http://schemas.microsoft.com/office/drawing/2014/main" id="{32F49AC7-6B26-466D-98CB-5D74B923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813"/>
              <a:ext cx="96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S</a:t>
              </a:r>
              <a:r>
                <a:rPr lang="en-US" altLang="x-none" sz="1350" baseline="-25000">
                  <a:latin typeface="Arial" charset="0"/>
                </a:rPr>
                <a:t>last </a:t>
              </a:r>
              <a:r>
                <a:rPr lang="en-US" altLang="x-none" sz="1350">
                  <a:latin typeface="Arial" charset="0"/>
                </a:rPr>
                <a:t>+ W</a:t>
              </a:r>
              <a:r>
                <a:rPr lang="en-US" altLang="x-none" sz="1350" baseline="-25000">
                  <a:latin typeface="Arial" charset="0"/>
                </a:rPr>
                <a:t>s </a:t>
              </a:r>
              <a:r>
                <a:rPr lang="en-US" altLang="x-none" sz="1350">
                  <a:latin typeface="Arial" charset="0"/>
                </a:rPr>
                <a:t>– 1 </a:t>
              </a:r>
            </a:p>
          </p:txBody>
        </p:sp>
        <p:sp>
          <p:nvSpPr>
            <p:cNvPr id="874527" name="Rectangle 31">
              <a:extLst>
                <a:ext uri="{FF2B5EF4-FFF2-40B4-BE49-F238E27FC236}">
                  <a16:creationId xmlns:a16="http://schemas.microsoft.com/office/drawing/2014/main" id="{E33C7256-D86E-4E87-A0E7-33FE8C6E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3337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...</a:t>
              </a:r>
            </a:p>
          </p:txBody>
        </p:sp>
        <p:sp>
          <p:nvSpPr>
            <p:cNvPr id="874528" name="Rectangle 32">
              <a:extLst>
                <a:ext uri="{FF2B5EF4-FFF2-40B4-BE49-F238E27FC236}">
                  <a16:creationId xmlns:a16="http://schemas.microsoft.com/office/drawing/2014/main" id="{D83349A3-A230-4421-B583-912F0073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30"/>
              <a:ext cx="1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 dirty="0">
                  <a:latin typeface="Arial" charset="0"/>
                </a:rPr>
                <a:t>Send Window</a:t>
              </a:r>
            </a:p>
          </p:txBody>
        </p:sp>
        <p:sp>
          <p:nvSpPr>
            <p:cNvPr id="874530" name="Line 34">
              <a:extLst>
                <a:ext uri="{FF2B5EF4-FFF2-40B4-BE49-F238E27FC236}">
                  <a16:creationId xmlns:a16="http://schemas.microsoft.com/office/drawing/2014/main" id="{0DDCCB8F-3968-495E-8DBB-E4D555C61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35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31" name="Rectangle 35">
              <a:extLst>
                <a:ext uri="{FF2B5EF4-FFF2-40B4-BE49-F238E27FC236}">
                  <a16:creationId xmlns:a16="http://schemas.microsoft.com/office/drawing/2014/main" id="{E1173B11-2B6F-49FB-BB1A-89397C0BA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81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S</a:t>
              </a:r>
              <a:r>
                <a:rPr lang="en-US" altLang="x-none" sz="1350" baseline="-25000">
                  <a:latin typeface="Arial" charset="0"/>
                </a:rPr>
                <a:t>recent</a:t>
              </a:r>
            </a:p>
          </p:txBody>
        </p:sp>
        <p:sp>
          <p:nvSpPr>
            <p:cNvPr id="874533" name="Line 37">
              <a:extLst>
                <a:ext uri="{FF2B5EF4-FFF2-40B4-BE49-F238E27FC236}">
                  <a16:creationId xmlns:a16="http://schemas.microsoft.com/office/drawing/2014/main" id="{EE209E80-06D4-427B-9AAF-38336609B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" y="3621"/>
              <a:ext cx="707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34" name="Rectangle 38">
              <a:extLst>
                <a:ext uri="{FF2B5EF4-FFF2-40B4-BE49-F238E27FC236}">
                  <a16:creationId xmlns:a16="http://schemas.microsoft.com/office/drawing/2014/main" id="{866DBBB6-E507-4C41-BE3A-29D6B9215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3353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...</a:t>
              </a:r>
            </a:p>
          </p:txBody>
        </p:sp>
        <p:sp>
          <p:nvSpPr>
            <p:cNvPr id="874535" name="Line 39">
              <a:extLst>
                <a:ext uri="{FF2B5EF4-FFF2-40B4-BE49-F238E27FC236}">
                  <a16:creationId xmlns:a16="http://schemas.microsoft.com/office/drawing/2014/main" id="{D41A3CAB-086C-49E6-B46E-7805D287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3505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36" name="Line 40">
              <a:extLst>
                <a:ext uri="{FF2B5EF4-FFF2-40B4-BE49-F238E27FC236}">
                  <a16:creationId xmlns:a16="http://schemas.microsoft.com/office/drawing/2014/main" id="{6C825C46-684C-4359-86F9-A7F3DBDC8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3237"/>
              <a:ext cx="7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37" name="Line 41">
              <a:extLst>
                <a:ext uri="{FF2B5EF4-FFF2-40B4-BE49-F238E27FC236}">
                  <a16:creationId xmlns:a16="http://schemas.microsoft.com/office/drawing/2014/main" id="{69141026-CE5C-451C-A0AA-00E4AB7F1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3494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38" name="Rectangle 42">
              <a:extLst>
                <a:ext uri="{FF2B5EF4-FFF2-40B4-BE49-F238E27FC236}">
                  <a16:creationId xmlns:a16="http://schemas.microsoft.com/office/drawing/2014/main" id="{E77A486A-4B1F-46AE-82D9-CA895AAD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3361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...</a:t>
              </a:r>
            </a:p>
          </p:txBody>
        </p:sp>
        <p:sp>
          <p:nvSpPr>
            <p:cNvPr id="874539" name="Rectangle 43">
              <a:extLst>
                <a:ext uri="{FF2B5EF4-FFF2-40B4-BE49-F238E27FC236}">
                  <a16:creationId xmlns:a16="http://schemas.microsoft.com/office/drawing/2014/main" id="{917B90A8-CB84-458A-B875-7839DA35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3021"/>
              <a:ext cx="8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S</a:t>
              </a:r>
              <a:r>
                <a:rPr lang="en-US" altLang="x-none" sz="1350" baseline="-25000">
                  <a:latin typeface="Arial" charset="0"/>
                </a:rPr>
                <a:t>last </a:t>
              </a:r>
              <a:r>
                <a:rPr lang="en-US" altLang="x-none" sz="1350">
                  <a:latin typeface="Arial" charset="0"/>
                </a:rPr>
                <a:t>+ </a:t>
              </a:r>
              <a:r>
                <a:rPr lang="en-US" altLang="x-none" sz="1350">
                  <a:solidFill>
                    <a:srgbClr val="008000"/>
                  </a:solidFill>
                  <a:latin typeface="Arial" charset="0"/>
                </a:rPr>
                <a:t>W</a:t>
              </a:r>
              <a:r>
                <a:rPr lang="en-US" altLang="x-none" sz="1350" baseline="-25000">
                  <a:solidFill>
                    <a:srgbClr val="008000"/>
                  </a:solidFill>
                  <a:latin typeface="Arial" charset="0"/>
                </a:rPr>
                <a:t>A</a:t>
              </a:r>
              <a:r>
                <a:rPr lang="en-US" altLang="x-none" sz="1350">
                  <a:latin typeface="Arial" charset="0"/>
                </a:rPr>
                <a:t>-1</a:t>
              </a:r>
            </a:p>
          </p:txBody>
        </p:sp>
        <p:sp>
          <p:nvSpPr>
            <p:cNvPr id="874567" name="Rectangle 71">
              <a:extLst>
                <a:ext uri="{FF2B5EF4-FFF2-40B4-BE49-F238E27FC236}">
                  <a16:creationId xmlns:a16="http://schemas.microsoft.com/office/drawing/2014/main" id="{F1812AE3-F4F1-4067-AE0F-6EEF4B31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349"/>
              <a:ext cx="1052" cy="89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74568" name="Line 72">
              <a:extLst>
                <a:ext uri="{FF2B5EF4-FFF2-40B4-BE49-F238E27FC236}">
                  <a16:creationId xmlns:a16="http://schemas.microsoft.com/office/drawing/2014/main" id="{7DC12ABE-6B63-4ECC-8CFD-A37D1F63B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2" y="3401"/>
              <a:ext cx="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E554782-B84E-4ABE-9AFD-B7F698EC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Retransmission Timeout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8E09E95C-4E86-46B6-82FC-948DD62E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7415213" cy="2733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TCP retransmits a segment after timeout period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Timeout too short:  excessive number of retransmissions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Timeout too long:  recovery too slow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Timeout depends on RTT:  time from when segment is sent to when ACK is received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sz="2000"/>
              <a:t>Round trip time (RTT) in Internet is highly variable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Routes vary and can change in mid-connection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Traffic fluctuates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E0A39EE-CCD8-47A3-8C28-A0D0BF9AC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Adaptive RTT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3E038B00-8778-4DD8-A4AC-FF68B100F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7415213" cy="1839913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dirty="0"/>
              <a:t>TCP uses adaptive estimation of RTT</a:t>
            </a:r>
          </a:p>
          <a:p>
            <a:pPr lvl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Measure RTT each time ACK received:  </a:t>
            </a:r>
            <a:r>
              <a:rPr lang="en-US" altLang="x-none" sz="1800" dirty="0" err="1">
                <a:latin typeface="Symbol" charset="2"/>
              </a:rPr>
              <a:t>t</a:t>
            </a:r>
            <a:r>
              <a:rPr lang="en-US" altLang="x-none" sz="1800" baseline="-25000" dirty="0" err="1"/>
              <a:t>n</a:t>
            </a:r>
            <a:r>
              <a:rPr lang="en-US" altLang="x-none" sz="1800" dirty="0"/>
              <a:t> </a:t>
            </a:r>
          </a:p>
          <a:p>
            <a:pPr lvl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200" dirty="0"/>
          </a:p>
          <a:p>
            <a:pPr lvl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650" dirty="0"/>
              <a:t>			</a:t>
            </a:r>
            <a:r>
              <a:rPr lang="en-US" altLang="x-none" sz="1650" i="1" dirty="0" err="1"/>
              <a:t>t</a:t>
            </a:r>
            <a:r>
              <a:rPr lang="en-US" altLang="x-none" sz="1650" i="1" baseline="-25000" dirty="0" err="1"/>
              <a:t>RTT</a:t>
            </a:r>
            <a:r>
              <a:rPr lang="en-US" altLang="x-none" sz="1650" dirty="0"/>
              <a:t>(new) = </a:t>
            </a:r>
            <a:r>
              <a:rPr lang="en-US" altLang="x-none" sz="1650" dirty="0">
                <a:latin typeface="Symbol" charset="2"/>
              </a:rPr>
              <a:t>a </a:t>
            </a:r>
            <a:r>
              <a:rPr lang="en-US" altLang="x-none" sz="1650" i="1" dirty="0" err="1"/>
              <a:t>t</a:t>
            </a:r>
            <a:r>
              <a:rPr lang="en-US" altLang="x-none" sz="1650" i="1" baseline="-25000" dirty="0" err="1"/>
              <a:t>RTT</a:t>
            </a:r>
            <a:r>
              <a:rPr lang="en-US" altLang="x-none" sz="1650" dirty="0"/>
              <a:t>(old) + (1 – </a:t>
            </a:r>
            <a:r>
              <a:rPr lang="en-US" altLang="x-none" sz="1650" dirty="0">
                <a:latin typeface="Symbol" charset="2"/>
              </a:rPr>
              <a:t>a</a:t>
            </a:r>
            <a:r>
              <a:rPr lang="en-US" altLang="x-none" sz="1650" dirty="0"/>
              <a:t>) </a:t>
            </a:r>
            <a:r>
              <a:rPr lang="en-US" altLang="x-none" sz="1650" dirty="0" err="1">
                <a:latin typeface="Symbol" charset="2"/>
              </a:rPr>
              <a:t>t</a:t>
            </a:r>
            <a:r>
              <a:rPr lang="en-US" altLang="x-none" sz="1650" baseline="-25000" dirty="0" err="1"/>
              <a:t>n</a:t>
            </a:r>
            <a:endParaRPr lang="en-US" altLang="x-none" sz="1650" dirty="0">
              <a:latin typeface="Symbol" charset="2"/>
            </a:endParaRPr>
          </a:p>
          <a:p>
            <a:pPr lvl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650" dirty="0"/>
          </a:p>
          <a:p>
            <a:pPr lvl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800" dirty="0">
                <a:latin typeface="Symbol" charset="2"/>
              </a:rPr>
              <a:t>a = 7/8 </a:t>
            </a:r>
            <a:r>
              <a:rPr lang="en-US" altLang="x-none" sz="1800" dirty="0"/>
              <a:t>typical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>
            <a:extLst>
              <a:ext uri="{FF2B5EF4-FFF2-40B4-BE49-F238E27FC236}">
                <a16:creationId xmlns:a16="http://schemas.microsoft.com/office/drawing/2014/main" id="{08EB01EB-8E47-4665-B25F-4E8EE34CA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RTT Variability </a:t>
            </a:r>
          </a:p>
        </p:txBody>
      </p:sp>
      <p:sp>
        <p:nvSpPr>
          <p:cNvPr id="890885" name="Rectangle 5">
            <a:extLst>
              <a:ext uri="{FF2B5EF4-FFF2-40B4-BE49-F238E27FC236}">
                <a16:creationId xmlns:a16="http://schemas.microsoft.com/office/drawing/2014/main" id="{5584D5E7-D36A-4B6F-974F-93D1E6949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042988"/>
            <a:ext cx="7081838" cy="313213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x-none" sz="1800" dirty="0"/>
              <a:t>Estimate variance </a:t>
            </a:r>
            <a:r>
              <a:rPr lang="en-US" altLang="x-none" sz="1800" dirty="0">
                <a:latin typeface="Symbol" charset="2"/>
              </a:rPr>
              <a:t>s</a:t>
            </a:r>
            <a:r>
              <a:rPr lang="en-US" altLang="x-none" sz="1800" baseline="30000" dirty="0"/>
              <a:t>2</a:t>
            </a:r>
            <a:r>
              <a:rPr lang="en-US" altLang="x-none" sz="1800" dirty="0"/>
              <a:t> of RTT variation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800" dirty="0"/>
              <a:t>Estimate for timeout: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x-none" sz="1800" dirty="0"/>
              <a:t>			</a:t>
            </a:r>
            <a:r>
              <a:rPr lang="en-US" altLang="x-none" sz="1800" i="1" dirty="0"/>
              <a:t>t</a:t>
            </a:r>
            <a:r>
              <a:rPr lang="en-US" altLang="x-none" sz="1800" i="1" baseline="-25000" dirty="0"/>
              <a:t>out</a:t>
            </a:r>
            <a:r>
              <a:rPr lang="en-US" altLang="x-none" sz="1800" i="1" dirty="0"/>
              <a:t> = </a:t>
            </a:r>
            <a:r>
              <a:rPr lang="en-US" altLang="x-none" sz="1800" i="1" dirty="0" err="1"/>
              <a:t>t</a:t>
            </a:r>
            <a:r>
              <a:rPr lang="en-US" altLang="x-none" sz="1800" i="1" baseline="-25000" dirty="0" err="1"/>
              <a:t>RTT</a:t>
            </a:r>
            <a:r>
              <a:rPr lang="en-US" altLang="x-none" sz="1800" i="1" dirty="0"/>
              <a:t> + k </a:t>
            </a:r>
            <a:r>
              <a:rPr lang="en-US" altLang="x-none" sz="1800" i="1" dirty="0" err="1">
                <a:latin typeface="Symbol" charset="2"/>
              </a:rPr>
              <a:t>s</a:t>
            </a:r>
            <a:r>
              <a:rPr lang="en-US" altLang="x-none" sz="1800" i="1" baseline="-25000" dirty="0" err="1"/>
              <a:t>RTT</a:t>
            </a:r>
            <a:endParaRPr lang="en-US" altLang="x-none" sz="1800" i="1" baseline="-25000" dirty="0"/>
          </a:p>
          <a:p>
            <a:pPr>
              <a:buFont typeface="Wingdings" charset="2"/>
              <a:buChar char="l"/>
              <a:defRPr/>
            </a:pPr>
            <a:r>
              <a:rPr lang="en-US" altLang="x-none" sz="1800" dirty="0"/>
              <a:t>If RTT highly variable, timeout increase accordingly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800" dirty="0"/>
              <a:t>If RTT nearly constant, timeout close to RTT estimate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800" dirty="0"/>
              <a:t>In practice, approximate estimation of deviation</a:t>
            </a:r>
          </a:p>
          <a:p>
            <a:pPr lvl="2">
              <a:buFont typeface="Wingdings" charset="2"/>
              <a:buNone/>
              <a:defRPr/>
            </a:pPr>
            <a:r>
              <a:rPr lang="en-US" altLang="x-none" sz="1950" dirty="0">
                <a:latin typeface="Symbol" charset="2"/>
              </a:rPr>
              <a:t>		</a:t>
            </a:r>
            <a:r>
              <a:rPr lang="en-US" altLang="x-none" sz="1650" i="1" dirty="0" err="1"/>
              <a:t>d</a:t>
            </a:r>
            <a:r>
              <a:rPr lang="en-US" altLang="x-none" sz="1650" i="1" baseline="-25000" dirty="0" err="1"/>
              <a:t>RTT</a:t>
            </a:r>
            <a:r>
              <a:rPr lang="en-US" altLang="x-none" sz="1650" i="1" dirty="0"/>
              <a:t>(new)</a:t>
            </a:r>
            <a:r>
              <a:rPr lang="en-US" altLang="x-none" sz="1650" i="1" baseline="-25000" dirty="0"/>
              <a:t> </a:t>
            </a:r>
            <a:r>
              <a:rPr lang="en-US" altLang="x-none" sz="1650" i="1" dirty="0"/>
              <a:t>= </a:t>
            </a:r>
            <a:r>
              <a:rPr lang="en-US" altLang="x-none" sz="1650" i="1" dirty="0">
                <a:latin typeface="Symbol" charset="2"/>
              </a:rPr>
              <a:t>b </a:t>
            </a:r>
            <a:r>
              <a:rPr lang="en-US" altLang="x-none" sz="1650" i="1" dirty="0" err="1"/>
              <a:t>d</a:t>
            </a:r>
            <a:r>
              <a:rPr lang="en-US" altLang="x-none" sz="1650" i="1" baseline="-25000" dirty="0" err="1"/>
              <a:t>RTT</a:t>
            </a:r>
            <a:r>
              <a:rPr lang="en-US" altLang="x-none" sz="1650" i="1" dirty="0"/>
              <a:t>(old) + (</a:t>
            </a:r>
            <a:r>
              <a:rPr lang="en-US" altLang="x-none" sz="1650" dirty="0"/>
              <a:t>1</a:t>
            </a:r>
            <a:r>
              <a:rPr lang="en-US" altLang="x-none" sz="1650" i="1" dirty="0"/>
              <a:t>-</a:t>
            </a:r>
            <a:r>
              <a:rPr lang="en-US" altLang="x-none" sz="1650" i="1" dirty="0">
                <a:latin typeface="Symbol" charset="2"/>
              </a:rPr>
              <a:t>b</a:t>
            </a:r>
            <a:r>
              <a:rPr lang="en-US" altLang="x-none" sz="1650" i="1" dirty="0"/>
              <a:t>) | </a:t>
            </a:r>
            <a:r>
              <a:rPr lang="en-US" altLang="x-none" sz="1650" i="1" dirty="0" err="1">
                <a:latin typeface="Symbol" charset="2"/>
              </a:rPr>
              <a:t>t</a:t>
            </a:r>
            <a:r>
              <a:rPr lang="en-US" altLang="x-none" sz="1650" i="1" baseline="-25000" dirty="0" err="1"/>
              <a:t>n</a:t>
            </a:r>
            <a:r>
              <a:rPr lang="en-US" altLang="x-none" sz="1650" i="1" dirty="0"/>
              <a:t> -  </a:t>
            </a:r>
            <a:r>
              <a:rPr lang="en-US" altLang="x-none" sz="1650" i="1" dirty="0" err="1"/>
              <a:t>t</a:t>
            </a:r>
            <a:r>
              <a:rPr lang="en-US" altLang="x-none" sz="1650" i="1" baseline="-25000" dirty="0" err="1"/>
              <a:t>RTT</a:t>
            </a:r>
            <a:r>
              <a:rPr lang="en-US" altLang="x-none" sz="1650" i="1" baseline="-25000" dirty="0"/>
              <a:t> </a:t>
            </a:r>
            <a:r>
              <a:rPr lang="en-US" altLang="x-none" sz="1650" i="1" dirty="0"/>
              <a:t>|</a:t>
            </a:r>
          </a:p>
          <a:p>
            <a:pPr>
              <a:buFont typeface="Wingdings" charset="2"/>
              <a:buChar char="l"/>
              <a:defRPr/>
            </a:pPr>
            <a:endParaRPr lang="en-US" altLang="x-none" sz="1200" dirty="0"/>
          </a:p>
          <a:p>
            <a:pPr>
              <a:buFont typeface="Wingdings" charset="2"/>
              <a:buNone/>
              <a:defRPr/>
            </a:pPr>
            <a:r>
              <a:rPr lang="en-US" altLang="x-none" sz="1800" dirty="0"/>
              <a:t>			</a:t>
            </a:r>
            <a:r>
              <a:rPr lang="en-US" altLang="x-none" sz="1650" i="1" dirty="0"/>
              <a:t>t</a:t>
            </a:r>
            <a:r>
              <a:rPr lang="en-US" altLang="x-none" sz="1650" i="1" baseline="-25000" dirty="0"/>
              <a:t>out</a:t>
            </a:r>
            <a:r>
              <a:rPr lang="en-US" altLang="x-none" sz="1650" i="1" dirty="0"/>
              <a:t> = </a:t>
            </a:r>
            <a:r>
              <a:rPr lang="en-US" altLang="x-none" sz="1650" i="1" dirty="0" err="1"/>
              <a:t>t</a:t>
            </a:r>
            <a:r>
              <a:rPr lang="en-US" altLang="x-none" sz="1650" i="1" baseline="-25000" dirty="0" err="1"/>
              <a:t>RTT</a:t>
            </a:r>
            <a:r>
              <a:rPr lang="en-US" altLang="x-none" sz="1650" i="1" dirty="0"/>
              <a:t> + </a:t>
            </a:r>
            <a:r>
              <a:rPr lang="en-US" altLang="x-none" sz="1650" dirty="0"/>
              <a:t>4</a:t>
            </a:r>
            <a:r>
              <a:rPr lang="en-US" altLang="x-none" sz="1650" i="1" dirty="0"/>
              <a:t> </a:t>
            </a:r>
            <a:r>
              <a:rPr lang="en-US" altLang="x-none" sz="1650" i="1" dirty="0" err="1"/>
              <a:t>d</a:t>
            </a:r>
            <a:r>
              <a:rPr lang="en-US" altLang="x-none" sz="1650" i="1" baseline="-25000" dirty="0" err="1"/>
              <a:t>RTT</a:t>
            </a:r>
            <a:r>
              <a:rPr lang="en-US" altLang="x-none" sz="1650" i="1" dirty="0"/>
              <a:t> </a:t>
            </a:r>
            <a:endParaRPr lang="en-US" altLang="x-none" sz="1875" i="1" baseline="-25000" dirty="0"/>
          </a:p>
        </p:txBody>
      </p:sp>
      <p:sp>
        <p:nvSpPr>
          <p:cNvPr id="890889" name="Rectangle 9">
            <a:extLst>
              <a:ext uri="{FF2B5EF4-FFF2-40B4-BE49-F238E27FC236}">
                <a16:creationId xmlns:a16="http://schemas.microsoft.com/office/drawing/2014/main" id="{CCDCB1A4-3711-42A2-882F-F6635695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698875"/>
            <a:ext cx="2678112" cy="2968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C72B83DD-F5E1-4D09-A532-C092EFFE2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92075"/>
            <a:ext cx="51990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F0446ED4-CF7D-4169-A2F6-830BC3B8A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0" y="1085850"/>
            <a:ext cx="4870450" cy="3513138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</a:pPr>
            <a:r>
              <a:rPr lang="en-US" altLang="en-US"/>
              <a:t>TCP flow control is based on selective repeat ARQ, yet varies in several key aspects. </a:t>
            </a:r>
          </a:p>
        </p:txBody>
      </p:sp>
      <p:grpSp>
        <p:nvGrpSpPr>
          <p:cNvPr id="33795" name="Group 12">
            <a:extLst>
              <a:ext uri="{FF2B5EF4-FFF2-40B4-BE49-F238E27FC236}">
                <a16:creationId xmlns:a16="http://schemas.microsoft.com/office/drawing/2014/main" id="{45617FE9-0166-41DD-A082-D6DB8DE2578F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D416F76-CDDA-49AF-B5EB-B74C90FBCDE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C19585-408D-49F2-B17A-84AF317873E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A88AABC-F295-4BC6-871A-ACD82D48EF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02.02.02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8434" name="Picture 6">
            <a:extLst>
              <a:ext uri="{FF2B5EF4-FFF2-40B4-BE49-F238E27FC236}">
                <a16:creationId xmlns:a16="http://schemas.microsoft.com/office/drawing/2014/main" id="{ED7336E9-9754-4D5B-9922-F5093E2E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20C76577-FAB9-41CB-80E7-EA4B4D035C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Framing and PPP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DF0F8C1F-39EE-4B8A-B54C-B0DE1C916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3050" y="92075"/>
            <a:ext cx="5187950" cy="765175"/>
          </a:xfrm>
        </p:spPr>
        <p:txBody>
          <a:bodyPr/>
          <a:lstStyle/>
          <a:p>
            <a:pPr eaLnBrk="1" hangingPunct="1"/>
            <a:r>
              <a:rPr lang="en-US" altLang="en-US"/>
              <a:t>Data Link Protocols</a:t>
            </a:r>
          </a:p>
        </p:txBody>
      </p:sp>
      <p:sp>
        <p:nvSpPr>
          <p:cNvPr id="20482" name="Rectangle 33">
            <a:extLst>
              <a:ext uri="{FF2B5EF4-FFF2-40B4-BE49-F238E27FC236}">
                <a16:creationId xmlns:a16="http://schemas.microsoft.com/office/drawing/2014/main" id="{C6938F3F-AB9D-4C6C-909B-51C5E516B2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70213" y="3105150"/>
            <a:ext cx="3028950" cy="1419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500"/>
              <a:t>Directly connected, wire-like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Losses &amp; errors, but no out-of-sequence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Applications:  Direct Links; LANs; Connections across WANs</a:t>
            </a:r>
          </a:p>
        </p:txBody>
      </p:sp>
      <p:sp>
        <p:nvSpPr>
          <p:cNvPr id="20483" name="Rectangle 34">
            <a:extLst>
              <a:ext uri="{FF2B5EF4-FFF2-40B4-BE49-F238E27FC236}">
                <a16:creationId xmlns:a16="http://schemas.microsoft.com/office/drawing/2014/main" id="{B2FF2998-77F2-4474-AC7D-B39FCED33C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1046163"/>
            <a:ext cx="2705100" cy="351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2"/>
                </a:solidFill>
              </a:rPr>
              <a:t>Data Links Services</a:t>
            </a:r>
            <a:endParaRPr lang="en-US" altLang="en-US" sz="1500"/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Framing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Error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Multiplexing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Link Maintenance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Security: Authentication &amp; Encryption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2"/>
                </a:solidFill>
              </a:rPr>
              <a:t>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PPP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HDLC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Ethernet 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IEEE 802.11 (Wi Fi) LAN</a:t>
            </a:r>
          </a:p>
        </p:txBody>
      </p:sp>
      <p:grpSp>
        <p:nvGrpSpPr>
          <p:cNvPr id="20484" name="Group 30">
            <a:extLst>
              <a:ext uri="{FF2B5EF4-FFF2-40B4-BE49-F238E27FC236}">
                <a16:creationId xmlns:a16="http://schemas.microsoft.com/office/drawing/2014/main" id="{42F08176-0AA8-4DED-885D-825DAA865E0E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1104900"/>
            <a:ext cx="3152775" cy="1657350"/>
            <a:chOff x="808" y="928"/>
            <a:chExt cx="2648" cy="1392"/>
          </a:xfrm>
        </p:grpSpPr>
        <p:sp>
          <p:nvSpPr>
            <p:cNvPr id="1082373" name="Rectangle 5">
              <a:extLst>
                <a:ext uri="{FF2B5EF4-FFF2-40B4-BE49-F238E27FC236}">
                  <a16:creationId xmlns:a16="http://schemas.microsoft.com/office/drawing/2014/main" id="{7484E3DD-0924-4831-8AEF-745C95A5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731"/>
              <a:ext cx="555" cy="30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74" name="Rectangle 6">
              <a:extLst>
                <a:ext uri="{FF2B5EF4-FFF2-40B4-BE49-F238E27FC236}">
                  <a16:creationId xmlns:a16="http://schemas.microsoft.com/office/drawing/2014/main" id="{87F31B48-E43D-4DFB-87CB-A67D0ABD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731"/>
              <a:ext cx="55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75" name="Rectangle 7">
              <a:extLst>
                <a:ext uri="{FF2B5EF4-FFF2-40B4-BE49-F238E27FC236}">
                  <a16:creationId xmlns:a16="http://schemas.microsoft.com/office/drawing/2014/main" id="{CCDE757E-87BA-4477-9120-FA66B43BF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1355"/>
              <a:ext cx="556" cy="3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76" name="Rectangle 8">
              <a:extLst>
                <a:ext uri="{FF2B5EF4-FFF2-40B4-BE49-F238E27FC236}">
                  <a16:creationId xmlns:a16="http://schemas.microsoft.com/office/drawing/2014/main" id="{26DF0A07-182A-4A0C-83E7-7903C1CE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359"/>
              <a:ext cx="555" cy="30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77" name="Text Box 9">
              <a:extLst>
                <a:ext uri="{FF2B5EF4-FFF2-40B4-BE49-F238E27FC236}">
                  <a16:creationId xmlns:a16="http://schemas.microsoft.com/office/drawing/2014/main" id="{73AC40A7-993E-4510-8682-7FE59641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" y="1323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Data link</a:t>
              </a:r>
            </a:p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layer</a:t>
              </a:r>
            </a:p>
          </p:txBody>
        </p:sp>
        <p:sp>
          <p:nvSpPr>
            <p:cNvPr id="1082378" name="Rectangle 10">
              <a:extLst>
                <a:ext uri="{FF2B5EF4-FFF2-40B4-BE49-F238E27FC236}">
                  <a16:creationId xmlns:a16="http://schemas.microsoft.com/office/drawing/2014/main" id="{B823FCD6-B264-4729-B297-34E9F231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328"/>
              <a:ext cx="549" cy="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79" name="Rectangle 11">
              <a:extLst>
                <a:ext uri="{FF2B5EF4-FFF2-40B4-BE49-F238E27FC236}">
                  <a16:creationId xmlns:a16="http://schemas.microsoft.com/office/drawing/2014/main" id="{986E3870-6493-4466-A829-A91BD5F1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704"/>
              <a:ext cx="551" cy="3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0" name="Rectangle 12">
              <a:extLst>
                <a:ext uri="{FF2B5EF4-FFF2-40B4-BE49-F238E27FC236}">
                  <a16:creationId xmlns:a16="http://schemas.microsoft.com/office/drawing/2014/main" id="{7ACFFB86-571C-48BF-8472-B79C33D0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327"/>
              <a:ext cx="549" cy="3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1" name="Rectangle 13">
              <a:extLst>
                <a:ext uri="{FF2B5EF4-FFF2-40B4-BE49-F238E27FC236}">
                  <a16:creationId xmlns:a16="http://schemas.microsoft.com/office/drawing/2014/main" id="{8D658E8E-D1D3-4E89-A5B7-27232144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1703"/>
              <a:ext cx="552" cy="3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2" name="Line 14">
              <a:extLst>
                <a:ext uri="{FF2B5EF4-FFF2-40B4-BE49-F238E27FC236}">
                  <a16:creationId xmlns:a16="http://schemas.microsoft.com/office/drawing/2014/main" id="{86F5086C-43C5-46A5-9792-F5C64D346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2087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3" name="Line 15">
              <a:extLst>
                <a:ext uri="{FF2B5EF4-FFF2-40B4-BE49-F238E27FC236}">
                  <a16:creationId xmlns:a16="http://schemas.microsoft.com/office/drawing/2014/main" id="{90FA23AF-3AF4-41FE-BA79-3F855402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087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4" name="Line 16">
              <a:extLst>
                <a:ext uri="{FF2B5EF4-FFF2-40B4-BE49-F238E27FC236}">
                  <a16:creationId xmlns:a16="http://schemas.microsoft.com/office/drawing/2014/main" id="{2134321B-1300-4100-A956-AB6E892C4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303"/>
              <a:ext cx="146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85" name="Text Box 17">
              <a:extLst>
                <a:ext uri="{FF2B5EF4-FFF2-40B4-BE49-F238E27FC236}">
                  <a16:creationId xmlns:a16="http://schemas.microsoft.com/office/drawing/2014/main" id="{C310913B-9052-4C8D-9BF4-5BBE9F1BE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715"/>
              <a:ext cx="6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Physical</a:t>
              </a:r>
            </a:p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layer</a:t>
              </a:r>
            </a:p>
          </p:txBody>
        </p:sp>
        <p:sp>
          <p:nvSpPr>
            <p:cNvPr id="1082386" name="Text Box 18">
              <a:extLst>
                <a:ext uri="{FF2B5EF4-FFF2-40B4-BE49-F238E27FC236}">
                  <a16:creationId xmlns:a16="http://schemas.microsoft.com/office/drawing/2014/main" id="{FDB47F4E-D8E2-40E8-BAB9-AB8413B28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1691"/>
              <a:ext cx="63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Physical</a:t>
              </a:r>
            </a:p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layer</a:t>
              </a:r>
            </a:p>
          </p:txBody>
        </p:sp>
        <p:sp>
          <p:nvSpPr>
            <p:cNvPr id="1082387" name="Text Box 19">
              <a:extLst>
                <a:ext uri="{FF2B5EF4-FFF2-40B4-BE49-F238E27FC236}">
                  <a16:creationId xmlns:a16="http://schemas.microsoft.com/office/drawing/2014/main" id="{E57194E0-4042-4EB7-8241-6D790E8DE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327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Data link</a:t>
              </a:r>
            </a:p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layer</a:t>
              </a:r>
            </a:p>
          </p:txBody>
        </p:sp>
        <p:sp>
          <p:nvSpPr>
            <p:cNvPr id="1082388" name="Text Box 20">
              <a:extLst>
                <a:ext uri="{FF2B5EF4-FFF2-40B4-BE49-F238E27FC236}">
                  <a16:creationId xmlns:a16="http://schemas.microsoft.com/office/drawing/2014/main" id="{64CDE6D9-F54F-4F0A-B08E-5EEC363C2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1577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</a:t>
              </a:r>
            </a:p>
          </p:txBody>
        </p:sp>
        <p:sp>
          <p:nvSpPr>
            <p:cNvPr id="1082389" name="Text Box 21">
              <a:extLst>
                <a:ext uri="{FF2B5EF4-FFF2-40B4-BE49-F238E27FC236}">
                  <a16:creationId xmlns:a16="http://schemas.microsoft.com/office/drawing/2014/main" id="{D0A023C0-E3E1-47F9-B4B4-F10D4696E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625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B</a:t>
              </a:r>
            </a:p>
          </p:txBody>
        </p:sp>
        <p:sp>
          <p:nvSpPr>
            <p:cNvPr id="1082390" name="Line 22">
              <a:extLst>
                <a:ext uri="{FF2B5EF4-FFF2-40B4-BE49-F238E27FC236}">
                  <a16:creationId xmlns:a16="http://schemas.microsoft.com/office/drawing/2014/main" id="{3558640D-3F0D-4214-93DD-7307F4FB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1136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91" name="Line 23">
              <a:extLst>
                <a:ext uri="{FF2B5EF4-FFF2-40B4-BE49-F238E27FC236}">
                  <a16:creationId xmlns:a16="http://schemas.microsoft.com/office/drawing/2014/main" id="{D8A15C56-383A-4FDF-8531-1499EB6EE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1132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92" name="Line 24">
              <a:extLst>
                <a:ext uri="{FF2B5EF4-FFF2-40B4-BE49-F238E27FC236}">
                  <a16:creationId xmlns:a16="http://schemas.microsoft.com/office/drawing/2014/main" id="{086EE2D1-AF26-4861-9CC3-B0D314BFE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1143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93" name="Line 25">
              <a:extLst>
                <a:ext uri="{FF2B5EF4-FFF2-40B4-BE49-F238E27FC236}">
                  <a16:creationId xmlns:a16="http://schemas.microsoft.com/office/drawing/2014/main" id="{0F987A3E-F7BA-4D73-9BBE-C15DF23DC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145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94" name="Text Box 26">
              <a:extLst>
                <a:ext uri="{FF2B5EF4-FFF2-40B4-BE49-F238E27FC236}">
                  <a16:creationId xmlns:a16="http://schemas.microsoft.com/office/drawing/2014/main" id="{C21A2729-B71D-41F7-8A94-9F731F15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928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Packets</a:t>
              </a:r>
            </a:p>
          </p:txBody>
        </p:sp>
        <p:sp>
          <p:nvSpPr>
            <p:cNvPr id="1082395" name="Text Box 27">
              <a:extLst>
                <a:ext uri="{FF2B5EF4-FFF2-40B4-BE49-F238E27FC236}">
                  <a16:creationId xmlns:a16="http://schemas.microsoft.com/office/drawing/2014/main" id="{EB669016-CE63-43AA-AA81-C195B068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975"/>
              <a:ext cx="6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x-none" sz="1200">
                  <a:latin typeface="Arial" charset="0"/>
                </a:rPr>
                <a:t>Packets</a:t>
              </a:r>
            </a:p>
          </p:txBody>
        </p:sp>
        <p:sp>
          <p:nvSpPr>
            <p:cNvPr id="1082396" name="Line 28">
              <a:extLst>
                <a:ext uri="{FF2B5EF4-FFF2-40B4-BE49-F238E27FC236}">
                  <a16:creationId xmlns:a16="http://schemas.microsoft.com/office/drawing/2014/main" id="{6158BB01-0761-4688-8110-3D421F17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15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2397" name="Text Box 29">
              <a:extLst>
                <a:ext uri="{FF2B5EF4-FFF2-40B4-BE49-F238E27FC236}">
                  <a16:creationId xmlns:a16="http://schemas.microsoft.com/office/drawing/2014/main" id="{8FC9CBA6-D829-4005-B90B-400ECFC0E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53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Frames</a:t>
              </a:r>
            </a:p>
          </p:txBody>
        </p:sp>
      </p:grpSp>
      <p:grpSp>
        <p:nvGrpSpPr>
          <p:cNvPr id="20485" name="Group 12">
            <a:extLst>
              <a:ext uri="{FF2B5EF4-FFF2-40B4-BE49-F238E27FC236}">
                <a16:creationId xmlns:a16="http://schemas.microsoft.com/office/drawing/2014/main" id="{88338FFE-8BA1-4C04-958E-31460E7F140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5F7EFA1-C1B7-495A-A259-C9BE1018C178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A4D93A-C9B0-4ED8-A349-C548BD2655B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EC2E8D0C-5525-4240-BAF7-2F6D4DA29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Framing</a:t>
            </a:r>
          </a:p>
        </p:txBody>
      </p:sp>
      <p:sp>
        <p:nvSpPr>
          <p:cNvPr id="1215492" name="Rectangle 4">
            <a:extLst>
              <a:ext uri="{FF2B5EF4-FFF2-40B4-BE49-F238E27FC236}">
                <a16:creationId xmlns:a16="http://schemas.microsoft.com/office/drawing/2014/main" id="{B14F7954-94D6-48D2-8C1F-3B8B01E2A2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0400" y="1176338"/>
            <a:ext cx="4038600" cy="3513137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Mapping stream of physical layer bits into frames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Mapping frames into bit stream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Frame boundaries can be determined using: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Character Counts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Control Characters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Flags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CRC Checks</a:t>
            </a:r>
          </a:p>
          <a:p>
            <a:pPr lvl="1" eaLnBrk="1" hangingPunct="1">
              <a:buFont typeface="Wingdings" charset="2"/>
              <a:buChar char="l"/>
              <a:defRPr/>
            </a:pPr>
            <a:endParaRPr lang="en-US" altLang="x-none" sz="1500" dirty="0"/>
          </a:p>
        </p:txBody>
      </p:sp>
      <p:grpSp>
        <p:nvGrpSpPr>
          <p:cNvPr id="22531" name="Group 42">
            <a:extLst>
              <a:ext uri="{FF2B5EF4-FFF2-40B4-BE49-F238E27FC236}">
                <a16:creationId xmlns:a16="http://schemas.microsoft.com/office/drawing/2014/main" id="{B6D72B89-7AE0-485A-AB99-5461E8643C24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857250"/>
            <a:ext cx="2433638" cy="3549650"/>
            <a:chOff x="163" y="1237"/>
            <a:chExt cx="2043" cy="2981"/>
          </a:xfrm>
        </p:grpSpPr>
        <p:sp>
          <p:nvSpPr>
            <p:cNvPr id="1215520" name="Text Box 32">
              <a:extLst>
                <a:ext uri="{FF2B5EF4-FFF2-40B4-BE49-F238E27FC236}">
                  <a16:creationId xmlns:a16="http://schemas.microsoft.com/office/drawing/2014/main" id="{2929943F-0AE1-4157-8C98-E25C44BD5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997" y="3475"/>
              <a:ext cx="117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>
                  <a:latin typeface="Arial" charset="0"/>
                </a:rPr>
                <a:t>0110110111</a:t>
              </a:r>
            </a:p>
          </p:txBody>
        </p:sp>
        <p:sp>
          <p:nvSpPr>
            <p:cNvPr id="1215521" name="Line 33">
              <a:extLst>
                <a:ext uri="{FF2B5EF4-FFF2-40B4-BE49-F238E27FC236}">
                  <a16:creationId xmlns:a16="http://schemas.microsoft.com/office/drawing/2014/main" id="{7779A320-0BA7-4594-83E8-DADDACB13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2550"/>
              <a:ext cx="0" cy="49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15522" name="Text Box 34">
              <a:extLst>
                <a:ext uri="{FF2B5EF4-FFF2-40B4-BE49-F238E27FC236}">
                  <a16:creationId xmlns:a16="http://schemas.microsoft.com/office/drawing/2014/main" id="{1E2C849E-8A7F-42E3-A341-0635510DB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252"/>
              <a:ext cx="866" cy="309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>
                  <a:latin typeface="Arial" charset="0"/>
                </a:rPr>
                <a:t>Framing</a:t>
              </a:r>
            </a:p>
          </p:txBody>
        </p:sp>
        <p:sp>
          <p:nvSpPr>
            <p:cNvPr id="1215523" name="Line 35">
              <a:extLst>
                <a:ext uri="{FF2B5EF4-FFF2-40B4-BE49-F238E27FC236}">
                  <a16:creationId xmlns:a16="http://schemas.microsoft.com/office/drawing/2014/main" id="{6C4078DC-60D1-4DB3-AB40-5D5860AE4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752"/>
              <a:ext cx="0" cy="5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15524" name="Text Box 36">
              <a:extLst>
                <a:ext uri="{FF2B5EF4-FFF2-40B4-BE49-F238E27FC236}">
                  <a16:creationId xmlns:a16="http://schemas.microsoft.com/office/drawing/2014/main" id="{050E2E2B-CB7F-4FE2-8C5A-79AF1C04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1237"/>
              <a:ext cx="88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i="1">
                  <a:latin typeface="Arial" charset="0"/>
                </a:rPr>
                <a:t>received</a:t>
              </a:r>
            </a:p>
            <a:p>
              <a:pPr algn="ctr" eaLnBrk="1" hangingPunct="1">
                <a:defRPr/>
              </a:pPr>
              <a:r>
                <a:rPr lang="en-US" altLang="x-none" i="1">
                  <a:latin typeface="Arial" charset="0"/>
                </a:rPr>
                <a:t>frames</a:t>
              </a:r>
            </a:p>
          </p:txBody>
        </p:sp>
        <p:sp>
          <p:nvSpPr>
            <p:cNvPr id="1215526" name="Text Box 38">
              <a:extLst>
                <a:ext uri="{FF2B5EF4-FFF2-40B4-BE49-F238E27FC236}">
                  <a16:creationId xmlns:a16="http://schemas.microsoft.com/office/drawing/2014/main" id="{BF8108AD-6E3A-4CB3-B22E-7A729A56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343" y="3475"/>
              <a:ext cx="117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>
                  <a:latin typeface="Arial" charset="0"/>
                </a:rPr>
                <a:t>0111110101</a:t>
              </a:r>
            </a:p>
          </p:txBody>
        </p:sp>
        <p:sp>
          <p:nvSpPr>
            <p:cNvPr id="1215527" name="Text Box 39">
              <a:extLst>
                <a:ext uri="{FF2B5EF4-FFF2-40B4-BE49-F238E27FC236}">
                  <a16:creationId xmlns:a16="http://schemas.microsoft.com/office/drawing/2014/main" id="{4CBC1432-BADA-4E5C-A2AE-E5327E7B8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1244"/>
              <a:ext cx="111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i="1">
                  <a:latin typeface="Arial" charset="0"/>
                </a:rPr>
                <a:t>transmitted</a:t>
              </a:r>
            </a:p>
            <a:p>
              <a:pPr algn="ctr" eaLnBrk="1" hangingPunct="1">
                <a:defRPr/>
              </a:pPr>
              <a:r>
                <a:rPr lang="en-US" altLang="x-none" i="1">
                  <a:latin typeface="Arial" charset="0"/>
                </a:rPr>
                <a:t>frames</a:t>
              </a:r>
            </a:p>
          </p:txBody>
        </p:sp>
        <p:sp>
          <p:nvSpPr>
            <p:cNvPr id="1215528" name="Line 40">
              <a:extLst>
                <a:ext uri="{FF2B5EF4-FFF2-40B4-BE49-F238E27FC236}">
                  <a16:creationId xmlns:a16="http://schemas.microsoft.com/office/drawing/2014/main" id="{AD2E7EA7-34BF-43DF-95C6-F1B72F49C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562"/>
              <a:ext cx="0" cy="49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15529" name="Line 41">
              <a:extLst>
                <a:ext uri="{FF2B5EF4-FFF2-40B4-BE49-F238E27FC236}">
                  <a16:creationId xmlns:a16="http://schemas.microsoft.com/office/drawing/2014/main" id="{574E3F39-8700-4D49-8273-246C11114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1764"/>
              <a:ext cx="0" cy="5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27">
            <a:extLst>
              <a:ext uri="{FF2B5EF4-FFF2-40B4-BE49-F238E27FC236}">
                <a16:creationId xmlns:a16="http://schemas.microsoft.com/office/drawing/2014/main" id="{17B6456E-3BD7-4F84-A7BE-82BF3A172B00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920750"/>
            <a:ext cx="6623050" cy="1455738"/>
            <a:chOff x="88" y="773"/>
            <a:chExt cx="5562" cy="1223"/>
          </a:xfrm>
        </p:grpSpPr>
        <p:sp>
          <p:nvSpPr>
            <p:cNvPr id="1026051" name="Text Box 3">
              <a:extLst>
                <a:ext uri="{FF2B5EF4-FFF2-40B4-BE49-F238E27FC236}">
                  <a16:creationId xmlns:a16="http://schemas.microsoft.com/office/drawing/2014/main" id="{D0CE3681-1B1A-4CAF-94AD-EFD2FEB17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73"/>
              <a:ext cx="146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Data to be sent</a:t>
              </a:r>
            </a:p>
          </p:txBody>
        </p:sp>
        <p:sp>
          <p:nvSpPr>
            <p:cNvPr id="1026052" name="Rectangle 4">
              <a:extLst>
                <a:ext uri="{FF2B5EF4-FFF2-40B4-BE49-F238E27FC236}">
                  <a16:creationId xmlns:a16="http://schemas.microsoft.com/office/drawing/2014/main" id="{566304A2-B117-4505-9FC2-F9B2393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A</a:t>
              </a:r>
            </a:p>
          </p:txBody>
        </p:sp>
        <p:sp>
          <p:nvSpPr>
            <p:cNvPr id="1026053" name="Rectangle 5">
              <a:extLst>
                <a:ext uri="{FF2B5EF4-FFF2-40B4-BE49-F238E27FC236}">
                  <a16:creationId xmlns:a16="http://schemas.microsoft.com/office/drawing/2014/main" id="{F163548B-7994-4502-A295-6141C117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54" name="Rectangle 6">
              <a:extLst>
                <a:ext uri="{FF2B5EF4-FFF2-40B4-BE49-F238E27FC236}">
                  <a16:creationId xmlns:a16="http://schemas.microsoft.com/office/drawing/2014/main" id="{53EBDE8F-DE8C-4B9B-8A3A-4F0B87E8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B</a:t>
              </a:r>
            </a:p>
          </p:txBody>
        </p:sp>
        <p:sp>
          <p:nvSpPr>
            <p:cNvPr id="1026055" name="Rectangle 7">
              <a:extLst>
                <a:ext uri="{FF2B5EF4-FFF2-40B4-BE49-F238E27FC236}">
                  <a16:creationId xmlns:a16="http://schemas.microsoft.com/office/drawing/2014/main" id="{3511F1BB-592C-49DB-A590-EC6D0A3C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ETX</a:t>
              </a:r>
            </a:p>
          </p:txBody>
        </p:sp>
        <p:sp>
          <p:nvSpPr>
            <p:cNvPr id="1026056" name="Rectangle 8">
              <a:extLst>
                <a:ext uri="{FF2B5EF4-FFF2-40B4-BE49-F238E27FC236}">
                  <a16:creationId xmlns:a16="http://schemas.microsoft.com/office/drawing/2014/main" id="{24279979-99B4-4191-9B09-CA434BB21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57" name="Rectangle 9">
              <a:extLst>
                <a:ext uri="{FF2B5EF4-FFF2-40B4-BE49-F238E27FC236}">
                  <a16:creationId xmlns:a16="http://schemas.microsoft.com/office/drawing/2014/main" id="{93AF43FA-2C89-440F-811F-541879C2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STX</a:t>
              </a:r>
            </a:p>
          </p:txBody>
        </p:sp>
        <p:sp>
          <p:nvSpPr>
            <p:cNvPr id="1026058" name="Rectangle 10">
              <a:extLst>
                <a:ext uri="{FF2B5EF4-FFF2-40B4-BE49-F238E27FC236}">
                  <a16:creationId xmlns:a16="http://schemas.microsoft.com/office/drawing/2014/main" id="{9FAEB3EA-A381-483B-8094-FEC0EA36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054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E</a:t>
              </a:r>
            </a:p>
          </p:txBody>
        </p:sp>
        <p:sp>
          <p:nvSpPr>
            <p:cNvPr id="1026059" name="Text Box 11">
              <a:extLst>
                <a:ext uri="{FF2B5EF4-FFF2-40B4-BE49-F238E27FC236}">
                  <a16:creationId xmlns:a16="http://schemas.microsoft.com/office/drawing/2014/main" id="{CC69A387-8134-4777-AB1E-2FAFD9FEF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425"/>
              <a:ext cx="23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After stuffing and framing</a:t>
              </a:r>
              <a:endParaRPr lang="en-US" altLang="x-none" sz="1350">
                <a:latin typeface="Arial" charset="0"/>
              </a:endParaRPr>
            </a:p>
          </p:txBody>
        </p:sp>
        <p:sp>
          <p:nvSpPr>
            <p:cNvPr id="1026060" name="Rectangle 12">
              <a:extLst>
                <a:ext uri="{FF2B5EF4-FFF2-40B4-BE49-F238E27FC236}">
                  <a16:creationId xmlns:a16="http://schemas.microsoft.com/office/drawing/2014/main" id="{5F65D9B8-5469-43EB-AB66-FFA34357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1720"/>
              <a:ext cx="432" cy="27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61" name="Rectangle 13">
              <a:extLst>
                <a:ext uri="{FF2B5EF4-FFF2-40B4-BE49-F238E27FC236}">
                  <a16:creationId xmlns:a16="http://schemas.microsoft.com/office/drawing/2014/main" id="{5DDAE981-8526-4F00-A515-F05AE603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62" name="Rectangle 14">
              <a:extLst>
                <a:ext uri="{FF2B5EF4-FFF2-40B4-BE49-F238E27FC236}">
                  <a16:creationId xmlns:a16="http://schemas.microsoft.com/office/drawing/2014/main" id="{C8FF1CA7-F0D4-4AE5-873A-BAC68B51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B</a:t>
              </a:r>
            </a:p>
          </p:txBody>
        </p:sp>
        <p:sp>
          <p:nvSpPr>
            <p:cNvPr id="1026063" name="Rectangle 15">
              <a:extLst>
                <a:ext uri="{FF2B5EF4-FFF2-40B4-BE49-F238E27FC236}">
                  <a16:creationId xmlns:a16="http://schemas.microsoft.com/office/drawing/2014/main" id="{EBA85A2B-B859-49E7-9ABA-98A0CD4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ETX</a:t>
              </a:r>
            </a:p>
          </p:txBody>
        </p:sp>
        <p:sp>
          <p:nvSpPr>
            <p:cNvPr id="1026064" name="Rectangle 16">
              <a:extLst>
                <a:ext uri="{FF2B5EF4-FFF2-40B4-BE49-F238E27FC236}">
                  <a16:creationId xmlns:a16="http://schemas.microsoft.com/office/drawing/2014/main" id="{BA79B7F1-A858-447B-A974-76D6A212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720"/>
              <a:ext cx="432" cy="27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65" name="Rectangle 17">
              <a:extLst>
                <a:ext uri="{FF2B5EF4-FFF2-40B4-BE49-F238E27FC236}">
                  <a16:creationId xmlns:a16="http://schemas.microsoft.com/office/drawing/2014/main" id="{4EAA7513-912F-4124-A446-581C4999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66" name="Rectangle 18">
              <a:extLst>
                <a:ext uri="{FF2B5EF4-FFF2-40B4-BE49-F238E27FC236}">
                  <a16:creationId xmlns:a16="http://schemas.microsoft.com/office/drawing/2014/main" id="{A1B873E1-8997-4846-BEC8-FFB5F806D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STX</a:t>
              </a:r>
            </a:p>
          </p:txBody>
        </p:sp>
        <p:sp>
          <p:nvSpPr>
            <p:cNvPr id="1026067" name="Rectangle 19">
              <a:extLst>
                <a:ext uri="{FF2B5EF4-FFF2-40B4-BE49-F238E27FC236}">
                  <a16:creationId xmlns:a16="http://schemas.microsoft.com/office/drawing/2014/main" id="{BE4BDCA3-0081-48CD-B958-0D8413ED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720"/>
              <a:ext cx="432" cy="276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68" name="Rectangle 20">
              <a:extLst>
                <a:ext uri="{FF2B5EF4-FFF2-40B4-BE49-F238E27FC236}">
                  <a16:creationId xmlns:a16="http://schemas.microsoft.com/office/drawing/2014/main" id="{79283DCB-C858-4095-9D22-A271BF35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720"/>
              <a:ext cx="432" cy="276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STX</a:t>
              </a:r>
            </a:p>
          </p:txBody>
        </p:sp>
        <p:sp>
          <p:nvSpPr>
            <p:cNvPr id="1026069" name="Rectangle 21">
              <a:extLst>
                <a:ext uri="{FF2B5EF4-FFF2-40B4-BE49-F238E27FC236}">
                  <a16:creationId xmlns:a16="http://schemas.microsoft.com/office/drawing/2014/main" id="{EE71AF52-96B6-47FF-8677-27477958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A</a:t>
              </a:r>
            </a:p>
          </p:txBody>
        </p:sp>
        <p:sp>
          <p:nvSpPr>
            <p:cNvPr id="1026070" name="Rectangle 22">
              <a:extLst>
                <a:ext uri="{FF2B5EF4-FFF2-40B4-BE49-F238E27FC236}">
                  <a16:creationId xmlns:a16="http://schemas.microsoft.com/office/drawing/2014/main" id="{B1CEF3A5-A440-42DF-B7AC-E94CC9C7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720"/>
              <a:ext cx="432" cy="2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E</a:t>
              </a:r>
            </a:p>
          </p:txBody>
        </p:sp>
        <p:sp>
          <p:nvSpPr>
            <p:cNvPr id="1026071" name="Rectangle 23">
              <a:extLst>
                <a:ext uri="{FF2B5EF4-FFF2-40B4-BE49-F238E27FC236}">
                  <a16:creationId xmlns:a16="http://schemas.microsoft.com/office/drawing/2014/main" id="{E38C3B04-D616-40B6-91F0-85F4C4222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720"/>
              <a:ext cx="432" cy="276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DLE</a:t>
              </a:r>
            </a:p>
          </p:txBody>
        </p:sp>
        <p:sp>
          <p:nvSpPr>
            <p:cNvPr id="1026072" name="Rectangle 24">
              <a:extLst>
                <a:ext uri="{FF2B5EF4-FFF2-40B4-BE49-F238E27FC236}">
                  <a16:creationId xmlns:a16="http://schemas.microsoft.com/office/drawing/2014/main" id="{C3362349-F186-41EA-B711-291DBF0F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720"/>
              <a:ext cx="432" cy="276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ETX</a:t>
              </a:r>
            </a:p>
          </p:txBody>
        </p:sp>
      </p:grpSp>
      <p:sp>
        <p:nvSpPr>
          <p:cNvPr id="24578" name="Rectangle 25">
            <a:extLst>
              <a:ext uri="{FF2B5EF4-FFF2-40B4-BE49-F238E27FC236}">
                <a16:creationId xmlns:a16="http://schemas.microsoft.com/office/drawing/2014/main" id="{BB55BAE7-2A5D-46DA-9DA9-BA3308A01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791450" cy="765175"/>
          </a:xfrm>
        </p:spPr>
        <p:txBody>
          <a:bodyPr/>
          <a:lstStyle/>
          <a:p>
            <a:pPr eaLnBrk="1" hangingPunct="1"/>
            <a:r>
              <a:rPr lang="en-US" altLang="en-US" sz="2800"/>
              <a:t>Character-Oriented Framing (Byte Stuffing)</a:t>
            </a:r>
          </a:p>
        </p:txBody>
      </p:sp>
      <p:sp>
        <p:nvSpPr>
          <p:cNvPr id="1026074" name="Rectangle 26">
            <a:extLst>
              <a:ext uri="{FF2B5EF4-FFF2-40B4-BE49-F238E27FC236}">
                <a16:creationId xmlns:a16="http://schemas.microsoft.com/office/drawing/2014/main" id="{1F991BA5-D18C-4B2B-90E7-B979D809E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2614613"/>
            <a:ext cx="7937500" cy="201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Frames consist of integer number of bytes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Special 8-bit patterns used as control characters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Byte used to carry non-printable characters in frame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600" dirty="0"/>
              <a:t>DLE (data link escape) = 0x10</a:t>
            </a:r>
            <a:r>
              <a:rPr lang="en-US" altLang="x-none" sz="1600" baseline="-250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600" dirty="0"/>
              <a:t>DLE STX (DLE ETX) used to indicate beginning (end) of frame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600" dirty="0"/>
              <a:t>Insert extra DLE in front of occurrence of DLE STX (DLE ETX) in frame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600" dirty="0"/>
              <a:t>All DLEs occur in pairs except at frame boundaries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2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6144E0C-A5F0-4477-B0CD-81175802E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5413" y="92075"/>
            <a:ext cx="5335587" cy="765175"/>
          </a:xfrm>
        </p:spPr>
        <p:txBody>
          <a:bodyPr/>
          <a:lstStyle/>
          <a:p>
            <a:r>
              <a:rPr lang="en-US" altLang="en-US"/>
              <a:t>TCP ARQ Model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EC6DC2A-437B-465A-9D0A-7C694FB4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163638"/>
            <a:ext cx="6097588" cy="2163762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TCP reliable stream service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/>
              <a:t>Connection-oriented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/>
              <a:t>Error free, without duplication, in order of sequence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altLang="en-US"/>
              <a:t>TCP uses </a:t>
            </a:r>
            <a:r>
              <a:rPr lang="en-US" altLang="en-US" i="1"/>
              <a:t>Selective Repeat ARQ</a:t>
            </a:r>
            <a:r>
              <a:rPr lang="en-US" altLang="en-US"/>
              <a:t> 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/>
              <a:t>Transfers byte stream without preserving boundaries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4F4BD2C6-A7F1-47EE-9B2A-5460D3EB6F2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6AEFF36-0FC0-4BC3-B392-F44E1C827AB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379BCD-4434-4F5D-AB9F-D335FD765F3B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>
            <a:extLst>
              <a:ext uri="{FF2B5EF4-FFF2-40B4-BE49-F238E27FC236}">
                <a16:creationId xmlns:a16="http://schemas.microsoft.com/office/drawing/2014/main" id="{F8BDC22A-C163-407B-82BC-E758D5322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Flag-based Framing &amp; Bit Stuffing</a:t>
            </a:r>
          </a:p>
        </p:txBody>
      </p:sp>
      <p:sp>
        <p:nvSpPr>
          <p:cNvPr id="26626" name="Rectangle 5">
            <a:extLst>
              <a:ext uri="{FF2B5EF4-FFF2-40B4-BE49-F238E27FC236}">
                <a16:creationId xmlns:a16="http://schemas.microsoft.com/office/drawing/2014/main" id="{2B3178D1-812A-4CF1-9F79-091AA9B3F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2390775"/>
            <a:ext cx="7918450" cy="72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Flag-based frame synchronization is for transferring an arbitrary number of bits within a frame</a:t>
            </a:r>
          </a:p>
        </p:txBody>
      </p:sp>
      <p:grpSp>
        <p:nvGrpSpPr>
          <p:cNvPr id="26627" name="Group 22">
            <a:extLst>
              <a:ext uri="{FF2B5EF4-FFF2-40B4-BE49-F238E27FC236}">
                <a16:creationId xmlns:a16="http://schemas.microsoft.com/office/drawing/2014/main" id="{B205610D-F5D0-4D01-B9BE-7F3AC8FC8580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982663"/>
            <a:ext cx="5967412" cy="1165225"/>
            <a:chOff x="190" y="727"/>
            <a:chExt cx="5012" cy="979"/>
          </a:xfrm>
        </p:grpSpPr>
        <p:grpSp>
          <p:nvGrpSpPr>
            <p:cNvPr id="26628" name="Group 6">
              <a:extLst>
                <a:ext uri="{FF2B5EF4-FFF2-40B4-BE49-F238E27FC236}">
                  <a16:creationId xmlns:a16="http://schemas.microsoft.com/office/drawing/2014/main" id="{02CC2B36-128F-4BD7-A178-4CF8DB7BA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" y="1018"/>
              <a:ext cx="5008" cy="374"/>
              <a:chOff x="368" y="1768"/>
              <a:chExt cx="5008" cy="550"/>
            </a:xfrm>
          </p:grpSpPr>
          <p:sp>
            <p:nvSpPr>
              <p:cNvPr id="893959" name="Rectangle 7">
                <a:extLst>
                  <a:ext uri="{FF2B5EF4-FFF2-40B4-BE49-F238E27FC236}">
                    <a16:creationId xmlns:a16="http://schemas.microsoft.com/office/drawing/2014/main" id="{A16C4610-854B-4B26-86B9-7C90F259B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1768"/>
                <a:ext cx="5008" cy="4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93960" name="Line 8">
                <a:extLst>
                  <a:ext uri="{FF2B5EF4-FFF2-40B4-BE49-F238E27FC236}">
                    <a16:creationId xmlns:a16="http://schemas.microsoft.com/office/drawing/2014/main" id="{FC3783AE-135B-4878-9DDF-87A859636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3" y="1774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93961" name="Rectangle 9">
                <a:extLst>
                  <a:ext uri="{FF2B5EF4-FFF2-40B4-BE49-F238E27FC236}">
                    <a16:creationId xmlns:a16="http://schemas.microsoft.com/office/drawing/2014/main" id="{83D31C65-F4B3-4497-BAAB-D89AF2E3A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1891"/>
                <a:ext cx="492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Flag</a:t>
                </a:r>
              </a:p>
            </p:txBody>
          </p:sp>
          <p:sp>
            <p:nvSpPr>
              <p:cNvPr id="893962" name="Rectangle 10">
                <a:extLst>
                  <a:ext uri="{FF2B5EF4-FFF2-40B4-BE49-F238E27FC236}">
                    <a16:creationId xmlns:a16="http://schemas.microsoft.com/office/drawing/2014/main" id="{680B001E-59D8-4CD7-8FF9-F2D36E325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866"/>
                <a:ext cx="492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Flag</a:t>
                </a:r>
              </a:p>
            </p:txBody>
          </p:sp>
          <p:sp>
            <p:nvSpPr>
              <p:cNvPr id="893963" name="Rectangle 11">
                <a:extLst>
                  <a:ext uri="{FF2B5EF4-FFF2-40B4-BE49-F238E27FC236}">
                    <a16:creationId xmlns:a16="http://schemas.microsoft.com/office/drawing/2014/main" id="{9040760D-7061-46DB-AFEF-5A10F9BC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891"/>
                <a:ext cx="827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Address</a:t>
                </a:r>
              </a:p>
            </p:txBody>
          </p:sp>
          <p:sp>
            <p:nvSpPr>
              <p:cNvPr id="893964" name="Rectangle 12">
                <a:extLst>
                  <a:ext uri="{FF2B5EF4-FFF2-40B4-BE49-F238E27FC236}">
                    <a16:creationId xmlns:a16="http://schemas.microsoft.com/office/drawing/2014/main" id="{581AC213-FFA6-4059-8835-A860CBE6E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1887"/>
                <a:ext cx="740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Control</a:t>
                </a:r>
              </a:p>
            </p:txBody>
          </p:sp>
          <p:sp>
            <p:nvSpPr>
              <p:cNvPr id="893965" name="Rectangle 13">
                <a:extLst>
                  <a:ext uri="{FF2B5EF4-FFF2-40B4-BE49-F238E27FC236}">
                    <a16:creationId xmlns:a16="http://schemas.microsoft.com/office/drawing/2014/main" id="{E7C3E418-BC41-4433-A8A6-A9917226B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3" y="1887"/>
                <a:ext cx="1084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Information</a:t>
                </a:r>
              </a:p>
            </p:txBody>
          </p:sp>
          <p:sp>
            <p:nvSpPr>
              <p:cNvPr id="893966" name="Rectangle 14">
                <a:extLst>
                  <a:ext uri="{FF2B5EF4-FFF2-40B4-BE49-F238E27FC236}">
                    <a16:creationId xmlns:a16="http://schemas.microsoft.com/office/drawing/2014/main" id="{A1C20215-92F5-4302-B30B-2C360B7F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879"/>
                <a:ext cx="504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FCS</a:t>
                </a:r>
              </a:p>
            </p:txBody>
          </p:sp>
          <p:sp>
            <p:nvSpPr>
              <p:cNvPr id="893967" name="Line 15">
                <a:extLst>
                  <a:ext uri="{FF2B5EF4-FFF2-40B4-BE49-F238E27FC236}">
                    <a16:creationId xmlns:a16="http://schemas.microsoft.com/office/drawing/2014/main" id="{A6B7C538-6B27-4B94-96AE-C9C584CD3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1" y="1774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93968" name="Line 16">
                <a:extLst>
                  <a:ext uri="{FF2B5EF4-FFF2-40B4-BE49-F238E27FC236}">
                    <a16:creationId xmlns:a16="http://schemas.microsoft.com/office/drawing/2014/main" id="{71337D53-0415-4E61-A74E-B02B04592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774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93969" name="Line 17">
                <a:extLst>
                  <a:ext uri="{FF2B5EF4-FFF2-40B4-BE49-F238E27FC236}">
                    <a16:creationId xmlns:a16="http://schemas.microsoft.com/office/drawing/2014/main" id="{D4B972A7-EE3B-495D-8B61-DF8088DC9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7" y="1774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93970" name="Line 18">
                <a:extLst>
                  <a:ext uri="{FF2B5EF4-FFF2-40B4-BE49-F238E27FC236}">
                    <a16:creationId xmlns:a16="http://schemas.microsoft.com/office/drawing/2014/main" id="{436C458C-0DDB-4AAF-990A-72FEFD357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" y="1774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893971" name="Text Box 19">
              <a:extLst>
                <a:ext uri="{FF2B5EF4-FFF2-40B4-BE49-F238E27FC236}">
                  <a16:creationId xmlns:a16="http://schemas.microsoft.com/office/drawing/2014/main" id="{BB002F5B-3074-4778-BA14-F3A65767C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727"/>
              <a:ext cx="105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i="1">
                  <a:latin typeface="Arial" charset="0"/>
                </a:rPr>
                <a:t>HDLC frame</a:t>
              </a:r>
            </a:p>
          </p:txBody>
        </p:sp>
        <p:sp>
          <p:nvSpPr>
            <p:cNvPr id="893972" name="AutoShape 20">
              <a:extLst>
                <a:ext uri="{FF2B5EF4-FFF2-40B4-BE49-F238E27FC236}">
                  <a16:creationId xmlns:a16="http://schemas.microsoft.com/office/drawing/2014/main" id="{70CBB2A2-7143-46B4-AADC-F0A0C7A100B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997" y="1253"/>
              <a:ext cx="61" cy="361"/>
            </a:xfrm>
            <a:prstGeom prst="leftBrace">
              <a:avLst>
                <a:gd name="adj1" fmla="val 205645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3973" name="Text Box 21">
              <a:extLst>
                <a:ext uri="{FF2B5EF4-FFF2-40B4-BE49-F238E27FC236}">
                  <a16:creationId xmlns:a16="http://schemas.microsoft.com/office/drawing/2014/main" id="{AAA41D3D-065C-4EB3-90F9-ED7136DC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435"/>
              <a:ext cx="148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>
                  <a:latin typeface="Arial" charset="0"/>
                </a:rPr>
                <a:t>any number of bits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F38E12B3-32D0-4BB0-914C-28C400744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6563" y="92075"/>
            <a:ext cx="4984750" cy="765175"/>
          </a:xfrm>
        </p:spPr>
        <p:txBody>
          <a:bodyPr/>
          <a:lstStyle/>
          <a:p>
            <a:pPr eaLnBrk="1" hangingPunct="1"/>
            <a:r>
              <a:rPr lang="en-US" altLang="en-US"/>
              <a:t>Bit Stuffing</a:t>
            </a:r>
          </a:p>
        </p:txBody>
      </p:sp>
      <p:sp>
        <p:nvSpPr>
          <p:cNvPr id="27650" name="Rectangle 5">
            <a:extLst>
              <a:ext uri="{FF2B5EF4-FFF2-40B4-BE49-F238E27FC236}">
                <a16:creationId xmlns:a16="http://schemas.microsoft.com/office/drawing/2014/main" id="{C69BDCCE-D484-4CED-B2C5-7F983CFED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189038"/>
            <a:ext cx="5603875" cy="3109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Frame delineated by flag character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It uses </a:t>
            </a:r>
            <a:r>
              <a:rPr lang="en-US" altLang="en-US" sz="2000" i="1"/>
              <a:t>bit stuffing</a:t>
            </a:r>
            <a:r>
              <a:rPr lang="en-US" altLang="en-US" sz="2000"/>
              <a:t> to prevent occurrence of flag 01111110 (HEX 7E) inside the frame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Transmitter inserts extra 0 after each consecutive five 1s </a:t>
            </a:r>
            <a:r>
              <a:rPr lang="en-US" altLang="en-US" sz="2000" i="1"/>
              <a:t>inside</a:t>
            </a:r>
            <a:r>
              <a:rPr lang="en-US" altLang="en-US" sz="2000"/>
              <a:t> the frame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Receiver checks for five consecutive 1s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next bit = 0, it is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next two bits are 10, then flag is detected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next two bits are 11, then frame has errors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C1AE1E06-32FB-4140-9532-3BE42C7C7D07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A93B97D-8F73-4552-9515-DDC1EFBCD373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E43E4F-2117-4DBF-AC46-6F0640515D69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003" name="Rectangle 27">
            <a:extLst>
              <a:ext uri="{FF2B5EF4-FFF2-40B4-BE49-F238E27FC236}">
                <a16:creationId xmlns:a16="http://schemas.microsoft.com/office/drawing/2014/main" id="{74AA1234-CE05-4645-83C5-9FEADF4A9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Example:  Bit stuffing &amp; de-stuffing</a:t>
            </a:r>
          </a:p>
        </p:txBody>
      </p:sp>
      <p:grpSp>
        <p:nvGrpSpPr>
          <p:cNvPr id="28674" name="Group 2">
            <a:extLst>
              <a:ext uri="{FF2B5EF4-FFF2-40B4-BE49-F238E27FC236}">
                <a16:creationId xmlns:a16="http://schemas.microsoft.com/office/drawing/2014/main" id="{65FDA9A2-ECAA-4B6A-9CF4-AD237766D471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1039813"/>
            <a:ext cx="6254750" cy="3435350"/>
            <a:chOff x="1754981" y="1040177"/>
            <a:chExt cx="6254402" cy="3434973"/>
          </a:xfrm>
        </p:grpSpPr>
        <p:sp>
          <p:nvSpPr>
            <p:cNvPr id="894989" name="Rectangle 13">
              <a:extLst>
                <a:ext uri="{FF2B5EF4-FFF2-40B4-BE49-F238E27FC236}">
                  <a16:creationId xmlns:a16="http://schemas.microsoft.com/office/drawing/2014/main" id="{77FE99D2-337D-4792-885B-6990EAA0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922" y="2378292"/>
              <a:ext cx="947685" cy="326989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4990" name="Rectangle 14">
              <a:extLst>
                <a:ext uri="{FF2B5EF4-FFF2-40B4-BE49-F238E27FC236}">
                  <a16:creationId xmlns:a16="http://schemas.microsoft.com/office/drawing/2014/main" id="{4774107B-94C8-4FD4-A1FD-4EC6EEC5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330" y="2356070"/>
              <a:ext cx="1058803" cy="396831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4991" name="Rectangle 15">
              <a:extLst>
                <a:ext uri="{FF2B5EF4-FFF2-40B4-BE49-F238E27FC236}">
                  <a16:creationId xmlns:a16="http://schemas.microsoft.com/office/drawing/2014/main" id="{DE554160-6BD8-4830-A2BB-4C5FCC03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190" y="1476691"/>
              <a:ext cx="2757334" cy="36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0110111111111100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894992" name="Text Box 16">
              <a:extLst>
                <a:ext uri="{FF2B5EF4-FFF2-40B4-BE49-F238E27FC236}">
                  <a16:creationId xmlns:a16="http://schemas.microsoft.com/office/drawing/2014/main" id="{93D41D7B-1798-439E-A240-16262F8E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330" y="1040177"/>
              <a:ext cx="1488992" cy="32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Data to be sent</a:t>
              </a:r>
            </a:p>
          </p:txBody>
        </p:sp>
        <p:sp>
          <p:nvSpPr>
            <p:cNvPr id="894993" name="Text Box 17">
              <a:extLst>
                <a:ext uri="{FF2B5EF4-FFF2-40B4-BE49-F238E27FC236}">
                  <a16:creationId xmlns:a16="http://schemas.microsoft.com/office/drawing/2014/main" id="{34CBBDCF-D602-4FF6-A36F-23A68D5FA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364" y="1976699"/>
              <a:ext cx="2331908" cy="32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After stuffing and framing</a:t>
              </a:r>
            </a:p>
          </p:txBody>
        </p:sp>
        <p:sp>
          <p:nvSpPr>
            <p:cNvPr id="894994" name="Rectangle 18">
              <a:extLst>
                <a:ext uri="{FF2B5EF4-FFF2-40B4-BE49-F238E27FC236}">
                  <a16:creationId xmlns:a16="http://schemas.microsoft.com/office/drawing/2014/main" id="{70DD7CBE-A24B-4863-9B3D-5F19EDC3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973" y="2343371"/>
              <a:ext cx="5438472" cy="369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  <a:ea typeface="Times New Roman" charset="0"/>
                  <a:cs typeface="Times New Roman" charset="0"/>
                </a:rPr>
                <a:t>01111110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011011111</a:t>
              </a:r>
              <a:r>
                <a:rPr lang="en-US" altLang="x-none" u="sng" dirty="0">
                  <a:solidFill>
                    <a:srgbClr val="FF0000"/>
                  </a:solidFill>
                  <a:latin typeface="Arial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11111</a:t>
              </a:r>
              <a:r>
                <a:rPr lang="en-US" altLang="x-none" u="sng" dirty="0">
                  <a:solidFill>
                    <a:srgbClr val="FF0000"/>
                  </a:solidFill>
                  <a:latin typeface="Arial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00</a:t>
              </a:r>
              <a:r>
                <a:rPr lang="en-US" altLang="x-none" i="1" dirty="0">
                  <a:latin typeface="Arial" charset="0"/>
                  <a:ea typeface="Times New Roman" charset="0"/>
                  <a:cs typeface="Times New Roman" charset="0"/>
                </a:rPr>
                <a:t>01111110</a:t>
              </a:r>
              <a:r>
                <a:rPr lang="en-US" altLang="x-none" dirty="0">
                  <a:latin typeface="Arial" charset="0"/>
                </a:rPr>
                <a:t> </a:t>
              </a:r>
            </a:p>
          </p:txBody>
        </p:sp>
        <p:sp>
          <p:nvSpPr>
            <p:cNvPr id="894995" name="Text Box 19">
              <a:extLst>
                <a:ext uri="{FF2B5EF4-FFF2-40B4-BE49-F238E27FC236}">
                  <a16:creationId xmlns:a16="http://schemas.microsoft.com/office/drawing/2014/main" id="{D3838526-CD70-4C87-AC34-689A81528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07" y="1067161"/>
              <a:ext cx="466699" cy="36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(a)</a:t>
              </a:r>
            </a:p>
          </p:txBody>
        </p:sp>
        <p:sp>
          <p:nvSpPr>
            <p:cNvPr id="894997" name="Rectangle 21">
              <a:extLst>
                <a:ext uri="{FF2B5EF4-FFF2-40B4-BE49-F238E27FC236}">
                  <a16:creationId xmlns:a16="http://schemas.microsoft.com/office/drawing/2014/main" id="{6C19E962-81B9-4B71-AE22-FEBF38165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140" y="4105303"/>
              <a:ext cx="2255712" cy="369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0110111111111100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894998" name="Text Box 22">
              <a:extLst>
                <a:ext uri="{FF2B5EF4-FFF2-40B4-BE49-F238E27FC236}">
                  <a16:creationId xmlns:a16="http://schemas.microsoft.com/office/drawing/2014/main" id="{BE4C6ECA-A5EA-476D-B875-4928B91C9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770" y="2987825"/>
              <a:ext cx="1374699" cy="32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Data received</a:t>
              </a:r>
            </a:p>
          </p:txBody>
        </p:sp>
        <p:sp>
          <p:nvSpPr>
            <p:cNvPr id="894999" name="Text Box 23">
              <a:extLst>
                <a:ext uri="{FF2B5EF4-FFF2-40B4-BE49-F238E27FC236}">
                  <a16:creationId xmlns:a16="http://schemas.microsoft.com/office/drawing/2014/main" id="{E8951842-444E-47EE-B046-668961E9F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526" y="3732282"/>
              <a:ext cx="2760508" cy="32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After </a:t>
              </a:r>
              <a:r>
                <a:rPr lang="en-US" altLang="x-none" sz="1500" dirty="0" err="1">
                  <a:latin typeface="Arial" charset="0"/>
                </a:rPr>
                <a:t>destuffing</a:t>
              </a:r>
              <a:r>
                <a:rPr lang="en-US" altLang="x-none" sz="1500" dirty="0">
                  <a:latin typeface="Arial" charset="0"/>
                </a:rPr>
                <a:t> and </a:t>
              </a:r>
              <a:r>
                <a:rPr lang="en-US" altLang="x-none" sz="1500" dirty="0" err="1">
                  <a:latin typeface="Arial" charset="0"/>
                </a:rPr>
                <a:t>deframing</a:t>
              </a:r>
              <a:endParaRPr lang="en-US" altLang="x-none" sz="1500" dirty="0">
                <a:latin typeface="Arial" charset="0"/>
              </a:endParaRPr>
            </a:p>
          </p:txBody>
        </p:sp>
        <p:sp>
          <p:nvSpPr>
            <p:cNvPr id="895001" name="Text Box 25">
              <a:extLst>
                <a:ext uri="{FF2B5EF4-FFF2-40B4-BE49-F238E27FC236}">
                  <a16:creationId xmlns:a16="http://schemas.microsoft.com/office/drawing/2014/main" id="{CC6A36AD-54C2-4870-ACAD-FE914B486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981" y="2975127"/>
              <a:ext cx="466699" cy="369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(b)</a:t>
              </a:r>
            </a:p>
          </p:txBody>
        </p:sp>
        <p:sp>
          <p:nvSpPr>
            <p:cNvPr id="895004" name="AutoShape 28">
              <a:extLst>
                <a:ext uri="{FF2B5EF4-FFF2-40B4-BE49-F238E27FC236}">
                  <a16:creationId xmlns:a16="http://schemas.microsoft.com/office/drawing/2014/main" id="{C788A510-FD5F-4091-97D9-0884DEF42AC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93218" y="1608429"/>
              <a:ext cx="66668" cy="406377"/>
            </a:xfrm>
            <a:prstGeom prst="leftBrace">
              <a:avLst>
                <a:gd name="adj1" fmla="val 92857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5005" name="AutoShape 29">
              <a:extLst>
                <a:ext uri="{FF2B5EF4-FFF2-40B4-BE49-F238E27FC236}">
                  <a16:creationId xmlns:a16="http://schemas.microsoft.com/office/drawing/2014/main" id="{DAAF6B47-B312-4B55-904D-3941B84F528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44845" y="1610810"/>
              <a:ext cx="66668" cy="401615"/>
            </a:xfrm>
            <a:prstGeom prst="leftBrace">
              <a:avLst>
                <a:gd name="adj1" fmla="val 88393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5006" name="AutoShape 30">
              <a:extLst>
                <a:ext uri="{FF2B5EF4-FFF2-40B4-BE49-F238E27FC236}">
                  <a16:creationId xmlns:a16="http://schemas.microsoft.com/office/drawing/2014/main" id="{976E35A0-DE25-4C22-B7DA-D3D97413322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136030" y="3478298"/>
              <a:ext cx="66668" cy="406377"/>
            </a:xfrm>
            <a:prstGeom prst="leftBrace">
              <a:avLst>
                <a:gd name="adj1" fmla="val 92857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5009" name="AutoShape 33">
              <a:extLst>
                <a:ext uri="{FF2B5EF4-FFF2-40B4-BE49-F238E27FC236}">
                  <a16:creationId xmlns:a16="http://schemas.microsoft.com/office/drawing/2014/main" id="{90E6628B-E083-454A-844F-42DD51A8BA2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169574" y="3513220"/>
              <a:ext cx="52382" cy="404789"/>
            </a:xfrm>
            <a:prstGeom prst="leftBrace">
              <a:avLst>
                <a:gd name="adj1" fmla="val 118182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8F6E0D1-25A9-4F25-8012-620CFF95C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911" y="3313228"/>
              <a:ext cx="5438472" cy="36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  <a:ea typeface="Times New Roman" charset="0"/>
                  <a:cs typeface="Times New Roman" charset="0"/>
                </a:rPr>
                <a:t>01111110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011011111</a:t>
              </a:r>
              <a:r>
                <a:rPr lang="en-US" altLang="x-none" u="sng" dirty="0">
                  <a:solidFill>
                    <a:srgbClr val="FF0000"/>
                  </a:solidFill>
                  <a:latin typeface="Arial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11111</a:t>
              </a:r>
              <a:r>
                <a:rPr lang="en-US" altLang="x-none" u="sng" dirty="0">
                  <a:solidFill>
                    <a:srgbClr val="FF0000"/>
                  </a:solidFill>
                  <a:latin typeface="Arial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dirty="0">
                  <a:latin typeface="Arial" charset="0"/>
                  <a:ea typeface="Times New Roman" charset="0"/>
                  <a:cs typeface="Times New Roman" charset="0"/>
                </a:rPr>
                <a:t>00</a:t>
              </a:r>
              <a:r>
                <a:rPr lang="en-US" altLang="x-none" i="1" dirty="0">
                  <a:latin typeface="Arial" charset="0"/>
                  <a:ea typeface="Times New Roman" charset="0"/>
                  <a:cs typeface="Times New Roman" charset="0"/>
                </a:rPr>
                <a:t>01111110</a:t>
              </a:r>
              <a:r>
                <a:rPr lang="en-US" altLang="x-none" dirty="0"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494AA0D8-17B1-4767-90E8-D5719F5D8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PPP:  Point-to-Point Protocol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2FFEE9AA-6079-4C98-9617-219AFE758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340836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Data link protocol for point-to-point lines in Internet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Router-router; dial-up to router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x-none" sz="1950" dirty="0"/>
              <a:t>1.  Provides </a:t>
            </a:r>
            <a:r>
              <a:rPr lang="en-US" altLang="x-none" sz="1950" i="1" dirty="0"/>
              <a:t>Framing and Error Detection</a:t>
            </a:r>
            <a:endParaRPr lang="en-US" altLang="x-none" sz="1950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Character-oriented HDLC-like frame structure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x-none" sz="1950" dirty="0"/>
              <a:t>2.  </a:t>
            </a:r>
            <a:r>
              <a:rPr lang="en-US" altLang="x-none" sz="1950" i="1" dirty="0"/>
              <a:t>Link Control Protocol</a:t>
            </a:r>
            <a:endParaRPr lang="en-US" altLang="x-none" sz="1950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Bringing up, testing, bringing down lines;  negotiating options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b="1" i="1" dirty="0"/>
              <a:t>Authentication</a:t>
            </a:r>
            <a:r>
              <a:rPr lang="en-US" altLang="x-none" sz="1650" dirty="0"/>
              <a:t>:  key capability in ISP access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x-none" sz="1950" dirty="0"/>
              <a:t>3.  A family of </a:t>
            </a:r>
            <a:r>
              <a:rPr lang="en-US" altLang="x-none" sz="1950" i="1" dirty="0"/>
              <a:t>Network Control Protocols</a:t>
            </a:r>
            <a:r>
              <a:rPr lang="en-US" altLang="x-none" sz="1950" dirty="0"/>
              <a:t> specific to different network layer protocols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IP, OSI network layer, IPX (Novell), </a:t>
            </a:r>
            <a:r>
              <a:rPr lang="en-US" altLang="x-none" sz="1650" dirty="0" err="1"/>
              <a:t>Appletalk</a:t>
            </a:r>
            <a:endParaRPr lang="en-US" altLang="x-none" sz="1650" dirty="0"/>
          </a:p>
          <a:p>
            <a:pPr eaLnBrk="1" hangingPunct="1">
              <a:buFont typeface="Wingdings" charset="2"/>
              <a:buNone/>
              <a:defRPr/>
            </a:pPr>
            <a:endParaRPr lang="en-US" altLang="x-none" sz="195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6">
            <a:extLst>
              <a:ext uri="{FF2B5EF4-FFF2-40B4-BE49-F238E27FC236}">
                <a16:creationId xmlns:a16="http://schemas.microsoft.com/office/drawing/2014/main" id="{B142C5E4-0AE7-4B9E-AD98-02DBFA631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PPP Frame</a:t>
            </a:r>
          </a:p>
        </p:txBody>
      </p:sp>
      <p:sp>
        <p:nvSpPr>
          <p:cNvPr id="1028123" name="Rectangle 27">
            <a:extLst>
              <a:ext uri="{FF2B5EF4-FFF2-40B4-BE49-F238E27FC236}">
                <a16:creationId xmlns:a16="http://schemas.microsoft.com/office/drawing/2014/main" id="{BFE67DA7-59AB-453D-B94F-CF736A5A9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2776538"/>
            <a:ext cx="7040562" cy="195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PPP uses similar frame structure as HDLC, except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500" dirty="0"/>
              <a:t>Protocol type field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500" dirty="0"/>
              <a:t>Payload contains an </a:t>
            </a:r>
            <a:r>
              <a:rPr lang="en-US" altLang="x-none" sz="1500" i="1" dirty="0"/>
              <a:t>integer</a:t>
            </a:r>
            <a:r>
              <a:rPr lang="en-US" altLang="x-none" sz="1500" dirty="0"/>
              <a:t> number of bytes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PPP uses the same flag, but uses </a:t>
            </a:r>
            <a:r>
              <a:rPr lang="en-US" altLang="x-none" sz="1650" i="1" dirty="0"/>
              <a:t>byte stuffing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Problems with PPP byte stuffing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500" dirty="0"/>
              <a:t>Size of frame varies unpredictably due to byte insertion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500" dirty="0">
                <a:solidFill>
                  <a:srgbClr val="FF0000"/>
                </a:solidFill>
              </a:rPr>
              <a:t>Malicious users can inflate bandwidth by inserting 7D &amp; 7E</a:t>
            </a:r>
          </a:p>
        </p:txBody>
      </p:sp>
      <p:grpSp>
        <p:nvGrpSpPr>
          <p:cNvPr id="31747" name="Group 30">
            <a:extLst>
              <a:ext uri="{FF2B5EF4-FFF2-40B4-BE49-F238E27FC236}">
                <a16:creationId xmlns:a16="http://schemas.microsoft.com/office/drawing/2014/main" id="{32C5D29A-E15C-4CF7-8BA3-CAC4867E2DB4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1079500"/>
            <a:ext cx="6710362" cy="1516063"/>
            <a:chOff x="124" y="906"/>
            <a:chExt cx="5636" cy="1274"/>
          </a:xfrm>
        </p:grpSpPr>
        <p:sp>
          <p:nvSpPr>
            <p:cNvPr id="1028098" name="Rectangle 2">
              <a:extLst>
                <a:ext uri="{FF2B5EF4-FFF2-40B4-BE49-F238E27FC236}">
                  <a16:creationId xmlns:a16="http://schemas.microsoft.com/office/drawing/2014/main" id="{672482D5-12FA-4247-8288-3B784C7E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939"/>
              <a:ext cx="5024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099" name="Line 3">
              <a:extLst>
                <a:ext uri="{FF2B5EF4-FFF2-40B4-BE49-F238E27FC236}">
                  <a16:creationId xmlns:a16="http://schemas.microsoft.com/office/drawing/2014/main" id="{D2E8C8FC-7C6B-4862-B232-0F5B426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" y="939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00" name="Line 4">
              <a:extLst>
                <a:ext uri="{FF2B5EF4-FFF2-40B4-BE49-F238E27FC236}">
                  <a16:creationId xmlns:a16="http://schemas.microsoft.com/office/drawing/2014/main" id="{D52C592F-711E-4B76-8F63-2F5EFAFAB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939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01" name="Line 5">
              <a:extLst>
                <a:ext uri="{FF2B5EF4-FFF2-40B4-BE49-F238E27FC236}">
                  <a16:creationId xmlns:a16="http://schemas.microsoft.com/office/drawing/2014/main" id="{41266564-E636-4824-9BCD-2F50BC5FA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939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02" name="Line 6">
              <a:extLst>
                <a:ext uri="{FF2B5EF4-FFF2-40B4-BE49-F238E27FC236}">
                  <a16:creationId xmlns:a16="http://schemas.microsoft.com/office/drawing/2014/main" id="{793A722B-5ABE-403F-8EAB-1534E5E80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953"/>
              <a:ext cx="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03" name="Line 7">
              <a:extLst>
                <a:ext uri="{FF2B5EF4-FFF2-40B4-BE49-F238E27FC236}">
                  <a16:creationId xmlns:a16="http://schemas.microsoft.com/office/drawing/2014/main" id="{9CC3DD60-E4B9-46BA-955E-4360399BB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953"/>
              <a:ext cx="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04" name="Rectangle 8">
              <a:extLst>
                <a:ext uri="{FF2B5EF4-FFF2-40B4-BE49-F238E27FC236}">
                  <a16:creationId xmlns:a16="http://schemas.microsoft.com/office/drawing/2014/main" id="{5B63D39C-DF53-4CA0-86EE-8D7C6FA7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937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Flag</a:t>
              </a:r>
            </a:p>
          </p:txBody>
        </p:sp>
        <p:sp>
          <p:nvSpPr>
            <p:cNvPr id="1028105" name="Rectangle 9">
              <a:extLst>
                <a:ext uri="{FF2B5EF4-FFF2-40B4-BE49-F238E27FC236}">
                  <a16:creationId xmlns:a16="http://schemas.microsoft.com/office/drawing/2014/main" id="{73BC4B11-0E10-4F10-9D10-54AD141E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906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Flag</a:t>
              </a:r>
            </a:p>
          </p:txBody>
        </p:sp>
        <p:sp>
          <p:nvSpPr>
            <p:cNvPr id="1028106" name="Rectangle 10">
              <a:extLst>
                <a:ext uri="{FF2B5EF4-FFF2-40B4-BE49-F238E27FC236}">
                  <a16:creationId xmlns:a16="http://schemas.microsoft.com/office/drawing/2014/main" id="{1F155EFC-6799-4B9B-A0E5-DE59271B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919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Address</a:t>
              </a:r>
            </a:p>
          </p:txBody>
        </p:sp>
        <p:sp>
          <p:nvSpPr>
            <p:cNvPr id="1028107" name="Rectangle 11">
              <a:extLst>
                <a:ext uri="{FF2B5EF4-FFF2-40B4-BE49-F238E27FC236}">
                  <a16:creationId xmlns:a16="http://schemas.microsoft.com/office/drawing/2014/main" id="{3F33E095-7469-4532-9035-C1DF2F57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94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Control</a:t>
              </a:r>
            </a:p>
          </p:txBody>
        </p:sp>
        <p:sp>
          <p:nvSpPr>
            <p:cNvPr id="1028108" name="Rectangle 12">
              <a:extLst>
                <a:ext uri="{FF2B5EF4-FFF2-40B4-BE49-F238E27FC236}">
                  <a16:creationId xmlns:a16="http://schemas.microsoft.com/office/drawing/2014/main" id="{C6962872-3DE9-4067-8167-39F6BEF98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978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Information</a:t>
              </a:r>
            </a:p>
          </p:txBody>
        </p:sp>
        <p:sp>
          <p:nvSpPr>
            <p:cNvPr id="1028109" name="Rectangle 13">
              <a:extLst>
                <a:ext uri="{FF2B5EF4-FFF2-40B4-BE49-F238E27FC236}">
                  <a16:creationId xmlns:a16="http://schemas.microsoft.com/office/drawing/2014/main" id="{A0220662-8268-4384-87CF-D4716F93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99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CRC</a:t>
              </a:r>
            </a:p>
          </p:txBody>
        </p:sp>
        <p:sp>
          <p:nvSpPr>
            <p:cNvPr id="1028110" name="Line 14">
              <a:extLst>
                <a:ext uri="{FF2B5EF4-FFF2-40B4-BE49-F238E27FC236}">
                  <a16:creationId xmlns:a16="http://schemas.microsoft.com/office/drawing/2014/main" id="{3449DC9B-160A-4D77-97AD-1C374993A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939"/>
              <a:ext cx="8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11" name="Rectangle 15">
              <a:extLst>
                <a:ext uri="{FF2B5EF4-FFF2-40B4-BE49-F238E27FC236}">
                  <a16:creationId xmlns:a16="http://schemas.microsoft.com/office/drawing/2014/main" id="{9B365267-2F1C-4B2D-B9FF-3EA04DFBF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969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Protocol</a:t>
              </a:r>
            </a:p>
          </p:txBody>
        </p:sp>
        <p:sp>
          <p:nvSpPr>
            <p:cNvPr id="1028112" name="Rectangle 16">
              <a:extLst>
                <a:ext uri="{FF2B5EF4-FFF2-40B4-BE49-F238E27FC236}">
                  <a16:creationId xmlns:a16="http://schemas.microsoft.com/office/drawing/2014/main" id="{C9908AE7-3617-4E1E-B4F5-90ECB99A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091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01111110</a:t>
              </a:r>
            </a:p>
          </p:txBody>
        </p:sp>
        <p:sp>
          <p:nvSpPr>
            <p:cNvPr id="1028113" name="Rectangle 17">
              <a:extLst>
                <a:ext uri="{FF2B5EF4-FFF2-40B4-BE49-F238E27FC236}">
                  <a16:creationId xmlns:a16="http://schemas.microsoft.com/office/drawing/2014/main" id="{D8BD38EB-38D8-42B7-B2A2-C7CD0554F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083"/>
              <a:ext cx="6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01111110</a:t>
              </a:r>
            </a:p>
          </p:txBody>
        </p:sp>
        <p:sp>
          <p:nvSpPr>
            <p:cNvPr id="1028114" name="Rectangle 18">
              <a:extLst>
                <a:ext uri="{FF2B5EF4-FFF2-40B4-BE49-F238E27FC236}">
                  <a16:creationId xmlns:a16="http://schemas.microsoft.com/office/drawing/2014/main" id="{1BCE20A3-698D-4B0A-9372-BCF1F3F45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101"/>
              <a:ext cx="5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1111111</a:t>
              </a:r>
            </a:p>
          </p:txBody>
        </p:sp>
        <p:sp>
          <p:nvSpPr>
            <p:cNvPr id="1028115" name="Rectangle 19">
              <a:extLst>
                <a:ext uri="{FF2B5EF4-FFF2-40B4-BE49-F238E27FC236}">
                  <a16:creationId xmlns:a16="http://schemas.microsoft.com/office/drawing/2014/main" id="{5227CA23-13C6-499C-85BC-0404D840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1110"/>
              <a:ext cx="6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00000011</a:t>
              </a:r>
            </a:p>
          </p:txBody>
        </p:sp>
        <p:sp>
          <p:nvSpPr>
            <p:cNvPr id="1028116" name="Rectangle 20">
              <a:extLst>
                <a:ext uri="{FF2B5EF4-FFF2-40B4-BE49-F238E27FC236}">
                  <a16:creationId xmlns:a16="http://schemas.microsoft.com/office/drawing/2014/main" id="{D53A0F43-0E9A-4193-BB26-B89687E9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774"/>
              <a:ext cx="102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Unnumbered frame</a:t>
              </a:r>
            </a:p>
          </p:txBody>
        </p:sp>
        <p:sp>
          <p:nvSpPr>
            <p:cNvPr id="1028117" name="Line 21">
              <a:extLst>
                <a:ext uri="{FF2B5EF4-FFF2-40B4-BE49-F238E27FC236}">
                  <a16:creationId xmlns:a16="http://schemas.microsoft.com/office/drawing/2014/main" id="{35A87932-C04C-406D-8F37-EBA07A018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1320"/>
              <a:ext cx="1" cy="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18" name="Line 22">
              <a:extLst>
                <a:ext uri="{FF2B5EF4-FFF2-40B4-BE49-F238E27FC236}">
                  <a16:creationId xmlns:a16="http://schemas.microsoft.com/office/drawing/2014/main" id="{476560E0-EBC4-4CC0-9F0A-77B5F871D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19" y="1365"/>
              <a:ext cx="168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19" name="Rectangle 23">
              <a:extLst>
                <a:ext uri="{FF2B5EF4-FFF2-40B4-BE49-F238E27FC236}">
                  <a16:creationId xmlns:a16="http://schemas.microsoft.com/office/drawing/2014/main" id="{CA054B58-034E-4528-B820-DC83D91A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772"/>
              <a:ext cx="32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 dirty="0">
                  <a:solidFill>
                    <a:srgbClr val="FF0000"/>
                  </a:solidFill>
                  <a:latin typeface="Arial" charset="0"/>
                </a:rPr>
                <a:t>Specifies what kind of packet is contained in the payload, e.g.,  LCP, NCP, IP, OSI CLNP, IPX</a:t>
              </a:r>
            </a:p>
          </p:txBody>
        </p:sp>
        <p:sp>
          <p:nvSpPr>
            <p:cNvPr id="1028120" name="Line 24">
              <a:extLst>
                <a:ext uri="{FF2B5EF4-FFF2-40B4-BE49-F238E27FC236}">
                  <a16:creationId xmlns:a16="http://schemas.microsoft.com/office/drawing/2014/main" id="{9DA35E4C-7765-4351-870A-46C2A2666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3" y="1365"/>
              <a:ext cx="137" cy="3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21" name="Rectangle 25">
              <a:extLst>
                <a:ext uri="{FF2B5EF4-FFF2-40B4-BE49-F238E27FC236}">
                  <a16:creationId xmlns:a16="http://schemas.microsoft.com/office/drawing/2014/main" id="{30723A3F-1EE8-4035-9DC2-74F4CFBD6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1753"/>
              <a:ext cx="123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All stations are to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accept the frame</a:t>
              </a:r>
            </a:p>
          </p:txBody>
        </p:sp>
        <p:sp>
          <p:nvSpPr>
            <p:cNvPr id="1028124" name="AutoShape 28">
              <a:extLst>
                <a:ext uri="{FF2B5EF4-FFF2-40B4-BE49-F238E27FC236}">
                  <a16:creationId xmlns:a16="http://schemas.microsoft.com/office/drawing/2014/main" id="{1FB9BA08-617F-41D0-859D-C7E0A733A8C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4" y="1186"/>
              <a:ext cx="44" cy="359"/>
            </a:xfrm>
            <a:prstGeom prst="leftBrace">
              <a:avLst>
                <a:gd name="adj1" fmla="val 189773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8125" name="Text Box 29">
              <a:extLst>
                <a:ext uri="{FF2B5EF4-FFF2-40B4-BE49-F238E27FC236}">
                  <a16:creationId xmlns:a16="http://schemas.microsoft.com/office/drawing/2014/main" id="{361466A4-1785-4C18-AC96-2E33D2C4C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381"/>
              <a:ext cx="139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>
                  <a:latin typeface="Arial" charset="0"/>
                </a:rPr>
                <a:t>integer # of bytes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9" name="Rectangle 25">
            <a:extLst>
              <a:ext uri="{FF2B5EF4-FFF2-40B4-BE49-F238E27FC236}">
                <a16:creationId xmlns:a16="http://schemas.microsoft.com/office/drawing/2014/main" id="{B12F6706-F62D-4FFB-AC7F-53F2EC865C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8229600" cy="169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PPP is character-oriented version of HDLC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Flag is 0x7E (01111110)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Control escape 0x7D (01111101)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Any occurrence of flag or control escape inside of frame is replaced with 0x7D followed by original octet </a:t>
            </a:r>
            <a:r>
              <a:rPr lang="en-US" altLang="x-none" sz="1650" dirty="0" err="1"/>
              <a:t>XORed</a:t>
            </a:r>
            <a:r>
              <a:rPr lang="en-US" altLang="x-none" sz="1650" dirty="0"/>
              <a:t> with 0x20 (00100000)</a:t>
            </a:r>
            <a:endParaRPr lang="en-US" altLang="x-none" sz="1950" dirty="0"/>
          </a:p>
        </p:txBody>
      </p:sp>
      <p:sp>
        <p:nvSpPr>
          <p:cNvPr id="33794" name="Rectangle 24">
            <a:extLst>
              <a:ext uri="{FF2B5EF4-FFF2-40B4-BE49-F238E27FC236}">
                <a16:creationId xmlns:a16="http://schemas.microsoft.com/office/drawing/2014/main" id="{D77479BA-5A03-4CE2-9A1A-529C7E850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Byte-Stuffing in PPP</a:t>
            </a:r>
          </a:p>
        </p:txBody>
      </p:sp>
      <p:grpSp>
        <p:nvGrpSpPr>
          <p:cNvPr id="33795" name="Group 50">
            <a:extLst>
              <a:ext uri="{FF2B5EF4-FFF2-40B4-BE49-F238E27FC236}">
                <a16:creationId xmlns:a16="http://schemas.microsoft.com/office/drawing/2014/main" id="{6460D659-4408-4A8B-B8AC-77DF136E3B8F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576513"/>
            <a:ext cx="6303962" cy="1627187"/>
            <a:chOff x="320" y="2393"/>
            <a:chExt cx="5294" cy="1367"/>
          </a:xfrm>
        </p:grpSpPr>
        <p:sp>
          <p:nvSpPr>
            <p:cNvPr id="897052" name="Text Box 28">
              <a:extLst>
                <a:ext uri="{FF2B5EF4-FFF2-40B4-BE49-F238E27FC236}">
                  <a16:creationId xmlns:a16="http://schemas.microsoft.com/office/drawing/2014/main" id="{B35522C7-0C9D-4492-AE6B-E89052F9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2393"/>
              <a:ext cx="146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Data to be sent</a:t>
              </a:r>
            </a:p>
          </p:txBody>
        </p:sp>
        <p:sp>
          <p:nvSpPr>
            <p:cNvPr id="897053" name="Rectangle 29">
              <a:extLst>
                <a:ext uri="{FF2B5EF4-FFF2-40B4-BE49-F238E27FC236}">
                  <a16:creationId xmlns:a16="http://schemas.microsoft.com/office/drawing/2014/main" id="{55223B60-FB28-48BD-8ABC-784BB1FC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2728"/>
              <a:ext cx="467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41</a:t>
              </a:r>
            </a:p>
          </p:txBody>
        </p:sp>
        <p:sp>
          <p:nvSpPr>
            <p:cNvPr id="897054" name="Rectangle 30">
              <a:extLst>
                <a:ext uri="{FF2B5EF4-FFF2-40B4-BE49-F238E27FC236}">
                  <a16:creationId xmlns:a16="http://schemas.microsoft.com/office/drawing/2014/main" id="{F00E13B6-271B-48A3-86D2-D46D3C74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28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7D</a:t>
              </a:r>
            </a:p>
          </p:txBody>
        </p:sp>
        <p:sp>
          <p:nvSpPr>
            <p:cNvPr id="897055" name="Rectangle 31">
              <a:extLst>
                <a:ext uri="{FF2B5EF4-FFF2-40B4-BE49-F238E27FC236}">
                  <a16:creationId xmlns:a16="http://schemas.microsoft.com/office/drawing/2014/main" id="{0F38640A-3CEB-43A4-9DAD-58F2E394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728"/>
              <a:ext cx="467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42</a:t>
              </a:r>
            </a:p>
          </p:txBody>
        </p:sp>
        <p:sp>
          <p:nvSpPr>
            <p:cNvPr id="897056" name="Rectangle 32">
              <a:extLst>
                <a:ext uri="{FF2B5EF4-FFF2-40B4-BE49-F238E27FC236}">
                  <a16:creationId xmlns:a16="http://schemas.microsoft.com/office/drawing/2014/main" id="{4469B0B2-36D3-44E2-92EA-634D22F52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728"/>
              <a:ext cx="467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7E</a:t>
              </a:r>
            </a:p>
          </p:txBody>
        </p:sp>
        <p:sp>
          <p:nvSpPr>
            <p:cNvPr id="897057" name="Rectangle 33">
              <a:extLst>
                <a:ext uri="{FF2B5EF4-FFF2-40B4-BE49-F238E27FC236}">
                  <a16:creationId xmlns:a16="http://schemas.microsoft.com/office/drawing/2014/main" id="{56C854C2-00BF-42FE-9D83-63C14BA50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728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50</a:t>
              </a:r>
            </a:p>
          </p:txBody>
        </p:sp>
        <p:sp>
          <p:nvSpPr>
            <p:cNvPr id="897058" name="Rectangle 34">
              <a:extLst>
                <a:ext uri="{FF2B5EF4-FFF2-40B4-BE49-F238E27FC236}">
                  <a16:creationId xmlns:a16="http://schemas.microsoft.com/office/drawing/2014/main" id="{D98405F6-F897-4E30-947E-CB8A2751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728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70</a:t>
              </a:r>
            </a:p>
          </p:txBody>
        </p:sp>
        <p:sp>
          <p:nvSpPr>
            <p:cNvPr id="897059" name="Rectangle 35">
              <a:extLst>
                <a:ext uri="{FF2B5EF4-FFF2-40B4-BE49-F238E27FC236}">
                  <a16:creationId xmlns:a16="http://schemas.microsoft.com/office/drawing/2014/main" id="{EEE6A2FA-3458-4CDF-8191-B3AC2406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28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46</a:t>
              </a:r>
            </a:p>
          </p:txBody>
        </p:sp>
        <p:sp>
          <p:nvSpPr>
            <p:cNvPr id="897060" name="Text Box 36">
              <a:extLst>
                <a:ext uri="{FF2B5EF4-FFF2-40B4-BE49-F238E27FC236}">
                  <a16:creationId xmlns:a16="http://schemas.microsoft.com/office/drawing/2014/main" id="{C252DBA3-7CCC-492D-AB77-C79257709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3193"/>
              <a:ext cx="23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After stuffing and framing</a:t>
              </a:r>
              <a:endParaRPr lang="en-US" altLang="x-none" sz="1350">
                <a:latin typeface="Arial" charset="0"/>
              </a:endParaRPr>
            </a:p>
          </p:txBody>
        </p:sp>
        <p:sp>
          <p:nvSpPr>
            <p:cNvPr id="897061" name="Rectangle 37">
              <a:extLst>
                <a:ext uri="{FF2B5EF4-FFF2-40B4-BE49-F238E27FC236}">
                  <a16:creationId xmlns:a16="http://schemas.microsoft.com/office/drawing/2014/main" id="{27E22D31-B36B-4465-A16F-0C24C24D5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3503"/>
              <a:ext cx="468" cy="25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5D</a:t>
              </a:r>
            </a:p>
          </p:txBody>
        </p:sp>
        <p:sp>
          <p:nvSpPr>
            <p:cNvPr id="897062" name="Rectangle 38">
              <a:extLst>
                <a:ext uri="{FF2B5EF4-FFF2-40B4-BE49-F238E27FC236}">
                  <a16:creationId xmlns:a16="http://schemas.microsoft.com/office/drawing/2014/main" id="{3FC62337-CB94-4207-BF0D-FBF12AB82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503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42</a:t>
              </a:r>
            </a:p>
          </p:txBody>
        </p:sp>
        <p:sp>
          <p:nvSpPr>
            <p:cNvPr id="897063" name="Rectangle 39">
              <a:extLst>
                <a:ext uri="{FF2B5EF4-FFF2-40B4-BE49-F238E27FC236}">
                  <a16:creationId xmlns:a16="http://schemas.microsoft.com/office/drawing/2014/main" id="{9A0E8CF4-EF71-4353-B27F-1975CF50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3503"/>
              <a:ext cx="467" cy="25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7D</a:t>
              </a:r>
            </a:p>
          </p:txBody>
        </p:sp>
        <p:sp>
          <p:nvSpPr>
            <p:cNvPr id="897064" name="Rectangle 40">
              <a:extLst>
                <a:ext uri="{FF2B5EF4-FFF2-40B4-BE49-F238E27FC236}">
                  <a16:creationId xmlns:a16="http://schemas.microsoft.com/office/drawing/2014/main" id="{5250A353-EB90-4419-B589-B071068F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503"/>
              <a:ext cx="468" cy="25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5E</a:t>
              </a:r>
            </a:p>
          </p:txBody>
        </p:sp>
        <p:sp>
          <p:nvSpPr>
            <p:cNvPr id="897065" name="Rectangle 41">
              <a:extLst>
                <a:ext uri="{FF2B5EF4-FFF2-40B4-BE49-F238E27FC236}">
                  <a16:creationId xmlns:a16="http://schemas.microsoft.com/office/drawing/2014/main" id="{6A73A4F9-A12C-4A96-91EB-B69A136F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3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50</a:t>
              </a:r>
            </a:p>
          </p:txBody>
        </p:sp>
        <p:sp>
          <p:nvSpPr>
            <p:cNvPr id="897066" name="Rectangle 42">
              <a:extLst>
                <a:ext uri="{FF2B5EF4-FFF2-40B4-BE49-F238E27FC236}">
                  <a16:creationId xmlns:a16="http://schemas.microsoft.com/office/drawing/2014/main" id="{01C64801-EDAF-4468-84A9-F457D4FC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503"/>
              <a:ext cx="467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70</a:t>
              </a:r>
            </a:p>
          </p:txBody>
        </p:sp>
        <p:sp>
          <p:nvSpPr>
            <p:cNvPr id="897067" name="Rectangle 43">
              <a:extLst>
                <a:ext uri="{FF2B5EF4-FFF2-40B4-BE49-F238E27FC236}">
                  <a16:creationId xmlns:a16="http://schemas.microsoft.com/office/drawing/2014/main" id="{F9A5A2B6-8B6C-4A38-A1D9-E16A3E67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503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46</a:t>
              </a:r>
            </a:p>
          </p:txBody>
        </p:sp>
        <p:sp>
          <p:nvSpPr>
            <p:cNvPr id="897068" name="Rectangle 44">
              <a:extLst>
                <a:ext uri="{FF2B5EF4-FFF2-40B4-BE49-F238E27FC236}">
                  <a16:creationId xmlns:a16="http://schemas.microsoft.com/office/drawing/2014/main" id="{3FFD970D-C709-4B64-8B34-7BA2F0A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3503"/>
              <a:ext cx="467" cy="257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7E</a:t>
              </a:r>
            </a:p>
          </p:txBody>
        </p:sp>
        <p:sp>
          <p:nvSpPr>
            <p:cNvPr id="897069" name="Rectangle 45">
              <a:extLst>
                <a:ext uri="{FF2B5EF4-FFF2-40B4-BE49-F238E27FC236}">
                  <a16:creationId xmlns:a16="http://schemas.microsoft.com/office/drawing/2014/main" id="{14AD4A46-89BC-4713-BAC9-C105CF2A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3503"/>
              <a:ext cx="468" cy="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41</a:t>
              </a:r>
            </a:p>
          </p:txBody>
        </p:sp>
        <p:sp>
          <p:nvSpPr>
            <p:cNvPr id="897070" name="Rectangle 46">
              <a:extLst>
                <a:ext uri="{FF2B5EF4-FFF2-40B4-BE49-F238E27FC236}">
                  <a16:creationId xmlns:a16="http://schemas.microsoft.com/office/drawing/2014/main" id="{01FD8714-6E4C-47F9-ACA6-0338B9A2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503"/>
              <a:ext cx="468" cy="25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7D</a:t>
              </a:r>
            </a:p>
          </p:txBody>
        </p:sp>
        <p:sp>
          <p:nvSpPr>
            <p:cNvPr id="897071" name="Rectangle 47">
              <a:extLst>
                <a:ext uri="{FF2B5EF4-FFF2-40B4-BE49-F238E27FC236}">
                  <a16:creationId xmlns:a16="http://schemas.microsoft.com/office/drawing/2014/main" id="{18BE3621-8165-4038-B390-8D231722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503"/>
              <a:ext cx="467" cy="257"/>
            </a:xfrm>
            <a:prstGeom prst="rect">
              <a:avLst/>
            </a:prstGeom>
            <a:solidFill>
              <a:srgbClr val="B1CCC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>
                  <a:latin typeface="Arial" charset="0"/>
                </a:rPr>
                <a:t>7E</a:t>
              </a:r>
            </a:p>
          </p:txBody>
        </p:sp>
        <p:sp>
          <p:nvSpPr>
            <p:cNvPr id="897072" name="Line 48">
              <a:extLst>
                <a:ext uri="{FF2B5EF4-FFF2-40B4-BE49-F238E27FC236}">
                  <a16:creationId xmlns:a16="http://schemas.microsoft.com/office/drawing/2014/main" id="{DCD2CB91-5F82-4CB7-A171-0FD513A10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2" y="3042"/>
              <a:ext cx="48" cy="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97073" name="Line 49">
              <a:extLst>
                <a:ext uri="{FF2B5EF4-FFF2-40B4-BE49-F238E27FC236}">
                  <a16:creationId xmlns:a16="http://schemas.microsoft.com/office/drawing/2014/main" id="{C2B57919-4AC9-4568-992C-D8D57E332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2982"/>
              <a:ext cx="312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2EC6B5C-C334-4892-8A8D-2B0E871E4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92075"/>
            <a:ext cx="5199062" cy="765175"/>
          </a:xfrm>
        </p:spPr>
        <p:txBody>
          <a:bodyPr/>
          <a:lstStyle/>
          <a:p>
            <a:pPr eaLnBrk="1" hangingPunct="1"/>
            <a:r>
              <a:rPr lang="en-US" altLang="en-US"/>
              <a:t>PPP Applications</a:t>
            </a: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4E84ED85-A1A0-4B8C-BE78-6043E5962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104900"/>
            <a:ext cx="6157912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PPP used in many point-to-point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Telephone Modem Links	30 kbps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Packet over SONET    600 Mbps to 10 Gbps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IP</a:t>
            </a:r>
            <a:r>
              <a:rPr lang="en-US" altLang="en-US">
                <a:cs typeface="Times New Roman" panose="02020603050405020304" pitchFamily="18" charset="0"/>
              </a:rPr>
              <a:t>→PPP→SONET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PPP is also used over shared links such as Ethernet to provide 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LCP</a:t>
            </a:r>
            <a:r>
              <a:rPr lang="en-US" altLang="en-US">
                <a:cs typeface="Times New Roman" panose="02020603050405020304" pitchFamily="18" charset="0"/>
              </a:rPr>
              <a:t>, NCP, and authentication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PPP over Ethernet (RFC 2516)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Used over DSL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3323050C-F788-424D-9513-E06E82AE3F1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B81AF81-E89A-458B-9CAD-2D5F0F2C2EAE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8E32EE-5D96-4A6A-BFBA-0B448632E209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BE524C8-40A5-48E2-864C-42FE6EBAE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PPP Authentication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59E05EE8-86DD-4329-AC81-98D44B0A5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027113"/>
            <a:ext cx="8453438" cy="3370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Password Authentication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Initiator must send ID &amp; password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Authenticator replies with authentication success/fail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After several attempts, LCP closes 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Transmitted unencrypted, susceptible to eavesdropping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/>
              <a:t>Challenge-Handshake Authentication Protocol (CHAP)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Initiator &amp; authenticator share a secret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Authenticator sends a challenge (random # &amp; ID)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Initiator computes </a:t>
            </a:r>
            <a:r>
              <a:rPr lang="en-US" altLang="en-US" sz="1800">
                <a:solidFill>
                  <a:srgbClr val="FF0000"/>
                </a:solidFill>
              </a:rPr>
              <a:t>cryptographic </a:t>
            </a:r>
            <a:r>
              <a:rPr lang="en-US" altLang="en-US" sz="1800"/>
              <a:t>checksum of random # &amp; ID using the shared secret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Authenticator calculates cryptocgraphic checksum &amp; compares to response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Authenticator can reissue challenge during session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390637F-08A4-4B6A-822E-6DE5707E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6549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9C453050-37AD-4762-B72A-AFDD6F51C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19875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/>
              <a:t>Bit stuffing and byte stuffing are used for framing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PPP uses byte stuffing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CHAP is a security protocol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45B268-988D-442A-96C2-1CD5519CA4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02.02.03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9458" name="Picture 6">
            <a:extLst>
              <a:ext uri="{FF2B5EF4-FFF2-40B4-BE49-F238E27FC236}">
                <a16:creationId xmlns:a16="http://schemas.microsoft.com/office/drawing/2014/main" id="{2AE3B619-55A2-48F1-9BA1-07E36A03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0E61E792-DFF2-4523-B175-C938F1C78D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HDLC, Multiplexing 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3" name="Line 3">
            <a:extLst>
              <a:ext uri="{FF2B5EF4-FFF2-40B4-BE49-F238E27FC236}">
                <a16:creationId xmlns:a16="http://schemas.microsoft.com/office/drawing/2014/main" id="{A9065475-35B9-451E-9F06-D712A3227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663" y="2257425"/>
            <a:ext cx="182562" cy="118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85" name="Rectangle 5">
            <a:extLst>
              <a:ext uri="{FF2B5EF4-FFF2-40B4-BE49-F238E27FC236}">
                <a16:creationId xmlns:a16="http://schemas.microsoft.com/office/drawing/2014/main" id="{59CD01F2-3404-4239-9C86-7097BA26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422650"/>
            <a:ext cx="1039812" cy="241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86" name="Rectangle 6">
            <a:extLst>
              <a:ext uri="{FF2B5EF4-FFF2-40B4-BE49-F238E27FC236}">
                <a16:creationId xmlns:a16="http://schemas.microsoft.com/office/drawing/2014/main" id="{FB78C9D8-2DC0-4069-A4A4-5DBEC6CB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3783013"/>
            <a:ext cx="102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Send buffer</a:t>
            </a:r>
          </a:p>
        </p:txBody>
      </p:sp>
      <p:sp>
        <p:nvSpPr>
          <p:cNvPr id="1018887" name="Line 7">
            <a:extLst>
              <a:ext uri="{FF2B5EF4-FFF2-40B4-BE49-F238E27FC236}">
                <a16:creationId xmlns:a16="http://schemas.microsoft.com/office/drawing/2014/main" id="{3C765F5D-E853-4650-BD9C-8BD59557E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4438" y="3592513"/>
            <a:ext cx="2049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88" name="Rectangle 8">
            <a:extLst>
              <a:ext uri="{FF2B5EF4-FFF2-40B4-BE49-F238E27FC236}">
                <a16:creationId xmlns:a16="http://schemas.microsoft.com/office/drawing/2014/main" id="{293D39C2-51AB-4236-AE11-A65AE599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2997200"/>
            <a:ext cx="9159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Segments</a:t>
            </a:r>
          </a:p>
        </p:txBody>
      </p:sp>
      <p:sp>
        <p:nvSpPr>
          <p:cNvPr id="1018889" name="Rectangle 9">
            <a:extLst>
              <a:ext uri="{FF2B5EF4-FFF2-40B4-BE49-F238E27FC236}">
                <a16:creationId xmlns:a16="http://schemas.microsoft.com/office/drawing/2014/main" id="{E21DD092-08DC-4591-87FE-88503BEA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455988"/>
            <a:ext cx="604838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90" name="Rectangle 10">
            <a:extLst>
              <a:ext uri="{FF2B5EF4-FFF2-40B4-BE49-F238E27FC236}">
                <a16:creationId xmlns:a16="http://schemas.microsoft.com/office/drawing/2014/main" id="{E11BF0DC-115B-4937-B4E8-7BF84CA2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743325"/>
            <a:ext cx="124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Receive buffer</a:t>
            </a:r>
          </a:p>
        </p:txBody>
      </p:sp>
      <p:sp>
        <p:nvSpPr>
          <p:cNvPr id="1018891" name="Line 11">
            <a:extLst>
              <a:ext uri="{FF2B5EF4-FFF2-40B4-BE49-F238E27FC236}">
                <a16:creationId xmlns:a16="http://schemas.microsoft.com/office/drawing/2014/main" id="{FA15F472-A01D-4557-9A9E-22F213890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438" y="2241550"/>
            <a:ext cx="279400" cy="119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93" name="Rectangle 13">
            <a:extLst>
              <a:ext uri="{FF2B5EF4-FFF2-40B4-BE49-F238E27FC236}">
                <a16:creationId xmlns:a16="http://schemas.microsoft.com/office/drawing/2014/main" id="{5696C3DD-10EC-4C91-95F2-A96FB220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441450"/>
            <a:ext cx="19050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Application Layer writes bytes into send buffer through socket</a:t>
            </a:r>
          </a:p>
        </p:txBody>
      </p:sp>
      <p:sp>
        <p:nvSpPr>
          <p:cNvPr id="1018895" name="Rectangle 15">
            <a:extLst>
              <a:ext uri="{FF2B5EF4-FFF2-40B4-BE49-F238E27FC236}">
                <a16:creationId xmlns:a16="http://schemas.microsoft.com/office/drawing/2014/main" id="{A46E36C3-DE7E-45F2-A0B7-93301701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27488"/>
            <a:ext cx="579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ACKs</a:t>
            </a:r>
          </a:p>
        </p:txBody>
      </p:sp>
      <p:sp>
        <p:nvSpPr>
          <p:cNvPr id="1018896" name="Line 16">
            <a:extLst>
              <a:ext uri="{FF2B5EF4-FFF2-40B4-BE49-F238E27FC236}">
                <a16:creationId xmlns:a16="http://schemas.microsoft.com/office/drawing/2014/main" id="{53ACB6F2-F9BA-4B96-89F7-BE8046C3A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2827338"/>
            <a:ext cx="1673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97" name="Line 17">
            <a:extLst>
              <a:ext uri="{FF2B5EF4-FFF2-40B4-BE49-F238E27FC236}">
                <a16:creationId xmlns:a16="http://schemas.microsoft.com/office/drawing/2014/main" id="{1467C475-1901-4443-90F3-46DE7D22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2868613"/>
            <a:ext cx="1673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898" name="Rectangle 18">
            <a:extLst>
              <a:ext uri="{FF2B5EF4-FFF2-40B4-BE49-F238E27FC236}">
                <a16:creationId xmlns:a16="http://schemas.microsoft.com/office/drawing/2014/main" id="{B02D7B77-5988-4F20-8F06-79910981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3398838"/>
            <a:ext cx="1004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Transmitter</a:t>
            </a:r>
          </a:p>
        </p:txBody>
      </p:sp>
      <p:sp>
        <p:nvSpPr>
          <p:cNvPr id="1018899" name="Rectangle 19">
            <a:extLst>
              <a:ext uri="{FF2B5EF4-FFF2-40B4-BE49-F238E27FC236}">
                <a16:creationId xmlns:a16="http://schemas.microsoft.com/office/drawing/2014/main" id="{9BB1EEEC-E575-4FE9-A095-364D518D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3451225"/>
            <a:ext cx="819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Receiver</a:t>
            </a:r>
          </a:p>
        </p:txBody>
      </p:sp>
      <p:sp>
        <p:nvSpPr>
          <p:cNvPr id="1018900" name="Line 20">
            <a:extLst>
              <a:ext uri="{FF2B5EF4-FFF2-40B4-BE49-F238E27FC236}">
                <a16:creationId xmlns:a16="http://schemas.microsoft.com/office/drawing/2014/main" id="{5F436629-36C8-43A1-9BE0-6B66C4DAB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913" y="3754438"/>
            <a:ext cx="20066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901" name="Rectangle 21">
            <a:extLst>
              <a:ext uri="{FF2B5EF4-FFF2-40B4-BE49-F238E27FC236}">
                <a16:creationId xmlns:a16="http://schemas.microsoft.com/office/drawing/2014/main" id="{46C5F68A-D967-46D6-B711-ECD28EB4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3284538"/>
            <a:ext cx="671513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902" name="Rectangle 22">
            <a:extLst>
              <a:ext uri="{FF2B5EF4-FFF2-40B4-BE49-F238E27FC236}">
                <a16:creationId xmlns:a16="http://schemas.microsoft.com/office/drawing/2014/main" id="{87CC5B9B-8194-4AE2-8F7F-73E5A602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3279775"/>
            <a:ext cx="419100" cy="16351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903" name="Rectangle 23">
            <a:extLst>
              <a:ext uri="{FF2B5EF4-FFF2-40B4-BE49-F238E27FC236}">
                <a16:creationId xmlns:a16="http://schemas.microsoft.com/office/drawing/2014/main" id="{9DD8EE83-979E-43BA-8694-10A4410E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3819525"/>
            <a:ext cx="173037" cy="12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8904" name="Rectangle 24">
            <a:extLst>
              <a:ext uri="{FF2B5EF4-FFF2-40B4-BE49-F238E27FC236}">
                <a16:creationId xmlns:a16="http://schemas.microsoft.com/office/drawing/2014/main" id="{319CC5EC-0CA9-4F02-9B00-1EE57494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821113"/>
            <a:ext cx="173038" cy="12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00" name="Rectangle 25">
            <a:extLst>
              <a:ext uri="{FF2B5EF4-FFF2-40B4-BE49-F238E27FC236}">
                <a16:creationId xmlns:a16="http://schemas.microsoft.com/office/drawing/2014/main" id="{1BCA4AF9-1837-4F6A-B301-3A85C2D28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Reliable Stream Service</a:t>
            </a:r>
          </a:p>
        </p:txBody>
      </p:sp>
      <p:sp>
        <p:nvSpPr>
          <p:cNvPr id="1018906" name="Rectangle 26">
            <a:extLst>
              <a:ext uri="{FF2B5EF4-FFF2-40B4-BE49-F238E27FC236}">
                <a16:creationId xmlns:a16="http://schemas.microsoft.com/office/drawing/2014/main" id="{4D727358-C44A-4A4A-8931-9633FC18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497013"/>
            <a:ext cx="20415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Application Layer reads bytes from receive buffer through socket</a:t>
            </a:r>
          </a:p>
        </p:txBody>
      </p:sp>
      <p:sp>
        <p:nvSpPr>
          <p:cNvPr id="1018907" name="Text Box 27">
            <a:extLst>
              <a:ext uri="{FF2B5EF4-FFF2-40B4-BE49-F238E27FC236}">
                <a16:creationId xmlns:a16="http://schemas.microsoft.com/office/drawing/2014/main" id="{79B36164-C331-4274-B9E9-0A6368E9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1208088"/>
            <a:ext cx="2411412" cy="8540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1650">
                <a:latin typeface="Arial" charset="0"/>
              </a:rPr>
              <a:t>TCP transfers byte stream in order, without errors or duplications </a:t>
            </a:r>
          </a:p>
        </p:txBody>
      </p:sp>
      <p:sp>
        <p:nvSpPr>
          <p:cNvPr id="1018909" name="Text Box 29">
            <a:extLst>
              <a:ext uri="{FF2B5EF4-FFF2-40B4-BE49-F238E27FC236}">
                <a16:creationId xmlns:a16="http://schemas.microsoft.com/office/drawing/2014/main" id="{BFACEB0B-37D8-49DB-8E32-70179698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536825"/>
            <a:ext cx="11763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Application layer</a:t>
            </a:r>
          </a:p>
        </p:txBody>
      </p:sp>
      <p:sp>
        <p:nvSpPr>
          <p:cNvPr id="1018910" name="Text Box 30">
            <a:extLst>
              <a:ext uri="{FF2B5EF4-FFF2-40B4-BE49-F238E27FC236}">
                <a16:creationId xmlns:a16="http://schemas.microsoft.com/office/drawing/2014/main" id="{521DBB4C-09E1-45BF-B559-65FF0E4E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859088"/>
            <a:ext cx="10922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Transport layer</a:t>
            </a:r>
          </a:p>
        </p:txBody>
      </p:sp>
      <p:sp>
        <p:nvSpPr>
          <p:cNvPr id="1018911" name="Rectangle 31">
            <a:extLst>
              <a:ext uri="{FF2B5EF4-FFF2-40B4-BE49-F238E27FC236}">
                <a16:creationId xmlns:a16="http://schemas.microsoft.com/office/drawing/2014/main" id="{AC078C0F-0101-49D2-AF20-0AA01315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2208213"/>
            <a:ext cx="1117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200">
                <a:latin typeface="Arial" charset="0"/>
              </a:rPr>
              <a:t>Write 45 bytes</a:t>
            </a:r>
          </a:p>
          <a:p>
            <a:pPr>
              <a:defRPr/>
            </a:pPr>
            <a:r>
              <a:rPr lang="en-US" altLang="x-none" sz="1200">
                <a:latin typeface="Arial" charset="0"/>
              </a:rPr>
              <a:t>Write 15 bytes</a:t>
            </a:r>
          </a:p>
          <a:p>
            <a:pPr>
              <a:defRPr/>
            </a:pPr>
            <a:r>
              <a:rPr lang="en-US" altLang="x-none" sz="1200">
                <a:latin typeface="Arial" charset="0"/>
              </a:rPr>
              <a:t>Write 20 bytes</a:t>
            </a:r>
          </a:p>
        </p:txBody>
      </p:sp>
      <p:sp>
        <p:nvSpPr>
          <p:cNvPr id="1018912" name="Rectangle 32">
            <a:extLst>
              <a:ext uri="{FF2B5EF4-FFF2-40B4-BE49-F238E27FC236}">
                <a16:creationId xmlns:a16="http://schemas.microsoft.com/office/drawing/2014/main" id="{B6D3F6AB-07C0-406E-A416-97AF2BC7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424113"/>
            <a:ext cx="112553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200">
                <a:latin typeface="Arial" charset="0"/>
              </a:rPr>
              <a:t>Read 40 bytes</a:t>
            </a:r>
          </a:p>
          <a:p>
            <a:pPr>
              <a:defRPr/>
            </a:pPr>
            <a:r>
              <a:rPr lang="en-US" altLang="x-none" sz="1200">
                <a:latin typeface="Arial" charset="0"/>
              </a:rPr>
              <a:t>Read 40 bytes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8" name="Rectangle 4">
            <a:extLst>
              <a:ext uri="{FF2B5EF4-FFF2-40B4-BE49-F238E27FC236}">
                <a16:creationId xmlns:a16="http://schemas.microsoft.com/office/drawing/2014/main" id="{2B691539-68F3-4BA4-BC1E-B33E8C9B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150" y="266700"/>
            <a:ext cx="52768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High-Level Data Link Control (HDLC)</a:t>
            </a:r>
          </a:p>
        </p:txBody>
      </p:sp>
      <p:sp>
        <p:nvSpPr>
          <p:cNvPr id="21506" name="Rectangle 5">
            <a:extLst>
              <a:ext uri="{FF2B5EF4-FFF2-40B4-BE49-F238E27FC236}">
                <a16:creationId xmlns:a16="http://schemas.microsoft.com/office/drawing/2014/main" id="{BDA631FD-7CDE-4CC6-8EB2-36EE31986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4150" y="1322388"/>
            <a:ext cx="5962650" cy="3276600"/>
          </a:xfrm>
        </p:spPr>
        <p:txBody>
          <a:bodyPr/>
          <a:lstStyle/>
          <a:p>
            <a:pPr eaLnBrk="1" hangingPunct="1"/>
            <a:r>
              <a:rPr lang="en-US" altLang="en-US"/>
              <a:t>Bit-oriented data link control </a:t>
            </a:r>
          </a:p>
          <a:p>
            <a:pPr eaLnBrk="1" hangingPunct="1"/>
            <a:r>
              <a:rPr lang="en-US" altLang="en-US"/>
              <a:t>Derived from IBM Synchronous Data Link Control (SDLC)</a:t>
            </a:r>
          </a:p>
          <a:p>
            <a:pPr eaLnBrk="1" hangingPunct="1"/>
            <a:r>
              <a:rPr lang="en-US" altLang="en-US"/>
              <a:t>Related to Link Access Procedure Balanced (LAPB)</a:t>
            </a:r>
          </a:p>
          <a:p>
            <a:pPr lvl="1" eaLnBrk="1" hangingPunct="1"/>
            <a:r>
              <a:rPr lang="en-US" altLang="en-US"/>
              <a:t>LAPD in ISDN</a:t>
            </a:r>
          </a:p>
          <a:p>
            <a:pPr lvl="1" eaLnBrk="1" hangingPunct="1"/>
            <a:r>
              <a:rPr lang="en-US" altLang="en-US"/>
              <a:t>LAPM in cellular telephone signaling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21507" name="Group 12">
            <a:extLst>
              <a:ext uri="{FF2B5EF4-FFF2-40B4-BE49-F238E27FC236}">
                <a16:creationId xmlns:a16="http://schemas.microsoft.com/office/drawing/2014/main" id="{3165ABCD-E6E2-476B-BEE5-C9D7F2E4DC9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E22B9D-AC26-4C57-A52D-D23D503BE579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770CA6-38C5-4F77-BDE4-7BC10C9E7C71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2">
            <a:extLst>
              <a:ext uri="{FF2B5EF4-FFF2-40B4-BE49-F238E27FC236}">
                <a16:creationId xmlns:a16="http://schemas.microsoft.com/office/drawing/2014/main" id="{A02FB8C7-293F-4190-B01A-AEA1B6E6D1D6}"/>
              </a:ext>
            </a:extLst>
          </p:cNvPr>
          <p:cNvGrpSpPr>
            <a:grpSpLocks/>
          </p:cNvGrpSpPr>
          <p:nvPr/>
        </p:nvGrpSpPr>
        <p:grpSpPr bwMode="auto">
          <a:xfrm>
            <a:off x="1989138" y="165100"/>
            <a:ext cx="5391150" cy="4622800"/>
            <a:chOff x="782" y="407"/>
            <a:chExt cx="4368" cy="3610"/>
          </a:xfrm>
        </p:grpSpPr>
        <p:sp>
          <p:nvSpPr>
            <p:cNvPr id="1032195" name="Rectangle 3">
              <a:extLst>
                <a:ext uri="{FF2B5EF4-FFF2-40B4-BE49-F238E27FC236}">
                  <a16:creationId xmlns:a16="http://schemas.microsoft.com/office/drawing/2014/main" id="{62246858-6FA3-4232-B222-E56AA60D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1823"/>
              <a:ext cx="1191" cy="103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196" name="Rectangle 4">
              <a:extLst>
                <a:ext uri="{FF2B5EF4-FFF2-40B4-BE49-F238E27FC236}">
                  <a16:creationId xmlns:a16="http://schemas.microsoft.com/office/drawing/2014/main" id="{31A34B47-53E9-45CD-8A1D-FB3E6BD50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210"/>
              <a:ext cx="1181" cy="7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197" name="Rectangle 5">
              <a:extLst>
                <a:ext uri="{FF2B5EF4-FFF2-40B4-BE49-F238E27FC236}">
                  <a16:creationId xmlns:a16="http://schemas.microsoft.com/office/drawing/2014/main" id="{C74F0756-9108-4F58-A85C-B413C670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408"/>
              <a:ext cx="633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Physical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198" name="Rectangle 6">
              <a:extLst>
                <a:ext uri="{FF2B5EF4-FFF2-40B4-BE49-F238E27FC236}">
                  <a16:creationId xmlns:a16="http://schemas.microsoft.com/office/drawing/2014/main" id="{387C2F08-185D-4C43-84EE-3C435EB5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2182"/>
              <a:ext cx="656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Data link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199" name="Rectangle 7">
              <a:extLst>
                <a:ext uri="{FF2B5EF4-FFF2-40B4-BE49-F238E27FC236}">
                  <a16:creationId xmlns:a16="http://schemas.microsoft.com/office/drawing/2014/main" id="{70C4EEB6-8C66-4E7A-83DF-CD1B7A50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823"/>
              <a:ext cx="1186" cy="109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0" name="Rectangle 8">
              <a:extLst>
                <a:ext uri="{FF2B5EF4-FFF2-40B4-BE49-F238E27FC236}">
                  <a16:creationId xmlns:a16="http://schemas.microsoft.com/office/drawing/2014/main" id="{DCEA109F-8684-489B-B68A-486FFC86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250"/>
              <a:ext cx="657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Data link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201" name="Rectangle 9">
              <a:extLst>
                <a:ext uri="{FF2B5EF4-FFF2-40B4-BE49-F238E27FC236}">
                  <a16:creationId xmlns:a16="http://schemas.microsoft.com/office/drawing/2014/main" id="{44F4663C-4D9F-4BD7-BE95-9179EC49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407"/>
              <a:ext cx="1204" cy="9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2" name="Rectangle 10">
              <a:extLst>
                <a:ext uri="{FF2B5EF4-FFF2-40B4-BE49-F238E27FC236}">
                  <a16:creationId xmlns:a16="http://schemas.microsoft.com/office/drawing/2014/main" id="{26C20002-9753-46A3-A9FB-5521A298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407"/>
              <a:ext cx="1204" cy="9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3" name="Line 11">
              <a:extLst>
                <a:ext uri="{FF2B5EF4-FFF2-40B4-BE49-F238E27FC236}">
                  <a16:creationId xmlns:a16="http://schemas.microsoft.com/office/drawing/2014/main" id="{DD41EA26-0783-480E-B8BD-5201CB5CD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379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4" name="Line 12">
              <a:extLst>
                <a:ext uri="{FF2B5EF4-FFF2-40B4-BE49-F238E27FC236}">
                  <a16:creationId xmlns:a16="http://schemas.microsoft.com/office/drawing/2014/main" id="{E7819DFC-4104-497E-9DBB-CBCB6F8DA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1379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5" name="Rectangle 13">
              <a:extLst>
                <a:ext uri="{FF2B5EF4-FFF2-40B4-BE49-F238E27FC236}">
                  <a16:creationId xmlns:a16="http://schemas.microsoft.com/office/drawing/2014/main" id="{586BF3D5-9840-4C5B-8438-502268F9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661"/>
              <a:ext cx="625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Network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206" name="Line 14">
              <a:extLst>
                <a:ext uri="{FF2B5EF4-FFF2-40B4-BE49-F238E27FC236}">
                  <a16:creationId xmlns:a16="http://schemas.microsoft.com/office/drawing/2014/main" id="{99C3EB58-FCE3-4A67-8AA8-DF2A85998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443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7" name="AutoShape 15" descr="Dark vertical">
              <a:extLst>
                <a:ext uri="{FF2B5EF4-FFF2-40B4-BE49-F238E27FC236}">
                  <a16:creationId xmlns:a16="http://schemas.microsoft.com/office/drawing/2014/main" id="{9D75B16A-D789-4B9B-8A60-AD27AE94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467"/>
              <a:ext cx="677" cy="268"/>
            </a:xfrm>
            <a:prstGeom prst="roundRect">
              <a:avLst>
                <a:gd name="adj" fmla="val 12495"/>
              </a:avLst>
            </a:prstGeom>
            <a:pattFill prst="dkVert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08" name="Rectangle 16">
              <a:extLst>
                <a:ext uri="{FF2B5EF4-FFF2-40B4-BE49-F238E27FC236}">
                  <a16:creationId xmlns:a16="http://schemas.microsoft.com/office/drawing/2014/main" id="{D278EBCD-5A7A-44FC-BE6A-3438B5372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1495"/>
              <a:ext cx="5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DLSDU</a:t>
              </a:r>
            </a:p>
          </p:txBody>
        </p:sp>
        <p:sp>
          <p:nvSpPr>
            <p:cNvPr id="1032209" name="AutoShape 17" descr="Dark vertical">
              <a:extLst>
                <a:ext uri="{FF2B5EF4-FFF2-40B4-BE49-F238E27FC236}">
                  <a16:creationId xmlns:a16="http://schemas.microsoft.com/office/drawing/2014/main" id="{BE78030D-DE52-41A2-A6DA-AD24D3FA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455"/>
              <a:ext cx="808" cy="294"/>
            </a:xfrm>
            <a:prstGeom prst="roundRect">
              <a:avLst>
                <a:gd name="adj" fmla="val 12495"/>
              </a:avLst>
            </a:prstGeom>
            <a:pattFill prst="dkVert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0" name="Rectangle 18">
              <a:extLst>
                <a:ext uri="{FF2B5EF4-FFF2-40B4-BE49-F238E27FC236}">
                  <a16:creationId xmlns:a16="http://schemas.microsoft.com/office/drawing/2014/main" id="{2A300268-989E-4005-8B7A-3A017CFF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495"/>
              <a:ext cx="5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DLSDU</a:t>
              </a:r>
            </a:p>
          </p:txBody>
        </p:sp>
        <p:sp>
          <p:nvSpPr>
            <p:cNvPr id="1032211" name="Rectangle 19">
              <a:extLst>
                <a:ext uri="{FF2B5EF4-FFF2-40B4-BE49-F238E27FC236}">
                  <a16:creationId xmlns:a16="http://schemas.microsoft.com/office/drawing/2014/main" id="{D57B57F2-298B-44B8-9A05-77592A01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638"/>
              <a:ext cx="625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Network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212" name="Rectangle 20">
              <a:extLst>
                <a:ext uri="{FF2B5EF4-FFF2-40B4-BE49-F238E27FC236}">
                  <a16:creationId xmlns:a16="http://schemas.microsoft.com/office/drawing/2014/main" id="{3D37CD64-E8D0-45D1-B714-927ECCF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262"/>
              <a:ext cx="1178" cy="7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3" name="Rectangle 21">
              <a:extLst>
                <a:ext uri="{FF2B5EF4-FFF2-40B4-BE49-F238E27FC236}">
                  <a16:creationId xmlns:a16="http://schemas.microsoft.com/office/drawing/2014/main" id="{3876F290-26AB-4484-9C44-D7B496EC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436"/>
              <a:ext cx="633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Physical</a:t>
              </a:r>
            </a:p>
            <a:p>
              <a:pPr algn="ctr">
                <a:defRPr/>
              </a:pPr>
              <a:r>
                <a:rPr lang="en-US" altLang="x-none" sz="1350">
                  <a:latin typeface="Arial" charset="0"/>
                </a:rPr>
                <a:t>layer</a:t>
              </a:r>
            </a:p>
          </p:txBody>
        </p:sp>
        <p:sp>
          <p:nvSpPr>
            <p:cNvPr id="1032214" name="Line 22">
              <a:extLst>
                <a:ext uri="{FF2B5EF4-FFF2-40B4-BE49-F238E27FC236}">
                  <a16:creationId xmlns:a16="http://schemas.microsoft.com/office/drawing/2014/main" id="{8157D5F3-CDA7-48B2-A151-C1A7DE242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584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5" name="Line 23">
              <a:extLst>
                <a:ext uri="{FF2B5EF4-FFF2-40B4-BE49-F238E27FC236}">
                  <a16:creationId xmlns:a16="http://schemas.microsoft.com/office/drawing/2014/main" id="{C91AE2BC-75E8-49D7-88FC-F63490C81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893"/>
              <a:ext cx="1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6" name="Line 24">
              <a:extLst>
                <a:ext uri="{FF2B5EF4-FFF2-40B4-BE49-F238E27FC236}">
                  <a16:creationId xmlns:a16="http://schemas.microsoft.com/office/drawing/2014/main" id="{85946AC2-8193-45F2-B771-1466F4D81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863"/>
              <a:ext cx="5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7" name="Line 25">
              <a:extLst>
                <a:ext uri="{FF2B5EF4-FFF2-40B4-BE49-F238E27FC236}">
                  <a16:creationId xmlns:a16="http://schemas.microsoft.com/office/drawing/2014/main" id="{D7284C34-40D9-4837-9D74-1905BE8C3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2926"/>
              <a:ext cx="5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8" name="AutoShape 26" descr="20%">
              <a:extLst>
                <a:ext uri="{FF2B5EF4-FFF2-40B4-BE49-F238E27FC236}">
                  <a16:creationId xmlns:a16="http://schemas.microsoft.com/office/drawing/2014/main" id="{6A8749E1-2819-4D16-983F-06766468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61"/>
              <a:ext cx="677" cy="268"/>
            </a:xfrm>
            <a:prstGeom prst="roundRect">
              <a:avLst>
                <a:gd name="adj" fmla="val 12495"/>
              </a:avLst>
            </a:prstGeom>
            <a:pattFill prst="pct20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19" name="Rectangle 27">
              <a:extLst>
                <a:ext uri="{FF2B5EF4-FFF2-40B4-BE49-F238E27FC236}">
                  <a16:creationId xmlns:a16="http://schemas.microsoft.com/office/drawing/2014/main" id="{E446E785-A661-4948-8D9F-443A11F6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2105"/>
              <a:ext cx="58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DLPDU</a:t>
              </a:r>
            </a:p>
          </p:txBody>
        </p:sp>
        <p:sp>
          <p:nvSpPr>
            <p:cNvPr id="1032220" name="AutoShape 28" descr="20%">
              <a:extLst>
                <a:ext uri="{FF2B5EF4-FFF2-40B4-BE49-F238E27FC236}">
                  <a16:creationId xmlns:a16="http://schemas.microsoft.com/office/drawing/2014/main" id="{F06323CB-C37E-4F68-A0D3-8D5421A2A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537"/>
              <a:ext cx="675" cy="268"/>
            </a:xfrm>
            <a:prstGeom prst="roundRect">
              <a:avLst>
                <a:gd name="adj" fmla="val 12495"/>
              </a:avLst>
            </a:prstGeom>
            <a:pattFill prst="pct20">
              <a:fgClr>
                <a:schemeClr val="accent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2221" name="Rectangle 29">
              <a:extLst>
                <a:ext uri="{FF2B5EF4-FFF2-40B4-BE49-F238E27FC236}">
                  <a16:creationId xmlns:a16="http://schemas.microsoft.com/office/drawing/2014/main" id="{784CBE50-0C1A-4F05-8C61-BF51BEBC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581"/>
              <a:ext cx="58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NLPDU</a:t>
              </a:r>
            </a:p>
          </p:txBody>
        </p:sp>
        <p:sp>
          <p:nvSpPr>
            <p:cNvPr id="1032222" name="Rectangle 30">
              <a:extLst>
                <a:ext uri="{FF2B5EF4-FFF2-40B4-BE49-F238E27FC236}">
                  <a16:creationId xmlns:a16="http://schemas.microsoft.com/office/drawing/2014/main" id="{895BA69D-F27F-452C-81A7-330E60E7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1008"/>
              <a:ext cx="6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“Packet”</a:t>
              </a:r>
            </a:p>
          </p:txBody>
        </p:sp>
        <p:sp>
          <p:nvSpPr>
            <p:cNvPr id="1032223" name="Rectangle 31">
              <a:extLst>
                <a:ext uri="{FF2B5EF4-FFF2-40B4-BE49-F238E27FC236}">
                  <a16:creationId xmlns:a16="http://schemas.microsoft.com/office/drawing/2014/main" id="{41A0C4F7-B9C4-4BB7-B897-4F6A68CC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521"/>
              <a:ext cx="6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“Frame”</a:t>
              </a:r>
            </a:p>
          </p:txBody>
        </p:sp>
        <p:sp>
          <p:nvSpPr>
            <p:cNvPr id="1032224" name="Rectangle 32">
              <a:extLst>
                <a:ext uri="{FF2B5EF4-FFF2-40B4-BE49-F238E27FC236}">
                  <a16:creationId xmlns:a16="http://schemas.microsoft.com/office/drawing/2014/main" id="{211990EB-8188-459D-9D92-CBF1ADEB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1539"/>
              <a:ext cx="6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DLSAP</a:t>
              </a:r>
            </a:p>
          </p:txBody>
        </p:sp>
        <p:sp>
          <p:nvSpPr>
            <p:cNvPr id="1032225" name="Rectangle 33">
              <a:extLst>
                <a:ext uri="{FF2B5EF4-FFF2-40B4-BE49-F238E27FC236}">
                  <a16:creationId xmlns:a16="http://schemas.microsoft.com/office/drawing/2014/main" id="{EF16A7B9-4275-4FD6-8E30-27E19B937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489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DLSAP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45" name="Rectangle 33">
            <a:extLst>
              <a:ext uri="{FF2B5EF4-FFF2-40B4-BE49-F238E27FC236}">
                <a16:creationId xmlns:a16="http://schemas.microsoft.com/office/drawing/2014/main" id="{85DB62E5-AD7D-4B90-B53E-3DF2FF584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863600"/>
            <a:ext cx="6973888" cy="8112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Normal Response Mode (NRM)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Used in polling multi-drop lines</a:t>
            </a:r>
          </a:p>
        </p:txBody>
      </p:sp>
      <p:sp>
        <p:nvSpPr>
          <p:cNvPr id="909346" name="Rectangle 34">
            <a:extLst>
              <a:ext uri="{FF2B5EF4-FFF2-40B4-BE49-F238E27FC236}">
                <a16:creationId xmlns:a16="http://schemas.microsoft.com/office/drawing/2014/main" id="{67077B5D-3982-43E9-8F2B-580694C8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3028950"/>
            <a:ext cx="69707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950" dirty="0"/>
              <a:t>Asynchronous Balanced Mode (ABM)</a:t>
            </a:r>
          </a:p>
          <a:p>
            <a:pPr lvl="1" eaLnBrk="1" hangingPunct="1">
              <a:defRPr/>
            </a:pPr>
            <a:r>
              <a:rPr lang="en-US" altLang="x-none" sz="1650" dirty="0"/>
              <a:t>Used in full-duplex point-to-point links</a:t>
            </a:r>
          </a:p>
        </p:txBody>
      </p:sp>
      <p:sp>
        <p:nvSpPr>
          <p:cNvPr id="24579" name="Rectangle 35">
            <a:extLst>
              <a:ext uri="{FF2B5EF4-FFF2-40B4-BE49-F238E27FC236}">
                <a16:creationId xmlns:a16="http://schemas.microsoft.com/office/drawing/2014/main" id="{3C3AB1C7-BA92-4532-8AF1-3E1FB09EA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HDLC Data Transfer Modes</a:t>
            </a:r>
          </a:p>
        </p:txBody>
      </p:sp>
      <p:grpSp>
        <p:nvGrpSpPr>
          <p:cNvPr id="24580" name="Group 70">
            <a:extLst>
              <a:ext uri="{FF2B5EF4-FFF2-40B4-BE49-F238E27FC236}">
                <a16:creationId xmlns:a16="http://schemas.microsoft.com/office/drawing/2014/main" id="{9C0B200C-F63C-411F-A112-78CC38E2CD30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601788"/>
            <a:ext cx="5403850" cy="1362075"/>
            <a:chOff x="592" y="1642"/>
            <a:chExt cx="4538" cy="1144"/>
          </a:xfrm>
        </p:grpSpPr>
        <p:sp>
          <p:nvSpPr>
            <p:cNvPr id="909367" name="Rectangle 55">
              <a:extLst>
                <a:ext uri="{FF2B5EF4-FFF2-40B4-BE49-F238E27FC236}">
                  <a16:creationId xmlns:a16="http://schemas.microsoft.com/office/drawing/2014/main" id="{5E4A09E0-F3D0-437C-8793-807C40004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642"/>
              <a:ext cx="700" cy="55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68" name="Rectangle 56">
              <a:extLst>
                <a:ext uri="{FF2B5EF4-FFF2-40B4-BE49-F238E27FC236}">
                  <a16:creationId xmlns:a16="http://schemas.microsoft.com/office/drawing/2014/main" id="{9E54B1B0-D6E8-4C4C-AEF6-B622B173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806"/>
              <a:ext cx="5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Primary</a:t>
              </a:r>
            </a:p>
          </p:txBody>
        </p:sp>
        <p:sp>
          <p:nvSpPr>
            <p:cNvPr id="909369" name="Rectangle 57">
              <a:extLst>
                <a:ext uri="{FF2B5EF4-FFF2-40B4-BE49-F238E27FC236}">
                  <a16:creationId xmlns:a16="http://schemas.microsoft.com/office/drawing/2014/main" id="{08A43088-52F9-4343-A6A0-482D2903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650"/>
              <a:ext cx="7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Commands</a:t>
              </a:r>
            </a:p>
          </p:txBody>
        </p:sp>
        <p:sp>
          <p:nvSpPr>
            <p:cNvPr id="909370" name="Line 58">
              <a:extLst>
                <a:ext uri="{FF2B5EF4-FFF2-40B4-BE49-F238E27FC236}">
                  <a16:creationId xmlns:a16="http://schemas.microsoft.com/office/drawing/2014/main" id="{4CE3465E-9194-4CC6-9498-311FFD7A8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746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71" name="Rectangle 59">
              <a:extLst>
                <a:ext uri="{FF2B5EF4-FFF2-40B4-BE49-F238E27FC236}">
                  <a16:creationId xmlns:a16="http://schemas.microsoft.com/office/drawing/2014/main" id="{2D023CA8-D586-4D40-A495-8956AA21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974"/>
              <a:ext cx="7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Responses</a:t>
              </a:r>
            </a:p>
          </p:txBody>
        </p:sp>
        <p:sp>
          <p:nvSpPr>
            <p:cNvPr id="909372" name="Line 60">
              <a:extLst>
                <a:ext uri="{FF2B5EF4-FFF2-40B4-BE49-F238E27FC236}">
                  <a16:creationId xmlns:a16="http://schemas.microsoft.com/office/drawing/2014/main" id="{0EC99AEF-CE7C-4FF9-A58D-5F5DF2ED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1926"/>
              <a:ext cx="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73" name="Rectangle 61">
              <a:extLst>
                <a:ext uri="{FF2B5EF4-FFF2-40B4-BE49-F238E27FC236}">
                  <a16:creationId xmlns:a16="http://schemas.microsoft.com/office/drawing/2014/main" id="{F4E82C6D-04E1-437A-8F55-83B0C9D6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06"/>
              <a:ext cx="700" cy="55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74" name="Rectangle 62">
              <a:extLst>
                <a:ext uri="{FF2B5EF4-FFF2-40B4-BE49-F238E27FC236}">
                  <a16:creationId xmlns:a16="http://schemas.microsoft.com/office/drawing/2014/main" id="{1317F324-6A8B-479E-BA77-DE969E93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382"/>
              <a:ext cx="7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Secondary</a:t>
              </a:r>
            </a:p>
          </p:txBody>
        </p:sp>
        <p:sp>
          <p:nvSpPr>
            <p:cNvPr id="909375" name="Rectangle 63">
              <a:extLst>
                <a:ext uri="{FF2B5EF4-FFF2-40B4-BE49-F238E27FC236}">
                  <a16:creationId xmlns:a16="http://schemas.microsoft.com/office/drawing/2014/main" id="{EE0CCAD8-407E-4520-93CE-D5ADE508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218"/>
              <a:ext cx="700" cy="55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76" name="Rectangle 64">
              <a:extLst>
                <a:ext uri="{FF2B5EF4-FFF2-40B4-BE49-F238E27FC236}">
                  <a16:creationId xmlns:a16="http://schemas.microsoft.com/office/drawing/2014/main" id="{CD67E77A-5ED4-4F02-A92D-054D0DBC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2394"/>
              <a:ext cx="7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Secondary</a:t>
              </a:r>
            </a:p>
          </p:txBody>
        </p:sp>
        <p:sp>
          <p:nvSpPr>
            <p:cNvPr id="909377" name="Rectangle 65">
              <a:extLst>
                <a:ext uri="{FF2B5EF4-FFF2-40B4-BE49-F238E27FC236}">
                  <a16:creationId xmlns:a16="http://schemas.microsoft.com/office/drawing/2014/main" id="{C046AEC9-A79E-4491-BDB6-1EDDFE3C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230"/>
              <a:ext cx="700" cy="55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78" name="Rectangle 66">
              <a:extLst>
                <a:ext uri="{FF2B5EF4-FFF2-40B4-BE49-F238E27FC236}">
                  <a16:creationId xmlns:a16="http://schemas.microsoft.com/office/drawing/2014/main" id="{D840C4F2-332F-4AAC-AD48-6FE334709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406"/>
              <a:ext cx="7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Secondary</a:t>
              </a:r>
            </a:p>
          </p:txBody>
        </p:sp>
        <p:sp>
          <p:nvSpPr>
            <p:cNvPr id="909379" name="Line 67">
              <a:extLst>
                <a:ext uri="{FF2B5EF4-FFF2-40B4-BE49-F238E27FC236}">
                  <a16:creationId xmlns:a16="http://schemas.microsoft.com/office/drawing/2014/main" id="{72EBED65-8384-4C44-BC7C-2B77D4931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8" y="1922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0" name="Line 68">
              <a:extLst>
                <a:ext uri="{FF2B5EF4-FFF2-40B4-BE49-F238E27FC236}">
                  <a16:creationId xmlns:a16="http://schemas.microsoft.com/office/drawing/2014/main" id="{2C9D90AD-C669-4A71-A22D-10815253F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" y="1922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1" name="Line 69">
              <a:extLst>
                <a:ext uri="{FF2B5EF4-FFF2-40B4-BE49-F238E27FC236}">
                  <a16:creationId xmlns:a16="http://schemas.microsoft.com/office/drawing/2014/main" id="{E9FF9BD7-6306-446F-BD32-0AF0AFC2B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1" y="1922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581" name="Group 90">
            <a:extLst>
              <a:ext uri="{FF2B5EF4-FFF2-40B4-BE49-F238E27FC236}">
                <a16:creationId xmlns:a16="http://schemas.microsoft.com/office/drawing/2014/main" id="{9195D4E3-35F9-4F41-A9F6-E6C4E46464C4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3754438"/>
            <a:ext cx="5011737" cy="711200"/>
            <a:chOff x="780" y="3257"/>
            <a:chExt cx="4209" cy="598"/>
          </a:xfrm>
        </p:grpSpPr>
        <p:sp>
          <p:nvSpPr>
            <p:cNvPr id="909383" name="Rectangle 71">
              <a:extLst>
                <a:ext uri="{FF2B5EF4-FFF2-40B4-BE49-F238E27FC236}">
                  <a16:creationId xmlns:a16="http://schemas.microsoft.com/office/drawing/2014/main" id="{E3D770CC-392A-4473-900D-C70307C6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37"/>
              <a:ext cx="688" cy="3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4" name="Rectangle 72">
              <a:extLst>
                <a:ext uri="{FF2B5EF4-FFF2-40B4-BE49-F238E27FC236}">
                  <a16:creationId xmlns:a16="http://schemas.microsoft.com/office/drawing/2014/main" id="{FAC58157-E0AF-4F6F-A8C8-3118C240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257"/>
              <a:ext cx="688" cy="3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5" name="Rectangle 73">
              <a:extLst>
                <a:ext uri="{FF2B5EF4-FFF2-40B4-BE49-F238E27FC236}">
                  <a16:creationId xmlns:a16="http://schemas.microsoft.com/office/drawing/2014/main" id="{2F44BDA3-8E7F-43DA-8E3D-C89F158C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3545"/>
              <a:ext cx="696" cy="3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6" name="Rectangle 74">
              <a:extLst>
                <a:ext uri="{FF2B5EF4-FFF2-40B4-BE49-F238E27FC236}">
                  <a16:creationId xmlns:a16="http://schemas.microsoft.com/office/drawing/2014/main" id="{EF33FA6E-5E2F-4968-A7B9-ED592527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3280"/>
              <a:ext cx="700" cy="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7" name="Rectangle 75">
              <a:extLst>
                <a:ext uri="{FF2B5EF4-FFF2-40B4-BE49-F238E27FC236}">
                  <a16:creationId xmlns:a16="http://schemas.microsoft.com/office/drawing/2014/main" id="{02BA2E5F-4566-4226-AA1F-53EBBDC83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3265"/>
              <a:ext cx="696" cy="3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88" name="Rectangle 76">
              <a:extLst>
                <a:ext uri="{FF2B5EF4-FFF2-40B4-BE49-F238E27FC236}">
                  <a16:creationId xmlns:a16="http://schemas.microsoft.com/office/drawing/2014/main" id="{728D6F4A-36CB-4563-96C3-E33A831A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324"/>
              <a:ext cx="5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Primary</a:t>
              </a:r>
            </a:p>
          </p:txBody>
        </p:sp>
        <p:sp>
          <p:nvSpPr>
            <p:cNvPr id="909389" name="Rectangle 77">
              <a:extLst>
                <a:ext uri="{FF2B5EF4-FFF2-40B4-BE49-F238E27FC236}">
                  <a16:creationId xmlns:a16="http://schemas.microsoft.com/office/drawing/2014/main" id="{A11FD335-E968-43F8-A592-0743C166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268"/>
              <a:ext cx="700" cy="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90" name="Rectangle 78">
              <a:extLst>
                <a:ext uri="{FF2B5EF4-FFF2-40B4-BE49-F238E27FC236}">
                  <a16:creationId xmlns:a16="http://schemas.microsoft.com/office/drawing/2014/main" id="{E087223C-7C4A-4DB5-AAE5-5F146A95D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3576"/>
              <a:ext cx="7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Secondary</a:t>
              </a:r>
            </a:p>
          </p:txBody>
        </p:sp>
        <p:sp>
          <p:nvSpPr>
            <p:cNvPr id="909391" name="Line 79">
              <a:extLst>
                <a:ext uri="{FF2B5EF4-FFF2-40B4-BE49-F238E27FC236}">
                  <a16:creationId xmlns:a16="http://schemas.microsoft.com/office/drawing/2014/main" id="{D78B9895-8233-41A5-9F43-354D01665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0" y="3559"/>
              <a:ext cx="41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92" name="Rectangle 80">
              <a:extLst>
                <a:ext uri="{FF2B5EF4-FFF2-40B4-BE49-F238E27FC236}">
                  <a16:creationId xmlns:a16="http://schemas.microsoft.com/office/drawing/2014/main" id="{646A23DF-BAFE-4226-99CF-3ECAFF68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3300"/>
              <a:ext cx="7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Commands</a:t>
              </a:r>
            </a:p>
          </p:txBody>
        </p:sp>
        <p:sp>
          <p:nvSpPr>
            <p:cNvPr id="909393" name="Line 81">
              <a:extLst>
                <a:ext uri="{FF2B5EF4-FFF2-40B4-BE49-F238E27FC236}">
                  <a16:creationId xmlns:a16="http://schemas.microsoft.com/office/drawing/2014/main" id="{B9CDD47D-B3A6-45FC-9112-866D15522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408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94" name="Rectangle 82">
              <a:extLst>
                <a:ext uri="{FF2B5EF4-FFF2-40B4-BE49-F238E27FC236}">
                  <a16:creationId xmlns:a16="http://schemas.microsoft.com/office/drawing/2014/main" id="{C47E30DB-07AF-4F9C-BBFE-1006A063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3324"/>
              <a:ext cx="7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Responses</a:t>
              </a:r>
            </a:p>
          </p:txBody>
        </p:sp>
        <p:sp>
          <p:nvSpPr>
            <p:cNvPr id="909395" name="Line 83">
              <a:extLst>
                <a:ext uri="{FF2B5EF4-FFF2-40B4-BE49-F238E27FC236}">
                  <a16:creationId xmlns:a16="http://schemas.microsoft.com/office/drawing/2014/main" id="{DC3ACE52-CDD0-4080-AA40-621940BB6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32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396" name="Rectangle 84">
              <a:extLst>
                <a:ext uri="{FF2B5EF4-FFF2-40B4-BE49-F238E27FC236}">
                  <a16:creationId xmlns:a16="http://schemas.microsoft.com/office/drawing/2014/main" id="{6EDECF42-59A4-403E-901F-2514069C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564"/>
              <a:ext cx="5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Primary</a:t>
              </a:r>
            </a:p>
          </p:txBody>
        </p:sp>
        <p:sp>
          <p:nvSpPr>
            <p:cNvPr id="909397" name="Rectangle 85">
              <a:extLst>
                <a:ext uri="{FF2B5EF4-FFF2-40B4-BE49-F238E27FC236}">
                  <a16:creationId xmlns:a16="http://schemas.microsoft.com/office/drawing/2014/main" id="{DDF48F89-70D9-40B4-801F-5E671D3E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3312"/>
              <a:ext cx="7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Secondary</a:t>
              </a:r>
            </a:p>
          </p:txBody>
        </p:sp>
        <p:sp>
          <p:nvSpPr>
            <p:cNvPr id="909398" name="Rectangle 86">
              <a:extLst>
                <a:ext uri="{FF2B5EF4-FFF2-40B4-BE49-F238E27FC236}">
                  <a16:creationId xmlns:a16="http://schemas.microsoft.com/office/drawing/2014/main" id="{8D7743A6-4016-4D71-ABF1-A4681894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576"/>
              <a:ext cx="7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Commands</a:t>
              </a:r>
            </a:p>
          </p:txBody>
        </p:sp>
        <p:sp>
          <p:nvSpPr>
            <p:cNvPr id="909399" name="Line 87">
              <a:extLst>
                <a:ext uri="{FF2B5EF4-FFF2-40B4-BE49-F238E27FC236}">
                  <a16:creationId xmlns:a16="http://schemas.microsoft.com/office/drawing/2014/main" id="{B3C2D0A1-5A5A-41F7-BBF4-4DD50F37E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3684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9400" name="Rectangle 88">
              <a:extLst>
                <a:ext uri="{FF2B5EF4-FFF2-40B4-BE49-F238E27FC236}">
                  <a16:creationId xmlns:a16="http://schemas.microsoft.com/office/drawing/2014/main" id="{A6066181-B282-4EA0-8ED6-0C18AEE8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600"/>
              <a:ext cx="7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200">
                  <a:latin typeface="Arial" charset="0"/>
                </a:rPr>
                <a:t>Responses</a:t>
              </a:r>
            </a:p>
          </p:txBody>
        </p:sp>
        <p:sp>
          <p:nvSpPr>
            <p:cNvPr id="909401" name="Line 89">
              <a:extLst>
                <a:ext uri="{FF2B5EF4-FFF2-40B4-BE49-F238E27FC236}">
                  <a16:creationId xmlns:a16="http://schemas.microsoft.com/office/drawing/2014/main" id="{D0EECBB4-ACB6-471C-9E9C-F1F9400F8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3704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7">
            <a:extLst>
              <a:ext uri="{FF2B5EF4-FFF2-40B4-BE49-F238E27FC236}">
                <a16:creationId xmlns:a16="http://schemas.microsoft.com/office/drawing/2014/main" id="{39EB0718-51D3-4DE6-95EF-1B7348829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HDLC Frame Format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C376A9AC-A597-45DD-98D1-277A2D4815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2300" y="2165350"/>
            <a:ext cx="8074025" cy="24526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Control field gives HDLC its functionality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Codes in fields have specific meanings and uses 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Flag:  delineate frame boundaries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Address: identify </a:t>
            </a:r>
            <a:r>
              <a:rPr lang="en-US" altLang="en-US" sz="1500" i="1"/>
              <a:t>secondary</a:t>
            </a:r>
            <a:r>
              <a:rPr lang="en-US" altLang="en-US" sz="1500"/>
              <a:t> station (1 or more octets)</a:t>
            </a:r>
          </a:p>
          <a:p>
            <a:pPr marL="857250" lvl="2" indent="-171450" eaLnBrk="1" hangingPunct="1">
              <a:lnSpc>
                <a:spcPct val="80000"/>
              </a:lnSpc>
            </a:pPr>
            <a:r>
              <a:rPr lang="en-US" altLang="en-US" sz="1500"/>
              <a:t>In ABM mode, a station can act as primary or secondary so address changes accordingly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Control:  purpose &amp; functions of frame (1 or 2 octets)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Information:  contains user data;  length not standardized, but implementations impose maximum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Frame Check Sequence:  16- or 32-bit CRC</a:t>
            </a:r>
          </a:p>
        </p:txBody>
      </p:sp>
      <p:sp>
        <p:nvSpPr>
          <p:cNvPr id="908304" name="Rectangle 16">
            <a:extLst>
              <a:ext uri="{FF2B5EF4-FFF2-40B4-BE49-F238E27FC236}">
                <a16:creationId xmlns:a16="http://schemas.microsoft.com/office/drawing/2014/main" id="{DB673517-0513-41F5-9852-3D1CD594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914775"/>
            <a:ext cx="55435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endParaRPr lang="x-none" altLang="x-none">
              <a:latin typeface="Times New Roman" charset="0"/>
            </a:endParaRPr>
          </a:p>
        </p:txBody>
      </p:sp>
      <p:grpSp>
        <p:nvGrpSpPr>
          <p:cNvPr id="25604" name="Group 19">
            <a:extLst>
              <a:ext uri="{FF2B5EF4-FFF2-40B4-BE49-F238E27FC236}">
                <a16:creationId xmlns:a16="http://schemas.microsoft.com/office/drawing/2014/main" id="{43197CE5-858C-4ABF-8292-998652C4410E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298575"/>
            <a:ext cx="5962650" cy="579438"/>
            <a:chOff x="368" y="1768"/>
            <a:chExt cx="5008" cy="487"/>
          </a:xfrm>
        </p:grpSpPr>
        <p:sp>
          <p:nvSpPr>
            <p:cNvPr id="908308" name="Rectangle 20">
              <a:extLst>
                <a:ext uri="{FF2B5EF4-FFF2-40B4-BE49-F238E27FC236}">
                  <a16:creationId xmlns:a16="http://schemas.microsoft.com/office/drawing/2014/main" id="{BB8699D4-F8C3-432C-B4DB-139AEFF9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1768"/>
              <a:ext cx="5008" cy="48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8309" name="Line 21">
              <a:extLst>
                <a:ext uri="{FF2B5EF4-FFF2-40B4-BE49-F238E27FC236}">
                  <a16:creationId xmlns:a16="http://schemas.microsoft.com/office/drawing/2014/main" id="{F1CC10A1-9831-4EFB-8B2B-D77132FC0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773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8310" name="Rectangle 22">
              <a:extLst>
                <a:ext uri="{FF2B5EF4-FFF2-40B4-BE49-F238E27FC236}">
                  <a16:creationId xmlns:a16="http://schemas.microsoft.com/office/drawing/2014/main" id="{398E009A-39EC-4215-BBF4-892B579A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891"/>
              <a:ext cx="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Flag</a:t>
              </a:r>
            </a:p>
          </p:txBody>
        </p:sp>
        <p:sp>
          <p:nvSpPr>
            <p:cNvPr id="908311" name="Rectangle 23">
              <a:extLst>
                <a:ext uri="{FF2B5EF4-FFF2-40B4-BE49-F238E27FC236}">
                  <a16:creationId xmlns:a16="http://schemas.microsoft.com/office/drawing/2014/main" id="{128EFB49-0225-4AA5-BC47-85ED8421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865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Flag</a:t>
              </a:r>
            </a:p>
          </p:txBody>
        </p:sp>
        <p:sp>
          <p:nvSpPr>
            <p:cNvPr id="908312" name="Rectangle 24">
              <a:extLst>
                <a:ext uri="{FF2B5EF4-FFF2-40B4-BE49-F238E27FC236}">
                  <a16:creationId xmlns:a16="http://schemas.microsoft.com/office/drawing/2014/main" id="{2E5D7F64-B5A1-49FE-A7A2-ED83E17D2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891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Address</a:t>
              </a:r>
            </a:p>
          </p:txBody>
        </p:sp>
        <p:sp>
          <p:nvSpPr>
            <p:cNvPr id="908313" name="Rectangle 25">
              <a:extLst>
                <a:ext uri="{FF2B5EF4-FFF2-40B4-BE49-F238E27FC236}">
                  <a16:creationId xmlns:a16="http://schemas.microsoft.com/office/drawing/2014/main" id="{3CE2D3F0-F8DC-4B79-B3A2-2AB93F51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887"/>
              <a:ext cx="7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Control</a:t>
              </a:r>
            </a:p>
          </p:txBody>
        </p:sp>
        <p:sp>
          <p:nvSpPr>
            <p:cNvPr id="908314" name="Rectangle 26">
              <a:extLst>
                <a:ext uri="{FF2B5EF4-FFF2-40B4-BE49-F238E27FC236}">
                  <a16:creationId xmlns:a16="http://schemas.microsoft.com/office/drawing/2014/main" id="{919E1F43-DEEE-4BA0-ADEC-4C8D7349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1887"/>
              <a:ext cx="10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Information</a:t>
              </a:r>
            </a:p>
          </p:txBody>
        </p:sp>
        <p:sp>
          <p:nvSpPr>
            <p:cNvPr id="908315" name="Rectangle 27">
              <a:extLst>
                <a:ext uri="{FF2B5EF4-FFF2-40B4-BE49-F238E27FC236}">
                  <a16:creationId xmlns:a16="http://schemas.microsoft.com/office/drawing/2014/main" id="{4CA09D00-ACEE-4230-B666-895D29CFB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1880"/>
              <a:ext cx="5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FCS</a:t>
              </a:r>
            </a:p>
          </p:txBody>
        </p:sp>
        <p:sp>
          <p:nvSpPr>
            <p:cNvPr id="908316" name="Line 28">
              <a:extLst>
                <a:ext uri="{FF2B5EF4-FFF2-40B4-BE49-F238E27FC236}">
                  <a16:creationId xmlns:a16="http://schemas.microsoft.com/office/drawing/2014/main" id="{02D56E2C-7A7F-4E45-8566-F42C96DC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1773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8317" name="Line 29">
              <a:extLst>
                <a:ext uri="{FF2B5EF4-FFF2-40B4-BE49-F238E27FC236}">
                  <a16:creationId xmlns:a16="http://schemas.microsoft.com/office/drawing/2014/main" id="{D9878BF1-3813-4E94-8ABE-7D37E300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773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8318" name="Line 30">
              <a:extLst>
                <a:ext uri="{FF2B5EF4-FFF2-40B4-BE49-F238E27FC236}">
                  <a16:creationId xmlns:a16="http://schemas.microsoft.com/office/drawing/2014/main" id="{E2108467-36B3-401C-94ED-5B893AC0A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773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08319" name="Line 31">
              <a:extLst>
                <a:ext uri="{FF2B5EF4-FFF2-40B4-BE49-F238E27FC236}">
                  <a16:creationId xmlns:a16="http://schemas.microsoft.com/office/drawing/2014/main" id="{E461C66D-13BF-4B84-8A59-BF9497E09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773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53">
            <a:extLst>
              <a:ext uri="{FF2B5EF4-FFF2-40B4-BE49-F238E27FC236}">
                <a16:creationId xmlns:a16="http://schemas.microsoft.com/office/drawing/2014/main" id="{EF05DFDE-0F07-487A-98EC-FDD178BB7B71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3965575"/>
            <a:ext cx="2981325" cy="931863"/>
            <a:chOff x="555" y="3154"/>
            <a:chExt cx="2503" cy="783"/>
          </a:xfrm>
        </p:grpSpPr>
        <p:sp>
          <p:nvSpPr>
            <p:cNvPr id="910382" name="Rectangle 46">
              <a:extLst>
                <a:ext uri="{FF2B5EF4-FFF2-40B4-BE49-F238E27FC236}">
                  <a16:creationId xmlns:a16="http://schemas.microsoft.com/office/drawing/2014/main" id="{B1E3694E-90B5-463D-8232-9B12E34A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154"/>
              <a:ext cx="1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 sz="1350">
                <a:latin typeface="Times New Roman" charset="0"/>
              </a:endParaRPr>
            </a:p>
          </p:txBody>
        </p:sp>
        <p:sp>
          <p:nvSpPr>
            <p:cNvPr id="910383" name="Rectangle 47">
              <a:extLst>
                <a:ext uri="{FF2B5EF4-FFF2-40B4-BE49-F238E27FC236}">
                  <a16:creationId xmlns:a16="http://schemas.microsoft.com/office/drawing/2014/main" id="{1CC45F8A-AE94-47A3-954A-89BF9BB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166"/>
              <a:ext cx="1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 sz="1350">
                <a:latin typeface="Times New Roman" charset="0"/>
              </a:endParaRPr>
            </a:p>
          </p:txBody>
        </p:sp>
        <p:sp>
          <p:nvSpPr>
            <p:cNvPr id="910384" name="Rectangle 48">
              <a:extLst>
                <a:ext uri="{FF2B5EF4-FFF2-40B4-BE49-F238E27FC236}">
                  <a16:creationId xmlns:a16="http://schemas.microsoft.com/office/drawing/2014/main" id="{CB2DD4C5-8058-416D-B4ED-E14DD743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3406"/>
              <a:ext cx="1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 sz="1350">
                <a:latin typeface="Times New Roman" charset="0"/>
              </a:endParaRPr>
            </a:p>
          </p:txBody>
        </p:sp>
        <p:sp>
          <p:nvSpPr>
            <p:cNvPr id="910385" name="Rectangle 49">
              <a:extLst>
                <a:ext uri="{FF2B5EF4-FFF2-40B4-BE49-F238E27FC236}">
                  <a16:creationId xmlns:a16="http://schemas.microsoft.com/office/drawing/2014/main" id="{55EE34D4-8C58-4F76-9FFB-03F3609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418"/>
              <a:ext cx="1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 sz="1350">
                <a:latin typeface="Times New Roman" charset="0"/>
              </a:endParaRPr>
            </a:p>
          </p:txBody>
        </p:sp>
        <p:sp>
          <p:nvSpPr>
            <p:cNvPr id="910386" name="Rectangle 50">
              <a:extLst>
                <a:ext uri="{FF2B5EF4-FFF2-40B4-BE49-F238E27FC236}">
                  <a16:creationId xmlns:a16="http://schemas.microsoft.com/office/drawing/2014/main" id="{D68D35FD-8C14-48A7-8992-2BCF8ED1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706"/>
              <a:ext cx="1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 sz="1350">
                <a:latin typeface="Times New Roman" charset="0"/>
              </a:endParaRPr>
            </a:p>
          </p:txBody>
        </p:sp>
      </p:grpSp>
      <p:sp>
        <p:nvSpPr>
          <p:cNvPr id="26626" name="Rectangle 51">
            <a:extLst>
              <a:ext uri="{FF2B5EF4-FFF2-40B4-BE49-F238E27FC236}">
                <a16:creationId xmlns:a16="http://schemas.microsoft.com/office/drawing/2014/main" id="{F9AD322A-928E-402D-8D26-8188B635C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Control Field Format</a:t>
            </a:r>
          </a:p>
        </p:txBody>
      </p:sp>
      <p:grpSp>
        <p:nvGrpSpPr>
          <p:cNvPr id="26627" name="Group 147">
            <a:extLst>
              <a:ext uri="{FF2B5EF4-FFF2-40B4-BE49-F238E27FC236}">
                <a16:creationId xmlns:a16="http://schemas.microsoft.com/office/drawing/2014/main" id="{E30F4968-D765-4FAF-807C-6BEE14508717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989013"/>
            <a:ext cx="6567488" cy="2916237"/>
            <a:chOff x="120" y="1590"/>
            <a:chExt cx="5516" cy="2450"/>
          </a:xfrm>
        </p:grpSpPr>
        <p:grpSp>
          <p:nvGrpSpPr>
            <p:cNvPr id="26628" name="Group 100">
              <a:extLst>
                <a:ext uri="{FF2B5EF4-FFF2-40B4-BE49-F238E27FC236}">
                  <a16:creationId xmlns:a16="http://schemas.microsoft.com/office/drawing/2014/main" id="{B8889A1C-FB42-4A12-8F19-D3383EC1F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" y="1590"/>
              <a:ext cx="5502" cy="867"/>
              <a:chOff x="128" y="414"/>
              <a:chExt cx="5502" cy="867"/>
            </a:xfrm>
          </p:grpSpPr>
          <p:sp>
            <p:nvSpPr>
              <p:cNvPr id="910437" name="Rectangle 101">
                <a:extLst>
                  <a:ext uri="{FF2B5EF4-FFF2-40B4-BE49-F238E27FC236}">
                    <a16:creationId xmlns:a16="http://schemas.microsoft.com/office/drawing/2014/main" id="{6FC6AEA9-F7F4-411B-9B65-B35D5E17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" y="831"/>
                <a:ext cx="5504" cy="435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38" name="Line 102">
                <a:extLst>
                  <a:ext uri="{FF2B5EF4-FFF2-40B4-BE49-F238E27FC236}">
                    <a16:creationId xmlns:a16="http://schemas.microsoft.com/office/drawing/2014/main" id="{93DD0299-FCC5-439D-B22D-93DDC91FC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843"/>
                <a:ext cx="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39" name="Line 103">
                <a:extLst>
                  <a:ext uri="{FF2B5EF4-FFF2-40B4-BE49-F238E27FC236}">
                    <a16:creationId xmlns:a16="http://schemas.microsoft.com/office/drawing/2014/main" id="{17C77F31-42DB-4427-ABA6-8EFC1057A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843"/>
                <a:ext cx="9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40" name="Line 104">
                <a:extLst>
                  <a:ext uri="{FF2B5EF4-FFF2-40B4-BE49-F238E27FC236}">
                    <a16:creationId xmlns:a16="http://schemas.microsoft.com/office/drawing/2014/main" id="{349EC2F3-1309-4FBD-8923-E306D09D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847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41" name="Rectangle 105">
                <a:extLst>
                  <a:ext uri="{FF2B5EF4-FFF2-40B4-BE49-F238E27FC236}">
                    <a16:creationId xmlns:a16="http://schemas.microsoft.com/office/drawing/2014/main" id="{A6EA031C-5124-4033-BBCB-A7DAF01C9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" y="903"/>
                <a:ext cx="19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0</a:t>
                </a:r>
              </a:p>
            </p:txBody>
          </p:sp>
          <p:sp>
            <p:nvSpPr>
              <p:cNvPr id="910442" name="Rectangle 106">
                <a:extLst>
                  <a:ext uri="{FF2B5EF4-FFF2-40B4-BE49-F238E27FC236}">
                    <a16:creationId xmlns:a16="http://schemas.microsoft.com/office/drawing/2014/main" id="{73796257-3FFE-49FC-B50C-767898195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903"/>
                <a:ext cx="41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N(S)</a:t>
                </a:r>
              </a:p>
            </p:txBody>
          </p:sp>
          <p:sp>
            <p:nvSpPr>
              <p:cNvPr id="910443" name="Rectangle 107">
                <a:extLst>
                  <a:ext uri="{FF2B5EF4-FFF2-40B4-BE49-F238E27FC236}">
                    <a16:creationId xmlns:a16="http://schemas.microsoft.com/office/drawing/2014/main" id="{AE408544-E6AD-4618-9A22-66AB985C2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887"/>
                <a:ext cx="423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N(R)</a:t>
                </a:r>
              </a:p>
            </p:txBody>
          </p:sp>
          <p:sp>
            <p:nvSpPr>
              <p:cNvPr id="910444" name="Rectangle 108">
                <a:extLst>
                  <a:ext uri="{FF2B5EF4-FFF2-40B4-BE49-F238E27FC236}">
                    <a16:creationId xmlns:a16="http://schemas.microsoft.com/office/drawing/2014/main" id="{6BD58968-7F38-49A7-9033-C1FEB5BE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1" y="935"/>
                <a:ext cx="3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P/F</a:t>
                </a:r>
              </a:p>
            </p:txBody>
          </p:sp>
          <p:sp>
            <p:nvSpPr>
              <p:cNvPr id="910445" name="Rectangle 109">
                <a:extLst>
                  <a:ext uri="{FF2B5EF4-FFF2-40B4-BE49-F238E27FC236}">
                    <a16:creationId xmlns:a16="http://schemas.microsoft.com/office/drawing/2014/main" id="{19A146A0-D540-4620-A159-6FAEE320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64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1</a:t>
                </a:r>
              </a:p>
            </p:txBody>
          </p:sp>
          <p:sp>
            <p:nvSpPr>
              <p:cNvPr id="910446" name="Rectangle 110">
                <a:extLst>
                  <a:ext uri="{FF2B5EF4-FFF2-40B4-BE49-F238E27FC236}">
                    <a16:creationId xmlns:a16="http://schemas.microsoft.com/office/drawing/2014/main" id="{C1F9BA15-6AEC-4347-A03B-3FDCF8B6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651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2-4</a:t>
                </a:r>
              </a:p>
            </p:txBody>
          </p:sp>
          <p:sp>
            <p:nvSpPr>
              <p:cNvPr id="910447" name="Rectangle 111">
                <a:extLst>
                  <a:ext uri="{FF2B5EF4-FFF2-40B4-BE49-F238E27FC236}">
                    <a16:creationId xmlns:a16="http://schemas.microsoft.com/office/drawing/2014/main" id="{748268A9-E248-49AA-A93B-699CDB443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6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5</a:t>
                </a:r>
              </a:p>
            </p:txBody>
          </p:sp>
          <p:sp>
            <p:nvSpPr>
              <p:cNvPr id="910448" name="Rectangle 112">
                <a:extLst>
                  <a:ext uri="{FF2B5EF4-FFF2-40B4-BE49-F238E27FC236}">
                    <a16:creationId xmlns:a16="http://schemas.microsoft.com/office/drawing/2014/main" id="{3ADEEB5F-52B8-43C7-86CA-D8827D607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" y="651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6-8</a:t>
                </a:r>
              </a:p>
            </p:txBody>
          </p:sp>
          <p:sp>
            <p:nvSpPr>
              <p:cNvPr id="910449" name="Rectangle 113">
                <a:extLst>
                  <a:ext uri="{FF2B5EF4-FFF2-40B4-BE49-F238E27FC236}">
                    <a16:creationId xmlns:a16="http://schemas.microsoft.com/office/drawing/2014/main" id="{E7A8D00D-3048-4901-A93E-E0D15EE6B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" y="414"/>
                <a:ext cx="1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Information Frame</a:t>
                </a:r>
              </a:p>
            </p:txBody>
          </p:sp>
        </p:grpSp>
        <p:grpSp>
          <p:nvGrpSpPr>
            <p:cNvPr id="26629" name="Group 114">
              <a:extLst>
                <a:ext uri="{FF2B5EF4-FFF2-40B4-BE49-F238E27FC236}">
                  <a16:creationId xmlns:a16="http://schemas.microsoft.com/office/drawing/2014/main" id="{EE97C5F3-4348-40B8-B3B9-5F490863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" y="2499"/>
              <a:ext cx="5502" cy="714"/>
              <a:chOff x="142" y="1587"/>
              <a:chExt cx="5502" cy="714"/>
            </a:xfrm>
          </p:grpSpPr>
          <p:sp>
            <p:nvSpPr>
              <p:cNvPr id="910451" name="Rectangle 115">
                <a:extLst>
                  <a:ext uri="{FF2B5EF4-FFF2-40B4-BE49-F238E27FC236}">
                    <a16:creationId xmlns:a16="http://schemas.microsoft.com/office/drawing/2014/main" id="{EFC1CB36-AF97-4911-A501-43724A97E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65"/>
                <a:ext cx="5500" cy="431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52" name="Line 116">
                <a:extLst>
                  <a:ext uri="{FF2B5EF4-FFF2-40B4-BE49-F238E27FC236}">
                    <a16:creationId xmlns:a16="http://schemas.microsoft.com/office/drawing/2014/main" id="{DE2FF720-1D51-4376-8938-B31399AB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8" y="1865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53" name="Line 117">
                <a:extLst>
                  <a:ext uri="{FF2B5EF4-FFF2-40B4-BE49-F238E27FC236}">
                    <a16:creationId xmlns:a16="http://schemas.microsoft.com/office/drawing/2014/main" id="{1FFE5905-4F84-4EA3-ADAC-1BC8C8224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1865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54" name="Line 118">
                <a:extLst>
                  <a:ext uri="{FF2B5EF4-FFF2-40B4-BE49-F238E27FC236}">
                    <a16:creationId xmlns:a16="http://schemas.microsoft.com/office/drawing/2014/main" id="{7401BFE0-6A1C-4DD9-8358-658A909AA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1" y="1869"/>
                <a:ext cx="12" cy="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55" name="Rectangle 119">
                <a:extLst>
                  <a:ext uri="{FF2B5EF4-FFF2-40B4-BE49-F238E27FC236}">
                    <a16:creationId xmlns:a16="http://schemas.microsoft.com/office/drawing/2014/main" id="{90A030C9-7980-461D-AF44-845C2A5B0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918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N(R)</a:t>
                </a:r>
              </a:p>
            </p:txBody>
          </p:sp>
          <p:sp>
            <p:nvSpPr>
              <p:cNvPr id="910456" name="Rectangle 120">
                <a:extLst>
                  <a:ext uri="{FF2B5EF4-FFF2-40B4-BE49-F238E27FC236}">
                    <a16:creationId xmlns:a16="http://schemas.microsoft.com/office/drawing/2014/main" id="{4CD38CA7-C497-4464-A65B-C7B0E0B0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966"/>
                <a:ext cx="3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P/F</a:t>
                </a:r>
              </a:p>
            </p:txBody>
          </p:sp>
          <p:sp>
            <p:nvSpPr>
              <p:cNvPr id="910457" name="Rectangle 121">
                <a:extLst>
                  <a:ext uri="{FF2B5EF4-FFF2-40B4-BE49-F238E27FC236}">
                    <a16:creationId xmlns:a16="http://schemas.microsoft.com/office/drawing/2014/main" id="{E471C9F1-B1B1-44A0-86D3-A8DC52E98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" y="1589"/>
                <a:ext cx="1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Supervisory  Frame</a:t>
                </a:r>
              </a:p>
            </p:txBody>
          </p:sp>
          <p:sp>
            <p:nvSpPr>
              <p:cNvPr id="910458" name="Rectangle 122">
                <a:extLst>
                  <a:ext uri="{FF2B5EF4-FFF2-40B4-BE49-F238E27FC236}">
                    <a16:creationId xmlns:a16="http://schemas.microsoft.com/office/drawing/2014/main" id="{935E1C75-5484-4290-AD99-F3D6A9562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19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1</a:t>
                </a:r>
              </a:p>
            </p:txBody>
          </p:sp>
          <p:sp>
            <p:nvSpPr>
              <p:cNvPr id="910459" name="Line 123">
                <a:extLst>
                  <a:ext uri="{FF2B5EF4-FFF2-40B4-BE49-F238E27FC236}">
                    <a16:creationId xmlns:a16="http://schemas.microsoft.com/office/drawing/2014/main" id="{52A37C92-CECC-4015-BC20-4C6D95560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6" y="1869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60" name="Line 124">
                <a:extLst>
                  <a:ext uri="{FF2B5EF4-FFF2-40B4-BE49-F238E27FC236}">
                    <a16:creationId xmlns:a16="http://schemas.microsoft.com/office/drawing/2014/main" id="{B4BA7FCF-0734-4B7E-86E4-B5AABE080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8" y="1865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61" name="Rectangle 125">
                <a:extLst>
                  <a:ext uri="{FF2B5EF4-FFF2-40B4-BE49-F238E27FC236}">
                    <a16:creationId xmlns:a16="http://schemas.microsoft.com/office/drawing/2014/main" id="{4EFEDF8D-9749-4941-93E5-6DF47BB73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" y="193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0</a:t>
                </a:r>
              </a:p>
            </p:txBody>
          </p:sp>
          <p:sp>
            <p:nvSpPr>
              <p:cNvPr id="910462" name="Rectangle 126">
                <a:extLst>
                  <a:ext uri="{FF2B5EF4-FFF2-40B4-BE49-F238E27FC236}">
                    <a16:creationId xmlns:a16="http://schemas.microsoft.com/office/drawing/2014/main" id="{C774D0FD-7867-49A8-AB5B-9B9D4203C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95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S</a:t>
                </a:r>
              </a:p>
            </p:txBody>
          </p:sp>
          <p:sp>
            <p:nvSpPr>
              <p:cNvPr id="910463" name="Rectangle 127">
                <a:extLst>
                  <a:ext uri="{FF2B5EF4-FFF2-40B4-BE49-F238E27FC236}">
                    <a16:creationId xmlns:a16="http://schemas.microsoft.com/office/drawing/2014/main" id="{84303AD3-D9E1-49B2-A21E-E59D05E4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95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S</a:t>
                </a:r>
              </a:p>
            </p:txBody>
          </p:sp>
        </p:grpSp>
        <p:grpSp>
          <p:nvGrpSpPr>
            <p:cNvPr id="26630" name="Group 128">
              <a:extLst>
                <a:ext uri="{FF2B5EF4-FFF2-40B4-BE49-F238E27FC236}">
                  <a16:creationId xmlns:a16="http://schemas.microsoft.com/office/drawing/2014/main" id="{DFB50EDE-DE61-46BC-8A17-9EAE09BA0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" y="3313"/>
              <a:ext cx="5502" cy="727"/>
              <a:chOff x="128" y="2721"/>
              <a:chExt cx="5502" cy="727"/>
            </a:xfrm>
          </p:grpSpPr>
          <p:sp>
            <p:nvSpPr>
              <p:cNvPr id="910465" name="Rectangle 129">
                <a:extLst>
                  <a:ext uri="{FF2B5EF4-FFF2-40B4-BE49-F238E27FC236}">
                    <a16:creationId xmlns:a16="http://schemas.microsoft.com/office/drawing/2014/main" id="{0E009CEE-B1B5-461B-9CD7-7AD79C61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2721"/>
                <a:ext cx="1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Unnumbered Frame</a:t>
                </a:r>
              </a:p>
            </p:txBody>
          </p:sp>
          <p:sp>
            <p:nvSpPr>
              <p:cNvPr id="910466" name="Rectangle 130">
                <a:extLst>
                  <a:ext uri="{FF2B5EF4-FFF2-40B4-BE49-F238E27FC236}">
                    <a16:creationId xmlns:a16="http://schemas.microsoft.com/office/drawing/2014/main" id="{4E5D5E08-09A8-468E-AA7E-1458AE87B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" y="3004"/>
                <a:ext cx="5504" cy="43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67" name="Line 131">
                <a:extLst>
                  <a:ext uri="{FF2B5EF4-FFF2-40B4-BE49-F238E27FC236}">
                    <a16:creationId xmlns:a16="http://schemas.microsoft.com/office/drawing/2014/main" id="{A8ED3F95-30CD-44A5-96F4-F01A8DDB5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3004"/>
                <a:ext cx="12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68" name="Line 132">
                <a:extLst>
                  <a:ext uri="{FF2B5EF4-FFF2-40B4-BE49-F238E27FC236}">
                    <a16:creationId xmlns:a16="http://schemas.microsoft.com/office/drawing/2014/main" id="{9C360AC1-08BB-49AB-AD11-3DE8F264D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004"/>
                <a:ext cx="9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69" name="Line 133">
                <a:extLst>
                  <a:ext uri="{FF2B5EF4-FFF2-40B4-BE49-F238E27FC236}">
                    <a16:creationId xmlns:a16="http://schemas.microsoft.com/office/drawing/2014/main" id="{C8052C05-8D6F-41AB-A331-B67F7DB38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009"/>
                <a:ext cx="0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70" name="Rectangle 134">
                <a:extLst>
                  <a:ext uri="{FF2B5EF4-FFF2-40B4-BE49-F238E27FC236}">
                    <a16:creationId xmlns:a16="http://schemas.microsoft.com/office/drawing/2014/main" id="{75649E80-153F-4868-B3FE-4FEEAEA6E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1" y="3107"/>
                <a:ext cx="341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P/F</a:t>
                </a:r>
              </a:p>
            </p:txBody>
          </p:sp>
          <p:sp>
            <p:nvSpPr>
              <p:cNvPr id="910471" name="Rectangle 135">
                <a:extLst>
                  <a:ext uri="{FF2B5EF4-FFF2-40B4-BE49-F238E27FC236}">
                    <a16:creationId xmlns:a16="http://schemas.microsoft.com/office/drawing/2014/main" id="{1E04D17F-70E1-4EB1-B461-03038FD36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" y="306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1</a:t>
                </a:r>
              </a:p>
            </p:txBody>
          </p:sp>
          <p:sp>
            <p:nvSpPr>
              <p:cNvPr id="910472" name="Line 136">
                <a:extLst>
                  <a:ext uri="{FF2B5EF4-FFF2-40B4-BE49-F238E27FC236}">
                    <a16:creationId xmlns:a16="http://schemas.microsoft.com/office/drawing/2014/main" id="{77E25198-BCBC-41ED-8CAF-EAF8D37A3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3" y="3020"/>
                <a:ext cx="8" cy="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73" name="Line 137">
                <a:extLst>
                  <a:ext uri="{FF2B5EF4-FFF2-40B4-BE49-F238E27FC236}">
                    <a16:creationId xmlns:a16="http://schemas.microsoft.com/office/drawing/2014/main" id="{AF196F48-9349-4DE6-B903-DE4DC0401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004"/>
                <a:ext cx="9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74" name="Rectangle 138">
                <a:extLst>
                  <a:ext uri="{FF2B5EF4-FFF2-40B4-BE49-F238E27FC236}">
                    <a16:creationId xmlns:a16="http://schemas.microsoft.com/office/drawing/2014/main" id="{57ED9EED-7CA5-4741-9E9F-175C434E5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3075"/>
                <a:ext cx="19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1</a:t>
                </a:r>
              </a:p>
            </p:txBody>
          </p:sp>
          <p:sp>
            <p:nvSpPr>
              <p:cNvPr id="910475" name="Rectangle 139">
                <a:extLst>
                  <a:ext uri="{FF2B5EF4-FFF2-40B4-BE49-F238E27FC236}">
                    <a16:creationId xmlns:a16="http://schemas.microsoft.com/office/drawing/2014/main" id="{3EA57597-27AD-44F3-ADDD-B155A8417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091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M</a:t>
                </a:r>
              </a:p>
            </p:txBody>
          </p:sp>
          <p:sp>
            <p:nvSpPr>
              <p:cNvPr id="910476" name="Rectangle 140">
                <a:extLst>
                  <a:ext uri="{FF2B5EF4-FFF2-40B4-BE49-F238E27FC236}">
                    <a16:creationId xmlns:a16="http://schemas.microsoft.com/office/drawing/2014/main" id="{34BD2148-E992-42D6-8A0F-2AAF20D6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3091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M</a:t>
                </a:r>
              </a:p>
            </p:txBody>
          </p:sp>
          <p:sp>
            <p:nvSpPr>
              <p:cNvPr id="910477" name="Line 141">
                <a:extLst>
                  <a:ext uri="{FF2B5EF4-FFF2-40B4-BE49-F238E27FC236}">
                    <a16:creationId xmlns:a16="http://schemas.microsoft.com/office/drawing/2014/main" id="{7F63C655-AEA3-4120-958C-D50F2D26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4" y="3009"/>
                <a:ext cx="0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78" name="Line 142">
                <a:extLst>
                  <a:ext uri="{FF2B5EF4-FFF2-40B4-BE49-F238E27FC236}">
                    <a16:creationId xmlns:a16="http://schemas.microsoft.com/office/drawing/2014/main" id="{CE45FC7B-59E5-4765-BD75-E2760830E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8" y="3009"/>
                <a:ext cx="0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10479" name="Rectangle 143">
                <a:extLst>
                  <a:ext uri="{FF2B5EF4-FFF2-40B4-BE49-F238E27FC236}">
                    <a16:creationId xmlns:a16="http://schemas.microsoft.com/office/drawing/2014/main" id="{07462294-3E6D-486F-ACC5-C0DA518F7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091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M</a:t>
                </a:r>
              </a:p>
            </p:txBody>
          </p:sp>
          <p:sp>
            <p:nvSpPr>
              <p:cNvPr id="910480" name="Rectangle 144">
                <a:extLst>
                  <a:ext uri="{FF2B5EF4-FFF2-40B4-BE49-F238E27FC236}">
                    <a16:creationId xmlns:a16="http://schemas.microsoft.com/office/drawing/2014/main" id="{FE8F1B25-C9AE-47AF-8742-1D8E24F25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107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M</a:t>
                </a:r>
              </a:p>
            </p:txBody>
          </p:sp>
          <p:sp>
            <p:nvSpPr>
              <p:cNvPr id="910481" name="Rectangle 145">
                <a:extLst>
                  <a:ext uri="{FF2B5EF4-FFF2-40B4-BE49-F238E27FC236}">
                    <a16:creationId xmlns:a16="http://schemas.microsoft.com/office/drawing/2014/main" id="{79A77301-1562-4B7E-9F2F-B8B85DA14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3091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M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8" name="Rectangle 4">
            <a:extLst>
              <a:ext uri="{FF2B5EF4-FFF2-40B4-BE49-F238E27FC236}">
                <a16:creationId xmlns:a16="http://schemas.microsoft.com/office/drawing/2014/main" id="{31E5485F-D666-46EB-BD64-1EE969FEE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66800"/>
            <a:ext cx="6278563" cy="34464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Frames lost due to loss-of-synch or receiver buffer overflow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Frames may undergo errors in transmission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CRCs detect errors and such frames treated as lost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Recovery through ACKs, timeouts &amp; retransmission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Sequence numbering to identify out-of-sequence &amp; duplicate frames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HDLC provides for options that implement several ARQ methods</a:t>
            </a:r>
          </a:p>
        </p:txBody>
      </p:sp>
      <p:sp>
        <p:nvSpPr>
          <p:cNvPr id="912389" name="Rectangle 5">
            <a:extLst>
              <a:ext uri="{FF2B5EF4-FFF2-40B4-BE49-F238E27FC236}">
                <a16:creationId xmlns:a16="http://schemas.microsoft.com/office/drawing/2014/main" id="{45FD596D-C235-40B0-9D8C-B921110E5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3013" y="92075"/>
            <a:ext cx="55657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Error Detection &amp; Loss Recovery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CA8540B8-360A-4978-A870-C54E1CC2BFF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6D0FBE-1596-4039-A8E4-6B736D8C444E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C7F087-3A78-45E7-AAB7-01E6D68C0514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93">
            <a:extLst>
              <a:ext uri="{FF2B5EF4-FFF2-40B4-BE49-F238E27FC236}">
                <a16:creationId xmlns:a16="http://schemas.microsoft.com/office/drawing/2014/main" id="{EED64EF7-286D-4E40-9DDC-E8FAF68833A0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1795463"/>
            <a:ext cx="6608763" cy="2725737"/>
            <a:chOff x="221" y="538"/>
            <a:chExt cx="5550" cy="2508"/>
          </a:xfrm>
        </p:grpSpPr>
        <p:sp>
          <p:nvSpPr>
            <p:cNvPr id="922818" name="Rectangle 194">
              <a:extLst>
                <a:ext uri="{FF2B5EF4-FFF2-40B4-BE49-F238E27FC236}">
                  <a16:creationId xmlns:a16="http://schemas.microsoft.com/office/drawing/2014/main" id="{FF7B00DB-1BB0-4557-87F0-9C6E215E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538"/>
              <a:ext cx="2798" cy="41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19" name="Rectangle 195">
              <a:extLst>
                <a:ext uri="{FF2B5EF4-FFF2-40B4-BE49-F238E27FC236}">
                  <a16:creationId xmlns:a16="http://schemas.microsoft.com/office/drawing/2014/main" id="{2F5ECC7E-023C-414B-80C6-1F26D82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594"/>
              <a:ext cx="2016" cy="3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0" name="Line 196">
              <a:extLst>
                <a:ext uri="{FF2B5EF4-FFF2-40B4-BE49-F238E27FC236}">
                  <a16:creationId xmlns:a16="http://schemas.microsoft.com/office/drawing/2014/main" id="{04895E48-D63A-43F7-85FC-D86F4F984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538"/>
              <a:ext cx="0" cy="4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1" name="AutoShape 197">
              <a:extLst>
                <a:ext uri="{FF2B5EF4-FFF2-40B4-BE49-F238E27FC236}">
                  <a16:creationId xmlns:a16="http://schemas.microsoft.com/office/drawing/2014/main" id="{DBDAC99C-DAE9-4B74-A413-F0945A29A9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09" y="1525"/>
              <a:ext cx="1788" cy="1252"/>
            </a:xfrm>
            <a:prstGeom prst="triangle">
              <a:avLst>
                <a:gd name="adj" fmla="val 50000"/>
              </a:avLst>
            </a:prstGeom>
            <a:solidFill>
              <a:schemeClr val="tx2">
                <a:alpha val="60001"/>
              </a:schemeClr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2" name="Text Box 198">
              <a:extLst>
                <a:ext uri="{FF2B5EF4-FFF2-40B4-BE49-F238E27FC236}">
                  <a16:creationId xmlns:a16="http://schemas.microsoft.com/office/drawing/2014/main" id="{58B3CA0A-AA77-4BE3-BEA1-1A1E0F3C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06" y="1953"/>
              <a:ext cx="87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 dirty="0">
                  <a:latin typeface="Arial" charset="0"/>
                </a:rPr>
                <a:t>Buffer</a:t>
              </a:r>
            </a:p>
          </p:txBody>
        </p:sp>
        <p:sp>
          <p:nvSpPr>
            <p:cNvPr id="922823" name="Text Box 199">
              <a:extLst>
                <a:ext uri="{FF2B5EF4-FFF2-40B4-BE49-F238E27FC236}">
                  <a16:creationId xmlns:a16="http://schemas.microsoft.com/office/drawing/2014/main" id="{85153C0B-DF4C-442C-ACD9-8512E731C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8" y="1257"/>
              <a:ext cx="4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A</a:t>
              </a:r>
            </a:p>
          </p:txBody>
        </p:sp>
        <p:sp>
          <p:nvSpPr>
            <p:cNvPr id="922824" name="Text Box 200">
              <a:extLst>
                <a:ext uri="{FF2B5EF4-FFF2-40B4-BE49-F238E27FC236}">
                  <a16:creationId xmlns:a16="http://schemas.microsoft.com/office/drawing/2014/main" id="{8833156C-C960-40E2-8C18-A3903F66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9" y="1856"/>
              <a:ext cx="4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B</a:t>
              </a:r>
            </a:p>
          </p:txBody>
        </p:sp>
        <p:sp>
          <p:nvSpPr>
            <p:cNvPr id="922825" name="Text Box 201">
              <a:extLst>
                <a:ext uri="{FF2B5EF4-FFF2-40B4-BE49-F238E27FC236}">
                  <a16:creationId xmlns:a16="http://schemas.microsoft.com/office/drawing/2014/main" id="{25E8FE25-9A0C-4F68-A51C-2DEE70FD1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1" y="2453"/>
              <a:ext cx="48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C</a:t>
              </a:r>
            </a:p>
          </p:txBody>
        </p:sp>
        <p:sp>
          <p:nvSpPr>
            <p:cNvPr id="922826" name="Line 202">
              <a:extLst>
                <a:ext uri="{FF2B5EF4-FFF2-40B4-BE49-F238E27FC236}">
                  <a16:creationId xmlns:a16="http://schemas.microsoft.com/office/drawing/2014/main" id="{12DF7A41-E6B2-4CA9-92B9-14AA8A61B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" y="1571"/>
              <a:ext cx="139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7" name="Line 203">
              <a:extLst>
                <a:ext uri="{FF2B5EF4-FFF2-40B4-BE49-F238E27FC236}">
                  <a16:creationId xmlns:a16="http://schemas.microsoft.com/office/drawing/2014/main" id="{173D1CB3-AED8-4F81-B038-7944E250E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" y="2086"/>
              <a:ext cx="139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8" name="Line 204">
              <a:extLst>
                <a:ext uri="{FF2B5EF4-FFF2-40B4-BE49-F238E27FC236}">
                  <a16:creationId xmlns:a16="http://schemas.microsoft.com/office/drawing/2014/main" id="{7AC8B8EA-9ECB-42D6-91BE-CF602C71D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" y="2684"/>
              <a:ext cx="139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829" name="Text Box 205">
              <a:extLst>
                <a:ext uri="{FF2B5EF4-FFF2-40B4-BE49-F238E27FC236}">
                  <a16:creationId xmlns:a16="http://schemas.microsoft.com/office/drawing/2014/main" id="{A94B0AE8-E7A9-4C5E-8FF2-4A027AA8D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0" y="2793"/>
              <a:ext cx="87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Input lines</a:t>
              </a:r>
            </a:p>
          </p:txBody>
        </p:sp>
        <p:grpSp>
          <p:nvGrpSpPr>
            <p:cNvPr id="28688" name="Group 206">
              <a:extLst>
                <a:ext uri="{FF2B5EF4-FFF2-40B4-BE49-F238E27FC236}">
                  <a16:creationId xmlns:a16="http://schemas.microsoft.com/office/drawing/2014/main" id="{52BFCF42-064E-40EA-8CCB-09A5423D90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1" y="1287"/>
              <a:ext cx="426" cy="431"/>
              <a:chOff x="3840" y="1279"/>
              <a:chExt cx="266" cy="310"/>
            </a:xfrm>
          </p:grpSpPr>
          <p:sp>
            <p:nvSpPr>
              <p:cNvPr id="922831" name="Freeform 207">
                <a:extLst>
                  <a:ext uri="{FF2B5EF4-FFF2-40B4-BE49-F238E27FC236}">
                    <a16:creationId xmlns:a16="http://schemas.microsoft.com/office/drawing/2014/main" id="{C7062F63-461B-40AF-8038-334557A22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2" name="Freeform 208">
                <a:extLst>
                  <a:ext uri="{FF2B5EF4-FFF2-40B4-BE49-F238E27FC236}">
                    <a16:creationId xmlns:a16="http://schemas.microsoft.com/office/drawing/2014/main" id="{5513A660-5E8E-4DE7-BEF5-BF7C987D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4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3" name="Freeform 209">
                <a:extLst>
                  <a:ext uri="{FF2B5EF4-FFF2-40B4-BE49-F238E27FC236}">
                    <a16:creationId xmlns:a16="http://schemas.microsoft.com/office/drawing/2014/main" id="{FEAD0241-0E5B-4D02-8082-C8AAF9646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4" name="Freeform 210">
                <a:extLst>
                  <a:ext uri="{FF2B5EF4-FFF2-40B4-BE49-F238E27FC236}">
                    <a16:creationId xmlns:a16="http://schemas.microsoft.com/office/drawing/2014/main" id="{2FFF293D-C581-400F-B191-3DDAFBB88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5" name="Freeform 211">
                <a:extLst>
                  <a:ext uri="{FF2B5EF4-FFF2-40B4-BE49-F238E27FC236}">
                    <a16:creationId xmlns:a16="http://schemas.microsoft.com/office/drawing/2014/main" id="{C8B0E728-B89D-4926-8855-93DA324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6" name="Freeform 212">
                <a:extLst>
                  <a:ext uri="{FF2B5EF4-FFF2-40B4-BE49-F238E27FC236}">
                    <a16:creationId xmlns:a16="http://schemas.microsoft.com/office/drawing/2014/main" id="{229AE8A9-A65F-43EC-A989-1446AC699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7" name="Freeform 213">
                <a:extLst>
                  <a:ext uri="{FF2B5EF4-FFF2-40B4-BE49-F238E27FC236}">
                    <a16:creationId xmlns:a16="http://schemas.microsoft.com/office/drawing/2014/main" id="{03D740FF-B52F-4D17-96C3-08366548F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8" name="Freeform 214">
                <a:extLst>
                  <a:ext uri="{FF2B5EF4-FFF2-40B4-BE49-F238E27FC236}">
                    <a16:creationId xmlns:a16="http://schemas.microsoft.com/office/drawing/2014/main" id="{916CA48A-A522-44BE-B1EB-5B49C4D23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9" name="Freeform 215">
                <a:extLst>
                  <a:ext uri="{FF2B5EF4-FFF2-40B4-BE49-F238E27FC236}">
                    <a16:creationId xmlns:a16="http://schemas.microsoft.com/office/drawing/2014/main" id="{3B471F7B-7FC4-405F-BDF0-75E9E220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0" name="Freeform 216">
                <a:extLst>
                  <a:ext uri="{FF2B5EF4-FFF2-40B4-BE49-F238E27FC236}">
                    <a16:creationId xmlns:a16="http://schemas.microsoft.com/office/drawing/2014/main" id="{E7B7E9E9-72BE-4D82-8674-78EF13A7F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1" name="Freeform 217">
                <a:extLst>
                  <a:ext uri="{FF2B5EF4-FFF2-40B4-BE49-F238E27FC236}">
                    <a16:creationId xmlns:a16="http://schemas.microsoft.com/office/drawing/2014/main" id="{556E6DD5-059F-458A-BB2E-7D838B15D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2" name="Freeform 218">
                <a:extLst>
                  <a:ext uri="{FF2B5EF4-FFF2-40B4-BE49-F238E27FC236}">
                    <a16:creationId xmlns:a16="http://schemas.microsoft.com/office/drawing/2014/main" id="{82325C96-9BA2-4687-8BCC-EE3BA35A9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3" name="Freeform 219">
                <a:extLst>
                  <a:ext uri="{FF2B5EF4-FFF2-40B4-BE49-F238E27FC236}">
                    <a16:creationId xmlns:a16="http://schemas.microsoft.com/office/drawing/2014/main" id="{DBD9286C-7008-4D88-95AD-C0603B491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4" name="Freeform 220">
                <a:extLst>
                  <a:ext uri="{FF2B5EF4-FFF2-40B4-BE49-F238E27FC236}">
                    <a16:creationId xmlns:a16="http://schemas.microsoft.com/office/drawing/2014/main" id="{E9BB05F9-EA55-4CDA-9461-7C782904E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5" name="Freeform 221">
                <a:extLst>
                  <a:ext uri="{FF2B5EF4-FFF2-40B4-BE49-F238E27FC236}">
                    <a16:creationId xmlns:a16="http://schemas.microsoft.com/office/drawing/2014/main" id="{A8AF46ED-EA5C-48D9-A225-3A59A3606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6" name="Freeform 222">
                <a:extLst>
                  <a:ext uri="{FF2B5EF4-FFF2-40B4-BE49-F238E27FC236}">
                    <a16:creationId xmlns:a16="http://schemas.microsoft.com/office/drawing/2014/main" id="{AA6035DE-F723-4C33-84DF-717808AE7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7" name="Freeform 223">
                <a:extLst>
                  <a:ext uri="{FF2B5EF4-FFF2-40B4-BE49-F238E27FC236}">
                    <a16:creationId xmlns:a16="http://schemas.microsoft.com/office/drawing/2014/main" id="{52DA5F53-7609-4467-9A49-F2F7E1C07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8" name="Freeform 224">
                <a:extLst>
                  <a:ext uri="{FF2B5EF4-FFF2-40B4-BE49-F238E27FC236}">
                    <a16:creationId xmlns:a16="http://schemas.microsoft.com/office/drawing/2014/main" id="{F80DD5AC-A69F-4293-AFC7-2E186281D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9" name="Freeform 225">
                <a:extLst>
                  <a:ext uri="{FF2B5EF4-FFF2-40B4-BE49-F238E27FC236}">
                    <a16:creationId xmlns:a16="http://schemas.microsoft.com/office/drawing/2014/main" id="{C996039B-73C7-46D6-BAF3-DC419E827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0" name="Freeform 226">
                <a:extLst>
                  <a:ext uri="{FF2B5EF4-FFF2-40B4-BE49-F238E27FC236}">
                    <a16:creationId xmlns:a16="http://schemas.microsoft.com/office/drawing/2014/main" id="{1102D536-B7DB-4028-961C-CA04AC1FB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1" name="Freeform 227">
                <a:extLst>
                  <a:ext uri="{FF2B5EF4-FFF2-40B4-BE49-F238E27FC236}">
                    <a16:creationId xmlns:a16="http://schemas.microsoft.com/office/drawing/2014/main" id="{1C371629-6C56-42D8-A1E5-B019D6962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2" name="Freeform 228">
                <a:extLst>
                  <a:ext uri="{FF2B5EF4-FFF2-40B4-BE49-F238E27FC236}">
                    <a16:creationId xmlns:a16="http://schemas.microsoft.com/office/drawing/2014/main" id="{9B2B6530-F34A-4D41-9065-A4408BBE5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3" name="Freeform 229">
                <a:extLst>
                  <a:ext uri="{FF2B5EF4-FFF2-40B4-BE49-F238E27FC236}">
                    <a16:creationId xmlns:a16="http://schemas.microsoft.com/office/drawing/2014/main" id="{31260410-1AD3-4D75-8C61-CB1A1911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4" name="Freeform 230">
                <a:extLst>
                  <a:ext uri="{FF2B5EF4-FFF2-40B4-BE49-F238E27FC236}">
                    <a16:creationId xmlns:a16="http://schemas.microsoft.com/office/drawing/2014/main" id="{796BAED5-79CC-49DA-A0A3-D173ADB1A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5" name="Freeform 231">
                <a:extLst>
                  <a:ext uri="{FF2B5EF4-FFF2-40B4-BE49-F238E27FC236}">
                    <a16:creationId xmlns:a16="http://schemas.microsoft.com/office/drawing/2014/main" id="{C9554210-5BA0-4C29-A68F-E663EDFDD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6" name="Freeform 232">
                <a:extLst>
                  <a:ext uri="{FF2B5EF4-FFF2-40B4-BE49-F238E27FC236}">
                    <a16:creationId xmlns:a16="http://schemas.microsoft.com/office/drawing/2014/main" id="{2EC9E52C-1ED0-410F-BC24-0C7C74AA5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7" name="Freeform 233">
                <a:extLst>
                  <a:ext uri="{FF2B5EF4-FFF2-40B4-BE49-F238E27FC236}">
                    <a16:creationId xmlns:a16="http://schemas.microsoft.com/office/drawing/2014/main" id="{792CAC86-C179-47F2-810F-396AFB26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8" name="Freeform 234">
                <a:extLst>
                  <a:ext uri="{FF2B5EF4-FFF2-40B4-BE49-F238E27FC236}">
                    <a16:creationId xmlns:a16="http://schemas.microsoft.com/office/drawing/2014/main" id="{7A83CEAA-1B6C-4F34-AC2B-A44ACF2C1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6" cy="174"/>
              </a:xfrm>
              <a:custGeom>
                <a:avLst/>
                <a:gdLst>
                  <a:gd name="T0" fmla="*/ 179 w 187"/>
                  <a:gd name="T1" fmla="*/ 173 h 174"/>
                  <a:gd name="T2" fmla="*/ 179 w 187"/>
                  <a:gd name="T3" fmla="*/ 173 h 174"/>
                  <a:gd name="T4" fmla="*/ 179 w 187"/>
                  <a:gd name="T5" fmla="*/ 172 h 174"/>
                  <a:gd name="T6" fmla="*/ 181 w 187"/>
                  <a:gd name="T7" fmla="*/ 172 h 174"/>
                  <a:gd name="T8" fmla="*/ 181 w 187"/>
                  <a:gd name="T9" fmla="*/ 172 h 174"/>
                  <a:gd name="T10" fmla="*/ 182 w 187"/>
                  <a:gd name="T11" fmla="*/ 171 h 174"/>
                  <a:gd name="T12" fmla="*/ 182 w 187"/>
                  <a:gd name="T13" fmla="*/ 171 h 174"/>
                  <a:gd name="T14" fmla="*/ 183 w 187"/>
                  <a:gd name="T15" fmla="*/ 171 h 174"/>
                  <a:gd name="T16" fmla="*/ 183 w 187"/>
                  <a:gd name="T17" fmla="*/ 170 h 174"/>
                  <a:gd name="T18" fmla="*/ 183 w 187"/>
                  <a:gd name="T19" fmla="*/ 170 h 174"/>
                  <a:gd name="T20" fmla="*/ 183 w 187"/>
                  <a:gd name="T21" fmla="*/ 169 h 174"/>
                  <a:gd name="T22" fmla="*/ 184 w 187"/>
                  <a:gd name="T23" fmla="*/ 169 h 174"/>
                  <a:gd name="T24" fmla="*/ 184 w 187"/>
                  <a:gd name="T25" fmla="*/ 168 h 174"/>
                  <a:gd name="T26" fmla="*/ 185 w 187"/>
                  <a:gd name="T27" fmla="*/ 167 h 174"/>
                  <a:gd name="T28" fmla="*/ 185 w 187"/>
                  <a:gd name="T29" fmla="*/ 167 h 174"/>
                  <a:gd name="T30" fmla="*/ 185 w 187"/>
                  <a:gd name="T31" fmla="*/ 6 h 174"/>
                  <a:gd name="T32" fmla="*/ 185 w 187"/>
                  <a:gd name="T33" fmla="*/ 5 h 174"/>
                  <a:gd name="T34" fmla="*/ 185 w 187"/>
                  <a:gd name="T35" fmla="*/ 5 h 174"/>
                  <a:gd name="T36" fmla="*/ 184 w 187"/>
                  <a:gd name="T37" fmla="*/ 5 h 174"/>
                  <a:gd name="T38" fmla="*/ 184 w 187"/>
                  <a:gd name="T39" fmla="*/ 3 h 174"/>
                  <a:gd name="T40" fmla="*/ 183 w 187"/>
                  <a:gd name="T41" fmla="*/ 3 h 174"/>
                  <a:gd name="T42" fmla="*/ 183 w 187"/>
                  <a:gd name="T43" fmla="*/ 2 h 174"/>
                  <a:gd name="T44" fmla="*/ 183 w 187"/>
                  <a:gd name="T45" fmla="*/ 1 h 174"/>
                  <a:gd name="T46" fmla="*/ 182 w 187"/>
                  <a:gd name="T47" fmla="*/ 1 h 174"/>
                  <a:gd name="T48" fmla="*/ 182 w 187"/>
                  <a:gd name="T49" fmla="*/ 1 h 174"/>
                  <a:gd name="T50" fmla="*/ 181 w 187"/>
                  <a:gd name="T51" fmla="*/ 1 h 174"/>
                  <a:gd name="T52" fmla="*/ 181 w 187"/>
                  <a:gd name="T53" fmla="*/ 0 h 174"/>
                  <a:gd name="T54" fmla="*/ 179 w 187"/>
                  <a:gd name="T55" fmla="*/ 0 h 174"/>
                  <a:gd name="T56" fmla="*/ 179 w 187"/>
                  <a:gd name="T57" fmla="*/ 0 h 174"/>
                  <a:gd name="T58" fmla="*/ 179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79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9" name="Freeform 235">
                <a:extLst>
                  <a:ext uri="{FF2B5EF4-FFF2-40B4-BE49-F238E27FC236}">
                    <a16:creationId xmlns:a16="http://schemas.microsoft.com/office/drawing/2014/main" id="{0644D61C-B6AA-4525-AD89-E9A8BB24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0" name="Freeform 236">
                <a:extLst>
                  <a:ext uri="{FF2B5EF4-FFF2-40B4-BE49-F238E27FC236}">
                    <a16:creationId xmlns:a16="http://schemas.microsoft.com/office/drawing/2014/main" id="{D9605B3D-6E17-451E-BC25-7C9CEC91D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1" name="Freeform 237">
                <a:extLst>
                  <a:ext uri="{FF2B5EF4-FFF2-40B4-BE49-F238E27FC236}">
                    <a16:creationId xmlns:a16="http://schemas.microsoft.com/office/drawing/2014/main" id="{151F2088-8E46-4602-9D14-ECD671B1D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79" cy="168"/>
              </a:xfrm>
              <a:custGeom>
                <a:avLst/>
                <a:gdLst>
                  <a:gd name="T0" fmla="*/ 178 w 180"/>
                  <a:gd name="T1" fmla="*/ 163 h 168"/>
                  <a:gd name="T2" fmla="*/ 178 w 180"/>
                  <a:gd name="T3" fmla="*/ 164 h 168"/>
                  <a:gd name="T4" fmla="*/ 177 w 180"/>
                  <a:gd name="T5" fmla="*/ 165 h 168"/>
                  <a:gd name="T6" fmla="*/ 177 w 180"/>
                  <a:gd name="T7" fmla="*/ 165 h 168"/>
                  <a:gd name="T8" fmla="*/ 176 w 180"/>
                  <a:gd name="T9" fmla="*/ 166 h 168"/>
                  <a:gd name="T10" fmla="*/ 176 w 180"/>
                  <a:gd name="T11" fmla="*/ 166 h 168"/>
                  <a:gd name="T12" fmla="*/ 175 w 180"/>
                  <a:gd name="T13" fmla="*/ 167 h 168"/>
                  <a:gd name="T14" fmla="*/ 175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5 w 180"/>
                  <a:gd name="T57" fmla="*/ 0 h 168"/>
                  <a:gd name="T58" fmla="*/ 175 w 180"/>
                  <a:gd name="T59" fmla="*/ 0 h 168"/>
                  <a:gd name="T60" fmla="*/ 175 w 180"/>
                  <a:gd name="T61" fmla="*/ 0 h 168"/>
                  <a:gd name="T62" fmla="*/ 176 w 180"/>
                  <a:gd name="T63" fmla="*/ 0 h 168"/>
                  <a:gd name="T64" fmla="*/ 176 w 180"/>
                  <a:gd name="T65" fmla="*/ 0 h 168"/>
                  <a:gd name="T66" fmla="*/ 176 w 180"/>
                  <a:gd name="T67" fmla="*/ 1 h 168"/>
                  <a:gd name="T68" fmla="*/ 177 w 180"/>
                  <a:gd name="T69" fmla="*/ 1 h 168"/>
                  <a:gd name="T70" fmla="*/ 177 w 180"/>
                  <a:gd name="T71" fmla="*/ 1 h 168"/>
                  <a:gd name="T72" fmla="*/ 178 w 180"/>
                  <a:gd name="T73" fmla="*/ 2 h 168"/>
                  <a:gd name="T74" fmla="*/ 178 w 180"/>
                  <a:gd name="T75" fmla="*/ 3 h 168"/>
                  <a:gd name="T76" fmla="*/ 178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2" name="Freeform 238">
                <a:extLst>
                  <a:ext uri="{FF2B5EF4-FFF2-40B4-BE49-F238E27FC236}">
                    <a16:creationId xmlns:a16="http://schemas.microsoft.com/office/drawing/2014/main" id="{88BD7403-A634-4E50-8C96-FACFA9E1F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3" name="Freeform 239">
                <a:extLst>
                  <a:ext uri="{FF2B5EF4-FFF2-40B4-BE49-F238E27FC236}">
                    <a16:creationId xmlns:a16="http://schemas.microsoft.com/office/drawing/2014/main" id="{E9AA7C0C-5D0A-4497-BFFA-3BE88757D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4" name="Freeform 240">
                <a:extLst>
                  <a:ext uri="{FF2B5EF4-FFF2-40B4-BE49-F238E27FC236}">
                    <a16:creationId xmlns:a16="http://schemas.microsoft.com/office/drawing/2014/main" id="{44E8F47E-42B8-4199-9154-E8D7E1201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7" cy="136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1 h 135"/>
                  <a:gd name="T16" fmla="*/ 0 w 17"/>
                  <a:gd name="T17" fmla="*/ 131 h 135"/>
                  <a:gd name="T18" fmla="*/ 0 w 17"/>
                  <a:gd name="T19" fmla="*/ 132 h 135"/>
                  <a:gd name="T20" fmla="*/ 0 w 17"/>
                  <a:gd name="T21" fmla="*/ 133 h 135"/>
                  <a:gd name="T22" fmla="*/ 0 w 17"/>
                  <a:gd name="T23" fmla="*/ 133 h 135"/>
                  <a:gd name="T24" fmla="*/ 1 w 17"/>
                  <a:gd name="T25" fmla="*/ 134 h 135"/>
                  <a:gd name="T26" fmla="*/ 2 w 17"/>
                  <a:gd name="T27" fmla="*/ 134 h 135"/>
                  <a:gd name="T28" fmla="*/ 2 w 17"/>
                  <a:gd name="T29" fmla="*/ 135 h 135"/>
                  <a:gd name="T30" fmla="*/ 3 w 17"/>
                  <a:gd name="T31" fmla="*/ 135 h 135"/>
                  <a:gd name="T32" fmla="*/ 16 w 17"/>
                  <a:gd name="T33" fmla="*/ 128 h 135"/>
                  <a:gd name="T34" fmla="*/ 15 w 17"/>
                  <a:gd name="T35" fmla="*/ 127 h 135"/>
                  <a:gd name="T36" fmla="*/ 15 w 17"/>
                  <a:gd name="T37" fmla="*/ 127 h 135"/>
                  <a:gd name="T38" fmla="*/ 14 w 17"/>
                  <a:gd name="T39" fmla="*/ 127 h 135"/>
                  <a:gd name="T40" fmla="*/ 14 w 17"/>
                  <a:gd name="T41" fmla="*/ 126 h 135"/>
                  <a:gd name="T42" fmla="*/ 13 w 17"/>
                  <a:gd name="T43" fmla="*/ 125 h 135"/>
                  <a:gd name="T44" fmla="*/ 13 w 17"/>
                  <a:gd name="T45" fmla="*/ 125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5" name="Freeform 241">
                <a:extLst>
                  <a:ext uri="{FF2B5EF4-FFF2-40B4-BE49-F238E27FC236}">
                    <a16:creationId xmlns:a16="http://schemas.microsoft.com/office/drawing/2014/main" id="{8C131D1B-5D65-423C-ABBD-26450DD12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6" name="Freeform 242">
                <a:extLst>
                  <a:ext uri="{FF2B5EF4-FFF2-40B4-BE49-F238E27FC236}">
                    <a16:creationId xmlns:a16="http://schemas.microsoft.com/office/drawing/2014/main" id="{3BA00D84-6B07-4AF4-883A-A086ADC5E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7" name="Freeform 243">
                <a:extLst>
                  <a:ext uri="{FF2B5EF4-FFF2-40B4-BE49-F238E27FC236}">
                    <a16:creationId xmlns:a16="http://schemas.microsoft.com/office/drawing/2014/main" id="{4AE9B5B1-9C5F-4FDF-8EDF-A92654404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4" cy="71"/>
              </a:xfrm>
              <a:custGeom>
                <a:avLst/>
                <a:gdLst>
                  <a:gd name="T0" fmla="*/ 0 w 215"/>
                  <a:gd name="T1" fmla="*/ 70 h 72"/>
                  <a:gd name="T2" fmla="*/ 0 w 215"/>
                  <a:gd name="T3" fmla="*/ 0 h 72"/>
                  <a:gd name="T4" fmla="*/ 213 w 215"/>
                  <a:gd name="T5" fmla="*/ 0 h 72"/>
                  <a:gd name="T6" fmla="*/ 213 w 215"/>
                  <a:gd name="T7" fmla="*/ 70 h 72"/>
                  <a:gd name="T8" fmla="*/ 0 w 215"/>
                  <a:gd name="T9" fmla="*/ 7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8" name="Freeform 244">
                <a:extLst>
                  <a:ext uri="{FF2B5EF4-FFF2-40B4-BE49-F238E27FC236}">
                    <a16:creationId xmlns:a16="http://schemas.microsoft.com/office/drawing/2014/main" id="{DD30F7C0-32AB-424D-B4EE-956C897F9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9" name="Freeform 245">
                <a:extLst>
                  <a:ext uri="{FF2B5EF4-FFF2-40B4-BE49-F238E27FC236}">
                    <a16:creationId xmlns:a16="http://schemas.microsoft.com/office/drawing/2014/main" id="{D569E9CD-7BCF-4287-B249-B12620AD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6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0" name="Freeform 246">
                <a:extLst>
                  <a:ext uri="{FF2B5EF4-FFF2-40B4-BE49-F238E27FC236}">
                    <a16:creationId xmlns:a16="http://schemas.microsoft.com/office/drawing/2014/main" id="{57EA7683-1669-4F09-B94C-FDC3FA9F9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1" name="Freeform 247">
                <a:extLst>
                  <a:ext uri="{FF2B5EF4-FFF2-40B4-BE49-F238E27FC236}">
                    <a16:creationId xmlns:a16="http://schemas.microsoft.com/office/drawing/2014/main" id="{7D1DD6D6-2442-4FE6-985A-0FF18A4C7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2" name="Freeform 248">
                <a:extLst>
                  <a:ext uri="{FF2B5EF4-FFF2-40B4-BE49-F238E27FC236}">
                    <a16:creationId xmlns:a16="http://schemas.microsoft.com/office/drawing/2014/main" id="{47D1CF82-6DB9-4245-BBD7-69A11E56B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3" name="Freeform 249">
                <a:extLst>
                  <a:ext uri="{FF2B5EF4-FFF2-40B4-BE49-F238E27FC236}">
                    <a16:creationId xmlns:a16="http://schemas.microsoft.com/office/drawing/2014/main" id="{B5FF6BEC-C618-40D3-A308-2B2613266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6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4" name="Freeform 250">
                <a:extLst>
                  <a:ext uri="{FF2B5EF4-FFF2-40B4-BE49-F238E27FC236}">
                    <a16:creationId xmlns:a16="http://schemas.microsoft.com/office/drawing/2014/main" id="{648256B7-EDF3-401F-B2A9-6BCDA10A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7" cy="18"/>
              </a:xfrm>
              <a:custGeom>
                <a:avLst/>
                <a:gdLst>
                  <a:gd name="T0" fmla="*/ 0 w 17"/>
                  <a:gd name="T1" fmla="*/ 17 h 17"/>
                  <a:gd name="T2" fmla="*/ 16 w 17"/>
                  <a:gd name="T3" fmla="*/ 17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5" name="Freeform 251">
                <a:extLst>
                  <a:ext uri="{FF2B5EF4-FFF2-40B4-BE49-F238E27FC236}">
                    <a16:creationId xmlns:a16="http://schemas.microsoft.com/office/drawing/2014/main" id="{7084F312-379B-40CB-A42F-39178F098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6" name="Freeform 252">
                <a:extLst>
                  <a:ext uri="{FF2B5EF4-FFF2-40B4-BE49-F238E27FC236}">
                    <a16:creationId xmlns:a16="http://schemas.microsoft.com/office/drawing/2014/main" id="{B4C19253-2789-45A1-8994-3D6F2474D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7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7" name="Freeform 253">
                <a:extLst>
                  <a:ext uri="{FF2B5EF4-FFF2-40B4-BE49-F238E27FC236}">
                    <a16:creationId xmlns:a16="http://schemas.microsoft.com/office/drawing/2014/main" id="{E957FB80-7D41-49ED-ACCB-2D36114BA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8" name="Freeform 254">
                <a:extLst>
                  <a:ext uri="{FF2B5EF4-FFF2-40B4-BE49-F238E27FC236}">
                    <a16:creationId xmlns:a16="http://schemas.microsoft.com/office/drawing/2014/main" id="{869DFE24-800D-4B63-A306-772632464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9" name="Freeform 255">
                <a:extLst>
                  <a:ext uri="{FF2B5EF4-FFF2-40B4-BE49-F238E27FC236}">
                    <a16:creationId xmlns:a16="http://schemas.microsoft.com/office/drawing/2014/main" id="{9E42BF42-A6F9-40E1-8EF6-E1DE77B1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7"/>
                <a:ext cx="44" cy="18"/>
              </a:xfrm>
              <a:custGeom>
                <a:avLst/>
                <a:gdLst>
                  <a:gd name="T0" fmla="*/ 14 w 44"/>
                  <a:gd name="T1" fmla="*/ 17 h 17"/>
                  <a:gd name="T2" fmla="*/ 0 w 44"/>
                  <a:gd name="T3" fmla="*/ 17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7 h 17"/>
                  <a:gd name="T18" fmla="*/ 28 w 44"/>
                  <a:gd name="T19" fmla="*/ 17 h 17"/>
                  <a:gd name="T20" fmla="*/ 14 w 44"/>
                  <a:gd name="T21" fmla="*/ 17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0" name="Freeform 256">
                <a:extLst>
                  <a:ext uri="{FF2B5EF4-FFF2-40B4-BE49-F238E27FC236}">
                    <a16:creationId xmlns:a16="http://schemas.microsoft.com/office/drawing/2014/main" id="{34E68A10-1720-4BEF-A721-0512C8C30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7"/>
                <a:ext cx="17" cy="18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7 h 17"/>
                  <a:gd name="T6" fmla="*/ 0 w 17"/>
                  <a:gd name="T7" fmla="*/ 1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1" name="Freeform 257">
                <a:extLst>
                  <a:ext uri="{FF2B5EF4-FFF2-40B4-BE49-F238E27FC236}">
                    <a16:creationId xmlns:a16="http://schemas.microsoft.com/office/drawing/2014/main" id="{0561D2B2-70BE-4B9D-BFCF-8E8C6FFB6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5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2" name="Freeform 258">
                <a:extLst>
                  <a:ext uri="{FF2B5EF4-FFF2-40B4-BE49-F238E27FC236}">
                    <a16:creationId xmlns:a16="http://schemas.microsoft.com/office/drawing/2014/main" id="{F4CE0ADF-32E9-4108-B409-F01052C3E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3" name="Freeform 259">
                <a:extLst>
                  <a:ext uri="{FF2B5EF4-FFF2-40B4-BE49-F238E27FC236}">
                    <a16:creationId xmlns:a16="http://schemas.microsoft.com/office/drawing/2014/main" id="{D1E60761-B441-4882-8A25-BC5282F78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7" cy="71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0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4" name="Freeform 260">
                <a:extLst>
                  <a:ext uri="{FF2B5EF4-FFF2-40B4-BE49-F238E27FC236}">
                    <a16:creationId xmlns:a16="http://schemas.microsoft.com/office/drawing/2014/main" id="{90092C4A-F599-4A27-9471-D41CAEB4D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5" name="Freeform 261">
                <a:extLst>
                  <a:ext uri="{FF2B5EF4-FFF2-40B4-BE49-F238E27FC236}">
                    <a16:creationId xmlns:a16="http://schemas.microsoft.com/office/drawing/2014/main" id="{E04BF78F-B1CF-4673-84F5-FDC0AD974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6" name="Freeform 262">
                <a:extLst>
                  <a:ext uri="{FF2B5EF4-FFF2-40B4-BE49-F238E27FC236}">
                    <a16:creationId xmlns:a16="http://schemas.microsoft.com/office/drawing/2014/main" id="{6C97D7EA-EA3D-4CCC-B616-59CA3903B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9" name="Group 263">
              <a:extLst>
                <a:ext uri="{FF2B5EF4-FFF2-40B4-BE49-F238E27FC236}">
                  <a16:creationId xmlns:a16="http://schemas.microsoft.com/office/drawing/2014/main" id="{5A9CB045-BADB-4C3D-B53F-2217A433A4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1" y="1825"/>
              <a:ext cx="426" cy="431"/>
              <a:chOff x="3840" y="1279"/>
              <a:chExt cx="266" cy="310"/>
            </a:xfrm>
          </p:grpSpPr>
          <p:sp>
            <p:nvSpPr>
              <p:cNvPr id="922888" name="Freeform 264">
                <a:extLst>
                  <a:ext uri="{FF2B5EF4-FFF2-40B4-BE49-F238E27FC236}">
                    <a16:creationId xmlns:a16="http://schemas.microsoft.com/office/drawing/2014/main" id="{3FEDDF55-363B-4D2D-904C-1FC11C072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9" name="Freeform 265">
                <a:extLst>
                  <a:ext uri="{FF2B5EF4-FFF2-40B4-BE49-F238E27FC236}">
                    <a16:creationId xmlns:a16="http://schemas.microsoft.com/office/drawing/2014/main" id="{C9362FCC-A692-4B13-9748-072B65087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0" name="Freeform 266">
                <a:extLst>
                  <a:ext uri="{FF2B5EF4-FFF2-40B4-BE49-F238E27FC236}">
                    <a16:creationId xmlns:a16="http://schemas.microsoft.com/office/drawing/2014/main" id="{8C65F63D-D387-4FD8-B072-53A7D772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1" name="Freeform 267">
                <a:extLst>
                  <a:ext uri="{FF2B5EF4-FFF2-40B4-BE49-F238E27FC236}">
                    <a16:creationId xmlns:a16="http://schemas.microsoft.com/office/drawing/2014/main" id="{066B9E21-735E-491F-9DC2-400AFBAFF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2" name="Freeform 268">
                <a:extLst>
                  <a:ext uri="{FF2B5EF4-FFF2-40B4-BE49-F238E27FC236}">
                    <a16:creationId xmlns:a16="http://schemas.microsoft.com/office/drawing/2014/main" id="{E494B02A-8494-45C9-8D2D-AE8A0558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3" name="Freeform 269">
                <a:extLst>
                  <a:ext uri="{FF2B5EF4-FFF2-40B4-BE49-F238E27FC236}">
                    <a16:creationId xmlns:a16="http://schemas.microsoft.com/office/drawing/2014/main" id="{1A551B8D-6E55-47FE-B5B0-672D5E740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4" name="Freeform 270">
                <a:extLst>
                  <a:ext uri="{FF2B5EF4-FFF2-40B4-BE49-F238E27FC236}">
                    <a16:creationId xmlns:a16="http://schemas.microsoft.com/office/drawing/2014/main" id="{349EFE2C-F077-4776-BC95-9A8C88E61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5" name="Freeform 271">
                <a:extLst>
                  <a:ext uri="{FF2B5EF4-FFF2-40B4-BE49-F238E27FC236}">
                    <a16:creationId xmlns:a16="http://schemas.microsoft.com/office/drawing/2014/main" id="{D5711E41-C9FD-40ED-AD60-15A261003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6" name="Freeform 272">
                <a:extLst>
                  <a:ext uri="{FF2B5EF4-FFF2-40B4-BE49-F238E27FC236}">
                    <a16:creationId xmlns:a16="http://schemas.microsoft.com/office/drawing/2014/main" id="{D56EF5A3-3CDD-4C5E-B2EB-6488A3139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7" name="Freeform 273">
                <a:extLst>
                  <a:ext uri="{FF2B5EF4-FFF2-40B4-BE49-F238E27FC236}">
                    <a16:creationId xmlns:a16="http://schemas.microsoft.com/office/drawing/2014/main" id="{D3835037-4B8C-4A57-BE3E-451D4973A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8" name="Freeform 274">
                <a:extLst>
                  <a:ext uri="{FF2B5EF4-FFF2-40B4-BE49-F238E27FC236}">
                    <a16:creationId xmlns:a16="http://schemas.microsoft.com/office/drawing/2014/main" id="{70F4A7D2-E5BA-4F41-B9B7-EA71E290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9" name="Freeform 275">
                <a:extLst>
                  <a:ext uri="{FF2B5EF4-FFF2-40B4-BE49-F238E27FC236}">
                    <a16:creationId xmlns:a16="http://schemas.microsoft.com/office/drawing/2014/main" id="{9F0B5FEB-65E2-40EA-94B4-9D3660E6E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0" name="Freeform 276">
                <a:extLst>
                  <a:ext uri="{FF2B5EF4-FFF2-40B4-BE49-F238E27FC236}">
                    <a16:creationId xmlns:a16="http://schemas.microsoft.com/office/drawing/2014/main" id="{B7247E13-1D29-4238-9858-772915D3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1" name="Freeform 277">
                <a:extLst>
                  <a:ext uri="{FF2B5EF4-FFF2-40B4-BE49-F238E27FC236}">
                    <a16:creationId xmlns:a16="http://schemas.microsoft.com/office/drawing/2014/main" id="{AB84B334-3A03-43BF-9EC6-4892D1BF4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2" name="Freeform 278">
                <a:extLst>
                  <a:ext uri="{FF2B5EF4-FFF2-40B4-BE49-F238E27FC236}">
                    <a16:creationId xmlns:a16="http://schemas.microsoft.com/office/drawing/2014/main" id="{65BE4266-2695-4A78-A364-19FB08C86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3" name="Freeform 279">
                <a:extLst>
                  <a:ext uri="{FF2B5EF4-FFF2-40B4-BE49-F238E27FC236}">
                    <a16:creationId xmlns:a16="http://schemas.microsoft.com/office/drawing/2014/main" id="{35B63B8B-1CF8-4471-BECB-7A666C16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4" name="Freeform 280">
                <a:extLst>
                  <a:ext uri="{FF2B5EF4-FFF2-40B4-BE49-F238E27FC236}">
                    <a16:creationId xmlns:a16="http://schemas.microsoft.com/office/drawing/2014/main" id="{6DE1F063-32A8-4A62-8F46-EE9ACE743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5" name="Freeform 281">
                <a:extLst>
                  <a:ext uri="{FF2B5EF4-FFF2-40B4-BE49-F238E27FC236}">
                    <a16:creationId xmlns:a16="http://schemas.microsoft.com/office/drawing/2014/main" id="{978A3703-1E24-4064-94A9-CAF9459AB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6" name="Freeform 282">
                <a:extLst>
                  <a:ext uri="{FF2B5EF4-FFF2-40B4-BE49-F238E27FC236}">
                    <a16:creationId xmlns:a16="http://schemas.microsoft.com/office/drawing/2014/main" id="{480B1692-BF30-438F-B10F-670BFA5D4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7" name="Freeform 283">
                <a:extLst>
                  <a:ext uri="{FF2B5EF4-FFF2-40B4-BE49-F238E27FC236}">
                    <a16:creationId xmlns:a16="http://schemas.microsoft.com/office/drawing/2014/main" id="{DD2D4280-103B-4946-9E7C-EF6EB1884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8" name="Freeform 284">
                <a:extLst>
                  <a:ext uri="{FF2B5EF4-FFF2-40B4-BE49-F238E27FC236}">
                    <a16:creationId xmlns:a16="http://schemas.microsoft.com/office/drawing/2014/main" id="{639B7024-D530-454A-90E6-CF1C7B00F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9" name="Freeform 285">
                <a:extLst>
                  <a:ext uri="{FF2B5EF4-FFF2-40B4-BE49-F238E27FC236}">
                    <a16:creationId xmlns:a16="http://schemas.microsoft.com/office/drawing/2014/main" id="{02E6CEE3-44F2-4114-909B-7B705C00C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0" name="Freeform 286">
                <a:extLst>
                  <a:ext uri="{FF2B5EF4-FFF2-40B4-BE49-F238E27FC236}">
                    <a16:creationId xmlns:a16="http://schemas.microsoft.com/office/drawing/2014/main" id="{5868DBCF-8077-4D97-9AC5-24A7450C8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1" name="Freeform 287">
                <a:extLst>
                  <a:ext uri="{FF2B5EF4-FFF2-40B4-BE49-F238E27FC236}">
                    <a16:creationId xmlns:a16="http://schemas.microsoft.com/office/drawing/2014/main" id="{31ECC488-B16F-42BE-8281-66A38937E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2" name="Freeform 288">
                <a:extLst>
                  <a:ext uri="{FF2B5EF4-FFF2-40B4-BE49-F238E27FC236}">
                    <a16:creationId xmlns:a16="http://schemas.microsoft.com/office/drawing/2014/main" id="{E028009A-2995-4F7B-BEBD-0ECD4B288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3" name="Freeform 289">
                <a:extLst>
                  <a:ext uri="{FF2B5EF4-FFF2-40B4-BE49-F238E27FC236}">
                    <a16:creationId xmlns:a16="http://schemas.microsoft.com/office/drawing/2014/main" id="{6EFCB1F0-FB32-4A04-83AD-945377726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4" name="Freeform 290">
                <a:extLst>
                  <a:ext uri="{FF2B5EF4-FFF2-40B4-BE49-F238E27FC236}">
                    <a16:creationId xmlns:a16="http://schemas.microsoft.com/office/drawing/2014/main" id="{68E19000-76CA-4D7C-8092-D869D31DF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5" name="Freeform 291">
                <a:extLst>
                  <a:ext uri="{FF2B5EF4-FFF2-40B4-BE49-F238E27FC236}">
                    <a16:creationId xmlns:a16="http://schemas.microsoft.com/office/drawing/2014/main" id="{788AA788-0ED7-4C50-959D-1A98603EA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6" cy="174"/>
              </a:xfrm>
              <a:custGeom>
                <a:avLst/>
                <a:gdLst>
                  <a:gd name="T0" fmla="*/ 179 w 187"/>
                  <a:gd name="T1" fmla="*/ 173 h 174"/>
                  <a:gd name="T2" fmla="*/ 179 w 187"/>
                  <a:gd name="T3" fmla="*/ 173 h 174"/>
                  <a:gd name="T4" fmla="*/ 179 w 187"/>
                  <a:gd name="T5" fmla="*/ 172 h 174"/>
                  <a:gd name="T6" fmla="*/ 181 w 187"/>
                  <a:gd name="T7" fmla="*/ 172 h 174"/>
                  <a:gd name="T8" fmla="*/ 181 w 187"/>
                  <a:gd name="T9" fmla="*/ 172 h 174"/>
                  <a:gd name="T10" fmla="*/ 182 w 187"/>
                  <a:gd name="T11" fmla="*/ 171 h 174"/>
                  <a:gd name="T12" fmla="*/ 182 w 187"/>
                  <a:gd name="T13" fmla="*/ 171 h 174"/>
                  <a:gd name="T14" fmla="*/ 183 w 187"/>
                  <a:gd name="T15" fmla="*/ 171 h 174"/>
                  <a:gd name="T16" fmla="*/ 183 w 187"/>
                  <a:gd name="T17" fmla="*/ 170 h 174"/>
                  <a:gd name="T18" fmla="*/ 183 w 187"/>
                  <a:gd name="T19" fmla="*/ 170 h 174"/>
                  <a:gd name="T20" fmla="*/ 183 w 187"/>
                  <a:gd name="T21" fmla="*/ 169 h 174"/>
                  <a:gd name="T22" fmla="*/ 184 w 187"/>
                  <a:gd name="T23" fmla="*/ 169 h 174"/>
                  <a:gd name="T24" fmla="*/ 184 w 187"/>
                  <a:gd name="T25" fmla="*/ 168 h 174"/>
                  <a:gd name="T26" fmla="*/ 185 w 187"/>
                  <a:gd name="T27" fmla="*/ 167 h 174"/>
                  <a:gd name="T28" fmla="*/ 185 w 187"/>
                  <a:gd name="T29" fmla="*/ 167 h 174"/>
                  <a:gd name="T30" fmla="*/ 185 w 187"/>
                  <a:gd name="T31" fmla="*/ 6 h 174"/>
                  <a:gd name="T32" fmla="*/ 185 w 187"/>
                  <a:gd name="T33" fmla="*/ 5 h 174"/>
                  <a:gd name="T34" fmla="*/ 185 w 187"/>
                  <a:gd name="T35" fmla="*/ 5 h 174"/>
                  <a:gd name="T36" fmla="*/ 184 w 187"/>
                  <a:gd name="T37" fmla="*/ 5 h 174"/>
                  <a:gd name="T38" fmla="*/ 184 w 187"/>
                  <a:gd name="T39" fmla="*/ 3 h 174"/>
                  <a:gd name="T40" fmla="*/ 183 w 187"/>
                  <a:gd name="T41" fmla="*/ 3 h 174"/>
                  <a:gd name="T42" fmla="*/ 183 w 187"/>
                  <a:gd name="T43" fmla="*/ 2 h 174"/>
                  <a:gd name="T44" fmla="*/ 183 w 187"/>
                  <a:gd name="T45" fmla="*/ 1 h 174"/>
                  <a:gd name="T46" fmla="*/ 182 w 187"/>
                  <a:gd name="T47" fmla="*/ 1 h 174"/>
                  <a:gd name="T48" fmla="*/ 182 w 187"/>
                  <a:gd name="T49" fmla="*/ 1 h 174"/>
                  <a:gd name="T50" fmla="*/ 181 w 187"/>
                  <a:gd name="T51" fmla="*/ 1 h 174"/>
                  <a:gd name="T52" fmla="*/ 181 w 187"/>
                  <a:gd name="T53" fmla="*/ 0 h 174"/>
                  <a:gd name="T54" fmla="*/ 179 w 187"/>
                  <a:gd name="T55" fmla="*/ 0 h 174"/>
                  <a:gd name="T56" fmla="*/ 179 w 187"/>
                  <a:gd name="T57" fmla="*/ 0 h 174"/>
                  <a:gd name="T58" fmla="*/ 179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79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6" name="Freeform 292">
                <a:extLst>
                  <a:ext uri="{FF2B5EF4-FFF2-40B4-BE49-F238E27FC236}">
                    <a16:creationId xmlns:a16="http://schemas.microsoft.com/office/drawing/2014/main" id="{2B984866-1B02-4CC3-9F7E-CA7DD9D62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7" name="Freeform 293">
                <a:extLst>
                  <a:ext uri="{FF2B5EF4-FFF2-40B4-BE49-F238E27FC236}">
                    <a16:creationId xmlns:a16="http://schemas.microsoft.com/office/drawing/2014/main" id="{E0D8449B-0F63-4B4F-971A-0CD2DE803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8" name="Freeform 294">
                <a:extLst>
                  <a:ext uri="{FF2B5EF4-FFF2-40B4-BE49-F238E27FC236}">
                    <a16:creationId xmlns:a16="http://schemas.microsoft.com/office/drawing/2014/main" id="{C367D911-67B1-4B9E-A296-1D6555237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79" cy="168"/>
              </a:xfrm>
              <a:custGeom>
                <a:avLst/>
                <a:gdLst>
                  <a:gd name="T0" fmla="*/ 178 w 180"/>
                  <a:gd name="T1" fmla="*/ 163 h 168"/>
                  <a:gd name="T2" fmla="*/ 178 w 180"/>
                  <a:gd name="T3" fmla="*/ 164 h 168"/>
                  <a:gd name="T4" fmla="*/ 177 w 180"/>
                  <a:gd name="T5" fmla="*/ 165 h 168"/>
                  <a:gd name="T6" fmla="*/ 177 w 180"/>
                  <a:gd name="T7" fmla="*/ 165 h 168"/>
                  <a:gd name="T8" fmla="*/ 176 w 180"/>
                  <a:gd name="T9" fmla="*/ 166 h 168"/>
                  <a:gd name="T10" fmla="*/ 176 w 180"/>
                  <a:gd name="T11" fmla="*/ 166 h 168"/>
                  <a:gd name="T12" fmla="*/ 175 w 180"/>
                  <a:gd name="T13" fmla="*/ 167 h 168"/>
                  <a:gd name="T14" fmla="*/ 175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5 w 180"/>
                  <a:gd name="T57" fmla="*/ 0 h 168"/>
                  <a:gd name="T58" fmla="*/ 175 w 180"/>
                  <a:gd name="T59" fmla="*/ 0 h 168"/>
                  <a:gd name="T60" fmla="*/ 175 w 180"/>
                  <a:gd name="T61" fmla="*/ 0 h 168"/>
                  <a:gd name="T62" fmla="*/ 176 w 180"/>
                  <a:gd name="T63" fmla="*/ 0 h 168"/>
                  <a:gd name="T64" fmla="*/ 176 w 180"/>
                  <a:gd name="T65" fmla="*/ 0 h 168"/>
                  <a:gd name="T66" fmla="*/ 176 w 180"/>
                  <a:gd name="T67" fmla="*/ 1 h 168"/>
                  <a:gd name="T68" fmla="*/ 177 w 180"/>
                  <a:gd name="T69" fmla="*/ 1 h 168"/>
                  <a:gd name="T70" fmla="*/ 177 w 180"/>
                  <a:gd name="T71" fmla="*/ 1 h 168"/>
                  <a:gd name="T72" fmla="*/ 178 w 180"/>
                  <a:gd name="T73" fmla="*/ 2 h 168"/>
                  <a:gd name="T74" fmla="*/ 178 w 180"/>
                  <a:gd name="T75" fmla="*/ 3 h 168"/>
                  <a:gd name="T76" fmla="*/ 178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9" name="Freeform 295">
                <a:extLst>
                  <a:ext uri="{FF2B5EF4-FFF2-40B4-BE49-F238E27FC236}">
                    <a16:creationId xmlns:a16="http://schemas.microsoft.com/office/drawing/2014/main" id="{BFEEE644-1AD1-4E18-82AB-DF477F609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0" name="Freeform 296">
                <a:extLst>
                  <a:ext uri="{FF2B5EF4-FFF2-40B4-BE49-F238E27FC236}">
                    <a16:creationId xmlns:a16="http://schemas.microsoft.com/office/drawing/2014/main" id="{2706F41F-C1A9-45A6-A46A-2ACD6A71F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1" name="Freeform 297">
                <a:extLst>
                  <a:ext uri="{FF2B5EF4-FFF2-40B4-BE49-F238E27FC236}">
                    <a16:creationId xmlns:a16="http://schemas.microsoft.com/office/drawing/2014/main" id="{A80118D4-EB0C-4521-A727-1B0072365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7" cy="136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1 h 135"/>
                  <a:gd name="T16" fmla="*/ 0 w 17"/>
                  <a:gd name="T17" fmla="*/ 131 h 135"/>
                  <a:gd name="T18" fmla="*/ 0 w 17"/>
                  <a:gd name="T19" fmla="*/ 132 h 135"/>
                  <a:gd name="T20" fmla="*/ 0 w 17"/>
                  <a:gd name="T21" fmla="*/ 133 h 135"/>
                  <a:gd name="T22" fmla="*/ 0 w 17"/>
                  <a:gd name="T23" fmla="*/ 133 h 135"/>
                  <a:gd name="T24" fmla="*/ 1 w 17"/>
                  <a:gd name="T25" fmla="*/ 134 h 135"/>
                  <a:gd name="T26" fmla="*/ 2 w 17"/>
                  <a:gd name="T27" fmla="*/ 134 h 135"/>
                  <a:gd name="T28" fmla="*/ 2 w 17"/>
                  <a:gd name="T29" fmla="*/ 135 h 135"/>
                  <a:gd name="T30" fmla="*/ 3 w 17"/>
                  <a:gd name="T31" fmla="*/ 135 h 135"/>
                  <a:gd name="T32" fmla="*/ 16 w 17"/>
                  <a:gd name="T33" fmla="*/ 128 h 135"/>
                  <a:gd name="T34" fmla="*/ 15 w 17"/>
                  <a:gd name="T35" fmla="*/ 127 h 135"/>
                  <a:gd name="T36" fmla="*/ 15 w 17"/>
                  <a:gd name="T37" fmla="*/ 127 h 135"/>
                  <a:gd name="T38" fmla="*/ 14 w 17"/>
                  <a:gd name="T39" fmla="*/ 127 h 135"/>
                  <a:gd name="T40" fmla="*/ 14 w 17"/>
                  <a:gd name="T41" fmla="*/ 126 h 135"/>
                  <a:gd name="T42" fmla="*/ 13 w 17"/>
                  <a:gd name="T43" fmla="*/ 125 h 135"/>
                  <a:gd name="T44" fmla="*/ 13 w 17"/>
                  <a:gd name="T45" fmla="*/ 125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2" name="Freeform 298">
                <a:extLst>
                  <a:ext uri="{FF2B5EF4-FFF2-40B4-BE49-F238E27FC236}">
                    <a16:creationId xmlns:a16="http://schemas.microsoft.com/office/drawing/2014/main" id="{286E6B14-72B4-4354-B01F-BDEC08C5E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3" name="Freeform 299">
                <a:extLst>
                  <a:ext uri="{FF2B5EF4-FFF2-40B4-BE49-F238E27FC236}">
                    <a16:creationId xmlns:a16="http://schemas.microsoft.com/office/drawing/2014/main" id="{3B7B0201-67EF-41CF-B21C-C19CAEF32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4" name="Freeform 300">
                <a:extLst>
                  <a:ext uri="{FF2B5EF4-FFF2-40B4-BE49-F238E27FC236}">
                    <a16:creationId xmlns:a16="http://schemas.microsoft.com/office/drawing/2014/main" id="{1ED1F7D6-77E7-46DA-A22F-ABF5A5339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4" cy="71"/>
              </a:xfrm>
              <a:custGeom>
                <a:avLst/>
                <a:gdLst>
                  <a:gd name="T0" fmla="*/ 0 w 215"/>
                  <a:gd name="T1" fmla="*/ 70 h 72"/>
                  <a:gd name="T2" fmla="*/ 0 w 215"/>
                  <a:gd name="T3" fmla="*/ 0 h 72"/>
                  <a:gd name="T4" fmla="*/ 213 w 215"/>
                  <a:gd name="T5" fmla="*/ 0 h 72"/>
                  <a:gd name="T6" fmla="*/ 213 w 215"/>
                  <a:gd name="T7" fmla="*/ 70 h 72"/>
                  <a:gd name="T8" fmla="*/ 0 w 215"/>
                  <a:gd name="T9" fmla="*/ 7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5" name="Freeform 301">
                <a:extLst>
                  <a:ext uri="{FF2B5EF4-FFF2-40B4-BE49-F238E27FC236}">
                    <a16:creationId xmlns:a16="http://schemas.microsoft.com/office/drawing/2014/main" id="{F4DC017F-9450-468D-908A-9C387FAD1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6" name="Freeform 302">
                <a:extLst>
                  <a:ext uri="{FF2B5EF4-FFF2-40B4-BE49-F238E27FC236}">
                    <a16:creationId xmlns:a16="http://schemas.microsoft.com/office/drawing/2014/main" id="{197D57E8-5BCA-4610-AFA2-BC7B54050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7" name="Freeform 303">
                <a:extLst>
                  <a:ext uri="{FF2B5EF4-FFF2-40B4-BE49-F238E27FC236}">
                    <a16:creationId xmlns:a16="http://schemas.microsoft.com/office/drawing/2014/main" id="{986077FD-5D6A-42E9-879E-04C248F56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8" name="Freeform 304">
                <a:extLst>
                  <a:ext uri="{FF2B5EF4-FFF2-40B4-BE49-F238E27FC236}">
                    <a16:creationId xmlns:a16="http://schemas.microsoft.com/office/drawing/2014/main" id="{D89FE927-2A4F-4473-B6FE-624B9DAFD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9" name="Freeform 305">
                <a:extLst>
                  <a:ext uri="{FF2B5EF4-FFF2-40B4-BE49-F238E27FC236}">
                    <a16:creationId xmlns:a16="http://schemas.microsoft.com/office/drawing/2014/main" id="{4F2F3A84-5EAA-4C36-A10F-F615587FF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0" name="Freeform 306">
                <a:extLst>
                  <a:ext uri="{FF2B5EF4-FFF2-40B4-BE49-F238E27FC236}">
                    <a16:creationId xmlns:a16="http://schemas.microsoft.com/office/drawing/2014/main" id="{E3C48498-6908-45CD-AB5E-B7B37923E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1" name="Freeform 307">
                <a:extLst>
                  <a:ext uri="{FF2B5EF4-FFF2-40B4-BE49-F238E27FC236}">
                    <a16:creationId xmlns:a16="http://schemas.microsoft.com/office/drawing/2014/main" id="{21F4DA61-A788-4F25-B58F-BC6965E6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8"/>
                <a:ext cx="17" cy="18"/>
              </a:xfrm>
              <a:custGeom>
                <a:avLst/>
                <a:gdLst>
                  <a:gd name="T0" fmla="*/ 0 w 17"/>
                  <a:gd name="T1" fmla="*/ 17 h 17"/>
                  <a:gd name="T2" fmla="*/ 16 w 17"/>
                  <a:gd name="T3" fmla="*/ 17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2" name="Freeform 308">
                <a:extLst>
                  <a:ext uri="{FF2B5EF4-FFF2-40B4-BE49-F238E27FC236}">
                    <a16:creationId xmlns:a16="http://schemas.microsoft.com/office/drawing/2014/main" id="{AAFBD192-7A20-4832-9C4C-84EF76F92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3" name="Freeform 309">
                <a:extLst>
                  <a:ext uri="{FF2B5EF4-FFF2-40B4-BE49-F238E27FC236}">
                    <a16:creationId xmlns:a16="http://schemas.microsoft.com/office/drawing/2014/main" id="{4E47058C-25B5-4DE6-8036-D11FA21E5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4" name="Freeform 310">
                <a:extLst>
                  <a:ext uri="{FF2B5EF4-FFF2-40B4-BE49-F238E27FC236}">
                    <a16:creationId xmlns:a16="http://schemas.microsoft.com/office/drawing/2014/main" id="{0CC964CF-52E9-48B9-90DF-AB0383CEF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5" name="Freeform 311">
                <a:extLst>
                  <a:ext uri="{FF2B5EF4-FFF2-40B4-BE49-F238E27FC236}">
                    <a16:creationId xmlns:a16="http://schemas.microsoft.com/office/drawing/2014/main" id="{F144824E-7815-4B51-BF48-46C67EAF3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6" name="Freeform 312">
                <a:extLst>
                  <a:ext uri="{FF2B5EF4-FFF2-40B4-BE49-F238E27FC236}">
                    <a16:creationId xmlns:a16="http://schemas.microsoft.com/office/drawing/2014/main" id="{6309BC8B-DC4B-4E5D-94BB-71EB8068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6"/>
                <a:ext cx="44" cy="18"/>
              </a:xfrm>
              <a:custGeom>
                <a:avLst/>
                <a:gdLst>
                  <a:gd name="T0" fmla="*/ 14 w 44"/>
                  <a:gd name="T1" fmla="*/ 17 h 17"/>
                  <a:gd name="T2" fmla="*/ 0 w 44"/>
                  <a:gd name="T3" fmla="*/ 17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7 h 17"/>
                  <a:gd name="T18" fmla="*/ 28 w 44"/>
                  <a:gd name="T19" fmla="*/ 17 h 17"/>
                  <a:gd name="T20" fmla="*/ 14 w 44"/>
                  <a:gd name="T21" fmla="*/ 17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7" name="Freeform 313">
                <a:extLst>
                  <a:ext uri="{FF2B5EF4-FFF2-40B4-BE49-F238E27FC236}">
                    <a16:creationId xmlns:a16="http://schemas.microsoft.com/office/drawing/2014/main" id="{5BEA1092-32FF-4323-A3D3-093C01A09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6"/>
                <a:ext cx="17" cy="18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7 h 17"/>
                  <a:gd name="T6" fmla="*/ 0 w 17"/>
                  <a:gd name="T7" fmla="*/ 1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8" name="Freeform 314">
                <a:extLst>
                  <a:ext uri="{FF2B5EF4-FFF2-40B4-BE49-F238E27FC236}">
                    <a16:creationId xmlns:a16="http://schemas.microsoft.com/office/drawing/2014/main" id="{9728C296-BC89-4A4B-8619-8DE70D107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9" name="Freeform 315">
                <a:extLst>
                  <a:ext uri="{FF2B5EF4-FFF2-40B4-BE49-F238E27FC236}">
                    <a16:creationId xmlns:a16="http://schemas.microsoft.com/office/drawing/2014/main" id="{008DA1A4-82B1-46D3-9F30-A39FBE83F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0" name="Freeform 316">
                <a:extLst>
                  <a:ext uri="{FF2B5EF4-FFF2-40B4-BE49-F238E27FC236}">
                    <a16:creationId xmlns:a16="http://schemas.microsoft.com/office/drawing/2014/main" id="{74B578D4-469A-40F1-9DC6-91FD2FF96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7" cy="71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0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1" name="Freeform 317">
                <a:extLst>
                  <a:ext uri="{FF2B5EF4-FFF2-40B4-BE49-F238E27FC236}">
                    <a16:creationId xmlns:a16="http://schemas.microsoft.com/office/drawing/2014/main" id="{BE25F391-F2A5-4BE8-AC07-B200D3BD9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2" name="Freeform 318">
                <a:extLst>
                  <a:ext uri="{FF2B5EF4-FFF2-40B4-BE49-F238E27FC236}">
                    <a16:creationId xmlns:a16="http://schemas.microsoft.com/office/drawing/2014/main" id="{9F7DD0C2-7FB8-4D4B-8388-0C8F0A8B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3" name="Freeform 319">
                <a:extLst>
                  <a:ext uri="{FF2B5EF4-FFF2-40B4-BE49-F238E27FC236}">
                    <a16:creationId xmlns:a16="http://schemas.microsoft.com/office/drawing/2014/main" id="{C69290E1-B087-4A14-B8CC-9BB5050CD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7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0" name="Group 320">
              <a:extLst>
                <a:ext uri="{FF2B5EF4-FFF2-40B4-BE49-F238E27FC236}">
                  <a16:creationId xmlns:a16="http://schemas.microsoft.com/office/drawing/2014/main" id="{4A4DEC4C-6409-4317-94C2-D0D9BEA1C8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1" y="2400"/>
              <a:ext cx="426" cy="430"/>
              <a:chOff x="3840" y="1279"/>
              <a:chExt cx="266" cy="310"/>
            </a:xfrm>
          </p:grpSpPr>
          <p:sp>
            <p:nvSpPr>
              <p:cNvPr id="922945" name="Freeform 321">
                <a:extLst>
                  <a:ext uri="{FF2B5EF4-FFF2-40B4-BE49-F238E27FC236}">
                    <a16:creationId xmlns:a16="http://schemas.microsoft.com/office/drawing/2014/main" id="{E88DACF3-23CA-4304-8EE3-5F1CD6F8B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6" name="Freeform 322">
                <a:extLst>
                  <a:ext uri="{FF2B5EF4-FFF2-40B4-BE49-F238E27FC236}">
                    <a16:creationId xmlns:a16="http://schemas.microsoft.com/office/drawing/2014/main" id="{9DCCF2EB-5500-4BF3-9827-0C30728C0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5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4 h 34"/>
                  <a:gd name="T4" fmla="*/ 0 w 220"/>
                  <a:gd name="T5" fmla="*/ 34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7" name="Freeform 323">
                <a:extLst>
                  <a:ext uri="{FF2B5EF4-FFF2-40B4-BE49-F238E27FC236}">
                    <a16:creationId xmlns:a16="http://schemas.microsoft.com/office/drawing/2014/main" id="{49A598B8-C7BD-4B65-B4C8-107372237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8" name="Freeform 324">
                <a:extLst>
                  <a:ext uri="{FF2B5EF4-FFF2-40B4-BE49-F238E27FC236}">
                    <a16:creationId xmlns:a16="http://schemas.microsoft.com/office/drawing/2014/main" id="{0A4DBB58-35FB-4EFB-8E7C-8A36306B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9" name="Freeform 325">
                <a:extLst>
                  <a:ext uri="{FF2B5EF4-FFF2-40B4-BE49-F238E27FC236}">
                    <a16:creationId xmlns:a16="http://schemas.microsoft.com/office/drawing/2014/main" id="{C441E0AC-79D2-442A-84F7-2590AE0D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0" name="Freeform 326">
                <a:extLst>
                  <a:ext uri="{FF2B5EF4-FFF2-40B4-BE49-F238E27FC236}">
                    <a16:creationId xmlns:a16="http://schemas.microsoft.com/office/drawing/2014/main" id="{693E974A-649E-42AE-AC92-2144C6422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1" name="Freeform 327">
                <a:extLst>
                  <a:ext uri="{FF2B5EF4-FFF2-40B4-BE49-F238E27FC236}">
                    <a16:creationId xmlns:a16="http://schemas.microsoft.com/office/drawing/2014/main" id="{8C22AD50-E744-4D73-8E6E-6AD65F05B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2" name="Freeform 328">
                <a:extLst>
                  <a:ext uri="{FF2B5EF4-FFF2-40B4-BE49-F238E27FC236}">
                    <a16:creationId xmlns:a16="http://schemas.microsoft.com/office/drawing/2014/main" id="{8481680D-94A1-4555-B139-485ADC305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3" name="Freeform 329">
                <a:extLst>
                  <a:ext uri="{FF2B5EF4-FFF2-40B4-BE49-F238E27FC236}">
                    <a16:creationId xmlns:a16="http://schemas.microsoft.com/office/drawing/2014/main" id="{7B668380-D721-4A47-8C59-091CD230B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4" name="Freeform 330">
                <a:extLst>
                  <a:ext uri="{FF2B5EF4-FFF2-40B4-BE49-F238E27FC236}">
                    <a16:creationId xmlns:a16="http://schemas.microsoft.com/office/drawing/2014/main" id="{7B597311-9062-4D4F-ABB1-8F3F8FB0D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5" name="Freeform 331">
                <a:extLst>
                  <a:ext uri="{FF2B5EF4-FFF2-40B4-BE49-F238E27FC236}">
                    <a16:creationId xmlns:a16="http://schemas.microsoft.com/office/drawing/2014/main" id="{330893C3-57BC-4CA3-A4B4-9512AD08D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6" name="Freeform 332">
                <a:extLst>
                  <a:ext uri="{FF2B5EF4-FFF2-40B4-BE49-F238E27FC236}">
                    <a16:creationId xmlns:a16="http://schemas.microsoft.com/office/drawing/2014/main" id="{FFF81F28-BA40-4877-8437-FE0D170A3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7" name="Freeform 333">
                <a:extLst>
                  <a:ext uri="{FF2B5EF4-FFF2-40B4-BE49-F238E27FC236}">
                    <a16:creationId xmlns:a16="http://schemas.microsoft.com/office/drawing/2014/main" id="{75DE52A5-54C0-4EA0-B5AA-DA309B78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8" name="Freeform 334">
                <a:extLst>
                  <a:ext uri="{FF2B5EF4-FFF2-40B4-BE49-F238E27FC236}">
                    <a16:creationId xmlns:a16="http://schemas.microsoft.com/office/drawing/2014/main" id="{074750E3-A5F4-4AC2-BB7E-491139B80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9" name="Freeform 335">
                <a:extLst>
                  <a:ext uri="{FF2B5EF4-FFF2-40B4-BE49-F238E27FC236}">
                    <a16:creationId xmlns:a16="http://schemas.microsoft.com/office/drawing/2014/main" id="{B9B82E17-6708-4EF4-9D97-63E22DC44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0" name="Freeform 336">
                <a:extLst>
                  <a:ext uri="{FF2B5EF4-FFF2-40B4-BE49-F238E27FC236}">
                    <a16:creationId xmlns:a16="http://schemas.microsoft.com/office/drawing/2014/main" id="{685E71C4-4004-4785-9A33-F5BE96751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1" name="Freeform 337">
                <a:extLst>
                  <a:ext uri="{FF2B5EF4-FFF2-40B4-BE49-F238E27FC236}">
                    <a16:creationId xmlns:a16="http://schemas.microsoft.com/office/drawing/2014/main" id="{6C2839E2-BFAD-4E0A-9570-CCE2AFCDB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2" name="Freeform 338">
                <a:extLst>
                  <a:ext uri="{FF2B5EF4-FFF2-40B4-BE49-F238E27FC236}">
                    <a16:creationId xmlns:a16="http://schemas.microsoft.com/office/drawing/2014/main" id="{E8A25A75-5F74-4121-BFD7-38333677F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3" name="Freeform 339">
                <a:extLst>
                  <a:ext uri="{FF2B5EF4-FFF2-40B4-BE49-F238E27FC236}">
                    <a16:creationId xmlns:a16="http://schemas.microsoft.com/office/drawing/2014/main" id="{9C6FBA7B-6CD6-4D32-92B2-334E896FA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4" name="Freeform 340">
                <a:extLst>
                  <a:ext uri="{FF2B5EF4-FFF2-40B4-BE49-F238E27FC236}">
                    <a16:creationId xmlns:a16="http://schemas.microsoft.com/office/drawing/2014/main" id="{4CFF8DA4-E123-4F59-8FA3-359ABC123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5" name="Freeform 341">
                <a:extLst>
                  <a:ext uri="{FF2B5EF4-FFF2-40B4-BE49-F238E27FC236}">
                    <a16:creationId xmlns:a16="http://schemas.microsoft.com/office/drawing/2014/main" id="{7DD35E0A-9EEC-4A9C-8524-0526E908B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6" name="Freeform 342">
                <a:extLst>
                  <a:ext uri="{FF2B5EF4-FFF2-40B4-BE49-F238E27FC236}">
                    <a16:creationId xmlns:a16="http://schemas.microsoft.com/office/drawing/2014/main" id="{B6709D0D-0742-4831-A2A8-9FB2BE598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7" name="Freeform 343">
                <a:extLst>
                  <a:ext uri="{FF2B5EF4-FFF2-40B4-BE49-F238E27FC236}">
                    <a16:creationId xmlns:a16="http://schemas.microsoft.com/office/drawing/2014/main" id="{A526299C-DDFA-4D7D-A09B-ACD3E2C3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8" name="Freeform 344">
                <a:extLst>
                  <a:ext uri="{FF2B5EF4-FFF2-40B4-BE49-F238E27FC236}">
                    <a16:creationId xmlns:a16="http://schemas.microsoft.com/office/drawing/2014/main" id="{7FBAF4EB-5988-43D4-895B-AC15B0713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9" name="Freeform 345">
                <a:extLst>
                  <a:ext uri="{FF2B5EF4-FFF2-40B4-BE49-F238E27FC236}">
                    <a16:creationId xmlns:a16="http://schemas.microsoft.com/office/drawing/2014/main" id="{6DC41000-A38D-4707-889D-C30082184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0" name="Freeform 346">
                <a:extLst>
                  <a:ext uri="{FF2B5EF4-FFF2-40B4-BE49-F238E27FC236}">
                    <a16:creationId xmlns:a16="http://schemas.microsoft.com/office/drawing/2014/main" id="{9F02F7BF-A6F9-47E4-96D6-1C2CF487D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1" name="Freeform 347">
                <a:extLst>
                  <a:ext uri="{FF2B5EF4-FFF2-40B4-BE49-F238E27FC236}">
                    <a16:creationId xmlns:a16="http://schemas.microsoft.com/office/drawing/2014/main" id="{F45F2897-F9FD-444C-A8EC-8FCEA9FE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2" name="Freeform 348">
                <a:extLst>
                  <a:ext uri="{FF2B5EF4-FFF2-40B4-BE49-F238E27FC236}">
                    <a16:creationId xmlns:a16="http://schemas.microsoft.com/office/drawing/2014/main" id="{0D5168A8-A5AE-4B55-A7E1-7B04A22BB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6" cy="174"/>
              </a:xfrm>
              <a:custGeom>
                <a:avLst/>
                <a:gdLst>
                  <a:gd name="T0" fmla="*/ 179 w 187"/>
                  <a:gd name="T1" fmla="*/ 173 h 174"/>
                  <a:gd name="T2" fmla="*/ 179 w 187"/>
                  <a:gd name="T3" fmla="*/ 173 h 174"/>
                  <a:gd name="T4" fmla="*/ 179 w 187"/>
                  <a:gd name="T5" fmla="*/ 172 h 174"/>
                  <a:gd name="T6" fmla="*/ 181 w 187"/>
                  <a:gd name="T7" fmla="*/ 172 h 174"/>
                  <a:gd name="T8" fmla="*/ 181 w 187"/>
                  <a:gd name="T9" fmla="*/ 172 h 174"/>
                  <a:gd name="T10" fmla="*/ 182 w 187"/>
                  <a:gd name="T11" fmla="*/ 171 h 174"/>
                  <a:gd name="T12" fmla="*/ 182 w 187"/>
                  <a:gd name="T13" fmla="*/ 171 h 174"/>
                  <a:gd name="T14" fmla="*/ 183 w 187"/>
                  <a:gd name="T15" fmla="*/ 171 h 174"/>
                  <a:gd name="T16" fmla="*/ 183 w 187"/>
                  <a:gd name="T17" fmla="*/ 170 h 174"/>
                  <a:gd name="T18" fmla="*/ 183 w 187"/>
                  <a:gd name="T19" fmla="*/ 170 h 174"/>
                  <a:gd name="T20" fmla="*/ 183 w 187"/>
                  <a:gd name="T21" fmla="*/ 169 h 174"/>
                  <a:gd name="T22" fmla="*/ 184 w 187"/>
                  <a:gd name="T23" fmla="*/ 169 h 174"/>
                  <a:gd name="T24" fmla="*/ 184 w 187"/>
                  <a:gd name="T25" fmla="*/ 168 h 174"/>
                  <a:gd name="T26" fmla="*/ 185 w 187"/>
                  <a:gd name="T27" fmla="*/ 167 h 174"/>
                  <a:gd name="T28" fmla="*/ 185 w 187"/>
                  <a:gd name="T29" fmla="*/ 167 h 174"/>
                  <a:gd name="T30" fmla="*/ 185 w 187"/>
                  <a:gd name="T31" fmla="*/ 6 h 174"/>
                  <a:gd name="T32" fmla="*/ 185 w 187"/>
                  <a:gd name="T33" fmla="*/ 5 h 174"/>
                  <a:gd name="T34" fmla="*/ 185 w 187"/>
                  <a:gd name="T35" fmla="*/ 5 h 174"/>
                  <a:gd name="T36" fmla="*/ 184 w 187"/>
                  <a:gd name="T37" fmla="*/ 5 h 174"/>
                  <a:gd name="T38" fmla="*/ 184 w 187"/>
                  <a:gd name="T39" fmla="*/ 3 h 174"/>
                  <a:gd name="T40" fmla="*/ 183 w 187"/>
                  <a:gd name="T41" fmla="*/ 3 h 174"/>
                  <a:gd name="T42" fmla="*/ 183 w 187"/>
                  <a:gd name="T43" fmla="*/ 2 h 174"/>
                  <a:gd name="T44" fmla="*/ 183 w 187"/>
                  <a:gd name="T45" fmla="*/ 1 h 174"/>
                  <a:gd name="T46" fmla="*/ 182 w 187"/>
                  <a:gd name="T47" fmla="*/ 1 h 174"/>
                  <a:gd name="T48" fmla="*/ 182 w 187"/>
                  <a:gd name="T49" fmla="*/ 1 h 174"/>
                  <a:gd name="T50" fmla="*/ 181 w 187"/>
                  <a:gd name="T51" fmla="*/ 1 h 174"/>
                  <a:gd name="T52" fmla="*/ 181 w 187"/>
                  <a:gd name="T53" fmla="*/ 0 h 174"/>
                  <a:gd name="T54" fmla="*/ 179 w 187"/>
                  <a:gd name="T55" fmla="*/ 0 h 174"/>
                  <a:gd name="T56" fmla="*/ 179 w 187"/>
                  <a:gd name="T57" fmla="*/ 0 h 174"/>
                  <a:gd name="T58" fmla="*/ 179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79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3" name="Freeform 349">
                <a:extLst>
                  <a:ext uri="{FF2B5EF4-FFF2-40B4-BE49-F238E27FC236}">
                    <a16:creationId xmlns:a16="http://schemas.microsoft.com/office/drawing/2014/main" id="{195CFD8A-79AD-419B-9DD7-4F7CE4689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4" name="Freeform 350">
                <a:extLst>
                  <a:ext uri="{FF2B5EF4-FFF2-40B4-BE49-F238E27FC236}">
                    <a16:creationId xmlns:a16="http://schemas.microsoft.com/office/drawing/2014/main" id="{FC5653A8-978B-45CD-881E-5579532BF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5" name="Freeform 351">
                <a:extLst>
                  <a:ext uri="{FF2B5EF4-FFF2-40B4-BE49-F238E27FC236}">
                    <a16:creationId xmlns:a16="http://schemas.microsoft.com/office/drawing/2014/main" id="{CA957FE3-E301-4912-AAAA-C6E2D3CFE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79" cy="167"/>
              </a:xfrm>
              <a:custGeom>
                <a:avLst/>
                <a:gdLst>
                  <a:gd name="T0" fmla="*/ 178 w 180"/>
                  <a:gd name="T1" fmla="*/ 162 h 168"/>
                  <a:gd name="T2" fmla="*/ 178 w 180"/>
                  <a:gd name="T3" fmla="*/ 163 h 168"/>
                  <a:gd name="T4" fmla="*/ 177 w 180"/>
                  <a:gd name="T5" fmla="*/ 164 h 168"/>
                  <a:gd name="T6" fmla="*/ 177 w 180"/>
                  <a:gd name="T7" fmla="*/ 164 h 168"/>
                  <a:gd name="T8" fmla="*/ 176 w 180"/>
                  <a:gd name="T9" fmla="*/ 165 h 168"/>
                  <a:gd name="T10" fmla="*/ 176 w 180"/>
                  <a:gd name="T11" fmla="*/ 165 h 168"/>
                  <a:gd name="T12" fmla="*/ 175 w 180"/>
                  <a:gd name="T13" fmla="*/ 166 h 168"/>
                  <a:gd name="T14" fmla="*/ 175 w 180"/>
                  <a:gd name="T15" fmla="*/ 166 h 168"/>
                  <a:gd name="T16" fmla="*/ 2 w 180"/>
                  <a:gd name="T17" fmla="*/ 166 h 168"/>
                  <a:gd name="T18" fmla="*/ 2 w 180"/>
                  <a:gd name="T19" fmla="*/ 166 h 168"/>
                  <a:gd name="T20" fmla="*/ 1 w 180"/>
                  <a:gd name="T21" fmla="*/ 166 h 168"/>
                  <a:gd name="T22" fmla="*/ 1 w 180"/>
                  <a:gd name="T23" fmla="*/ 165 h 168"/>
                  <a:gd name="T24" fmla="*/ 1 w 180"/>
                  <a:gd name="T25" fmla="*/ 165 h 168"/>
                  <a:gd name="T26" fmla="*/ 0 w 180"/>
                  <a:gd name="T27" fmla="*/ 165 h 168"/>
                  <a:gd name="T28" fmla="*/ 0 w 180"/>
                  <a:gd name="T29" fmla="*/ 164 h 168"/>
                  <a:gd name="T30" fmla="*/ 0 w 180"/>
                  <a:gd name="T31" fmla="*/ 164 h 168"/>
                  <a:gd name="T32" fmla="*/ 0 w 180"/>
                  <a:gd name="T33" fmla="*/ 164 h 168"/>
                  <a:gd name="T34" fmla="*/ 0 w 180"/>
                  <a:gd name="T35" fmla="*/ 163 h 168"/>
                  <a:gd name="T36" fmla="*/ 0 w 180"/>
                  <a:gd name="T37" fmla="*/ 162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5 w 180"/>
                  <a:gd name="T57" fmla="*/ 0 h 168"/>
                  <a:gd name="T58" fmla="*/ 175 w 180"/>
                  <a:gd name="T59" fmla="*/ 0 h 168"/>
                  <a:gd name="T60" fmla="*/ 175 w 180"/>
                  <a:gd name="T61" fmla="*/ 0 h 168"/>
                  <a:gd name="T62" fmla="*/ 176 w 180"/>
                  <a:gd name="T63" fmla="*/ 0 h 168"/>
                  <a:gd name="T64" fmla="*/ 176 w 180"/>
                  <a:gd name="T65" fmla="*/ 0 h 168"/>
                  <a:gd name="T66" fmla="*/ 176 w 180"/>
                  <a:gd name="T67" fmla="*/ 1 h 168"/>
                  <a:gd name="T68" fmla="*/ 177 w 180"/>
                  <a:gd name="T69" fmla="*/ 1 h 168"/>
                  <a:gd name="T70" fmla="*/ 177 w 180"/>
                  <a:gd name="T71" fmla="*/ 1 h 168"/>
                  <a:gd name="T72" fmla="*/ 178 w 180"/>
                  <a:gd name="T73" fmla="*/ 2 h 168"/>
                  <a:gd name="T74" fmla="*/ 178 w 180"/>
                  <a:gd name="T75" fmla="*/ 3 h 168"/>
                  <a:gd name="T76" fmla="*/ 178 w 180"/>
                  <a:gd name="T77" fmla="*/ 16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6" name="Freeform 352">
                <a:extLst>
                  <a:ext uri="{FF2B5EF4-FFF2-40B4-BE49-F238E27FC236}">
                    <a16:creationId xmlns:a16="http://schemas.microsoft.com/office/drawing/2014/main" id="{837033B0-5AD8-4C68-BD81-86CAB9073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5"/>
                <a:ext cx="142" cy="123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6 h 124"/>
                  <a:gd name="T44" fmla="*/ 141 w 142"/>
                  <a:gd name="T45" fmla="*/ 118 h 124"/>
                  <a:gd name="T46" fmla="*/ 140 w 142"/>
                  <a:gd name="T47" fmla="*/ 118 h 124"/>
                  <a:gd name="T48" fmla="*/ 140 w 142"/>
                  <a:gd name="T49" fmla="*/ 119 h 124"/>
                  <a:gd name="T50" fmla="*/ 139 w 142"/>
                  <a:gd name="T51" fmla="*/ 120 h 124"/>
                  <a:gd name="T52" fmla="*/ 139 w 142"/>
                  <a:gd name="T53" fmla="*/ 120 h 124"/>
                  <a:gd name="T54" fmla="*/ 138 w 142"/>
                  <a:gd name="T55" fmla="*/ 121 h 124"/>
                  <a:gd name="T56" fmla="*/ 138 w 142"/>
                  <a:gd name="T57" fmla="*/ 121 h 124"/>
                  <a:gd name="T58" fmla="*/ 137 w 142"/>
                  <a:gd name="T59" fmla="*/ 121 h 124"/>
                  <a:gd name="T60" fmla="*/ 137 w 142"/>
                  <a:gd name="T61" fmla="*/ 122 h 124"/>
                  <a:gd name="T62" fmla="*/ 136 w 142"/>
                  <a:gd name="T63" fmla="*/ 122 h 124"/>
                  <a:gd name="T64" fmla="*/ 135 w 142"/>
                  <a:gd name="T65" fmla="*/ 122 h 124"/>
                  <a:gd name="T66" fmla="*/ 4 w 142"/>
                  <a:gd name="T67" fmla="*/ 122 h 124"/>
                  <a:gd name="T68" fmla="*/ 3 w 142"/>
                  <a:gd name="T69" fmla="*/ 122 h 124"/>
                  <a:gd name="T70" fmla="*/ 3 w 142"/>
                  <a:gd name="T71" fmla="*/ 122 h 124"/>
                  <a:gd name="T72" fmla="*/ 2 w 142"/>
                  <a:gd name="T73" fmla="*/ 121 h 124"/>
                  <a:gd name="T74" fmla="*/ 2 w 142"/>
                  <a:gd name="T75" fmla="*/ 121 h 124"/>
                  <a:gd name="T76" fmla="*/ 1 w 142"/>
                  <a:gd name="T77" fmla="*/ 121 h 124"/>
                  <a:gd name="T78" fmla="*/ 1 w 142"/>
                  <a:gd name="T79" fmla="*/ 120 h 124"/>
                  <a:gd name="T80" fmla="*/ 0 w 142"/>
                  <a:gd name="T81" fmla="*/ 120 h 124"/>
                  <a:gd name="T82" fmla="*/ 0 w 142"/>
                  <a:gd name="T83" fmla="*/ 119 h 124"/>
                  <a:gd name="T84" fmla="*/ 0 w 142"/>
                  <a:gd name="T85" fmla="*/ 118 h 124"/>
                  <a:gd name="T86" fmla="*/ 0 w 142"/>
                  <a:gd name="T87" fmla="*/ 118 h 124"/>
                  <a:gd name="T88" fmla="*/ 0 w 142"/>
                  <a:gd name="T89" fmla="*/ 116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7" name="Freeform 353">
                <a:extLst>
                  <a:ext uri="{FF2B5EF4-FFF2-40B4-BE49-F238E27FC236}">
                    <a16:creationId xmlns:a16="http://schemas.microsoft.com/office/drawing/2014/main" id="{AB2053CC-6EFB-412B-869C-3AA99FBA5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8" name="Freeform 354">
                <a:extLst>
                  <a:ext uri="{FF2B5EF4-FFF2-40B4-BE49-F238E27FC236}">
                    <a16:creationId xmlns:a16="http://schemas.microsoft.com/office/drawing/2014/main" id="{2E0431A5-93A6-4D14-907B-05C525770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9" name="Freeform 355">
                <a:extLst>
                  <a:ext uri="{FF2B5EF4-FFF2-40B4-BE49-F238E27FC236}">
                    <a16:creationId xmlns:a16="http://schemas.microsoft.com/office/drawing/2014/main" id="{183C882C-689C-43B6-A5DB-D058B732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0" name="Freeform 356">
                <a:extLst>
                  <a:ext uri="{FF2B5EF4-FFF2-40B4-BE49-F238E27FC236}">
                    <a16:creationId xmlns:a16="http://schemas.microsoft.com/office/drawing/2014/main" id="{01380702-2D18-44F9-8889-D137E6921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1" name="Freeform 357">
                <a:extLst>
                  <a:ext uri="{FF2B5EF4-FFF2-40B4-BE49-F238E27FC236}">
                    <a16:creationId xmlns:a16="http://schemas.microsoft.com/office/drawing/2014/main" id="{318529C1-0988-44C2-9C4E-6E5F9098A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4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3 w 215"/>
                  <a:gd name="T5" fmla="*/ 0 h 72"/>
                  <a:gd name="T6" fmla="*/ 213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2" name="Freeform 358">
                <a:extLst>
                  <a:ext uri="{FF2B5EF4-FFF2-40B4-BE49-F238E27FC236}">
                    <a16:creationId xmlns:a16="http://schemas.microsoft.com/office/drawing/2014/main" id="{1DBA1E22-D219-4F9D-BD76-6193F8573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3" name="Freeform 359">
                <a:extLst>
                  <a:ext uri="{FF2B5EF4-FFF2-40B4-BE49-F238E27FC236}">
                    <a16:creationId xmlns:a16="http://schemas.microsoft.com/office/drawing/2014/main" id="{3980F605-9A2D-456C-A1C4-3AA9C3B2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4" name="Freeform 360">
                <a:extLst>
                  <a:ext uri="{FF2B5EF4-FFF2-40B4-BE49-F238E27FC236}">
                    <a16:creationId xmlns:a16="http://schemas.microsoft.com/office/drawing/2014/main" id="{4277BA89-E116-4FB6-A8D2-657334EF1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5" name="Freeform 361">
                <a:extLst>
                  <a:ext uri="{FF2B5EF4-FFF2-40B4-BE49-F238E27FC236}">
                    <a16:creationId xmlns:a16="http://schemas.microsoft.com/office/drawing/2014/main" id="{54DD67C4-C4C8-4230-B11F-5704BBCEF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6" name="Freeform 362">
                <a:extLst>
                  <a:ext uri="{FF2B5EF4-FFF2-40B4-BE49-F238E27FC236}">
                    <a16:creationId xmlns:a16="http://schemas.microsoft.com/office/drawing/2014/main" id="{16F8A2E2-26F4-4F66-A6AB-2A2CB2F3A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8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7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7" name="Freeform 363">
                <a:extLst>
                  <a:ext uri="{FF2B5EF4-FFF2-40B4-BE49-F238E27FC236}">
                    <a16:creationId xmlns:a16="http://schemas.microsoft.com/office/drawing/2014/main" id="{82AE9613-D1AA-41DD-8D79-CAF5535CE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8" name="Freeform 364">
                <a:extLst>
                  <a:ext uri="{FF2B5EF4-FFF2-40B4-BE49-F238E27FC236}">
                    <a16:creationId xmlns:a16="http://schemas.microsoft.com/office/drawing/2014/main" id="{1416AA01-C3EB-4402-8F10-AA9F0270A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9" name="Freeform 365">
                <a:extLst>
                  <a:ext uri="{FF2B5EF4-FFF2-40B4-BE49-F238E27FC236}">
                    <a16:creationId xmlns:a16="http://schemas.microsoft.com/office/drawing/2014/main" id="{A0BED2A7-7861-482B-97E0-64936EB64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501"/>
                <a:ext cx="54" cy="18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7 h 17"/>
                  <a:gd name="T6" fmla="*/ 0 w 54"/>
                  <a:gd name="T7" fmla="*/ 17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0" name="Freeform 366">
                <a:extLst>
                  <a:ext uri="{FF2B5EF4-FFF2-40B4-BE49-F238E27FC236}">
                    <a16:creationId xmlns:a16="http://schemas.microsoft.com/office/drawing/2014/main" id="{334497CF-5FD2-416D-BB24-532DA73FB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1" name="Freeform 367">
                <a:extLst>
                  <a:ext uri="{FF2B5EF4-FFF2-40B4-BE49-F238E27FC236}">
                    <a16:creationId xmlns:a16="http://schemas.microsoft.com/office/drawing/2014/main" id="{9CEE36C7-D849-4E19-8648-DDB416A96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2" name="Freeform 368">
                <a:extLst>
                  <a:ext uri="{FF2B5EF4-FFF2-40B4-BE49-F238E27FC236}">
                    <a16:creationId xmlns:a16="http://schemas.microsoft.com/office/drawing/2014/main" id="{F76265FD-46BD-46F1-BE88-BD0C33E8D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3" name="Freeform 369">
                <a:extLst>
                  <a:ext uri="{FF2B5EF4-FFF2-40B4-BE49-F238E27FC236}">
                    <a16:creationId xmlns:a16="http://schemas.microsoft.com/office/drawing/2014/main" id="{5301BD83-A0F0-4051-993E-498E49E40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4" name="Freeform 370">
                <a:extLst>
                  <a:ext uri="{FF2B5EF4-FFF2-40B4-BE49-F238E27FC236}">
                    <a16:creationId xmlns:a16="http://schemas.microsoft.com/office/drawing/2014/main" id="{03327CA1-0083-4F88-AF8B-E94FEC513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5" name="Freeform 371">
                <a:extLst>
                  <a:ext uri="{FF2B5EF4-FFF2-40B4-BE49-F238E27FC236}">
                    <a16:creationId xmlns:a16="http://schemas.microsoft.com/office/drawing/2014/main" id="{FC114204-E76E-4E1A-9352-1DF4BC794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6" name="Freeform 372">
                <a:extLst>
                  <a:ext uri="{FF2B5EF4-FFF2-40B4-BE49-F238E27FC236}">
                    <a16:creationId xmlns:a16="http://schemas.microsoft.com/office/drawing/2014/main" id="{5571F4E0-FC36-4B10-A89A-E5B6EB85F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7" name="Freeform 373">
                <a:extLst>
                  <a:ext uri="{FF2B5EF4-FFF2-40B4-BE49-F238E27FC236}">
                    <a16:creationId xmlns:a16="http://schemas.microsoft.com/office/drawing/2014/main" id="{4271925D-0105-4593-A226-D472A59EF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8" name="Freeform 374">
                <a:extLst>
                  <a:ext uri="{FF2B5EF4-FFF2-40B4-BE49-F238E27FC236}">
                    <a16:creationId xmlns:a16="http://schemas.microsoft.com/office/drawing/2014/main" id="{D739F738-596F-43CB-97CF-92D0D0269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9" name="Freeform 375">
                <a:extLst>
                  <a:ext uri="{FF2B5EF4-FFF2-40B4-BE49-F238E27FC236}">
                    <a16:creationId xmlns:a16="http://schemas.microsoft.com/office/drawing/2014/main" id="{CDFA8DEE-D4B7-4D5C-BF1E-34AF7F9F9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0" name="Freeform 376">
                <a:extLst>
                  <a:ext uri="{FF2B5EF4-FFF2-40B4-BE49-F238E27FC236}">
                    <a16:creationId xmlns:a16="http://schemas.microsoft.com/office/drawing/2014/main" id="{B92AEC06-4A57-4A3D-88EF-3A4B7D27C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8"/>
                <a:ext cx="223" cy="27"/>
              </a:xfrm>
              <a:custGeom>
                <a:avLst/>
                <a:gdLst>
                  <a:gd name="T0" fmla="*/ 0 w 223"/>
                  <a:gd name="T1" fmla="*/ 26 h 28"/>
                  <a:gd name="T2" fmla="*/ 222 w 223"/>
                  <a:gd name="T3" fmla="*/ 26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6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001" name="Rectangle 377">
              <a:extLst>
                <a:ext uri="{FF2B5EF4-FFF2-40B4-BE49-F238E27FC236}">
                  <a16:creationId xmlns:a16="http://schemas.microsoft.com/office/drawing/2014/main" id="{819880D0-C89B-499A-B7D0-72D35C8BA1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8" y="1321"/>
              <a:ext cx="212" cy="25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2" name="Rectangle 378">
              <a:extLst>
                <a:ext uri="{FF2B5EF4-FFF2-40B4-BE49-F238E27FC236}">
                  <a16:creationId xmlns:a16="http://schemas.microsoft.com/office/drawing/2014/main" id="{F0C4AC70-521F-4C05-B9BE-204A47FB54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29" y="2434"/>
              <a:ext cx="320" cy="25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3" name="Line 379">
              <a:extLst>
                <a:ext uri="{FF2B5EF4-FFF2-40B4-BE49-F238E27FC236}">
                  <a16:creationId xmlns:a16="http://schemas.microsoft.com/office/drawing/2014/main" id="{85FCCE08-582C-4329-B239-E38F9CBDB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083"/>
              <a:ext cx="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4" name="Text Box 380">
              <a:extLst>
                <a:ext uri="{FF2B5EF4-FFF2-40B4-BE49-F238E27FC236}">
                  <a16:creationId xmlns:a16="http://schemas.microsoft.com/office/drawing/2014/main" id="{DC1599AB-BAF3-46E9-9624-F30C173B3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2" y="2254"/>
              <a:ext cx="87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Output line</a:t>
              </a:r>
            </a:p>
          </p:txBody>
        </p:sp>
        <p:sp>
          <p:nvSpPr>
            <p:cNvPr id="923005" name="Rectangle 381">
              <a:extLst>
                <a:ext uri="{FF2B5EF4-FFF2-40B4-BE49-F238E27FC236}">
                  <a16:creationId xmlns:a16="http://schemas.microsoft.com/office/drawing/2014/main" id="{4E22EEEF-0737-4D22-998A-D27B6234F4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50" y="1834"/>
              <a:ext cx="213" cy="25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6" name="Rectangle 382">
              <a:extLst>
                <a:ext uri="{FF2B5EF4-FFF2-40B4-BE49-F238E27FC236}">
                  <a16:creationId xmlns:a16="http://schemas.microsoft.com/office/drawing/2014/main" id="{D8AB7726-F748-42AF-870E-BD2BDC2A07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4" y="1831"/>
              <a:ext cx="312" cy="25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7" name="Line 383">
              <a:extLst>
                <a:ext uri="{FF2B5EF4-FFF2-40B4-BE49-F238E27FC236}">
                  <a16:creationId xmlns:a16="http://schemas.microsoft.com/office/drawing/2014/main" id="{BBDAAF4B-3669-4E45-8ECB-3B331DF7D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4" y="972"/>
              <a:ext cx="959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8" name="Line 384">
              <a:extLst>
                <a:ext uri="{FF2B5EF4-FFF2-40B4-BE49-F238E27FC236}">
                  <a16:creationId xmlns:a16="http://schemas.microsoft.com/office/drawing/2014/main" id="{4D0C7DC1-6407-44C3-A536-69E8FB26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954"/>
              <a:ext cx="1658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3009" name="Text Box 385">
              <a:extLst>
                <a:ext uri="{FF2B5EF4-FFF2-40B4-BE49-F238E27FC236}">
                  <a16:creationId xmlns:a16="http://schemas.microsoft.com/office/drawing/2014/main" id="{5E954380-31F9-4C1D-A9E0-7B56C25DD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618"/>
              <a:ext cx="286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 dirty="0">
                  <a:latin typeface="Arial" charset="0"/>
                </a:rPr>
                <a:t>Header		Data  payload</a:t>
              </a:r>
            </a:p>
          </p:txBody>
        </p:sp>
      </p:grpSp>
      <p:sp>
        <p:nvSpPr>
          <p:cNvPr id="28674" name="Rectangle 389">
            <a:extLst>
              <a:ext uri="{FF2B5EF4-FFF2-40B4-BE49-F238E27FC236}">
                <a16:creationId xmlns:a16="http://schemas.microsoft.com/office/drawing/2014/main" id="{91111DB5-BB3B-4AA0-BF0E-B65EDADF9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Statistical Multiplexing</a:t>
            </a:r>
          </a:p>
        </p:txBody>
      </p:sp>
      <p:sp>
        <p:nvSpPr>
          <p:cNvPr id="923011" name="Rectangle 387">
            <a:extLst>
              <a:ext uri="{FF2B5EF4-FFF2-40B4-BE49-F238E27FC236}">
                <a16:creationId xmlns:a16="http://schemas.microsoft.com/office/drawing/2014/main" id="{517B7967-C2C1-4C99-9561-E4CD1360D00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5013" y="1030288"/>
            <a:ext cx="7207250" cy="765175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Multiplexing concentrates </a:t>
            </a:r>
            <a:r>
              <a:rPr lang="en-US" altLang="x-none" sz="2000" dirty="0" err="1"/>
              <a:t>bursty</a:t>
            </a:r>
            <a:r>
              <a:rPr lang="en-US" altLang="x-none" sz="2000" dirty="0"/>
              <a:t> traffic onto a shared line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Greater efficiency and lower cost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65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2">
            <a:extLst>
              <a:ext uri="{FF2B5EF4-FFF2-40B4-BE49-F238E27FC236}">
                <a16:creationId xmlns:a16="http://schemas.microsoft.com/office/drawing/2014/main" id="{B5DA3C42-659A-411B-AC8D-0509DD191BED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1160463"/>
            <a:ext cx="6564312" cy="2108200"/>
            <a:chOff x="127" y="974"/>
            <a:chExt cx="5513" cy="2034"/>
          </a:xfrm>
        </p:grpSpPr>
        <p:sp>
          <p:nvSpPr>
            <p:cNvPr id="1233923" name="Rectangle 3">
              <a:extLst>
                <a:ext uri="{FF2B5EF4-FFF2-40B4-BE49-F238E27FC236}">
                  <a16:creationId xmlns:a16="http://schemas.microsoft.com/office/drawing/2014/main" id="{32A11F11-3B35-47D0-AEC2-794BDA92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000"/>
              <a:ext cx="472" cy="21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A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24" name="Line 4">
              <a:extLst>
                <a:ext uri="{FF2B5EF4-FFF2-40B4-BE49-F238E27FC236}">
                  <a16:creationId xmlns:a16="http://schemas.microsoft.com/office/drawing/2014/main" id="{C87884FF-0123-4E5A-B3D7-257A48750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218"/>
              <a:ext cx="4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3925" name="Line 5">
              <a:extLst>
                <a:ext uri="{FF2B5EF4-FFF2-40B4-BE49-F238E27FC236}">
                  <a16:creationId xmlns:a16="http://schemas.microsoft.com/office/drawing/2014/main" id="{8DE75783-BC29-4FBF-AE61-833FC0D79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755"/>
              <a:ext cx="4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3926" name="Line 6">
              <a:extLst>
                <a:ext uri="{FF2B5EF4-FFF2-40B4-BE49-F238E27FC236}">
                  <a16:creationId xmlns:a16="http://schemas.microsoft.com/office/drawing/2014/main" id="{B2CECDEB-EC52-4B06-8460-6118C20FF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2293"/>
              <a:ext cx="40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3927" name="Rectangle 7">
              <a:extLst>
                <a:ext uri="{FF2B5EF4-FFF2-40B4-BE49-F238E27FC236}">
                  <a16:creationId xmlns:a16="http://schemas.microsoft.com/office/drawing/2014/main" id="{A529546B-2C29-4B0B-BC98-E72493CEE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995"/>
              <a:ext cx="473" cy="21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A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28" name="Rectangle 8">
              <a:extLst>
                <a:ext uri="{FF2B5EF4-FFF2-40B4-BE49-F238E27FC236}">
                  <a16:creationId xmlns:a16="http://schemas.microsoft.com/office/drawing/2014/main" id="{609B4A96-0C4E-4C5E-B076-C0175FCE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539"/>
              <a:ext cx="473" cy="21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B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29" name="Rectangle 9">
              <a:extLst>
                <a:ext uri="{FF2B5EF4-FFF2-40B4-BE49-F238E27FC236}">
                  <a16:creationId xmlns:a16="http://schemas.microsoft.com/office/drawing/2014/main" id="{254E4C1A-C6C1-408A-907A-36BF4810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535"/>
              <a:ext cx="472" cy="21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B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30" name="Rectangle 10">
              <a:extLst>
                <a:ext uri="{FF2B5EF4-FFF2-40B4-BE49-F238E27FC236}">
                  <a16:creationId xmlns:a16="http://schemas.microsoft.com/office/drawing/2014/main" id="{2E594B4D-EEE9-46B8-BC1B-2A5DE9440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2077"/>
              <a:ext cx="473" cy="21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C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31" name="Rectangle 11">
              <a:extLst>
                <a:ext uri="{FF2B5EF4-FFF2-40B4-BE49-F238E27FC236}">
                  <a16:creationId xmlns:a16="http://schemas.microsoft.com/office/drawing/2014/main" id="{5E100408-BBB0-453C-AE7E-2B193393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2075"/>
              <a:ext cx="472" cy="21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C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32" name="Line 12">
              <a:extLst>
                <a:ext uri="{FF2B5EF4-FFF2-40B4-BE49-F238E27FC236}">
                  <a16:creationId xmlns:a16="http://schemas.microsoft.com/office/drawing/2014/main" id="{DB9A8D45-D470-45FE-A398-5A252BCA9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2" y="3008"/>
              <a:ext cx="40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3933" name="Rectangle 13">
              <a:extLst>
                <a:ext uri="{FF2B5EF4-FFF2-40B4-BE49-F238E27FC236}">
                  <a16:creationId xmlns:a16="http://schemas.microsoft.com/office/drawing/2014/main" id="{9F683596-3FF1-40F0-B675-96C5BDDF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797"/>
              <a:ext cx="472" cy="21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A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34" name="Rectangle 14">
              <a:extLst>
                <a:ext uri="{FF2B5EF4-FFF2-40B4-BE49-F238E27FC236}">
                  <a16:creationId xmlns:a16="http://schemas.microsoft.com/office/drawing/2014/main" id="{4B7FD0BB-49C6-4094-96D9-AB7F70E23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2791"/>
              <a:ext cx="473" cy="2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B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35" name="Rectangle 15">
              <a:extLst>
                <a:ext uri="{FF2B5EF4-FFF2-40B4-BE49-F238E27FC236}">
                  <a16:creationId xmlns:a16="http://schemas.microsoft.com/office/drawing/2014/main" id="{75B65181-4195-445F-9C2C-A9986641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794"/>
              <a:ext cx="473" cy="21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B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36" name="Rectangle 16">
              <a:extLst>
                <a:ext uri="{FF2B5EF4-FFF2-40B4-BE49-F238E27FC236}">
                  <a16:creationId xmlns:a16="http://schemas.microsoft.com/office/drawing/2014/main" id="{FA755B9D-742D-49BA-920F-DD4278B08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797"/>
              <a:ext cx="473" cy="2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C</a:t>
              </a:r>
              <a:r>
                <a:rPr lang="en-US" altLang="x-none" sz="12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233937" name="Rectangle 17">
              <a:extLst>
                <a:ext uri="{FF2B5EF4-FFF2-40B4-BE49-F238E27FC236}">
                  <a16:creationId xmlns:a16="http://schemas.microsoft.com/office/drawing/2014/main" id="{D199D28F-12F8-46A0-BF31-F1180DFB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791"/>
              <a:ext cx="473" cy="2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C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38" name="Text Box 18">
              <a:extLst>
                <a:ext uri="{FF2B5EF4-FFF2-40B4-BE49-F238E27FC236}">
                  <a16:creationId xmlns:a16="http://schemas.microsoft.com/office/drawing/2014/main" id="{BE0C6DF1-6950-4965-B1D4-3A65AAA43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974"/>
              <a:ext cx="60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(a)</a:t>
              </a:r>
            </a:p>
          </p:txBody>
        </p:sp>
        <p:sp>
          <p:nvSpPr>
            <p:cNvPr id="1233939" name="Text Box 19">
              <a:extLst>
                <a:ext uri="{FF2B5EF4-FFF2-40B4-BE49-F238E27FC236}">
                  <a16:creationId xmlns:a16="http://schemas.microsoft.com/office/drawing/2014/main" id="{18EF5F72-8620-4D5E-BE36-6AEB553B4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" y="2748"/>
              <a:ext cx="46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(b)</a:t>
              </a:r>
            </a:p>
          </p:txBody>
        </p:sp>
        <p:sp>
          <p:nvSpPr>
            <p:cNvPr id="1233940" name="Rectangle 20">
              <a:extLst>
                <a:ext uri="{FF2B5EF4-FFF2-40B4-BE49-F238E27FC236}">
                  <a16:creationId xmlns:a16="http://schemas.microsoft.com/office/drawing/2014/main" id="{637FF123-D292-4A08-807E-F85D5D6A8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2791"/>
              <a:ext cx="472" cy="21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defRPr/>
              </a:pPr>
              <a:r>
                <a:rPr lang="en-US" altLang="x-none" sz="1200" b="1">
                  <a:latin typeface="Arial" charset="0"/>
                </a:rPr>
                <a:t>A</a:t>
              </a:r>
              <a:r>
                <a:rPr lang="en-US" altLang="x-none" sz="12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233941" name="Text Box 21">
              <a:extLst>
                <a:ext uri="{FF2B5EF4-FFF2-40B4-BE49-F238E27FC236}">
                  <a16:creationId xmlns:a16="http://schemas.microsoft.com/office/drawing/2014/main" id="{25B48F1D-8092-4889-B4CA-DDC8B7D4A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771"/>
              <a:ext cx="1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Shared lines</a:t>
              </a:r>
            </a:p>
          </p:txBody>
        </p:sp>
        <p:sp>
          <p:nvSpPr>
            <p:cNvPr id="1233942" name="Text Box 22">
              <a:extLst>
                <a:ext uri="{FF2B5EF4-FFF2-40B4-BE49-F238E27FC236}">
                  <a16:creationId xmlns:a16="http://schemas.microsoft.com/office/drawing/2014/main" id="{D5823589-1CE6-4E83-9E8A-957FC3C02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999"/>
              <a:ext cx="1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Dedicated lines</a:t>
              </a:r>
            </a:p>
          </p:txBody>
        </p:sp>
      </p:grpSp>
      <p:sp>
        <p:nvSpPr>
          <p:cNvPr id="30722" name="Rectangle 23">
            <a:extLst>
              <a:ext uri="{FF2B5EF4-FFF2-40B4-BE49-F238E27FC236}">
                <a16:creationId xmlns:a16="http://schemas.microsoft.com/office/drawing/2014/main" id="{14EB991E-4E36-49B4-BBB7-2C0105428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Tradeoff Delay for Efficiency 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E9DA9A2D-A4A6-427C-9074-90160DA7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3540125"/>
            <a:ext cx="787558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kern="0" dirty="0"/>
              <a:t>Dedicated lines involve not waiting for other users, but lines are used inefficiently when user traffic is </a:t>
            </a:r>
            <a:r>
              <a:rPr lang="en-US" altLang="x-none" sz="1650" kern="0" dirty="0" err="1"/>
              <a:t>bursty</a:t>
            </a:r>
            <a:endParaRPr lang="en-US" altLang="x-none" sz="1650" kern="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kern="0" dirty="0"/>
              <a:t>Shared lines concentrate packets into shared line; packets buffered (delayed) when line is not immediately available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40">
            <a:extLst>
              <a:ext uri="{FF2B5EF4-FFF2-40B4-BE49-F238E27FC236}">
                <a16:creationId xmlns:a16="http://schemas.microsoft.com/office/drawing/2014/main" id="{38AA5DAD-C10F-4E2F-AFF0-5FBD9378C2E5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1085850"/>
            <a:ext cx="4057650" cy="2598738"/>
            <a:chOff x="1159" y="1162"/>
            <a:chExt cx="3408" cy="2182"/>
          </a:xfrm>
        </p:grpSpPr>
        <p:grpSp>
          <p:nvGrpSpPr>
            <p:cNvPr id="32772" name="Group 3">
              <a:extLst>
                <a:ext uri="{FF2B5EF4-FFF2-40B4-BE49-F238E27FC236}">
                  <a16:creationId xmlns:a16="http://schemas.microsoft.com/office/drawing/2014/main" id="{03C8CB3E-FB73-4152-8119-A21A397B3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9" y="1224"/>
              <a:ext cx="3408" cy="2120"/>
              <a:chOff x="1159" y="1224"/>
              <a:chExt cx="3408" cy="2120"/>
            </a:xfrm>
          </p:grpSpPr>
          <p:sp>
            <p:nvSpPr>
              <p:cNvPr id="924676" name="Rectangle 4">
                <a:extLst>
                  <a:ext uri="{FF2B5EF4-FFF2-40B4-BE49-F238E27FC236}">
                    <a16:creationId xmlns:a16="http://schemas.microsoft.com/office/drawing/2014/main" id="{22ED7591-D78B-4C08-9D4C-7DDDD427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" y="1226"/>
                <a:ext cx="1928" cy="211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77" name="Line 5">
                <a:extLst>
                  <a:ext uri="{FF2B5EF4-FFF2-40B4-BE49-F238E27FC236}">
                    <a16:creationId xmlns:a16="http://schemas.microsoft.com/office/drawing/2014/main" id="{EAEA120C-8194-4A5A-BD49-98869B694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571" y="2564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78" name="AutoShape 6">
                <a:extLst>
                  <a:ext uri="{FF2B5EF4-FFF2-40B4-BE49-F238E27FC236}">
                    <a16:creationId xmlns:a16="http://schemas.microsoft.com/office/drawing/2014/main" id="{191A8F46-FA3D-4B00-B394-0F0924B82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1880" y="2872"/>
                <a:ext cx="333" cy="1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79" name="Line 7">
                <a:extLst>
                  <a:ext uri="{FF2B5EF4-FFF2-40B4-BE49-F238E27FC236}">
                    <a16:creationId xmlns:a16="http://schemas.microsoft.com/office/drawing/2014/main" id="{A71EA10C-5907-44AB-9310-8F4B54EC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555" y="1171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80" name="AutoShape 8">
                <a:extLst>
                  <a:ext uri="{FF2B5EF4-FFF2-40B4-BE49-F238E27FC236}">
                    <a16:creationId xmlns:a16="http://schemas.microsoft.com/office/drawing/2014/main" id="{F67D49F2-BD41-4C27-845C-6567A4B4F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1864" y="1479"/>
                <a:ext cx="336" cy="1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2788" name="Group 9">
                <a:extLst>
                  <a:ext uri="{FF2B5EF4-FFF2-40B4-BE49-F238E27FC236}">
                    <a16:creationId xmlns:a16="http://schemas.microsoft.com/office/drawing/2014/main" id="{5A193892-8335-453B-A5BF-3F889A5BF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3922" y="2506"/>
                <a:ext cx="330" cy="960"/>
                <a:chOff x="3352" y="520"/>
                <a:chExt cx="192" cy="960"/>
              </a:xfrm>
            </p:grpSpPr>
            <p:sp>
              <p:nvSpPr>
                <p:cNvPr id="924682" name="Line 10">
                  <a:extLst>
                    <a:ext uri="{FF2B5EF4-FFF2-40B4-BE49-F238E27FC236}">
                      <a16:creationId xmlns:a16="http://schemas.microsoft.com/office/drawing/2014/main" id="{8BD89438-48F8-4F98-85BC-95BC6F462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6" y="685"/>
                  <a:ext cx="0" cy="7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24683" name="AutoShape 11">
                  <a:extLst>
                    <a:ext uri="{FF2B5EF4-FFF2-40B4-BE49-F238E27FC236}">
                      <a16:creationId xmlns:a16="http://schemas.microsoft.com/office/drawing/2014/main" id="{99E8ACF4-1D1F-47CB-BB2E-EEC921EDB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52" y="517"/>
                  <a:ext cx="192" cy="17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32789" name="Group 12">
                <a:extLst>
                  <a:ext uri="{FF2B5EF4-FFF2-40B4-BE49-F238E27FC236}">
                    <a16:creationId xmlns:a16="http://schemas.microsoft.com/office/drawing/2014/main" id="{60507AA3-872A-4912-B749-84507CEDA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3914" y="1092"/>
                <a:ext cx="330" cy="960"/>
                <a:chOff x="3352" y="520"/>
                <a:chExt cx="192" cy="960"/>
              </a:xfrm>
            </p:grpSpPr>
            <p:sp>
              <p:nvSpPr>
                <p:cNvPr id="924685" name="Line 13">
                  <a:extLst>
                    <a:ext uri="{FF2B5EF4-FFF2-40B4-BE49-F238E27FC236}">
                      <a16:creationId xmlns:a16="http://schemas.microsoft.com/office/drawing/2014/main" id="{CBCFBB8F-2D99-49E0-B164-AEA3F25A4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8" y="685"/>
                  <a:ext cx="0" cy="7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24686" name="AutoShape 14">
                  <a:extLst>
                    <a:ext uri="{FF2B5EF4-FFF2-40B4-BE49-F238E27FC236}">
                      <a16:creationId xmlns:a16="http://schemas.microsoft.com/office/drawing/2014/main" id="{A5058324-D1B2-4539-8CF9-A3DF944DF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51" y="517"/>
                  <a:ext cx="192" cy="17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924687" name="Line 15">
                <a:extLst>
                  <a:ext uri="{FF2B5EF4-FFF2-40B4-BE49-F238E27FC236}">
                    <a16:creationId xmlns:a16="http://schemas.microsoft.com/office/drawing/2014/main" id="{F4548142-6A21-4197-90ED-F5037216E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1458"/>
                <a:ext cx="1448" cy="0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88" name="Line 16">
                <a:extLst>
                  <a:ext uri="{FF2B5EF4-FFF2-40B4-BE49-F238E27FC236}">
                    <a16:creationId xmlns:a16="http://schemas.microsoft.com/office/drawing/2014/main" id="{BBC0C4A9-7CCA-4E21-B2EF-624F7D945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690"/>
                <a:ext cx="1448" cy="120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89" name="Line 17">
                <a:extLst>
                  <a:ext uri="{FF2B5EF4-FFF2-40B4-BE49-F238E27FC236}">
                    <a16:creationId xmlns:a16="http://schemas.microsoft.com/office/drawing/2014/main" id="{FE998527-E48B-4167-8DE6-58B67E460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3056"/>
                <a:ext cx="1448" cy="0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0" name="Line 18">
                <a:extLst>
                  <a:ext uri="{FF2B5EF4-FFF2-40B4-BE49-F238E27FC236}">
                    <a16:creationId xmlns:a16="http://schemas.microsoft.com/office/drawing/2014/main" id="{81EE1F5F-FE5C-4E51-A16B-DE603C916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2" y="1682"/>
                <a:ext cx="1384" cy="1192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1" name="Line 19">
                <a:extLst>
                  <a:ext uri="{FF2B5EF4-FFF2-40B4-BE49-F238E27FC236}">
                    <a16:creationId xmlns:a16="http://schemas.microsoft.com/office/drawing/2014/main" id="{367D8246-8E75-466C-ADC1-6054B49D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563" y="1620"/>
                <a:ext cx="0" cy="7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2" name="AutoShape 20">
                <a:extLst>
                  <a:ext uri="{FF2B5EF4-FFF2-40B4-BE49-F238E27FC236}">
                    <a16:creationId xmlns:a16="http://schemas.microsoft.com/office/drawing/2014/main" id="{B9F476FA-DB5A-47DB-BA24-C196D851C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1872" y="1928"/>
                <a:ext cx="333" cy="1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2796" name="Group 21">
                <a:extLst>
                  <a:ext uri="{FF2B5EF4-FFF2-40B4-BE49-F238E27FC236}">
                    <a16:creationId xmlns:a16="http://schemas.microsoft.com/office/drawing/2014/main" id="{6A2BFA86-BB7F-4C2F-A46A-6EF1F2A3C9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3914" y="1562"/>
                <a:ext cx="330" cy="960"/>
                <a:chOff x="3352" y="520"/>
                <a:chExt cx="192" cy="960"/>
              </a:xfrm>
            </p:grpSpPr>
            <p:sp>
              <p:nvSpPr>
                <p:cNvPr id="924694" name="Line 22">
                  <a:extLst>
                    <a:ext uri="{FF2B5EF4-FFF2-40B4-BE49-F238E27FC236}">
                      <a16:creationId xmlns:a16="http://schemas.microsoft.com/office/drawing/2014/main" id="{FB5BC44C-4A8E-4C55-A604-8A0DC80CB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6" y="685"/>
                  <a:ext cx="0" cy="7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24695" name="AutoShape 23">
                  <a:extLst>
                    <a:ext uri="{FF2B5EF4-FFF2-40B4-BE49-F238E27FC236}">
                      <a16:creationId xmlns:a16="http://schemas.microsoft.com/office/drawing/2014/main" id="{559B5815-E0FC-4C29-B3B8-3DEA94F2E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52" y="517"/>
                  <a:ext cx="192" cy="17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924696" name="Line 24">
                <a:extLst>
                  <a:ext uri="{FF2B5EF4-FFF2-40B4-BE49-F238E27FC236}">
                    <a16:creationId xmlns:a16="http://schemas.microsoft.com/office/drawing/2014/main" id="{DB4D1499-4DF5-47DD-9700-DBCE5165D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1992"/>
                <a:ext cx="1448" cy="0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7" name="Line 25">
                <a:extLst>
                  <a:ext uri="{FF2B5EF4-FFF2-40B4-BE49-F238E27FC236}">
                    <a16:creationId xmlns:a16="http://schemas.microsoft.com/office/drawing/2014/main" id="{53799056-076A-4486-B6D4-C64D411E3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1546"/>
                <a:ext cx="1424" cy="336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8" name="Line 26">
                <a:extLst>
                  <a:ext uri="{FF2B5EF4-FFF2-40B4-BE49-F238E27FC236}">
                    <a16:creationId xmlns:a16="http://schemas.microsoft.com/office/drawing/2014/main" id="{9AA5FA25-1107-4F0D-A0CF-7576F6BE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2152"/>
                <a:ext cx="1400" cy="784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699" name="Line 27">
                <a:extLst>
                  <a:ext uri="{FF2B5EF4-FFF2-40B4-BE49-F238E27FC236}">
                    <a16:creationId xmlns:a16="http://schemas.microsoft.com/office/drawing/2014/main" id="{52195803-5879-4582-B0E1-72D523C39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530"/>
                <a:ext cx="1440" cy="376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24700" name="Line 28">
                <a:extLst>
                  <a:ext uri="{FF2B5EF4-FFF2-40B4-BE49-F238E27FC236}">
                    <a16:creationId xmlns:a16="http://schemas.microsoft.com/office/drawing/2014/main" id="{99D1015E-6263-466F-A17A-08D4469E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6" y="2160"/>
                <a:ext cx="1392" cy="76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24701" name="Text Box 29">
              <a:extLst>
                <a:ext uri="{FF2B5EF4-FFF2-40B4-BE49-F238E27FC236}">
                  <a16:creationId xmlns:a16="http://schemas.microsoft.com/office/drawing/2014/main" id="{D8F8187C-94F8-4276-ABDC-7A6B80BC1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135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1</a:t>
              </a:r>
            </a:p>
          </p:txBody>
        </p:sp>
        <p:sp>
          <p:nvSpPr>
            <p:cNvPr id="924702" name="Text Box 30">
              <a:extLst>
                <a:ext uri="{FF2B5EF4-FFF2-40B4-BE49-F238E27FC236}">
                  <a16:creationId xmlns:a16="http://schemas.microsoft.com/office/drawing/2014/main" id="{31A508EC-9D0A-4AB6-A9AA-4CF65A356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76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2</a:t>
              </a:r>
            </a:p>
          </p:txBody>
        </p:sp>
        <p:sp>
          <p:nvSpPr>
            <p:cNvPr id="924703" name="Text Box 31">
              <a:extLst>
                <a:ext uri="{FF2B5EF4-FFF2-40B4-BE49-F238E27FC236}">
                  <a16:creationId xmlns:a16="http://schemas.microsoft.com/office/drawing/2014/main" id="{C0F80AF4-B8D5-46C3-861C-51E66E7AD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720"/>
              <a:ext cx="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 i="1">
                  <a:latin typeface="Arial" charset="0"/>
                </a:rPr>
                <a:t>N</a:t>
              </a:r>
            </a:p>
          </p:txBody>
        </p:sp>
        <p:sp>
          <p:nvSpPr>
            <p:cNvPr id="924704" name="Text Box 32">
              <a:extLst>
                <a:ext uri="{FF2B5EF4-FFF2-40B4-BE49-F238E27FC236}">
                  <a16:creationId xmlns:a16="http://schemas.microsoft.com/office/drawing/2014/main" id="{91E7F34F-58F4-4475-B701-092830C56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1335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1</a:t>
              </a:r>
            </a:p>
          </p:txBody>
        </p:sp>
        <p:sp>
          <p:nvSpPr>
            <p:cNvPr id="924705" name="Text Box 33">
              <a:extLst>
                <a:ext uri="{FF2B5EF4-FFF2-40B4-BE49-F238E27FC236}">
                  <a16:creationId xmlns:a16="http://schemas.microsoft.com/office/drawing/2014/main" id="{BDF858B7-DE11-4ED0-BA72-759F9EE13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" y="174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2</a:t>
              </a:r>
            </a:p>
          </p:txBody>
        </p:sp>
        <p:sp>
          <p:nvSpPr>
            <p:cNvPr id="924706" name="Text Box 34">
              <a:extLst>
                <a:ext uri="{FF2B5EF4-FFF2-40B4-BE49-F238E27FC236}">
                  <a16:creationId xmlns:a16="http://schemas.microsoft.com/office/drawing/2014/main" id="{C0B4BC9B-5511-4450-913A-9997382A1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696"/>
              <a:ext cx="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350" i="1">
                  <a:latin typeface="Arial" charset="0"/>
                </a:rPr>
                <a:t>N</a:t>
              </a:r>
            </a:p>
          </p:txBody>
        </p:sp>
        <p:sp>
          <p:nvSpPr>
            <p:cNvPr id="924707" name="Rectangle 35">
              <a:extLst>
                <a:ext uri="{FF2B5EF4-FFF2-40B4-BE49-F238E27FC236}">
                  <a16:creationId xmlns:a16="http://schemas.microsoft.com/office/drawing/2014/main" id="{D2CCDB60-9922-44BE-A4CC-46593EC0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223"/>
              <a:ext cx="17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</p:txBody>
        </p:sp>
        <p:sp>
          <p:nvSpPr>
            <p:cNvPr id="924708" name="Rectangle 36">
              <a:extLst>
                <a:ext uri="{FF2B5EF4-FFF2-40B4-BE49-F238E27FC236}">
                  <a16:creationId xmlns:a16="http://schemas.microsoft.com/office/drawing/2014/main" id="{42B4DC55-609E-4C71-9D7F-A67F02D9B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2231"/>
              <a:ext cx="17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  <a:p>
              <a:pPr>
                <a:defRPr/>
              </a:pPr>
              <a:r>
                <a:rPr lang="en-US" altLang="x-none" sz="750">
                  <a:latin typeface="Wingdings" charset="2"/>
                </a:rPr>
                <a:t></a:t>
              </a:r>
            </a:p>
          </p:txBody>
        </p:sp>
        <p:sp>
          <p:nvSpPr>
            <p:cNvPr id="924710" name="Oval 38">
              <a:extLst>
                <a:ext uri="{FF2B5EF4-FFF2-40B4-BE49-F238E27FC236}">
                  <a16:creationId xmlns:a16="http://schemas.microsoft.com/office/drawing/2014/main" id="{FEA5CCBB-D157-47B3-926A-59DEF711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01"/>
              <a:ext cx="768" cy="624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4711" name="Line 39">
              <a:extLst>
                <a:ext uri="{FF2B5EF4-FFF2-40B4-BE49-F238E27FC236}">
                  <a16:creationId xmlns:a16="http://schemas.microsoft.com/office/drawing/2014/main" id="{4C5BC9E7-3959-46F2-B4FC-A162D6927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162"/>
              <a:ext cx="423" cy="8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924714" name="Rectangle 42">
            <a:extLst>
              <a:ext uri="{FF2B5EF4-FFF2-40B4-BE49-F238E27FC236}">
                <a16:creationId xmlns:a16="http://schemas.microsoft.com/office/drawing/2014/main" id="{D0F3F1E7-4511-4889-B954-5AE2D3441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Multiplexers inherent in Packet Switches</a:t>
            </a:r>
          </a:p>
        </p:txBody>
      </p:sp>
      <p:sp>
        <p:nvSpPr>
          <p:cNvPr id="32771" name="Rectangle 43">
            <a:extLst>
              <a:ext uri="{FF2B5EF4-FFF2-40B4-BE49-F238E27FC236}">
                <a16:creationId xmlns:a16="http://schemas.microsoft.com/office/drawing/2014/main" id="{9043CB25-95C3-462B-BEF1-CF45E0927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75" y="3892550"/>
            <a:ext cx="8278813" cy="820738"/>
          </a:xfrm>
        </p:spPr>
        <p:txBody>
          <a:bodyPr/>
          <a:lstStyle/>
          <a:p>
            <a:pPr eaLnBrk="1" hangingPunct="1"/>
            <a:r>
              <a:rPr lang="en-US" altLang="en-US" sz="1800"/>
              <a:t>Packets/frames forwarded to buffer (queue) prior to transmission from switch</a:t>
            </a:r>
          </a:p>
          <a:p>
            <a:pPr eaLnBrk="1" hangingPunct="1"/>
            <a:r>
              <a:rPr lang="en-US" altLang="en-US" sz="1800"/>
              <a:t>Multiplexing occurs in these buffers; FIFIO vs priority scheduling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CE1233C8-9C78-4E82-BD34-D5F0544BE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/>
            <a:r>
              <a:rPr lang="en-US" altLang="en-US"/>
              <a:t>Delay and Utilization Tradeoff</a:t>
            </a:r>
          </a:p>
        </p:txBody>
      </p:sp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31A339B9-CB1C-4D1E-A530-86F29CB4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775" y="1144588"/>
            <a:ext cx="5476875" cy="1754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/>
              <a:t>Buffering introduces packet delay</a:t>
            </a:r>
          </a:p>
          <a:p>
            <a:pPr>
              <a:spcBef>
                <a:spcPts val="1200"/>
              </a:spcBef>
            </a:pPr>
            <a:r>
              <a:rPr lang="en-US" altLang="en-US"/>
              <a:t>Buffer overflow introduces packet loss</a:t>
            </a:r>
          </a:p>
          <a:p>
            <a:pPr>
              <a:spcBef>
                <a:spcPts val="1200"/>
              </a:spcBef>
            </a:pPr>
            <a:r>
              <a:rPr lang="en-US" altLang="en-US"/>
              <a:t>End-to-end protocols deals with loss</a:t>
            </a:r>
          </a:p>
        </p:txBody>
      </p:sp>
      <p:grpSp>
        <p:nvGrpSpPr>
          <p:cNvPr id="33795" name="Group 12">
            <a:extLst>
              <a:ext uri="{FF2B5EF4-FFF2-40B4-BE49-F238E27FC236}">
                <a16:creationId xmlns:a16="http://schemas.microsoft.com/office/drawing/2014/main" id="{2D4E2AA5-89BE-4D66-979E-CA4212DE2AF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FE1387-E9C1-4374-B594-ADBB64ACF733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799E38-3745-4C21-B36E-ACAC0ECDA2F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356F982-E071-4B57-8E48-1F1309A35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ARQ Environment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75A34394-6D3F-4641-84E3-522160CFB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71563"/>
            <a:ext cx="8015287" cy="2293937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Operates over best effort service of IP that is </a:t>
            </a:r>
            <a:r>
              <a:rPr lang="en-US" altLang="en-US">
                <a:solidFill>
                  <a:srgbClr val="FF0000"/>
                </a:solidFill>
              </a:rPr>
              <a:t>not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wirelike</a:t>
            </a:r>
            <a:r>
              <a:rPr lang="en-US" altLang="en-US"/>
              <a:t> 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1800"/>
              <a:t>Packets can arrive with errors or be lost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1800"/>
              <a:t>Packets can arrive out-of-order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1800"/>
              <a:t>Packets can arrive after very long delays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1800"/>
              <a:t>Old segments from previous connections may arrive, so detection and elimination of duplicates is hard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>
            <a:extLst>
              <a:ext uri="{FF2B5EF4-FFF2-40B4-BE49-F238E27FC236}">
                <a16:creationId xmlns:a16="http://schemas.microsoft.com/office/drawing/2014/main" id="{10F253A6-8586-43AC-9E89-C916279E7A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62125" y="962025"/>
            <a:ext cx="5622925" cy="1795463"/>
            <a:chOff x="830" y="440"/>
            <a:chExt cx="4722" cy="1508"/>
          </a:xfrm>
        </p:grpSpPr>
        <p:sp>
          <p:nvSpPr>
            <p:cNvPr id="925699" name="Line 3">
              <a:extLst>
                <a:ext uri="{FF2B5EF4-FFF2-40B4-BE49-F238E27FC236}">
                  <a16:creationId xmlns:a16="http://schemas.microsoft.com/office/drawing/2014/main" id="{F1C93452-48AC-4EF2-8E7F-F116A76A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" y="1279"/>
              <a:ext cx="1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700" name="AutoShape 4">
              <a:extLst>
                <a:ext uri="{FF2B5EF4-FFF2-40B4-BE49-F238E27FC236}">
                  <a16:creationId xmlns:a16="http://schemas.microsoft.com/office/drawing/2014/main" id="{EFB5351E-8BA1-4976-BF32-A7FE4FEF8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264" y="720"/>
              <a:ext cx="1328" cy="1128"/>
            </a:xfrm>
            <a:prstGeom prst="triangle">
              <a:avLst>
                <a:gd name="adj" fmla="val 50000"/>
              </a:avLst>
            </a:prstGeom>
            <a:solidFill>
              <a:schemeClr val="tx2">
                <a:alpha val="60001"/>
              </a:schemeClr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701" name="Line 5">
              <a:extLst>
                <a:ext uri="{FF2B5EF4-FFF2-40B4-BE49-F238E27FC236}">
                  <a16:creationId xmlns:a16="http://schemas.microsoft.com/office/drawing/2014/main" id="{3B1E95DD-D691-4F51-91B5-9973FA54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864"/>
              <a:ext cx="125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702" name="Line 6">
              <a:extLst>
                <a:ext uri="{FF2B5EF4-FFF2-40B4-BE49-F238E27FC236}">
                  <a16:creationId xmlns:a16="http://schemas.microsoft.com/office/drawing/2014/main" id="{EBA3553F-0DA0-4E4A-BA8E-627AD920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208"/>
              <a:ext cx="125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703" name="Line 7">
              <a:extLst>
                <a:ext uri="{FF2B5EF4-FFF2-40B4-BE49-F238E27FC236}">
                  <a16:creationId xmlns:a16="http://schemas.microsoft.com/office/drawing/2014/main" id="{B31EDBCE-DE60-4342-9EF3-D453A2CA3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608"/>
              <a:ext cx="125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704" name="Text Box 8">
              <a:extLst>
                <a:ext uri="{FF2B5EF4-FFF2-40B4-BE49-F238E27FC236}">
                  <a16:creationId xmlns:a16="http://schemas.microsoft.com/office/drawing/2014/main" id="{53AF0FF2-F61B-4D2E-B87E-713AFD2C7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44"/>
              <a:ext cx="7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200">
                  <a:latin typeface="Arial" charset="0"/>
                </a:rPr>
                <a:t>Buffer</a:t>
              </a:r>
            </a:p>
          </p:txBody>
        </p:sp>
        <p:sp>
          <p:nvSpPr>
            <p:cNvPr id="925705" name="Text Box 9">
              <a:extLst>
                <a:ext uri="{FF2B5EF4-FFF2-40B4-BE49-F238E27FC236}">
                  <a16:creationId xmlns:a16="http://schemas.microsoft.com/office/drawing/2014/main" id="{C7DE567C-94BA-475D-B070-F2FD8A45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872"/>
              <a:ext cx="7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200">
                  <a:latin typeface="Arial" charset="0"/>
                </a:rPr>
                <a:t>Output line</a:t>
              </a:r>
            </a:p>
          </p:txBody>
        </p:sp>
        <p:sp>
          <p:nvSpPr>
            <p:cNvPr id="925706" name="Text Box 10">
              <a:extLst>
                <a:ext uri="{FF2B5EF4-FFF2-40B4-BE49-F238E27FC236}">
                  <a16:creationId xmlns:a16="http://schemas.microsoft.com/office/drawing/2014/main" id="{13AA025F-707C-456E-BA9F-DDE40C726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440"/>
              <a:ext cx="7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200">
                  <a:latin typeface="Arial" charset="0"/>
                </a:rPr>
                <a:t>Input lines</a:t>
              </a:r>
            </a:p>
          </p:txBody>
        </p:sp>
        <p:sp>
          <p:nvSpPr>
            <p:cNvPr id="925707" name="Text Box 11">
              <a:extLst>
                <a:ext uri="{FF2B5EF4-FFF2-40B4-BE49-F238E27FC236}">
                  <a16:creationId xmlns:a16="http://schemas.microsoft.com/office/drawing/2014/main" id="{C76EFA3D-BA2B-421D-B037-877152EAF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664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A</a:t>
              </a:r>
              <a:endParaRPr lang="en-US" altLang="x-none" sz="1350">
                <a:latin typeface="Times New Roman" charset="0"/>
              </a:endParaRPr>
            </a:p>
          </p:txBody>
        </p:sp>
        <p:grpSp>
          <p:nvGrpSpPr>
            <p:cNvPr id="34829" name="Group 12">
              <a:extLst>
                <a:ext uri="{FF2B5EF4-FFF2-40B4-BE49-F238E27FC236}">
                  <a16:creationId xmlns:a16="http://schemas.microsoft.com/office/drawing/2014/main" id="{2E67FC33-06A4-42EC-8BB1-4CD0B9893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720"/>
              <a:ext cx="384" cy="288"/>
              <a:chOff x="3840" y="1279"/>
              <a:chExt cx="266" cy="310"/>
            </a:xfrm>
          </p:grpSpPr>
          <p:sp>
            <p:nvSpPr>
              <p:cNvPr id="925709" name="Freeform 13">
                <a:extLst>
                  <a:ext uri="{FF2B5EF4-FFF2-40B4-BE49-F238E27FC236}">
                    <a16:creationId xmlns:a16="http://schemas.microsoft.com/office/drawing/2014/main" id="{5AF27EB7-B48F-4CFE-AF09-D3ED41BD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7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0" name="Freeform 14">
                <a:extLst>
                  <a:ext uri="{FF2B5EF4-FFF2-40B4-BE49-F238E27FC236}">
                    <a16:creationId xmlns:a16="http://schemas.microsoft.com/office/drawing/2014/main" id="{60B45E8A-D353-4B3D-BC80-0F1351621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3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2 h 34"/>
                  <a:gd name="T4" fmla="*/ 0 w 220"/>
                  <a:gd name="T5" fmla="*/ 32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1" name="Freeform 15">
                <a:extLst>
                  <a:ext uri="{FF2B5EF4-FFF2-40B4-BE49-F238E27FC236}">
                    <a16:creationId xmlns:a16="http://schemas.microsoft.com/office/drawing/2014/main" id="{E1C3D079-5ADF-43EA-868E-5BCF0E99F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8"/>
                <a:ext cx="103" cy="24"/>
              </a:xfrm>
              <a:custGeom>
                <a:avLst/>
                <a:gdLst>
                  <a:gd name="T0" fmla="*/ 101 w 104"/>
                  <a:gd name="T1" fmla="*/ 10 h 24"/>
                  <a:gd name="T2" fmla="*/ 100 w 104"/>
                  <a:gd name="T3" fmla="*/ 8 h 24"/>
                  <a:gd name="T4" fmla="*/ 96 w 104"/>
                  <a:gd name="T5" fmla="*/ 6 h 24"/>
                  <a:gd name="T6" fmla="*/ 92 w 104"/>
                  <a:gd name="T7" fmla="*/ 4 h 24"/>
                  <a:gd name="T8" fmla="*/ 86 w 104"/>
                  <a:gd name="T9" fmla="*/ 3 h 24"/>
                  <a:gd name="T10" fmla="*/ 79 w 104"/>
                  <a:gd name="T11" fmla="*/ 2 h 24"/>
                  <a:gd name="T12" fmla="*/ 71 w 104"/>
                  <a:gd name="T13" fmla="*/ 1 h 24"/>
                  <a:gd name="T14" fmla="*/ 63 w 104"/>
                  <a:gd name="T15" fmla="*/ 0 h 24"/>
                  <a:gd name="T16" fmla="*/ 54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4 w 104"/>
                  <a:gd name="T55" fmla="*/ 23 h 24"/>
                  <a:gd name="T56" fmla="*/ 63 w 104"/>
                  <a:gd name="T57" fmla="*/ 22 h 24"/>
                  <a:gd name="T58" fmla="*/ 71 w 104"/>
                  <a:gd name="T59" fmla="*/ 21 h 24"/>
                  <a:gd name="T60" fmla="*/ 79 w 104"/>
                  <a:gd name="T61" fmla="*/ 20 h 24"/>
                  <a:gd name="T62" fmla="*/ 86 w 104"/>
                  <a:gd name="T63" fmla="*/ 19 h 24"/>
                  <a:gd name="T64" fmla="*/ 92 w 104"/>
                  <a:gd name="T65" fmla="*/ 17 h 24"/>
                  <a:gd name="T66" fmla="*/ 96 w 104"/>
                  <a:gd name="T67" fmla="*/ 16 h 24"/>
                  <a:gd name="T68" fmla="*/ 100 w 104"/>
                  <a:gd name="T69" fmla="*/ 14 h 24"/>
                  <a:gd name="T70" fmla="*/ 101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2" name="Freeform 16">
                <a:extLst>
                  <a:ext uri="{FF2B5EF4-FFF2-40B4-BE49-F238E27FC236}">
                    <a16:creationId xmlns:a16="http://schemas.microsoft.com/office/drawing/2014/main" id="{71C880F4-0216-4DB2-AE27-24E43DF6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3" cy="17"/>
              </a:xfrm>
              <a:custGeom>
                <a:avLst/>
                <a:gdLst>
                  <a:gd name="T0" fmla="*/ 101 w 104"/>
                  <a:gd name="T1" fmla="*/ 6 h 17"/>
                  <a:gd name="T2" fmla="*/ 100 w 104"/>
                  <a:gd name="T3" fmla="*/ 8 h 17"/>
                  <a:gd name="T4" fmla="*/ 96 w 104"/>
                  <a:gd name="T5" fmla="*/ 10 h 17"/>
                  <a:gd name="T6" fmla="*/ 92 w 104"/>
                  <a:gd name="T7" fmla="*/ 11 h 17"/>
                  <a:gd name="T8" fmla="*/ 86 w 104"/>
                  <a:gd name="T9" fmla="*/ 12 h 17"/>
                  <a:gd name="T10" fmla="*/ 79 w 104"/>
                  <a:gd name="T11" fmla="*/ 14 h 17"/>
                  <a:gd name="T12" fmla="*/ 71 w 104"/>
                  <a:gd name="T13" fmla="*/ 14 h 17"/>
                  <a:gd name="T14" fmla="*/ 63 w 104"/>
                  <a:gd name="T15" fmla="*/ 15 h 17"/>
                  <a:gd name="T16" fmla="*/ 54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59 w 104"/>
                  <a:gd name="T57" fmla="*/ 10 h 17"/>
                  <a:gd name="T58" fmla="*/ 68 w 104"/>
                  <a:gd name="T59" fmla="*/ 10 h 17"/>
                  <a:gd name="T60" fmla="*/ 75 w 104"/>
                  <a:gd name="T61" fmla="*/ 9 h 17"/>
                  <a:gd name="T62" fmla="*/ 83 w 104"/>
                  <a:gd name="T63" fmla="*/ 8 h 17"/>
                  <a:gd name="T64" fmla="*/ 89 w 104"/>
                  <a:gd name="T65" fmla="*/ 6 h 17"/>
                  <a:gd name="T66" fmla="*/ 94 w 104"/>
                  <a:gd name="T67" fmla="*/ 5 h 17"/>
                  <a:gd name="T68" fmla="*/ 98 w 104"/>
                  <a:gd name="T69" fmla="*/ 4 h 17"/>
                  <a:gd name="T70" fmla="*/ 101 w 104"/>
                  <a:gd name="T71" fmla="*/ 2 h 17"/>
                  <a:gd name="T72" fmla="*/ 102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3" name="Freeform 17">
                <a:extLst>
                  <a:ext uri="{FF2B5EF4-FFF2-40B4-BE49-F238E27FC236}">
                    <a16:creationId xmlns:a16="http://schemas.microsoft.com/office/drawing/2014/main" id="{99817B59-A6BD-4C0D-827F-3A3A6BDE2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9"/>
              </a:xfrm>
              <a:custGeom>
                <a:avLst/>
                <a:gdLst>
                  <a:gd name="T0" fmla="*/ 0 w 220"/>
                  <a:gd name="T1" fmla="*/ 78 h 77"/>
                  <a:gd name="T2" fmla="*/ 219 w 220"/>
                  <a:gd name="T3" fmla="*/ 78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8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4" name="Freeform 18">
                <a:extLst>
                  <a:ext uri="{FF2B5EF4-FFF2-40B4-BE49-F238E27FC236}">
                    <a16:creationId xmlns:a16="http://schemas.microsoft.com/office/drawing/2014/main" id="{92350359-C9C1-4B1C-9FB6-91D3B833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8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5" name="Freeform 19">
                <a:extLst>
                  <a:ext uri="{FF2B5EF4-FFF2-40B4-BE49-F238E27FC236}">
                    <a16:creationId xmlns:a16="http://schemas.microsoft.com/office/drawing/2014/main" id="{FE183F36-B3CD-4790-95FA-47991A9BC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" y="1450"/>
                <a:ext cx="93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2 w 94"/>
                  <a:gd name="T5" fmla="*/ 0 h 17"/>
                  <a:gd name="T6" fmla="*/ 92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6" name="Freeform 20">
                <a:extLst>
                  <a:ext uri="{FF2B5EF4-FFF2-40B4-BE49-F238E27FC236}">
                    <a16:creationId xmlns:a16="http://schemas.microsoft.com/office/drawing/2014/main" id="{9C8C4CB6-9C1B-4818-A9B0-6C37BFA4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7" name="Freeform 21">
                <a:extLst>
                  <a:ext uri="{FF2B5EF4-FFF2-40B4-BE49-F238E27FC236}">
                    <a16:creationId xmlns:a16="http://schemas.microsoft.com/office/drawing/2014/main" id="{F74BDC47-E4E0-4975-8542-D7A9CF050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4 w 17"/>
                  <a:gd name="T7" fmla="*/ 15 h 17"/>
                  <a:gd name="T8" fmla="*/ 8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8" name="Freeform 22">
                <a:extLst>
                  <a:ext uri="{FF2B5EF4-FFF2-40B4-BE49-F238E27FC236}">
                    <a16:creationId xmlns:a16="http://schemas.microsoft.com/office/drawing/2014/main" id="{F7E58FBD-361F-4E0A-A3D1-60BBC5A5B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19" name="Freeform 23">
                <a:extLst>
                  <a:ext uri="{FF2B5EF4-FFF2-40B4-BE49-F238E27FC236}">
                    <a16:creationId xmlns:a16="http://schemas.microsoft.com/office/drawing/2014/main" id="{8110D3F3-2182-4850-8723-1CDDD96F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0" name="Freeform 24">
                <a:extLst>
                  <a:ext uri="{FF2B5EF4-FFF2-40B4-BE49-F238E27FC236}">
                    <a16:creationId xmlns:a16="http://schemas.microsoft.com/office/drawing/2014/main" id="{30183D62-5664-4456-8970-5332EE2D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0 w 17"/>
                  <a:gd name="T9" fmla="*/ 15 h 17"/>
                  <a:gd name="T10" fmla="*/ 10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1" name="Freeform 25">
                <a:extLst>
                  <a:ext uri="{FF2B5EF4-FFF2-40B4-BE49-F238E27FC236}">
                    <a16:creationId xmlns:a16="http://schemas.microsoft.com/office/drawing/2014/main" id="{7A14AACF-5E68-4BD9-9DD2-44976F76E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2" name="Freeform 26">
                <a:extLst>
                  <a:ext uri="{FF2B5EF4-FFF2-40B4-BE49-F238E27FC236}">
                    <a16:creationId xmlns:a16="http://schemas.microsoft.com/office/drawing/2014/main" id="{629236E5-F0DB-43BB-8430-35AB67F23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1 w 17"/>
                  <a:gd name="T9" fmla="*/ 13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3" name="Freeform 27">
                <a:extLst>
                  <a:ext uri="{FF2B5EF4-FFF2-40B4-BE49-F238E27FC236}">
                    <a16:creationId xmlns:a16="http://schemas.microsoft.com/office/drawing/2014/main" id="{18E80BD4-8A47-40DC-BF0B-D607F7E90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3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4" name="Freeform 28">
                <a:extLst>
                  <a:ext uri="{FF2B5EF4-FFF2-40B4-BE49-F238E27FC236}">
                    <a16:creationId xmlns:a16="http://schemas.microsoft.com/office/drawing/2014/main" id="{C5B75F38-4234-4D1E-9BFD-27CCC0B9D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5" name="Freeform 29">
                <a:extLst>
                  <a:ext uri="{FF2B5EF4-FFF2-40B4-BE49-F238E27FC236}">
                    <a16:creationId xmlns:a16="http://schemas.microsoft.com/office/drawing/2014/main" id="{B8D30594-8670-43C6-B9DD-6569D661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6" name="Freeform 30">
                <a:extLst>
                  <a:ext uri="{FF2B5EF4-FFF2-40B4-BE49-F238E27FC236}">
                    <a16:creationId xmlns:a16="http://schemas.microsoft.com/office/drawing/2014/main" id="{F297EF75-7E04-4A80-B792-7AF2578B3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0 w 17"/>
                  <a:gd name="T5" fmla="*/ 15 h 17"/>
                  <a:gd name="T6" fmla="*/ 8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7" name="Freeform 31">
                <a:extLst>
                  <a:ext uri="{FF2B5EF4-FFF2-40B4-BE49-F238E27FC236}">
                    <a16:creationId xmlns:a16="http://schemas.microsoft.com/office/drawing/2014/main" id="{EA09BAB0-4AF5-4A58-9505-4CE238547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5 h 17"/>
                  <a:gd name="T6" fmla="*/ 8 w 17"/>
                  <a:gd name="T7" fmla="*/ 15 h 17"/>
                  <a:gd name="T8" fmla="*/ 13 w 17"/>
                  <a:gd name="T9" fmla="*/ 15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8" name="Freeform 32">
                <a:extLst>
                  <a:ext uri="{FF2B5EF4-FFF2-40B4-BE49-F238E27FC236}">
                    <a16:creationId xmlns:a16="http://schemas.microsoft.com/office/drawing/2014/main" id="{ADFA6514-1057-493C-A4CD-A60D82013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29" name="Freeform 33">
                <a:extLst>
                  <a:ext uri="{FF2B5EF4-FFF2-40B4-BE49-F238E27FC236}">
                    <a16:creationId xmlns:a16="http://schemas.microsoft.com/office/drawing/2014/main" id="{9F5F4A26-C043-4B35-8E6C-E6506254C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0" name="Freeform 34">
                <a:extLst>
                  <a:ext uri="{FF2B5EF4-FFF2-40B4-BE49-F238E27FC236}">
                    <a16:creationId xmlns:a16="http://schemas.microsoft.com/office/drawing/2014/main" id="{7E1EE83E-6AEC-4196-AD86-8017AB21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1" name="Freeform 35">
                <a:extLst>
                  <a:ext uri="{FF2B5EF4-FFF2-40B4-BE49-F238E27FC236}">
                    <a16:creationId xmlns:a16="http://schemas.microsoft.com/office/drawing/2014/main" id="{CE6E0179-BC1E-4ED1-80FE-9121B901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2" name="Freeform 36">
                <a:extLst>
                  <a:ext uri="{FF2B5EF4-FFF2-40B4-BE49-F238E27FC236}">
                    <a16:creationId xmlns:a16="http://schemas.microsoft.com/office/drawing/2014/main" id="{D478E45F-2B46-4B34-980C-55A1F7EA4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1 w 17"/>
                  <a:gd name="T9" fmla="*/ 15 h 17"/>
                  <a:gd name="T10" fmla="*/ 11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3" name="Freeform 37">
                <a:extLst>
                  <a:ext uri="{FF2B5EF4-FFF2-40B4-BE49-F238E27FC236}">
                    <a16:creationId xmlns:a16="http://schemas.microsoft.com/office/drawing/2014/main" id="{75987774-96F0-49DE-BE41-34A498BA1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4" name="Freeform 38">
                <a:extLst>
                  <a:ext uri="{FF2B5EF4-FFF2-40B4-BE49-F238E27FC236}">
                    <a16:creationId xmlns:a16="http://schemas.microsoft.com/office/drawing/2014/main" id="{D7C3FF5B-43B4-4913-831C-5E5CCD7E3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5" name="Freeform 39">
                <a:extLst>
                  <a:ext uri="{FF2B5EF4-FFF2-40B4-BE49-F238E27FC236}">
                    <a16:creationId xmlns:a16="http://schemas.microsoft.com/office/drawing/2014/main" id="{9D97C1FF-EDC5-4020-AFFB-FA913063F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2 w 17"/>
                  <a:gd name="T9" fmla="*/ 15 h 17"/>
                  <a:gd name="T10" fmla="*/ 12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6" name="Freeform 40">
                <a:extLst>
                  <a:ext uri="{FF2B5EF4-FFF2-40B4-BE49-F238E27FC236}">
                    <a16:creationId xmlns:a16="http://schemas.microsoft.com/office/drawing/2014/main" id="{1581ED95-0DE8-4393-9C8C-B8C514E3D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7" name="Freeform 41">
                <a:extLst>
                  <a:ext uri="{FF2B5EF4-FFF2-40B4-BE49-F238E27FC236}">
                    <a16:creationId xmlns:a16="http://schemas.microsoft.com/office/drawing/2014/main" id="{34B824AB-1548-49DB-A4D9-C0041030E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0"/>
                <a:ext cx="187" cy="172"/>
              </a:xfrm>
              <a:custGeom>
                <a:avLst/>
                <a:gdLst>
                  <a:gd name="T0" fmla="*/ 186 w 186"/>
                  <a:gd name="T1" fmla="*/ 165 h 172"/>
                  <a:gd name="T2" fmla="*/ 186 w 186"/>
                  <a:gd name="T3" fmla="*/ 166 h 172"/>
                  <a:gd name="T4" fmla="*/ 186 w 186"/>
                  <a:gd name="T5" fmla="*/ 167 h 172"/>
                  <a:gd name="T6" fmla="*/ 185 w 186"/>
                  <a:gd name="T7" fmla="*/ 167 h 172"/>
                  <a:gd name="T8" fmla="*/ 185 w 186"/>
                  <a:gd name="T9" fmla="*/ 168 h 172"/>
                  <a:gd name="T10" fmla="*/ 184 w 186"/>
                  <a:gd name="T11" fmla="*/ 169 h 172"/>
                  <a:gd name="T12" fmla="*/ 184 w 186"/>
                  <a:gd name="T13" fmla="*/ 169 h 172"/>
                  <a:gd name="T14" fmla="*/ 183 w 186"/>
                  <a:gd name="T15" fmla="*/ 170 h 172"/>
                  <a:gd name="T16" fmla="*/ 183 w 186"/>
                  <a:gd name="T17" fmla="*/ 170 h 172"/>
                  <a:gd name="T18" fmla="*/ 182 w 186"/>
                  <a:gd name="T19" fmla="*/ 170 h 172"/>
                  <a:gd name="T20" fmla="*/ 182 w 186"/>
                  <a:gd name="T21" fmla="*/ 171 h 172"/>
                  <a:gd name="T22" fmla="*/ 181 w 186"/>
                  <a:gd name="T23" fmla="*/ 171 h 172"/>
                  <a:gd name="T24" fmla="*/ 180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80 w 186"/>
                  <a:gd name="T83" fmla="*/ 0 h 172"/>
                  <a:gd name="T84" fmla="*/ 181 w 186"/>
                  <a:gd name="T85" fmla="*/ 0 h 172"/>
                  <a:gd name="T86" fmla="*/ 182 w 186"/>
                  <a:gd name="T87" fmla="*/ 0 h 172"/>
                  <a:gd name="T88" fmla="*/ 182 w 186"/>
                  <a:gd name="T89" fmla="*/ 0 h 172"/>
                  <a:gd name="T90" fmla="*/ 183 w 186"/>
                  <a:gd name="T91" fmla="*/ 0 h 172"/>
                  <a:gd name="T92" fmla="*/ 183 w 186"/>
                  <a:gd name="T93" fmla="*/ 1 h 172"/>
                  <a:gd name="T94" fmla="*/ 184 w 186"/>
                  <a:gd name="T95" fmla="*/ 1 h 172"/>
                  <a:gd name="T96" fmla="*/ 184 w 186"/>
                  <a:gd name="T97" fmla="*/ 1 h 172"/>
                  <a:gd name="T98" fmla="*/ 184 w 186"/>
                  <a:gd name="T99" fmla="*/ 2 h 172"/>
                  <a:gd name="T100" fmla="*/ 185 w 186"/>
                  <a:gd name="T101" fmla="*/ 2 h 172"/>
                  <a:gd name="T102" fmla="*/ 185 w 186"/>
                  <a:gd name="T103" fmla="*/ 3 h 172"/>
                  <a:gd name="T104" fmla="*/ 186 w 186"/>
                  <a:gd name="T105" fmla="*/ 3 h 172"/>
                  <a:gd name="T106" fmla="*/ 186 w 186"/>
                  <a:gd name="T107" fmla="*/ 4 h 172"/>
                  <a:gd name="T108" fmla="*/ 186 w 186"/>
                  <a:gd name="T109" fmla="*/ 5 h 172"/>
                  <a:gd name="T110" fmla="*/ 186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8" name="Freeform 42">
                <a:extLst>
                  <a:ext uri="{FF2B5EF4-FFF2-40B4-BE49-F238E27FC236}">
                    <a16:creationId xmlns:a16="http://schemas.microsoft.com/office/drawing/2014/main" id="{332C3EEB-AA88-4715-902C-7C62DFFDD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0"/>
                <a:ext cx="181" cy="172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7 h 171"/>
                  <a:gd name="T50" fmla="*/ 0 w 181"/>
                  <a:gd name="T51" fmla="*/ 167 h 171"/>
                  <a:gd name="T52" fmla="*/ 0 w 181"/>
                  <a:gd name="T53" fmla="*/ 168 h 171"/>
                  <a:gd name="T54" fmla="*/ 0 w 181"/>
                  <a:gd name="T55" fmla="*/ 169 h 171"/>
                  <a:gd name="T56" fmla="*/ 0 w 181"/>
                  <a:gd name="T57" fmla="*/ 169 h 171"/>
                  <a:gd name="T58" fmla="*/ 1 w 181"/>
                  <a:gd name="T59" fmla="*/ 169 h 171"/>
                  <a:gd name="T60" fmla="*/ 1 w 181"/>
                  <a:gd name="T61" fmla="*/ 170 h 171"/>
                  <a:gd name="T62" fmla="*/ 2 w 181"/>
                  <a:gd name="T63" fmla="*/ 170 h 171"/>
                  <a:gd name="T64" fmla="*/ 2 w 181"/>
                  <a:gd name="T65" fmla="*/ 170 h 171"/>
                  <a:gd name="T66" fmla="*/ 3 w 181"/>
                  <a:gd name="T67" fmla="*/ 171 h 171"/>
                  <a:gd name="T68" fmla="*/ 3 w 181"/>
                  <a:gd name="T69" fmla="*/ 171 h 171"/>
                  <a:gd name="T70" fmla="*/ 176 w 181"/>
                  <a:gd name="T71" fmla="*/ 171 h 171"/>
                  <a:gd name="T72" fmla="*/ 176 w 181"/>
                  <a:gd name="T73" fmla="*/ 170 h 171"/>
                  <a:gd name="T74" fmla="*/ 177 w 181"/>
                  <a:gd name="T75" fmla="*/ 170 h 171"/>
                  <a:gd name="T76" fmla="*/ 177 w 181"/>
                  <a:gd name="T77" fmla="*/ 170 h 171"/>
                  <a:gd name="T78" fmla="*/ 178 w 181"/>
                  <a:gd name="T79" fmla="*/ 170 h 171"/>
                  <a:gd name="T80" fmla="*/ 178 w 181"/>
                  <a:gd name="T81" fmla="*/ 169 h 171"/>
                  <a:gd name="T82" fmla="*/ 178 w 181"/>
                  <a:gd name="T83" fmla="*/ 169 h 171"/>
                  <a:gd name="T84" fmla="*/ 179 w 181"/>
                  <a:gd name="T85" fmla="*/ 169 h 171"/>
                  <a:gd name="T86" fmla="*/ 179 w 181"/>
                  <a:gd name="T87" fmla="*/ 168 h 171"/>
                  <a:gd name="T88" fmla="*/ 180 w 181"/>
                  <a:gd name="T89" fmla="*/ 167 h 171"/>
                  <a:gd name="T90" fmla="*/ 180 w 181"/>
                  <a:gd name="T91" fmla="*/ 167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39" name="Freeform 43">
                <a:extLst>
                  <a:ext uri="{FF2B5EF4-FFF2-40B4-BE49-F238E27FC236}">
                    <a16:creationId xmlns:a16="http://schemas.microsoft.com/office/drawing/2014/main" id="{D7FE8AE6-8BF8-4303-8385-A916DCE6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0" name="Freeform 44">
                <a:extLst>
                  <a:ext uri="{FF2B5EF4-FFF2-40B4-BE49-F238E27FC236}">
                    <a16:creationId xmlns:a16="http://schemas.microsoft.com/office/drawing/2014/main" id="{5223F2E0-99E4-4DD4-A707-43A09E846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3"/>
                <a:ext cx="142" cy="125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8 h 124"/>
                  <a:gd name="T44" fmla="*/ 141 w 142"/>
                  <a:gd name="T45" fmla="*/ 120 h 124"/>
                  <a:gd name="T46" fmla="*/ 140 w 142"/>
                  <a:gd name="T47" fmla="*/ 120 h 124"/>
                  <a:gd name="T48" fmla="*/ 140 w 142"/>
                  <a:gd name="T49" fmla="*/ 121 h 124"/>
                  <a:gd name="T50" fmla="*/ 139 w 142"/>
                  <a:gd name="T51" fmla="*/ 122 h 124"/>
                  <a:gd name="T52" fmla="*/ 139 w 142"/>
                  <a:gd name="T53" fmla="*/ 122 h 124"/>
                  <a:gd name="T54" fmla="*/ 138 w 142"/>
                  <a:gd name="T55" fmla="*/ 123 h 124"/>
                  <a:gd name="T56" fmla="*/ 138 w 142"/>
                  <a:gd name="T57" fmla="*/ 123 h 124"/>
                  <a:gd name="T58" fmla="*/ 137 w 142"/>
                  <a:gd name="T59" fmla="*/ 123 h 124"/>
                  <a:gd name="T60" fmla="*/ 137 w 142"/>
                  <a:gd name="T61" fmla="*/ 124 h 124"/>
                  <a:gd name="T62" fmla="*/ 136 w 142"/>
                  <a:gd name="T63" fmla="*/ 124 h 124"/>
                  <a:gd name="T64" fmla="*/ 135 w 142"/>
                  <a:gd name="T65" fmla="*/ 124 h 124"/>
                  <a:gd name="T66" fmla="*/ 4 w 142"/>
                  <a:gd name="T67" fmla="*/ 124 h 124"/>
                  <a:gd name="T68" fmla="*/ 3 w 142"/>
                  <a:gd name="T69" fmla="*/ 124 h 124"/>
                  <a:gd name="T70" fmla="*/ 3 w 142"/>
                  <a:gd name="T71" fmla="*/ 124 h 124"/>
                  <a:gd name="T72" fmla="*/ 2 w 142"/>
                  <a:gd name="T73" fmla="*/ 123 h 124"/>
                  <a:gd name="T74" fmla="*/ 2 w 142"/>
                  <a:gd name="T75" fmla="*/ 123 h 124"/>
                  <a:gd name="T76" fmla="*/ 1 w 142"/>
                  <a:gd name="T77" fmla="*/ 123 h 124"/>
                  <a:gd name="T78" fmla="*/ 1 w 142"/>
                  <a:gd name="T79" fmla="*/ 122 h 124"/>
                  <a:gd name="T80" fmla="*/ 0 w 142"/>
                  <a:gd name="T81" fmla="*/ 122 h 124"/>
                  <a:gd name="T82" fmla="*/ 0 w 142"/>
                  <a:gd name="T83" fmla="*/ 121 h 124"/>
                  <a:gd name="T84" fmla="*/ 0 w 142"/>
                  <a:gd name="T85" fmla="*/ 120 h 124"/>
                  <a:gd name="T86" fmla="*/ 0 w 142"/>
                  <a:gd name="T87" fmla="*/ 120 h 124"/>
                  <a:gd name="T88" fmla="*/ 0 w 142"/>
                  <a:gd name="T89" fmla="*/ 118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1" name="Freeform 45">
                <a:extLst>
                  <a:ext uri="{FF2B5EF4-FFF2-40B4-BE49-F238E27FC236}">
                    <a16:creationId xmlns:a16="http://schemas.microsoft.com/office/drawing/2014/main" id="{DC9572B4-5390-419F-AF07-4A6184AB3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4 h 17"/>
                  <a:gd name="T2" fmla="*/ 150 w 153"/>
                  <a:gd name="T3" fmla="*/ 3 h 17"/>
                  <a:gd name="T4" fmla="*/ 150 w 153"/>
                  <a:gd name="T5" fmla="*/ 2 h 17"/>
                  <a:gd name="T6" fmla="*/ 149 w 153"/>
                  <a:gd name="T7" fmla="*/ 2 h 17"/>
                  <a:gd name="T8" fmla="*/ 149 w 153"/>
                  <a:gd name="T9" fmla="*/ 2 h 17"/>
                  <a:gd name="T10" fmla="*/ 149 w 153"/>
                  <a:gd name="T11" fmla="*/ 1 h 17"/>
                  <a:gd name="T12" fmla="*/ 148 w 153"/>
                  <a:gd name="T13" fmla="*/ 1 h 17"/>
                  <a:gd name="T14" fmla="*/ 148 w 153"/>
                  <a:gd name="T15" fmla="*/ 1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5 h 17"/>
                  <a:gd name="T42" fmla="*/ 7 w 153"/>
                  <a:gd name="T43" fmla="*/ 13 h 17"/>
                  <a:gd name="T44" fmla="*/ 7 w 153"/>
                  <a:gd name="T45" fmla="*/ 13 h 17"/>
                  <a:gd name="T46" fmla="*/ 8 w 153"/>
                  <a:gd name="T47" fmla="*/ 12 h 17"/>
                  <a:gd name="T48" fmla="*/ 8 w 153"/>
                  <a:gd name="T49" fmla="*/ 12 h 17"/>
                  <a:gd name="T50" fmla="*/ 8 w 153"/>
                  <a:gd name="T51" fmla="*/ 11 h 17"/>
                  <a:gd name="T52" fmla="*/ 9 w 153"/>
                  <a:gd name="T53" fmla="*/ 11 h 17"/>
                  <a:gd name="T54" fmla="*/ 10 w 153"/>
                  <a:gd name="T55" fmla="*/ 11 h 17"/>
                  <a:gd name="T56" fmla="*/ 139 w 153"/>
                  <a:gd name="T57" fmla="*/ 11 h 17"/>
                  <a:gd name="T58" fmla="*/ 140 w 153"/>
                  <a:gd name="T59" fmla="*/ 11 h 17"/>
                  <a:gd name="T60" fmla="*/ 141 w 153"/>
                  <a:gd name="T61" fmla="*/ 11 h 17"/>
                  <a:gd name="T62" fmla="*/ 141 w 153"/>
                  <a:gd name="T63" fmla="*/ 12 h 17"/>
                  <a:gd name="T64" fmla="*/ 142 w 153"/>
                  <a:gd name="T65" fmla="*/ 12 h 17"/>
                  <a:gd name="T66" fmla="*/ 142 w 153"/>
                  <a:gd name="T67" fmla="*/ 13 h 17"/>
                  <a:gd name="T68" fmla="*/ 142 w 153"/>
                  <a:gd name="T69" fmla="*/ 13 h 17"/>
                  <a:gd name="T70" fmla="*/ 143 w 153"/>
                  <a:gd name="T71" fmla="*/ 13 h 17"/>
                  <a:gd name="T72" fmla="*/ 151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2" name="Freeform 46">
                <a:extLst>
                  <a:ext uri="{FF2B5EF4-FFF2-40B4-BE49-F238E27FC236}">
                    <a16:creationId xmlns:a16="http://schemas.microsoft.com/office/drawing/2014/main" id="{2FD1A97E-9EDB-4966-A9A8-B29F58DAB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8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7 w 17"/>
                  <a:gd name="T33" fmla="*/ 127 h 135"/>
                  <a:gd name="T34" fmla="*/ 16 w 17"/>
                  <a:gd name="T35" fmla="*/ 126 h 135"/>
                  <a:gd name="T36" fmla="*/ 16 w 17"/>
                  <a:gd name="T37" fmla="*/ 126 h 135"/>
                  <a:gd name="T38" fmla="*/ 15 w 17"/>
                  <a:gd name="T39" fmla="*/ 126 h 135"/>
                  <a:gd name="T40" fmla="*/ 15 w 17"/>
                  <a:gd name="T41" fmla="*/ 125 h 135"/>
                  <a:gd name="T42" fmla="*/ 14 w 17"/>
                  <a:gd name="T43" fmla="*/ 124 h 135"/>
                  <a:gd name="T44" fmla="*/ 14 w 17"/>
                  <a:gd name="T45" fmla="*/ 124 h 135"/>
                  <a:gd name="T46" fmla="*/ 14 w 17"/>
                  <a:gd name="T47" fmla="*/ 10 h 135"/>
                  <a:gd name="T48" fmla="*/ 14 w 17"/>
                  <a:gd name="T49" fmla="*/ 9 h 135"/>
                  <a:gd name="T50" fmla="*/ 14 w 17"/>
                  <a:gd name="T51" fmla="*/ 8 h 135"/>
                  <a:gd name="T52" fmla="*/ 15 w 17"/>
                  <a:gd name="T53" fmla="*/ 8 h 135"/>
                  <a:gd name="T54" fmla="*/ 16 w 17"/>
                  <a:gd name="T55" fmla="*/ 7 h 135"/>
                  <a:gd name="T56" fmla="*/ 16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3" name="Freeform 47">
                <a:extLst>
                  <a:ext uri="{FF2B5EF4-FFF2-40B4-BE49-F238E27FC236}">
                    <a16:creationId xmlns:a16="http://schemas.microsoft.com/office/drawing/2014/main" id="{C440F35B-CDC1-42AE-B8BD-92E9B1E0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1"/>
                <a:ext cx="154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7 w 155"/>
                  <a:gd name="T17" fmla="*/ 135 h 136"/>
                  <a:gd name="T18" fmla="*/ 149 w 155"/>
                  <a:gd name="T19" fmla="*/ 134 h 136"/>
                  <a:gd name="T20" fmla="*/ 150 w 155"/>
                  <a:gd name="T21" fmla="*/ 134 h 136"/>
                  <a:gd name="T22" fmla="*/ 150 w 155"/>
                  <a:gd name="T23" fmla="*/ 133 h 136"/>
                  <a:gd name="T24" fmla="*/ 151 w 155"/>
                  <a:gd name="T25" fmla="*/ 133 h 136"/>
                  <a:gd name="T26" fmla="*/ 151 w 155"/>
                  <a:gd name="T27" fmla="*/ 133 h 136"/>
                  <a:gd name="T28" fmla="*/ 152 w 155"/>
                  <a:gd name="T29" fmla="*/ 132 h 136"/>
                  <a:gd name="T30" fmla="*/ 152 w 155"/>
                  <a:gd name="T31" fmla="*/ 131 h 136"/>
                  <a:gd name="T32" fmla="*/ 153 w 155"/>
                  <a:gd name="T33" fmla="*/ 131 h 136"/>
                  <a:gd name="T34" fmla="*/ 153 w 155"/>
                  <a:gd name="T35" fmla="*/ 129 h 136"/>
                  <a:gd name="T36" fmla="*/ 153 w 155"/>
                  <a:gd name="T37" fmla="*/ 129 h 136"/>
                  <a:gd name="T38" fmla="*/ 153 w 155"/>
                  <a:gd name="T39" fmla="*/ 3 h 136"/>
                  <a:gd name="T40" fmla="*/ 153 w 155"/>
                  <a:gd name="T41" fmla="*/ 2 h 136"/>
                  <a:gd name="T42" fmla="*/ 153 w 155"/>
                  <a:gd name="T43" fmla="*/ 1 h 136"/>
                  <a:gd name="T44" fmla="*/ 153 w 155"/>
                  <a:gd name="T45" fmla="*/ 1 h 136"/>
                  <a:gd name="T46" fmla="*/ 152 w 155"/>
                  <a:gd name="T47" fmla="*/ 1 h 136"/>
                  <a:gd name="T48" fmla="*/ 152 w 155"/>
                  <a:gd name="T49" fmla="*/ 0 h 136"/>
                  <a:gd name="T50" fmla="*/ 152 w 155"/>
                  <a:gd name="T51" fmla="*/ 0 h 136"/>
                  <a:gd name="T52" fmla="*/ 144 w 155"/>
                  <a:gd name="T53" fmla="*/ 5 h 136"/>
                  <a:gd name="T54" fmla="*/ 144 w 155"/>
                  <a:gd name="T55" fmla="*/ 5 h 136"/>
                  <a:gd name="T56" fmla="*/ 145 w 155"/>
                  <a:gd name="T57" fmla="*/ 6 h 136"/>
                  <a:gd name="T58" fmla="*/ 145 w 155"/>
                  <a:gd name="T59" fmla="*/ 7 h 136"/>
                  <a:gd name="T60" fmla="*/ 145 w 155"/>
                  <a:gd name="T61" fmla="*/ 7 h 136"/>
                  <a:gd name="T62" fmla="*/ 145 w 155"/>
                  <a:gd name="T63" fmla="*/ 7 h 136"/>
                  <a:gd name="T64" fmla="*/ 145 w 155"/>
                  <a:gd name="T65" fmla="*/ 8 h 136"/>
                  <a:gd name="T66" fmla="*/ 145 w 155"/>
                  <a:gd name="T67" fmla="*/ 9 h 136"/>
                  <a:gd name="T68" fmla="*/ 145 w 155"/>
                  <a:gd name="T69" fmla="*/ 9 h 136"/>
                  <a:gd name="T70" fmla="*/ 145 w 155"/>
                  <a:gd name="T71" fmla="*/ 123 h 136"/>
                  <a:gd name="T72" fmla="*/ 145 w 155"/>
                  <a:gd name="T73" fmla="*/ 123 h 136"/>
                  <a:gd name="T74" fmla="*/ 145 w 155"/>
                  <a:gd name="T75" fmla="*/ 124 h 136"/>
                  <a:gd name="T76" fmla="*/ 145 w 155"/>
                  <a:gd name="T77" fmla="*/ 125 h 136"/>
                  <a:gd name="T78" fmla="*/ 145 w 155"/>
                  <a:gd name="T79" fmla="*/ 125 h 136"/>
                  <a:gd name="T80" fmla="*/ 144 w 155"/>
                  <a:gd name="T81" fmla="*/ 126 h 136"/>
                  <a:gd name="T82" fmla="*/ 144 w 155"/>
                  <a:gd name="T83" fmla="*/ 127 h 136"/>
                  <a:gd name="T84" fmla="*/ 143 w 155"/>
                  <a:gd name="T85" fmla="*/ 127 h 136"/>
                  <a:gd name="T86" fmla="*/ 142 w 155"/>
                  <a:gd name="T87" fmla="*/ 127 h 136"/>
                  <a:gd name="T88" fmla="*/ 142 w 155"/>
                  <a:gd name="T89" fmla="*/ 128 h 136"/>
                  <a:gd name="T90" fmla="*/ 141 w 155"/>
                  <a:gd name="T91" fmla="*/ 128 h 136"/>
                  <a:gd name="T92" fmla="*/ 141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4" name="Freeform 48">
                <a:extLst>
                  <a:ext uri="{FF2B5EF4-FFF2-40B4-BE49-F238E27FC236}">
                    <a16:creationId xmlns:a16="http://schemas.microsoft.com/office/drawing/2014/main" id="{0C8E5935-89BB-4219-BFE4-398034C6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15 h 17"/>
                  <a:gd name="T2" fmla="*/ 150 w 153"/>
                  <a:gd name="T3" fmla="*/ 15 h 17"/>
                  <a:gd name="T4" fmla="*/ 150 w 153"/>
                  <a:gd name="T5" fmla="*/ 9 h 17"/>
                  <a:gd name="T6" fmla="*/ 149 w 153"/>
                  <a:gd name="T7" fmla="*/ 9 h 17"/>
                  <a:gd name="T8" fmla="*/ 149 w 153"/>
                  <a:gd name="T9" fmla="*/ 9 h 17"/>
                  <a:gd name="T10" fmla="*/ 149 w 153"/>
                  <a:gd name="T11" fmla="*/ 5 h 17"/>
                  <a:gd name="T12" fmla="*/ 148 w 153"/>
                  <a:gd name="T13" fmla="*/ 5 h 17"/>
                  <a:gd name="T14" fmla="*/ 148 w 153"/>
                  <a:gd name="T15" fmla="*/ 5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9 h 17"/>
                  <a:gd name="T36" fmla="*/ 0 w 153"/>
                  <a:gd name="T37" fmla="*/ 9 h 17"/>
                  <a:gd name="T38" fmla="*/ 0 w 153"/>
                  <a:gd name="T39" fmla="*/ 15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5" name="Freeform 49">
                <a:extLst>
                  <a:ext uri="{FF2B5EF4-FFF2-40B4-BE49-F238E27FC236}">
                    <a16:creationId xmlns:a16="http://schemas.microsoft.com/office/drawing/2014/main" id="{65D4E83F-2E5A-4182-A85C-8FE958563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6" name="Freeform 50">
                <a:extLst>
                  <a:ext uri="{FF2B5EF4-FFF2-40B4-BE49-F238E27FC236}">
                    <a16:creationId xmlns:a16="http://schemas.microsoft.com/office/drawing/2014/main" id="{28A599F8-D0DF-4FB6-8697-14D44C72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20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9 w 219"/>
                  <a:gd name="T7" fmla="*/ 22 h 23"/>
                  <a:gd name="T8" fmla="*/ 216 w 219"/>
                  <a:gd name="T9" fmla="*/ 0 h 23"/>
                  <a:gd name="T10" fmla="*/ 138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7" name="Freeform 51">
                <a:extLst>
                  <a:ext uri="{FF2B5EF4-FFF2-40B4-BE49-F238E27FC236}">
                    <a16:creationId xmlns:a16="http://schemas.microsoft.com/office/drawing/2014/main" id="{BB86617F-ABEA-4C1D-B272-DB6BE95EC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6"/>
                <a:ext cx="56" cy="16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9 h 17"/>
                  <a:gd name="T14" fmla="*/ 35 w 56"/>
                  <a:gd name="T15" fmla="*/ 9 h 17"/>
                  <a:gd name="T16" fmla="*/ 35 w 56"/>
                  <a:gd name="T17" fmla="*/ 15 h 17"/>
                  <a:gd name="T18" fmla="*/ 18 w 56"/>
                  <a:gd name="T19" fmla="*/ 15 h 17"/>
                  <a:gd name="T20" fmla="*/ 18 w 56"/>
                  <a:gd name="T21" fmla="*/ 9 h 17"/>
                  <a:gd name="T22" fmla="*/ 0 w 56"/>
                  <a:gd name="T23" fmla="*/ 9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8" name="Freeform 52">
                <a:extLst>
                  <a:ext uri="{FF2B5EF4-FFF2-40B4-BE49-F238E27FC236}">
                    <a16:creationId xmlns:a16="http://schemas.microsoft.com/office/drawing/2014/main" id="{0AC6A1A5-8A35-4A45-9CCA-932C20945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0 h 17"/>
                  <a:gd name="T4" fmla="*/ 17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49" name="Freeform 53">
                <a:extLst>
                  <a:ext uri="{FF2B5EF4-FFF2-40B4-BE49-F238E27FC236}">
                    <a16:creationId xmlns:a16="http://schemas.microsoft.com/office/drawing/2014/main" id="{C51D7AB8-DB31-42C3-9591-F1C0AEDF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5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0" name="Freeform 54">
                <a:extLst>
                  <a:ext uri="{FF2B5EF4-FFF2-40B4-BE49-F238E27FC236}">
                    <a16:creationId xmlns:a16="http://schemas.microsoft.com/office/drawing/2014/main" id="{E9A92F9E-9F92-45ED-8A38-F7184DF85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1" name="Freeform 55">
                <a:extLst>
                  <a:ext uri="{FF2B5EF4-FFF2-40B4-BE49-F238E27FC236}">
                    <a16:creationId xmlns:a16="http://schemas.microsoft.com/office/drawing/2014/main" id="{EC81F5CA-8C55-4F61-AF79-5E9752EC9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6"/>
                <a:ext cx="18" cy="16"/>
              </a:xfrm>
              <a:custGeom>
                <a:avLst/>
                <a:gdLst>
                  <a:gd name="T0" fmla="*/ 0 w 17"/>
                  <a:gd name="T1" fmla="*/ 15 h 17"/>
                  <a:gd name="T2" fmla="*/ 17 w 17"/>
                  <a:gd name="T3" fmla="*/ 0 h 17"/>
                  <a:gd name="T4" fmla="*/ 0 w 17"/>
                  <a:gd name="T5" fmla="*/ 15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2" name="Freeform 56">
                <a:extLst>
                  <a:ext uri="{FF2B5EF4-FFF2-40B4-BE49-F238E27FC236}">
                    <a16:creationId xmlns:a16="http://schemas.microsoft.com/office/drawing/2014/main" id="{4B21A55E-BA94-4EFC-9229-2B4B632FB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6 h 17"/>
                  <a:gd name="T4" fmla="*/ 17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3" name="Freeform 57">
                <a:extLst>
                  <a:ext uri="{FF2B5EF4-FFF2-40B4-BE49-F238E27FC236}">
                    <a16:creationId xmlns:a16="http://schemas.microsoft.com/office/drawing/2014/main" id="{7EB7BE82-3C69-491D-840A-5F218AD9D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501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4" name="Freeform 58">
                <a:extLst>
                  <a:ext uri="{FF2B5EF4-FFF2-40B4-BE49-F238E27FC236}">
                    <a16:creationId xmlns:a16="http://schemas.microsoft.com/office/drawing/2014/main" id="{3BCAAE0A-F7A6-4934-8FE7-2FC35EFD8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6"/>
              </a:xfrm>
              <a:custGeom>
                <a:avLst/>
                <a:gdLst>
                  <a:gd name="T0" fmla="*/ 18 w 19"/>
                  <a:gd name="T1" fmla="*/ 11 h 17"/>
                  <a:gd name="T2" fmla="*/ 17 w 19"/>
                  <a:gd name="T3" fmla="*/ 15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5 h 17"/>
                  <a:gd name="T10" fmla="*/ 0 w 19"/>
                  <a:gd name="T11" fmla="*/ 1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5" name="Freeform 59">
                <a:extLst>
                  <a:ext uri="{FF2B5EF4-FFF2-40B4-BE49-F238E27FC236}">
                    <a16:creationId xmlns:a16="http://schemas.microsoft.com/office/drawing/2014/main" id="{5730ECC9-0A0B-4156-A7AC-7C03BCFF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6" name="Freeform 60">
                <a:extLst>
                  <a:ext uri="{FF2B5EF4-FFF2-40B4-BE49-F238E27FC236}">
                    <a16:creationId xmlns:a16="http://schemas.microsoft.com/office/drawing/2014/main" id="{3BB030E8-FBB9-4440-83A7-7FC2E9F25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7" name="Freeform 61">
                <a:extLst>
                  <a:ext uri="{FF2B5EF4-FFF2-40B4-BE49-F238E27FC236}">
                    <a16:creationId xmlns:a16="http://schemas.microsoft.com/office/drawing/2014/main" id="{D9F7C774-86D4-4A8E-AF77-C12C05EB5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9"/>
                <a:ext cx="44" cy="16"/>
              </a:xfrm>
              <a:custGeom>
                <a:avLst/>
                <a:gdLst>
                  <a:gd name="T0" fmla="*/ 14 w 44"/>
                  <a:gd name="T1" fmla="*/ 15 h 17"/>
                  <a:gd name="T2" fmla="*/ 0 w 44"/>
                  <a:gd name="T3" fmla="*/ 15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5 h 17"/>
                  <a:gd name="T18" fmla="*/ 28 w 44"/>
                  <a:gd name="T19" fmla="*/ 15 h 17"/>
                  <a:gd name="T20" fmla="*/ 14 w 44"/>
                  <a:gd name="T21" fmla="*/ 15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8" name="Freeform 62">
                <a:extLst>
                  <a:ext uri="{FF2B5EF4-FFF2-40B4-BE49-F238E27FC236}">
                    <a16:creationId xmlns:a16="http://schemas.microsoft.com/office/drawing/2014/main" id="{4C99C3D6-71CB-4F1F-8FE0-2DA5AA13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9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5 h 17"/>
                  <a:gd name="T6" fmla="*/ 0 w 17"/>
                  <a:gd name="T7" fmla="*/ 15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59" name="Freeform 63">
                <a:extLst>
                  <a:ext uri="{FF2B5EF4-FFF2-40B4-BE49-F238E27FC236}">
                    <a16:creationId xmlns:a16="http://schemas.microsoft.com/office/drawing/2014/main" id="{EBE072B6-2627-41D1-BB52-E91C12A5A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19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1 w 20"/>
                  <a:gd name="T33" fmla="*/ 0 h 17"/>
                  <a:gd name="T34" fmla="*/ 12 w 20"/>
                  <a:gd name="T35" fmla="*/ 0 h 17"/>
                  <a:gd name="T36" fmla="*/ 14 w 20"/>
                  <a:gd name="T37" fmla="*/ 0 h 17"/>
                  <a:gd name="T38" fmla="*/ 15 w 20"/>
                  <a:gd name="T39" fmla="*/ 1 h 17"/>
                  <a:gd name="T40" fmla="*/ 16 w 20"/>
                  <a:gd name="T41" fmla="*/ 3 h 17"/>
                  <a:gd name="T42" fmla="*/ 16 w 20"/>
                  <a:gd name="T43" fmla="*/ 3 h 17"/>
                  <a:gd name="T44" fmla="*/ 17 w 20"/>
                  <a:gd name="T45" fmla="*/ 5 h 17"/>
                  <a:gd name="T46" fmla="*/ 17 w 20"/>
                  <a:gd name="T47" fmla="*/ 7 h 17"/>
                  <a:gd name="T48" fmla="*/ 17 w 20"/>
                  <a:gd name="T49" fmla="*/ 8 h 17"/>
                  <a:gd name="T50" fmla="*/ 17 w 20"/>
                  <a:gd name="T51" fmla="*/ 10 h 17"/>
                  <a:gd name="T52" fmla="*/ 16 w 20"/>
                  <a:gd name="T53" fmla="*/ 12 h 17"/>
                  <a:gd name="T54" fmla="*/ 15 w 20"/>
                  <a:gd name="T55" fmla="*/ 13 h 17"/>
                  <a:gd name="T56" fmla="*/ 14 w 20"/>
                  <a:gd name="T57" fmla="*/ 15 h 17"/>
                  <a:gd name="T58" fmla="*/ 12 w 20"/>
                  <a:gd name="T59" fmla="*/ 15 h 17"/>
                  <a:gd name="T60" fmla="*/ 12 w 20"/>
                  <a:gd name="T61" fmla="*/ 16 h 17"/>
                  <a:gd name="T62" fmla="*/ 11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0" name="Freeform 64">
                <a:extLst>
                  <a:ext uri="{FF2B5EF4-FFF2-40B4-BE49-F238E27FC236}">
                    <a16:creationId xmlns:a16="http://schemas.microsoft.com/office/drawing/2014/main" id="{AEF71FFC-4D41-477D-893F-762B033E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9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3 h 38"/>
                  <a:gd name="T4" fmla="*/ 16 w 17"/>
                  <a:gd name="T5" fmla="*/ 23 h 38"/>
                  <a:gd name="T6" fmla="*/ 16 w 17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1" name="Freeform 65">
                <a:extLst>
                  <a:ext uri="{FF2B5EF4-FFF2-40B4-BE49-F238E27FC236}">
                    <a16:creationId xmlns:a16="http://schemas.microsoft.com/office/drawing/2014/main" id="{3A95A7FD-3C1E-48E0-9880-E089A835E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8" cy="72"/>
              </a:xfrm>
              <a:custGeom>
                <a:avLst/>
                <a:gdLst>
                  <a:gd name="T0" fmla="*/ 0 w 17"/>
                  <a:gd name="T1" fmla="*/ 0 h 72"/>
                  <a:gd name="T2" fmla="*/ 17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2" name="Freeform 66">
                <a:extLst>
                  <a:ext uri="{FF2B5EF4-FFF2-40B4-BE49-F238E27FC236}">
                    <a16:creationId xmlns:a16="http://schemas.microsoft.com/office/drawing/2014/main" id="{3D3C78E3-DE45-49BA-ACDA-835581137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2"/>
              </a:xfrm>
              <a:custGeom>
                <a:avLst/>
                <a:gdLst>
                  <a:gd name="T0" fmla="*/ 0 w 250"/>
                  <a:gd name="T1" fmla="*/ 41 h 41"/>
                  <a:gd name="T2" fmla="*/ 249 w 250"/>
                  <a:gd name="T3" fmla="*/ 41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3" name="Freeform 67">
                <a:extLst>
                  <a:ext uri="{FF2B5EF4-FFF2-40B4-BE49-F238E27FC236}">
                    <a16:creationId xmlns:a16="http://schemas.microsoft.com/office/drawing/2014/main" id="{2E6ACB9E-C5E7-4456-956E-9385BE3F0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4" name="Freeform 68">
                <a:extLst>
                  <a:ext uri="{FF2B5EF4-FFF2-40B4-BE49-F238E27FC236}">
                    <a16:creationId xmlns:a16="http://schemas.microsoft.com/office/drawing/2014/main" id="{D7CB75A3-81FD-4585-A097-6BA6F174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7"/>
                <a:ext cx="223" cy="29"/>
              </a:xfrm>
              <a:custGeom>
                <a:avLst/>
                <a:gdLst>
                  <a:gd name="T0" fmla="*/ 0 w 223"/>
                  <a:gd name="T1" fmla="*/ 28 h 28"/>
                  <a:gd name="T2" fmla="*/ 222 w 223"/>
                  <a:gd name="T3" fmla="*/ 28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0" name="Group 69">
              <a:extLst>
                <a:ext uri="{FF2B5EF4-FFF2-40B4-BE49-F238E27FC236}">
                  <a16:creationId xmlns:a16="http://schemas.microsoft.com/office/drawing/2014/main" id="{8403BA6C-D90C-4FCA-A618-14A61B674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1080"/>
              <a:ext cx="384" cy="288"/>
              <a:chOff x="3840" y="1279"/>
              <a:chExt cx="266" cy="310"/>
            </a:xfrm>
          </p:grpSpPr>
          <p:sp>
            <p:nvSpPr>
              <p:cNvPr id="925766" name="Freeform 70">
                <a:extLst>
                  <a:ext uri="{FF2B5EF4-FFF2-40B4-BE49-F238E27FC236}">
                    <a16:creationId xmlns:a16="http://schemas.microsoft.com/office/drawing/2014/main" id="{3091A0B5-523F-46AC-8FB8-4B07154B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7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7" name="Freeform 71">
                <a:extLst>
                  <a:ext uri="{FF2B5EF4-FFF2-40B4-BE49-F238E27FC236}">
                    <a16:creationId xmlns:a16="http://schemas.microsoft.com/office/drawing/2014/main" id="{D76D1819-59F5-4FFD-8F9F-A231DA3EE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3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2 h 34"/>
                  <a:gd name="T4" fmla="*/ 0 w 220"/>
                  <a:gd name="T5" fmla="*/ 32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8" name="Freeform 72">
                <a:extLst>
                  <a:ext uri="{FF2B5EF4-FFF2-40B4-BE49-F238E27FC236}">
                    <a16:creationId xmlns:a16="http://schemas.microsoft.com/office/drawing/2014/main" id="{B3EC26CA-53B4-4A2C-8BE8-092750388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8"/>
                <a:ext cx="103" cy="24"/>
              </a:xfrm>
              <a:custGeom>
                <a:avLst/>
                <a:gdLst>
                  <a:gd name="T0" fmla="*/ 101 w 104"/>
                  <a:gd name="T1" fmla="*/ 10 h 24"/>
                  <a:gd name="T2" fmla="*/ 100 w 104"/>
                  <a:gd name="T3" fmla="*/ 8 h 24"/>
                  <a:gd name="T4" fmla="*/ 96 w 104"/>
                  <a:gd name="T5" fmla="*/ 6 h 24"/>
                  <a:gd name="T6" fmla="*/ 92 w 104"/>
                  <a:gd name="T7" fmla="*/ 4 h 24"/>
                  <a:gd name="T8" fmla="*/ 86 w 104"/>
                  <a:gd name="T9" fmla="*/ 3 h 24"/>
                  <a:gd name="T10" fmla="*/ 79 w 104"/>
                  <a:gd name="T11" fmla="*/ 2 h 24"/>
                  <a:gd name="T12" fmla="*/ 71 w 104"/>
                  <a:gd name="T13" fmla="*/ 1 h 24"/>
                  <a:gd name="T14" fmla="*/ 63 w 104"/>
                  <a:gd name="T15" fmla="*/ 0 h 24"/>
                  <a:gd name="T16" fmla="*/ 54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4 w 104"/>
                  <a:gd name="T55" fmla="*/ 23 h 24"/>
                  <a:gd name="T56" fmla="*/ 63 w 104"/>
                  <a:gd name="T57" fmla="*/ 22 h 24"/>
                  <a:gd name="T58" fmla="*/ 71 w 104"/>
                  <a:gd name="T59" fmla="*/ 21 h 24"/>
                  <a:gd name="T60" fmla="*/ 79 w 104"/>
                  <a:gd name="T61" fmla="*/ 20 h 24"/>
                  <a:gd name="T62" fmla="*/ 86 w 104"/>
                  <a:gd name="T63" fmla="*/ 19 h 24"/>
                  <a:gd name="T64" fmla="*/ 92 w 104"/>
                  <a:gd name="T65" fmla="*/ 17 h 24"/>
                  <a:gd name="T66" fmla="*/ 96 w 104"/>
                  <a:gd name="T67" fmla="*/ 16 h 24"/>
                  <a:gd name="T68" fmla="*/ 100 w 104"/>
                  <a:gd name="T69" fmla="*/ 14 h 24"/>
                  <a:gd name="T70" fmla="*/ 101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69" name="Freeform 73">
                <a:extLst>
                  <a:ext uri="{FF2B5EF4-FFF2-40B4-BE49-F238E27FC236}">
                    <a16:creationId xmlns:a16="http://schemas.microsoft.com/office/drawing/2014/main" id="{8392C64E-A3D0-4A25-BE01-C85A2CE03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3" cy="17"/>
              </a:xfrm>
              <a:custGeom>
                <a:avLst/>
                <a:gdLst>
                  <a:gd name="T0" fmla="*/ 101 w 104"/>
                  <a:gd name="T1" fmla="*/ 6 h 17"/>
                  <a:gd name="T2" fmla="*/ 100 w 104"/>
                  <a:gd name="T3" fmla="*/ 8 h 17"/>
                  <a:gd name="T4" fmla="*/ 96 w 104"/>
                  <a:gd name="T5" fmla="*/ 10 h 17"/>
                  <a:gd name="T6" fmla="*/ 92 w 104"/>
                  <a:gd name="T7" fmla="*/ 11 h 17"/>
                  <a:gd name="T8" fmla="*/ 86 w 104"/>
                  <a:gd name="T9" fmla="*/ 12 h 17"/>
                  <a:gd name="T10" fmla="*/ 79 w 104"/>
                  <a:gd name="T11" fmla="*/ 14 h 17"/>
                  <a:gd name="T12" fmla="*/ 71 w 104"/>
                  <a:gd name="T13" fmla="*/ 14 h 17"/>
                  <a:gd name="T14" fmla="*/ 63 w 104"/>
                  <a:gd name="T15" fmla="*/ 15 h 17"/>
                  <a:gd name="T16" fmla="*/ 54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59 w 104"/>
                  <a:gd name="T57" fmla="*/ 10 h 17"/>
                  <a:gd name="T58" fmla="*/ 68 w 104"/>
                  <a:gd name="T59" fmla="*/ 10 h 17"/>
                  <a:gd name="T60" fmla="*/ 75 w 104"/>
                  <a:gd name="T61" fmla="*/ 9 h 17"/>
                  <a:gd name="T62" fmla="*/ 83 w 104"/>
                  <a:gd name="T63" fmla="*/ 8 h 17"/>
                  <a:gd name="T64" fmla="*/ 89 w 104"/>
                  <a:gd name="T65" fmla="*/ 6 h 17"/>
                  <a:gd name="T66" fmla="*/ 94 w 104"/>
                  <a:gd name="T67" fmla="*/ 5 h 17"/>
                  <a:gd name="T68" fmla="*/ 98 w 104"/>
                  <a:gd name="T69" fmla="*/ 4 h 17"/>
                  <a:gd name="T70" fmla="*/ 101 w 104"/>
                  <a:gd name="T71" fmla="*/ 2 h 17"/>
                  <a:gd name="T72" fmla="*/ 102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0" name="Freeform 74">
                <a:extLst>
                  <a:ext uri="{FF2B5EF4-FFF2-40B4-BE49-F238E27FC236}">
                    <a16:creationId xmlns:a16="http://schemas.microsoft.com/office/drawing/2014/main" id="{33751FBF-249A-4644-9A45-C054A515B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9"/>
              </a:xfrm>
              <a:custGeom>
                <a:avLst/>
                <a:gdLst>
                  <a:gd name="T0" fmla="*/ 0 w 220"/>
                  <a:gd name="T1" fmla="*/ 78 h 77"/>
                  <a:gd name="T2" fmla="*/ 219 w 220"/>
                  <a:gd name="T3" fmla="*/ 78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8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1" name="Freeform 75">
                <a:extLst>
                  <a:ext uri="{FF2B5EF4-FFF2-40B4-BE49-F238E27FC236}">
                    <a16:creationId xmlns:a16="http://schemas.microsoft.com/office/drawing/2014/main" id="{6B625050-C59C-4DC1-9D6D-6A4540766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8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2" name="Freeform 76">
                <a:extLst>
                  <a:ext uri="{FF2B5EF4-FFF2-40B4-BE49-F238E27FC236}">
                    <a16:creationId xmlns:a16="http://schemas.microsoft.com/office/drawing/2014/main" id="{53E8572C-8BEC-4C27-A7BC-2C214860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" y="1450"/>
                <a:ext cx="93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2 w 94"/>
                  <a:gd name="T5" fmla="*/ 0 h 17"/>
                  <a:gd name="T6" fmla="*/ 92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3" name="Freeform 77">
                <a:extLst>
                  <a:ext uri="{FF2B5EF4-FFF2-40B4-BE49-F238E27FC236}">
                    <a16:creationId xmlns:a16="http://schemas.microsoft.com/office/drawing/2014/main" id="{07B32677-A480-42CE-A466-553DD69A6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4" name="Freeform 78">
                <a:extLst>
                  <a:ext uri="{FF2B5EF4-FFF2-40B4-BE49-F238E27FC236}">
                    <a16:creationId xmlns:a16="http://schemas.microsoft.com/office/drawing/2014/main" id="{405A9FE4-6BE8-4823-B7E0-64D321146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4 w 17"/>
                  <a:gd name="T7" fmla="*/ 15 h 17"/>
                  <a:gd name="T8" fmla="*/ 8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5" name="Freeform 79">
                <a:extLst>
                  <a:ext uri="{FF2B5EF4-FFF2-40B4-BE49-F238E27FC236}">
                    <a16:creationId xmlns:a16="http://schemas.microsoft.com/office/drawing/2014/main" id="{CF9AC2F5-BC64-4775-9766-7914735B6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6" name="Freeform 80">
                <a:extLst>
                  <a:ext uri="{FF2B5EF4-FFF2-40B4-BE49-F238E27FC236}">
                    <a16:creationId xmlns:a16="http://schemas.microsoft.com/office/drawing/2014/main" id="{5EE8BF57-A85A-4272-9D6B-A3485C0C3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7" name="Freeform 81">
                <a:extLst>
                  <a:ext uri="{FF2B5EF4-FFF2-40B4-BE49-F238E27FC236}">
                    <a16:creationId xmlns:a16="http://schemas.microsoft.com/office/drawing/2014/main" id="{9747EC06-209F-45F9-A76F-12B9DE5E7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0 w 17"/>
                  <a:gd name="T9" fmla="*/ 15 h 17"/>
                  <a:gd name="T10" fmla="*/ 10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8" name="Freeform 82">
                <a:extLst>
                  <a:ext uri="{FF2B5EF4-FFF2-40B4-BE49-F238E27FC236}">
                    <a16:creationId xmlns:a16="http://schemas.microsoft.com/office/drawing/2014/main" id="{511A177B-D485-4A6D-A0F5-63AE319E0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79" name="Freeform 83">
                <a:extLst>
                  <a:ext uri="{FF2B5EF4-FFF2-40B4-BE49-F238E27FC236}">
                    <a16:creationId xmlns:a16="http://schemas.microsoft.com/office/drawing/2014/main" id="{02702CE2-39EA-461F-8774-3BDC359A7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1 w 17"/>
                  <a:gd name="T9" fmla="*/ 13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0" name="Freeform 84">
                <a:extLst>
                  <a:ext uri="{FF2B5EF4-FFF2-40B4-BE49-F238E27FC236}">
                    <a16:creationId xmlns:a16="http://schemas.microsoft.com/office/drawing/2014/main" id="{C1D30380-C76B-4906-857C-470AB0E6B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3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1" name="Freeform 85">
                <a:extLst>
                  <a:ext uri="{FF2B5EF4-FFF2-40B4-BE49-F238E27FC236}">
                    <a16:creationId xmlns:a16="http://schemas.microsoft.com/office/drawing/2014/main" id="{6C4FE340-CA35-4339-A7C4-914174DB1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2" name="Freeform 86">
                <a:extLst>
                  <a:ext uri="{FF2B5EF4-FFF2-40B4-BE49-F238E27FC236}">
                    <a16:creationId xmlns:a16="http://schemas.microsoft.com/office/drawing/2014/main" id="{D8B02B94-5522-4412-8637-856CD3257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3" name="Freeform 87">
                <a:extLst>
                  <a:ext uri="{FF2B5EF4-FFF2-40B4-BE49-F238E27FC236}">
                    <a16:creationId xmlns:a16="http://schemas.microsoft.com/office/drawing/2014/main" id="{A10CECFE-C686-410B-BE20-C6463ACDC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0 w 17"/>
                  <a:gd name="T5" fmla="*/ 15 h 17"/>
                  <a:gd name="T6" fmla="*/ 8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4" name="Freeform 88">
                <a:extLst>
                  <a:ext uri="{FF2B5EF4-FFF2-40B4-BE49-F238E27FC236}">
                    <a16:creationId xmlns:a16="http://schemas.microsoft.com/office/drawing/2014/main" id="{B70E1B49-AF27-4136-8C55-1E118E870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5 h 17"/>
                  <a:gd name="T6" fmla="*/ 8 w 17"/>
                  <a:gd name="T7" fmla="*/ 15 h 17"/>
                  <a:gd name="T8" fmla="*/ 13 w 17"/>
                  <a:gd name="T9" fmla="*/ 15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5" name="Freeform 89">
                <a:extLst>
                  <a:ext uri="{FF2B5EF4-FFF2-40B4-BE49-F238E27FC236}">
                    <a16:creationId xmlns:a16="http://schemas.microsoft.com/office/drawing/2014/main" id="{DA24DBEC-4EDC-4009-B8E4-B47307ED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6" name="Freeform 90">
                <a:extLst>
                  <a:ext uri="{FF2B5EF4-FFF2-40B4-BE49-F238E27FC236}">
                    <a16:creationId xmlns:a16="http://schemas.microsoft.com/office/drawing/2014/main" id="{AC437378-A65E-45D3-85B8-608D3F698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7" name="Freeform 91">
                <a:extLst>
                  <a:ext uri="{FF2B5EF4-FFF2-40B4-BE49-F238E27FC236}">
                    <a16:creationId xmlns:a16="http://schemas.microsoft.com/office/drawing/2014/main" id="{B4AE2825-AE2E-40DF-8061-CF24EE342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8" name="Freeform 92">
                <a:extLst>
                  <a:ext uri="{FF2B5EF4-FFF2-40B4-BE49-F238E27FC236}">
                    <a16:creationId xmlns:a16="http://schemas.microsoft.com/office/drawing/2014/main" id="{14E25297-0CEF-49D8-8B9F-C3516D34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89" name="Freeform 93">
                <a:extLst>
                  <a:ext uri="{FF2B5EF4-FFF2-40B4-BE49-F238E27FC236}">
                    <a16:creationId xmlns:a16="http://schemas.microsoft.com/office/drawing/2014/main" id="{BF3AB4A3-5F61-4F14-843A-E110FA543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1 w 17"/>
                  <a:gd name="T9" fmla="*/ 15 h 17"/>
                  <a:gd name="T10" fmla="*/ 11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0" name="Freeform 94">
                <a:extLst>
                  <a:ext uri="{FF2B5EF4-FFF2-40B4-BE49-F238E27FC236}">
                    <a16:creationId xmlns:a16="http://schemas.microsoft.com/office/drawing/2014/main" id="{001A06B2-7BAB-4F7A-A15C-E887F08DE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1" name="Freeform 95">
                <a:extLst>
                  <a:ext uri="{FF2B5EF4-FFF2-40B4-BE49-F238E27FC236}">
                    <a16:creationId xmlns:a16="http://schemas.microsoft.com/office/drawing/2014/main" id="{DD1B98F4-7E09-44E5-81EC-07C3A6CF8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2" name="Freeform 96">
                <a:extLst>
                  <a:ext uri="{FF2B5EF4-FFF2-40B4-BE49-F238E27FC236}">
                    <a16:creationId xmlns:a16="http://schemas.microsoft.com/office/drawing/2014/main" id="{20F1E7C1-C322-437D-B7D9-DAE145D29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2 w 17"/>
                  <a:gd name="T9" fmla="*/ 15 h 17"/>
                  <a:gd name="T10" fmla="*/ 12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3" name="Freeform 97">
                <a:extLst>
                  <a:ext uri="{FF2B5EF4-FFF2-40B4-BE49-F238E27FC236}">
                    <a16:creationId xmlns:a16="http://schemas.microsoft.com/office/drawing/2014/main" id="{EA34D2C2-A6E5-4C5B-8356-13F04D9F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4" name="Freeform 98">
                <a:extLst>
                  <a:ext uri="{FF2B5EF4-FFF2-40B4-BE49-F238E27FC236}">
                    <a16:creationId xmlns:a16="http://schemas.microsoft.com/office/drawing/2014/main" id="{E4D7FC32-BF0D-4772-BF10-9655D4B90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0"/>
                <a:ext cx="187" cy="172"/>
              </a:xfrm>
              <a:custGeom>
                <a:avLst/>
                <a:gdLst>
                  <a:gd name="T0" fmla="*/ 186 w 186"/>
                  <a:gd name="T1" fmla="*/ 165 h 172"/>
                  <a:gd name="T2" fmla="*/ 186 w 186"/>
                  <a:gd name="T3" fmla="*/ 166 h 172"/>
                  <a:gd name="T4" fmla="*/ 186 w 186"/>
                  <a:gd name="T5" fmla="*/ 167 h 172"/>
                  <a:gd name="T6" fmla="*/ 185 w 186"/>
                  <a:gd name="T7" fmla="*/ 167 h 172"/>
                  <a:gd name="T8" fmla="*/ 185 w 186"/>
                  <a:gd name="T9" fmla="*/ 168 h 172"/>
                  <a:gd name="T10" fmla="*/ 184 w 186"/>
                  <a:gd name="T11" fmla="*/ 169 h 172"/>
                  <a:gd name="T12" fmla="*/ 184 w 186"/>
                  <a:gd name="T13" fmla="*/ 169 h 172"/>
                  <a:gd name="T14" fmla="*/ 183 w 186"/>
                  <a:gd name="T15" fmla="*/ 170 h 172"/>
                  <a:gd name="T16" fmla="*/ 183 w 186"/>
                  <a:gd name="T17" fmla="*/ 170 h 172"/>
                  <a:gd name="T18" fmla="*/ 182 w 186"/>
                  <a:gd name="T19" fmla="*/ 170 h 172"/>
                  <a:gd name="T20" fmla="*/ 182 w 186"/>
                  <a:gd name="T21" fmla="*/ 171 h 172"/>
                  <a:gd name="T22" fmla="*/ 181 w 186"/>
                  <a:gd name="T23" fmla="*/ 171 h 172"/>
                  <a:gd name="T24" fmla="*/ 180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80 w 186"/>
                  <a:gd name="T83" fmla="*/ 0 h 172"/>
                  <a:gd name="T84" fmla="*/ 181 w 186"/>
                  <a:gd name="T85" fmla="*/ 0 h 172"/>
                  <a:gd name="T86" fmla="*/ 182 w 186"/>
                  <a:gd name="T87" fmla="*/ 0 h 172"/>
                  <a:gd name="T88" fmla="*/ 182 w 186"/>
                  <a:gd name="T89" fmla="*/ 0 h 172"/>
                  <a:gd name="T90" fmla="*/ 183 w 186"/>
                  <a:gd name="T91" fmla="*/ 0 h 172"/>
                  <a:gd name="T92" fmla="*/ 183 w 186"/>
                  <a:gd name="T93" fmla="*/ 1 h 172"/>
                  <a:gd name="T94" fmla="*/ 184 w 186"/>
                  <a:gd name="T95" fmla="*/ 1 h 172"/>
                  <a:gd name="T96" fmla="*/ 184 w 186"/>
                  <a:gd name="T97" fmla="*/ 1 h 172"/>
                  <a:gd name="T98" fmla="*/ 184 w 186"/>
                  <a:gd name="T99" fmla="*/ 2 h 172"/>
                  <a:gd name="T100" fmla="*/ 185 w 186"/>
                  <a:gd name="T101" fmla="*/ 2 h 172"/>
                  <a:gd name="T102" fmla="*/ 185 w 186"/>
                  <a:gd name="T103" fmla="*/ 3 h 172"/>
                  <a:gd name="T104" fmla="*/ 186 w 186"/>
                  <a:gd name="T105" fmla="*/ 3 h 172"/>
                  <a:gd name="T106" fmla="*/ 186 w 186"/>
                  <a:gd name="T107" fmla="*/ 4 h 172"/>
                  <a:gd name="T108" fmla="*/ 186 w 186"/>
                  <a:gd name="T109" fmla="*/ 5 h 172"/>
                  <a:gd name="T110" fmla="*/ 186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5" name="Freeform 99">
                <a:extLst>
                  <a:ext uri="{FF2B5EF4-FFF2-40B4-BE49-F238E27FC236}">
                    <a16:creationId xmlns:a16="http://schemas.microsoft.com/office/drawing/2014/main" id="{C70BBA08-FE9C-431A-9414-EE2878588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0"/>
                <a:ext cx="181" cy="172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7 h 171"/>
                  <a:gd name="T50" fmla="*/ 0 w 181"/>
                  <a:gd name="T51" fmla="*/ 167 h 171"/>
                  <a:gd name="T52" fmla="*/ 0 w 181"/>
                  <a:gd name="T53" fmla="*/ 168 h 171"/>
                  <a:gd name="T54" fmla="*/ 0 w 181"/>
                  <a:gd name="T55" fmla="*/ 169 h 171"/>
                  <a:gd name="T56" fmla="*/ 0 w 181"/>
                  <a:gd name="T57" fmla="*/ 169 h 171"/>
                  <a:gd name="T58" fmla="*/ 1 w 181"/>
                  <a:gd name="T59" fmla="*/ 169 h 171"/>
                  <a:gd name="T60" fmla="*/ 1 w 181"/>
                  <a:gd name="T61" fmla="*/ 170 h 171"/>
                  <a:gd name="T62" fmla="*/ 2 w 181"/>
                  <a:gd name="T63" fmla="*/ 170 h 171"/>
                  <a:gd name="T64" fmla="*/ 2 w 181"/>
                  <a:gd name="T65" fmla="*/ 170 h 171"/>
                  <a:gd name="T66" fmla="*/ 3 w 181"/>
                  <a:gd name="T67" fmla="*/ 171 h 171"/>
                  <a:gd name="T68" fmla="*/ 3 w 181"/>
                  <a:gd name="T69" fmla="*/ 171 h 171"/>
                  <a:gd name="T70" fmla="*/ 176 w 181"/>
                  <a:gd name="T71" fmla="*/ 171 h 171"/>
                  <a:gd name="T72" fmla="*/ 176 w 181"/>
                  <a:gd name="T73" fmla="*/ 170 h 171"/>
                  <a:gd name="T74" fmla="*/ 177 w 181"/>
                  <a:gd name="T75" fmla="*/ 170 h 171"/>
                  <a:gd name="T76" fmla="*/ 177 w 181"/>
                  <a:gd name="T77" fmla="*/ 170 h 171"/>
                  <a:gd name="T78" fmla="*/ 178 w 181"/>
                  <a:gd name="T79" fmla="*/ 170 h 171"/>
                  <a:gd name="T80" fmla="*/ 178 w 181"/>
                  <a:gd name="T81" fmla="*/ 169 h 171"/>
                  <a:gd name="T82" fmla="*/ 178 w 181"/>
                  <a:gd name="T83" fmla="*/ 169 h 171"/>
                  <a:gd name="T84" fmla="*/ 179 w 181"/>
                  <a:gd name="T85" fmla="*/ 169 h 171"/>
                  <a:gd name="T86" fmla="*/ 179 w 181"/>
                  <a:gd name="T87" fmla="*/ 168 h 171"/>
                  <a:gd name="T88" fmla="*/ 180 w 181"/>
                  <a:gd name="T89" fmla="*/ 167 h 171"/>
                  <a:gd name="T90" fmla="*/ 180 w 181"/>
                  <a:gd name="T91" fmla="*/ 167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6" name="Freeform 100">
                <a:extLst>
                  <a:ext uri="{FF2B5EF4-FFF2-40B4-BE49-F238E27FC236}">
                    <a16:creationId xmlns:a16="http://schemas.microsoft.com/office/drawing/2014/main" id="{46D3CF4A-90C8-48F8-9CA7-B9C30B96D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7" name="Freeform 101">
                <a:extLst>
                  <a:ext uri="{FF2B5EF4-FFF2-40B4-BE49-F238E27FC236}">
                    <a16:creationId xmlns:a16="http://schemas.microsoft.com/office/drawing/2014/main" id="{49FE0F61-E468-4775-97AB-68F3D604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3"/>
                <a:ext cx="142" cy="125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8 h 124"/>
                  <a:gd name="T44" fmla="*/ 141 w 142"/>
                  <a:gd name="T45" fmla="*/ 120 h 124"/>
                  <a:gd name="T46" fmla="*/ 140 w 142"/>
                  <a:gd name="T47" fmla="*/ 120 h 124"/>
                  <a:gd name="T48" fmla="*/ 140 w 142"/>
                  <a:gd name="T49" fmla="*/ 121 h 124"/>
                  <a:gd name="T50" fmla="*/ 139 w 142"/>
                  <a:gd name="T51" fmla="*/ 122 h 124"/>
                  <a:gd name="T52" fmla="*/ 139 w 142"/>
                  <a:gd name="T53" fmla="*/ 122 h 124"/>
                  <a:gd name="T54" fmla="*/ 138 w 142"/>
                  <a:gd name="T55" fmla="*/ 123 h 124"/>
                  <a:gd name="T56" fmla="*/ 138 w 142"/>
                  <a:gd name="T57" fmla="*/ 123 h 124"/>
                  <a:gd name="T58" fmla="*/ 137 w 142"/>
                  <a:gd name="T59" fmla="*/ 123 h 124"/>
                  <a:gd name="T60" fmla="*/ 137 w 142"/>
                  <a:gd name="T61" fmla="*/ 124 h 124"/>
                  <a:gd name="T62" fmla="*/ 136 w 142"/>
                  <a:gd name="T63" fmla="*/ 124 h 124"/>
                  <a:gd name="T64" fmla="*/ 135 w 142"/>
                  <a:gd name="T65" fmla="*/ 124 h 124"/>
                  <a:gd name="T66" fmla="*/ 4 w 142"/>
                  <a:gd name="T67" fmla="*/ 124 h 124"/>
                  <a:gd name="T68" fmla="*/ 3 w 142"/>
                  <a:gd name="T69" fmla="*/ 124 h 124"/>
                  <a:gd name="T70" fmla="*/ 3 w 142"/>
                  <a:gd name="T71" fmla="*/ 124 h 124"/>
                  <a:gd name="T72" fmla="*/ 2 w 142"/>
                  <a:gd name="T73" fmla="*/ 123 h 124"/>
                  <a:gd name="T74" fmla="*/ 2 w 142"/>
                  <a:gd name="T75" fmla="*/ 123 h 124"/>
                  <a:gd name="T76" fmla="*/ 1 w 142"/>
                  <a:gd name="T77" fmla="*/ 123 h 124"/>
                  <a:gd name="T78" fmla="*/ 1 w 142"/>
                  <a:gd name="T79" fmla="*/ 122 h 124"/>
                  <a:gd name="T80" fmla="*/ 0 w 142"/>
                  <a:gd name="T81" fmla="*/ 122 h 124"/>
                  <a:gd name="T82" fmla="*/ 0 w 142"/>
                  <a:gd name="T83" fmla="*/ 121 h 124"/>
                  <a:gd name="T84" fmla="*/ 0 w 142"/>
                  <a:gd name="T85" fmla="*/ 120 h 124"/>
                  <a:gd name="T86" fmla="*/ 0 w 142"/>
                  <a:gd name="T87" fmla="*/ 120 h 124"/>
                  <a:gd name="T88" fmla="*/ 0 w 142"/>
                  <a:gd name="T89" fmla="*/ 118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8" name="Freeform 102">
                <a:extLst>
                  <a:ext uri="{FF2B5EF4-FFF2-40B4-BE49-F238E27FC236}">
                    <a16:creationId xmlns:a16="http://schemas.microsoft.com/office/drawing/2014/main" id="{62002A7B-CBEF-42ED-BCA1-0498854EA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4 h 17"/>
                  <a:gd name="T2" fmla="*/ 150 w 153"/>
                  <a:gd name="T3" fmla="*/ 3 h 17"/>
                  <a:gd name="T4" fmla="*/ 150 w 153"/>
                  <a:gd name="T5" fmla="*/ 2 h 17"/>
                  <a:gd name="T6" fmla="*/ 149 w 153"/>
                  <a:gd name="T7" fmla="*/ 2 h 17"/>
                  <a:gd name="T8" fmla="*/ 149 w 153"/>
                  <a:gd name="T9" fmla="*/ 2 h 17"/>
                  <a:gd name="T10" fmla="*/ 149 w 153"/>
                  <a:gd name="T11" fmla="*/ 1 h 17"/>
                  <a:gd name="T12" fmla="*/ 148 w 153"/>
                  <a:gd name="T13" fmla="*/ 1 h 17"/>
                  <a:gd name="T14" fmla="*/ 148 w 153"/>
                  <a:gd name="T15" fmla="*/ 1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5 h 17"/>
                  <a:gd name="T42" fmla="*/ 7 w 153"/>
                  <a:gd name="T43" fmla="*/ 13 h 17"/>
                  <a:gd name="T44" fmla="*/ 7 w 153"/>
                  <a:gd name="T45" fmla="*/ 13 h 17"/>
                  <a:gd name="T46" fmla="*/ 8 w 153"/>
                  <a:gd name="T47" fmla="*/ 12 h 17"/>
                  <a:gd name="T48" fmla="*/ 8 w 153"/>
                  <a:gd name="T49" fmla="*/ 12 h 17"/>
                  <a:gd name="T50" fmla="*/ 8 w 153"/>
                  <a:gd name="T51" fmla="*/ 11 h 17"/>
                  <a:gd name="T52" fmla="*/ 9 w 153"/>
                  <a:gd name="T53" fmla="*/ 11 h 17"/>
                  <a:gd name="T54" fmla="*/ 10 w 153"/>
                  <a:gd name="T55" fmla="*/ 11 h 17"/>
                  <a:gd name="T56" fmla="*/ 139 w 153"/>
                  <a:gd name="T57" fmla="*/ 11 h 17"/>
                  <a:gd name="T58" fmla="*/ 140 w 153"/>
                  <a:gd name="T59" fmla="*/ 11 h 17"/>
                  <a:gd name="T60" fmla="*/ 141 w 153"/>
                  <a:gd name="T61" fmla="*/ 11 h 17"/>
                  <a:gd name="T62" fmla="*/ 141 w 153"/>
                  <a:gd name="T63" fmla="*/ 12 h 17"/>
                  <a:gd name="T64" fmla="*/ 142 w 153"/>
                  <a:gd name="T65" fmla="*/ 12 h 17"/>
                  <a:gd name="T66" fmla="*/ 142 w 153"/>
                  <a:gd name="T67" fmla="*/ 13 h 17"/>
                  <a:gd name="T68" fmla="*/ 142 w 153"/>
                  <a:gd name="T69" fmla="*/ 13 h 17"/>
                  <a:gd name="T70" fmla="*/ 143 w 153"/>
                  <a:gd name="T71" fmla="*/ 13 h 17"/>
                  <a:gd name="T72" fmla="*/ 151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99" name="Freeform 103">
                <a:extLst>
                  <a:ext uri="{FF2B5EF4-FFF2-40B4-BE49-F238E27FC236}">
                    <a16:creationId xmlns:a16="http://schemas.microsoft.com/office/drawing/2014/main" id="{2BB27813-E5FC-4FDC-B44E-D7B2BED68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8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7 w 17"/>
                  <a:gd name="T33" fmla="*/ 127 h 135"/>
                  <a:gd name="T34" fmla="*/ 16 w 17"/>
                  <a:gd name="T35" fmla="*/ 126 h 135"/>
                  <a:gd name="T36" fmla="*/ 16 w 17"/>
                  <a:gd name="T37" fmla="*/ 126 h 135"/>
                  <a:gd name="T38" fmla="*/ 15 w 17"/>
                  <a:gd name="T39" fmla="*/ 126 h 135"/>
                  <a:gd name="T40" fmla="*/ 15 w 17"/>
                  <a:gd name="T41" fmla="*/ 125 h 135"/>
                  <a:gd name="T42" fmla="*/ 14 w 17"/>
                  <a:gd name="T43" fmla="*/ 124 h 135"/>
                  <a:gd name="T44" fmla="*/ 14 w 17"/>
                  <a:gd name="T45" fmla="*/ 124 h 135"/>
                  <a:gd name="T46" fmla="*/ 14 w 17"/>
                  <a:gd name="T47" fmla="*/ 10 h 135"/>
                  <a:gd name="T48" fmla="*/ 14 w 17"/>
                  <a:gd name="T49" fmla="*/ 9 h 135"/>
                  <a:gd name="T50" fmla="*/ 14 w 17"/>
                  <a:gd name="T51" fmla="*/ 8 h 135"/>
                  <a:gd name="T52" fmla="*/ 15 w 17"/>
                  <a:gd name="T53" fmla="*/ 8 h 135"/>
                  <a:gd name="T54" fmla="*/ 16 w 17"/>
                  <a:gd name="T55" fmla="*/ 7 h 135"/>
                  <a:gd name="T56" fmla="*/ 16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0" name="Freeform 104">
                <a:extLst>
                  <a:ext uri="{FF2B5EF4-FFF2-40B4-BE49-F238E27FC236}">
                    <a16:creationId xmlns:a16="http://schemas.microsoft.com/office/drawing/2014/main" id="{37375188-9A82-4599-BDCA-DAB120EAF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1"/>
                <a:ext cx="154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7 w 155"/>
                  <a:gd name="T17" fmla="*/ 135 h 136"/>
                  <a:gd name="T18" fmla="*/ 149 w 155"/>
                  <a:gd name="T19" fmla="*/ 134 h 136"/>
                  <a:gd name="T20" fmla="*/ 150 w 155"/>
                  <a:gd name="T21" fmla="*/ 134 h 136"/>
                  <a:gd name="T22" fmla="*/ 150 w 155"/>
                  <a:gd name="T23" fmla="*/ 133 h 136"/>
                  <a:gd name="T24" fmla="*/ 151 w 155"/>
                  <a:gd name="T25" fmla="*/ 133 h 136"/>
                  <a:gd name="T26" fmla="*/ 151 w 155"/>
                  <a:gd name="T27" fmla="*/ 133 h 136"/>
                  <a:gd name="T28" fmla="*/ 152 w 155"/>
                  <a:gd name="T29" fmla="*/ 132 h 136"/>
                  <a:gd name="T30" fmla="*/ 152 w 155"/>
                  <a:gd name="T31" fmla="*/ 131 h 136"/>
                  <a:gd name="T32" fmla="*/ 153 w 155"/>
                  <a:gd name="T33" fmla="*/ 131 h 136"/>
                  <a:gd name="T34" fmla="*/ 153 w 155"/>
                  <a:gd name="T35" fmla="*/ 129 h 136"/>
                  <a:gd name="T36" fmla="*/ 153 w 155"/>
                  <a:gd name="T37" fmla="*/ 129 h 136"/>
                  <a:gd name="T38" fmla="*/ 153 w 155"/>
                  <a:gd name="T39" fmla="*/ 3 h 136"/>
                  <a:gd name="T40" fmla="*/ 153 w 155"/>
                  <a:gd name="T41" fmla="*/ 2 h 136"/>
                  <a:gd name="T42" fmla="*/ 153 w 155"/>
                  <a:gd name="T43" fmla="*/ 1 h 136"/>
                  <a:gd name="T44" fmla="*/ 153 w 155"/>
                  <a:gd name="T45" fmla="*/ 1 h 136"/>
                  <a:gd name="T46" fmla="*/ 152 w 155"/>
                  <a:gd name="T47" fmla="*/ 1 h 136"/>
                  <a:gd name="T48" fmla="*/ 152 w 155"/>
                  <a:gd name="T49" fmla="*/ 0 h 136"/>
                  <a:gd name="T50" fmla="*/ 152 w 155"/>
                  <a:gd name="T51" fmla="*/ 0 h 136"/>
                  <a:gd name="T52" fmla="*/ 144 w 155"/>
                  <a:gd name="T53" fmla="*/ 5 h 136"/>
                  <a:gd name="T54" fmla="*/ 144 w 155"/>
                  <a:gd name="T55" fmla="*/ 5 h 136"/>
                  <a:gd name="T56" fmla="*/ 145 w 155"/>
                  <a:gd name="T57" fmla="*/ 6 h 136"/>
                  <a:gd name="T58" fmla="*/ 145 w 155"/>
                  <a:gd name="T59" fmla="*/ 7 h 136"/>
                  <a:gd name="T60" fmla="*/ 145 w 155"/>
                  <a:gd name="T61" fmla="*/ 7 h 136"/>
                  <a:gd name="T62" fmla="*/ 145 w 155"/>
                  <a:gd name="T63" fmla="*/ 7 h 136"/>
                  <a:gd name="T64" fmla="*/ 145 w 155"/>
                  <a:gd name="T65" fmla="*/ 8 h 136"/>
                  <a:gd name="T66" fmla="*/ 145 w 155"/>
                  <a:gd name="T67" fmla="*/ 9 h 136"/>
                  <a:gd name="T68" fmla="*/ 145 w 155"/>
                  <a:gd name="T69" fmla="*/ 9 h 136"/>
                  <a:gd name="T70" fmla="*/ 145 w 155"/>
                  <a:gd name="T71" fmla="*/ 123 h 136"/>
                  <a:gd name="T72" fmla="*/ 145 w 155"/>
                  <a:gd name="T73" fmla="*/ 123 h 136"/>
                  <a:gd name="T74" fmla="*/ 145 w 155"/>
                  <a:gd name="T75" fmla="*/ 124 h 136"/>
                  <a:gd name="T76" fmla="*/ 145 w 155"/>
                  <a:gd name="T77" fmla="*/ 125 h 136"/>
                  <a:gd name="T78" fmla="*/ 145 w 155"/>
                  <a:gd name="T79" fmla="*/ 125 h 136"/>
                  <a:gd name="T80" fmla="*/ 144 w 155"/>
                  <a:gd name="T81" fmla="*/ 126 h 136"/>
                  <a:gd name="T82" fmla="*/ 144 w 155"/>
                  <a:gd name="T83" fmla="*/ 127 h 136"/>
                  <a:gd name="T84" fmla="*/ 143 w 155"/>
                  <a:gd name="T85" fmla="*/ 127 h 136"/>
                  <a:gd name="T86" fmla="*/ 142 w 155"/>
                  <a:gd name="T87" fmla="*/ 127 h 136"/>
                  <a:gd name="T88" fmla="*/ 142 w 155"/>
                  <a:gd name="T89" fmla="*/ 128 h 136"/>
                  <a:gd name="T90" fmla="*/ 141 w 155"/>
                  <a:gd name="T91" fmla="*/ 128 h 136"/>
                  <a:gd name="T92" fmla="*/ 141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1" name="Freeform 105">
                <a:extLst>
                  <a:ext uri="{FF2B5EF4-FFF2-40B4-BE49-F238E27FC236}">
                    <a16:creationId xmlns:a16="http://schemas.microsoft.com/office/drawing/2014/main" id="{7799380A-0631-42E3-BE71-AB9386586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15 h 17"/>
                  <a:gd name="T2" fmla="*/ 150 w 153"/>
                  <a:gd name="T3" fmla="*/ 15 h 17"/>
                  <a:gd name="T4" fmla="*/ 150 w 153"/>
                  <a:gd name="T5" fmla="*/ 9 h 17"/>
                  <a:gd name="T6" fmla="*/ 149 w 153"/>
                  <a:gd name="T7" fmla="*/ 9 h 17"/>
                  <a:gd name="T8" fmla="*/ 149 w 153"/>
                  <a:gd name="T9" fmla="*/ 9 h 17"/>
                  <a:gd name="T10" fmla="*/ 149 w 153"/>
                  <a:gd name="T11" fmla="*/ 5 h 17"/>
                  <a:gd name="T12" fmla="*/ 148 w 153"/>
                  <a:gd name="T13" fmla="*/ 5 h 17"/>
                  <a:gd name="T14" fmla="*/ 148 w 153"/>
                  <a:gd name="T15" fmla="*/ 5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9 h 17"/>
                  <a:gd name="T36" fmla="*/ 0 w 153"/>
                  <a:gd name="T37" fmla="*/ 9 h 17"/>
                  <a:gd name="T38" fmla="*/ 0 w 153"/>
                  <a:gd name="T39" fmla="*/ 15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2" name="Freeform 106">
                <a:extLst>
                  <a:ext uri="{FF2B5EF4-FFF2-40B4-BE49-F238E27FC236}">
                    <a16:creationId xmlns:a16="http://schemas.microsoft.com/office/drawing/2014/main" id="{ECB50DD3-BBA1-4FB1-97B4-1B45419E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3" name="Freeform 107">
                <a:extLst>
                  <a:ext uri="{FF2B5EF4-FFF2-40B4-BE49-F238E27FC236}">
                    <a16:creationId xmlns:a16="http://schemas.microsoft.com/office/drawing/2014/main" id="{0CE2E9A3-098F-40E6-8C43-B22A9991E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20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9 w 219"/>
                  <a:gd name="T7" fmla="*/ 22 h 23"/>
                  <a:gd name="T8" fmla="*/ 216 w 219"/>
                  <a:gd name="T9" fmla="*/ 0 h 23"/>
                  <a:gd name="T10" fmla="*/ 138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4" name="Freeform 108">
                <a:extLst>
                  <a:ext uri="{FF2B5EF4-FFF2-40B4-BE49-F238E27FC236}">
                    <a16:creationId xmlns:a16="http://schemas.microsoft.com/office/drawing/2014/main" id="{E8ECBCCD-2B7B-4C11-A48F-17AE20BFD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6"/>
                <a:ext cx="56" cy="16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9 h 17"/>
                  <a:gd name="T14" fmla="*/ 35 w 56"/>
                  <a:gd name="T15" fmla="*/ 9 h 17"/>
                  <a:gd name="T16" fmla="*/ 35 w 56"/>
                  <a:gd name="T17" fmla="*/ 15 h 17"/>
                  <a:gd name="T18" fmla="*/ 18 w 56"/>
                  <a:gd name="T19" fmla="*/ 15 h 17"/>
                  <a:gd name="T20" fmla="*/ 18 w 56"/>
                  <a:gd name="T21" fmla="*/ 9 h 17"/>
                  <a:gd name="T22" fmla="*/ 0 w 56"/>
                  <a:gd name="T23" fmla="*/ 9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5" name="Freeform 109">
                <a:extLst>
                  <a:ext uri="{FF2B5EF4-FFF2-40B4-BE49-F238E27FC236}">
                    <a16:creationId xmlns:a16="http://schemas.microsoft.com/office/drawing/2014/main" id="{DDA411E5-B306-4A23-AB12-B364933F8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0 h 17"/>
                  <a:gd name="T4" fmla="*/ 17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6" name="Freeform 110">
                <a:extLst>
                  <a:ext uri="{FF2B5EF4-FFF2-40B4-BE49-F238E27FC236}">
                    <a16:creationId xmlns:a16="http://schemas.microsoft.com/office/drawing/2014/main" id="{07A8F34B-754F-4238-9C43-1F63CF046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5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7" name="Freeform 111">
                <a:extLst>
                  <a:ext uri="{FF2B5EF4-FFF2-40B4-BE49-F238E27FC236}">
                    <a16:creationId xmlns:a16="http://schemas.microsoft.com/office/drawing/2014/main" id="{AD898B9B-7F8D-4A5B-BAEA-6C4BFD230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8" name="Freeform 112">
                <a:extLst>
                  <a:ext uri="{FF2B5EF4-FFF2-40B4-BE49-F238E27FC236}">
                    <a16:creationId xmlns:a16="http://schemas.microsoft.com/office/drawing/2014/main" id="{1C00BB0A-1E90-4553-B5F9-C7D65C8A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6"/>
                <a:ext cx="18" cy="16"/>
              </a:xfrm>
              <a:custGeom>
                <a:avLst/>
                <a:gdLst>
                  <a:gd name="T0" fmla="*/ 0 w 17"/>
                  <a:gd name="T1" fmla="*/ 15 h 17"/>
                  <a:gd name="T2" fmla="*/ 17 w 17"/>
                  <a:gd name="T3" fmla="*/ 0 h 17"/>
                  <a:gd name="T4" fmla="*/ 0 w 17"/>
                  <a:gd name="T5" fmla="*/ 15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09" name="Freeform 113">
                <a:extLst>
                  <a:ext uri="{FF2B5EF4-FFF2-40B4-BE49-F238E27FC236}">
                    <a16:creationId xmlns:a16="http://schemas.microsoft.com/office/drawing/2014/main" id="{B35581A2-E000-4AC0-9C85-853C5E79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6 h 17"/>
                  <a:gd name="T4" fmla="*/ 17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0" name="Freeform 114">
                <a:extLst>
                  <a:ext uri="{FF2B5EF4-FFF2-40B4-BE49-F238E27FC236}">
                    <a16:creationId xmlns:a16="http://schemas.microsoft.com/office/drawing/2014/main" id="{234A347C-16E5-4F5F-A4FA-1E483A348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501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1" name="Freeform 115">
                <a:extLst>
                  <a:ext uri="{FF2B5EF4-FFF2-40B4-BE49-F238E27FC236}">
                    <a16:creationId xmlns:a16="http://schemas.microsoft.com/office/drawing/2014/main" id="{431C7044-BE60-41E2-ABE4-2D01184E1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6"/>
              </a:xfrm>
              <a:custGeom>
                <a:avLst/>
                <a:gdLst>
                  <a:gd name="T0" fmla="*/ 18 w 19"/>
                  <a:gd name="T1" fmla="*/ 11 h 17"/>
                  <a:gd name="T2" fmla="*/ 17 w 19"/>
                  <a:gd name="T3" fmla="*/ 15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5 h 17"/>
                  <a:gd name="T10" fmla="*/ 0 w 19"/>
                  <a:gd name="T11" fmla="*/ 1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2" name="Freeform 116">
                <a:extLst>
                  <a:ext uri="{FF2B5EF4-FFF2-40B4-BE49-F238E27FC236}">
                    <a16:creationId xmlns:a16="http://schemas.microsoft.com/office/drawing/2014/main" id="{90150E79-6ECD-4EA4-BCC9-6687C2409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3" name="Freeform 117">
                <a:extLst>
                  <a:ext uri="{FF2B5EF4-FFF2-40B4-BE49-F238E27FC236}">
                    <a16:creationId xmlns:a16="http://schemas.microsoft.com/office/drawing/2014/main" id="{02BAD3E8-0528-4584-B2E8-BFF86F4A9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4" name="Freeform 118">
                <a:extLst>
                  <a:ext uri="{FF2B5EF4-FFF2-40B4-BE49-F238E27FC236}">
                    <a16:creationId xmlns:a16="http://schemas.microsoft.com/office/drawing/2014/main" id="{7765752C-D877-4E8D-9917-65E0068FF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9"/>
                <a:ext cx="44" cy="16"/>
              </a:xfrm>
              <a:custGeom>
                <a:avLst/>
                <a:gdLst>
                  <a:gd name="T0" fmla="*/ 14 w 44"/>
                  <a:gd name="T1" fmla="*/ 15 h 17"/>
                  <a:gd name="T2" fmla="*/ 0 w 44"/>
                  <a:gd name="T3" fmla="*/ 15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5 h 17"/>
                  <a:gd name="T18" fmla="*/ 28 w 44"/>
                  <a:gd name="T19" fmla="*/ 15 h 17"/>
                  <a:gd name="T20" fmla="*/ 14 w 44"/>
                  <a:gd name="T21" fmla="*/ 15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5" name="Freeform 119">
                <a:extLst>
                  <a:ext uri="{FF2B5EF4-FFF2-40B4-BE49-F238E27FC236}">
                    <a16:creationId xmlns:a16="http://schemas.microsoft.com/office/drawing/2014/main" id="{832A65B2-E60E-4B21-8953-CE7BF875C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9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5 h 17"/>
                  <a:gd name="T6" fmla="*/ 0 w 17"/>
                  <a:gd name="T7" fmla="*/ 15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6" name="Freeform 120">
                <a:extLst>
                  <a:ext uri="{FF2B5EF4-FFF2-40B4-BE49-F238E27FC236}">
                    <a16:creationId xmlns:a16="http://schemas.microsoft.com/office/drawing/2014/main" id="{8D114C3A-AE7F-40C8-A4EE-48E405830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19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1 w 20"/>
                  <a:gd name="T33" fmla="*/ 0 h 17"/>
                  <a:gd name="T34" fmla="*/ 12 w 20"/>
                  <a:gd name="T35" fmla="*/ 0 h 17"/>
                  <a:gd name="T36" fmla="*/ 14 w 20"/>
                  <a:gd name="T37" fmla="*/ 0 h 17"/>
                  <a:gd name="T38" fmla="*/ 15 w 20"/>
                  <a:gd name="T39" fmla="*/ 1 h 17"/>
                  <a:gd name="T40" fmla="*/ 16 w 20"/>
                  <a:gd name="T41" fmla="*/ 3 h 17"/>
                  <a:gd name="T42" fmla="*/ 16 w 20"/>
                  <a:gd name="T43" fmla="*/ 3 h 17"/>
                  <a:gd name="T44" fmla="*/ 17 w 20"/>
                  <a:gd name="T45" fmla="*/ 5 h 17"/>
                  <a:gd name="T46" fmla="*/ 17 w 20"/>
                  <a:gd name="T47" fmla="*/ 7 h 17"/>
                  <a:gd name="T48" fmla="*/ 17 w 20"/>
                  <a:gd name="T49" fmla="*/ 8 h 17"/>
                  <a:gd name="T50" fmla="*/ 17 w 20"/>
                  <a:gd name="T51" fmla="*/ 10 h 17"/>
                  <a:gd name="T52" fmla="*/ 16 w 20"/>
                  <a:gd name="T53" fmla="*/ 12 h 17"/>
                  <a:gd name="T54" fmla="*/ 15 w 20"/>
                  <a:gd name="T55" fmla="*/ 13 h 17"/>
                  <a:gd name="T56" fmla="*/ 14 w 20"/>
                  <a:gd name="T57" fmla="*/ 15 h 17"/>
                  <a:gd name="T58" fmla="*/ 12 w 20"/>
                  <a:gd name="T59" fmla="*/ 15 h 17"/>
                  <a:gd name="T60" fmla="*/ 12 w 20"/>
                  <a:gd name="T61" fmla="*/ 16 h 17"/>
                  <a:gd name="T62" fmla="*/ 11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7" name="Freeform 121">
                <a:extLst>
                  <a:ext uri="{FF2B5EF4-FFF2-40B4-BE49-F238E27FC236}">
                    <a16:creationId xmlns:a16="http://schemas.microsoft.com/office/drawing/2014/main" id="{BFB544F8-D28C-4852-9213-C51495D1A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9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3 h 38"/>
                  <a:gd name="T4" fmla="*/ 16 w 17"/>
                  <a:gd name="T5" fmla="*/ 23 h 38"/>
                  <a:gd name="T6" fmla="*/ 16 w 17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8" name="Freeform 122">
                <a:extLst>
                  <a:ext uri="{FF2B5EF4-FFF2-40B4-BE49-F238E27FC236}">
                    <a16:creationId xmlns:a16="http://schemas.microsoft.com/office/drawing/2014/main" id="{E9DAC622-46DF-4391-A321-7297E8B51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8" cy="72"/>
              </a:xfrm>
              <a:custGeom>
                <a:avLst/>
                <a:gdLst>
                  <a:gd name="T0" fmla="*/ 0 w 17"/>
                  <a:gd name="T1" fmla="*/ 0 h 72"/>
                  <a:gd name="T2" fmla="*/ 17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19" name="Freeform 123">
                <a:extLst>
                  <a:ext uri="{FF2B5EF4-FFF2-40B4-BE49-F238E27FC236}">
                    <a16:creationId xmlns:a16="http://schemas.microsoft.com/office/drawing/2014/main" id="{582994C6-ECE8-449B-8E6C-6F6EE6091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2"/>
              </a:xfrm>
              <a:custGeom>
                <a:avLst/>
                <a:gdLst>
                  <a:gd name="T0" fmla="*/ 0 w 250"/>
                  <a:gd name="T1" fmla="*/ 41 h 41"/>
                  <a:gd name="T2" fmla="*/ 249 w 250"/>
                  <a:gd name="T3" fmla="*/ 41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0" name="Freeform 124">
                <a:extLst>
                  <a:ext uri="{FF2B5EF4-FFF2-40B4-BE49-F238E27FC236}">
                    <a16:creationId xmlns:a16="http://schemas.microsoft.com/office/drawing/2014/main" id="{3674C679-BCA9-475D-8E3B-5F5F4A88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1" name="Freeform 125">
                <a:extLst>
                  <a:ext uri="{FF2B5EF4-FFF2-40B4-BE49-F238E27FC236}">
                    <a16:creationId xmlns:a16="http://schemas.microsoft.com/office/drawing/2014/main" id="{EB7A695D-D954-4806-B743-3EBF2FF11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7"/>
                <a:ext cx="223" cy="29"/>
              </a:xfrm>
              <a:custGeom>
                <a:avLst/>
                <a:gdLst>
                  <a:gd name="T0" fmla="*/ 0 w 223"/>
                  <a:gd name="T1" fmla="*/ 28 h 28"/>
                  <a:gd name="T2" fmla="*/ 222 w 223"/>
                  <a:gd name="T3" fmla="*/ 28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1" name="Group 126">
              <a:extLst>
                <a:ext uri="{FF2B5EF4-FFF2-40B4-BE49-F238E27FC236}">
                  <a16:creationId xmlns:a16="http://schemas.microsoft.com/office/drawing/2014/main" id="{1ECC8FB4-C7B6-4C16-A9F8-9BBC631AD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1464"/>
              <a:ext cx="384" cy="288"/>
              <a:chOff x="3840" y="1279"/>
              <a:chExt cx="266" cy="310"/>
            </a:xfrm>
          </p:grpSpPr>
          <p:sp>
            <p:nvSpPr>
              <p:cNvPr id="925823" name="Freeform 127">
                <a:extLst>
                  <a:ext uri="{FF2B5EF4-FFF2-40B4-BE49-F238E27FC236}">
                    <a16:creationId xmlns:a16="http://schemas.microsoft.com/office/drawing/2014/main" id="{C3900247-BA74-4AAC-BC3C-2BC13F4EF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7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4" name="Freeform 128">
                <a:extLst>
                  <a:ext uri="{FF2B5EF4-FFF2-40B4-BE49-F238E27FC236}">
                    <a16:creationId xmlns:a16="http://schemas.microsoft.com/office/drawing/2014/main" id="{30430A98-CCFB-4618-8DE6-6D7201E0B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3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2 h 34"/>
                  <a:gd name="T4" fmla="*/ 0 w 220"/>
                  <a:gd name="T5" fmla="*/ 32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5" name="Freeform 129">
                <a:extLst>
                  <a:ext uri="{FF2B5EF4-FFF2-40B4-BE49-F238E27FC236}">
                    <a16:creationId xmlns:a16="http://schemas.microsoft.com/office/drawing/2014/main" id="{3C7DE7B6-8FC1-444D-92DA-B51B87F8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8"/>
                <a:ext cx="103" cy="24"/>
              </a:xfrm>
              <a:custGeom>
                <a:avLst/>
                <a:gdLst>
                  <a:gd name="T0" fmla="*/ 101 w 104"/>
                  <a:gd name="T1" fmla="*/ 10 h 24"/>
                  <a:gd name="T2" fmla="*/ 100 w 104"/>
                  <a:gd name="T3" fmla="*/ 8 h 24"/>
                  <a:gd name="T4" fmla="*/ 96 w 104"/>
                  <a:gd name="T5" fmla="*/ 6 h 24"/>
                  <a:gd name="T6" fmla="*/ 92 w 104"/>
                  <a:gd name="T7" fmla="*/ 4 h 24"/>
                  <a:gd name="T8" fmla="*/ 86 w 104"/>
                  <a:gd name="T9" fmla="*/ 3 h 24"/>
                  <a:gd name="T10" fmla="*/ 79 w 104"/>
                  <a:gd name="T11" fmla="*/ 2 h 24"/>
                  <a:gd name="T12" fmla="*/ 71 w 104"/>
                  <a:gd name="T13" fmla="*/ 1 h 24"/>
                  <a:gd name="T14" fmla="*/ 63 w 104"/>
                  <a:gd name="T15" fmla="*/ 0 h 24"/>
                  <a:gd name="T16" fmla="*/ 54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4 w 104"/>
                  <a:gd name="T55" fmla="*/ 23 h 24"/>
                  <a:gd name="T56" fmla="*/ 63 w 104"/>
                  <a:gd name="T57" fmla="*/ 22 h 24"/>
                  <a:gd name="T58" fmla="*/ 71 w 104"/>
                  <a:gd name="T59" fmla="*/ 21 h 24"/>
                  <a:gd name="T60" fmla="*/ 79 w 104"/>
                  <a:gd name="T61" fmla="*/ 20 h 24"/>
                  <a:gd name="T62" fmla="*/ 86 w 104"/>
                  <a:gd name="T63" fmla="*/ 19 h 24"/>
                  <a:gd name="T64" fmla="*/ 92 w 104"/>
                  <a:gd name="T65" fmla="*/ 17 h 24"/>
                  <a:gd name="T66" fmla="*/ 96 w 104"/>
                  <a:gd name="T67" fmla="*/ 16 h 24"/>
                  <a:gd name="T68" fmla="*/ 100 w 104"/>
                  <a:gd name="T69" fmla="*/ 14 h 24"/>
                  <a:gd name="T70" fmla="*/ 101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6" name="Freeform 130">
                <a:extLst>
                  <a:ext uri="{FF2B5EF4-FFF2-40B4-BE49-F238E27FC236}">
                    <a16:creationId xmlns:a16="http://schemas.microsoft.com/office/drawing/2014/main" id="{9A3D2312-F709-43EC-BF2B-4F055BEF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3" cy="17"/>
              </a:xfrm>
              <a:custGeom>
                <a:avLst/>
                <a:gdLst>
                  <a:gd name="T0" fmla="*/ 101 w 104"/>
                  <a:gd name="T1" fmla="*/ 6 h 17"/>
                  <a:gd name="T2" fmla="*/ 100 w 104"/>
                  <a:gd name="T3" fmla="*/ 8 h 17"/>
                  <a:gd name="T4" fmla="*/ 96 w 104"/>
                  <a:gd name="T5" fmla="*/ 10 h 17"/>
                  <a:gd name="T6" fmla="*/ 92 w 104"/>
                  <a:gd name="T7" fmla="*/ 11 h 17"/>
                  <a:gd name="T8" fmla="*/ 86 w 104"/>
                  <a:gd name="T9" fmla="*/ 12 h 17"/>
                  <a:gd name="T10" fmla="*/ 79 w 104"/>
                  <a:gd name="T11" fmla="*/ 14 h 17"/>
                  <a:gd name="T12" fmla="*/ 71 w 104"/>
                  <a:gd name="T13" fmla="*/ 14 h 17"/>
                  <a:gd name="T14" fmla="*/ 63 w 104"/>
                  <a:gd name="T15" fmla="*/ 15 h 17"/>
                  <a:gd name="T16" fmla="*/ 54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59 w 104"/>
                  <a:gd name="T57" fmla="*/ 10 h 17"/>
                  <a:gd name="T58" fmla="*/ 68 w 104"/>
                  <a:gd name="T59" fmla="*/ 10 h 17"/>
                  <a:gd name="T60" fmla="*/ 75 w 104"/>
                  <a:gd name="T61" fmla="*/ 9 h 17"/>
                  <a:gd name="T62" fmla="*/ 83 w 104"/>
                  <a:gd name="T63" fmla="*/ 8 h 17"/>
                  <a:gd name="T64" fmla="*/ 89 w 104"/>
                  <a:gd name="T65" fmla="*/ 6 h 17"/>
                  <a:gd name="T66" fmla="*/ 94 w 104"/>
                  <a:gd name="T67" fmla="*/ 5 h 17"/>
                  <a:gd name="T68" fmla="*/ 98 w 104"/>
                  <a:gd name="T69" fmla="*/ 4 h 17"/>
                  <a:gd name="T70" fmla="*/ 101 w 104"/>
                  <a:gd name="T71" fmla="*/ 2 h 17"/>
                  <a:gd name="T72" fmla="*/ 102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7" name="Freeform 131">
                <a:extLst>
                  <a:ext uri="{FF2B5EF4-FFF2-40B4-BE49-F238E27FC236}">
                    <a16:creationId xmlns:a16="http://schemas.microsoft.com/office/drawing/2014/main" id="{33F56163-C9F2-413D-BA73-C67E8D27A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9"/>
              </a:xfrm>
              <a:custGeom>
                <a:avLst/>
                <a:gdLst>
                  <a:gd name="T0" fmla="*/ 0 w 220"/>
                  <a:gd name="T1" fmla="*/ 78 h 77"/>
                  <a:gd name="T2" fmla="*/ 219 w 220"/>
                  <a:gd name="T3" fmla="*/ 78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8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8" name="Freeform 132">
                <a:extLst>
                  <a:ext uri="{FF2B5EF4-FFF2-40B4-BE49-F238E27FC236}">
                    <a16:creationId xmlns:a16="http://schemas.microsoft.com/office/drawing/2014/main" id="{8CE8363B-F858-4D43-8081-DD00D32FA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8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29" name="Freeform 133">
                <a:extLst>
                  <a:ext uri="{FF2B5EF4-FFF2-40B4-BE49-F238E27FC236}">
                    <a16:creationId xmlns:a16="http://schemas.microsoft.com/office/drawing/2014/main" id="{8DFDB70B-B03F-4FD2-B2E9-6CF4386D1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" y="1450"/>
                <a:ext cx="93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2 w 94"/>
                  <a:gd name="T5" fmla="*/ 0 h 17"/>
                  <a:gd name="T6" fmla="*/ 92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0" name="Freeform 134">
                <a:extLst>
                  <a:ext uri="{FF2B5EF4-FFF2-40B4-BE49-F238E27FC236}">
                    <a16:creationId xmlns:a16="http://schemas.microsoft.com/office/drawing/2014/main" id="{8D172524-F2B2-48A1-9507-2D5086A8B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1" name="Freeform 135">
                <a:extLst>
                  <a:ext uri="{FF2B5EF4-FFF2-40B4-BE49-F238E27FC236}">
                    <a16:creationId xmlns:a16="http://schemas.microsoft.com/office/drawing/2014/main" id="{E90DC6CD-C7E2-48D3-AC41-A868CE09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4 w 17"/>
                  <a:gd name="T7" fmla="*/ 15 h 17"/>
                  <a:gd name="T8" fmla="*/ 8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2" name="Freeform 136">
                <a:extLst>
                  <a:ext uri="{FF2B5EF4-FFF2-40B4-BE49-F238E27FC236}">
                    <a16:creationId xmlns:a16="http://schemas.microsoft.com/office/drawing/2014/main" id="{A91F64ED-4FA2-4312-AAE9-6852AF173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3" name="Freeform 137">
                <a:extLst>
                  <a:ext uri="{FF2B5EF4-FFF2-40B4-BE49-F238E27FC236}">
                    <a16:creationId xmlns:a16="http://schemas.microsoft.com/office/drawing/2014/main" id="{DC67F01F-47BF-4442-82DC-9AB4D6138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4" name="Freeform 138">
                <a:extLst>
                  <a:ext uri="{FF2B5EF4-FFF2-40B4-BE49-F238E27FC236}">
                    <a16:creationId xmlns:a16="http://schemas.microsoft.com/office/drawing/2014/main" id="{5683C561-89A1-434A-BD16-0E0D075AA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0 w 17"/>
                  <a:gd name="T9" fmla="*/ 15 h 17"/>
                  <a:gd name="T10" fmla="*/ 10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5" name="Freeform 139">
                <a:extLst>
                  <a:ext uri="{FF2B5EF4-FFF2-40B4-BE49-F238E27FC236}">
                    <a16:creationId xmlns:a16="http://schemas.microsoft.com/office/drawing/2014/main" id="{ABE1B39F-0628-4736-BBCE-CC0D88FF3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6" name="Freeform 140">
                <a:extLst>
                  <a:ext uri="{FF2B5EF4-FFF2-40B4-BE49-F238E27FC236}">
                    <a16:creationId xmlns:a16="http://schemas.microsoft.com/office/drawing/2014/main" id="{677D6417-C409-4389-8A0C-BCEEAC265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1 w 17"/>
                  <a:gd name="T9" fmla="*/ 13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7" name="Freeform 141">
                <a:extLst>
                  <a:ext uri="{FF2B5EF4-FFF2-40B4-BE49-F238E27FC236}">
                    <a16:creationId xmlns:a16="http://schemas.microsoft.com/office/drawing/2014/main" id="{076BAF41-B2A1-4912-B088-3357F4758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3 w 17"/>
                  <a:gd name="T9" fmla="*/ 15 h 17"/>
                  <a:gd name="T10" fmla="*/ 13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8" name="Freeform 142">
                <a:extLst>
                  <a:ext uri="{FF2B5EF4-FFF2-40B4-BE49-F238E27FC236}">
                    <a16:creationId xmlns:a16="http://schemas.microsoft.com/office/drawing/2014/main" id="{39E48927-907C-4227-92A4-1B638D67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39" name="Freeform 143">
                <a:extLst>
                  <a:ext uri="{FF2B5EF4-FFF2-40B4-BE49-F238E27FC236}">
                    <a16:creationId xmlns:a16="http://schemas.microsoft.com/office/drawing/2014/main" id="{86C00BD3-9EAB-4DFE-8A83-3F0ECF879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0" name="Freeform 144">
                <a:extLst>
                  <a:ext uri="{FF2B5EF4-FFF2-40B4-BE49-F238E27FC236}">
                    <a16:creationId xmlns:a16="http://schemas.microsoft.com/office/drawing/2014/main" id="{F7520D8C-EE00-49F6-9642-92D736D20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0 w 17"/>
                  <a:gd name="T5" fmla="*/ 15 h 17"/>
                  <a:gd name="T6" fmla="*/ 8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1" name="Freeform 145">
                <a:extLst>
                  <a:ext uri="{FF2B5EF4-FFF2-40B4-BE49-F238E27FC236}">
                    <a16:creationId xmlns:a16="http://schemas.microsoft.com/office/drawing/2014/main" id="{8F213339-B0AB-4852-B93D-8C23ADDC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5 h 17"/>
                  <a:gd name="T6" fmla="*/ 8 w 17"/>
                  <a:gd name="T7" fmla="*/ 15 h 17"/>
                  <a:gd name="T8" fmla="*/ 13 w 17"/>
                  <a:gd name="T9" fmla="*/ 15 h 17"/>
                  <a:gd name="T10" fmla="*/ 17 w 17"/>
                  <a:gd name="T11" fmla="*/ 13 h 17"/>
                  <a:gd name="T12" fmla="*/ 17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2" name="Freeform 146">
                <a:extLst>
                  <a:ext uri="{FF2B5EF4-FFF2-40B4-BE49-F238E27FC236}">
                    <a16:creationId xmlns:a16="http://schemas.microsoft.com/office/drawing/2014/main" id="{3910ABE0-52A6-479B-A061-4DB76E844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0 w 17"/>
                  <a:gd name="T9" fmla="*/ 13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3" name="Freeform 147">
                <a:extLst>
                  <a:ext uri="{FF2B5EF4-FFF2-40B4-BE49-F238E27FC236}">
                    <a16:creationId xmlns:a16="http://schemas.microsoft.com/office/drawing/2014/main" id="{B59AC862-D3D8-426D-88D8-08D468C4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3 h 17"/>
                  <a:gd name="T6" fmla="*/ 8 w 17"/>
                  <a:gd name="T7" fmla="*/ 15 h 17"/>
                  <a:gd name="T8" fmla="*/ 16 w 17"/>
                  <a:gd name="T9" fmla="*/ 15 h 17"/>
                  <a:gd name="T10" fmla="*/ 16 w 17"/>
                  <a:gd name="T11" fmla="*/ 13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4" name="Freeform 148">
                <a:extLst>
                  <a:ext uri="{FF2B5EF4-FFF2-40B4-BE49-F238E27FC236}">
                    <a16:creationId xmlns:a16="http://schemas.microsoft.com/office/drawing/2014/main" id="{A22C0CAE-943A-4815-AE16-D2C1DDFD3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5" name="Freeform 149">
                <a:extLst>
                  <a:ext uri="{FF2B5EF4-FFF2-40B4-BE49-F238E27FC236}">
                    <a16:creationId xmlns:a16="http://schemas.microsoft.com/office/drawing/2014/main" id="{7D9BA145-D1EB-4E70-9E2A-F24906AD5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1 w 17"/>
                  <a:gd name="T7" fmla="*/ 15 h 17"/>
                  <a:gd name="T8" fmla="*/ 17 w 17"/>
                  <a:gd name="T9" fmla="*/ 13 h 17"/>
                  <a:gd name="T10" fmla="*/ 17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6" name="Freeform 150">
                <a:extLst>
                  <a:ext uri="{FF2B5EF4-FFF2-40B4-BE49-F238E27FC236}">
                    <a16:creationId xmlns:a16="http://schemas.microsoft.com/office/drawing/2014/main" id="{C27A384E-F06F-4904-BA94-B8390DBF4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3"/>
                <a:ext cx="18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3 h 17"/>
                  <a:gd name="T6" fmla="*/ 5 w 17"/>
                  <a:gd name="T7" fmla="*/ 15 h 17"/>
                  <a:gd name="T8" fmla="*/ 11 w 17"/>
                  <a:gd name="T9" fmla="*/ 15 h 17"/>
                  <a:gd name="T10" fmla="*/ 11 w 17"/>
                  <a:gd name="T11" fmla="*/ 13 h 17"/>
                  <a:gd name="T12" fmla="*/ 17 w 17"/>
                  <a:gd name="T13" fmla="*/ 13 h 17"/>
                  <a:gd name="T14" fmla="*/ 17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7" name="Freeform 151">
                <a:extLst>
                  <a:ext uri="{FF2B5EF4-FFF2-40B4-BE49-F238E27FC236}">
                    <a16:creationId xmlns:a16="http://schemas.microsoft.com/office/drawing/2014/main" id="{6F136EAB-CE1F-4100-9FB2-EE426769C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8 w 17"/>
                  <a:gd name="T5" fmla="*/ 15 h 17"/>
                  <a:gd name="T6" fmla="*/ 16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8" name="Freeform 152">
                <a:extLst>
                  <a:ext uri="{FF2B5EF4-FFF2-40B4-BE49-F238E27FC236}">
                    <a16:creationId xmlns:a16="http://schemas.microsoft.com/office/drawing/2014/main" id="{BCBF85A0-D0D0-4444-9EAE-FE7EF3E7D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5 w 17"/>
                  <a:gd name="T5" fmla="*/ 15 h 17"/>
                  <a:gd name="T6" fmla="*/ 10 w 17"/>
                  <a:gd name="T7" fmla="*/ 15 h 17"/>
                  <a:gd name="T8" fmla="*/ 16 w 17"/>
                  <a:gd name="T9" fmla="*/ 13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49" name="Freeform 153">
                <a:extLst>
                  <a:ext uri="{FF2B5EF4-FFF2-40B4-BE49-F238E27FC236}">
                    <a16:creationId xmlns:a16="http://schemas.microsoft.com/office/drawing/2014/main" id="{3A3E16CB-2D8D-4576-B84B-5BC906FEF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3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3 h 17"/>
                  <a:gd name="T4" fmla="*/ 4 w 17"/>
                  <a:gd name="T5" fmla="*/ 13 h 17"/>
                  <a:gd name="T6" fmla="*/ 8 w 17"/>
                  <a:gd name="T7" fmla="*/ 15 h 17"/>
                  <a:gd name="T8" fmla="*/ 12 w 17"/>
                  <a:gd name="T9" fmla="*/ 15 h 17"/>
                  <a:gd name="T10" fmla="*/ 12 w 17"/>
                  <a:gd name="T11" fmla="*/ 13 h 17"/>
                  <a:gd name="T12" fmla="*/ 16 w 17"/>
                  <a:gd name="T13" fmla="*/ 13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0" name="Freeform 154">
                <a:extLst>
                  <a:ext uri="{FF2B5EF4-FFF2-40B4-BE49-F238E27FC236}">
                    <a16:creationId xmlns:a16="http://schemas.microsoft.com/office/drawing/2014/main" id="{699B0059-A5C1-4BDF-A623-8EC0E050C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1" name="Freeform 155">
                <a:extLst>
                  <a:ext uri="{FF2B5EF4-FFF2-40B4-BE49-F238E27FC236}">
                    <a16:creationId xmlns:a16="http://schemas.microsoft.com/office/drawing/2014/main" id="{71513AAF-57DF-4DC0-B842-89606DFCD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0"/>
                <a:ext cx="187" cy="172"/>
              </a:xfrm>
              <a:custGeom>
                <a:avLst/>
                <a:gdLst>
                  <a:gd name="T0" fmla="*/ 186 w 186"/>
                  <a:gd name="T1" fmla="*/ 165 h 172"/>
                  <a:gd name="T2" fmla="*/ 186 w 186"/>
                  <a:gd name="T3" fmla="*/ 166 h 172"/>
                  <a:gd name="T4" fmla="*/ 186 w 186"/>
                  <a:gd name="T5" fmla="*/ 167 h 172"/>
                  <a:gd name="T6" fmla="*/ 185 w 186"/>
                  <a:gd name="T7" fmla="*/ 167 h 172"/>
                  <a:gd name="T8" fmla="*/ 185 w 186"/>
                  <a:gd name="T9" fmla="*/ 168 h 172"/>
                  <a:gd name="T10" fmla="*/ 184 w 186"/>
                  <a:gd name="T11" fmla="*/ 169 h 172"/>
                  <a:gd name="T12" fmla="*/ 184 w 186"/>
                  <a:gd name="T13" fmla="*/ 169 h 172"/>
                  <a:gd name="T14" fmla="*/ 183 w 186"/>
                  <a:gd name="T15" fmla="*/ 170 h 172"/>
                  <a:gd name="T16" fmla="*/ 183 w 186"/>
                  <a:gd name="T17" fmla="*/ 170 h 172"/>
                  <a:gd name="T18" fmla="*/ 182 w 186"/>
                  <a:gd name="T19" fmla="*/ 170 h 172"/>
                  <a:gd name="T20" fmla="*/ 182 w 186"/>
                  <a:gd name="T21" fmla="*/ 171 h 172"/>
                  <a:gd name="T22" fmla="*/ 181 w 186"/>
                  <a:gd name="T23" fmla="*/ 171 h 172"/>
                  <a:gd name="T24" fmla="*/ 180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80 w 186"/>
                  <a:gd name="T83" fmla="*/ 0 h 172"/>
                  <a:gd name="T84" fmla="*/ 181 w 186"/>
                  <a:gd name="T85" fmla="*/ 0 h 172"/>
                  <a:gd name="T86" fmla="*/ 182 w 186"/>
                  <a:gd name="T87" fmla="*/ 0 h 172"/>
                  <a:gd name="T88" fmla="*/ 182 w 186"/>
                  <a:gd name="T89" fmla="*/ 0 h 172"/>
                  <a:gd name="T90" fmla="*/ 183 w 186"/>
                  <a:gd name="T91" fmla="*/ 0 h 172"/>
                  <a:gd name="T92" fmla="*/ 183 w 186"/>
                  <a:gd name="T93" fmla="*/ 1 h 172"/>
                  <a:gd name="T94" fmla="*/ 184 w 186"/>
                  <a:gd name="T95" fmla="*/ 1 h 172"/>
                  <a:gd name="T96" fmla="*/ 184 w 186"/>
                  <a:gd name="T97" fmla="*/ 1 h 172"/>
                  <a:gd name="T98" fmla="*/ 184 w 186"/>
                  <a:gd name="T99" fmla="*/ 2 h 172"/>
                  <a:gd name="T100" fmla="*/ 185 w 186"/>
                  <a:gd name="T101" fmla="*/ 2 h 172"/>
                  <a:gd name="T102" fmla="*/ 185 w 186"/>
                  <a:gd name="T103" fmla="*/ 3 h 172"/>
                  <a:gd name="T104" fmla="*/ 186 w 186"/>
                  <a:gd name="T105" fmla="*/ 3 h 172"/>
                  <a:gd name="T106" fmla="*/ 186 w 186"/>
                  <a:gd name="T107" fmla="*/ 4 h 172"/>
                  <a:gd name="T108" fmla="*/ 186 w 186"/>
                  <a:gd name="T109" fmla="*/ 5 h 172"/>
                  <a:gd name="T110" fmla="*/ 186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2" name="Freeform 156">
                <a:extLst>
                  <a:ext uri="{FF2B5EF4-FFF2-40B4-BE49-F238E27FC236}">
                    <a16:creationId xmlns:a16="http://schemas.microsoft.com/office/drawing/2014/main" id="{4A75ED4A-8DE2-4EE5-A2AA-1252D3DC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0"/>
                <a:ext cx="181" cy="172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7 h 171"/>
                  <a:gd name="T50" fmla="*/ 0 w 181"/>
                  <a:gd name="T51" fmla="*/ 167 h 171"/>
                  <a:gd name="T52" fmla="*/ 0 w 181"/>
                  <a:gd name="T53" fmla="*/ 168 h 171"/>
                  <a:gd name="T54" fmla="*/ 0 w 181"/>
                  <a:gd name="T55" fmla="*/ 169 h 171"/>
                  <a:gd name="T56" fmla="*/ 0 w 181"/>
                  <a:gd name="T57" fmla="*/ 169 h 171"/>
                  <a:gd name="T58" fmla="*/ 1 w 181"/>
                  <a:gd name="T59" fmla="*/ 169 h 171"/>
                  <a:gd name="T60" fmla="*/ 1 w 181"/>
                  <a:gd name="T61" fmla="*/ 170 h 171"/>
                  <a:gd name="T62" fmla="*/ 2 w 181"/>
                  <a:gd name="T63" fmla="*/ 170 h 171"/>
                  <a:gd name="T64" fmla="*/ 2 w 181"/>
                  <a:gd name="T65" fmla="*/ 170 h 171"/>
                  <a:gd name="T66" fmla="*/ 3 w 181"/>
                  <a:gd name="T67" fmla="*/ 171 h 171"/>
                  <a:gd name="T68" fmla="*/ 3 w 181"/>
                  <a:gd name="T69" fmla="*/ 171 h 171"/>
                  <a:gd name="T70" fmla="*/ 176 w 181"/>
                  <a:gd name="T71" fmla="*/ 171 h 171"/>
                  <a:gd name="T72" fmla="*/ 176 w 181"/>
                  <a:gd name="T73" fmla="*/ 170 h 171"/>
                  <a:gd name="T74" fmla="*/ 177 w 181"/>
                  <a:gd name="T75" fmla="*/ 170 h 171"/>
                  <a:gd name="T76" fmla="*/ 177 w 181"/>
                  <a:gd name="T77" fmla="*/ 170 h 171"/>
                  <a:gd name="T78" fmla="*/ 178 w 181"/>
                  <a:gd name="T79" fmla="*/ 170 h 171"/>
                  <a:gd name="T80" fmla="*/ 178 w 181"/>
                  <a:gd name="T81" fmla="*/ 169 h 171"/>
                  <a:gd name="T82" fmla="*/ 178 w 181"/>
                  <a:gd name="T83" fmla="*/ 169 h 171"/>
                  <a:gd name="T84" fmla="*/ 179 w 181"/>
                  <a:gd name="T85" fmla="*/ 169 h 171"/>
                  <a:gd name="T86" fmla="*/ 179 w 181"/>
                  <a:gd name="T87" fmla="*/ 168 h 171"/>
                  <a:gd name="T88" fmla="*/ 180 w 181"/>
                  <a:gd name="T89" fmla="*/ 167 h 171"/>
                  <a:gd name="T90" fmla="*/ 180 w 181"/>
                  <a:gd name="T91" fmla="*/ 167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3" name="Freeform 157">
                <a:extLst>
                  <a:ext uri="{FF2B5EF4-FFF2-40B4-BE49-F238E27FC236}">
                    <a16:creationId xmlns:a16="http://schemas.microsoft.com/office/drawing/2014/main" id="{1C917971-90D2-43C1-A58A-6B9B66B7B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4" name="Freeform 158">
                <a:extLst>
                  <a:ext uri="{FF2B5EF4-FFF2-40B4-BE49-F238E27FC236}">
                    <a16:creationId xmlns:a16="http://schemas.microsoft.com/office/drawing/2014/main" id="{858A8DFC-5DE3-4C9D-845B-F96BA3FA7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3"/>
                <a:ext cx="142" cy="125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8 h 124"/>
                  <a:gd name="T44" fmla="*/ 141 w 142"/>
                  <a:gd name="T45" fmla="*/ 120 h 124"/>
                  <a:gd name="T46" fmla="*/ 140 w 142"/>
                  <a:gd name="T47" fmla="*/ 120 h 124"/>
                  <a:gd name="T48" fmla="*/ 140 w 142"/>
                  <a:gd name="T49" fmla="*/ 121 h 124"/>
                  <a:gd name="T50" fmla="*/ 139 w 142"/>
                  <a:gd name="T51" fmla="*/ 122 h 124"/>
                  <a:gd name="T52" fmla="*/ 139 w 142"/>
                  <a:gd name="T53" fmla="*/ 122 h 124"/>
                  <a:gd name="T54" fmla="*/ 138 w 142"/>
                  <a:gd name="T55" fmla="*/ 123 h 124"/>
                  <a:gd name="T56" fmla="*/ 138 w 142"/>
                  <a:gd name="T57" fmla="*/ 123 h 124"/>
                  <a:gd name="T58" fmla="*/ 137 w 142"/>
                  <a:gd name="T59" fmla="*/ 123 h 124"/>
                  <a:gd name="T60" fmla="*/ 137 w 142"/>
                  <a:gd name="T61" fmla="*/ 124 h 124"/>
                  <a:gd name="T62" fmla="*/ 136 w 142"/>
                  <a:gd name="T63" fmla="*/ 124 h 124"/>
                  <a:gd name="T64" fmla="*/ 135 w 142"/>
                  <a:gd name="T65" fmla="*/ 124 h 124"/>
                  <a:gd name="T66" fmla="*/ 4 w 142"/>
                  <a:gd name="T67" fmla="*/ 124 h 124"/>
                  <a:gd name="T68" fmla="*/ 3 w 142"/>
                  <a:gd name="T69" fmla="*/ 124 h 124"/>
                  <a:gd name="T70" fmla="*/ 3 w 142"/>
                  <a:gd name="T71" fmla="*/ 124 h 124"/>
                  <a:gd name="T72" fmla="*/ 2 w 142"/>
                  <a:gd name="T73" fmla="*/ 123 h 124"/>
                  <a:gd name="T74" fmla="*/ 2 w 142"/>
                  <a:gd name="T75" fmla="*/ 123 h 124"/>
                  <a:gd name="T76" fmla="*/ 1 w 142"/>
                  <a:gd name="T77" fmla="*/ 123 h 124"/>
                  <a:gd name="T78" fmla="*/ 1 w 142"/>
                  <a:gd name="T79" fmla="*/ 122 h 124"/>
                  <a:gd name="T80" fmla="*/ 0 w 142"/>
                  <a:gd name="T81" fmla="*/ 122 h 124"/>
                  <a:gd name="T82" fmla="*/ 0 w 142"/>
                  <a:gd name="T83" fmla="*/ 121 h 124"/>
                  <a:gd name="T84" fmla="*/ 0 w 142"/>
                  <a:gd name="T85" fmla="*/ 120 h 124"/>
                  <a:gd name="T86" fmla="*/ 0 w 142"/>
                  <a:gd name="T87" fmla="*/ 120 h 124"/>
                  <a:gd name="T88" fmla="*/ 0 w 142"/>
                  <a:gd name="T89" fmla="*/ 118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5" name="Freeform 159">
                <a:extLst>
                  <a:ext uri="{FF2B5EF4-FFF2-40B4-BE49-F238E27FC236}">
                    <a16:creationId xmlns:a16="http://schemas.microsoft.com/office/drawing/2014/main" id="{84A7972A-FCCA-40DC-9A78-615FF2C79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4 h 17"/>
                  <a:gd name="T2" fmla="*/ 150 w 153"/>
                  <a:gd name="T3" fmla="*/ 3 h 17"/>
                  <a:gd name="T4" fmla="*/ 150 w 153"/>
                  <a:gd name="T5" fmla="*/ 2 h 17"/>
                  <a:gd name="T6" fmla="*/ 149 w 153"/>
                  <a:gd name="T7" fmla="*/ 2 h 17"/>
                  <a:gd name="T8" fmla="*/ 149 w 153"/>
                  <a:gd name="T9" fmla="*/ 2 h 17"/>
                  <a:gd name="T10" fmla="*/ 149 w 153"/>
                  <a:gd name="T11" fmla="*/ 1 h 17"/>
                  <a:gd name="T12" fmla="*/ 148 w 153"/>
                  <a:gd name="T13" fmla="*/ 1 h 17"/>
                  <a:gd name="T14" fmla="*/ 148 w 153"/>
                  <a:gd name="T15" fmla="*/ 1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5 h 17"/>
                  <a:gd name="T42" fmla="*/ 7 w 153"/>
                  <a:gd name="T43" fmla="*/ 13 h 17"/>
                  <a:gd name="T44" fmla="*/ 7 w 153"/>
                  <a:gd name="T45" fmla="*/ 13 h 17"/>
                  <a:gd name="T46" fmla="*/ 8 w 153"/>
                  <a:gd name="T47" fmla="*/ 12 h 17"/>
                  <a:gd name="T48" fmla="*/ 8 w 153"/>
                  <a:gd name="T49" fmla="*/ 12 h 17"/>
                  <a:gd name="T50" fmla="*/ 8 w 153"/>
                  <a:gd name="T51" fmla="*/ 11 h 17"/>
                  <a:gd name="T52" fmla="*/ 9 w 153"/>
                  <a:gd name="T53" fmla="*/ 11 h 17"/>
                  <a:gd name="T54" fmla="*/ 10 w 153"/>
                  <a:gd name="T55" fmla="*/ 11 h 17"/>
                  <a:gd name="T56" fmla="*/ 139 w 153"/>
                  <a:gd name="T57" fmla="*/ 11 h 17"/>
                  <a:gd name="T58" fmla="*/ 140 w 153"/>
                  <a:gd name="T59" fmla="*/ 11 h 17"/>
                  <a:gd name="T60" fmla="*/ 141 w 153"/>
                  <a:gd name="T61" fmla="*/ 11 h 17"/>
                  <a:gd name="T62" fmla="*/ 141 w 153"/>
                  <a:gd name="T63" fmla="*/ 12 h 17"/>
                  <a:gd name="T64" fmla="*/ 142 w 153"/>
                  <a:gd name="T65" fmla="*/ 12 h 17"/>
                  <a:gd name="T66" fmla="*/ 142 w 153"/>
                  <a:gd name="T67" fmla="*/ 13 h 17"/>
                  <a:gd name="T68" fmla="*/ 142 w 153"/>
                  <a:gd name="T69" fmla="*/ 13 h 17"/>
                  <a:gd name="T70" fmla="*/ 143 w 153"/>
                  <a:gd name="T71" fmla="*/ 13 h 17"/>
                  <a:gd name="T72" fmla="*/ 151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6" name="Freeform 160">
                <a:extLst>
                  <a:ext uri="{FF2B5EF4-FFF2-40B4-BE49-F238E27FC236}">
                    <a16:creationId xmlns:a16="http://schemas.microsoft.com/office/drawing/2014/main" id="{E3AB8DD7-D2B6-4D32-962E-A87D7AB16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8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7 w 17"/>
                  <a:gd name="T33" fmla="*/ 127 h 135"/>
                  <a:gd name="T34" fmla="*/ 16 w 17"/>
                  <a:gd name="T35" fmla="*/ 126 h 135"/>
                  <a:gd name="T36" fmla="*/ 16 w 17"/>
                  <a:gd name="T37" fmla="*/ 126 h 135"/>
                  <a:gd name="T38" fmla="*/ 15 w 17"/>
                  <a:gd name="T39" fmla="*/ 126 h 135"/>
                  <a:gd name="T40" fmla="*/ 15 w 17"/>
                  <a:gd name="T41" fmla="*/ 125 h 135"/>
                  <a:gd name="T42" fmla="*/ 14 w 17"/>
                  <a:gd name="T43" fmla="*/ 124 h 135"/>
                  <a:gd name="T44" fmla="*/ 14 w 17"/>
                  <a:gd name="T45" fmla="*/ 124 h 135"/>
                  <a:gd name="T46" fmla="*/ 14 w 17"/>
                  <a:gd name="T47" fmla="*/ 10 h 135"/>
                  <a:gd name="T48" fmla="*/ 14 w 17"/>
                  <a:gd name="T49" fmla="*/ 9 h 135"/>
                  <a:gd name="T50" fmla="*/ 14 w 17"/>
                  <a:gd name="T51" fmla="*/ 8 h 135"/>
                  <a:gd name="T52" fmla="*/ 15 w 17"/>
                  <a:gd name="T53" fmla="*/ 8 h 135"/>
                  <a:gd name="T54" fmla="*/ 16 w 17"/>
                  <a:gd name="T55" fmla="*/ 7 h 135"/>
                  <a:gd name="T56" fmla="*/ 16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7" name="Freeform 161">
                <a:extLst>
                  <a:ext uri="{FF2B5EF4-FFF2-40B4-BE49-F238E27FC236}">
                    <a16:creationId xmlns:a16="http://schemas.microsoft.com/office/drawing/2014/main" id="{6A4E9B5C-5A1B-4680-B336-4A4E53998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1"/>
                <a:ext cx="154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7 w 155"/>
                  <a:gd name="T17" fmla="*/ 135 h 136"/>
                  <a:gd name="T18" fmla="*/ 149 w 155"/>
                  <a:gd name="T19" fmla="*/ 134 h 136"/>
                  <a:gd name="T20" fmla="*/ 150 w 155"/>
                  <a:gd name="T21" fmla="*/ 134 h 136"/>
                  <a:gd name="T22" fmla="*/ 150 w 155"/>
                  <a:gd name="T23" fmla="*/ 133 h 136"/>
                  <a:gd name="T24" fmla="*/ 151 w 155"/>
                  <a:gd name="T25" fmla="*/ 133 h 136"/>
                  <a:gd name="T26" fmla="*/ 151 w 155"/>
                  <a:gd name="T27" fmla="*/ 133 h 136"/>
                  <a:gd name="T28" fmla="*/ 152 w 155"/>
                  <a:gd name="T29" fmla="*/ 132 h 136"/>
                  <a:gd name="T30" fmla="*/ 152 w 155"/>
                  <a:gd name="T31" fmla="*/ 131 h 136"/>
                  <a:gd name="T32" fmla="*/ 153 w 155"/>
                  <a:gd name="T33" fmla="*/ 131 h 136"/>
                  <a:gd name="T34" fmla="*/ 153 w 155"/>
                  <a:gd name="T35" fmla="*/ 129 h 136"/>
                  <a:gd name="T36" fmla="*/ 153 w 155"/>
                  <a:gd name="T37" fmla="*/ 129 h 136"/>
                  <a:gd name="T38" fmla="*/ 153 w 155"/>
                  <a:gd name="T39" fmla="*/ 3 h 136"/>
                  <a:gd name="T40" fmla="*/ 153 w 155"/>
                  <a:gd name="T41" fmla="*/ 2 h 136"/>
                  <a:gd name="T42" fmla="*/ 153 w 155"/>
                  <a:gd name="T43" fmla="*/ 1 h 136"/>
                  <a:gd name="T44" fmla="*/ 153 w 155"/>
                  <a:gd name="T45" fmla="*/ 1 h 136"/>
                  <a:gd name="T46" fmla="*/ 152 w 155"/>
                  <a:gd name="T47" fmla="*/ 1 h 136"/>
                  <a:gd name="T48" fmla="*/ 152 w 155"/>
                  <a:gd name="T49" fmla="*/ 0 h 136"/>
                  <a:gd name="T50" fmla="*/ 152 w 155"/>
                  <a:gd name="T51" fmla="*/ 0 h 136"/>
                  <a:gd name="T52" fmla="*/ 144 w 155"/>
                  <a:gd name="T53" fmla="*/ 5 h 136"/>
                  <a:gd name="T54" fmla="*/ 144 w 155"/>
                  <a:gd name="T55" fmla="*/ 5 h 136"/>
                  <a:gd name="T56" fmla="*/ 145 w 155"/>
                  <a:gd name="T57" fmla="*/ 6 h 136"/>
                  <a:gd name="T58" fmla="*/ 145 w 155"/>
                  <a:gd name="T59" fmla="*/ 7 h 136"/>
                  <a:gd name="T60" fmla="*/ 145 w 155"/>
                  <a:gd name="T61" fmla="*/ 7 h 136"/>
                  <a:gd name="T62" fmla="*/ 145 w 155"/>
                  <a:gd name="T63" fmla="*/ 7 h 136"/>
                  <a:gd name="T64" fmla="*/ 145 w 155"/>
                  <a:gd name="T65" fmla="*/ 8 h 136"/>
                  <a:gd name="T66" fmla="*/ 145 w 155"/>
                  <a:gd name="T67" fmla="*/ 9 h 136"/>
                  <a:gd name="T68" fmla="*/ 145 w 155"/>
                  <a:gd name="T69" fmla="*/ 9 h 136"/>
                  <a:gd name="T70" fmla="*/ 145 w 155"/>
                  <a:gd name="T71" fmla="*/ 123 h 136"/>
                  <a:gd name="T72" fmla="*/ 145 w 155"/>
                  <a:gd name="T73" fmla="*/ 123 h 136"/>
                  <a:gd name="T74" fmla="*/ 145 w 155"/>
                  <a:gd name="T75" fmla="*/ 124 h 136"/>
                  <a:gd name="T76" fmla="*/ 145 w 155"/>
                  <a:gd name="T77" fmla="*/ 125 h 136"/>
                  <a:gd name="T78" fmla="*/ 145 w 155"/>
                  <a:gd name="T79" fmla="*/ 125 h 136"/>
                  <a:gd name="T80" fmla="*/ 144 w 155"/>
                  <a:gd name="T81" fmla="*/ 126 h 136"/>
                  <a:gd name="T82" fmla="*/ 144 w 155"/>
                  <a:gd name="T83" fmla="*/ 127 h 136"/>
                  <a:gd name="T84" fmla="*/ 143 w 155"/>
                  <a:gd name="T85" fmla="*/ 127 h 136"/>
                  <a:gd name="T86" fmla="*/ 142 w 155"/>
                  <a:gd name="T87" fmla="*/ 127 h 136"/>
                  <a:gd name="T88" fmla="*/ 142 w 155"/>
                  <a:gd name="T89" fmla="*/ 128 h 136"/>
                  <a:gd name="T90" fmla="*/ 141 w 155"/>
                  <a:gd name="T91" fmla="*/ 128 h 136"/>
                  <a:gd name="T92" fmla="*/ 141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8" name="Freeform 162">
                <a:extLst>
                  <a:ext uri="{FF2B5EF4-FFF2-40B4-BE49-F238E27FC236}">
                    <a16:creationId xmlns:a16="http://schemas.microsoft.com/office/drawing/2014/main" id="{08E302A2-2064-4116-A561-1FAB10D3D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2" cy="16"/>
              </a:xfrm>
              <a:custGeom>
                <a:avLst/>
                <a:gdLst>
                  <a:gd name="T0" fmla="*/ 151 w 153"/>
                  <a:gd name="T1" fmla="*/ 15 h 17"/>
                  <a:gd name="T2" fmla="*/ 150 w 153"/>
                  <a:gd name="T3" fmla="*/ 15 h 17"/>
                  <a:gd name="T4" fmla="*/ 150 w 153"/>
                  <a:gd name="T5" fmla="*/ 9 h 17"/>
                  <a:gd name="T6" fmla="*/ 149 w 153"/>
                  <a:gd name="T7" fmla="*/ 9 h 17"/>
                  <a:gd name="T8" fmla="*/ 149 w 153"/>
                  <a:gd name="T9" fmla="*/ 9 h 17"/>
                  <a:gd name="T10" fmla="*/ 149 w 153"/>
                  <a:gd name="T11" fmla="*/ 5 h 17"/>
                  <a:gd name="T12" fmla="*/ 148 w 153"/>
                  <a:gd name="T13" fmla="*/ 5 h 17"/>
                  <a:gd name="T14" fmla="*/ 148 w 153"/>
                  <a:gd name="T15" fmla="*/ 5 h 17"/>
                  <a:gd name="T16" fmla="*/ 147 w 153"/>
                  <a:gd name="T17" fmla="*/ 0 h 17"/>
                  <a:gd name="T18" fmla="*/ 147 w 153"/>
                  <a:gd name="T19" fmla="*/ 0 h 17"/>
                  <a:gd name="T20" fmla="*/ 146 w 153"/>
                  <a:gd name="T21" fmla="*/ 0 h 17"/>
                  <a:gd name="T22" fmla="*/ 145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9 h 17"/>
                  <a:gd name="T36" fmla="*/ 0 w 153"/>
                  <a:gd name="T37" fmla="*/ 9 h 17"/>
                  <a:gd name="T38" fmla="*/ 0 w 153"/>
                  <a:gd name="T39" fmla="*/ 15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59" name="Freeform 163">
                <a:extLst>
                  <a:ext uri="{FF2B5EF4-FFF2-40B4-BE49-F238E27FC236}">
                    <a16:creationId xmlns:a16="http://schemas.microsoft.com/office/drawing/2014/main" id="{4E5428CD-B123-483B-9E6E-FEE99C27C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0" name="Freeform 164">
                <a:extLst>
                  <a:ext uri="{FF2B5EF4-FFF2-40B4-BE49-F238E27FC236}">
                    <a16:creationId xmlns:a16="http://schemas.microsoft.com/office/drawing/2014/main" id="{512564A4-E27E-4F16-82A6-0E3A17E0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20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9 w 219"/>
                  <a:gd name="T7" fmla="*/ 22 h 23"/>
                  <a:gd name="T8" fmla="*/ 216 w 219"/>
                  <a:gd name="T9" fmla="*/ 0 h 23"/>
                  <a:gd name="T10" fmla="*/ 138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1" name="Freeform 165">
                <a:extLst>
                  <a:ext uri="{FF2B5EF4-FFF2-40B4-BE49-F238E27FC236}">
                    <a16:creationId xmlns:a16="http://schemas.microsoft.com/office/drawing/2014/main" id="{31CE431E-1737-45F3-AA7B-1A566D885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6"/>
                <a:ext cx="56" cy="16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9 h 17"/>
                  <a:gd name="T14" fmla="*/ 35 w 56"/>
                  <a:gd name="T15" fmla="*/ 9 h 17"/>
                  <a:gd name="T16" fmla="*/ 35 w 56"/>
                  <a:gd name="T17" fmla="*/ 15 h 17"/>
                  <a:gd name="T18" fmla="*/ 18 w 56"/>
                  <a:gd name="T19" fmla="*/ 15 h 17"/>
                  <a:gd name="T20" fmla="*/ 18 w 56"/>
                  <a:gd name="T21" fmla="*/ 9 h 17"/>
                  <a:gd name="T22" fmla="*/ 0 w 56"/>
                  <a:gd name="T23" fmla="*/ 9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2" name="Freeform 166">
                <a:extLst>
                  <a:ext uri="{FF2B5EF4-FFF2-40B4-BE49-F238E27FC236}">
                    <a16:creationId xmlns:a16="http://schemas.microsoft.com/office/drawing/2014/main" id="{3D61165B-F57F-47A6-9A91-45A479B56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0 h 17"/>
                  <a:gd name="T4" fmla="*/ 17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3" name="Freeform 167">
                <a:extLst>
                  <a:ext uri="{FF2B5EF4-FFF2-40B4-BE49-F238E27FC236}">
                    <a16:creationId xmlns:a16="http://schemas.microsoft.com/office/drawing/2014/main" id="{39DCC176-4E00-42EA-89A4-3E04F4C1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5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4" name="Freeform 168">
                <a:extLst>
                  <a:ext uri="{FF2B5EF4-FFF2-40B4-BE49-F238E27FC236}">
                    <a16:creationId xmlns:a16="http://schemas.microsoft.com/office/drawing/2014/main" id="{7E878AB6-F0A7-4FFA-8B25-BC049873C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5" name="Freeform 169">
                <a:extLst>
                  <a:ext uri="{FF2B5EF4-FFF2-40B4-BE49-F238E27FC236}">
                    <a16:creationId xmlns:a16="http://schemas.microsoft.com/office/drawing/2014/main" id="{DC112BC2-11E1-43A1-B092-2E8BE4B70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6"/>
                <a:ext cx="18" cy="16"/>
              </a:xfrm>
              <a:custGeom>
                <a:avLst/>
                <a:gdLst>
                  <a:gd name="T0" fmla="*/ 0 w 17"/>
                  <a:gd name="T1" fmla="*/ 15 h 17"/>
                  <a:gd name="T2" fmla="*/ 17 w 17"/>
                  <a:gd name="T3" fmla="*/ 0 h 17"/>
                  <a:gd name="T4" fmla="*/ 0 w 17"/>
                  <a:gd name="T5" fmla="*/ 15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6" name="Freeform 170">
                <a:extLst>
                  <a:ext uri="{FF2B5EF4-FFF2-40B4-BE49-F238E27FC236}">
                    <a16:creationId xmlns:a16="http://schemas.microsoft.com/office/drawing/2014/main" id="{CD3FBE06-909E-4544-AE9A-F03394B93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8" cy="17"/>
              </a:xfrm>
              <a:custGeom>
                <a:avLst/>
                <a:gdLst>
                  <a:gd name="T0" fmla="*/ 0 w 17"/>
                  <a:gd name="T1" fmla="*/ 16 h 17"/>
                  <a:gd name="T2" fmla="*/ 17 w 17"/>
                  <a:gd name="T3" fmla="*/ 16 h 17"/>
                  <a:gd name="T4" fmla="*/ 17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7" name="Freeform 171">
                <a:extLst>
                  <a:ext uri="{FF2B5EF4-FFF2-40B4-BE49-F238E27FC236}">
                    <a16:creationId xmlns:a16="http://schemas.microsoft.com/office/drawing/2014/main" id="{F34146E0-A471-4704-81C8-D031D359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501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8" name="Freeform 172">
                <a:extLst>
                  <a:ext uri="{FF2B5EF4-FFF2-40B4-BE49-F238E27FC236}">
                    <a16:creationId xmlns:a16="http://schemas.microsoft.com/office/drawing/2014/main" id="{0F446FEB-1F5E-4671-9065-AD321AC22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6"/>
              </a:xfrm>
              <a:custGeom>
                <a:avLst/>
                <a:gdLst>
                  <a:gd name="T0" fmla="*/ 18 w 19"/>
                  <a:gd name="T1" fmla="*/ 11 h 17"/>
                  <a:gd name="T2" fmla="*/ 17 w 19"/>
                  <a:gd name="T3" fmla="*/ 15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5 h 17"/>
                  <a:gd name="T10" fmla="*/ 0 w 19"/>
                  <a:gd name="T11" fmla="*/ 1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69" name="Freeform 173">
                <a:extLst>
                  <a:ext uri="{FF2B5EF4-FFF2-40B4-BE49-F238E27FC236}">
                    <a16:creationId xmlns:a16="http://schemas.microsoft.com/office/drawing/2014/main" id="{DC3F66D7-C2C9-42C9-A36F-41189130D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0" name="Freeform 174">
                <a:extLst>
                  <a:ext uri="{FF2B5EF4-FFF2-40B4-BE49-F238E27FC236}">
                    <a16:creationId xmlns:a16="http://schemas.microsoft.com/office/drawing/2014/main" id="{A5BBE51B-A667-445C-9A79-7D5895FD8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1" name="Freeform 175">
                <a:extLst>
                  <a:ext uri="{FF2B5EF4-FFF2-40B4-BE49-F238E27FC236}">
                    <a16:creationId xmlns:a16="http://schemas.microsoft.com/office/drawing/2014/main" id="{11EFD747-7A55-4D13-AC98-29C684F4E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9"/>
                <a:ext cx="44" cy="16"/>
              </a:xfrm>
              <a:custGeom>
                <a:avLst/>
                <a:gdLst>
                  <a:gd name="T0" fmla="*/ 14 w 44"/>
                  <a:gd name="T1" fmla="*/ 15 h 17"/>
                  <a:gd name="T2" fmla="*/ 0 w 44"/>
                  <a:gd name="T3" fmla="*/ 15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5 h 17"/>
                  <a:gd name="T18" fmla="*/ 28 w 44"/>
                  <a:gd name="T19" fmla="*/ 15 h 17"/>
                  <a:gd name="T20" fmla="*/ 14 w 44"/>
                  <a:gd name="T21" fmla="*/ 15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2" name="Freeform 176">
                <a:extLst>
                  <a:ext uri="{FF2B5EF4-FFF2-40B4-BE49-F238E27FC236}">
                    <a16:creationId xmlns:a16="http://schemas.microsoft.com/office/drawing/2014/main" id="{3036AEFB-EFC9-454C-8A16-87DA7C5F8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9"/>
                <a:ext cx="17" cy="16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5 h 17"/>
                  <a:gd name="T6" fmla="*/ 0 w 17"/>
                  <a:gd name="T7" fmla="*/ 15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3" name="Freeform 177">
                <a:extLst>
                  <a:ext uri="{FF2B5EF4-FFF2-40B4-BE49-F238E27FC236}">
                    <a16:creationId xmlns:a16="http://schemas.microsoft.com/office/drawing/2014/main" id="{C325FB87-0CB0-4CF6-AC35-50EABBE5D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19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1 w 20"/>
                  <a:gd name="T33" fmla="*/ 0 h 17"/>
                  <a:gd name="T34" fmla="*/ 12 w 20"/>
                  <a:gd name="T35" fmla="*/ 0 h 17"/>
                  <a:gd name="T36" fmla="*/ 14 w 20"/>
                  <a:gd name="T37" fmla="*/ 0 h 17"/>
                  <a:gd name="T38" fmla="*/ 15 w 20"/>
                  <a:gd name="T39" fmla="*/ 1 h 17"/>
                  <a:gd name="T40" fmla="*/ 16 w 20"/>
                  <a:gd name="T41" fmla="*/ 3 h 17"/>
                  <a:gd name="T42" fmla="*/ 16 w 20"/>
                  <a:gd name="T43" fmla="*/ 3 h 17"/>
                  <a:gd name="T44" fmla="*/ 17 w 20"/>
                  <a:gd name="T45" fmla="*/ 5 h 17"/>
                  <a:gd name="T46" fmla="*/ 17 w 20"/>
                  <a:gd name="T47" fmla="*/ 7 h 17"/>
                  <a:gd name="T48" fmla="*/ 17 w 20"/>
                  <a:gd name="T49" fmla="*/ 8 h 17"/>
                  <a:gd name="T50" fmla="*/ 17 w 20"/>
                  <a:gd name="T51" fmla="*/ 10 h 17"/>
                  <a:gd name="T52" fmla="*/ 16 w 20"/>
                  <a:gd name="T53" fmla="*/ 12 h 17"/>
                  <a:gd name="T54" fmla="*/ 15 w 20"/>
                  <a:gd name="T55" fmla="*/ 13 h 17"/>
                  <a:gd name="T56" fmla="*/ 14 w 20"/>
                  <a:gd name="T57" fmla="*/ 15 h 17"/>
                  <a:gd name="T58" fmla="*/ 12 w 20"/>
                  <a:gd name="T59" fmla="*/ 15 h 17"/>
                  <a:gd name="T60" fmla="*/ 12 w 20"/>
                  <a:gd name="T61" fmla="*/ 16 h 17"/>
                  <a:gd name="T62" fmla="*/ 11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4" name="Freeform 178">
                <a:extLst>
                  <a:ext uri="{FF2B5EF4-FFF2-40B4-BE49-F238E27FC236}">
                    <a16:creationId xmlns:a16="http://schemas.microsoft.com/office/drawing/2014/main" id="{15E4A25D-FB8C-49CF-A53B-2519B9E03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9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3 h 38"/>
                  <a:gd name="T4" fmla="*/ 16 w 17"/>
                  <a:gd name="T5" fmla="*/ 23 h 38"/>
                  <a:gd name="T6" fmla="*/ 16 w 17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5" name="Freeform 179">
                <a:extLst>
                  <a:ext uri="{FF2B5EF4-FFF2-40B4-BE49-F238E27FC236}">
                    <a16:creationId xmlns:a16="http://schemas.microsoft.com/office/drawing/2014/main" id="{814CC18B-DC5A-46D9-B6E2-F1A2D4DE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8" cy="72"/>
              </a:xfrm>
              <a:custGeom>
                <a:avLst/>
                <a:gdLst>
                  <a:gd name="T0" fmla="*/ 0 w 17"/>
                  <a:gd name="T1" fmla="*/ 0 h 72"/>
                  <a:gd name="T2" fmla="*/ 17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6" name="Freeform 180">
                <a:extLst>
                  <a:ext uri="{FF2B5EF4-FFF2-40B4-BE49-F238E27FC236}">
                    <a16:creationId xmlns:a16="http://schemas.microsoft.com/office/drawing/2014/main" id="{A215824C-901E-4996-A838-2498813F7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2"/>
              </a:xfrm>
              <a:custGeom>
                <a:avLst/>
                <a:gdLst>
                  <a:gd name="T0" fmla="*/ 0 w 250"/>
                  <a:gd name="T1" fmla="*/ 41 h 41"/>
                  <a:gd name="T2" fmla="*/ 249 w 250"/>
                  <a:gd name="T3" fmla="*/ 41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7" name="Freeform 181">
                <a:extLst>
                  <a:ext uri="{FF2B5EF4-FFF2-40B4-BE49-F238E27FC236}">
                    <a16:creationId xmlns:a16="http://schemas.microsoft.com/office/drawing/2014/main" id="{E9FAC7B6-480A-4AF3-ADB4-F4E02D728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78" name="Freeform 182">
                <a:extLst>
                  <a:ext uri="{FF2B5EF4-FFF2-40B4-BE49-F238E27FC236}">
                    <a16:creationId xmlns:a16="http://schemas.microsoft.com/office/drawing/2014/main" id="{B4BC0EC3-1961-40C0-BAE9-5CDFDDC50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7"/>
                <a:ext cx="223" cy="29"/>
              </a:xfrm>
              <a:custGeom>
                <a:avLst/>
                <a:gdLst>
                  <a:gd name="T0" fmla="*/ 0 w 223"/>
                  <a:gd name="T1" fmla="*/ 28 h 28"/>
                  <a:gd name="T2" fmla="*/ 222 w 223"/>
                  <a:gd name="T3" fmla="*/ 28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879" name="Text Box 183">
              <a:extLst>
                <a:ext uri="{FF2B5EF4-FFF2-40B4-BE49-F238E27FC236}">
                  <a16:creationId xmlns:a16="http://schemas.microsoft.com/office/drawing/2014/main" id="{638407EF-BF5F-40B7-B9E0-463B3D9F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" y="1064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B</a:t>
              </a:r>
              <a:endParaRPr lang="en-US" altLang="x-none" sz="1350">
                <a:latin typeface="Times New Roman" charset="0"/>
              </a:endParaRPr>
            </a:p>
          </p:txBody>
        </p:sp>
        <p:sp>
          <p:nvSpPr>
            <p:cNvPr id="925880" name="Text Box 184">
              <a:extLst>
                <a:ext uri="{FF2B5EF4-FFF2-40B4-BE49-F238E27FC236}">
                  <a16:creationId xmlns:a16="http://schemas.microsoft.com/office/drawing/2014/main" id="{BFE53136-38E8-40A6-96FA-BC65C29BF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6" y="1464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350">
                  <a:latin typeface="Arial" charset="0"/>
                </a:rPr>
                <a:t>C</a:t>
              </a:r>
              <a:endParaRPr lang="en-US" altLang="x-none" sz="1350">
                <a:latin typeface="Times New Roman" charset="0"/>
              </a:endParaRPr>
            </a:p>
          </p:txBody>
        </p:sp>
        <p:sp>
          <p:nvSpPr>
            <p:cNvPr id="925881" name="Rectangle 185">
              <a:extLst>
                <a:ext uri="{FF2B5EF4-FFF2-40B4-BE49-F238E27FC236}">
                  <a16:creationId xmlns:a16="http://schemas.microsoft.com/office/drawing/2014/main" id="{9EBED004-6155-47F4-87C9-DAB1517FE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696"/>
              <a:ext cx="192" cy="1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882" name="Rectangle 186">
              <a:extLst>
                <a:ext uri="{FF2B5EF4-FFF2-40B4-BE49-F238E27FC236}">
                  <a16:creationId xmlns:a16="http://schemas.microsoft.com/office/drawing/2014/main" id="{5C4B908A-5FBB-48E2-8360-72C09B901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32"/>
              <a:ext cx="216" cy="1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883" name="Rectangle 187">
              <a:extLst>
                <a:ext uri="{FF2B5EF4-FFF2-40B4-BE49-F238E27FC236}">
                  <a16:creationId xmlns:a16="http://schemas.microsoft.com/office/drawing/2014/main" id="{EF22C7A0-1849-4EBC-8799-78372589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112"/>
              <a:ext cx="192" cy="1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5884" name="Rectangle 188">
              <a:extLst>
                <a:ext uri="{FF2B5EF4-FFF2-40B4-BE49-F238E27FC236}">
                  <a16:creationId xmlns:a16="http://schemas.microsoft.com/office/drawing/2014/main" id="{E507EB7C-33D5-4273-8F34-87A70C8D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1112"/>
              <a:ext cx="216" cy="1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4818" name="Rectangle 190">
            <a:extLst>
              <a:ext uri="{FF2B5EF4-FFF2-40B4-BE49-F238E27FC236}">
                <a16:creationId xmlns:a16="http://schemas.microsoft.com/office/drawing/2014/main" id="{62709C66-3017-477A-B605-B06158AC8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Multiplexer Modeling</a:t>
            </a:r>
          </a:p>
        </p:txBody>
      </p:sp>
      <p:sp>
        <p:nvSpPr>
          <p:cNvPr id="34819" name="Rectangle 192">
            <a:extLst>
              <a:ext uri="{FF2B5EF4-FFF2-40B4-BE49-F238E27FC236}">
                <a16:creationId xmlns:a16="http://schemas.microsoft.com/office/drawing/2014/main" id="{DE63CD91-E644-4AD2-BA0F-A12B8B79C6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8638" y="2933700"/>
            <a:ext cx="8148637" cy="1698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Arrivals:  What is the packet inter-arrival pattern?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Service Time:  How long are the packets?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Service Discipline:  What is order of transmission?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Buffer Discipline:  If buffer is full, which packet is dropped?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Performance Measures: </a:t>
            </a:r>
            <a:r>
              <a:rPr lang="en-US" altLang="en-US" sz="1600" i="1"/>
              <a:t>Delay Distribution;  Packet Loss Probability;  Line Utilization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802" name="Rectangle 34">
            <a:extLst>
              <a:ext uri="{FF2B5EF4-FFF2-40B4-BE49-F238E27FC236}">
                <a16:creationId xmlns:a16="http://schemas.microsoft.com/office/drawing/2014/main" id="{FDBAEE73-DEBE-493E-95F1-C23741691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Delay = Waiting + Service Times</a:t>
            </a:r>
          </a:p>
        </p:txBody>
      </p:sp>
      <p:grpSp>
        <p:nvGrpSpPr>
          <p:cNvPr id="36866" name="Group 47">
            <a:extLst>
              <a:ext uri="{FF2B5EF4-FFF2-40B4-BE49-F238E27FC236}">
                <a16:creationId xmlns:a16="http://schemas.microsoft.com/office/drawing/2014/main" id="{3FDAD2C3-DD87-4C70-812D-5A66287A2D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22375"/>
            <a:ext cx="6416675" cy="2338388"/>
            <a:chOff x="0" y="1027"/>
            <a:chExt cx="5389" cy="1963"/>
          </a:xfrm>
        </p:grpSpPr>
        <p:sp>
          <p:nvSpPr>
            <p:cNvPr id="928772" name="Line 4">
              <a:extLst>
                <a:ext uri="{FF2B5EF4-FFF2-40B4-BE49-F238E27FC236}">
                  <a16:creationId xmlns:a16="http://schemas.microsoft.com/office/drawing/2014/main" id="{B05DD184-6C13-4C03-9CA6-F04018460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3" name="Line 5">
              <a:extLst>
                <a:ext uri="{FF2B5EF4-FFF2-40B4-BE49-F238E27FC236}">
                  <a16:creationId xmlns:a16="http://schemas.microsoft.com/office/drawing/2014/main" id="{7D57D830-0E56-420F-A4F5-3CC8350C8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3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4" name="Line 6">
              <a:extLst>
                <a:ext uri="{FF2B5EF4-FFF2-40B4-BE49-F238E27FC236}">
                  <a16:creationId xmlns:a16="http://schemas.microsoft.com/office/drawing/2014/main" id="{5DD9EEEA-9F5D-4D3B-AD56-629EABF43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2256"/>
              <a:ext cx="5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5" name="Line 7">
              <a:extLst>
                <a:ext uri="{FF2B5EF4-FFF2-40B4-BE49-F238E27FC236}">
                  <a16:creationId xmlns:a16="http://schemas.microsoft.com/office/drawing/2014/main" id="{818FD801-9345-459F-B82B-6E4D96917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5" y="2256"/>
              <a:ext cx="5" cy="3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6" name="Line 8">
              <a:extLst>
                <a:ext uri="{FF2B5EF4-FFF2-40B4-BE49-F238E27FC236}">
                  <a16:creationId xmlns:a16="http://schemas.microsoft.com/office/drawing/2014/main" id="{202C17AB-AAD0-4DA6-AF32-5906F9F87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30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7" name="Line 9">
              <a:extLst>
                <a:ext uri="{FF2B5EF4-FFF2-40B4-BE49-F238E27FC236}">
                  <a16:creationId xmlns:a16="http://schemas.microsoft.com/office/drawing/2014/main" id="{B3A8D099-BEEA-4176-95B7-9F57EAA95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2268"/>
              <a:ext cx="4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8" name="Line 10">
              <a:extLst>
                <a:ext uri="{FF2B5EF4-FFF2-40B4-BE49-F238E27FC236}">
                  <a16:creationId xmlns:a16="http://schemas.microsoft.com/office/drawing/2014/main" id="{67D59993-30F0-4807-86B1-7BBFC6320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84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79" name="Line 11">
              <a:extLst>
                <a:ext uri="{FF2B5EF4-FFF2-40B4-BE49-F238E27FC236}">
                  <a16:creationId xmlns:a16="http://schemas.microsoft.com/office/drawing/2014/main" id="{4B83C0EF-A945-4286-A742-3938EF76C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0" name="Line 12">
              <a:extLst>
                <a:ext uri="{FF2B5EF4-FFF2-40B4-BE49-F238E27FC236}">
                  <a16:creationId xmlns:a16="http://schemas.microsoft.com/office/drawing/2014/main" id="{A4DB1DA7-8C97-42EB-99C2-D32E7B9F8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284"/>
              <a:ext cx="7" cy="3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1" name="Line 13">
              <a:extLst>
                <a:ext uri="{FF2B5EF4-FFF2-40B4-BE49-F238E27FC236}">
                  <a16:creationId xmlns:a16="http://schemas.microsoft.com/office/drawing/2014/main" id="{9212FE06-04FF-4AC5-9099-F49CF9E5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0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2" name="Line 14">
              <a:extLst>
                <a:ext uri="{FF2B5EF4-FFF2-40B4-BE49-F238E27FC236}">
                  <a16:creationId xmlns:a16="http://schemas.microsoft.com/office/drawing/2014/main" id="{86869918-085E-4827-863D-6A42DD6FD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29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3" name="Line 15">
              <a:extLst>
                <a:ext uri="{FF2B5EF4-FFF2-40B4-BE49-F238E27FC236}">
                  <a16:creationId xmlns:a16="http://schemas.microsoft.com/office/drawing/2014/main" id="{EDC2625D-8FDE-497A-B8B5-659C35764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584"/>
              <a:ext cx="144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4" name="Line 16">
              <a:extLst>
                <a:ext uri="{FF2B5EF4-FFF2-40B4-BE49-F238E27FC236}">
                  <a16:creationId xmlns:a16="http://schemas.microsoft.com/office/drawing/2014/main" id="{D7280A32-959D-4E0A-BBDC-20C427F11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302"/>
              <a:ext cx="7" cy="2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5" name="Line 17">
              <a:extLst>
                <a:ext uri="{FF2B5EF4-FFF2-40B4-BE49-F238E27FC236}">
                  <a16:creationId xmlns:a16="http://schemas.microsoft.com/office/drawing/2014/main" id="{9225162B-E643-44BC-98ED-80319C601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584"/>
              <a:ext cx="384" cy="67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6" name="Line 18">
              <a:extLst>
                <a:ext uri="{FF2B5EF4-FFF2-40B4-BE49-F238E27FC236}">
                  <a16:creationId xmlns:a16="http://schemas.microsoft.com/office/drawing/2014/main" id="{5736292D-1C64-4458-8965-2AB0E2B98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1296"/>
              <a:ext cx="0" cy="28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7" name="Line 19">
              <a:extLst>
                <a:ext uri="{FF2B5EF4-FFF2-40B4-BE49-F238E27FC236}">
                  <a16:creationId xmlns:a16="http://schemas.microsoft.com/office/drawing/2014/main" id="{73A50553-8276-4B83-B8EA-983557FB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" y="1584"/>
              <a:ext cx="456" cy="6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88" name="Text Box 20">
              <a:extLst>
                <a:ext uri="{FF2B5EF4-FFF2-40B4-BE49-F238E27FC236}">
                  <a16:creationId xmlns:a16="http://schemas.microsoft.com/office/drawing/2014/main" id="{53E8F7C6-E964-49BC-B18A-27D2DEBB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2206"/>
              <a:ext cx="11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Packet arrives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at queue</a:t>
              </a:r>
            </a:p>
          </p:txBody>
        </p:sp>
        <p:sp>
          <p:nvSpPr>
            <p:cNvPr id="928789" name="Text Box 21">
              <a:extLst>
                <a:ext uri="{FF2B5EF4-FFF2-40B4-BE49-F238E27FC236}">
                  <a16:creationId xmlns:a16="http://schemas.microsoft.com/office/drawing/2014/main" id="{EAD22407-067B-4196-85FF-A261DF39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1589"/>
              <a:ext cx="117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Packet begins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transmission</a:t>
              </a:r>
            </a:p>
          </p:txBody>
        </p:sp>
        <p:sp>
          <p:nvSpPr>
            <p:cNvPr id="928790" name="Text Box 22">
              <a:extLst>
                <a:ext uri="{FF2B5EF4-FFF2-40B4-BE49-F238E27FC236}">
                  <a16:creationId xmlns:a16="http://schemas.microsoft.com/office/drawing/2014/main" id="{3E381B39-56A6-45EE-8DDE-7AA2CB95D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54"/>
              <a:ext cx="143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Packet completes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transmission</a:t>
              </a:r>
            </a:p>
          </p:txBody>
        </p:sp>
        <p:sp>
          <p:nvSpPr>
            <p:cNvPr id="928791" name="Line 23">
              <a:extLst>
                <a:ext uri="{FF2B5EF4-FFF2-40B4-BE49-F238E27FC236}">
                  <a16:creationId xmlns:a16="http://schemas.microsoft.com/office/drawing/2014/main" id="{BC86B7E7-D016-49C3-9BDD-CD6A4E742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0" y="1290"/>
              <a:ext cx="12" cy="2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2" name="Line 24">
              <a:extLst>
                <a:ext uri="{FF2B5EF4-FFF2-40B4-BE49-F238E27FC236}">
                  <a16:creationId xmlns:a16="http://schemas.microsoft.com/office/drawing/2014/main" id="{FD4A3959-41DB-4582-9883-9E77D27D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7"/>
              <a:ext cx="336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3" name="Line 25">
              <a:extLst>
                <a:ext uri="{FF2B5EF4-FFF2-40B4-BE49-F238E27FC236}">
                  <a16:creationId xmlns:a16="http://schemas.microsoft.com/office/drawing/2014/main" id="{074D3165-5B58-4244-A525-39E05C325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5" y="1608"/>
              <a:ext cx="840" cy="1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4" name="Line 26">
              <a:extLst>
                <a:ext uri="{FF2B5EF4-FFF2-40B4-BE49-F238E27FC236}">
                  <a16:creationId xmlns:a16="http://schemas.microsoft.com/office/drawing/2014/main" id="{4A8064B7-CF11-4353-8621-3297C17D1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211" cy="7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5" name="Line 27">
              <a:extLst>
                <a:ext uri="{FF2B5EF4-FFF2-40B4-BE49-F238E27FC236}">
                  <a16:creationId xmlns:a16="http://schemas.microsoft.com/office/drawing/2014/main" id="{9ED51432-1643-4B6A-AC67-4CEED3E4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" y="1620"/>
              <a:ext cx="432" cy="0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6" name="Line 28">
              <a:extLst>
                <a:ext uri="{FF2B5EF4-FFF2-40B4-BE49-F238E27FC236}">
                  <a16:creationId xmlns:a16="http://schemas.microsoft.com/office/drawing/2014/main" id="{5F264A38-15A7-47D6-9DC4-27B1AE2EF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7" name="Line 29">
              <a:extLst>
                <a:ext uri="{FF2B5EF4-FFF2-40B4-BE49-F238E27FC236}">
                  <a16:creationId xmlns:a16="http://schemas.microsoft.com/office/drawing/2014/main" id="{09EB2AB6-8943-47DB-9DF8-01BB0C0E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620"/>
              <a:ext cx="336" cy="0"/>
            </a:xfrm>
            <a:prstGeom prst="line">
              <a:avLst/>
            </a:prstGeom>
            <a:noFill/>
            <a:ln w="38100" cmpd="dbl">
              <a:solidFill>
                <a:srgbClr val="CC00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8" name="Line 30">
              <a:extLst>
                <a:ext uri="{FF2B5EF4-FFF2-40B4-BE49-F238E27FC236}">
                  <a16:creationId xmlns:a16="http://schemas.microsoft.com/office/drawing/2014/main" id="{758CB870-A100-45B3-BF17-EAED19894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2292"/>
              <a:ext cx="472" cy="0"/>
            </a:xfrm>
            <a:prstGeom prst="line">
              <a:avLst/>
            </a:prstGeom>
            <a:noFill/>
            <a:ln w="38100" cmpd="dbl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799" name="Line 31">
              <a:extLst>
                <a:ext uri="{FF2B5EF4-FFF2-40B4-BE49-F238E27FC236}">
                  <a16:creationId xmlns:a16="http://schemas.microsoft.com/office/drawing/2014/main" id="{7FB13B24-E931-4D21-B62E-FA4C6B8F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1613"/>
              <a:ext cx="480" cy="0"/>
            </a:xfrm>
            <a:prstGeom prst="line">
              <a:avLst/>
            </a:prstGeom>
            <a:noFill/>
            <a:ln w="38100" cmpd="dbl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8800" name="Text Box 32">
              <a:extLst>
                <a:ext uri="{FF2B5EF4-FFF2-40B4-BE49-F238E27FC236}">
                  <a16:creationId xmlns:a16="http://schemas.microsoft.com/office/drawing/2014/main" id="{08853190-9AAB-4863-A7BF-720376479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495"/>
              <a:ext cx="695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Service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time</a:t>
              </a:r>
            </a:p>
          </p:txBody>
        </p:sp>
        <p:sp>
          <p:nvSpPr>
            <p:cNvPr id="928801" name="Text Box 33">
              <a:extLst>
                <a:ext uri="{FF2B5EF4-FFF2-40B4-BE49-F238E27FC236}">
                  <a16:creationId xmlns:a16="http://schemas.microsoft.com/office/drawing/2014/main" id="{D3AE17B3-9EEE-43CA-8A2A-47AB3964D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0"/>
              <a:ext cx="68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Waiting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time</a:t>
              </a:r>
            </a:p>
          </p:txBody>
        </p:sp>
        <p:sp>
          <p:nvSpPr>
            <p:cNvPr id="928805" name="Text Box 37">
              <a:extLst>
                <a:ext uri="{FF2B5EF4-FFF2-40B4-BE49-F238E27FC236}">
                  <a16:creationId xmlns:a16="http://schemas.microsoft.com/office/drawing/2014/main" id="{0057AF84-61C7-4A4D-AE39-F59DE91D3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2420"/>
              <a:ext cx="35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P1</a:t>
              </a:r>
            </a:p>
          </p:txBody>
        </p:sp>
        <p:sp>
          <p:nvSpPr>
            <p:cNvPr id="928806" name="Text Box 38">
              <a:extLst>
                <a:ext uri="{FF2B5EF4-FFF2-40B4-BE49-F238E27FC236}">
                  <a16:creationId xmlns:a16="http://schemas.microsoft.com/office/drawing/2014/main" id="{7D6E9E82-DF3C-436A-97F5-C683F758F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1034"/>
              <a:ext cx="352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P1</a:t>
              </a:r>
            </a:p>
          </p:txBody>
        </p:sp>
        <p:sp>
          <p:nvSpPr>
            <p:cNvPr id="928807" name="Text Box 39">
              <a:extLst>
                <a:ext uri="{FF2B5EF4-FFF2-40B4-BE49-F238E27FC236}">
                  <a16:creationId xmlns:a16="http://schemas.microsoft.com/office/drawing/2014/main" id="{13143CFD-E149-48E8-9A0D-7E0A8AD42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2432"/>
              <a:ext cx="35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P2</a:t>
              </a:r>
            </a:p>
          </p:txBody>
        </p:sp>
        <p:sp>
          <p:nvSpPr>
            <p:cNvPr id="928808" name="Text Box 40">
              <a:extLst>
                <a:ext uri="{FF2B5EF4-FFF2-40B4-BE49-F238E27FC236}">
                  <a16:creationId xmlns:a16="http://schemas.microsoft.com/office/drawing/2014/main" id="{A78A8450-5701-4B95-9BF3-3A205C312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027"/>
              <a:ext cx="352" cy="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P2</a:t>
              </a:r>
            </a:p>
          </p:txBody>
        </p:sp>
        <p:sp>
          <p:nvSpPr>
            <p:cNvPr id="928809" name="Text Box 41">
              <a:extLst>
                <a:ext uri="{FF2B5EF4-FFF2-40B4-BE49-F238E27FC236}">
                  <a16:creationId xmlns:a16="http://schemas.microsoft.com/office/drawing/2014/main" id="{9E8D9573-C520-4AA2-B72E-0D98EE121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2444"/>
              <a:ext cx="352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P3</a:t>
              </a:r>
            </a:p>
          </p:txBody>
        </p:sp>
        <p:sp>
          <p:nvSpPr>
            <p:cNvPr id="928810" name="Text Box 42">
              <a:extLst>
                <a:ext uri="{FF2B5EF4-FFF2-40B4-BE49-F238E27FC236}">
                  <a16:creationId xmlns:a16="http://schemas.microsoft.com/office/drawing/2014/main" id="{9A5687C8-00E9-4873-B79B-B7EE9F844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1046"/>
              <a:ext cx="352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P3</a:t>
              </a:r>
            </a:p>
          </p:txBody>
        </p:sp>
        <p:sp>
          <p:nvSpPr>
            <p:cNvPr id="928811" name="Text Box 43">
              <a:extLst>
                <a:ext uri="{FF2B5EF4-FFF2-40B4-BE49-F238E27FC236}">
                  <a16:creationId xmlns:a16="http://schemas.microsoft.com/office/drawing/2014/main" id="{A9ABDC76-3F11-413F-8F80-9DA84F240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2444"/>
              <a:ext cx="35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P4</a:t>
              </a:r>
            </a:p>
          </p:txBody>
        </p:sp>
        <p:sp>
          <p:nvSpPr>
            <p:cNvPr id="928812" name="Text Box 44">
              <a:extLst>
                <a:ext uri="{FF2B5EF4-FFF2-40B4-BE49-F238E27FC236}">
                  <a16:creationId xmlns:a16="http://schemas.microsoft.com/office/drawing/2014/main" id="{7679F97A-7FA7-4BDD-8EAD-A051B78A8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1046"/>
              <a:ext cx="35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P4</a:t>
              </a:r>
            </a:p>
          </p:txBody>
        </p:sp>
        <p:sp>
          <p:nvSpPr>
            <p:cNvPr id="928813" name="Text Box 45">
              <a:extLst>
                <a:ext uri="{FF2B5EF4-FFF2-40B4-BE49-F238E27FC236}">
                  <a16:creationId xmlns:a16="http://schemas.microsoft.com/office/drawing/2014/main" id="{F5EB9BB2-8E8F-4510-9615-4C1DC8BF0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2719"/>
              <a:ext cx="352" cy="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P5</a:t>
              </a:r>
            </a:p>
          </p:txBody>
        </p:sp>
        <p:sp>
          <p:nvSpPr>
            <p:cNvPr id="928814" name="Text Box 46">
              <a:extLst>
                <a:ext uri="{FF2B5EF4-FFF2-40B4-BE49-F238E27FC236}">
                  <a16:creationId xmlns:a16="http://schemas.microsoft.com/office/drawing/2014/main" id="{90AC420B-EE35-4595-941A-BEBBDA6ED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039"/>
              <a:ext cx="352" cy="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x-none" sz="1500" b="1">
                  <a:latin typeface="Arial" charset="0"/>
                </a:rPr>
                <a:t>P5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802" name="Rectangle 34">
            <a:extLst>
              <a:ext uri="{FF2B5EF4-FFF2-40B4-BE49-F238E27FC236}">
                <a16:creationId xmlns:a16="http://schemas.microsoft.com/office/drawing/2014/main" id="{0E73D4EA-1DFF-471B-9067-6DC77305F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Delay = Waiting + Service Times</a:t>
            </a:r>
          </a:p>
        </p:txBody>
      </p:sp>
      <p:sp>
        <p:nvSpPr>
          <p:cNvPr id="37890" name="Rectangle 36">
            <a:extLst>
              <a:ext uri="{FF2B5EF4-FFF2-40B4-BE49-F238E27FC236}">
                <a16:creationId xmlns:a16="http://schemas.microsoft.com/office/drawing/2014/main" id="{7EC85F83-736A-4B55-B750-BF00248B7C7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2300" y="1519238"/>
            <a:ext cx="7548563" cy="1384300"/>
          </a:xfrm>
        </p:spPr>
        <p:txBody>
          <a:bodyPr/>
          <a:lstStyle/>
          <a:p>
            <a:pPr eaLnBrk="1" hangingPunct="1"/>
            <a:r>
              <a:rPr lang="en-US" altLang="en-US" sz="2000"/>
              <a:t>Packets arrive and wait for service </a:t>
            </a:r>
          </a:p>
          <a:p>
            <a:pPr eaLnBrk="1" hangingPunct="1"/>
            <a:r>
              <a:rPr lang="en-US" altLang="en-US" sz="2000"/>
              <a:t>Waiting Time:  from arrival instant to beginning of service</a:t>
            </a:r>
          </a:p>
          <a:p>
            <a:pPr eaLnBrk="1" hangingPunct="1"/>
            <a:r>
              <a:rPr lang="en-US" altLang="en-US" sz="2000"/>
              <a:t>Service Time:  time to transmit packet</a:t>
            </a:r>
          </a:p>
          <a:p>
            <a:pPr eaLnBrk="1" hangingPunct="1"/>
            <a:r>
              <a:rPr lang="en-US" altLang="en-US" sz="2000"/>
              <a:t>Delay:  total time in system = waiting time + service time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>
            <a:extLst>
              <a:ext uri="{FF2B5EF4-FFF2-40B4-BE49-F238E27FC236}">
                <a16:creationId xmlns:a16="http://schemas.microsoft.com/office/drawing/2014/main" id="{18D33E6D-FF8E-4CEE-BDAB-ECDABD0A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311275"/>
            <a:ext cx="492125" cy="2524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A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091" name="Line 3">
            <a:extLst>
              <a:ext uri="{FF2B5EF4-FFF2-40B4-BE49-F238E27FC236}">
                <a16:creationId xmlns:a16="http://schemas.microsoft.com/office/drawing/2014/main" id="{DE5C69BA-DA1E-4529-A4E8-A7DD5C035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156686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092" name="Line 4">
            <a:extLst>
              <a:ext uri="{FF2B5EF4-FFF2-40B4-BE49-F238E27FC236}">
                <a16:creationId xmlns:a16="http://schemas.microsoft.com/office/drawing/2014/main" id="{A08CF388-5639-48AC-A306-FE79D365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006600"/>
            <a:ext cx="418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093" name="Line 5">
            <a:extLst>
              <a:ext uri="{FF2B5EF4-FFF2-40B4-BE49-F238E27FC236}">
                <a16:creationId xmlns:a16="http://schemas.microsoft.com/office/drawing/2014/main" id="{427045AC-27A2-4821-A5C3-62CC69B9F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3" y="2446338"/>
            <a:ext cx="419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094" name="Rectangle 6">
            <a:extLst>
              <a:ext uri="{FF2B5EF4-FFF2-40B4-BE49-F238E27FC236}">
                <a16:creationId xmlns:a16="http://schemas.microsoft.com/office/drawing/2014/main" id="{9EDAFF71-BDDA-459D-9EFD-46B31CD8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1312863"/>
            <a:ext cx="492125" cy="2524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A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095" name="Rectangle 7">
            <a:extLst>
              <a:ext uri="{FF2B5EF4-FFF2-40B4-BE49-F238E27FC236}">
                <a16:creationId xmlns:a16="http://schemas.microsoft.com/office/drawing/2014/main" id="{C2F0F5DC-256E-4928-8FF8-1BC1C6E5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1754188"/>
            <a:ext cx="493712" cy="2524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B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096" name="Rectangle 8">
            <a:extLst>
              <a:ext uri="{FF2B5EF4-FFF2-40B4-BE49-F238E27FC236}">
                <a16:creationId xmlns:a16="http://schemas.microsoft.com/office/drawing/2014/main" id="{D982D0F2-DC49-4D4A-B689-C22D1AB6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746250"/>
            <a:ext cx="493712" cy="2524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B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097" name="Rectangle 9">
            <a:extLst>
              <a:ext uri="{FF2B5EF4-FFF2-40B4-BE49-F238E27FC236}">
                <a16:creationId xmlns:a16="http://schemas.microsoft.com/office/drawing/2014/main" id="{784972F5-ADD9-4F42-883B-F30CBDB2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182813"/>
            <a:ext cx="492125" cy="254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C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098" name="Rectangle 10">
            <a:extLst>
              <a:ext uri="{FF2B5EF4-FFF2-40B4-BE49-F238E27FC236}">
                <a16:creationId xmlns:a16="http://schemas.microsoft.com/office/drawing/2014/main" id="{80ACC395-3F74-4251-8436-C9AA145D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189163"/>
            <a:ext cx="493713" cy="2524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C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099" name="Line 11">
            <a:extLst>
              <a:ext uri="{FF2B5EF4-FFF2-40B4-BE49-F238E27FC236}">
                <a16:creationId xmlns:a16="http://schemas.microsoft.com/office/drawing/2014/main" id="{82A4F231-002B-491F-96AE-B794E0D62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5675" y="3035300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00" name="Rectangle 12">
            <a:extLst>
              <a:ext uri="{FF2B5EF4-FFF2-40B4-BE49-F238E27FC236}">
                <a16:creationId xmlns:a16="http://schemas.microsoft.com/office/drawing/2014/main" id="{2EF9217E-5CF3-428E-BBA4-3A3CE9D3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2781300"/>
            <a:ext cx="492125" cy="2524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A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101" name="Rectangle 13">
            <a:extLst>
              <a:ext uri="{FF2B5EF4-FFF2-40B4-BE49-F238E27FC236}">
                <a16:creationId xmlns:a16="http://schemas.microsoft.com/office/drawing/2014/main" id="{F4DDCEF9-6182-428E-B427-7E5429DE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773363"/>
            <a:ext cx="493712" cy="254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B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102" name="Rectangle 14">
            <a:extLst>
              <a:ext uri="{FF2B5EF4-FFF2-40B4-BE49-F238E27FC236}">
                <a16:creationId xmlns:a16="http://schemas.microsoft.com/office/drawing/2014/main" id="{B5812E99-8A64-4B94-B13E-87F831D6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2776538"/>
            <a:ext cx="492125" cy="2524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B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103" name="Rectangle 15">
            <a:extLst>
              <a:ext uri="{FF2B5EF4-FFF2-40B4-BE49-F238E27FC236}">
                <a16:creationId xmlns:a16="http://schemas.microsoft.com/office/drawing/2014/main" id="{625B90C5-C82C-4095-84A0-5E769C72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778125"/>
            <a:ext cx="492125" cy="252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C</a:t>
            </a:r>
            <a:r>
              <a:rPr lang="en-US" altLang="x-none" sz="1200" b="1" baseline="-25000">
                <a:latin typeface="Arial" charset="0"/>
              </a:rPr>
              <a:t>2</a:t>
            </a:r>
          </a:p>
        </p:txBody>
      </p:sp>
      <p:sp>
        <p:nvSpPr>
          <p:cNvPr id="1241104" name="Rectangle 16">
            <a:extLst>
              <a:ext uri="{FF2B5EF4-FFF2-40B4-BE49-F238E27FC236}">
                <a16:creationId xmlns:a16="http://schemas.microsoft.com/office/drawing/2014/main" id="{AB7FB035-B434-411D-AF29-608B41CF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2782888"/>
            <a:ext cx="492125" cy="2524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C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105" name="Text Box 17">
            <a:extLst>
              <a:ext uri="{FF2B5EF4-FFF2-40B4-BE49-F238E27FC236}">
                <a16:creationId xmlns:a16="http://schemas.microsoft.com/office/drawing/2014/main" id="{13A86E0D-8E95-4CDF-9AFC-77A56701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92225"/>
            <a:ext cx="630237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1350">
                <a:latin typeface="Arial" charset="0"/>
              </a:rPr>
              <a:t>(a)</a:t>
            </a:r>
          </a:p>
        </p:txBody>
      </p:sp>
      <p:sp>
        <p:nvSpPr>
          <p:cNvPr id="1241106" name="Text Box 18">
            <a:extLst>
              <a:ext uri="{FF2B5EF4-FFF2-40B4-BE49-F238E27FC236}">
                <a16:creationId xmlns:a16="http://schemas.microsoft.com/office/drawing/2014/main" id="{834E7888-364A-48EF-9959-25BBD443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730500"/>
            <a:ext cx="477838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1350">
                <a:latin typeface="Arial" charset="0"/>
              </a:rPr>
              <a:t>(b)</a:t>
            </a:r>
          </a:p>
        </p:txBody>
      </p:sp>
      <p:sp>
        <p:nvSpPr>
          <p:cNvPr id="1241107" name="Rectangle 19">
            <a:extLst>
              <a:ext uri="{FF2B5EF4-FFF2-40B4-BE49-F238E27FC236}">
                <a16:creationId xmlns:a16="http://schemas.microsoft.com/office/drawing/2014/main" id="{BF482C00-011C-4901-941E-E99CCFBF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782888"/>
            <a:ext cx="493712" cy="2524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defRPr/>
            </a:pPr>
            <a:r>
              <a:rPr lang="en-US" altLang="x-none" sz="1200" b="1">
                <a:latin typeface="Arial" charset="0"/>
              </a:rPr>
              <a:t>A</a:t>
            </a:r>
            <a:r>
              <a:rPr lang="en-US" altLang="x-none" sz="1200" b="1" baseline="-25000">
                <a:latin typeface="Arial" charset="0"/>
              </a:rPr>
              <a:t>1</a:t>
            </a:r>
          </a:p>
        </p:txBody>
      </p:sp>
      <p:sp>
        <p:nvSpPr>
          <p:cNvPr id="1241108" name="Text Box 20">
            <a:extLst>
              <a:ext uri="{FF2B5EF4-FFF2-40B4-BE49-F238E27FC236}">
                <a16:creationId xmlns:a16="http://schemas.microsoft.com/office/drawing/2014/main" id="{5FFDD324-7846-47B1-900A-68DBB91F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2757488"/>
            <a:ext cx="1257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1200">
                <a:latin typeface="Arial" charset="0"/>
              </a:rPr>
              <a:t>Shared line</a:t>
            </a:r>
          </a:p>
        </p:txBody>
      </p:sp>
      <p:sp>
        <p:nvSpPr>
          <p:cNvPr id="1241109" name="Text Box 21">
            <a:extLst>
              <a:ext uri="{FF2B5EF4-FFF2-40B4-BE49-F238E27FC236}">
                <a16:creationId xmlns:a16="http://schemas.microsoft.com/office/drawing/2014/main" id="{09090DD2-A3A5-454C-B06E-9EA28557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1309688"/>
            <a:ext cx="1257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1200">
                <a:latin typeface="Arial" charset="0"/>
              </a:rPr>
              <a:t>Dedicated lines</a:t>
            </a:r>
          </a:p>
        </p:txBody>
      </p:sp>
      <p:sp>
        <p:nvSpPr>
          <p:cNvPr id="1241110" name="Line 22">
            <a:extLst>
              <a:ext uri="{FF2B5EF4-FFF2-40B4-BE49-F238E27FC236}">
                <a16:creationId xmlns:a16="http://schemas.microsoft.com/office/drawing/2014/main" id="{53C818A1-B92D-4495-A47A-65E382216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9963" y="4208463"/>
            <a:ext cx="418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1" name="Text Box 23">
            <a:extLst>
              <a:ext uri="{FF2B5EF4-FFF2-40B4-BE49-F238E27FC236}">
                <a16:creationId xmlns:a16="http://schemas.microsoft.com/office/drawing/2014/main" id="{2F51FA57-B805-48DB-8C69-FF0D247A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617913"/>
            <a:ext cx="47942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1350" dirty="0">
                <a:latin typeface="Arial" charset="0"/>
              </a:rPr>
              <a:t>(c)</a:t>
            </a:r>
          </a:p>
        </p:txBody>
      </p:sp>
      <p:sp>
        <p:nvSpPr>
          <p:cNvPr id="1241112" name="Text Box 24">
            <a:extLst>
              <a:ext uri="{FF2B5EF4-FFF2-40B4-BE49-F238E27FC236}">
                <a16:creationId xmlns:a16="http://schemas.microsoft.com/office/drawing/2014/main" id="{F298F910-DCD5-4105-9E1C-7211D730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54425"/>
            <a:ext cx="12573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x-none" sz="1200" i="1">
                <a:latin typeface="Arial" charset="0"/>
              </a:rPr>
              <a:t>N(t)</a:t>
            </a:r>
            <a:endParaRPr lang="en-US" altLang="x-none" sz="1200">
              <a:latin typeface="Arial" charset="0"/>
            </a:endParaRPr>
          </a:p>
        </p:txBody>
      </p:sp>
      <p:sp>
        <p:nvSpPr>
          <p:cNvPr id="1241113" name="Line 25">
            <a:extLst>
              <a:ext uri="{FF2B5EF4-FFF2-40B4-BE49-F238E27FC236}">
                <a16:creationId xmlns:a16="http://schemas.microsoft.com/office/drawing/2014/main" id="{0C897DB5-55EC-4EEE-95D1-681E740B4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388302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4" name="Line 26">
            <a:extLst>
              <a:ext uri="{FF2B5EF4-FFF2-40B4-BE49-F238E27FC236}">
                <a16:creationId xmlns:a16="http://schemas.microsoft.com/office/drawing/2014/main" id="{1B943D8B-93C1-4BCB-A85C-F2747F1C0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3998913"/>
            <a:ext cx="19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5" name="Line 27">
            <a:extLst>
              <a:ext uri="{FF2B5EF4-FFF2-40B4-BE49-F238E27FC236}">
                <a16:creationId xmlns:a16="http://schemas.microsoft.com/office/drawing/2014/main" id="{9400F52A-DA93-4F78-A72A-092E8C9F9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37973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6" name="Line 28">
            <a:extLst>
              <a:ext uri="{FF2B5EF4-FFF2-40B4-BE49-F238E27FC236}">
                <a16:creationId xmlns:a16="http://schemas.microsoft.com/office/drawing/2014/main" id="{426B44E8-DBF3-4606-816A-7CD0EE191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5" y="3797300"/>
            <a:ext cx="277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7" name="Line 29">
            <a:extLst>
              <a:ext uri="{FF2B5EF4-FFF2-40B4-BE49-F238E27FC236}">
                <a16:creationId xmlns:a16="http://schemas.microsoft.com/office/drawing/2014/main" id="{3F298769-E784-4A41-BB72-827D81D24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3794125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8" name="Line 30">
            <a:extLst>
              <a:ext uri="{FF2B5EF4-FFF2-40B4-BE49-F238E27FC236}">
                <a16:creationId xmlns:a16="http://schemas.microsoft.com/office/drawing/2014/main" id="{045B6FC3-23B6-4206-A7D4-5B68146E6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3998913"/>
            <a:ext cx="354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19" name="Line 31">
            <a:extLst>
              <a:ext uri="{FF2B5EF4-FFF2-40B4-BE49-F238E27FC236}">
                <a16:creationId xmlns:a16="http://schemas.microsoft.com/office/drawing/2014/main" id="{1F9E98D0-7791-4760-8469-C3568F852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3800475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0" name="Line 32">
            <a:extLst>
              <a:ext uri="{FF2B5EF4-FFF2-40B4-BE49-F238E27FC236}">
                <a16:creationId xmlns:a16="http://schemas.microsoft.com/office/drawing/2014/main" id="{6A5009E5-E6D0-4BA3-A88B-E9B929C20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797300"/>
            <a:ext cx="12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1" name="Line 33">
            <a:extLst>
              <a:ext uri="{FF2B5EF4-FFF2-40B4-BE49-F238E27FC236}">
                <a16:creationId xmlns:a16="http://schemas.microsoft.com/office/drawing/2014/main" id="{D17EE6B2-8254-4283-9519-C24516EF2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3797300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2" name="Line 34">
            <a:extLst>
              <a:ext uri="{FF2B5EF4-FFF2-40B4-BE49-F238E27FC236}">
                <a16:creationId xmlns:a16="http://schemas.microsoft.com/office/drawing/2014/main" id="{03B80C18-4718-48B1-9795-C26B13D5B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663" y="39878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3" name="Line 35">
            <a:extLst>
              <a:ext uri="{FF2B5EF4-FFF2-40B4-BE49-F238E27FC236}">
                <a16:creationId xmlns:a16="http://schemas.microsoft.com/office/drawing/2014/main" id="{04FFA42E-97F0-45EB-8FE5-FB84933407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3775" y="399097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4" name="Line 36">
            <a:extLst>
              <a:ext uri="{FF2B5EF4-FFF2-40B4-BE49-F238E27FC236}">
                <a16:creationId xmlns:a16="http://schemas.microsoft.com/office/drawing/2014/main" id="{8DFDED81-E10C-4CB8-8558-38026204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3987800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5" name="Line 37">
            <a:extLst>
              <a:ext uri="{FF2B5EF4-FFF2-40B4-BE49-F238E27FC236}">
                <a16:creationId xmlns:a16="http://schemas.microsoft.com/office/drawing/2014/main" id="{E4D77B85-E07F-4DF2-8E4E-DC87B08FD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39878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6" name="Line 38">
            <a:extLst>
              <a:ext uri="{FF2B5EF4-FFF2-40B4-BE49-F238E27FC236}">
                <a16:creationId xmlns:a16="http://schemas.microsoft.com/office/drawing/2014/main" id="{13E5D32F-6E85-4F3F-81B5-8CD33600D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786188"/>
            <a:ext cx="0" cy="21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7" name="Line 39">
            <a:extLst>
              <a:ext uri="{FF2B5EF4-FFF2-40B4-BE49-F238E27FC236}">
                <a16:creationId xmlns:a16="http://schemas.microsoft.com/office/drawing/2014/main" id="{B6EC3180-3505-43CA-A412-D0F870998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2975" y="37877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8" name="Line 40">
            <a:extLst>
              <a:ext uri="{FF2B5EF4-FFF2-40B4-BE49-F238E27FC236}">
                <a16:creationId xmlns:a16="http://schemas.microsoft.com/office/drawing/2014/main" id="{4B481A7F-2D7D-46E6-8C73-64B7A1F87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8" y="3575050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29" name="Line 41">
            <a:extLst>
              <a:ext uri="{FF2B5EF4-FFF2-40B4-BE49-F238E27FC236}">
                <a16:creationId xmlns:a16="http://schemas.microsoft.com/office/drawing/2014/main" id="{C22ADF9E-1995-4E51-BE6A-51BAF237E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78777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30" name="Line 42">
            <a:extLst>
              <a:ext uri="{FF2B5EF4-FFF2-40B4-BE49-F238E27FC236}">
                <a16:creationId xmlns:a16="http://schemas.microsoft.com/office/drawing/2014/main" id="{9467722E-4A9B-4F8C-B7CD-FBBEE803F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0" y="3578225"/>
            <a:ext cx="12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31" name="Line 43">
            <a:extLst>
              <a:ext uri="{FF2B5EF4-FFF2-40B4-BE49-F238E27FC236}">
                <a16:creationId xmlns:a16="http://schemas.microsoft.com/office/drawing/2014/main" id="{DB124273-9233-450B-8926-16E069CD1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378777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32" name="Line 44">
            <a:extLst>
              <a:ext uri="{FF2B5EF4-FFF2-40B4-BE49-F238E27FC236}">
                <a16:creationId xmlns:a16="http://schemas.microsoft.com/office/drawing/2014/main" id="{0BBA5C77-F29A-42A7-994F-6038EABD3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138" y="3984625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33" name="Line 45">
            <a:extLst>
              <a:ext uri="{FF2B5EF4-FFF2-40B4-BE49-F238E27FC236}">
                <a16:creationId xmlns:a16="http://schemas.microsoft.com/office/drawing/2014/main" id="{7EE5BC7F-5535-4F66-8937-578282298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6250" y="3979863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1134" name="Line 46">
            <a:extLst>
              <a:ext uri="{FF2B5EF4-FFF2-40B4-BE49-F238E27FC236}">
                <a16:creationId xmlns:a16="http://schemas.microsoft.com/office/drawing/2014/main" id="{539D15B5-7E64-448F-A3C3-0D69F4E0B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581400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38958" name="Group 60">
            <a:extLst>
              <a:ext uri="{FF2B5EF4-FFF2-40B4-BE49-F238E27FC236}">
                <a16:creationId xmlns:a16="http://schemas.microsoft.com/office/drawing/2014/main" id="{A6F71CA1-1D2D-4504-81BB-44FF257C34AB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1087438"/>
            <a:ext cx="3498850" cy="3352800"/>
            <a:chOff x="1901" y="650"/>
            <a:chExt cx="2939" cy="3537"/>
          </a:xfrm>
        </p:grpSpPr>
        <p:sp>
          <p:nvSpPr>
            <p:cNvPr id="1241135" name="Line 47">
              <a:extLst>
                <a:ext uri="{FF2B5EF4-FFF2-40B4-BE49-F238E27FC236}">
                  <a16:creationId xmlns:a16="http://schemas.microsoft.com/office/drawing/2014/main" id="{83B448E9-D7FE-4EFA-94AB-16E12453E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678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36" name="Line 48">
              <a:extLst>
                <a:ext uri="{FF2B5EF4-FFF2-40B4-BE49-F238E27FC236}">
                  <a16:creationId xmlns:a16="http://schemas.microsoft.com/office/drawing/2014/main" id="{1B65A5D0-3972-4CF0-927D-D7BC71EDF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670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37" name="Line 49">
              <a:extLst>
                <a:ext uri="{FF2B5EF4-FFF2-40B4-BE49-F238E27FC236}">
                  <a16:creationId xmlns:a16="http://schemas.microsoft.com/office/drawing/2014/main" id="{05743BB7-042E-4353-9436-D45451715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667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38" name="Line 50">
              <a:extLst>
                <a:ext uri="{FF2B5EF4-FFF2-40B4-BE49-F238E27FC236}">
                  <a16:creationId xmlns:a16="http://schemas.microsoft.com/office/drawing/2014/main" id="{CA659010-C1E7-4F8F-B5BF-D1702A333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667"/>
              <a:ext cx="0" cy="35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39" name="Line 51">
              <a:extLst>
                <a:ext uri="{FF2B5EF4-FFF2-40B4-BE49-F238E27FC236}">
                  <a16:creationId xmlns:a16="http://schemas.microsoft.com/office/drawing/2014/main" id="{481496F8-43A3-4B35-9643-CEFBEE827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663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0" name="Line 52">
              <a:extLst>
                <a:ext uri="{FF2B5EF4-FFF2-40B4-BE49-F238E27FC236}">
                  <a16:creationId xmlns:a16="http://schemas.microsoft.com/office/drawing/2014/main" id="{07D86A9C-59B3-45BE-B2BF-4120A7F46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662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1" name="Line 53">
              <a:extLst>
                <a:ext uri="{FF2B5EF4-FFF2-40B4-BE49-F238E27FC236}">
                  <a16:creationId xmlns:a16="http://schemas.microsoft.com/office/drawing/2014/main" id="{B9521AF9-3E8E-4A4B-817C-F9FCF7DB2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660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2" name="Line 54">
              <a:extLst>
                <a:ext uri="{FF2B5EF4-FFF2-40B4-BE49-F238E27FC236}">
                  <a16:creationId xmlns:a16="http://schemas.microsoft.com/office/drawing/2014/main" id="{28615BCB-4046-40C4-9926-99885DD64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658"/>
              <a:ext cx="0" cy="35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3" name="Line 55">
              <a:extLst>
                <a:ext uri="{FF2B5EF4-FFF2-40B4-BE49-F238E27FC236}">
                  <a16:creationId xmlns:a16="http://schemas.microsoft.com/office/drawing/2014/main" id="{78FAEB83-8C02-4569-9E49-18EB45915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657"/>
              <a:ext cx="0" cy="35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4" name="Line 56">
              <a:extLst>
                <a:ext uri="{FF2B5EF4-FFF2-40B4-BE49-F238E27FC236}">
                  <a16:creationId xmlns:a16="http://schemas.microsoft.com/office/drawing/2014/main" id="{E849ADCF-D88E-4F5F-B051-0981B67D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53"/>
              <a:ext cx="0" cy="35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5" name="Line 57">
              <a:extLst>
                <a:ext uri="{FF2B5EF4-FFF2-40B4-BE49-F238E27FC236}">
                  <a16:creationId xmlns:a16="http://schemas.microsoft.com/office/drawing/2014/main" id="{688CFF68-948F-4D2D-9144-B0B235BBD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652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1146" name="Line 58">
              <a:extLst>
                <a:ext uri="{FF2B5EF4-FFF2-40B4-BE49-F238E27FC236}">
                  <a16:creationId xmlns:a16="http://schemas.microsoft.com/office/drawing/2014/main" id="{9DB47EF1-C064-4B1F-AB15-CE6F835CB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" y="650"/>
              <a:ext cx="0" cy="350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241150" name="Rectangle 62">
            <a:extLst>
              <a:ext uri="{FF2B5EF4-FFF2-40B4-BE49-F238E27FC236}">
                <a16:creationId xmlns:a16="http://schemas.microsoft.com/office/drawing/2014/main" id="{3645DC7E-FFD2-4EAE-875C-36281CD7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Fluctuations in Packets in the System</a:t>
            </a:r>
          </a:p>
        </p:txBody>
      </p:sp>
      <p:sp>
        <p:nvSpPr>
          <p:cNvPr id="1241152" name="Text Box 64">
            <a:extLst>
              <a:ext uri="{FF2B5EF4-FFF2-40B4-BE49-F238E27FC236}">
                <a16:creationId xmlns:a16="http://schemas.microsoft.com/office/drawing/2014/main" id="{F8B8BC41-496A-4E4E-BDB6-C5E197B0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932238"/>
            <a:ext cx="2716213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x-none" sz="1350" dirty="0">
                <a:latin typeface="Arial" charset="0"/>
              </a:rPr>
              <a:t>Number of packets in the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8">
            <a:extLst>
              <a:ext uri="{FF2B5EF4-FFF2-40B4-BE49-F238E27FC236}">
                <a16:creationId xmlns:a16="http://schemas.microsoft.com/office/drawing/2014/main" id="{1F408DE5-4DA8-411C-8951-E1C9FDCFCE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8" y="1085850"/>
            <a:ext cx="6108700" cy="3213100"/>
          </a:xfrm>
        </p:spPr>
        <p:txBody>
          <a:bodyPr/>
          <a:lstStyle/>
          <a:p>
            <a:pPr eaLnBrk="1" hangingPunct="1"/>
            <a:r>
              <a:rPr lang="en-US" altLang="en-US" sz="2000"/>
              <a:t>Average Arrival Rate:  </a:t>
            </a:r>
            <a:r>
              <a:rPr lang="en-US" altLang="en-US" sz="2000">
                <a:latin typeface="Symbol" panose="05050102010706020507" pitchFamily="18" charset="2"/>
              </a:rPr>
              <a:t>l</a:t>
            </a:r>
            <a:r>
              <a:rPr lang="en-US" altLang="en-US" sz="2000"/>
              <a:t> packets per second</a:t>
            </a:r>
          </a:p>
          <a:p>
            <a:pPr eaLnBrk="1" hangingPunct="1"/>
            <a:r>
              <a:rPr lang="en-US" altLang="en-US" sz="2000"/>
              <a:t>Arrivals are equally-likely to occur at any point in time</a:t>
            </a:r>
          </a:p>
          <a:p>
            <a:pPr eaLnBrk="1" hangingPunct="1"/>
            <a:r>
              <a:rPr lang="en-US" altLang="en-US" sz="2000"/>
              <a:t>Time between consecutive arrivals is an exponential random variable with mean 1/ </a:t>
            </a:r>
            <a:r>
              <a:rPr lang="en-US" altLang="en-US" sz="2000">
                <a:latin typeface="Symbol" panose="05050102010706020507" pitchFamily="18" charset="2"/>
              </a:rPr>
              <a:t>l</a:t>
            </a:r>
          </a:p>
          <a:p>
            <a:pPr eaLnBrk="1" hangingPunct="1"/>
            <a:r>
              <a:rPr lang="en-US" altLang="en-US" sz="2000"/>
              <a:t>Number of arrivals in interval of time </a:t>
            </a:r>
            <a:r>
              <a:rPr lang="en-US" altLang="en-US" sz="2000" i="1"/>
              <a:t>t</a:t>
            </a:r>
            <a:r>
              <a:rPr lang="en-US" altLang="en-US" sz="2000"/>
              <a:t> is a Poisson random variable with mean </a:t>
            </a:r>
            <a:r>
              <a:rPr lang="en-US" altLang="en-US" sz="2000" i="1">
                <a:latin typeface="Symbol" panose="05050102010706020507" pitchFamily="18" charset="2"/>
              </a:rPr>
              <a:t>l</a:t>
            </a:r>
            <a:r>
              <a:rPr lang="en-US" altLang="en-US" sz="2000" i="1"/>
              <a:t>t</a:t>
            </a:r>
          </a:p>
        </p:txBody>
      </p:sp>
      <p:graphicFrame>
        <p:nvGraphicFramePr>
          <p:cNvPr id="40962" name="Object 4">
            <a:extLst>
              <a:ext uri="{FF2B5EF4-FFF2-40B4-BE49-F238E27FC236}">
                <a16:creationId xmlns:a16="http://schemas.microsoft.com/office/drawing/2014/main" id="{4B357F72-459D-48E3-8042-3A2DB8C2783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73563" y="3457575"/>
          <a:ext cx="39163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19100" progId="Equation.3">
                  <p:embed/>
                </p:oleObj>
              </mc:Choice>
              <mc:Fallback>
                <p:oleObj name="Equation" r:id="rId2" imgW="2273300" imgH="419100" progId="Equation.3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4B357F72-459D-48E3-8042-3A2DB8C27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3457575"/>
                        <a:ext cx="39163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9" name="Rectangle 5">
            <a:extLst>
              <a:ext uri="{FF2B5EF4-FFF2-40B4-BE49-F238E27FC236}">
                <a16:creationId xmlns:a16="http://schemas.microsoft.com/office/drawing/2014/main" id="{3C5C261D-1CF2-4FFA-B50A-B710F495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14700"/>
            <a:ext cx="6162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x-none" altLang="x-none" sz="1650" i="1"/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B573E30C-5914-4D1E-A3A0-62229FD6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513" y="92075"/>
            <a:ext cx="5297487" cy="765175"/>
          </a:xfrm>
        </p:spPr>
        <p:txBody>
          <a:bodyPr/>
          <a:lstStyle/>
          <a:p>
            <a:pPr eaLnBrk="1" hangingPunct="1"/>
            <a:r>
              <a:rPr lang="en-US" altLang="en-US"/>
              <a:t>Poisson Arrivals &amp; Queuing</a:t>
            </a:r>
          </a:p>
        </p:txBody>
      </p:sp>
      <p:grpSp>
        <p:nvGrpSpPr>
          <p:cNvPr id="40965" name="Group 12">
            <a:extLst>
              <a:ext uri="{FF2B5EF4-FFF2-40B4-BE49-F238E27FC236}">
                <a16:creationId xmlns:a16="http://schemas.microsoft.com/office/drawing/2014/main" id="{854815EB-470B-4A14-98C9-A6EE84F36998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11C1C-C0D6-4080-8D55-3760C76F9CEC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EED4C3-587B-4606-B26B-76567BAA855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2698184-BF30-4A1D-81B0-DF289A0E0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6549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7E573EE-A638-4FEF-94CD-88DCA24E1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13065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/>
              <a:t>Multiplexing makes good tradeoff of delay and utilization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Queueing involves sophisticated modeling and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652CCEB-CE02-49AE-88D1-4BCEF4151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ARQ Sequence #</a:t>
            </a:r>
          </a:p>
        </p:txBody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D4702DF7-77C9-424F-AD50-4CE960F78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935038"/>
            <a:ext cx="8015288" cy="2663825"/>
          </a:xfrm>
        </p:spPr>
        <p:txBody>
          <a:bodyPr/>
          <a:lstStyle/>
          <a:p>
            <a:pPr>
              <a:spcBef>
                <a:spcPts val="1200"/>
              </a:spcBef>
              <a:buClrTx/>
              <a:buSzTx/>
              <a:buFontTx/>
              <a:buChar char="•"/>
              <a:defRPr/>
            </a:pPr>
            <a:r>
              <a:rPr lang="en-US" altLang="x-none" dirty="0"/>
              <a:t>Sequence Numbers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lang="en-US" altLang="x-none" sz="1800" dirty="0"/>
              <a:t>Seq. # is number of first byte in segment payload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lang="en-US" altLang="x-none" sz="1800" dirty="0"/>
              <a:t>Very long Seq. #s (32 bits) to deal with long delays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lang="en-US" altLang="x-none" sz="1800" dirty="0"/>
              <a:t>Initial sequence numbers negotiated during connection setup (to deal with very old duplicates)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lang="en-US" altLang="x-none" sz="1800" dirty="0"/>
              <a:t>Accept segments within a receive window</a:t>
            </a:r>
          </a:p>
          <a:p>
            <a:pPr lvl="1"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lang="en-US" altLang="x-none" sz="1800" dirty="0"/>
              <a:t>Timeout at the end of connection to clear old segments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x-none" sz="1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2AF1EF7-E1DC-4987-85C6-31FFB6126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6563" y="92075"/>
            <a:ext cx="5024437" cy="765175"/>
          </a:xfrm>
        </p:spPr>
        <p:txBody>
          <a:bodyPr/>
          <a:lstStyle/>
          <a:p>
            <a:r>
              <a:rPr lang="en-US" altLang="en-US"/>
              <a:t>TCP Connections</a:t>
            </a:r>
          </a:p>
        </p:txBody>
      </p:sp>
      <p:sp>
        <p:nvSpPr>
          <p:cNvPr id="1174531" name="Rectangle 3">
            <a:extLst>
              <a:ext uri="{FF2B5EF4-FFF2-40B4-BE49-F238E27FC236}">
                <a16:creationId xmlns:a16="http://schemas.microsoft.com/office/drawing/2014/main" id="{C52D5C71-0575-4427-8786-909025A2E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109663"/>
            <a:ext cx="5710237" cy="341153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TCP Connection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Identified uniquely by Send IP Address, Send TCP Port #, Receive IP Address, Receive TCP Port #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Connection Setup with Three-Way Handshake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Three-way exchange to negotiate initial Seq. #’s for connections in each direction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Data Transfer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Exchange segments carrying data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Graceful Close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Close each direction separately</a:t>
            </a:r>
          </a:p>
        </p:txBody>
      </p:sp>
      <p:grpSp>
        <p:nvGrpSpPr>
          <p:cNvPr id="24579" name="Group 12">
            <a:extLst>
              <a:ext uri="{FF2B5EF4-FFF2-40B4-BE49-F238E27FC236}">
                <a16:creationId xmlns:a16="http://schemas.microsoft.com/office/drawing/2014/main" id="{8474396C-5A69-4D59-892B-99C63846E2A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118DEF-1B46-4D29-B8F6-630E8A48AF1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7543CA-B842-43B1-B611-6D44CB9AA1E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>
            <a:extLst>
              <a:ext uri="{FF2B5EF4-FFF2-40B4-BE49-F238E27FC236}">
                <a16:creationId xmlns:a16="http://schemas.microsoft.com/office/drawing/2014/main" id="{BD2067F4-EE85-4AE3-A821-03E04354B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621213" y="-1160463"/>
            <a:ext cx="7543801" cy="765175"/>
          </a:xfrm>
        </p:spPr>
        <p:txBody>
          <a:bodyPr/>
          <a:lstStyle/>
          <a:p>
            <a:pPr>
              <a:defRPr/>
            </a:pPr>
            <a:r>
              <a:rPr lang="en-US" altLang="x-none" sz="2625"/>
              <a:t>1st Handshake</a:t>
            </a:r>
            <a:endParaRPr lang="en-US" altLang="x-none" sz="2625" dirty="0"/>
          </a:p>
        </p:txBody>
      </p:sp>
      <p:pic>
        <p:nvPicPr>
          <p:cNvPr id="1188868" name="Picture 4">
            <a:extLst>
              <a:ext uri="{FF2B5EF4-FFF2-40B4-BE49-F238E27FC236}">
                <a16:creationId xmlns:a16="http://schemas.microsoft.com/office/drawing/2014/main" id="{BDDA62A6-6F19-471A-8928-3AE8A51EA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4275" y="160338"/>
            <a:ext cx="5821363" cy="4144962"/>
          </a:xfrm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33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8870" name="Rectangle 6">
            <a:extLst>
              <a:ext uri="{FF2B5EF4-FFF2-40B4-BE49-F238E27FC236}">
                <a16:creationId xmlns:a16="http://schemas.microsoft.com/office/drawing/2014/main" id="{125A787E-2244-4C08-9B14-6950F562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766888"/>
            <a:ext cx="1143000" cy="1143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3" name="Rectangle 9">
            <a:extLst>
              <a:ext uri="{FF2B5EF4-FFF2-40B4-BE49-F238E27FC236}">
                <a16:creationId xmlns:a16="http://schemas.microsoft.com/office/drawing/2014/main" id="{1B1CD4C2-BE00-4D92-A223-D70E61DC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1766888"/>
            <a:ext cx="1192213" cy="1143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4" name="Rectangle 10">
            <a:extLst>
              <a:ext uri="{FF2B5EF4-FFF2-40B4-BE49-F238E27FC236}">
                <a16:creationId xmlns:a16="http://schemas.microsoft.com/office/drawing/2014/main" id="{E32B5B03-C5DA-4780-8E56-D3C2799E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1881188"/>
            <a:ext cx="777875" cy="936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5" name="Rectangle 11">
            <a:extLst>
              <a:ext uri="{FF2B5EF4-FFF2-40B4-BE49-F238E27FC236}">
                <a16:creationId xmlns:a16="http://schemas.microsoft.com/office/drawing/2014/main" id="{FF94DD9B-8288-4DE9-A5DF-683F602A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1881188"/>
            <a:ext cx="1092200" cy="101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6" name="Rectangle 12">
            <a:extLst>
              <a:ext uri="{FF2B5EF4-FFF2-40B4-BE49-F238E27FC236}">
                <a16:creationId xmlns:a16="http://schemas.microsoft.com/office/drawing/2014/main" id="{E121E01B-A2A5-4B5B-9A18-9F7DCE92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2152650"/>
            <a:ext cx="1622425" cy="10001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7" name="Rectangle 13">
            <a:extLst>
              <a:ext uri="{FF2B5EF4-FFF2-40B4-BE49-F238E27FC236}">
                <a16:creationId xmlns:a16="http://schemas.microsoft.com/office/drawing/2014/main" id="{32B6E977-1E15-4682-81A1-0EA65DE0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3005138"/>
            <a:ext cx="1622425" cy="10001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8" name="Line 14">
            <a:extLst>
              <a:ext uri="{FF2B5EF4-FFF2-40B4-BE49-F238E27FC236}">
                <a16:creationId xmlns:a16="http://schemas.microsoft.com/office/drawing/2014/main" id="{A9EDF045-4C96-4B13-A48A-D08CDE500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088" y="1543050"/>
            <a:ext cx="2571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879" name="AutoShape 15">
            <a:extLst>
              <a:ext uri="{FF2B5EF4-FFF2-40B4-BE49-F238E27FC236}">
                <a16:creationId xmlns:a16="http://schemas.microsoft.com/office/drawing/2014/main" id="{AD73B630-22C8-46AB-B7BC-942704B5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2967038"/>
            <a:ext cx="3086100" cy="736600"/>
          </a:xfrm>
          <a:prstGeom prst="wedgeRectCallout">
            <a:avLst>
              <a:gd name="adj1" fmla="val -104085"/>
              <a:gd name="adj2" fmla="val -26582"/>
            </a:avLst>
          </a:prstGeom>
          <a:solidFill>
            <a:srgbClr val="F7F7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SYN bit set indicates request to establish connection from client to server</a:t>
            </a:r>
          </a:p>
        </p:txBody>
      </p:sp>
      <p:sp>
        <p:nvSpPr>
          <p:cNvPr id="1188880" name="AutoShape 16">
            <a:extLst>
              <a:ext uri="{FF2B5EF4-FFF2-40B4-BE49-F238E27FC236}">
                <a16:creationId xmlns:a16="http://schemas.microsoft.com/office/drawing/2014/main" id="{18324FFF-EE04-4EA7-A93D-4A8CC2B2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152650"/>
            <a:ext cx="1851025" cy="542925"/>
          </a:xfrm>
          <a:prstGeom prst="wedgeRectCallout">
            <a:avLst>
              <a:gd name="adj1" fmla="val -151866"/>
              <a:gd name="adj2" fmla="val -33991"/>
            </a:avLst>
          </a:prstGeom>
          <a:solidFill>
            <a:srgbClr val="F7F7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Initial Seq. # from client to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>
            <a:extLst>
              <a:ext uri="{FF2B5EF4-FFF2-40B4-BE49-F238E27FC236}">
                <a16:creationId xmlns:a16="http://schemas.microsoft.com/office/drawing/2014/main" id="{58A0203B-C683-4501-AE0D-6454D6DC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489075"/>
            <a:ext cx="474345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5341E951-843F-46B7-B62C-1D5100D8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203200"/>
            <a:ext cx="7938" cy="4405313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76" name="Rectangle 4">
            <a:extLst>
              <a:ext uri="{FF2B5EF4-FFF2-40B4-BE49-F238E27FC236}">
                <a16:creationId xmlns:a16="http://schemas.microsoft.com/office/drawing/2014/main" id="{34B42843-9D22-4797-9462-9D9B748C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69888"/>
            <a:ext cx="1531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2000" b="1" dirty="0">
                <a:solidFill>
                  <a:schemeClr val="tx2"/>
                </a:solidFill>
                <a:latin typeface="Arial" charset="0"/>
              </a:rPr>
              <a:t>Transmitter</a:t>
            </a:r>
          </a:p>
        </p:txBody>
      </p:sp>
      <p:sp>
        <p:nvSpPr>
          <p:cNvPr id="873479" name="Line 7">
            <a:extLst>
              <a:ext uri="{FF2B5EF4-FFF2-40B4-BE49-F238E27FC236}">
                <a16:creationId xmlns:a16="http://schemas.microsoft.com/office/drawing/2014/main" id="{9DAAF14D-DC44-4D81-BDDC-C0A4218FE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" y="1895475"/>
            <a:ext cx="279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0" name="Line 8">
            <a:extLst>
              <a:ext uri="{FF2B5EF4-FFF2-40B4-BE49-F238E27FC236}">
                <a16:creationId xmlns:a16="http://schemas.microsoft.com/office/drawing/2014/main" id="{13BE7C5B-5D23-4033-89FF-817B52E5B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1824038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1" name="Line 9">
            <a:extLst>
              <a:ext uri="{FF2B5EF4-FFF2-40B4-BE49-F238E27FC236}">
                <a16:creationId xmlns:a16="http://schemas.microsoft.com/office/drawing/2014/main" id="{03AFF1A9-BA13-4649-A781-0BF0AA78B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63" y="1824038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2" name="Line 10">
            <a:extLst>
              <a:ext uri="{FF2B5EF4-FFF2-40B4-BE49-F238E27FC236}">
                <a16:creationId xmlns:a16="http://schemas.microsoft.com/office/drawing/2014/main" id="{78B70D81-7100-4E2F-AA14-59AC0D5AA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2425" y="1706563"/>
            <a:ext cx="1111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3" name="Line 11">
            <a:extLst>
              <a:ext uri="{FF2B5EF4-FFF2-40B4-BE49-F238E27FC236}">
                <a16:creationId xmlns:a16="http://schemas.microsoft.com/office/drawing/2014/main" id="{890708B8-0FF5-426C-B50F-B9846D5AD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18145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4" name="Line 12">
            <a:extLst>
              <a:ext uri="{FF2B5EF4-FFF2-40B4-BE49-F238E27FC236}">
                <a16:creationId xmlns:a16="http://schemas.microsoft.com/office/drawing/2014/main" id="{EEA2E1D3-1EE4-4647-8804-AC134FD53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5" y="18145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5" name="Line 13">
            <a:extLst>
              <a:ext uri="{FF2B5EF4-FFF2-40B4-BE49-F238E27FC236}">
                <a16:creationId xmlns:a16="http://schemas.microsoft.com/office/drawing/2014/main" id="{550FAB2C-4680-41B9-9323-3F1180136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8145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6" name="Line 14">
            <a:extLst>
              <a:ext uri="{FF2B5EF4-FFF2-40B4-BE49-F238E27FC236}">
                <a16:creationId xmlns:a16="http://schemas.microsoft.com/office/drawing/2014/main" id="{79EABFC5-6C2D-4F32-8675-E689E77D7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179546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7" name="Line 15">
            <a:extLst>
              <a:ext uri="{FF2B5EF4-FFF2-40B4-BE49-F238E27FC236}">
                <a16:creationId xmlns:a16="http://schemas.microsoft.com/office/drawing/2014/main" id="{5B600CEA-F74A-4C94-A58E-2DDFC054B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1928813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88" name="Rectangle 16">
            <a:extLst>
              <a:ext uri="{FF2B5EF4-FFF2-40B4-BE49-F238E27FC236}">
                <a16:creationId xmlns:a16="http://schemas.microsoft.com/office/drawing/2014/main" id="{6185D8DC-D221-4C87-A535-D5425D6D6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193925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</a:t>
            </a:r>
            <a:r>
              <a:rPr lang="en-US" altLang="x-none" sz="1350" baseline="-25000">
                <a:latin typeface="Arial" charset="0"/>
              </a:rPr>
              <a:t>last</a:t>
            </a:r>
          </a:p>
        </p:txBody>
      </p:sp>
      <p:sp>
        <p:nvSpPr>
          <p:cNvPr id="873489" name="Line 17">
            <a:extLst>
              <a:ext uri="{FF2B5EF4-FFF2-40B4-BE49-F238E27FC236}">
                <a16:creationId xmlns:a16="http://schemas.microsoft.com/office/drawing/2014/main" id="{5C20C214-3970-4453-8355-C02F0E6C8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197802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90" name="Rectangle 18">
            <a:extLst>
              <a:ext uri="{FF2B5EF4-FFF2-40B4-BE49-F238E27FC236}">
                <a16:creationId xmlns:a16="http://schemas.microsoft.com/office/drawing/2014/main" id="{E6DE9517-7DE5-4FCB-8CB1-3471E33C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21971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</a:t>
            </a:r>
            <a:r>
              <a:rPr lang="en-US" altLang="x-none" sz="1350" baseline="-25000">
                <a:latin typeface="Arial" charset="0"/>
              </a:rPr>
              <a:t>last </a:t>
            </a:r>
            <a:r>
              <a:rPr lang="en-US" altLang="x-none" sz="1350">
                <a:latin typeface="Arial" charset="0"/>
              </a:rPr>
              <a:t>+ W</a:t>
            </a:r>
            <a:r>
              <a:rPr lang="en-US" altLang="x-none" sz="1350" baseline="-25000">
                <a:latin typeface="Arial" charset="0"/>
              </a:rPr>
              <a:t>s </a:t>
            </a:r>
            <a:r>
              <a:rPr lang="en-US" altLang="x-none" sz="1350">
                <a:latin typeface="Arial" charset="0"/>
              </a:rPr>
              <a:t>– 1 </a:t>
            </a:r>
          </a:p>
        </p:txBody>
      </p:sp>
      <p:sp>
        <p:nvSpPr>
          <p:cNvPr id="873491" name="Rectangle 19">
            <a:extLst>
              <a:ext uri="{FF2B5EF4-FFF2-40B4-BE49-F238E27FC236}">
                <a16:creationId xmlns:a16="http://schemas.microsoft.com/office/drawing/2014/main" id="{A4DD5E33-7C94-4683-BB64-BC7961A2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628775"/>
            <a:ext cx="2809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...</a:t>
            </a:r>
          </a:p>
        </p:txBody>
      </p:sp>
      <p:sp>
        <p:nvSpPr>
          <p:cNvPr id="873492" name="Rectangle 20">
            <a:extLst>
              <a:ext uri="{FF2B5EF4-FFF2-40B4-BE49-F238E27FC236}">
                <a16:creationId xmlns:a16="http://schemas.microsoft.com/office/drawing/2014/main" id="{18DFD583-2348-4C1E-B672-A4ABCE25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908050"/>
            <a:ext cx="15605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Send Window</a:t>
            </a:r>
          </a:p>
        </p:txBody>
      </p:sp>
      <p:sp>
        <p:nvSpPr>
          <p:cNvPr id="873493" name="Line 21">
            <a:extLst>
              <a:ext uri="{FF2B5EF4-FFF2-40B4-BE49-F238E27FC236}">
                <a16:creationId xmlns:a16="http://schemas.microsoft.com/office/drawing/2014/main" id="{403F502C-3AAE-48E6-A5C4-DCA04EEBB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4075" y="1790700"/>
            <a:ext cx="1111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94" name="Line 22">
            <a:extLst>
              <a:ext uri="{FF2B5EF4-FFF2-40B4-BE49-F238E27FC236}">
                <a16:creationId xmlns:a16="http://schemas.microsoft.com/office/drawing/2014/main" id="{136DFA89-C70D-470D-BBB0-D1CEFD9E3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925" y="191452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95" name="Rectangle 23">
            <a:extLst>
              <a:ext uri="{FF2B5EF4-FFF2-40B4-BE49-F238E27FC236}">
                <a16:creationId xmlns:a16="http://schemas.microsoft.com/office/drawing/2014/main" id="{E7A6F74D-13B9-43CD-A115-304B6C6F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2205038"/>
            <a:ext cx="573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</a:t>
            </a:r>
            <a:r>
              <a:rPr lang="en-US" altLang="x-none" sz="1350" baseline="-25000">
                <a:latin typeface="Arial" charset="0"/>
              </a:rPr>
              <a:t>recent</a:t>
            </a:r>
          </a:p>
        </p:txBody>
      </p:sp>
      <p:sp>
        <p:nvSpPr>
          <p:cNvPr id="873496" name="Rectangle 24">
            <a:extLst>
              <a:ext uri="{FF2B5EF4-FFF2-40B4-BE49-F238E27FC236}">
                <a16:creationId xmlns:a16="http://schemas.microsoft.com/office/drawing/2014/main" id="{55577AA1-6505-40B1-89D1-76D0CBFD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2085975"/>
            <a:ext cx="112395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 dirty="0">
                <a:latin typeface="Arial" charset="0"/>
              </a:rPr>
              <a:t>bytes</a:t>
            </a:r>
          </a:p>
          <a:p>
            <a:pPr>
              <a:defRPr/>
            </a:pPr>
            <a:r>
              <a:rPr lang="en-US" altLang="x-none" sz="1350" dirty="0">
                <a:latin typeface="Arial" charset="0"/>
              </a:rPr>
              <a:t>transmitted</a:t>
            </a:r>
          </a:p>
          <a:p>
            <a:pPr>
              <a:defRPr/>
            </a:pPr>
            <a:r>
              <a:rPr lang="en-US" altLang="x-none" sz="1350" dirty="0">
                <a:latin typeface="Arial" charset="0"/>
              </a:rPr>
              <a:t>&amp; </a:t>
            </a:r>
            <a:r>
              <a:rPr lang="en-US" altLang="x-none" sz="1350" dirty="0" err="1">
                <a:latin typeface="Arial" charset="0"/>
              </a:rPr>
              <a:t>ACKed</a:t>
            </a:r>
            <a:endParaRPr lang="en-US" altLang="x-none" sz="1350" dirty="0">
              <a:latin typeface="Arial" charset="0"/>
            </a:endParaRPr>
          </a:p>
        </p:txBody>
      </p:sp>
      <p:sp>
        <p:nvSpPr>
          <p:cNvPr id="873497" name="Line 25">
            <a:extLst>
              <a:ext uri="{FF2B5EF4-FFF2-40B4-BE49-F238E27FC236}">
                <a16:creationId xmlns:a16="http://schemas.microsoft.com/office/drawing/2014/main" id="{E62FF53E-B143-42C9-8BF4-76C909E62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688" y="1966913"/>
            <a:ext cx="841375" cy="31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6" name="Rectangle 34">
            <a:extLst>
              <a:ext uri="{FF2B5EF4-FFF2-40B4-BE49-F238E27FC236}">
                <a16:creationId xmlns:a16="http://schemas.microsoft.com/office/drawing/2014/main" id="{4DE95480-D883-416A-B23E-63EC2EF5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647825"/>
            <a:ext cx="2809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...</a:t>
            </a:r>
          </a:p>
        </p:txBody>
      </p:sp>
      <p:sp>
        <p:nvSpPr>
          <p:cNvPr id="873507" name="Line 35">
            <a:extLst>
              <a:ext uri="{FF2B5EF4-FFF2-40B4-BE49-F238E27FC236}">
                <a16:creationId xmlns:a16="http://schemas.microsoft.com/office/drawing/2014/main" id="{8A8DA2F7-CFD9-40A1-9003-369ABF68C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18145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8" name="Line 36">
            <a:extLst>
              <a:ext uri="{FF2B5EF4-FFF2-40B4-BE49-F238E27FC236}">
                <a16:creationId xmlns:a16="http://schemas.microsoft.com/office/drawing/2014/main" id="{882C3BD2-002D-4C3D-B88B-AF39C295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13" y="159067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9" name="Line 37">
            <a:extLst>
              <a:ext uri="{FF2B5EF4-FFF2-40B4-BE49-F238E27FC236}">
                <a16:creationId xmlns:a16="http://schemas.microsoft.com/office/drawing/2014/main" id="{68EE19C6-75E3-4F48-A4A3-7CA09C97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179546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0" name="Rectangle 38">
            <a:extLst>
              <a:ext uri="{FF2B5EF4-FFF2-40B4-BE49-F238E27FC236}">
                <a16:creationId xmlns:a16="http://schemas.microsoft.com/office/drawing/2014/main" id="{660CDE52-5439-483B-88DA-F45FA7F2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1657350"/>
            <a:ext cx="2809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...</a:t>
            </a:r>
          </a:p>
        </p:txBody>
      </p:sp>
      <p:sp>
        <p:nvSpPr>
          <p:cNvPr id="873511" name="Rectangle 39">
            <a:extLst>
              <a:ext uri="{FF2B5EF4-FFF2-40B4-BE49-F238E27FC236}">
                <a16:creationId xmlns:a16="http://schemas.microsoft.com/office/drawing/2014/main" id="{8525AD45-F277-4110-AEA2-C81DB66C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293813"/>
            <a:ext cx="989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S</a:t>
            </a:r>
            <a:r>
              <a:rPr lang="en-US" altLang="x-none" sz="1350" baseline="-25000">
                <a:latin typeface="Arial" charset="0"/>
              </a:rPr>
              <a:t>last</a:t>
            </a:r>
            <a:r>
              <a:rPr lang="en-US" altLang="x-none" sz="1350" baseline="-25000" dirty="0">
                <a:latin typeface="Arial" charset="0"/>
              </a:rPr>
              <a:t> </a:t>
            </a:r>
            <a:r>
              <a:rPr lang="en-US" altLang="x-none" sz="1350" dirty="0">
                <a:latin typeface="Arial" charset="0"/>
              </a:rPr>
              <a:t>+ W</a:t>
            </a:r>
            <a:r>
              <a:rPr lang="en-US" altLang="x-none" sz="1350" baseline="-25000" dirty="0">
                <a:latin typeface="Arial" charset="0"/>
              </a:rPr>
              <a:t>a</a:t>
            </a:r>
            <a:r>
              <a:rPr lang="en-US" altLang="x-none" sz="1350" dirty="0">
                <a:latin typeface="Arial" charset="0"/>
              </a:rPr>
              <a:t>-1</a:t>
            </a:r>
          </a:p>
        </p:txBody>
      </p:sp>
      <p:sp>
        <p:nvSpPr>
          <p:cNvPr id="873519" name="Rectangle 47">
            <a:extLst>
              <a:ext uri="{FF2B5EF4-FFF2-40B4-BE49-F238E27FC236}">
                <a16:creationId xmlns:a16="http://schemas.microsoft.com/office/drawing/2014/main" id="{6B85357A-5B2E-4741-8A4A-966B35AC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906713"/>
            <a:ext cx="3887787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600" dirty="0" err="1">
                <a:latin typeface="Arial" charset="0"/>
              </a:rPr>
              <a:t>S</a:t>
            </a:r>
            <a:r>
              <a:rPr lang="en-US" altLang="x-none" sz="1600" baseline="-25000" dirty="0" err="1">
                <a:latin typeface="Arial" charset="0"/>
              </a:rPr>
              <a:t>last</a:t>
            </a:r>
            <a:r>
              <a:rPr lang="en-US" altLang="x-none" sz="1600" dirty="0">
                <a:latin typeface="Arial" charset="0"/>
              </a:rPr>
              <a:t> oldest unacknowledged byte</a:t>
            </a:r>
          </a:p>
          <a:p>
            <a:pPr>
              <a:defRPr/>
            </a:pPr>
            <a:r>
              <a:rPr lang="en-US" altLang="x-none" sz="1600" dirty="0" err="1">
                <a:latin typeface="Arial" charset="0"/>
              </a:rPr>
              <a:t>S</a:t>
            </a:r>
            <a:r>
              <a:rPr lang="en-US" altLang="x-none" sz="1600" baseline="-25000" dirty="0" err="1">
                <a:latin typeface="Arial" charset="0"/>
              </a:rPr>
              <a:t>recent</a:t>
            </a:r>
            <a:r>
              <a:rPr lang="en-US" altLang="x-none" sz="1600" baseline="-25000" dirty="0">
                <a:latin typeface="Arial" charset="0"/>
              </a:rPr>
              <a:t> </a:t>
            </a:r>
            <a:r>
              <a:rPr lang="en-US" altLang="x-none" sz="1600" dirty="0">
                <a:latin typeface="Arial" charset="0"/>
              </a:rPr>
              <a:t>highest-numbered transmitted byte</a:t>
            </a:r>
          </a:p>
          <a:p>
            <a:pPr>
              <a:defRPr/>
            </a:pPr>
            <a:r>
              <a:rPr lang="en-US" altLang="x-none" sz="1600" dirty="0">
                <a:latin typeface="Arial" charset="0"/>
              </a:rPr>
              <a:t>S</a:t>
            </a:r>
            <a:r>
              <a:rPr lang="en-US" altLang="x-none" sz="1600" baseline="-25000" dirty="0">
                <a:latin typeface="Arial" charset="0"/>
              </a:rPr>
              <a:t>last</a:t>
            </a:r>
            <a:r>
              <a:rPr lang="en-US" altLang="x-none" sz="1600" dirty="0">
                <a:latin typeface="Arial" charset="0"/>
              </a:rPr>
              <a:t>+W</a:t>
            </a:r>
            <a:r>
              <a:rPr lang="en-US" altLang="x-none" sz="1600" baseline="-25000" dirty="0">
                <a:latin typeface="Arial" charset="0"/>
              </a:rPr>
              <a:t>a</a:t>
            </a:r>
            <a:r>
              <a:rPr lang="en-US" altLang="x-none" sz="1600" dirty="0">
                <a:latin typeface="Arial" charset="0"/>
              </a:rPr>
              <a:t>-1 highest-numbered byte that can be transmitted</a:t>
            </a:r>
          </a:p>
          <a:p>
            <a:pPr>
              <a:defRPr/>
            </a:pPr>
            <a:r>
              <a:rPr lang="en-US" altLang="x-none" sz="1600" dirty="0">
                <a:latin typeface="Arial" charset="0"/>
              </a:rPr>
              <a:t>S</a:t>
            </a:r>
            <a:r>
              <a:rPr lang="en-US" altLang="x-none" sz="1600" baseline="-25000" dirty="0">
                <a:latin typeface="Arial" charset="0"/>
              </a:rPr>
              <a:t>last</a:t>
            </a:r>
            <a:r>
              <a:rPr lang="en-US" altLang="x-none" sz="1600" dirty="0">
                <a:latin typeface="Arial" charset="0"/>
              </a:rPr>
              <a:t>+W</a:t>
            </a:r>
            <a:r>
              <a:rPr lang="en-US" altLang="x-none" sz="1600" baseline="-25000" dirty="0">
                <a:latin typeface="Arial" charset="0"/>
              </a:rPr>
              <a:t>s</a:t>
            </a:r>
            <a:r>
              <a:rPr lang="en-US" altLang="x-none" sz="1600" dirty="0">
                <a:latin typeface="Arial" charset="0"/>
              </a:rPr>
              <a:t>-1 highest-numbered byte that can be accepted from the application</a:t>
            </a:r>
          </a:p>
        </p:txBody>
      </p:sp>
      <p:sp>
        <p:nvSpPr>
          <p:cNvPr id="873477" name="Rectangle 5">
            <a:extLst>
              <a:ext uri="{FF2B5EF4-FFF2-40B4-BE49-F238E27FC236}">
                <a16:creationId xmlns:a16="http://schemas.microsoft.com/office/drawing/2014/main" id="{184EE4A0-D107-4B2A-981D-10EB012C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409575"/>
            <a:ext cx="12049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2000" b="1" dirty="0">
                <a:solidFill>
                  <a:schemeClr val="tx2"/>
                </a:solidFill>
                <a:latin typeface="Arial" charset="0"/>
              </a:rPr>
              <a:t>Receiver</a:t>
            </a:r>
          </a:p>
        </p:txBody>
      </p:sp>
      <p:sp>
        <p:nvSpPr>
          <p:cNvPr id="873478" name="Rectangle 6">
            <a:extLst>
              <a:ext uri="{FF2B5EF4-FFF2-40B4-BE49-F238E27FC236}">
                <a16:creationId xmlns:a16="http://schemas.microsoft.com/office/drawing/2014/main" id="{694D195C-29B4-4F4E-ADBC-E9D9AFC2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938213"/>
            <a:ext cx="1854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Receive Window</a:t>
            </a:r>
          </a:p>
        </p:txBody>
      </p:sp>
      <p:sp>
        <p:nvSpPr>
          <p:cNvPr id="873498" name="Line 26">
            <a:extLst>
              <a:ext uri="{FF2B5EF4-FFF2-40B4-BE49-F238E27FC236}">
                <a16:creationId xmlns:a16="http://schemas.microsoft.com/office/drawing/2014/main" id="{C51038E0-B230-4C79-90DD-EC6A0D9A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050" y="1928813"/>
            <a:ext cx="220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499" name="Line 27">
            <a:extLst>
              <a:ext uri="{FF2B5EF4-FFF2-40B4-BE49-F238E27FC236}">
                <a16:creationId xmlns:a16="http://schemas.microsoft.com/office/drawing/2014/main" id="{B1A8C06A-C8D4-4ABB-855B-805C6B3FD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3688" y="1857375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0" name="Line 28">
            <a:extLst>
              <a:ext uri="{FF2B5EF4-FFF2-40B4-BE49-F238E27FC236}">
                <a16:creationId xmlns:a16="http://schemas.microsoft.com/office/drawing/2014/main" id="{FCAB5C7B-4A44-4400-B410-E77E18EDE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1857375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1" name="Line 29">
            <a:extLst>
              <a:ext uri="{FF2B5EF4-FFF2-40B4-BE49-F238E27FC236}">
                <a16:creationId xmlns:a16="http://schemas.microsoft.com/office/drawing/2014/main" id="{DF956988-20B8-45C6-9035-302FF3604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57375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2" name="Line 30">
            <a:extLst>
              <a:ext uri="{FF2B5EF4-FFF2-40B4-BE49-F238E27FC236}">
                <a16:creationId xmlns:a16="http://schemas.microsoft.com/office/drawing/2014/main" id="{D557CF9F-AEB2-4123-A5B5-E8F02C5AD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857375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3" name="Line 31">
            <a:extLst>
              <a:ext uri="{FF2B5EF4-FFF2-40B4-BE49-F238E27FC236}">
                <a16:creationId xmlns:a16="http://schemas.microsoft.com/office/drawing/2014/main" id="{96E5802C-C621-4C62-8708-EFA69320E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1857375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04" name="Rectangle 32">
            <a:extLst>
              <a:ext uri="{FF2B5EF4-FFF2-40B4-BE49-F238E27FC236}">
                <a16:creationId xmlns:a16="http://schemas.microsoft.com/office/drawing/2014/main" id="{F789D59C-EC31-4B1C-9470-7580A710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128838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</a:t>
            </a:r>
            <a:r>
              <a:rPr lang="en-US" altLang="x-none" sz="1350" baseline="-25000">
                <a:latin typeface="Arial" charset="0"/>
              </a:rPr>
              <a:t>next</a:t>
            </a:r>
          </a:p>
        </p:txBody>
      </p:sp>
      <p:sp>
        <p:nvSpPr>
          <p:cNvPr id="873505" name="Line 33">
            <a:extLst>
              <a:ext uri="{FF2B5EF4-FFF2-40B4-BE49-F238E27FC236}">
                <a16:creationId xmlns:a16="http://schemas.microsoft.com/office/drawing/2014/main" id="{4D0D630B-242B-4D73-A283-15C505F92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195897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2" name="Line 40">
            <a:extLst>
              <a:ext uri="{FF2B5EF4-FFF2-40B4-BE49-F238E27FC236}">
                <a16:creationId xmlns:a16="http://schemas.microsoft.com/office/drawing/2014/main" id="{EEC6239F-2E5F-481B-B0D3-A726ACED9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3" y="163830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3" name="Rectangle 41">
            <a:extLst>
              <a:ext uri="{FF2B5EF4-FFF2-40B4-BE49-F238E27FC236}">
                <a16:creationId xmlns:a16="http://schemas.microsoft.com/office/drawing/2014/main" id="{E71C4507-511E-4FED-8626-B671E975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384300"/>
            <a:ext cx="441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</a:t>
            </a:r>
            <a:r>
              <a:rPr lang="en-US" altLang="x-none" sz="1350" baseline="-25000">
                <a:latin typeface="Arial" charset="0"/>
              </a:rPr>
              <a:t>last</a:t>
            </a:r>
          </a:p>
        </p:txBody>
      </p:sp>
      <p:sp>
        <p:nvSpPr>
          <p:cNvPr id="873514" name="Line 42">
            <a:extLst>
              <a:ext uri="{FF2B5EF4-FFF2-40B4-BE49-F238E27FC236}">
                <a16:creationId xmlns:a16="http://schemas.microsoft.com/office/drawing/2014/main" id="{D9ADF7AD-2888-40B2-A145-0EBE06BE2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8" y="1828800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5" name="Line 43">
            <a:extLst>
              <a:ext uri="{FF2B5EF4-FFF2-40B4-BE49-F238E27FC236}">
                <a16:creationId xmlns:a16="http://schemas.microsoft.com/office/drawing/2014/main" id="{1BF1D439-74DE-4C47-B530-7E70D3F58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1828800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6" name="Line 44">
            <a:extLst>
              <a:ext uri="{FF2B5EF4-FFF2-40B4-BE49-F238E27FC236}">
                <a16:creationId xmlns:a16="http://schemas.microsoft.com/office/drawing/2014/main" id="{016FE106-BBB7-48AD-A1FD-9FB0E271D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160972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17" name="Rectangle 45">
            <a:extLst>
              <a:ext uri="{FF2B5EF4-FFF2-40B4-BE49-F238E27FC236}">
                <a16:creationId xmlns:a16="http://schemas.microsoft.com/office/drawing/2014/main" id="{6390E872-35C5-489A-BB4B-F315BFAF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355725"/>
            <a:ext cx="1190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</a:t>
            </a:r>
            <a:r>
              <a:rPr lang="en-US" altLang="x-none" sz="1350" baseline="-25000">
                <a:latin typeface="Arial" charset="0"/>
              </a:rPr>
              <a:t>last </a:t>
            </a:r>
            <a:r>
              <a:rPr lang="en-US" altLang="x-none" sz="1350">
                <a:latin typeface="Arial" charset="0"/>
              </a:rPr>
              <a:t>+ W</a:t>
            </a:r>
            <a:r>
              <a:rPr lang="en-US" altLang="x-none" sz="1350" baseline="-25000">
                <a:latin typeface="Arial" charset="0"/>
              </a:rPr>
              <a:t>R </a:t>
            </a:r>
            <a:r>
              <a:rPr lang="en-US" altLang="x-none" sz="1350">
                <a:latin typeface="Arial" charset="0"/>
              </a:rPr>
              <a:t>– 1 </a:t>
            </a:r>
          </a:p>
        </p:txBody>
      </p:sp>
      <p:sp>
        <p:nvSpPr>
          <p:cNvPr id="873518" name="Line 46">
            <a:extLst>
              <a:ext uri="{FF2B5EF4-FFF2-40B4-BE49-F238E27FC236}">
                <a16:creationId xmlns:a16="http://schemas.microsoft.com/office/drawing/2014/main" id="{18752BE1-9275-4FEC-A2D8-D05161566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1847850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20" name="Rectangle 48">
            <a:extLst>
              <a:ext uri="{FF2B5EF4-FFF2-40B4-BE49-F238E27FC236}">
                <a16:creationId xmlns:a16="http://schemas.microsoft.com/office/drawing/2014/main" id="{FD8DD599-8067-47DA-9261-1D8E4FF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703513"/>
            <a:ext cx="407352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600" dirty="0" err="1">
                <a:latin typeface="Arial" charset="0"/>
              </a:rPr>
              <a:t>R</a:t>
            </a:r>
            <a:r>
              <a:rPr lang="en-US" altLang="x-none" sz="1600" baseline="-25000" dirty="0" err="1">
                <a:latin typeface="Arial" charset="0"/>
              </a:rPr>
              <a:t>last</a:t>
            </a:r>
            <a:r>
              <a:rPr lang="en-US" altLang="x-none" sz="1600" dirty="0">
                <a:latin typeface="Arial" charset="0"/>
              </a:rPr>
              <a:t> highest-numbered byte not yet read by the application</a:t>
            </a:r>
          </a:p>
          <a:p>
            <a:pPr>
              <a:defRPr/>
            </a:pPr>
            <a:r>
              <a:rPr lang="en-US" altLang="x-none" sz="1600" dirty="0" err="1">
                <a:latin typeface="Arial" charset="0"/>
              </a:rPr>
              <a:t>R</a:t>
            </a:r>
            <a:r>
              <a:rPr lang="en-US" altLang="x-none" sz="1600" baseline="-25000" dirty="0" err="1">
                <a:latin typeface="Arial" charset="0"/>
              </a:rPr>
              <a:t>next</a:t>
            </a:r>
            <a:r>
              <a:rPr lang="en-US" altLang="x-none" sz="1600" baseline="-25000" dirty="0">
                <a:latin typeface="Arial" charset="0"/>
              </a:rPr>
              <a:t> </a:t>
            </a:r>
            <a:r>
              <a:rPr lang="en-US" altLang="x-none" sz="1600" dirty="0">
                <a:latin typeface="Arial" charset="0"/>
              </a:rPr>
              <a:t>next expected byte</a:t>
            </a:r>
          </a:p>
          <a:p>
            <a:pPr>
              <a:defRPr/>
            </a:pPr>
            <a:r>
              <a:rPr lang="en-US" altLang="x-none" sz="1600" dirty="0" err="1">
                <a:latin typeface="Arial" charset="0"/>
              </a:rPr>
              <a:t>R</a:t>
            </a:r>
            <a:r>
              <a:rPr lang="en-US" altLang="x-none" sz="1600" baseline="-25000" dirty="0" err="1">
                <a:latin typeface="Arial" charset="0"/>
              </a:rPr>
              <a:t>new</a:t>
            </a:r>
            <a:r>
              <a:rPr lang="en-US" altLang="x-none" sz="1600" dirty="0">
                <a:latin typeface="Arial" charset="0"/>
              </a:rPr>
              <a:t> highest numbered byte received correctly</a:t>
            </a:r>
          </a:p>
          <a:p>
            <a:pPr>
              <a:defRPr/>
            </a:pPr>
            <a:r>
              <a:rPr lang="en-US" altLang="x-none" sz="1600" dirty="0">
                <a:latin typeface="Arial" charset="0"/>
              </a:rPr>
              <a:t>R</a:t>
            </a:r>
            <a:r>
              <a:rPr lang="en-US" altLang="x-none" sz="1600" baseline="-25000" dirty="0">
                <a:latin typeface="Arial" charset="0"/>
              </a:rPr>
              <a:t>last</a:t>
            </a:r>
            <a:r>
              <a:rPr lang="en-US" altLang="x-none" sz="1600" dirty="0">
                <a:latin typeface="Arial" charset="0"/>
              </a:rPr>
              <a:t>+W</a:t>
            </a:r>
            <a:r>
              <a:rPr lang="en-US" altLang="x-none" sz="1600" baseline="-25000" dirty="0">
                <a:latin typeface="Arial" charset="0"/>
              </a:rPr>
              <a:t>R</a:t>
            </a:r>
            <a:r>
              <a:rPr lang="en-US" altLang="x-none" sz="1600" dirty="0">
                <a:latin typeface="Arial" charset="0"/>
              </a:rPr>
              <a:t>-1 highest-numbered byte that can be accommodated in receive buffer</a:t>
            </a:r>
          </a:p>
        </p:txBody>
      </p:sp>
      <p:sp>
        <p:nvSpPr>
          <p:cNvPr id="873521" name="Line 49">
            <a:extLst>
              <a:ext uri="{FF2B5EF4-FFF2-40B4-BE49-F238E27FC236}">
                <a16:creationId xmlns:a16="http://schemas.microsoft.com/office/drawing/2014/main" id="{6AB21E36-4D88-4A9B-A587-4AB57A1D4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195897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73522" name="Rectangle 50">
            <a:extLst>
              <a:ext uri="{FF2B5EF4-FFF2-40B4-BE49-F238E27FC236}">
                <a16:creationId xmlns:a16="http://schemas.microsoft.com/office/drawing/2014/main" id="{C064609F-B136-4D6D-BD8A-6E11B955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128838"/>
            <a:ext cx="474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350">
                <a:latin typeface="Arial" charset="0"/>
              </a:rPr>
              <a:t>R</a:t>
            </a:r>
            <a:r>
              <a:rPr lang="en-US" altLang="x-none" sz="1350" baseline="-25000">
                <a:latin typeface="Arial" charset="0"/>
              </a:rPr>
              <a:t>new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BC17713-DC72-4D7F-A2DF-EFF624689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Data Exchange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08A1D6E-74F0-40F3-9BED-04029C6FC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065213"/>
            <a:ext cx="7254875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Application Layers write bytes into buffers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TCP sender forms segments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bytes exceed threshold or timer expires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Upon PUSH command from 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Consecutive bytes from buffer inserted in payload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Sequence # &amp; ACK # inserted in header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Checksum calculated and included in header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TCP receiver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Performs selective repeat ARQ functions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Writes error-free, in-sequence bytes to receive buffer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6250</TotalTime>
  <Words>2276</Words>
  <Application>Microsoft Office PowerPoint</Application>
  <PresentationFormat>On-screen Show (16:9)</PresentationFormat>
  <Paragraphs>562</Paragraphs>
  <Slides>45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Symbol</vt:lpstr>
      <vt:lpstr>Times New Roman</vt:lpstr>
      <vt:lpstr>Wingdings</vt:lpstr>
      <vt:lpstr>Network</vt:lpstr>
      <vt:lpstr>Equation</vt:lpstr>
      <vt:lpstr>Unit 02.02.01 CS 5220:  COMPUTER COMMUNICATIONS</vt:lpstr>
      <vt:lpstr>TCP ARQ Model</vt:lpstr>
      <vt:lpstr>TCP Reliable Stream Service</vt:lpstr>
      <vt:lpstr>TCP ARQ Environment</vt:lpstr>
      <vt:lpstr>TCP ARQ Sequence #</vt:lpstr>
      <vt:lpstr>TCP Connections</vt:lpstr>
      <vt:lpstr>1st Handshake</vt:lpstr>
      <vt:lpstr>PowerPoint Presentation</vt:lpstr>
      <vt:lpstr>TCP Data Exchange</vt:lpstr>
      <vt:lpstr>TCP Sequence # </vt:lpstr>
      <vt:lpstr>TCP Flow Control</vt:lpstr>
      <vt:lpstr>TCP Retransmission Timeout</vt:lpstr>
      <vt:lpstr>Adaptive RTT</vt:lpstr>
      <vt:lpstr>RTT Variability </vt:lpstr>
      <vt:lpstr>Summary of the Lesson</vt:lpstr>
      <vt:lpstr>Unit 02.02.02 CS 5220:  COMPUTER COMMUNICATIONS</vt:lpstr>
      <vt:lpstr>Data Link Protocols</vt:lpstr>
      <vt:lpstr>Framing</vt:lpstr>
      <vt:lpstr>Character-Oriented Framing (Byte Stuffing)</vt:lpstr>
      <vt:lpstr>Flag-based Framing &amp; Bit Stuffing</vt:lpstr>
      <vt:lpstr>Bit Stuffing</vt:lpstr>
      <vt:lpstr>Example:  Bit stuffing &amp; de-stuffing</vt:lpstr>
      <vt:lpstr>PPP:  Point-to-Point Protocol</vt:lpstr>
      <vt:lpstr>PPP Frame</vt:lpstr>
      <vt:lpstr>Byte-Stuffing in PPP</vt:lpstr>
      <vt:lpstr>PPP Applications</vt:lpstr>
      <vt:lpstr>PPP Authentication</vt:lpstr>
      <vt:lpstr>Summary</vt:lpstr>
      <vt:lpstr>Unit 02.02.03 CS 5220:  COMPUTER COMMUNICATIONS</vt:lpstr>
      <vt:lpstr>High-Level Data Link Control (HDLC)</vt:lpstr>
      <vt:lpstr>PowerPoint Presentation</vt:lpstr>
      <vt:lpstr>HDLC Data Transfer Modes</vt:lpstr>
      <vt:lpstr>HDLC Frame Format</vt:lpstr>
      <vt:lpstr>Control Field Format</vt:lpstr>
      <vt:lpstr>Error Detection &amp; Loss Recovery</vt:lpstr>
      <vt:lpstr>Statistical Multiplexing</vt:lpstr>
      <vt:lpstr>Tradeoff Delay for Efficiency </vt:lpstr>
      <vt:lpstr>Multiplexers inherent in Packet Switches</vt:lpstr>
      <vt:lpstr>Delay and Utilization Tradeoff</vt:lpstr>
      <vt:lpstr>Multiplexer Modeling</vt:lpstr>
      <vt:lpstr>Delay = Waiting + Service Times</vt:lpstr>
      <vt:lpstr>Delay = Waiting + Service Times</vt:lpstr>
      <vt:lpstr>Fluctuations in Packets in the System</vt:lpstr>
      <vt:lpstr>Poisson Arrivals &amp; Queuing</vt:lpstr>
      <vt:lpstr>Summary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342</cp:revision>
  <dcterms:created xsi:type="dcterms:W3CDTF">2003-04-11T22:55:48Z</dcterms:created>
  <dcterms:modified xsi:type="dcterms:W3CDTF">2021-08-14T04:54:02Z</dcterms:modified>
</cp:coreProperties>
</file>